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60" r:id="rId1"/>
    <p:sldMasterId id="2147483672" r:id="rId2"/>
    <p:sldMasterId id="2147483698" r:id="rId3"/>
    <p:sldMasterId id="2147483710" r:id="rId4"/>
    <p:sldMasterId id="2147483722" r:id="rId5"/>
    <p:sldMasterId id="2147483735" r:id="rId6"/>
    <p:sldMasterId id="2147483748" r:id="rId7"/>
  </p:sldMasterIdLst>
  <p:notesMasterIdLst>
    <p:notesMasterId r:id="rId111"/>
  </p:notesMasterIdLst>
  <p:sldIdLst>
    <p:sldId id="281" r:id="rId8"/>
    <p:sldId id="833" r:id="rId9"/>
    <p:sldId id="690" r:id="rId10"/>
    <p:sldId id="691" r:id="rId11"/>
    <p:sldId id="692" r:id="rId12"/>
    <p:sldId id="696" r:id="rId13"/>
    <p:sldId id="837" r:id="rId14"/>
    <p:sldId id="771" r:id="rId15"/>
    <p:sldId id="772" r:id="rId16"/>
    <p:sldId id="766" r:id="rId17"/>
    <p:sldId id="767" r:id="rId18"/>
    <p:sldId id="768" r:id="rId19"/>
    <p:sldId id="818" r:id="rId20"/>
    <p:sldId id="762" r:id="rId21"/>
    <p:sldId id="761" r:id="rId22"/>
    <p:sldId id="760" r:id="rId23"/>
    <p:sldId id="693" r:id="rId24"/>
    <p:sldId id="694" r:id="rId25"/>
    <p:sldId id="817" r:id="rId26"/>
    <p:sldId id="285" r:id="rId27"/>
    <p:sldId id="849" r:id="rId28"/>
    <p:sldId id="848" r:id="rId29"/>
    <p:sldId id="700" r:id="rId30"/>
    <p:sldId id="701" r:id="rId31"/>
    <p:sldId id="702" r:id="rId32"/>
    <p:sldId id="770" r:id="rId33"/>
    <p:sldId id="413" r:id="rId34"/>
    <p:sldId id="414" r:id="rId35"/>
    <p:sldId id="764" r:id="rId36"/>
    <p:sldId id="822" r:id="rId37"/>
    <p:sldId id="632" r:id="rId38"/>
    <p:sldId id="374" r:id="rId39"/>
    <p:sldId id="773" r:id="rId40"/>
    <p:sldId id="774" r:id="rId41"/>
    <p:sldId id="819" r:id="rId42"/>
    <p:sldId id="665" r:id="rId43"/>
    <p:sldId id="666" r:id="rId44"/>
    <p:sldId id="667" r:id="rId45"/>
    <p:sldId id="669" r:id="rId46"/>
    <p:sldId id="670" r:id="rId47"/>
    <p:sldId id="671" r:id="rId48"/>
    <p:sldId id="672" r:id="rId49"/>
    <p:sldId id="838" r:id="rId50"/>
    <p:sldId id="842" r:id="rId51"/>
    <p:sldId id="843" r:id="rId52"/>
    <p:sldId id="845" r:id="rId53"/>
    <p:sldId id="841" r:id="rId54"/>
    <p:sldId id="839" r:id="rId55"/>
    <p:sldId id="840" r:id="rId56"/>
    <p:sldId id="844" r:id="rId57"/>
    <p:sldId id="820" r:id="rId58"/>
    <p:sldId id="673" r:id="rId59"/>
    <p:sldId id="765" r:id="rId60"/>
    <p:sldId id="448" r:id="rId61"/>
    <p:sldId id="379" r:id="rId62"/>
    <p:sldId id="380" r:id="rId63"/>
    <p:sldId id="823" r:id="rId64"/>
    <p:sldId id="424" r:id="rId65"/>
    <p:sldId id="425" r:id="rId66"/>
    <p:sldId id="777" r:id="rId67"/>
    <p:sldId id="783" r:id="rId68"/>
    <p:sldId id="782" r:id="rId69"/>
    <p:sldId id="746" r:id="rId70"/>
    <p:sldId id="802" r:id="rId71"/>
    <p:sldId id="813" r:id="rId72"/>
    <p:sldId id="532" r:id="rId73"/>
    <p:sldId id="533" r:id="rId74"/>
    <p:sldId id="534" r:id="rId75"/>
    <p:sldId id="805" r:id="rId76"/>
    <p:sldId id="806" r:id="rId77"/>
    <p:sldId id="657" r:id="rId78"/>
    <p:sldId id="658" r:id="rId79"/>
    <p:sldId id="659" r:id="rId80"/>
    <p:sldId id="660" r:id="rId81"/>
    <p:sldId id="661" r:id="rId82"/>
    <p:sldId id="662" r:id="rId83"/>
    <p:sldId id="663" r:id="rId84"/>
    <p:sldId id="664" r:id="rId85"/>
    <p:sldId id="535" r:id="rId86"/>
    <p:sldId id="816" r:id="rId87"/>
    <p:sldId id="814" r:id="rId88"/>
    <p:sldId id="815" r:id="rId89"/>
    <p:sldId id="824" r:id="rId90"/>
    <p:sldId id="803" r:id="rId91"/>
    <p:sldId id="804" r:id="rId92"/>
    <p:sldId id="825" r:id="rId93"/>
    <p:sldId id="711" r:id="rId94"/>
    <p:sldId id="712" r:id="rId95"/>
    <p:sldId id="713" r:id="rId96"/>
    <p:sldId id="714" r:id="rId97"/>
    <p:sldId id="715" r:id="rId98"/>
    <p:sldId id="717" r:id="rId99"/>
    <p:sldId id="724" r:id="rId100"/>
    <p:sldId id="725" r:id="rId101"/>
    <p:sldId id="722" r:id="rId102"/>
    <p:sldId id="723" r:id="rId103"/>
    <p:sldId id="363" r:id="rId104"/>
    <p:sldId id="676" r:id="rId105"/>
    <p:sldId id="677" r:id="rId106"/>
    <p:sldId id="847" r:id="rId107"/>
    <p:sldId id="679" r:id="rId108"/>
    <p:sldId id="828" r:id="rId109"/>
    <p:sldId id="633" r:id="rId110"/>
  </p:sldIdLst>
  <p:sldSz cx="9144000" cy="6858000" type="screen4x3"/>
  <p:notesSz cx="6858000" cy="9144000"/>
  <p:embeddedFontLst>
    <p:embeddedFont>
      <p:font typeface="Math B" panose="05000000000000000000" pitchFamily="2" charset="2"/>
      <p:regular r:id="rId112"/>
    </p:embeddedFont>
    <p:embeddedFont>
      <p:font typeface="Microsoft Sans Serif" panose="020B0604020202020204" pitchFamily="34" charset="0"/>
      <p:regular r:id="rId113"/>
    </p:embeddedFont>
    <p:embeddedFont>
      <p:font typeface="Math C" panose="05000000000000000000" pitchFamily="2" charset="2"/>
      <p:regular r:id="rId114"/>
    </p:embeddedFont>
    <p:embeddedFont>
      <p:font typeface="Webdings" panose="05030102010509060703" pitchFamily="18" charset="2"/>
      <p:regular r:id="rId115"/>
    </p:embeddedFont>
    <p:embeddedFont>
      <p:font typeface="Calibri" panose="020F0502020204030204" pitchFamily="34" charset="0"/>
      <p:regular r:id="rId116"/>
      <p:bold r:id="rId117"/>
      <p:italic r:id="rId118"/>
      <p:boldItalic r:id="rId119"/>
    </p:embeddedFont>
    <p:embeddedFont>
      <p:font typeface="Comic Sans MS" panose="030F0702030302020204" pitchFamily="66" charset="0"/>
      <p:regular r:id="rId120"/>
      <p:bold r:id="rId121"/>
    </p:embeddedFont>
    <p:embeddedFont>
      <p:font typeface="Cambria Math" panose="02040503050406030204" pitchFamily="18" charset="0"/>
      <p:regular r:id="rId122"/>
    </p:embeddedFont>
    <p:embeddedFont>
      <p:font typeface="Lucida Calligraphy" panose="03010101010101010101" pitchFamily="66" charset="0"/>
      <p:regular r:id="rId123"/>
    </p:embeddedFont>
    <p:embeddedFont>
      <p:font typeface="MS Mincho" panose="02020609040205080304" pitchFamily="49" charset="-128"/>
      <p:regular r:id="rId1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3B61B3E8-8C95-4925-94E3-DDE967BDA403}">
          <p14:sldIdLst>
            <p14:sldId id="281"/>
            <p14:sldId id="833"/>
            <p14:sldId id="690"/>
            <p14:sldId id="691"/>
            <p14:sldId id="692"/>
            <p14:sldId id="696"/>
          </p14:sldIdLst>
        </p14:section>
        <p14:section name="Automating Abstract Interpretation" id="{248BAA2B-B2F5-4A8B-B75F-8AAA8C527FB3}">
          <p14:sldIdLst>
            <p14:sldId id="837"/>
            <p14:sldId id="771"/>
            <p14:sldId id="772"/>
            <p14:sldId id="766"/>
            <p14:sldId id="767"/>
            <p14:sldId id="768"/>
          </p14:sldIdLst>
        </p14:section>
        <p14:section name="Untitled Section" id="{45DCBA73-0F88-4AD4-9604-724CEC027597}">
          <p14:sldIdLst>
            <p14:sldId id="818"/>
            <p14:sldId id="762"/>
            <p14:sldId id="761"/>
            <p14:sldId id="760"/>
            <p14:sldId id="693"/>
            <p14:sldId id="694"/>
            <p14:sldId id="817"/>
          </p14:sldIdLst>
        </p14:section>
        <p14:section name="Abstract Interpretation" id="{B4D5722B-09BB-4DA5-AEBE-FE7D1140EE40}">
          <p14:sldIdLst>
            <p14:sldId id="285"/>
            <p14:sldId id="849"/>
            <p14:sldId id="848"/>
            <p14:sldId id="700"/>
            <p14:sldId id="701"/>
            <p14:sldId id="702"/>
            <p14:sldId id="770"/>
            <p14:sldId id="413"/>
            <p14:sldId id="414"/>
            <p14:sldId id="764"/>
          </p14:sldIdLst>
        </p14:section>
        <p14:section name="First Glimmer" id="{5859872C-101B-4DF8-AADE-6E38882C8B18}">
          <p14:sldIdLst>
            <p14:sldId id="822"/>
            <p14:sldId id="632"/>
          </p14:sldIdLst>
        </p14:section>
        <p14:section name="Symbolic Abstraction" id="{2042F27A-15B4-4540-A1FE-BCA21B27271B}">
          <p14:sldIdLst>
            <p14:sldId id="374"/>
            <p14:sldId id="773"/>
            <p14:sldId id="774"/>
            <p14:sldId id="819"/>
            <p14:sldId id="665"/>
            <p14:sldId id="666"/>
            <p14:sldId id="667"/>
            <p14:sldId id="669"/>
            <p14:sldId id="670"/>
            <p14:sldId id="671"/>
            <p14:sldId id="672"/>
            <p14:sldId id="838"/>
            <p14:sldId id="842"/>
            <p14:sldId id="843"/>
            <p14:sldId id="845"/>
            <p14:sldId id="841"/>
            <p14:sldId id="839"/>
            <p14:sldId id="840"/>
            <p14:sldId id="844"/>
            <p14:sldId id="820"/>
            <p14:sldId id="673"/>
            <p14:sldId id="765"/>
          </p14:sldIdLst>
        </p14:section>
        <p14:section name="First Glimmer Continued" id="{DC6046A1-7694-4732-9B93-3D59B3AF4E3A}">
          <p14:sldIdLst>
            <p14:sldId id="448"/>
            <p14:sldId id="379"/>
            <p14:sldId id="380"/>
          </p14:sldIdLst>
        </p14:section>
        <p14:section name="Second Glimmer" id="{88D44A5D-43F6-4AFD-B294-5E788F8C2766}">
          <p14:sldIdLst>
            <p14:sldId id="823"/>
            <p14:sldId id="424"/>
            <p14:sldId id="425"/>
            <p14:sldId id="777"/>
            <p14:sldId id="783"/>
            <p14:sldId id="782"/>
            <p14:sldId id="746"/>
            <p14:sldId id="802"/>
            <p14:sldId id="813"/>
            <p14:sldId id="532"/>
            <p14:sldId id="533"/>
            <p14:sldId id="534"/>
            <p14:sldId id="805"/>
            <p14:sldId id="806"/>
            <p14:sldId id="657"/>
            <p14:sldId id="658"/>
            <p14:sldId id="659"/>
            <p14:sldId id="660"/>
            <p14:sldId id="661"/>
            <p14:sldId id="662"/>
            <p14:sldId id="663"/>
            <p14:sldId id="664"/>
            <p14:sldId id="535"/>
            <p14:sldId id="816"/>
            <p14:sldId id="814"/>
            <p14:sldId id="815"/>
          </p14:sldIdLst>
        </p14:section>
        <p14:section name="Third Glimmer" id="{6729955E-A3A9-4EA6-A3A8-CBC4B3F70332}">
          <p14:sldIdLst>
            <p14:sldId id="824"/>
            <p14:sldId id="803"/>
            <p14:sldId id="804"/>
          </p14:sldIdLst>
        </p14:section>
        <p14:section name="Parallel SAT" id="{13A2AE6B-229A-4AFD-9324-9DC6F4616682}">
          <p14:sldIdLst>
            <p14:sldId id="825"/>
            <p14:sldId id="711"/>
            <p14:sldId id="712"/>
            <p14:sldId id="713"/>
            <p14:sldId id="714"/>
            <p14:sldId id="715"/>
            <p14:sldId id="717"/>
            <p14:sldId id="724"/>
            <p14:sldId id="725"/>
            <p14:sldId id="722"/>
            <p14:sldId id="723"/>
          </p14:sldIdLst>
        </p14:section>
        <p14:section name="Wrap-up" id="{6F4A5E44-2BFC-4BF9-A42F-15BD770942D8}">
          <p14:sldIdLst>
            <p14:sldId id="363"/>
            <p14:sldId id="676"/>
            <p14:sldId id="677"/>
            <p14:sldId id="847"/>
            <p14:sldId id="679"/>
            <p14:sldId id="828"/>
            <p14:sldId id="63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9249"/>
    <a:srgbClr val="000000"/>
    <a:srgbClr val="D0D8E8"/>
    <a:srgbClr val="222287"/>
    <a:srgbClr val="0070C0"/>
    <a:srgbClr val="0000CC"/>
    <a:srgbClr val="0000FF"/>
    <a:srgbClr val="690000"/>
    <a:srgbClr val="FFFFFF"/>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078" autoAdjust="0"/>
    <p:restoredTop sz="79688" autoAdjust="0"/>
  </p:normalViewPr>
  <p:slideViewPr>
    <p:cSldViewPr snapToGrid="0">
      <p:cViewPr>
        <p:scale>
          <a:sx n="75" d="100"/>
          <a:sy n="75" d="100"/>
        </p:scale>
        <p:origin x="-2754" y="-702"/>
      </p:cViewPr>
      <p:guideLst>
        <p:guide orient="horz" pos="2160"/>
        <p:guide pos="2880"/>
      </p:guideLst>
    </p:cSldViewPr>
  </p:slideViewPr>
  <p:notesTextViewPr>
    <p:cViewPr>
      <p:scale>
        <a:sx n="125" d="100"/>
        <a:sy n="125" d="100"/>
      </p:scale>
      <p:origin x="0" y="0"/>
    </p:cViewPr>
  </p:notesTextViewPr>
  <p:sorterViewPr>
    <p:cViewPr varScale="1">
      <p:scale>
        <a:sx n="1" d="1"/>
        <a:sy n="1" d="1"/>
      </p:scale>
      <p:origin x="0" y="2164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font" Target="fonts/font6.fntdata"/><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font" Target="fonts/font1.fntdata"/><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font" Target="fonts/font12.fntdata"/><Relationship Id="rId128"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font" Target="fonts/font2.fntdata"/><Relationship Id="rId118" Type="http://schemas.openxmlformats.org/officeDocument/2006/relationships/font" Target="fonts/font7.fntdata"/><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font" Target="fonts/font13.fntdata"/><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font" Target="fonts/font3.fntdata"/><Relationship Id="rId119" Type="http://schemas.openxmlformats.org/officeDocument/2006/relationships/font" Target="fonts/font8.fntdata"/><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font" Target="fonts/font9.fntdata"/><Relationship Id="rId125"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font" Target="fonts/font4.fntdata"/><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font" Target="fonts/font10.fntdata"/><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font" Target="fonts/font5.fntdata"/><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notesMaster" Target="notesMasters/notesMaster1.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theme" Target="theme/theme1.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font" Target="fonts/font11.fntdata"/><Relationship Id="rId4" Type="http://schemas.openxmlformats.org/officeDocument/2006/relationships/slideMaster" Target="slideMasters/slideMaster4.xml"/><Relationship Id="rId9"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0" units="1/dev"/>
        </inkml:channelProperties>
      </inkml:inkSource>
      <inkml:timestamp xml:id="ts0" timeString="2012-07-04T20:39:44.960"/>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2812 472 17,'0'0'12,"9"-17"-1,-9 17 0,0 0-1,6-24 0,-6 24 0,-1-26 1,1 26-2,-9-30 1,7 15-2,-13-3-1,6 1-1,-12-6-2,6 8 0,-11-8-2,5 8 1,-10-10-1,1 8 0,-8-9 0,-4 9-1,-6-6 1,-4 6-1,-9-2-1,-5 1 1,-9 1-1,-4 3 1,-6 4-1,-4 3 0,-3 3 0,-2 4 0,-3 4 1,-3 3-1,-3 3 0,1 4 0,-6 0 1,-1 1-1,0 6 0,-4 0 1,0 2-1,6 1 1,3 7-1,3 4 1,5 1 0,15 4-1,5 0 1,10 3-1,10 4 1,9 2-1,7-2-1,7 3 1,11 0 0,3 4 0,5 0 0,5 3 0,7 0-1,8-1 1,4-1 0,9-3 0,9 2 0,14-7 0,8-4 0,11-3 0,10-3 0,9-6-1,10-1 1,10-3-1,10-1 1,4-1-2,9-3 3,4-1-3,5-4 2,3 1 0,4-6 0,2 0 0,-1-7 0,1 0 0,-1-6 0,-1-3 0,-2-1 0,-3-7 0,-6-4 1,-5-5 0,-3-1 0,-7-4 0,-11-4 0,-8-1 0,-9-4 0,-11-3 1,-9-2-1,-10-3-1,-15-9 2,-7-7-1,-14-7 0,-5-7-1,-11-8 1,-6 4-1,-8-6 1,-8 0 0,-8-1-1,-8 10 0,-12 1 0,-14 10 0,-11 6-1,-17 2 0,-12 10-2,-20-2-6,-2 14-23,-20 5-2,-13 0 0,-2 6 0</inkml:trace>
</inkml:ink>
</file>

<file path=ppt/ink/ink1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0" units="1/dev"/>
        </inkml:channelProperties>
      </inkml:inkSource>
      <inkml:timestamp xml:id="ts0" timeString="2012-07-06T01:13:27.630"/>
    </inkml:context>
    <inkml:brush xml:id="br0">
      <inkml:brushProperty name="width" value="0.06667" units="cm"/>
      <inkml:brushProperty name="height" value="0.06667" units="cm"/>
      <inkml:brushProperty name="color" value="#177D36"/>
      <inkml:brushProperty name="fitToCurve" value="1"/>
    </inkml:brush>
  </inkml:definitions>
  <inkml:trace contextRef="#ctx0" brushRef="#br0">760 333 8,'0'0'13,"0"0"0,-7-19-2,7 19 0,0 0-2,-13-15 0,13 15 0,0 0 0,-22-14-1,22 14-1,-17-5-1,17 5-1,-16-2 0,16 2 0,-18-4-2,18 4 0,-22-3-1,22 3 1,-21-2-2,21 2 1,-26-2 0,26 2-1,-29 0 1,12 4-1,-3-2 0,-1 1 0,-1 1 0,-2 1-1,0-2 1,-1 2-1,0 2 0,1-1 0,-2 2 0,1 1-1,0 0 1,2 1 0,-2 6 0,2-1-1,-3 4 1,0 6 0,3-3 0,-2 4 1,1-1-1,6 2 0,-3-4 1,4 5-1,5-8 0,1 1 1,1 2-1,3-1 0,4 1-1,1-1 1,2 6 0,2-2 0,3 7-1,0 0 1,3 4 0,-1-4 0,6 6 0,-1 0 0,2 1-1,3-1 1,3 1 0,2 2 0,0-2 0,8 0 0,-1-4-1,3 2 2,4 1-2,3-5 1,0 1 1,3-4-2,5 6 2,-1-3-1,1-1 0,6 2 0,-3-6 1,1 1-1,4-1-1,4-3 2,-2-3-2,4-4 1,2-2 0,1-1 0,8-4 0,1-1 0,2-3 0,-2-1 0,5-3 0,4-1 0,-3-1 0,1 0 0,-2-4 0,0-2 0,1-2 0,0-1 0,-1-2 0,1 2 0,0-2 0,3-1 0,1 1 0,0-1-1,0 1 2,0-3-2,2 3 1,-2-3 0,-3 2 0,-2-4 0,2 0 0,-3-3 0,-5-1 0,-2-3 0,-2 4 0,1-5 0,-3-3 0,-1 4 0,-5-1 0,0 3 0,0-4 0,-2 2 0,0-3 0,0 2 0,-5-3 0,-1-1 0,-2 0 0,-2-3 0,-6-1 0,-6-4 0,-2 1 1,-5-2-1,-2 0 0,-7-3 0,-4 0 1,-1-4-1,-6-1 1,-1-2-1,-6 0 0,-1-4 0,-6 0 1,-3 1-1,-2-2 0,-7-1 0,-1 1 1,-7 0 0,-3-1 0,-2 3 0,-8-3-1,-2 5 1,-8-3-1,-2 7 1,-5 2-1,-8 4 0,-5 3 0,-4 4-1,-4 4 1,-4 6 0,-6 5 0,-1 2 0,-1 7 0,0 2-1,-5 1 2,-2 4-1,-5-2 0,0 0 0,1 1 0,-5-2 0,1-1 0,-1 2 0,-1 2 0,4 1 0,-1 2 0,-1 6 0,-2 2 0,-4 7 1,-3-1-1,-2 5 0,1-2 0,-2 3 1,-3-3-2,4-1 0,3 3-2,-5-11-13,3 11-15,8 9-2,-6 7 1,1 14 0</inkml:trace>
</inkml:ink>
</file>

<file path=ppt/ink/ink1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0" units="1/dev"/>
        </inkml:channelProperties>
      </inkml:inkSource>
      <inkml:timestamp xml:id="ts0" timeString="2012-07-08T11:37:41.560"/>
    </inkml:context>
    <inkml:brush xml:id="br0">
      <inkml:brushProperty name="width" value="0.06667" units="cm"/>
      <inkml:brushProperty name="height" value="0.06667" units="cm"/>
      <inkml:brushProperty name="color" value="#177D36"/>
      <inkml:brushProperty name="fitToCurve" value="1"/>
    </inkml:brush>
  </inkml:definitions>
  <inkml:trace contextRef="#ctx0" brushRef="#br0">760 333 8,'0'0'13,"0"0"0,-7-19-2,7 19 0,0 0-2,-13-15 0,13 15 0,0 0 0,-22-14-1,22 14-1,-17-5-1,17 5-1,-16-2 0,16 2 0,-18-4-2,18 4 0,-22-3-1,22 3 1,-21-2-2,21 2 1,-26-2 0,26 2-1,-29 0 1,12 4-1,-3-2 0,-1 1 0,-1 1 0,-2 1-1,0-2 1,-1 2-1,0 2 0,1-1 0,-2 2 0,1 1-1,0 0 1,2 1 0,-2 6 0,2-1-1,-3 4 1,0 6 0,3-3 0,-2 4 1,1-1-1,6 2 0,-3-4 1,4 5-1,5-8 0,1 1 1,1 2-1,3-1 0,4 1-1,1-1 1,2 6 0,2-2 0,3 7-1,0 0 1,3 4 0,-1-4 0,6 6 0,-1 0 0,2 1-1,3-1 1,3 1 0,2 2 0,0-2 0,8 0 0,-1-4-1,3 2 2,4 1-2,3-5 1,0 1 1,3-4-2,5 6 2,-1-3-1,1-1 0,6 2 0,-3-6 1,1 1-1,4-1-1,4-3 2,-2-3-2,4-4 1,2-2 0,1-1 0,8-4 0,1-1 0,2-3 0,-2-1 0,5-3 0,4-1 0,-3-1 0,1 0 0,-2-4 0,0-2 0,1-2 0,0-1 0,-1-2 0,1 2 0,0-2 0,3-1 0,1 1 0,0-1-1,0 1 2,0-3-2,2 3 1,-2-3 0,-3 2 0,-2-4 0,2 0 0,-3-3 0,-5-1 0,-2-3 0,-2 4 0,1-5 0,-3-3 0,-1 4 0,-5-1 0,0 3 0,0-4 0,-2 2 0,0-3 0,0 2 0,-5-3 0,-1-1 0,-2 0 0,-2-3 0,-6-1 0,-6-4 0,-2 1 1,-5-2-1,-2 0 0,-7-3 0,-4 0 1,-1-4-1,-6-1 1,-1-2-1,-6 0 0,-1-4 0,-6 0 1,-3 1-1,-2-2 0,-7-1 0,-1 1 1,-7 0 0,-3-1 0,-2 3 0,-8-3-1,-2 5 1,-8-3-1,-2 7 1,-5 2-1,-8 4 0,-5 3 0,-4 4-1,-4 4 1,-4 6 0,-6 5 0,-1 2 0,-1 7 0,0 2-1,-5 1 2,-2 4-1,-5-2 0,0 0 0,1 1 0,-5-2 0,1-1 0,-1 2 0,-1 2 0,4 1 0,-1 2 0,-1 6 0,-2 2 0,-4 7 1,-3-1-1,-2 5 0,1-2 0,-2 3 1,-3-3-2,4-1 0,3 3-2,-5-11-13,3 11-15,8 9-2,-6 7 1,1 14 0</inkml:trace>
</inkml:ink>
</file>

<file path=ppt/ink/ink1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0" units="1/dev"/>
        </inkml:channelProperties>
      </inkml:inkSource>
      <inkml:timestamp xml:id="ts0" timeString="2012-02-02T01:11:26.719"/>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2812 472 17,'0'0'12,"9"-17"-1,-9 17 0,0 0-1,6-24 0,-6 24 0,-1-26 1,1 26-2,-9-30 1,7 15-2,-13-3-1,6 1-1,-12-6-2,6 8 0,-11-8-2,5 8 1,-10-10-1,1 8 0,-8-9 0,-4 9-1,-6-6 1,-4 6-1,-9-2-1,-5 1 1,-9 1-1,-4 3 1,-6 4-1,-4 3 0,-3 3 0,-2 4 0,-3 4 1,-3 3-1,-3 3 0,1 4 0,-6 0 1,-1 1-1,0 6 0,-4 0 1,0 2-1,6 1 1,3 7-1,3 4 1,5 1 0,15 4-1,5 0 1,10 3-1,10 4 1,9 2-1,7-2-1,7 3 1,11 0 0,3 4 0,5 0 0,5 3 0,7 0-1,8-1 1,4-1 0,9-3 0,9 2 0,14-7 0,8-4 0,11-3 0,10-3 0,9-6-1,10-1 1,10-3-1,10-1 1,4-1-2,9-3 3,4-1-3,5-4 2,3 1 0,4-6 0,2 0 0,-1-7 0,1 0 0,-1-6 0,-1-3 0,-2-1 0,-3-7 0,-6-4 1,-5-5 0,-3-1 0,-7-4 0,-11-4 0,-8-1 0,-9-4 0,-11-3 1,-9-2-1,-10-3-1,-15-9 2,-7-7-1,-14-7 0,-5-7-1,-11-8 1,-6 4-1,-8-6 1,-8 0 0,-8-1-1,-8 10 0,-12 1 0,-14 10 0,-11 6-1,-17 2 0,-12 10-2,-20-2-6,-2 14-23,-20 5-2,-13 0 0,-2 6 0</inkml:trace>
</inkml:ink>
</file>

<file path=ppt/ink/ink1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0" units="1/dev"/>
        </inkml:channelProperties>
      </inkml:inkSource>
      <inkml:timestamp xml:id="ts0" timeString="2012-02-02T01:11:33.052"/>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27 85 10,'-16'13'18,"16"-13"-1,0 0-1,-15 4-2,15-4 0,0 0-5,0 0 0,0 0-2,0 0-1,0 0-1,0 0-1,0 0 0,0 0-1,0 0 0,0 0 0,0 0-1,0 0 1,21-2-1,-21 2 1,26-3-1,-11-1 0,10 4 0,-3-7 1,9 6-1,1-5 0,4 5-1,2-3 0,6 2 2,-3-1-2,4 1 0,0 2-1,2-1 1,0-1 0,3 0 0,-1 0-1,3 1 1,-2-3 0,4 2 0,2-1 0,1-1-1,0 1 1,4 1-1,-2-3 1,2 3 0,5-1-1,0 1 0,-1-1 1,0 1-1,-1 0 1,0 0-1,-2 2 0,4 0 1,-5-1-1,0 1 1,0 0-1,3 0 0,2-2 0,0 0 1,1 0-1,1 1 0,0-1 0,1 2 1,4-2-1,0 1 0,0 1 0,0-2 1,1 2-1,1-2 0,1 2 0,-1-2 0,-2-1 0,-2 3 1,0 0-1,2 0 0,-6 2 0,1-1 0,-4-2 0,2 4 0,-3-3 0,-1 0 0,-1 0 0,-2-2 0,-2 1 0,-1 1 0,-3 0 0,1 0 0,-2 1 0,0-1 0,-5 0 0,3 2 0,-3-2 0,-2 2 0,0-4 0,-1 2 0,-1-2 0,1 2 0,1-1 0,-2 1 0,2 0 0,0 0 0,0 0 0,6 0 0,-6 0 0,0 0 0,-2-2 0,-1 2 0,-2 0 1,-4 0-1,-1 2 0,-9-2 0,-2 1 0,-3 1 0,-5-2 0,-16 0 0,19 2 0,-19-2-1,0 0-3,0 0-2,0 0-9,0 0-20,-18-2-2,18 2 0,0 0 0</inkml:trace>
</inkml:ink>
</file>

<file path=ppt/ink/ink1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0" units="1/dev"/>
        </inkml:channelProperties>
      </inkml:inkSource>
      <inkml:timestamp xml:id="ts0" timeString="2012-02-02T01:11:33.804"/>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59 39 15,'0'0'28,"0"0"-5,-7-19-2,7 19-4,0 0-4,0 0-3,-5-21-2,5 21-2,0 0-1,0 0-1,0 0-1,0 0 0,0 0-1,10 16 0,-10-1-1,2 9 1,-2 8-1,0 8 1,-4 8-1,3 9 2,-3 2-2,2 6 0,-5 1-1,4-1 1,0 0-1,-3-3 1,5-6 0,-1-3-1,0-2 2,0-6-2,1 0 1,-1-5-2,0-5 2,2-4-2,-2-3 1,2-8-1,2-2 1,-2-18-1,2 21 0,-2-21 0,0 0-2,0 0-2,0 0-4,0 0-13,0 0-12,-21-20-1,21 20 1</inkml:trace>
  <inkml:trace contextRef="#ctx0" brushRef="#br0" timeOffset="498.0284">-278 839 27,'0'0'30,"0"0"2,5-18-12,-5 18-4,0 0-4,0 0-3,0 0-3,25 26-2,-25-26-1,21 35-1,-9-14 1,7 5-1,-4 0 0,8 2 0,-4-2-1,4 0 0,-8-7 0,6 3 1,-7-6-2,2-2 1,-16-14 0,26 17 0,-26-17 0,24 4 1,-24-4-1,31-18 0,-12-1 0,2-5 0,2-6 0,8-2 1,0-7-3,4 1 2,-2-2-1,1 2 1,-2 5-2,-3 7 2,-1 4-2,-9 2 1,-3 10-2,-16 10-1,26-12-4,-26 12-29,0 0 1,3-17-3,-3 17 2</inkml:trace>
</inkml:ink>
</file>

<file path=ppt/ink/ink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0" units="1/dev"/>
        </inkml:channelProperties>
      </inkml:inkSource>
      <inkml:timestamp xml:id="ts0" timeString="2012-07-05T19:25:57.063"/>
    </inkml:context>
    <inkml:brush xml:id="br0">
      <inkml:brushProperty name="width" value="0.04667" units="cm"/>
      <inkml:brushProperty name="height" value="0.04667" units="cm"/>
      <inkml:brushProperty name="color" value="#177D36"/>
      <inkml:brushProperty name="fitToCurve" value="1"/>
    </inkml:brush>
  </inkml:definitions>
  <inkml:trace contextRef="#ctx0" brushRef="#br0">17 15 7,'0'0'22,"0"0"-3,0 0-4,0 0-3,0 0-1,0 0-2,0 0-1,0 0-1,-14-15-1,14 15 0,0 0-1,0 0 0,0 0-1,0 0 0,0 0-1,0 0 0,0 0-1,-12 17-1,12-17 1,0 0-2,0 0 1,7 17 0,-7-17-1,14 21 1,-4-6-1,3 0 0,3 8 0,1-3 0,3 4 0,3 4 0,-1-1 1,3 6-1,-1-3 0,0 5 0,2-5 0,1 5 1,-1 1-1,3-4 1,-2 3-1,0 1 0,2-6 1,-1 3-1,-3-6 1,1 2 0,-6-8 0,1 1-1,-4-6 1,-17-16-2,22 22 2,-22-22-2,17 10 0,-17-10-2,0 0-7,0 0-20,0 0-2,-13-20-1,-1 3 0</inkml:trace>
  <inkml:trace contextRef="#ctx0" brushRef="#br0" timeOffset="1">99 181 17,'-14'-27'27,"14"27"0,2-19-8,-9-3-3,7 22-4,-2-41-3,11 22-1,-13-14-1,13 8-1,-11-13-1,12 7-2,-8-8 1,8 9-2,-6-10 1,3 10-1,-4-6-1,4 10 2,-4-2-2,4 8-1,-4 1 0,1 4 0,-4 15-2,3-23-3,-3 23-2,0 0-10,9-15-16,-9 15 0,0 0-1,0 0 2</inkml:trace>
  <inkml:trace contextRef="#ctx0" brushRef="#br0" timeOffset="2">583 726 27,'0'0'27,"0"0"-4,14-22-3,-14 22-4,7-29-4,7 12-1,-14-11-3,12 6-2,-7-11-2,7 9-1,-4-8-2,6 4 0,-2-2 0,0 4-1,3-3-1,-3 0-1,5 6-1,-7-9-4,11 15-7,-11-7-17,0 3-2,6 1 1,-10 1 1</inkml:trace>
  <inkml:trace contextRef="#ctx0" brushRef="#br0" timeOffset="3">283 442 19,'0'0'26,"0"0"-2,-2-21-4,2 21-5,7-36-2,5 21-3,-14-18-1,16 8-2,-11-17 0,11 6-3,-7-6 0,5 6-1,-4-2-1,4 2-1,-5 5 0,3 2-1,-3 7 1,0 3-1,-2 2-1,-1 0 0,-4 17-2,5-26-3,-5 26-6,0 0-9,0 0-12,0 0-1,15 2 2</inkml:trace>
  <inkml:trace contextRef="#ctx0" brushRef="#br0" timeOffset="4">831-643 15,'0'0'29,"0"0"1,0 0-5,0 0-6,2 15-6,8 7-2,-8-1-4,8 11-2,-5-3-1,9 13-1,-6-3-1,8 6 0,-5-3-1,3 5-1,-2-10 1,0 4-1,-2-1-1,1-6 1,-1 3-3,-7-12 0,6 6-3,-9-31-3,7 41-7,-11-25-15,4-16-2,-2 22 1,2-22 1</inkml:trace>
  <inkml:trace contextRef="#ctx0" brushRef="#br0" timeOffset="5">676-201 9,'0'0'30,"3"-26"0,-3 26 3,27-5-14,-27 5-3,34-7-5,-16 4-3,14 11-2,-5-8-1,11 10-1,-7-6-1,4 3-2,-4-6 1,0 6-1,-4-10 0,-3 5-1,-3-8 1,-4 5-1,-2-6-1,-15 7 0,27-5-2,-27 5-7,24-7-9,-24 7-15,22-15-1,-22 15 1,24-19 0</inkml:trace>
  <inkml:trace contextRef="#ctx0" brushRef="#br0" timeOffset="6">1230-944 33,'-18'-15'29,"18"15"-1,-17-2-7,-1-7-5,18 9-4,-27 2-4,27-2-2,-27 10-1,27-10-2,-22 23-1,13-5-1,-1-1 0,6 9 0,1-2-1,5 8 0,5 1 0,-1 3 0,10 0-1,1-4 1,3 4 0,1-9-1,4 2 1,-2-8 0,-1-3 0,0-7-1,-2-1 1,-4-8 0,-1-9 0,-15 7 0,24-26 0,-14 7 0,-6-6 0,3-1 0,-9-10 1,0 2-1,-5-2 0,-1 2 1,-4-5 0,-4 5-1,-1 0 1,2 5-1,0 1 0,1 10 1,4 0-1,10 18 2,-16-15-2,16 15 0,0 0 0,0 0 0,11 31 0,-1-14 0,5 7 0,2-2 0,4 4 0,3-1 0,1-1 0,-1-3 1,2-6-1,-4-1 0,0-9 0,-1-4 0,-3-6-3,-18 5 0,33-24-4,-31-6-12,6 4-13,-1-3-2,-2-7 1,0 4 0</inkml:trace>
  <inkml:trace contextRef="#ctx0" brushRef="#br0" timeOffset="7">1323-1263 17,'0'0'28,"0"0"-1,0 0-5,0 0-7,0 0-3,17 20-3,-17-20-2,30 33-1,-9-14-2,8 8 0,-2-3-2,7 10 0,-5-3-1,4-1 0,-4-2-1,-4-4 1,-2-4-1,-6 1 1,-4-4-1,-13-17 0,19 18 0,-19-18 1,0 0-1,0 0 1,0 0-1,0 0 0,-15-17 1,15 17-1,-29-36 0,8 11 0,-3-8 0,-1 1 0,-1-9 1,2 5-1,0-1 1,7-1-1,4 2 1,4 6-1,4 0 1,7 8-1,3 5 1,-5 17-1,22-19 1,-5 19-1,2 7 0,5 0 2,1 8-2,1 1 0,3 4 0,-2-1 0,-1 5 1,-1-5-1,-2 0 0,-6-1 0,0-6 0,-4 4 1,-13-16-1,18 24 1,-18-24-1,6 15 1,-6-15-1,0 0 1,0 0-1,0 0 1,0 0-1,0 0 0,0 0 1,-20-24-1,10 5 1,-2-3-2,-4 0 2,1-4-1,-2 1 0,3-4 0,2 1 0,2 1 0,1-2 0,3 2 0,2-1 0,3 3 1,2 1-2,-1 3 2,0 1-1,2 1 1,1 4-2,-3 15 2,12-24-1,-12 24 0,21-10 0,-21 10 0,32 5 0,-15 7 0,5-2 1,2 5-2,0 4 2,0 0-2,-2 3 2,1-5-2,-5 4 2,1-6-1,-5 4 0,-14-19 0,24 24-1,-24-24 0,17 13 0,-17-13-1,15 9-2,-15-9-5,0 0-12,19-4-13,-19 4-1,0 0 2,15-24 0</inkml:trace>
  <inkml:trace contextRef="#ctx0" brushRef="#br0" timeOffset="8">2007-1755 8,'0'0'25,"0"0"2,3 19-6,9 0-5,-6-4-4,16 14-1,-7-5-2,14 14-3,0-4 0,7 10-3,-2-5 0,5 6-2,-3-3 0,2 1-1,-2-4 0,-4-3 0,-1-2 0,-7-1 0,-2-2 0,-3-8 0,-4-4 0,-5-3 1,-10-16-1,0 0 0,0 0 1,0 0-1,0 0 1,-15-21-1,-6 2 1,-1-5 0,-8-5-1,-5-3 1,-6-4 0,0-3 1,-5-5-1,2-3 1,1-4-1,6 5 1,1-5-1,10 3 1,6-1-1,6 4 1,6-3-1,6 11 1,5-2-1,6 9 0,5 4 1,4 8-1,1 6 0,7 10 0,1 10-1,2 6 1,-2 7-1,1 4 1,-4 3-1,-2 5 0,-4 2 0,-4-2 0,-7-1-1,-4 1 1,-3-3 0,-1-4 0,-4 0 0,-6-9-1,3-2-1,-8-8-2,16-7-4,-29-7-6,29 7-19,-18-22-1,4 1-1,2 1 2</inkml:trace>
  <inkml:trace contextRef="#ctx0" brushRef="#br0" timeOffset="9">1915-2573 8,'2'-15'27,"-2"15"2,0 0-1,17 15-9,7 9-5,-12-7-3,18 15-3,-8 1-2,14 8-1,-2 7-2,7 4 0,-1 3-2,2 0 0,-2-1 0,1 1-1,-4-6 0,1-6 1,-4-10-1,-5-6-1,-2-5 1,-6-8-2,3-4-2,-24-10-5,30-5-7,-30 5-16,9-28-1,-8 6 1,-6-8 1</inkml:trace>
  <inkml:trace contextRef="#ctx0" brushRef="#br0" timeOffset="10">2502-2302 21,'0'0'29,"26"-1"1,-11-1-6,-10-20-7,11 15-3,-16-24-4,10 11-3,-14-13-1,8 8-3,-11-8 0,4 2-1,-8 1-1,1-3 2,-5 1-2,-1 5 0,-1-1 0,0 9 0,-2 2 0,2 11 0,0 6 0,2 12 0,1 5 0,4 8-1,3 4 1,5 7-1,4 3 0,8 7 0,4-1 0,7 3 0,6 1 0,4-1 0,3-2 0,3-7 0,1-6 0,-2-11-1,-6-5 1,-2-14 0,-3-6 0,-4-16 0,-4-5 0,-3-10-1,-2 2 0,-7-9-3,8 7-3,-14-14-10,7 10-17,-2 8 0,1 2-1,-2 8 3</inkml:trace>
</inkml:ink>
</file>

<file path=ppt/ink/ink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0" units="1/dev"/>
        </inkml:channelProperties>
      </inkml:inkSource>
      <inkml:timestamp xml:id="ts0" timeString="2012-07-05T19:25:57.074"/>
    </inkml:context>
    <inkml:brush xml:id="br0">
      <inkml:brushProperty name="width" value="0.04667" units="cm"/>
      <inkml:brushProperty name="height" value="0.04667" units="cm"/>
      <inkml:brushProperty name="color" value="#177D36"/>
      <inkml:brushProperty name="fitToCurve" value="1"/>
    </inkml:brush>
  </inkml:definitions>
  <inkml:trace contextRef="#ctx0" brushRef="#br0">-6 3392 19,'0'0'21,"0"0"-4,-15 17-3,15-17 0,0 0-2,0 0-2,0 0 0,0 0-2,0 0-1,0 0 0,0 0-2,0 0 0,10-29-1,-1-5 0,8 1-1,-2-19 0,9-5 1,5-18-1,12-5 1,0-19-2,12-2 0,7-20 0,13-7-1,9-14 0,14-11 1,4-16-1,13-9-1,6-8 1,6-5-2,3 5 2,2-4-1,-2 9 0,0 11 0,-5 13 0,-7 13 0,-10 18 0,-11 24 1,-11 11-1,-16 24 0,-11 11 1,-18 22-1,-12 8 0,-8 14 0,-19 12 1,20-15-1,-20 15 0,0 0 0,0 0-1,0 0-2,0 0-8,0 0-25,0 0 1,-8-19-2,8 19 1</inkml:trace>
</inkml:ink>
</file>

<file path=ppt/ink/ink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0" units="1/dev"/>
        </inkml:channelProperties>
      </inkml:inkSource>
      <inkml:timestamp xml:id="ts0" timeString="2012-07-06T01:13:27.623"/>
    </inkml:context>
    <inkml:brush xml:id="br0">
      <inkml:brushProperty name="width" value="0.06667" units="cm"/>
      <inkml:brushProperty name="height" value="0.06667" units="cm"/>
      <inkml:brushProperty name="color" value="#177D36"/>
      <inkml:brushProperty name="fitToCurve" value="1"/>
    </inkml:brush>
  </inkml:definitions>
  <inkml:trace contextRef="#ctx0" brushRef="#br0">5012 79 15,'0'0'10,"-17"-3"0,17 3 1,-26-5 0,26 5 0,-35-11-2,18 10 0,-9-10-3,3 9 0,-8-8 0,1 5-2,-6-4-1,0 2-1,-8 2 0,1 3-1,-9-3 0,-2 3-1,-7 1 1,-3 1-1,0 1 1,-7 5 0,-2-1-1,0 3 1,-2 1 0,6 1 0,-6 1 0,4 3 0,-5 0 0,5 1 0,-6 3 0,-2 1-1,-6 2 1,-4 3-2,-3-2 2,-2 4-2,-1 2 1,0 2 0,1-3 0,1 5-1,1-1 1,4 2 0,1 2-1,2-1 1,0-1 0,2 4 0,-2 1-1,1-2 2,3 4-2,1-3 1,0 2 0,4 3 0,3 1 0,-2-2-1,4 4 1,0 0 0,2 0-1,-1 1 1,1 6 0,-6-6-1,1 6 1,-1 1 0,2 0 0,0 1-1,2 3 1,4-3 0,2 0-1,10 0 1,1 1 0,6-3 0,2 2-1,5 0 2,1-6-2,0 6 1,2-3 0,0-1 0,3-3-1,0 0 1,4-1 1,0 1-1,3 0 0,0 0-1,6 0 1,-1-2-1,6 2 1,-2 0-1,3-5 1,2 1-1,2 2 0,3-5 1,4 2 0,2 1 0,3 1-1,3-6 2,2 4-2,6-4 1,1-2 0,4 2 1,1 0-1,4-5 0,1-5 0,3 7 1,2-11-1,3 4 0,6-6 0,2 1 1,4-2-1,5-4 0,2-1 0,3-2 0,7-2 0,3-2 0,1 1 1,1-4-1,7 0 0,0-2 0,5 0 0,2-3 1,0-1-1,4-1 0,1-3 1,4-1-1,-2-1 1,4 0-1,1-4 1,3 2-1,3-3 1,4-2-1,1-4 1,0-3-1,3-2 0,3-1 1,-1-2 0,4-1 0,-5-3 1,5 2-1,0 0 1,8 2-1,-7-7 1,3-2-1,1-3 1,3-3-1,-4-2 1,6-3 0,-6-3-1,4-1 1,2-2-1,0 3 0,-4-5 0,-3 3 1,3-4-2,-5 3 2,-7-9-2,-1 5 1,-10-8 0,-1 1 0,-7-7 0,-1-1-1,-8-9 2,-3-4-2,-9 1 1,-2-4-1,-10 2 1,-6-2 1,-10 0-2,-5 1 1,-8 4-2,-6 2 2,-5-5-1,-3-5 1,-6-1-1,-3 1-1,-5-3 2,-7 2-1,-7-1 0,-9 8 0,-10 8 1,-11 13 1,-11 4-2,-13 19 1,-14 6-1,-13 17 0,-13 8-1,-12 5-4,0 21-11,-10-5-17,-8 0-1,5 0 0,0-11 0</inkml:trace>
</inkml:ink>
</file>

<file path=ppt/ink/ink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0" units="1/dev"/>
        </inkml:channelProperties>
      </inkml:inkSource>
      <inkml:timestamp xml:id="ts0" timeString="2012-07-06T01:13:27.624"/>
    </inkml:context>
    <inkml:brush xml:id="br0">
      <inkml:brushProperty name="width" value="0.06667" units="cm"/>
      <inkml:brushProperty name="height" value="0.06667" units="cm"/>
      <inkml:brushProperty name="color" value="#177D36"/>
      <inkml:brushProperty name="fitToCurve" value="1"/>
    </inkml:brush>
  </inkml:definitions>
  <inkml:trace contextRef="#ctx0" brushRef="#br0">3451 268 5,'0'0'6,"0"0"-3,0-20 3,0 20 3,0 0 1,4-17 1,-4 17 0,0 0 1,-4-17 1,4 17-3,0 0-4,-24-14-2,24 14-2,-27-12-1,12 8 1,-6-3 0,5 4 1,-10-11-1,5 7 2,-6-7-2,3 5 1,-8-5-1,-2 4 1,-4-6-3,-3 3 1,-5 0 0,-3 1-1,-5 2 0,-4 1-1,-5 0 1,-1 3 0,-2 2 0,-2 1 0,0 3 0,-2 0 1,2 0-1,-3 0 0,1 1 0,-2 3 0,-2-1 0,-2 1 0,-2-1 0,-2 2-1,-1 1 1,-3-1 0,-1 0 0,2 2 0,0-2 0,5 2 0,0 0 0,4 2 1,-1 1-1,6 1 0,2 6 0,0-1-1,1 8 1,-1 0-2,1 4 2,0 3-2,5 3 2,-1-1-2,-1 0 2,4 3-1,4 1 1,2-2 0,6 1 0,3-1 0,4 3-1,1 0 1,6 0 0,0-1 0,7 1-1,-1-5 1,7 3 0,1-3 0,3 0-1,6 0 2,1-2-2,7 1 1,2-3 0,2 1 0,3-1 0,5 1 0,1-3 0,3-1 0,4 0 0,1-1 0,5-5 1,4 1-1,1-2 2,7 0-2,2-4 1,2-1 0,4-2 0,7 2 0,-3 0-1,2 0 0,2 0 0,-1-2 0,2 0 1,1 0-1,-2-1 1,0-3-1,4-1 1,1-1 0,2-1 0,0 0 0,-1 0-1,4 2 1,-2-2-1,0 4 0,0-2 0,1 3 0,-2-5 0,0 4 1,2-4-1,-2-1 0,0-1 0,4-1 0,-1 0 0,-1-2 0,-1-2 0,2 2 0,-4-2 0,1 2 0,-3 0 0,-3-1 0,2-1 1,0 0-1,-1-1 0,-2-1 0,-1 2 0,2-3 0,2 2 1,0-6-1,2 4 0,-1-7 0,5 3 0,-1-3 0,3 2 0,0-6 0,-1-1 0,1 3 1,-3-7-1,1 3 1,0-2-1,-1 1 1,-3-6-1,-2 3 0,0 0 1,-1-1-1,-3-1 0,-2-4 1,-5 1 0,-2-5 0,-5-2 0,-2-5 0,-8-4 0,-3-2 0,-10-4 0,-5-3 0,-9-5 1,-7 0-1,-12-6 1,-8 4-1,-11-1 1,-6 4 0,-7 1 0,-7 3 0,-9 0-1,-3 5-1,-2 11-10,-9 5-21,-12-2-2,-7 7 0,-14-12-2</inkml:trace>
</inkml:ink>
</file>

<file path=ppt/ink/ink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0" units="1/dev"/>
        </inkml:channelProperties>
      </inkml:inkSource>
      <inkml:timestamp xml:id="ts0" timeString="2012-07-06T01:13:27.626"/>
    </inkml:context>
    <inkml:brush xml:id="br0">
      <inkml:brushProperty name="width" value="0.06667" units="cm"/>
      <inkml:brushProperty name="height" value="0.06667" units="cm"/>
      <inkml:brushProperty name="color" value="#177D36"/>
      <inkml:brushProperty name="fitToCurve" value="1"/>
    </inkml:brush>
  </inkml:definitions>
  <inkml:trace contextRef="#ctx0" brushRef="#br0">798 191 3,'-1'-13'13,"1"13"-3,0 0 0,-10-17-1,10 17 1,-22-11-2,22 11 2,-32-9 0,32 9 1,-46-4-1,26 8-2,-14-5-1,8 6-1,-12 0-3,3 4-1,-3 0 0,-5 5-1,0 4-1,-1-1 0,-2 8 0,4-1-1,0 1 2,4 2-2,2 1 1,4 0-1,4-2 1,2 4 0,4-2 0,3-2 0,5 0 1,1-2-1,7 0 0,4 0 0,7-1 1,5-1-1,-1 0 0,5 2 0,2-1 0,2 0 1,-4 2-2,2 0 1,-2 1 0,-2 0 0,0 1 0,2-1 0,-2 1-1,3 1 1,0-1 0,3-2 0,8-3 0,-3 2 0,12-5 0,1-3 0,4 0 1,4-3-1,4-4 1,-1 2-1,1 0 0,2-1 0,0 1 0,0-1-1,-1 1 1,2 0 0,1 0 0,2-3-1,1-2 1,4-2 1,1 2-1,2-4 0,-1 1 0,1 0 0,2 1 0,-3 4 0,-1-2 0,2 2 0,-3-3 0,2 5 0,-1-6 0,4 4 0,2-4 0,1-2 0,4 2 0,-1-3 0,5 2 0,1-2 0,0 3 0,3-2 0,-8 0 0,4 1 0,1 0 0,0 0 0,-5-3 1,5 2-1,-5 0 1,5-4 0,0 0 0,5 0 0,-8-3 1,11 1-1,0-5 1,1 3-1,4-7 1,1 0-1,-5 2 0,1-3 0,-7-4 0,-5 2 0,-2-2-1,-6 0 1,-8-2-1,-4-1 0,-6-2 1,-4-3-1,-4 2 0,-4-5 0,-9-1 0,0-6-1,-3 3 1,-5-7-1,0 2 0,-5-7 0,-3-1 0,-6-1 0,-5-4 0,-7 5 0,-5-3 1,-6-1 0,-10 4 1,-4 3 0,-7-1 0,-9 6 1,-10-2 0,-2 7 1,-10-3 0,-6 8 0,-10-3 0,-10 5 0,-15-2 1,-1 6-2,-15-2 0,-9 3 0,-16 4-1,-8 3 1,-16 4-1,-13 7 0,-14 4 0,-19 6-1,-16 11-2,-20 2-1,-3 21-15,-17 1-17,-14 5 0,-3 1-2,-4-5 1</inkml:trace>
</inkml:ink>
</file>

<file path=ppt/ink/ink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0" units="1/dev"/>
        </inkml:channelProperties>
      </inkml:inkSource>
      <inkml:timestamp xml:id="ts0" timeString="2012-07-06T01:13:27.627"/>
    </inkml:context>
    <inkml:brush xml:id="br0">
      <inkml:brushProperty name="width" value="0.06667" units="cm"/>
      <inkml:brushProperty name="height" value="0.06667" units="cm"/>
      <inkml:brushProperty name="color" value="#177D36"/>
      <inkml:brushProperty name="fitToCurve" value="1"/>
    </inkml:brush>
  </inkml:definitions>
  <inkml:trace contextRef="#ctx0" brushRef="#br0">2420 248 5,'0'0'19,"0"0"-10,0 0-1,-17-10 1,17 10 0,0 0 0,-19-14-1,19 14 1,-21-16-2,4 4 1,17 12-1,-30-14-1,30 14 0,-38-15-1,19 11-1,-11-8 1,3 7-2,-6-9-1,-2 5 0,-3 1-1,0-4 0,-4-1 0,-1 3 0,-4-2 0,0 1 0,-5-1 0,3 4-1,-1-4 1,-2 5 1,0 1-1,0 1 0,-4 0 0,4 3 0,-2 0-1,2 4 0,-1 0 0,-3 3-1,1 0 1,-3 4-1,1 0 1,0 3-1,0 2 1,-4 0 0,2 1 0,0 4 0,2 4 0,3-1 0,0 11-1,4-1 1,-2 13-1,3-4 1,-1 8-1,1 0 1,2 8-1,2 0 0,4 2 1,-1 3 0,2-1-1,7 3 1,4-1 1,3 1-1,3-1 1,4-1-1,3-1 1,6-2-1,5-2 1,3-2-2,5 4 1,3 0 0,4-1-1,2-3 1,6 6-1,1-4 1,3 4 0,3-2 0,-1-4-1,4-3 1,5 2 0,-2-2 0,3 0-1,3-3 2,-2-4 0,3 0-1,0 0 1,4-1-1,-3-3 1,5 1-1,3-6 1,0 1-1,5-3 0,1 1 0,5-2 0,1-2 0,0 4 0,3-4 0,1 1 0,-1-1 0,2-2-1,2-1 2,-2 0-1,4 0 0,-2-4 0,2 2 1,4 0-1,1-4 0,0-1 0,3 0 1,3 0-1,0-2 0,1-3 1,2-3-1,-1 0 0,3 0 1,-5 0-1,3 1 0,-4-6 1,4 3-1,-1-4 0,2 1 1,-3-1-1,0-2 0,2 1 0,-3-1 1,-1 0-1,-1-2 0,-3 1 0,-1-2 0,-2 1 1,-1-1-1,-4-2 0,0-2 0,0 2 0,-2-2 0,2 1 0,-2-1 1,0-2-1,0 1 0,4-2 0,0 0 0,-3-4 0,1-3 0,-5-4 1,0-1-1,-2-4 0,0-3 0,0-4 0,0-2 0,-2-1 0,0 2 0,2-6 1,0 2-2,2-3 2,0 1-2,-6-3 1,-3 0 0,2-1 0,-4-2-1,-3 1 1,-7-4 0,-2 1 0,-8 0 2,-4-2-2,-7-4 1,-7-3-1,-5 2 1,-7-8-1,-5 1 1,-6-7-1,-2 0-1,-8-4 1,-2 4-1,-6 0 2,1-2 0,-7-2 0,1 2-1,-8 4 2,2 1-2,-7 2 1,2-2 2,-4-1-3,-6 6 1,-4 1-1,0 3 0,-4 0 0,1 3 1,-7 1-1,-3 4 0,-4 1 1,0 1 0,-4-3 1,-3 3-2,-2 1 1,-4 3 0,-1 1 0,-4 2-1,-3-1 1,0 3-1,-9 5 0,-7-1 0,-10 1 1,-7 0-2,-10 4 1,-10 3-1,-8 11 0,-13 3-2,-5 19-4,-18-5-16,0 21-13,-4 5-1,-12 7 2</inkml:trace>
</inkml:ink>
</file>

<file path=ppt/ink/ink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0" units="1/dev"/>
        </inkml:channelProperties>
      </inkml:inkSource>
      <inkml:timestamp xml:id="ts0" timeString="2012-07-06T01:13:27.628"/>
    </inkml:context>
    <inkml:brush xml:id="br0">
      <inkml:brushProperty name="width" value="0.06667" units="cm"/>
      <inkml:brushProperty name="height" value="0.06667" units="cm"/>
      <inkml:brushProperty name="color" value="#177D36"/>
      <inkml:brushProperty name="fitToCurve" value="1"/>
    </inkml:brush>
  </inkml:definitions>
  <inkml:trace contextRef="#ctx0" brushRef="#br0">2211 105 6,'-25'-3'21,"25"3"-11,-22-7-1,22 7-1,-23-14 0,23 14-1,-26-16-1,7 6 1,19 10 0,-35-17 0,35 17-2,-38-9 1,23 5-1,-10-3-2,4 6 0,-1-4 0,1 3-1,-7-2-1,4 4 1,-5-3 0,-3 3 0,-1-2 0,-1 2-1,-1 2 1,0 1-1,-5-1 1,6 3-1,-3 0 0,3 4-1,-3 2 0,4-1 1,-2 4-1,2 0 0,1 0 0,-1-1 1,0 3-1,1 0 1,1-1 0,-2 6 0,2-5 0,1 6-1,-3-4 1,2 6-1,-2-5 1,2 5-2,-4-1 1,4-1-1,-5 4 1,3-3 0,-2 7 0,0-4 0,1 7 0,-1-4 0,-2 4 0,1 2 0,0 5-1,-1-1 1,1 5 0,-2 4 0,1 1 0,-1 5 0,0 0 0,1 3 0,-1-2 0,4 3 1,1 1-1,1 1 0,1-1 0,7 2 0,1-4 1,4 2-2,4 4 1,1-1 0,2-5 0,1-1 0,1 6 0,-1-3 0,1 4 0,1-4 0,-1-4-1,1 3 1,0-3 0,4 1 0,-2-6 1,4 2 0,-1-7-1,4 5 0,0-6 1,2 3 0,2-2 0,1 2-1,-2-2 0,2 2-1,1 3 1,-1 0 0,-2 2 0,3-3 0,-3 5-1,2-2 1,0 3 0,2-1 0,0-2-1,0 0 2,2 0-2,0 2 2,1-4-2,0 1 1,1 4 2,-3 1-2,3-3 1,-2 3 0,1 1 0,-1 0-1,3 4 1,0-2-1,2-5-1,0-2 1,5 2-1,0-2 0,3 0 1,-1-2-1,2-3 0,3 2 1,-2-4 0,0-2-1,4 0 1,0-4-1,1 4 1,3-7 1,1 4-1,0-2 0,1 2 0,1-3-1,0 1 2,1-2-1,1-3 0,-5 4-1,5-6 1,-2 0 0,5 0 0,-1 1 1,5-1-1,3-2 0,1-1 1,6 2-1,5-8 0,3-1 0,1-2 0,5-1 0,3-5-1,0 1 1,5-3 0,1-3 0,-1 1-1,0-2 1,6 2 0,-1-6-1,1 2 0,-1-3 1,4 2-1,0-6 1,2 2-1,0-4 1,-2-1 0,-4 2 0,3-3 0,-1 1 0,0-3 0,1 1 0,-5-2 1,3 4-1,-4-2 0,2 0 0,0 2 0,-2-2 1,-2 2-1,-1-4 0,3 2 1,0-2-1,-2 1 1,2-3 0,-5-1-1,2 3 1,-1-1 0,4 1-1,-5 1 0,2-1 0,-1-3 0,1 0 0,1-6 0,-1 1 0,0-7 0,-3-1 0,0-6 0,-1 0-1,-5-4 1,-2 4 2,-3-4-2,-2-1 2,-4 3-3,2-4 2,-6-3-2,1-1 2,-2 1-2,0-9-1,-1 4 1,-1-3 0,-1-3 1,-2 1-1,2 0 1,2-1 0,-1 1 0,-1-2 1,4 0-1,-6 0 0,0-2 0,-5 2 0,0 0 0,-7 0 1,-2-2-2,-2 0 2,-3-1-2,-1 1 1,-6 2 0,0 0 0,-5 2 0,-4 1-1,-3 2 2,-4 0-2,-1 2 1,-2-1 0,0-1 1,2 2-1,-2-1 1,3-2 0,-1-1 0,2-1-1,-1-4 1,-1 4 0,-2-4 0,-7-1 0,0-3-2,-9 5 2,-4-3-2,-5 7 1,-3-1-1,-4 5 1,-3 0-1,0 5 1,-3 0 0,7 2 0,-6 0 1,4 0-1,-1-1 1,4 3 0,-5-4 0,4 2 0,-5 3 1,1-1-1,0-1 0,-1 6 0,-2-5 0,1 4 0,1-1 0,-2 6 0,-4-6 0,4 7-1,-4-5 1,-1 3-2,-2-2 2,-2 1-1,-2-1 0,-1-3-1,0 0 1,-2-1 1,-4 1-1,4 0 1,-3 1-2,1 1 2,-2 4-1,3 0 2,-3 1-4,4 0 2,-2 2 0,-1-5 0,1 1 0,-3-3-1,-1-2 1,1 0 0,-2-2 0,2 4 0,-2-2 1,-2 9-1,0-4 0,-1 2 0,1 1 2,-3 6-2,-2-3 0,-3 1 0,-2 0 0,1-7-2,1 2 4,3-3-4,-5 1 4,7-3-4,-1 1 2,5-1 0,-1 3 2,0 2-2,-1 4 0,-6 1 1,2 0-1,-5 6 1,-2-4-2,-2 1 2,-1 1-2,2 1 2,2 1-3,5-3-3,8 11-17,-2-3-12,-3-2 0,3 7-1</inkml:trace>
</inkml:ink>
</file>

<file path=ppt/ink/ink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0" units="1/dev"/>
        </inkml:channelProperties>
      </inkml:inkSource>
      <inkml:timestamp xml:id="ts0" timeString="2012-07-06T01:13:27.629"/>
    </inkml:context>
    <inkml:brush xml:id="br0">
      <inkml:brushProperty name="width" value="0.06667" units="cm"/>
      <inkml:brushProperty name="height" value="0.06667" units="cm"/>
      <inkml:brushProperty name="color" value="#177D36"/>
      <inkml:brushProperty name="fitToCurve" value="1"/>
    </inkml:brush>
  </inkml:definitions>
  <inkml:trace contextRef="#ctx0" brushRef="#br0">1009 280 23,'0'0'19,"8"-17"-2,-8 17-4,0 0-2,-4-15-2,4 15-2,0 0-1,0 0-1,-12-15-1,12 15-1,0 0-1,-20-4 0,20 4-1,-29 4 1,8-2 0,-2 2 0,-3-2 0,0 4 0,-6-1 1,0 2-1,0-2-1,-1 3 1,-3-1-2,4 3 1,-3-2-1,3 2 1,-1-1-1,5 0 0,-2 2 0,4 0-1,-2 0 1,-2 2 1,0 4-1,-1-2 0,-4 2 0,2-2 0,-2 3 0,3-3-1,3 1 2,0 0-3,10-2 2,-4 0-1,12 0 0,-2 0 0,6 0 0,1 1 1,3-1-1,1 0 1,-2 2 0,3-1 0,-4 4-1,5-2 1,-7 3 0,1 0 0,-1 5 0,-3-2 0,1 1 0,0 3 0,-1-1 0,3-1 0,0 2 0,1 0 0,5-2-1,-1-2 1,5 0-1,1-3 1,3 0-1,-1-1 1,5-2 0,-2 1 0,0-3-1,3 0 1,-3 1 0,2 1 1,-1-3-1,-1 0 0,0-1 1,4 0 0,-13-13 0,25 23 0,-25-23 0,35 23 1,-18-14-1,5 0 0,0 2 0,2-4 0,0 4 0,4-2-1,-2 2 0,2-3 0,2 2 1,3-2-2,-1 3 2,3-4-1,3-1 0,1 4 0,3-6 1,-2 5-1,1-4 0,1 3 0,0-5 0,1 6 1,3-6-1,-4 2 0,2 1 0,2-3 1,4 2-1,1-1 0,3 0 0,-1-1 0,-1 2 0,3-3 1,-4 1-1,4-1 0,0 0 0,-2 0 0,2-2 1,2 2-1,-3 0 0,1 0 1,0-2-1,-2 1 0,-2 1 0,0 2 1,-2-1-1,0 2 0,3-2 1,-2 3-1,4-2 1,2 2 0,-1-4-1,4 3 1,1-1 0,-1-3-1,3 2 1,3-1-1,-4-2 0,0 0 0,-1 1 0,1-1 0,-2 1 0,-1 1 0,-2 0 0,-1-1 0,1 3 1,1-2-1,1 0 0,0 1 0,2-3 0,0 2 1,-1 0-1,1-1 0,3 0 0,0 1 0,-4-2 0,3 3 0,-4-1 0,0-1 0,1-1 0,-1 2 0,-5 1 0,3 0 0,-1 0 0,0-2 0,3 1 0,0-2 0,2 0-1,1-2 1,3 2 0,-2-1 0,-1 0 0,2-1 0,1 0 0,2 2 0,-5 0 0,0 0 0,-1 0 0,3 0 0,2 0 0,-1 0 0,-3 0 0,2 0 0,3 0 0,-1 0 0,3 0 0,-1-1 0,-4 1 0,2-3 0,1 3 0,-1-2 0,-3 2 0,-3-1 0,1-3 0,-2 4 1,1-4-1,-3 3 0,1-1 0,-5 0 0,1-1 0,-1 1 1,3 1-1,1-2 0,-1 1 0,3 0-1,-3-1 1,3 2 0,-1 0 1,1-1-1,0-1 0,0 2 0,-2-1 0,2 1 0,-4 0 0,2-2 0,1 1 0,1 0 0,-1-3 0,-3 3 0,1-1 0,0-1 0,2-1 0,-5 2 0,4-2 0,-5 2 0,-3-1 0,-3 0 0,4-2 0,-5 1 1,-4-1-1,1 0 0,2 0 0,-2-2 0,-1 1 0,-3-6 0,-4 5 0,4-6 0,-7 4 1,1-4-1,-6-1 0,0-2 1,-1-1-1,-3 4 0,1-5 0,-2 4 1,4-7-1,-3 4 1,0 0-1,-3 0 0,0-2 0,-1 0 1,-3-2-1,-1 0 1,-5-2-1,1 0 1,-7-5-1,-1 2 0,-4-4 2,-1 0-2,-2-2 0,-3-2 0,-2 2 1,-3-1-2,-2 1 2,-3-1-1,-2 0 0,-4 1 0,-5 3 0,-4-2 0,-3 0 0,-7 2 1,-4 1-1,-4 0 1,-2 5-2,-6-3 2,-5 3-2,-6 2 2,-3 2-1,-4-2 0,-4 3 0,-5-1 0,-6 1 0,0-1 0,-5 0 0,-2 2 0,-2-1 0,-3 0 0,0 2 0,-1-3 0,-2 2 0,-4 0 1,4 3-1,2 0 0,-4 2 0,2-1 0,0 3 0,-2 2 0,-2-1 0,1 1 0,-5 1 0,-5 4 0,5-5 0,-5 7 0,1-4 0,1 4 0,0 1 1,-1 1-1,0 1 0,-2 2 0,1-1 0,5-2 0,-2 3 1,0-2-1,1 3 0,7-3 0,-2 4 1,-1-1-1,3 2 0,-1 1 1,-2 1-1,3-2 0,3-1 1,0 2 0,5-4-1,6 2 1,1-2-1,7 1 1,4-3-1,2 5 1,1-3-1,3 2 1,4 1-1,0 1 1,1-2-1,1 4 1,-2 1-1,-3 0 0,-7 5 0,-7 0 0,-4 1 0,-12 2 0,-3 7-1,-9-3-2,5 11-5,-14-6-25,5 3-2,4-2 0,-4-5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CCCB5C-63A4-4F42-AAFB-1DF36FBF7A2B}" type="datetimeFigureOut">
              <a:rPr lang="en-US" smtClean="0"/>
              <a:t>11/17/2015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53C67F-5F47-4676-8317-6D98E8EDA3D3}" type="slidenum">
              <a:rPr lang="en-US" smtClean="0"/>
              <a:t>‹#›</a:t>
            </a:fld>
            <a:endParaRPr lang="en-US"/>
          </a:p>
        </p:txBody>
      </p:sp>
    </p:spTree>
    <p:extLst>
      <p:ext uri="{BB962C8B-B14F-4D97-AF65-F5344CB8AC3E}">
        <p14:creationId xmlns:p14="http://schemas.microsoft.com/office/powerpoint/2010/main" val="902301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Thank you for the opportunity to come and talk about the work I’ve done on automating abstract interpretation.  I thought it was a good omen that automation was right there in the title of your conference.</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I’m a little worried that parts of the talk might be a bit technical, but my hope is that even if you don’t follow everything, you can get the gist of what my students, collaborators, and I have been trying to accomplish. To help out if you get lost, I’ve marked some points with a light bulb; these are places where I hope that at least the high-level point comes across, and you can get back on board with the bigger picture.</a:t>
            </a:r>
          </a:p>
          <a:p>
            <a:endParaRPr lang="en-US" baseline="0" dirty="0" smtClean="0"/>
          </a:p>
        </p:txBody>
      </p:sp>
      <p:sp>
        <p:nvSpPr>
          <p:cNvPr id="4" name="Slide Number Placeholder 3"/>
          <p:cNvSpPr>
            <a:spLocks noGrp="1"/>
          </p:cNvSpPr>
          <p:nvPr>
            <p:ph type="sldNum" sz="quarter" idx="10"/>
          </p:nvPr>
        </p:nvSpPr>
        <p:spPr/>
        <p:txBody>
          <a:bodyPr/>
          <a:lstStyle/>
          <a:p>
            <a:fld id="{A653C67F-5F47-4676-8317-6D98E8EDA3D3}" type="slidenum">
              <a:rPr lang="en-US" smtClean="0"/>
              <a:t>1</a:t>
            </a:fld>
            <a:endParaRPr lang="en-US"/>
          </a:p>
        </p:txBody>
      </p:sp>
    </p:spTree>
    <p:extLst>
      <p:ext uri="{BB962C8B-B14F-4D97-AF65-F5344CB8AC3E}">
        <p14:creationId xmlns:p14="http://schemas.microsoft.com/office/powerpoint/2010/main" val="2562540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desirability of automating program analysis really hit home with me after</a:t>
            </a:r>
            <a:r>
              <a:rPr lang="en-US" baseline="0" dirty="0" smtClean="0"/>
              <a:t> a few years working on program analysis for machine code.</a:t>
            </a:r>
          </a:p>
          <a:p>
            <a:endParaRPr lang="en-US" baseline="0" dirty="0" smtClean="0"/>
          </a:p>
          <a:p>
            <a:r>
              <a:rPr lang="en-US" baseline="0" dirty="0" smtClean="0"/>
              <a:t>In 2006, we began to work on the TSL system for creating machine-code analyses directly from a specification of the instruction-set semantics and the abstract domain on which an analysis was based.  However, that is the subject of a different talk . . .</a:t>
            </a:r>
          </a:p>
          <a:p>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12</a:t>
            </a:fld>
            <a:endParaRPr lang="en-US"/>
          </a:p>
        </p:txBody>
      </p:sp>
    </p:spTree>
    <p:extLst>
      <p:ext uri="{BB962C8B-B14F-4D97-AF65-F5344CB8AC3E}">
        <p14:creationId xmlns:p14="http://schemas.microsoft.com/office/powerpoint/2010/main" val="2197765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490818-A843-4242-9E34-4E992DC85B1B}" type="slidenum">
              <a:rPr lang="en-US" altLang="en-US"/>
              <a:pPr/>
              <a:t>13</a:t>
            </a:fld>
            <a:endParaRPr lang="en-US" altLang="en-US"/>
          </a:p>
        </p:txBody>
      </p:sp>
      <p:sp>
        <p:nvSpPr>
          <p:cNvPr id="1766402" name="Rectangle 2"/>
          <p:cNvSpPr>
            <a:spLocks noGrp="1" noRot="1" noChangeAspect="1" noChangeArrowheads="1" noTextEdit="1"/>
          </p:cNvSpPr>
          <p:nvPr>
            <p:ph type="sldImg"/>
          </p:nvPr>
        </p:nvSpPr>
        <p:spPr>
          <a:ln/>
        </p:spPr>
      </p:sp>
      <p:sp>
        <p:nvSpPr>
          <p:cNvPr id="1766403" name="Rectangle 3"/>
          <p:cNvSpPr>
            <a:spLocks noGrp="1" noChangeArrowheads="1"/>
          </p:cNvSpPr>
          <p:nvPr>
            <p:ph type="body" idx="1"/>
          </p:nvPr>
        </p:nvSpPr>
        <p:spPr/>
        <p:txBody>
          <a:bodyPr lIns="89950" tIns="44975" rIns="89950" bIns="44975"/>
          <a:lstStyle/>
          <a:p>
            <a:r>
              <a:rPr lang="en-US" dirty="0" smtClean="0"/>
              <a:t>Unfortunately, the problem of determining whether a program is correct is undecidable, in general, even when “correct” means something as simple</a:t>
            </a:r>
            <a:r>
              <a:rPr lang="en-US" baseline="0" dirty="0" smtClean="0"/>
              <a:t> as “contains no division-by-0 errors”</a:t>
            </a:r>
            <a:r>
              <a:rPr lang="en-US" dirty="0" smtClean="0"/>
              <a:t>. Program-analysis and verification tools sidestep the issue of </a:t>
            </a:r>
            <a:r>
              <a:rPr lang="en-US" dirty="0" err="1" smtClean="0"/>
              <a:t>undecidability</a:t>
            </a:r>
            <a:r>
              <a:rPr lang="en-US" dirty="0" smtClean="0"/>
              <a:t> by</a:t>
            </a:r>
            <a:r>
              <a:rPr lang="en-US" baseline="0" dirty="0" smtClean="0"/>
              <a:t> using one-sided algorithms.</a:t>
            </a:r>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BB146A-4CD5-494E-A109-8BD1789F4A16}" type="slidenum">
              <a:rPr lang="en-US" altLang="en-US"/>
              <a:pPr/>
              <a:t>14</a:t>
            </a:fld>
            <a:endParaRPr lang="en-US" altLang="en-US"/>
          </a:p>
        </p:txBody>
      </p:sp>
      <p:sp>
        <p:nvSpPr>
          <p:cNvPr id="917506" name="Rectangle 2"/>
          <p:cNvSpPr>
            <a:spLocks noGrp="1" noRot="1" noChangeAspect="1" noChangeArrowheads="1" noTextEdit="1"/>
          </p:cNvSpPr>
          <p:nvPr>
            <p:ph type="sldImg"/>
          </p:nvPr>
        </p:nvSpPr>
        <p:spPr>
          <a:ln/>
        </p:spPr>
      </p:sp>
      <p:sp>
        <p:nvSpPr>
          <p:cNvPr id="91750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BB146A-4CD5-494E-A109-8BD1789F4A16}" type="slidenum">
              <a:rPr lang="en-US" altLang="en-US"/>
              <a:pPr/>
              <a:t>15</a:t>
            </a:fld>
            <a:endParaRPr lang="en-US" altLang="en-US"/>
          </a:p>
        </p:txBody>
      </p:sp>
      <p:sp>
        <p:nvSpPr>
          <p:cNvPr id="917506" name="Rectangle 2"/>
          <p:cNvSpPr>
            <a:spLocks noGrp="1" noRot="1" noChangeAspect="1" noChangeArrowheads="1" noTextEdit="1"/>
          </p:cNvSpPr>
          <p:nvPr>
            <p:ph type="sldImg"/>
          </p:nvPr>
        </p:nvSpPr>
        <p:spPr>
          <a:ln/>
        </p:spPr>
      </p:sp>
      <p:sp>
        <p:nvSpPr>
          <p:cNvPr id="91750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490818-A843-4242-9E34-4E992DC85B1B}" type="slidenum">
              <a:rPr lang="en-US" altLang="en-US"/>
              <a:pPr/>
              <a:t>16</a:t>
            </a:fld>
            <a:endParaRPr lang="en-US" altLang="en-US"/>
          </a:p>
        </p:txBody>
      </p:sp>
      <p:sp>
        <p:nvSpPr>
          <p:cNvPr id="1766402" name="Rectangle 2"/>
          <p:cNvSpPr>
            <a:spLocks noGrp="1" noRot="1" noChangeAspect="1" noChangeArrowheads="1" noTextEdit="1"/>
          </p:cNvSpPr>
          <p:nvPr>
            <p:ph type="sldImg"/>
          </p:nvPr>
        </p:nvSpPr>
        <p:spPr>
          <a:ln/>
        </p:spPr>
      </p:sp>
      <p:sp>
        <p:nvSpPr>
          <p:cNvPr id="1766403" name="Rectangle 3"/>
          <p:cNvSpPr>
            <a:spLocks noGrp="1" noChangeArrowheads="1"/>
          </p:cNvSpPr>
          <p:nvPr>
            <p:ph type="body" idx="1"/>
          </p:nvPr>
        </p:nvSpPr>
        <p:spPr/>
        <p:txBody>
          <a:bodyPr lIns="89950" tIns="44975" rIns="89950" bIns="44975"/>
          <a:lstStyle/>
          <a:p>
            <a:r>
              <a:rPr lang="en-US" dirty="0" smtClean="0"/>
              <a:t>There are other difficulties, which might be summarized</a:t>
            </a:r>
            <a:r>
              <a:rPr lang="en-US" baseline="0" dirty="0" smtClean="0"/>
              <a:t> under the slogan “infinities”. By this, I mean that programs have either infinite, or at least enormous, state spaces – so program analysis is really a search in a very large, and possibly infinite, search space</a:t>
            </a:r>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490818-A843-4242-9E34-4E992DC85B1B}" type="slidenum">
              <a:rPr lang="en-US" altLang="en-US"/>
              <a:pPr/>
              <a:t>17</a:t>
            </a:fld>
            <a:endParaRPr lang="en-US" altLang="en-US"/>
          </a:p>
        </p:txBody>
      </p:sp>
      <p:sp>
        <p:nvSpPr>
          <p:cNvPr id="1766402" name="Rectangle 2"/>
          <p:cNvSpPr>
            <a:spLocks noGrp="1" noRot="1" noChangeAspect="1" noChangeArrowheads="1" noTextEdit="1"/>
          </p:cNvSpPr>
          <p:nvPr>
            <p:ph type="sldImg"/>
          </p:nvPr>
        </p:nvSpPr>
        <p:spPr>
          <a:ln/>
        </p:spPr>
      </p:sp>
      <p:sp>
        <p:nvSpPr>
          <p:cNvPr id="1766403" name="Rectangle 3"/>
          <p:cNvSpPr>
            <a:spLocks noGrp="1" noChangeArrowheads="1"/>
          </p:cNvSpPr>
          <p:nvPr>
            <p:ph type="body" idx="1"/>
          </p:nvPr>
        </p:nvSpPr>
        <p:spPr/>
        <p:txBody>
          <a:bodyPr lIns="89950" tIns="44975" rIns="89950" bIns="44975"/>
          <a:lstStyle/>
          <a:p>
            <a:r>
              <a:rPr lang="en-US" altLang="en-US" dirty="0" smtClean="0"/>
              <a:t>Some of the issues are listed on</a:t>
            </a:r>
            <a:r>
              <a:rPr lang="en-US" altLang="en-US" baseline="0" dirty="0" smtClean="0"/>
              <a:t> this slide:</a:t>
            </a:r>
          </a:p>
          <a:p>
            <a:r>
              <a:rPr lang="en-US" altLang="en-US" baseline="0" dirty="0" smtClean="0"/>
              <a:t>  o the data types used, both from the programming language and user-defined</a:t>
            </a:r>
          </a:p>
          <a:p>
            <a:r>
              <a:rPr lang="en-US" altLang="en-US" baseline="0" dirty="0" smtClean="0"/>
              <a:t>  o pointers</a:t>
            </a:r>
          </a:p>
          <a:p>
            <a:r>
              <a:rPr lang="en-US" altLang="en-US" baseline="0" dirty="0" smtClean="0"/>
              <a:t>  o procedures</a:t>
            </a:r>
          </a:p>
          <a:p>
            <a:r>
              <a:rPr lang="en-US" altLang="en-US" baseline="0" dirty="0" smtClean="0"/>
              <a:t>  o concurrency</a:t>
            </a:r>
            <a:endParaRPr lang="en-US"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 . and the list goes on and on:</a:t>
            </a:r>
            <a:r>
              <a:rPr lang="en-US" baseline="0" dirty="0" smtClean="0"/>
              <a:t> issues having to do with data, control structures, configuration parameters, etc.</a:t>
            </a:r>
            <a:endParaRPr lang="en-US" dirty="0" smtClean="0"/>
          </a:p>
          <a:p>
            <a:endParaRPr lang="en-US" dirty="0" smtClean="0"/>
          </a:p>
          <a:p>
            <a:r>
              <a:rPr lang="en-US" dirty="0" smtClean="0"/>
              <a:t>Each of these issues typically requires a</a:t>
            </a:r>
            <a:r>
              <a:rPr lang="en-US" baseline="0" dirty="0" smtClean="0"/>
              <a:t> different approach to analysis.</a:t>
            </a:r>
          </a:p>
          <a:p>
            <a:endParaRPr lang="en-US" baseline="0" dirty="0" smtClean="0"/>
          </a:p>
          <a:p>
            <a:r>
              <a:rPr lang="en-US" dirty="0" smtClean="0"/>
              <a:t>Partly as a result of these</a:t>
            </a:r>
            <a:r>
              <a:rPr lang="en-US" baseline="0" dirty="0" smtClean="0"/>
              <a:t> issues, p</a:t>
            </a:r>
            <a:r>
              <a:rPr lang="en-US" dirty="0" smtClean="0"/>
              <a:t>rogram analysis has a reputation of being a kind of ``black art,'' and difficult to work with.</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18</a:t>
            </a:fld>
            <a:endParaRPr lang="en-US"/>
          </a:p>
        </p:txBody>
      </p:sp>
    </p:spTree>
    <p:extLst>
      <p:ext uri="{BB962C8B-B14F-4D97-AF65-F5344CB8AC3E}">
        <p14:creationId xmlns:p14="http://schemas.microsoft.com/office/powerpoint/2010/main" val="3230817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Never</a:t>
            </a:r>
            <a:r>
              <a:rPr lang="en-US" baseline="0" dirty="0" smtClean="0"/>
              <a:t>theless, the field has had a number of successes, and I’ve listed here two of the most well-known successful tools: the Static Driver Verifier from Microsoft, which allows driver developers to vet their code for certain kinds of tricky bugs that can arise, such as not performing operations in the correct order when it is necessary to back out after a driver event is cancelled or interrupted.</a:t>
            </a:r>
          </a:p>
          <a:p>
            <a:endParaRPr lang="en-US" baseline="0" dirty="0" smtClean="0"/>
          </a:p>
          <a:p>
            <a:r>
              <a:rPr lang="en-US" baseline="0" dirty="0" smtClean="0"/>
              <a:t>The </a:t>
            </a:r>
            <a:r>
              <a:rPr lang="en-US" dirty="0" err="1" smtClean="0"/>
              <a:t>Astrée</a:t>
            </a:r>
            <a:r>
              <a:rPr lang="en-US" dirty="0" smtClean="0"/>
              <a:t> system was developed to vet Airbus flight software for run-time errors.</a:t>
            </a:r>
          </a:p>
          <a:p>
            <a:endParaRPr lang="en-US" dirty="0" smtClean="0"/>
          </a:p>
          <a:p>
            <a:r>
              <a:rPr lang="en-US" dirty="0" smtClean="0"/>
              <a:t>In a way</a:t>
            </a:r>
            <a:r>
              <a:rPr lang="en-US" baseline="0" dirty="0" smtClean="0"/>
              <a:t>, </a:t>
            </a:r>
            <a:r>
              <a:rPr lang="en-US" dirty="0" err="1" smtClean="0"/>
              <a:t>Astrée</a:t>
            </a:r>
            <a:r>
              <a:rPr lang="en-US" dirty="0" smtClean="0"/>
              <a:t> serves as motivation</a:t>
            </a:r>
            <a:r>
              <a:rPr lang="en-US" baseline="0" dirty="0" smtClean="0"/>
              <a:t> for the material in this talk. Because it took a team of highly skilled graduate students from the elite </a:t>
            </a:r>
            <a:r>
              <a:rPr lang="en-US" baseline="0" dirty="0" err="1" smtClean="0"/>
              <a:t>Ecole</a:t>
            </a:r>
            <a:r>
              <a:rPr lang="en-US" baseline="0" dirty="0" smtClean="0"/>
              <a:t> </a:t>
            </a:r>
            <a:r>
              <a:rPr lang="en-US" baseline="0" dirty="0" err="1" smtClean="0"/>
              <a:t>Normale</a:t>
            </a:r>
            <a:r>
              <a:rPr lang="en-US" baseline="0" dirty="0" smtClean="0"/>
              <a:t> </a:t>
            </a:r>
            <a:r>
              <a:rPr lang="en-US" baseline="0" dirty="0" err="1" smtClean="0"/>
              <a:t>Superieure</a:t>
            </a:r>
            <a:r>
              <a:rPr lang="en-US" baseline="0" dirty="0" smtClean="0"/>
              <a:t> in Paris to build </a:t>
            </a:r>
            <a:r>
              <a:rPr lang="en-US" dirty="0" err="1" smtClean="0"/>
              <a:t>Astrée</a:t>
            </a:r>
            <a:r>
              <a:rPr lang="en-US" dirty="0" smtClean="0"/>
              <a:t>,</a:t>
            </a:r>
            <a:r>
              <a:rPr lang="en-US" baseline="0" dirty="0" smtClean="0"/>
              <a:t> I like to say, “</a:t>
            </a:r>
            <a:r>
              <a:rPr lang="en-US" dirty="0" err="1" smtClean="0"/>
              <a:t>Astrée</a:t>
            </a:r>
            <a:r>
              <a:rPr lang="en-US" dirty="0" smtClean="0"/>
              <a:t> scales linearly in the number of ENS graduate students on the</a:t>
            </a:r>
            <a:r>
              <a:rPr lang="en-US" baseline="0" dirty="0" smtClean="0"/>
              <a:t> project.</a:t>
            </a:r>
            <a:r>
              <a:rPr lang="en-US" dirty="0" smtClean="0"/>
              <a:t>”</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19</a:t>
            </a:fld>
            <a:endParaRPr lang="en-US"/>
          </a:p>
        </p:txBody>
      </p:sp>
    </p:spTree>
    <p:extLst>
      <p:ext uri="{BB962C8B-B14F-4D97-AF65-F5344CB8AC3E}">
        <p14:creationId xmlns:p14="http://schemas.microsoft.com/office/powerpoint/2010/main" val="17565920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remainder of the talk, here is what I hope to cover:</a:t>
            </a:r>
          </a:p>
          <a:p>
            <a:r>
              <a:rPr lang="en-US" baseline="0" dirty="0" smtClean="0"/>
              <a:t>First, a brief introduction to abstract interpretation, the fundamental theory behind program analysis.</a:t>
            </a:r>
          </a:p>
          <a:p>
            <a:r>
              <a:rPr lang="en-US" baseline="0" dirty="0" smtClean="0"/>
              <a:t>Then I want to walk you through the progression of insights that lie behind the connections mentioned a moment ago.</a:t>
            </a:r>
          </a:p>
          <a:p>
            <a:endParaRPr lang="en-US" baseline="0" dirty="0" smtClean="0"/>
          </a:p>
          <a:p>
            <a:r>
              <a:rPr lang="en-US" baseline="0" dirty="0" smtClean="0"/>
              <a:t>If there is time, I</a:t>
            </a:r>
            <a:r>
              <a:rPr lang="en-US" dirty="0" smtClean="0"/>
              <a:t>’ll</a:t>
            </a:r>
            <a:r>
              <a:rPr lang="en-US" baseline="0" dirty="0" smtClean="0"/>
              <a:t> then show how some of these ideas motivated the work we’ve been doing on creating a parallel SAT solver</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A653C67F-5F47-4676-8317-6D98E8EDA3D3}" type="slidenum">
              <a:rPr lang="en-US" smtClean="0"/>
              <a:t>20</a:t>
            </a:fld>
            <a:endParaRPr lang="en-US"/>
          </a:p>
        </p:txBody>
      </p:sp>
    </p:spTree>
    <p:extLst>
      <p:ext uri="{BB962C8B-B14F-4D97-AF65-F5344CB8AC3E}">
        <p14:creationId xmlns:p14="http://schemas.microsoft.com/office/powerpoint/2010/main" val="15722233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 see how program</a:t>
            </a:r>
            <a:r>
              <a:rPr lang="en-US" baseline="0" dirty="0" smtClean="0"/>
              <a:t> analysis works, consider the expression over a and b shown here.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concrete semantics is given in terms of the standard, arithmetic interpretation of the addition and multiplication operators.</a:t>
            </a:r>
            <a:endParaRPr lang="en-US" dirty="0" smtClean="0"/>
          </a:p>
          <a:p>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21</a:t>
            </a:fld>
            <a:endParaRPr lang="en-US"/>
          </a:p>
        </p:txBody>
      </p:sp>
    </p:spTree>
    <p:extLst>
      <p:ext uri="{BB962C8B-B14F-4D97-AF65-F5344CB8AC3E}">
        <p14:creationId xmlns:p14="http://schemas.microsoft.com/office/powerpoint/2010/main" val="2159367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 . I’ve marked some points with a light bulb; these are places where I hope that at least the high-level point comes across, and you can get back on board with the bigger picture.</a:t>
            </a:r>
          </a:p>
          <a:p>
            <a:endParaRPr lang="en-US" baseline="0" dirty="0" smtClean="0"/>
          </a:p>
          <a:p>
            <a:r>
              <a:rPr lang="en-US" baseline="0" dirty="0" smtClean="0"/>
              <a:t>Finally, this talk really has a subtitle “and Creating Improved Decision Procedures as a Bonus.”  Now a lot of people in our community are using decision procedures, and others are working on creating better decision procedures, but I’ll be showing you something quite different from what others have been doing.  I’ll also explain how this topic got entwined with our work on automating abstract interpretation.</a:t>
            </a:r>
            <a:endParaRPr lang="en-US" dirty="0" smtClean="0"/>
          </a:p>
        </p:txBody>
      </p:sp>
      <p:sp>
        <p:nvSpPr>
          <p:cNvPr id="4" name="Slide Number Placeholder 3"/>
          <p:cNvSpPr>
            <a:spLocks noGrp="1"/>
          </p:cNvSpPr>
          <p:nvPr>
            <p:ph type="sldNum" sz="quarter" idx="10"/>
          </p:nvPr>
        </p:nvSpPr>
        <p:spPr/>
        <p:txBody>
          <a:bodyPr/>
          <a:lstStyle/>
          <a:p>
            <a:fld id="{A653C67F-5F47-4676-8317-6D98E8EDA3D3}" type="slidenum">
              <a:rPr lang="en-US" smtClean="0"/>
              <a:t>2</a:t>
            </a:fld>
            <a:endParaRPr lang="en-US"/>
          </a:p>
        </p:txBody>
      </p:sp>
    </p:spTree>
    <p:extLst>
      <p:ext uri="{BB962C8B-B14F-4D97-AF65-F5344CB8AC3E}">
        <p14:creationId xmlns:p14="http://schemas.microsoft.com/office/powerpoint/2010/main" val="25625409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analyze the expression with respect to parity,</a:t>
            </a:r>
            <a:r>
              <a:rPr lang="en-US" baseline="0" dirty="0" smtClean="0"/>
              <a:t> we use an alternative interpretation of the operators that uses just three values: O (for “odd”), E (for “even”), and ? (for “unknown”).</a:t>
            </a:r>
          </a:p>
          <a:p>
            <a:endParaRPr lang="en-US" baseline="0" dirty="0" smtClean="0"/>
          </a:p>
          <a:p>
            <a:r>
              <a:rPr lang="en-US" baseline="0" dirty="0" smtClean="0"/>
              <a:t>&lt;Explain slide&gt;</a:t>
            </a:r>
          </a:p>
        </p:txBody>
      </p:sp>
      <p:sp>
        <p:nvSpPr>
          <p:cNvPr id="4" name="Slide Number Placeholder 3"/>
          <p:cNvSpPr>
            <a:spLocks noGrp="1"/>
          </p:cNvSpPr>
          <p:nvPr>
            <p:ph type="sldNum" sz="quarter" idx="10"/>
          </p:nvPr>
        </p:nvSpPr>
        <p:spPr/>
        <p:txBody>
          <a:bodyPr/>
          <a:lstStyle/>
          <a:p>
            <a:fld id="{A653C67F-5F47-4676-8317-6D98E8EDA3D3}" type="slidenum">
              <a:rPr lang="en-US" smtClean="0"/>
              <a:t>22</a:t>
            </a:fld>
            <a:endParaRPr lang="en-US"/>
          </a:p>
        </p:txBody>
      </p:sp>
    </p:spTree>
    <p:extLst>
      <p:ext uri="{BB962C8B-B14F-4D97-AF65-F5344CB8AC3E}">
        <p14:creationId xmlns:p14="http://schemas.microsoft.com/office/powerpoint/2010/main" val="19370126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approach actually provides a way to automate abstract interpretation. </a:t>
            </a:r>
            <a:r>
              <a:rPr lang="en-US" baseline="0" dirty="0" smtClean="0"/>
              <a:t> Essentially, for every operator in the programming language, you provide an abstract counterpart and use these to evaluate your program.  But, as we’ll see in a few slides, this method has </a:t>
            </a:r>
            <a:r>
              <a:rPr lang="en-US" baseline="0" smtClean="0"/>
              <a:t>some drawbacks.</a:t>
            </a:r>
          </a:p>
          <a:p>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23</a:t>
            </a:fld>
            <a:endParaRPr lang="en-US"/>
          </a:p>
        </p:txBody>
      </p:sp>
    </p:spTree>
    <p:extLst>
      <p:ext uri="{BB962C8B-B14F-4D97-AF65-F5344CB8AC3E}">
        <p14:creationId xmlns:p14="http://schemas.microsoft.com/office/powerpoint/2010/main" val="39434405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previous example was at the level of individual</a:t>
            </a:r>
            <a:r>
              <a:rPr lang="en-US" baseline="0" dirty="0" smtClean="0"/>
              <a:t> expressions.  A similar thing goes on at the level of control-flow graphs, although here the abstract values propagate through the graph, and because of cycles you may have to visit nodes multiple times before the abstract values </a:t>
            </a:r>
            <a:r>
              <a:rPr lang="en-US" baseline="0" dirty="0" err="1" smtClean="0"/>
              <a:t>quiesce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24</a:t>
            </a:fld>
            <a:endParaRPr lang="en-US"/>
          </a:p>
        </p:txBody>
      </p:sp>
    </p:spTree>
    <p:extLst>
      <p:ext uri="{BB962C8B-B14F-4D97-AF65-F5344CB8AC3E}">
        <p14:creationId xmlns:p14="http://schemas.microsoft.com/office/powerpoint/2010/main" val="6334341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Abstract interpretation is the beautiful theory formulated by Patrick and </a:t>
            </a:r>
            <a:r>
              <a:rPr lang="en-US" dirty="0" err="1" smtClean="0"/>
              <a:t>Radhia</a:t>
            </a:r>
            <a:r>
              <a:rPr lang="en-US" dirty="0" smtClean="0"/>
              <a:t> </a:t>
            </a:r>
            <a:r>
              <a:rPr lang="en-US" dirty="0" err="1" smtClean="0"/>
              <a:t>Cousot</a:t>
            </a:r>
            <a:r>
              <a:rPr lang="en-US" dirty="0" smtClean="0"/>
              <a:t>,</a:t>
            </a:r>
            <a:r>
              <a:rPr lang="en-US" baseline="0" dirty="0" smtClean="0"/>
              <a:t> which </a:t>
            </a:r>
            <a:r>
              <a:rPr lang="en-US" dirty="0" smtClean="0"/>
              <a:t>links a concrete domain of facts or states with an abstraction</a:t>
            </a:r>
          </a:p>
        </p:txBody>
      </p:sp>
      <p:sp>
        <p:nvSpPr>
          <p:cNvPr id="4" name="Slide Number Placeholder 3"/>
          <p:cNvSpPr>
            <a:spLocks noGrp="1"/>
          </p:cNvSpPr>
          <p:nvPr>
            <p:ph type="sldNum" sz="quarter" idx="10"/>
          </p:nvPr>
        </p:nvSpPr>
        <p:spPr/>
        <p:txBody>
          <a:bodyPr/>
          <a:lstStyle/>
          <a:p>
            <a:fld id="{A653C67F-5F47-4676-8317-6D98E8EDA3D3}" type="slidenum">
              <a:rPr lang="en-US" smtClean="0"/>
              <a:t>27</a:t>
            </a:fld>
            <a:endParaRPr lang="en-US"/>
          </a:p>
        </p:txBody>
      </p:sp>
    </p:spTree>
    <p:extLst>
      <p:ext uri="{BB962C8B-B14F-4D97-AF65-F5344CB8AC3E}">
        <p14:creationId xmlns:p14="http://schemas.microsoft.com/office/powerpoint/2010/main" val="35097894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aspect of their theory is that once you’ve fixed on</a:t>
            </a:r>
            <a:r>
              <a:rPr lang="en-US" baseline="0" dirty="0" smtClean="0"/>
              <a:t> an abstract domain, there are limits on the precision you can achieve.</a:t>
            </a:r>
          </a:p>
          <a:p>
            <a:r>
              <a:rPr lang="en-US" baseline="0" dirty="0" smtClean="0"/>
              <a:t>One of the places where this comes up is with the concept of the “best transformer”</a:t>
            </a:r>
          </a:p>
          <a:p>
            <a:r>
              <a:rPr lang="en-US" baseline="0" dirty="0" smtClean="0"/>
              <a:t>&lt;Explain slide&gt;</a:t>
            </a:r>
          </a:p>
          <a:p>
            <a:r>
              <a:rPr lang="en-US" baseline="0" dirty="0" smtClean="0"/>
              <a:t>This idea provides a theoretical bound on the achievable precision, but until recently there had been little work on algorithms that are capable of achieving these limits – for instance, for applying the best transformer, or for creating a representation of the best-transformer function</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28</a:t>
            </a:fld>
            <a:endParaRPr lang="en-US"/>
          </a:p>
        </p:txBody>
      </p:sp>
    </p:spTree>
    <p:extLst>
      <p:ext uri="{BB962C8B-B14F-4D97-AF65-F5344CB8AC3E}">
        <p14:creationId xmlns:p14="http://schemas.microsoft.com/office/powerpoint/2010/main" val="7880329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Unfortunately, abstract interpretation has the drawback that it is </a:t>
            </a:r>
            <a:r>
              <a:rPr lang="en-US" i="1" dirty="0" smtClean="0"/>
              <a:t>non-compositional </a:t>
            </a:r>
            <a:r>
              <a:rPr lang="en-US" dirty="0" smtClean="0"/>
              <a:t>-- which runs counter to one of the major tools that one uses in computer science: programs are written to compose;</a:t>
            </a:r>
          </a:p>
          <a:p>
            <a:r>
              <a:rPr lang="en-US" dirty="0" smtClean="0"/>
              <a:t>software is organized into layers; languages are expressed using grammars; etc.</a:t>
            </a:r>
          </a:p>
          <a:p>
            <a:endParaRPr lang="en-US" dirty="0" smtClean="0"/>
          </a:p>
          <a:p>
            <a:r>
              <a:rPr lang="en-US" dirty="0" smtClean="0"/>
              <a:t>Abstract interpretation is non-compositional in the following sense:</a:t>
            </a:r>
            <a:r>
              <a:rPr lang="en-US" baseline="0" dirty="0" smtClean="0"/>
              <a:t> </a:t>
            </a:r>
            <a:r>
              <a:rPr lang="en-US" dirty="0" smtClean="0"/>
              <a:t>For a given choice of ``abstract domain'' that one works with, there is a limit to the precision that an analyzer using that abstract domain can achieve; however, even if you have in hand a collection of ``best'‘ abstract-interpretation operators, their composition may not provide the best (abstract) answer for the composition of the corresponding concrete operations.</a:t>
            </a:r>
          </a:p>
          <a:p>
            <a:endParaRPr lang="en-US" dirty="0" smtClean="0"/>
          </a:p>
          <a:p>
            <a:r>
              <a:rPr lang="en-US" dirty="0" smtClean="0"/>
              <a:t>Ideally, a</a:t>
            </a:r>
            <a:r>
              <a:rPr lang="en-US" baseline="0" dirty="0" smtClean="0"/>
              <a:t> method to automate abstract interpretation will give a grip on the non-compositionality issue, as well. </a:t>
            </a:r>
            <a:endParaRPr lang="en-US" dirty="0" smtClean="0"/>
          </a:p>
          <a:p>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29</a:t>
            </a:fld>
            <a:endParaRPr lang="en-US"/>
          </a:p>
        </p:txBody>
      </p:sp>
    </p:spTree>
    <p:extLst>
      <p:ext uri="{BB962C8B-B14F-4D97-AF65-F5344CB8AC3E}">
        <p14:creationId xmlns:p14="http://schemas.microsoft.com/office/powerpoint/2010/main" val="35296009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rest of the talk will be about work that my students, collaborators, and I have done over the last dozen years.</a:t>
            </a:r>
            <a:endParaRPr lang="en-US" baseline="0" dirty="0" smtClean="0"/>
          </a:p>
        </p:txBody>
      </p:sp>
      <p:sp>
        <p:nvSpPr>
          <p:cNvPr id="4" name="Slide Number Placeholder 3"/>
          <p:cNvSpPr>
            <a:spLocks noGrp="1"/>
          </p:cNvSpPr>
          <p:nvPr>
            <p:ph type="sldNum" sz="quarter" idx="10"/>
          </p:nvPr>
        </p:nvSpPr>
        <p:spPr/>
        <p:txBody>
          <a:bodyPr/>
          <a:lstStyle/>
          <a:p>
            <a:fld id="{A653C67F-5F47-4676-8317-6D98E8EDA3D3}" type="slidenum">
              <a:rPr lang="en-US" smtClean="0"/>
              <a:t>30</a:t>
            </a:fld>
            <a:endParaRPr lang="en-US"/>
          </a:p>
        </p:txBody>
      </p:sp>
    </p:spTree>
    <p:extLst>
      <p:ext uri="{BB962C8B-B14F-4D97-AF65-F5344CB8AC3E}">
        <p14:creationId xmlns:p14="http://schemas.microsoft.com/office/powerpoint/2010/main" val="15722233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glimmer of insight </a:t>
            </a:r>
            <a:r>
              <a:rPr lang="en-US" baseline="0" dirty="0" smtClean="0"/>
              <a:t>– although I didn’t know it at the time – came from a conversation with a colleague of mine at Wisconsin, Jude </a:t>
            </a:r>
            <a:r>
              <a:rPr lang="en-US" baseline="0" dirty="0" err="1" smtClean="0"/>
              <a:t>Shavlik</a:t>
            </a:r>
            <a:r>
              <a:rPr lang="en-US" baseline="0" dirty="0" smtClean="0"/>
              <a:t>, who is well-known in the area of Machine Learning. Jude used to like to be controversial, and would say things like &lt;read slide&gt;.</a:t>
            </a:r>
          </a:p>
          <a:p>
            <a:endParaRPr lang="en-US" baseline="0" dirty="0" smtClean="0"/>
          </a:p>
          <a:p>
            <a:r>
              <a:rPr lang="en-US" baseline="0" dirty="0" smtClean="0"/>
              <a:t>In September 2002, just before flying off to a conference in Madrid, I said I wanted to understand his remark better, and asked him what I should read. He gave me a copy of Tom Mitchell’s book on Machine Learning, which had come</a:t>
            </a:r>
          </a:p>
          <a:p>
            <a:r>
              <a:rPr lang="en-US" baseline="0" dirty="0" smtClean="0"/>
              <a:t>out a few years before. We’ll see in a second, how this turned out to be related to work that </a:t>
            </a:r>
            <a:r>
              <a:rPr lang="en-US" baseline="0" dirty="0" err="1" smtClean="0"/>
              <a:t>Mooly</a:t>
            </a:r>
            <a:r>
              <a:rPr lang="en-US" baseline="0" dirty="0" smtClean="0"/>
              <a:t> </a:t>
            </a:r>
            <a:r>
              <a:rPr lang="en-US" baseline="0" dirty="0" err="1" smtClean="0"/>
              <a:t>Sagiv</a:t>
            </a:r>
            <a:r>
              <a:rPr lang="en-US" baseline="0" dirty="0" smtClean="0"/>
              <a:t>, Greta </a:t>
            </a:r>
            <a:r>
              <a:rPr lang="en-US" baseline="0" dirty="0" err="1" smtClean="0"/>
              <a:t>Yorsh</a:t>
            </a:r>
            <a:r>
              <a:rPr lang="en-US" baseline="0" dirty="0" smtClean="0"/>
              <a:t>, and I did on harnessing logic to automate abstract interpretation.</a:t>
            </a:r>
          </a:p>
        </p:txBody>
      </p:sp>
      <p:sp>
        <p:nvSpPr>
          <p:cNvPr id="4" name="Slide Number Placeholder 3"/>
          <p:cNvSpPr>
            <a:spLocks noGrp="1"/>
          </p:cNvSpPr>
          <p:nvPr>
            <p:ph type="sldNum" sz="quarter" idx="10"/>
          </p:nvPr>
        </p:nvSpPr>
        <p:spPr/>
        <p:txBody>
          <a:bodyPr/>
          <a:lstStyle/>
          <a:p>
            <a:fld id="{A653C67F-5F47-4676-8317-6D98E8EDA3D3}" type="slidenum">
              <a:rPr lang="en-US" smtClean="0"/>
              <a:t>31</a:t>
            </a:fld>
            <a:endParaRPr lang="en-US"/>
          </a:p>
        </p:txBody>
      </p:sp>
    </p:spTree>
    <p:extLst>
      <p:ext uri="{BB962C8B-B14F-4D97-AF65-F5344CB8AC3E}">
        <p14:creationId xmlns:p14="http://schemas.microsoft.com/office/powerpoint/2010/main" val="24613242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an earlier slide, I showed you two spaces of values</a:t>
            </a:r>
            <a:r>
              <a:rPr lang="en-US" baseline="0" dirty="0" smtClean="0"/>
              <a:t> – the concrete states and the abstract domain – which is how abstract interpretation is often presented.  One thing </a:t>
            </a:r>
            <a:r>
              <a:rPr lang="en-US" baseline="0" dirty="0" err="1" smtClean="0"/>
              <a:t>Mooly</a:t>
            </a:r>
            <a:r>
              <a:rPr lang="en-US" baseline="0" dirty="0" smtClean="0"/>
              <a:t>, Greta, and I did was to introduce a third space of values, namely a logical language L. The reason one wants the space L is because that is what you need for describing the semantics of a program; the semantics is often richer than what you need in the abstract domain.</a:t>
            </a:r>
          </a:p>
        </p:txBody>
      </p:sp>
      <p:sp>
        <p:nvSpPr>
          <p:cNvPr id="4" name="Slide Number Placeholder 3"/>
          <p:cNvSpPr>
            <a:spLocks noGrp="1"/>
          </p:cNvSpPr>
          <p:nvPr>
            <p:ph type="sldNum" sz="quarter" idx="10"/>
          </p:nvPr>
        </p:nvSpPr>
        <p:spPr/>
        <p:txBody>
          <a:bodyPr/>
          <a:lstStyle/>
          <a:p>
            <a:fld id="{5D581A42-1774-44BC-9CA3-96D4CF23243B}" type="slidenum">
              <a:rPr lang="en-US" smtClean="0"/>
              <a:t>32</a:t>
            </a:fld>
            <a:endParaRPr lang="en-US"/>
          </a:p>
        </p:txBody>
      </p:sp>
    </p:spTree>
    <p:extLst>
      <p:ext uri="{BB962C8B-B14F-4D97-AF65-F5344CB8AC3E}">
        <p14:creationId xmlns:p14="http://schemas.microsoft.com/office/powerpoint/2010/main" val="26095480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Let’s </a:t>
            </a:r>
            <a:r>
              <a:rPr lang="en-US" dirty="0" smtClean="0"/>
              <a:t>look at an example from the 32-bit</a:t>
            </a:r>
            <a:r>
              <a:rPr lang="en-US" baseline="0" dirty="0" smtClean="0"/>
              <a:t> </a:t>
            </a:r>
            <a:r>
              <a:rPr lang="en-US" dirty="0" smtClean="0"/>
              <a:t>x86 instruction set</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33</a:t>
            </a:fld>
            <a:endParaRPr lang="en-US"/>
          </a:p>
        </p:txBody>
      </p:sp>
    </p:spTree>
    <p:extLst>
      <p:ext uri="{BB962C8B-B14F-4D97-AF65-F5344CB8AC3E}">
        <p14:creationId xmlns:p14="http://schemas.microsoft.com/office/powerpoint/2010/main" val="2407082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motivation for our</a:t>
            </a:r>
            <a:r>
              <a:rPr lang="en-US" baseline="0" dirty="0" smtClean="0"/>
              <a:t> work on automating abstract interpretation is to help determine whether a program meets certain correctness conditions, or failing that, to help determine what bugs exist in the program.</a:t>
            </a:r>
          </a:p>
          <a:p>
            <a:endParaRPr lang="en-US" baseline="0" dirty="0" smtClean="0"/>
          </a:p>
          <a:p>
            <a:r>
              <a:rPr lang="en-US" baseline="0" dirty="0" smtClean="0"/>
              <a:t>I’m sure you all have a favorite example of a disastrous bug, but one of my favorite ones comes from </a:t>
            </a:r>
            <a:r>
              <a:rPr lang="en-US" dirty="0" smtClean="0"/>
              <a:t>1998.</a:t>
            </a:r>
          </a:p>
          <a:p>
            <a:endParaRPr lang="en-US" dirty="0" smtClean="0"/>
          </a:p>
          <a:p>
            <a:r>
              <a:rPr lang="en-US" dirty="0" smtClean="0"/>
              <a:t>I</a:t>
            </a:r>
            <a:r>
              <a:rPr lang="en-US" baseline="0" dirty="0" smtClean="0"/>
              <a:t> first heard of this bug in a talk by Peter Lee, who had a different description of the problem.  He said, &lt;click&gt;</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3</a:t>
            </a:fld>
            <a:endParaRPr lang="en-US"/>
          </a:p>
        </p:txBody>
      </p:sp>
    </p:spTree>
    <p:extLst>
      <p:ext uri="{BB962C8B-B14F-4D97-AF65-F5344CB8AC3E}">
        <p14:creationId xmlns:p14="http://schemas.microsoft.com/office/powerpoint/2010/main" val="3729919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CE2973-CE29-40AD-A35E-43CB5F3767C8}" type="slidenum">
              <a:rPr lang="en-US" altLang="en-US">
                <a:solidFill>
                  <a:prstClr val="black"/>
                </a:solidFill>
              </a:rPr>
              <a:pPr/>
              <a:t>36</a:t>
            </a:fld>
            <a:endParaRPr lang="en-US" altLang="en-US">
              <a:solidFill>
                <a:prstClr val="black"/>
              </a:solidFill>
            </a:endParaRPr>
          </a:p>
        </p:txBody>
      </p:sp>
      <p:sp>
        <p:nvSpPr>
          <p:cNvPr id="1271810" name="Rectangle 2"/>
          <p:cNvSpPr>
            <a:spLocks noGrp="1" noRot="1" noChangeAspect="1" noChangeArrowheads="1" noTextEdit="1"/>
          </p:cNvSpPr>
          <p:nvPr>
            <p:ph type="sldImg"/>
          </p:nvPr>
        </p:nvSpPr>
        <p:spPr>
          <a:ln/>
        </p:spPr>
      </p:sp>
      <p:sp>
        <p:nvSpPr>
          <p:cNvPr id="1271811" name="Rectangle 3"/>
          <p:cNvSpPr>
            <a:spLocks noGrp="1" noChangeArrowheads="1"/>
          </p:cNvSpPr>
          <p:nvPr>
            <p:ph type="body" idx="1"/>
          </p:nvPr>
        </p:nvSpPr>
        <p:spPr/>
        <p:txBody>
          <a:bodyPr/>
          <a:lstStyle/>
          <a:p>
            <a:r>
              <a:rPr lang="en-US" altLang="en-US" dirty="0" smtClean="0"/>
              <a:t>Let’s go back to 2002, and discuss the first procedure that we found for symbolic abstraction.</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797377-949E-43C3-86C3-ECD124C260A2}" type="slidenum">
              <a:rPr lang="en-US" altLang="en-US">
                <a:solidFill>
                  <a:prstClr val="black"/>
                </a:solidFill>
              </a:rPr>
              <a:pPr/>
              <a:t>37</a:t>
            </a:fld>
            <a:endParaRPr lang="en-US" altLang="en-US">
              <a:solidFill>
                <a:prstClr val="black"/>
              </a:solidFill>
            </a:endParaRPr>
          </a:p>
        </p:txBody>
      </p:sp>
      <p:sp>
        <p:nvSpPr>
          <p:cNvPr id="1272834" name="Rectangle 2"/>
          <p:cNvSpPr>
            <a:spLocks noGrp="1" noRot="1" noChangeAspect="1" noChangeArrowheads="1" noTextEdit="1"/>
          </p:cNvSpPr>
          <p:nvPr>
            <p:ph type="sldImg"/>
          </p:nvPr>
        </p:nvSpPr>
        <p:spPr>
          <a:ln/>
        </p:spPr>
      </p:sp>
      <p:sp>
        <p:nvSpPr>
          <p:cNvPr id="1272835" name="Rectangle 3"/>
          <p:cNvSpPr>
            <a:spLocks noGrp="1" noChangeArrowheads="1"/>
          </p:cNvSpPr>
          <p:nvPr>
            <p:ph type="body" idx="1"/>
          </p:nvPr>
        </p:nvSpPr>
        <p:spPr/>
        <p:txBody>
          <a:bodyPr/>
          <a:lstStyle/>
          <a:p>
            <a:r>
              <a:rPr lang="en-US" altLang="en-US" dirty="0" smtClean="0"/>
              <a:t>Our method was a successive-approximation method.  Initially, the candidate answer is set to the least element of the abstract domain.</a:t>
            </a:r>
            <a:endParaRPr lang="en-US"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FE327F-A6AE-4561-87FF-B44FF35BD205}" type="slidenum">
              <a:rPr lang="en-US" altLang="en-US">
                <a:solidFill>
                  <a:prstClr val="black"/>
                </a:solidFill>
              </a:rPr>
              <a:pPr/>
              <a:t>38</a:t>
            </a:fld>
            <a:endParaRPr lang="en-US" altLang="en-US">
              <a:solidFill>
                <a:prstClr val="black"/>
              </a:solidFill>
            </a:endParaRPr>
          </a:p>
        </p:txBody>
      </p:sp>
      <p:sp>
        <p:nvSpPr>
          <p:cNvPr id="1273858" name="Rectangle 2"/>
          <p:cNvSpPr>
            <a:spLocks noGrp="1" noRot="1" noChangeAspect="1" noChangeArrowheads="1" noTextEdit="1"/>
          </p:cNvSpPr>
          <p:nvPr>
            <p:ph type="sldImg"/>
          </p:nvPr>
        </p:nvSpPr>
        <p:spPr>
          <a:ln/>
        </p:spPr>
      </p:sp>
      <p:sp>
        <p:nvSpPr>
          <p:cNvPr id="127385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5300CD-3745-4046-9F04-457078B1506A}" type="slidenum">
              <a:rPr lang="en-US" altLang="en-US">
                <a:solidFill>
                  <a:prstClr val="black"/>
                </a:solidFill>
              </a:rPr>
              <a:pPr/>
              <a:t>39</a:t>
            </a:fld>
            <a:endParaRPr lang="en-US" altLang="en-US">
              <a:solidFill>
                <a:prstClr val="black"/>
              </a:solidFill>
            </a:endParaRPr>
          </a:p>
        </p:txBody>
      </p:sp>
      <p:sp>
        <p:nvSpPr>
          <p:cNvPr id="1275906" name="Rectangle 2"/>
          <p:cNvSpPr>
            <a:spLocks noGrp="1" noRot="1" noChangeAspect="1" noChangeArrowheads="1" noTextEdit="1"/>
          </p:cNvSpPr>
          <p:nvPr>
            <p:ph type="sldImg"/>
          </p:nvPr>
        </p:nvSpPr>
        <p:spPr>
          <a:ln/>
        </p:spPr>
      </p:sp>
      <p:sp>
        <p:nvSpPr>
          <p:cNvPr id="127590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CDB3E0-8550-4DA2-91F2-C3CA85CB7C84}" type="slidenum">
              <a:rPr lang="en-US" altLang="en-US">
                <a:solidFill>
                  <a:prstClr val="black"/>
                </a:solidFill>
              </a:rPr>
              <a:pPr/>
              <a:t>40</a:t>
            </a:fld>
            <a:endParaRPr lang="en-US" altLang="en-US">
              <a:solidFill>
                <a:prstClr val="black"/>
              </a:solidFill>
            </a:endParaRPr>
          </a:p>
        </p:txBody>
      </p:sp>
      <p:sp>
        <p:nvSpPr>
          <p:cNvPr id="1276930" name="Rectangle 2"/>
          <p:cNvSpPr>
            <a:spLocks noGrp="1" noRot="1" noChangeAspect="1" noChangeArrowheads="1" noTextEdit="1"/>
          </p:cNvSpPr>
          <p:nvPr>
            <p:ph type="sldImg"/>
          </p:nvPr>
        </p:nvSpPr>
        <p:spPr>
          <a:ln/>
        </p:spPr>
      </p:sp>
      <p:sp>
        <p:nvSpPr>
          <p:cNvPr id="127693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C79853-5B50-49A2-972A-F0A3AFA33F56}" type="slidenum">
              <a:rPr lang="en-US" altLang="en-US">
                <a:solidFill>
                  <a:prstClr val="black"/>
                </a:solidFill>
              </a:rPr>
              <a:pPr/>
              <a:t>41</a:t>
            </a:fld>
            <a:endParaRPr lang="en-US" altLang="en-US">
              <a:solidFill>
                <a:prstClr val="black"/>
              </a:solidFill>
            </a:endParaRPr>
          </a:p>
        </p:txBody>
      </p:sp>
      <p:sp>
        <p:nvSpPr>
          <p:cNvPr id="1277954" name="Rectangle 2"/>
          <p:cNvSpPr>
            <a:spLocks noGrp="1" noRot="1" noChangeAspect="1" noChangeArrowheads="1" noTextEdit="1"/>
          </p:cNvSpPr>
          <p:nvPr>
            <p:ph type="sldImg"/>
          </p:nvPr>
        </p:nvSpPr>
        <p:spPr>
          <a:ln/>
        </p:spPr>
      </p:sp>
      <p:sp>
        <p:nvSpPr>
          <p:cNvPr id="1277955" name="Rectangle 3"/>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FFEDD3-3B69-4203-AEF5-AF970C5BC8D8}" type="slidenum">
              <a:rPr lang="en-US" altLang="en-US">
                <a:solidFill>
                  <a:prstClr val="black"/>
                </a:solidFill>
              </a:rPr>
              <a:pPr/>
              <a:t>42</a:t>
            </a:fld>
            <a:endParaRPr lang="en-US" altLang="en-US">
              <a:solidFill>
                <a:prstClr val="black"/>
              </a:solidFill>
            </a:endParaRPr>
          </a:p>
        </p:txBody>
      </p:sp>
      <p:sp>
        <p:nvSpPr>
          <p:cNvPr id="1278978" name="Rectangle 2"/>
          <p:cNvSpPr>
            <a:spLocks noGrp="1" noRot="1" noChangeAspect="1" noChangeArrowheads="1" noTextEdit="1"/>
          </p:cNvSpPr>
          <p:nvPr>
            <p:ph type="sldImg"/>
          </p:nvPr>
        </p:nvSpPr>
        <p:spPr>
          <a:ln/>
        </p:spPr>
      </p:sp>
      <p:sp>
        <p:nvSpPr>
          <p:cNvPr id="1278979" name="Rectangle 3"/>
          <p:cNvSpPr>
            <a:spLocks noGrp="1" noChangeArrowheads="1"/>
          </p:cNvSpPr>
          <p:nvPr>
            <p:ph type="body" idx="1"/>
          </p:nvPr>
        </p:nvSpPr>
        <p:spPr/>
        <p:txBody>
          <a:bodyPr/>
          <a:lstStyle/>
          <a:p>
            <a:r>
              <a:rPr lang="en-US" altLang="en-US" dirty="0" smtClean="0"/>
              <a:t>This algorithm is extremely</a:t>
            </a:r>
            <a:r>
              <a:rPr lang="en-US" altLang="en-US" baseline="0" dirty="0" smtClean="0"/>
              <a:t> simple</a:t>
            </a:r>
            <a:endParaRPr lang="en-US" alt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5CC470-47F2-47B8-9EAD-0CD11599770F}" type="slidenum">
              <a:rPr lang="en-US" altLang="en-US"/>
              <a:pPr/>
              <a:t>43</a:t>
            </a:fld>
            <a:endParaRPr lang="en-US" altLang="en-US"/>
          </a:p>
        </p:txBody>
      </p:sp>
      <p:sp>
        <p:nvSpPr>
          <p:cNvPr id="1283074" name="Rectangle 2"/>
          <p:cNvSpPr>
            <a:spLocks noGrp="1" noRot="1" noChangeAspect="1" noChangeArrowheads="1" noTextEdit="1"/>
          </p:cNvSpPr>
          <p:nvPr>
            <p:ph type="sldImg"/>
          </p:nvPr>
        </p:nvSpPr>
        <p:spPr>
          <a:ln/>
        </p:spPr>
      </p:sp>
      <p:sp>
        <p:nvSpPr>
          <p:cNvPr id="128307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BFABCA-F065-4305-8090-843FD34DC2E8}" type="slidenum">
              <a:rPr lang="en-US" altLang="en-US"/>
              <a:pPr/>
              <a:t>44</a:t>
            </a:fld>
            <a:endParaRPr lang="en-US" altLang="en-US"/>
          </a:p>
        </p:txBody>
      </p:sp>
      <p:sp>
        <p:nvSpPr>
          <p:cNvPr id="1281026" name="Rectangle 2"/>
          <p:cNvSpPr>
            <a:spLocks noGrp="1" noRot="1" noChangeAspect="1" noChangeArrowheads="1" noTextEdit="1"/>
          </p:cNvSpPr>
          <p:nvPr>
            <p:ph type="sldImg"/>
          </p:nvPr>
        </p:nvSpPr>
        <p:spPr>
          <a:ln/>
        </p:spPr>
      </p:sp>
      <p:sp>
        <p:nvSpPr>
          <p:cNvPr id="128102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BFABCA-F065-4305-8090-843FD34DC2E8}" type="slidenum">
              <a:rPr lang="en-US" altLang="en-US"/>
              <a:pPr/>
              <a:t>45</a:t>
            </a:fld>
            <a:endParaRPr lang="en-US" altLang="en-US"/>
          </a:p>
        </p:txBody>
      </p:sp>
      <p:sp>
        <p:nvSpPr>
          <p:cNvPr id="1281026" name="Rectangle 2"/>
          <p:cNvSpPr>
            <a:spLocks noGrp="1" noRot="1" noChangeAspect="1" noChangeArrowheads="1" noTextEdit="1"/>
          </p:cNvSpPr>
          <p:nvPr>
            <p:ph type="sldImg"/>
          </p:nvPr>
        </p:nvSpPr>
        <p:spPr>
          <a:ln/>
        </p:spPr>
      </p:sp>
      <p:sp>
        <p:nvSpPr>
          <p:cNvPr id="128102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4</a:t>
            </a:fld>
            <a:endParaRPr lang="en-US"/>
          </a:p>
        </p:txBody>
      </p:sp>
    </p:spTree>
    <p:extLst>
      <p:ext uri="{BB962C8B-B14F-4D97-AF65-F5344CB8AC3E}">
        <p14:creationId xmlns:p14="http://schemas.microsoft.com/office/powerpoint/2010/main" val="9020059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BFABCA-F065-4305-8090-843FD34DC2E8}" type="slidenum">
              <a:rPr lang="en-US" altLang="en-US"/>
              <a:pPr/>
              <a:t>46</a:t>
            </a:fld>
            <a:endParaRPr lang="en-US" altLang="en-US"/>
          </a:p>
        </p:txBody>
      </p:sp>
      <p:sp>
        <p:nvSpPr>
          <p:cNvPr id="1281026" name="Rectangle 2"/>
          <p:cNvSpPr>
            <a:spLocks noGrp="1" noRot="1" noChangeAspect="1" noChangeArrowheads="1" noTextEdit="1"/>
          </p:cNvSpPr>
          <p:nvPr>
            <p:ph type="sldImg"/>
          </p:nvPr>
        </p:nvSpPr>
        <p:spPr>
          <a:ln/>
        </p:spPr>
      </p:sp>
      <p:sp>
        <p:nvSpPr>
          <p:cNvPr id="128102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DB464E-00D2-445C-B1F3-CE4524D9D6E3}" type="slidenum">
              <a:rPr lang="en-US" altLang="en-US"/>
              <a:pPr/>
              <a:t>47</a:t>
            </a:fld>
            <a:endParaRPr lang="en-US" altLang="en-US"/>
          </a:p>
        </p:txBody>
      </p:sp>
      <p:sp>
        <p:nvSpPr>
          <p:cNvPr id="1286146" name="Rectangle 2"/>
          <p:cNvSpPr>
            <a:spLocks noGrp="1" noRot="1" noChangeAspect="1" noChangeArrowheads="1" noTextEdit="1"/>
          </p:cNvSpPr>
          <p:nvPr>
            <p:ph type="sldImg"/>
          </p:nvPr>
        </p:nvSpPr>
        <p:spPr>
          <a:ln/>
        </p:spPr>
      </p:sp>
      <p:sp>
        <p:nvSpPr>
          <p:cNvPr id="128614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8C248D-5C66-48D6-A564-DE0D421B75F2}" type="slidenum">
              <a:rPr lang="en-US" altLang="en-US"/>
              <a:pPr/>
              <a:t>48</a:t>
            </a:fld>
            <a:endParaRPr lang="en-US" altLang="en-US"/>
          </a:p>
        </p:txBody>
      </p:sp>
      <p:sp>
        <p:nvSpPr>
          <p:cNvPr id="1284098" name="Rectangle 2"/>
          <p:cNvSpPr>
            <a:spLocks noGrp="1" noRot="1" noChangeAspect="1" noChangeArrowheads="1" noTextEdit="1"/>
          </p:cNvSpPr>
          <p:nvPr>
            <p:ph type="sldImg"/>
          </p:nvPr>
        </p:nvSpPr>
        <p:spPr>
          <a:ln/>
        </p:spPr>
      </p:sp>
      <p:sp>
        <p:nvSpPr>
          <p:cNvPr id="12840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EB91A2-E1A6-4AF7-9207-A949782DBBFC}" type="slidenum">
              <a:rPr lang="en-US" altLang="en-US"/>
              <a:pPr/>
              <a:t>49</a:t>
            </a:fld>
            <a:endParaRPr lang="en-US" altLang="en-US"/>
          </a:p>
        </p:txBody>
      </p:sp>
      <p:sp>
        <p:nvSpPr>
          <p:cNvPr id="1285122" name="Rectangle 2"/>
          <p:cNvSpPr>
            <a:spLocks noGrp="1" noRot="1" noChangeAspect="1" noChangeArrowheads="1" noTextEdit="1"/>
          </p:cNvSpPr>
          <p:nvPr>
            <p:ph type="sldImg"/>
          </p:nvPr>
        </p:nvSpPr>
        <p:spPr>
          <a:ln/>
        </p:spPr>
      </p:sp>
      <p:sp>
        <p:nvSpPr>
          <p:cNvPr id="128512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EB91A2-E1A6-4AF7-9207-A949782DBBFC}" type="slidenum">
              <a:rPr lang="en-US" altLang="en-US"/>
              <a:pPr/>
              <a:t>50</a:t>
            </a:fld>
            <a:endParaRPr lang="en-US" altLang="en-US"/>
          </a:p>
        </p:txBody>
      </p:sp>
      <p:sp>
        <p:nvSpPr>
          <p:cNvPr id="1285122" name="Rectangle 2"/>
          <p:cNvSpPr>
            <a:spLocks noGrp="1" noRot="1" noChangeAspect="1" noChangeArrowheads="1" noTextEdit="1"/>
          </p:cNvSpPr>
          <p:nvPr>
            <p:ph type="sldImg"/>
          </p:nvPr>
        </p:nvSpPr>
        <p:spPr>
          <a:ln/>
        </p:spPr>
      </p:sp>
      <p:sp>
        <p:nvSpPr>
          <p:cNvPr id="1285123" name="Rectangle 3"/>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now</a:t>
            </a:r>
            <a:r>
              <a:rPr lang="en-US" baseline="0" dirty="0" smtClean="0"/>
              <a:t> answer the question about the second formalism that we need for automating abstract interpretation.</a:t>
            </a:r>
          </a:p>
          <a:p>
            <a:endParaRPr lang="en-US" baseline="0" dirty="0" smtClean="0"/>
          </a:p>
          <a:p>
            <a:r>
              <a:rPr lang="en-US" baseline="0" dirty="0" smtClean="0"/>
              <a:t>Basically, we need our space of abstract values to be equipped with a few operations listed here, which were used by the </a:t>
            </a:r>
            <a:r>
              <a:rPr lang="en-US" baseline="0" dirty="0" err="1" smtClean="0"/>
              <a:t>alphaHat</a:t>
            </a:r>
            <a:r>
              <a:rPr lang="en-US" baseline="0" dirty="0" smtClean="0"/>
              <a:t> procedure.</a:t>
            </a:r>
          </a:p>
        </p:txBody>
      </p:sp>
      <p:sp>
        <p:nvSpPr>
          <p:cNvPr id="4" name="Slide Number Placeholder 3"/>
          <p:cNvSpPr>
            <a:spLocks noGrp="1"/>
          </p:cNvSpPr>
          <p:nvPr>
            <p:ph type="sldNum" sz="quarter" idx="10"/>
          </p:nvPr>
        </p:nvSpPr>
        <p:spPr/>
        <p:txBody>
          <a:bodyPr/>
          <a:lstStyle/>
          <a:p>
            <a:fld id="{A653C67F-5F47-4676-8317-6D98E8EDA3D3}" type="slidenum">
              <a:rPr lang="en-US" smtClean="0"/>
              <a:t>51</a:t>
            </a:fld>
            <a:endParaRPr lang="en-US"/>
          </a:p>
        </p:txBody>
      </p:sp>
    </p:spTree>
    <p:extLst>
      <p:ext uri="{BB962C8B-B14F-4D97-AF65-F5344CB8AC3E}">
        <p14:creationId xmlns:p14="http://schemas.microsoft.com/office/powerpoint/2010/main" val="16929677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said that the first</a:t>
            </a:r>
            <a:r>
              <a:rPr lang="en-US" baseline="0" dirty="0" smtClean="0"/>
              <a:t> glimmer came in September 2002 when I took Mitchell’s machine-learning book with me when I went to a conference in Madrid. While I was there, </a:t>
            </a:r>
            <a:r>
              <a:rPr lang="en-US" baseline="0" dirty="0" err="1" smtClean="0"/>
              <a:t>Mooly</a:t>
            </a:r>
            <a:r>
              <a:rPr lang="en-US" baseline="0" dirty="0" smtClean="0"/>
              <a:t> and I realized that the procedure I just described could be used to perform symbolic abstraction for certain logics and certain domains.</a:t>
            </a:r>
          </a:p>
          <a:p>
            <a:r>
              <a:rPr lang="en-US" baseline="0" dirty="0" smtClean="0"/>
              <a:t>On the flight home, I cracked open the Mitchell book, and discovered an interesting thing. Our symbolic-abstraction procedure had strong connections with the Find-S algorithm in Chapter 2, which had been part of Mitchell’s own PhD thesis.  &lt;See slide&gt;</a:t>
            </a:r>
          </a:p>
        </p:txBody>
      </p:sp>
      <p:sp>
        <p:nvSpPr>
          <p:cNvPr id="4" name="Slide Number Placeholder 3"/>
          <p:cNvSpPr>
            <a:spLocks noGrp="1"/>
          </p:cNvSpPr>
          <p:nvPr>
            <p:ph type="sldNum" sz="quarter" idx="10"/>
          </p:nvPr>
        </p:nvSpPr>
        <p:spPr/>
        <p:txBody>
          <a:bodyPr/>
          <a:lstStyle/>
          <a:p>
            <a:fld id="{A653C67F-5F47-4676-8317-6D98E8EDA3D3}" type="slidenum">
              <a:rPr lang="en-US" smtClean="0"/>
              <a:t>52</a:t>
            </a:fld>
            <a:endParaRPr lang="en-US"/>
          </a:p>
        </p:txBody>
      </p:sp>
    </p:spTree>
    <p:extLst>
      <p:ext uri="{BB962C8B-B14F-4D97-AF65-F5344CB8AC3E}">
        <p14:creationId xmlns:p14="http://schemas.microsoft.com/office/powerpoint/2010/main" val="24881418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machine</a:t>
            </a:r>
            <a:r>
              <a:rPr lang="en-US" baseline="0" dirty="0" smtClean="0"/>
              <a:t> learning: strongest concept that describes phi</a:t>
            </a:r>
          </a:p>
          <a:p>
            <a:endParaRPr lang="en-US" baseline="0" dirty="0" smtClean="0"/>
          </a:p>
          <a:p>
            <a:r>
              <a:rPr lang="en-US" baseline="0" dirty="0" smtClean="0"/>
              <a:t>concept lattice    --     abstract domain</a:t>
            </a:r>
          </a:p>
          <a:p>
            <a:r>
              <a:rPr lang="en-US" baseline="0" dirty="0" smtClean="0"/>
              <a:t>inductive bias     --     impoverished logic fragment</a:t>
            </a:r>
          </a:p>
        </p:txBody>
      </p:sp>
      <p:sp>
        <p:nvSpPr>
          <p:cNvPr id="4" name="Slide Number Placeholder 3"/>
          <p:cNvSpPr>
            <a:spLocks noGrp="1"/>
          </p:cNvSpPr>
          <p:nvPr>
            <p:ph type="sldNum" sz="quarter" idx="10"/>
          </p:nvPr>
        </p:nvSpPr>
        <p:spPr/>
        <p:txBody>
          <a:bodyPr/>
          <a:lstStyle/>
          <a:p>
            <a:fld id="{5D581A42-1774-44BC-9CA3-96D4CF23243B}"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26095480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I have to present my work to funding agencies, I summarize things</a:t>
            </a:r>
          </a:p>
          <a:p>
            <a:r>
              <a:rPr lang="en-US" dirty="0" smtClean="0"/>
              <a:t>this way: the</a:t>
            </a:r>
            <a:r>
              <a:rPr lang="en-US" baseline="0" dirty="0" smtClean="0"/>
              <a:t> story in a nutshell is that it is all symbolic abstraction.</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54</a:t>
            </a:fld>
            <a:endParaRPr lang="en-US"/>
          </a:p>
        </p:txBody>
      </p:sp>
    </p:spTree>
    <p:extLst>
      <p:ext uri="{BB962C8B-B14F-4D97-AF65-F5344CB8AC3E}">
        <p14:creationId xmlns:p14="http://schemas.microsoft.com/office/powerpoint/2010/main" val="30053418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reduced-product</a:t>
            </a:r>
            <a:endParaRPr lang="en-US" dirty="0"/>
          </a:p>
        </p:txBody>
      </p:sp>
      <p:sp>
        <p:nvSpPr>
          <p:cNvPr id="4" name="Slide Number Placeholder 3"/>
          <p:cNvSpPr>
            <a:spLocks noGrp="1"/>
          </p:cNvSpPr>
          <p:nvPr>
            <p:ph type="sldNum" sz="quarter" idx="10"/>
          </p:nvPr>
        </p:nvSpPr>
        <p:spPr/>
        <p:txBody>
          <a:bodyPr/>
          <a:lstStyle/>
          <a:p>
            <a:fld id="{5D581A42-1774-44BC-9CA3-96D4CF23243B}" type="slidenum">
              <a:rPr lang="en-US" smtClean="0"/>
              <a:t>55</a:t>
            </a:fld>
            <a:endParaRPr lang="en-US"/>
          </a:p>
        </p:txBody>
      </p:sp>
    </p:spTree>
    <p:extLst>
      <p:ext uri="{BB962C8B-B14F-4D97-AF65-F5344CB8AC3E}">
        <p14:creationId xmlns:p14="http://schemas.microsoft.com/office/powerpoint/2010/main" val="2609548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experience suggests that one try to have</a:t>
            </a:r>
            <a:r>
              <a:rPr lang="en-US" baseline="0" dirty="0" smtClean="0"/>
              <a:t> a program analyzer that tries to determine whether the program could have a division-by-0 error.  But it is not that easy, because the 0 can be hidden in the computation.  For instance, . . .</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5</a:t>
            </a:fld>
            <a:endParaRPr lang="en-US"/>
          </a:p>
        </p:txBody>
      </p:sp>
    </p:spTree>
    <p:extLst>
      <p:ext uri="{BB962C8B-B14F-4D97-AF65-F5344CB8AC3E}">
        <p14:creationId xmlns:p14="http://schemas.microsoft.com/office/powerpoint/2010/main" val="11273954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reduced-product-example</a:t>
            </a:r>
            <a:endParaRPr lang="en-US" dirty="0"/>
          </a:p>
        </p:txBody>
      </p:sp>
      <p:sp>
        <p:nvSpPr>
          <p:cNvPr id="4" name="Slide Number Placeholder 3"/>
          <p:cNvSpPr>
            <a:spLocks noGrp="1"/>
          </p:cNvSpPr>
          <p:nvPr>
            <p:ph type="sldNum" sz="quarter" idx="10"/>
          </p:nvPr>
        </p:nvSpPr>
        <p:spPr/>
        <p:txBody>
          <a:bodyPr/>
          <a:lstStyle/>
          <a:p>
            <a:fld id="{5D581A42-1774-44BC-9CA3-96D4CF23243B}" type="slidenum">
              <a:rPr lang="en-US" smtClean="0"/>
              <a:t>56</a:t>
            </a:fld>
            <a:endParaRPr lang="en-US"/>
          </a:p>
        </p:txBody>
      </p:sp>
    </p:spTree>
    <p:extLst>
      <p:ext uri="{BB962C8B-B14F-4D97-AF65-F5344CB8AC3E}">
        <p14:creationId xmlns:p14="http://schemas.microsoft.com/office/powerpoint/2010/main" val="26095480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 want to move on to our second insight, which gave us a completely different approach to computing </a:t>
            </a:r>
            <a:r>
              <a:rPr lang="en-US" baseline="0" dirty="0" err="1" smtClean="0"/>
              <a:t>alphaHat</a:t>
            </a:r>
            <a:r>
              <a:rPr lang="en-US" baseline="0" dirty="0" smtClean="0"/>
              <a:t>.  This advance came about when my student Aditya Thakur and I started to study an old algorithm for propositional satisfiability, called </a:t>
            </a:r>
            <a:r>
              <a:rPr lang="en-US" baseline="0" dirty="0" err="1" smtClean="0"/>
              <a:t>Staalmarck’s</a:t>
            </a:r>
            <a:r>
              <a:rPr lang="en-US" baseline="0" dirty="0" smtClean="0"/>
              <a:t> method.</a:t>
            </a:r>
          </a:p>
        </p:txBody>
      </p:sp>
      <p:sp>
        <p:nvSpPr>
          <p:cNvPr id="4" name="Slide Number Placeholder 3"/>
          <p:cNvSpPr>
            <a:spLocks noGrp="1"/>
          </p:cNvSpPr>
          <p:nvPr>
            <p:ph type="sldNum" sz="quarter" idx="10"/>
          </p:nvPr>
        </p:nvSpPr>
        <p:spPr/>
        <p:txBody>
          <a:bodyPr/>
          <a:lstStyle/>
          <a:p>
            <a:fld id="{A653C67F-5F47-4676-8317-6D98E8EDA3D3}" type="slidenum">
              <a:rPr lang="en-US" smtClean="0"/>
              <a:t>57</a:t>
            </a:fld>
            <a:endParaRPr lang="en-US"/>
          </a:p>
        </p:txBody>
      </p:sp>
    </p:spTree>
    <p:extLst>
      <p:ext uri="{BB962C8B-B14F-4D97-AF65-F5344CB8AC3E}">
        <p14:creationId xmlns:p14="http://schemas.microsoft.com/office/powerpoint/2010/main" val="15722233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Staalmarck’s</a:t>
            </a:r>
            <a:r>
              <a:rPr lang="en-US" dirty="0" smtClean="0"/>
              <a:t> method has two kind of rules.  The first kind, called propagation rules, are illustrated here.</a:t>
            </a:r>
          </a:p>
          <a:p>
            <a:endParaRPr lang="en-US" dirty="0" smtClean="0"/>
          </a:p>
          <a:p>
            <a:r>
              <a:rPr lang="en-US" dirty="0" smtClean="0"/>
              <a:t>Basically,</a:t>
            </a:r>
            <a:r>
              <a:rPr lang="en-US" baseline="0" dirty="0" smtClean="0"/>
              <a:t> there is one auxiliary variable for each node of the formulas abstract syntax tree.  The variable for subtree T records the inferred truth value for subtree T.  Once you know the value of some variables, you have some leverage on the value of other variables.  For instance, if the variable at the root of the subtree is v1, the root is an “AND”, and the variables for the are v2 and v3, then you know that both v2 and v3 must also be true.  There is no other way that v1 could be true unless that were the case.</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58</a:t>
            </a:fld>
            <a:endParaRPr lang="en-US"/>
          </a:p>
        </p:txBody>
      </p:sp>
    </p:spTree>
    <p:extLst>
      <p:ext uri="{BB962C8B-B14F-4D97-AF65-F5344CB8AC3E}">
        <p14:creationId xmlns:p14="http://schemas.microsoft.com/office/powerpoint/2010/main" val="39424414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Similarly, if the root of the subtree is an “OR” and the known value is false, the v2</a:t>
            </a:r>
            <a:r>
              <a:rPr lang="en-US" baseline="0" dirty="0" smtClean="0"/>
              <a:t> and v3 must both be false.</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59</a:t>
            </a:fld>
            <a:endParaRPr lang="en-US"/>
          </a:p>
        </p:txBody>
      </p:sp>
    </p:spTree>
    <p:extLst>
      <p:ext uri="{BB962C8B-B14F-4D97-AF65-F5344CB8AC3E}">
        <p14:creationId xmlns:p14="http://schemas.microsoft.com/office/powerpoint/2010/main" val="3607220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in this case, when we</a:t>
            </a:r>
            <a:r>
              <a:rPr lang="en-US" baseline="0" dirty="0" smtClean="0"/>
              <a:t> have an OR at the root of the subtree, and v1 is true, we don’t know whether v2, v3, or both should be true.</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60</a:t>
            </a:fld>
            <a:endParaRPr lang="en-US"/>
          </a:p>
        </p:txBody>
      </p:sp>
    </p:spTree>
    <p:extLst>
      <p:ext uri="{BB962C8B-B14F-4D97-AF65-F5344CB8AC3E}">
        <p14:creationId xmlns:p14="http://schemas.microsoft.com/office/powerpoint/2010/main" val="22547434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Gunnar </a:t>
            </a:r>
            <a:r>
              <a:rPr lang="en-US" dirty="0" err="1" smtClean="0"/>
              <a:t>Staalmarck</a:t>
            </a:r>
            <a:r>
              <a:rPr lang="en-US" dirty="0" smtClean="0"/>
              <a:t> introduced what he called</a:t>
            </a:r>
            <a:r>
              <a:rPr lang="en-US" baseline="0" dirty="0" smtClean="0"/>
              <a:t> the “Dilemma Rule”. Basically, he tries both possibilities – which is something that other </a:t>
            </a:r>
            <a:r>
              <a:rPr lang="en-US" baseline="0" dirty="0" err="1" smtClean="0"/>
              <a:t>satisfiability</a:t>
            </a:r>
            <a:r>
              <a:rPr lang="en-US" baseline="0" dirty="0" smtClean="0"/>
              <a:t> procedures do as well – but then he does something different: at the end of the two sequences in which the propagation rules are used, he merges the results by taking their intersection.</a:t>
            </a:r>
          </a:p>
          <a:p>
            <a:endParaRPr lang="en-US" baseline="0" dirty="0" smtClean="0"/>
          </a:p>
          <a:p>
            <a:r>
              <a:rPr lang="en-US" baseline="0" dirty="0" smtClean="0"/>
              <a:t>You can think of this step in terms of learning.  If a fact is learned on both branches, then the intersection keeps it; otherwise, it is discarded.  Of course, because the two branches made contradictory assumptions – (v = true) and (v = false) – the learned fact won’t be about v.  v will always be set back to unknown by the merge.  However, there may be some other variable v’ whose value is true on both sides, or v’’ whose value is false on both sides.  Such assignments would be kept by the merge.</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61</a:t>
            </a:fld>
            <a:endParaRPr lang="en-US"/>
          </a:p>
        </p:txBody>
      </p:sp>
    </p:spTree>
    <p:extLst>
      <p:ext uri="{BB962C8B-B14F-4D97-AF65-F5344CB8AC3E}">
        <p14:creationId xmlns:p14="http://schemas.microsoft.com/office/powerpoint/2010/main" val="7838874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Staalmarck’s</a:t>
            </a:r>
            <a:r>
              <a:rPr lang="en-US" dirty="0" smtClean="0"/>
              <a:t> method is really a method for checking </a:t>
            </a:r>
            <a:r>
              <a:rPr lang="en-US" dirty="0" err="1" smtClean="0"/>
              <a:t>unsatifiability</a:t>
            </a:r>
            <a:r>
              <a:rPr lang="en-US" dirty="0" smtClean="0"/>
              <a:t>.  We start with</a:t>
            </a:r>
            <a:r>
              <a:rPr lang="en-US" baseline="0" dirty="0" smtClean="0"/>
              <a:t> just the one fact that </a:t>
            </a:r>
            <a:r>
              <a:rPr lang="en-US" baseline="0" dirty="0" err="1" smtClean="0"/>
              <a:t>v_root</a:t>
            </a:r>
            <a:r>
              <a:rPr lang="en-US" baseline="0" dirty="0" smtClean="0"/>
              <a:t> = true</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62</a:t>
            </a:fld>
            <a:endParaRPr lang="en-US"/>
          </a:p>
        </p:txBody>
      </p:sp>
    </p:spTree>
    <p:extLst>
      <p:ext uri="{BB962C8B-B14F-4D97-AF65-F5344CB8AC3E}">
        <p14:creationId xmlns:p14="http://schemas.microsoft.com/office/powerpoint/2010/main" val="26612302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62776C-3949-450C-B7C6-E057A1A9F491}" type="slidenum">
              <a:rPr lang="en-US" smtClean="0"/>
              <a:t>67</a:t>
            </a:fld>
            <a:endParaRPr lang="en-US"/>
          </a:p>
        </p:txBody>
      </p:sp>
    </p:spTree>
    <p:extLst>
      <p:ext uri="{BB962C8B-B14F-4D97-AF65-F5344CB8AC3E}">
        <p14:creationId xmlns:p14="http://schemas.microsoft.com/office/powerpoint/2010/main" val="1914178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 just showed you is a</a:t>
            </a:r>
            <a:r>
              <a:rPr lang="en-US" baseline="0" dirty="0" smtClean="0"/>
              <a:t> link between </a:t>
            </a:r>
            <a:r>
              <a:rPr lang="en-US" u="sng" baseline="0" dirty="0" smtClean="0"/>
              <a:t>decision procedures</a:t>
            </a:r>
            <a:r>
              <a:rPr lang="en-US" u="none" baseline="0" dirty="0" smtClean="0"/>
              <a:t> and </a:t>
            </a:r>
            <a:r>
              <a:rPr lang="en-US" u="sng" baseline="0" dirty="0" smtClean="0"/>
              <a:t>abstract interpretation</a:t>
            </a:r>
            <a:r>
              <a:rPr lang="en-US" u="none" baseline="0" dirty="0" smtClean="0"/>
              <a:t>.  A lot of people in our community have been using decision procedures in the last dozen or so years, but this is something different – it is a way to harness symbolic abstraction to make more powerful decision procedures by extending existing techniques to cover other logics. The idea is not tied to </a:t>
            </a:r>
            <a:r>
              <a:rPr lang="en-US" u="none" baseline="0" dirty="0" err="1" smtClean="0"/>
              <a:t>Staalmarck’s</a:t>
            </a:r>
            <a:r>
              <a:rPr lang="en-US" u="none" baseline="0" dirty="0" smtClean="0"/>
              <a:t> method.  It basically says any method for symbolic abstraction can be used for this purpose.  You take formula phi and apply </a:t>
            </a:r>
            <a:r>
              <a:rPr lang="en-US" u="none" baseline="0" dirty="0" err="1" smtClean="0"/>
              <a:t>alphaHat</a:t>
            </a:r>
            <a:r>
              <a:rPr lang="en-US" u="none" baseline="0" dirty="0" smtClean="0"/>
              <a:t>.  If the result is bottom, then the formula does not represent any states – and hence is </a:t>
            </a:r>
            <a:r>
              <a:rPr lang="en-US" u="none" baseline="0" dirty="0" err="1" smtClean="0"/>
              <a:t>unsatisfiable</a:t>
            </a:r>
            <a:r>
              <a:rPr lang="en-US" u="none" baseline="0" dirty="0" smtClean="0"/>
              <a:t>.  We call this approach to creating decision procedures, satisfiability modulo abstraction.</a:t>
            </a:r>
            <a:endParaRPr lang="en-US" u="sng" dirty="0"/>
          </a:p>
        </p:txBody>
      </p:sp>
      <p:sp>
        <p:nvSpPr>
          <p:cNvPr id="4" name="Slide Number Placeholder 3"/>
          <p:cNvSpPr>
            <a:spLocks noGrp="1"/>
          </p:cNvSpPr>
          <p:nvPr>
            <p:ph type="sldNum" sz="quarter" idx="10"/>
          </p:nvPr>
        </p:nvSpPr>
        <p:spPr/>
        <p:txBody>
          <a:bodyPr/>
          <a:lstStyle/>
          <a:p>
            <a:fld id="{A653C67F-5F47-4676-8317-6D98E8EDA3D3}" type="slidenum">
              <a:rPr lang="en-US" smtClean="0"/>
              <a:t>80</a:t>
            </a:fld>
            <a:endParaRPr lang="en-US"/>
          </a:p>
        </p:txBody>
      </p:sp>
    </p:spTree>
    <p:extLst>
      <p:ext uri="{BB962C8B-B14F-4D97-AF65-F5344CB8AC3E}">
        <p14:creationId xmlns:p14="http://schemas.microsoft.com/office/powerpoint/2010/main" val="15759057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smtClean="0"/>
                  <a:t>That was a decision-procedure-centric</a:t>
                </a:r>
                <a:r>
                  <a:rPr lang="en-US" baseline="0" dirty="0" smtClean="0"/>
                  <a:t> view of things; now let’s look at the other side of the coin.</a:t>
                </a:r>
              </a:p>
              <a:p>
                <a:endParaRPr lang="en-US" dirty="0" smtClean="0"/>
              </a:p>
              <a:p>
                <a:r>
                  <a:rPr lang="en-US" dirty="0" smtClean="0"/>
                  <a:t>When the formulas</a:t>
                </a:r>
                <a:r>
                  <a:rPr lang="en-US" baseline="0" dirty="0" smtClean="0"/>
                  <a:t> express things like the concrete transformers of a programming language, the result will NOT be bottom. That would only be the case for something like the abort action.  In general, the formulas that arise in abstract interpretation are </a:t>
                </a:r>
                <a:r>
                  <a:rPr lang="en-US" baseline="0" dirty="0" err="1" smtClean="0"/>
                  <a:t>satisfiable</a:t>
                </a:r>
                <a:r>
                  <a:rPr lang="en-US" baseline="0" dirty="0" smtClean="0"/>
                  <a:t>, not invalid, and thus one stays above bottom.</a:t>
                </a:r>
              </a:p>
              <a:p>
                <a:r>
                  <a:rPr lang="en-US" baseline="0" dirty="0" smtClean="0"/>
                  <a:t>But here is the key point: from the perspective of abstract interpretation, the generalized </a:t>
                </a:r>
                <a:r>
                  <a:rPr lang="en-US" baseline="0" dirty="0" err="1" smtClean="0"/>
                  <a:t>Staalmarck</a:t>
                </a:r>
                <a:r>
                  <a:rPr lang="en-US" baseline="0" dirty="0" smtClean="0"/>
                  <a:t> method performs </a:t>
                </a:r>
                <a14:m>
                  <m:oMath xmlns:m="http://schemas.openxmlformats.org/officeDocument/2006/math">
                    <m:acc>
                      <m:accPr>
                        <m:chr m:val="̂"/>
                        <m:ctrlPr>
                          <a:rPr lang="en-US" b="0" i="1" baseline="0" smtClean="0">
                            <a:latin typeface="Cambria Math"/>
                          </a:rPr>
                        </m:ctrlPr>
                      </m:accPr>
                      <m:e>
                        <m:r>
                          <a:rPr lang="en-US" b="0" i="1" baseline="0" smtClean="0">
                            <a:latin typeface="Cambria Math"/>
                            <a:ea typeface="Cambria Math"/>
                          </a:rPr>
                          <m:t>𝛼</m:t>
                        </m:r>
                      </m:e>
                    </m:acc>
                  </m:oMath>
                </a14:m>
                <a:r>
                  <a:rPr lang="en-US" b="0" baseline="0" dirty="0" smtClean="0"/>
                  <a:t>, yet from the perspective of the designer of a decision procedure, this process looks like a failed refutation.  And this applies not just to </a:t>
                </a:r>
                <a:r>
                  <a:rPr lang="en-US" b="0" baseline="0" dirty="0" err="1" smtClean="0"/>
                  <a:t>Staalmarck’s</a:t>
                </a:r>
                <a:r>
                  <a:rPr lang="en-US" b="0" baseline="0" dirty="0" smtClean="0"/>
                  <a:t> method, but basically to any refutation-based procedure because of the recipe I showed on the previous slide.</a:t>
                </a:r>
              </a:p>
              <a:p>
                <a:endParaRPr lang="en-US" dirty="0" smtClean="0"/>
              </a:p>
              <a:p>
                <a:r>
                  <a:rPr lang="en-US" dirty="0" smtClean="0"/>
                  <a:t>One of the</a:t>
                </a:r>
                <a:r>
                  <a:rPr lang="en-US" baseline="0" dirty="0" smtClean="0"/>
                  <a:t> take-</a:t>
                </a:r>
                <a:r>
                  <a:rPr lang="en-US" baseline="0" dirty="0" err="1" smtClean="0"/>
                  <a:t>aways</a:t>
                </a:r>
                <a:r>
                  <a:rPr lang="en-US" baseline="0" dirty="0" smtClean="0"/>
                  <a:t> of this talk is thus a plea for developers of decision procedures to generalize their APIs to make available the residual results of what from their standpoint are “failed” refutations.</a:t>
                </a:r>
                <a:endParaRPr lang="en-US" dirty="0"/>
              </a:p>
            </p:txBody>
          </p:sp>
        </mc:Choice>
        <mc:Fallback xmlns="">
          <p:sp>
            <p:nvSpPr>
              <p:cNvPr id="3" name="Notes Placeholder 2"/>
              <p:cNvSpPr>
                <a:spLocks noGrp="1"/>
              </p:cNvSpPr>
              <p:nvPr>
                <p:ph type="body" idx="1"/>
              </p:nvPr>
            </p:nvSpPr>
            <p:spPr/>
            <p:txBody>
              <a:bodyPr/>
              <a:lstStyle/>
              <a:p>
                <a:r>
                  <a:rPr lang="en-US" dirty="0" smtClean="0"/>
                  <a:t>That was a decision-procedure-centric</a:t>
                </a:r>
                <a:r>
                  <a:rPr lang="en-US" baseline="0" dirty="0" smtClean="0"/>
                  <a:t> view of things; now let’s look at the other side of the coin.</a:t>
                </a:r>
              </a:p>
              <a:p>
                <a:endParaRPr lang="en-US" dirty="0" smtClean="0"/>
              </a:p>
              <a:p>
                <a:r>
                  <a:rPr lang="en-US" dirty="0" smtClean="0"/>
                  <a:t>When the formulas</a:t>
                </a:r>
                <a:r>
                  <a:rPr lang="en-US" baseline="0" dirty="0" smtClean="0"/>
                  <a:t> express things like the concrete transformers of a programming language, the result will NOT be bottom. That would only be the case for something like the abort action.  In general, the formulas that arise in abstract interpretation are </a:t>
                </a:r>
                <a:r>
                  <a:rPr lang="en-US" baseline="0" dirty="0" err="1" smtClean="0"/>
                  <a:t>satisfiable</a:t>
                </a:r>
                <a:r>
                  <a:rPr lang="en-US" baseline="0" dirty="0" smtClean="0"/>
                  <a:t>, not invalid, and thus one stays above bottom.</a:t>
                </a:r>
              </a:p>
              <a:p>
                <a:r>
                  <a:rPr lang="en-US" baseline="0" dirty="0" smtClean="0"/>
                  <a:t>But here is the key point: from the perspective of abstract interpretation, the generalized </a:t>
                </a:r>
                <a:r>
                  <a:rPr lang="en-US" baseline="0" dirty="0" err="1" smtClean="0"/>
                  <a:t>Staalmarck</a:t>
                </a:r>
                <a:r>
                  <a:rPr lang="en-US" baseline="0" dirty="0" smtClean="0"/>
                  <a:t> method performs </a:t>
                </a:r>
                <a:r>
                  <a:rPr lang="en-US" b="0" i="0" baseline="0" smtClean="0">
                    <a:latin typeface="Cambria Math"/>
                    <a:ea typeface="Cambria Math"/>
                  </a:rPr>
                  <a:t>𝛼 ̂</a:t>
                </a:r>
                <a:r>
                  <a:rPr lang="en-US" b="0" baseline="0" dirty="0" smtClean="0"/>
                  <a:t>, yet from the perspective of the designer of a decision procedure, this process looks like a failed refutation.  And this applies not just to </a:t>
                </a:r>
                <a:r>
                  <a:rPr lang="en-US" b="0" baseline="0" dirty="0" err="1" smtClean="0"/>
                  <a:t>Staalmarck’s</a:t>
                </a:r>
                <a:r>
                  <a:rPr lang="en-US" b="0" baseline="0" dirty="0" smtClean="0"/>
                  <a:t> method, but basically to any refutation-based procedure because of the recipe I showed on the previous slide.</a:t>
                </a:r>
              </a:p>
              <a:p>
                <a:endParaRPr lang="en-US" dirty="0" smtClean="0"/>
              </a:p>
              <a:p>
                <a:r>
                  <a:rPr lang="en-US" dirty="0" smtClean="0"/>
                  <a:t>One of the</a:t>
                </a:r>
                <a:r>
                  <a:rPr lang="en-US" baseline="0" dirty="0" smtClean="0"/>
                  <a:t> take-</a:t>
                </a:r>
                <a:r>
                  <a:rPr lang="en-US" baseline="0" dirty="0" err="1" smtClean="0"/>
                  <a:t>aways</a:t>
                </a:r>
                <a:r>
                  <a:rPr lang="en-US" baseline="0" dirty="0" smtClean="0"/>
                  <a:t> of this talk is thus a plea for developers of decision procedures to generalize their APIs to make available the residual results of what from their standpoint are “failed” refutations.</a:t>
                </a:r>
                <a:endParaRPr lang="en-US" dirty="0"/>
              </a:p>
            </p:txBody>
          </p:sp>
        </mc:Fallback>
      </mc:AlternateContent>
      <p:sp>
        <p:nvSpPr>
          <p:cNvPr id="4" name="Slide Number Placeholder 3"/>
          <p:cNvSpPr>
            <a:spLocks noGrp="1"/>
          </p:cNvSpPr>
          <p:nvPr>
            <p:ph type="sldNum" sz="quarter" idx="10"/>
          </p:nvPr>
        </p:nvSpPr>
        <p:spPr/>
        <p:txBody>
          <a:bodyPr/>
          <a:lstStyle/>
          <a:p>
            <a:fld id="{A653C67F-5F47-4676-8317-6D98E8EDA3D3}" type="slidenum">
              <a:rPr lang="en-US" smtClean="0"/>
              <a:t>81</a:t>
            </a:fld>
            <a:endParaRPr lang="en-US"/>
          </a:p>
        </p:txBody>
      </p:sp>
    </p:spTree>
    <p:extLst>
      <p:ext uri="{BB962C8B-B14F-4D97-AF65-F5344CB8AC3E}">
        <p14:creationId xmlns:p14="http://schemas.microsoft.com/office/powerpoint/2010/main" val="3122170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Static-analysis tools provide a way to obtain information about the possible states that a program reaches during execution, but without actually running the program on specific inputs.  Instead, they explore the program's behavior for all possible inputs, thereby accounting for all possible states that the program can reach.  Operationally, one can think of abstract interpretation as running the program on finite-sized descriptors that represent </a:t>
            </a:r>
            <a:r>
              <a:rPr lang="en-US" u="sng" dirty="0" smtClean="0"/>
              <a:t>collections of states</a:t>
            </a:r>
            <a:r>
              <a:rPr lang="en-US" dirty="0" smtClean="0"/>
              <a:t>.</a:t>
            </a:r>
          </a:p>
          <a:p>
            <a:endParaRPr lang="en-US" dirty="0" smtClean="0"/>
          </a:p>
          <a:p>
            <a:r>
              <a:rPr lang="en-US" dirty="0" smtClean="0"/>
              <a:t>The theory that underlies</a:t>
            </a:r>
            <a:r>
              <a:rPr lang="en-US" baseline="0" dirty="0" smtClean="0"/>
              <a:t> the field of program analysis is called “abstract interpretation,” which was developed by Patrick and </a:t>
            </a:r>
            <a:r>
              <a:rPr lang="en-US" baseline="0" dirty="0" err="1" smtClean="0"/>
              <a:t>Radhia</a:t>
            </a:r>
            <a:r>
              <a:rPr lang="en-US" baseline="0" dirty="0" smtClean="0"/>
              <a:t> </a:t>
            </a:r>
            <a:r>
              <a:rPr lang="en-US" baseline="0" dirty="0" err="1" smtClean="0"/>
              <a:t>Cousot</a:t>
            </a:r>
            <a:r>
              <a:rPr lang="en-US" baseline="0" dirty="0" smtClean="0"/>
              <a:t> starting in about 1975. </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6</a:t>
            </a:fld>
            <a:endParaRPr lang="en-US"/>
          </a:p>
        </p:txBody>
      </p:sp>
    </p:spTree>
    <p:extLst>
      <p:ext uri="{BB962C8B-B14F-4D97-AF65-F5344CB8AC3E}">
        <p14:creationId xmlns:p14="http://schemas.microsoft.com/office/powerpoint/2010/main" val="37222980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third insight was not our work . . .</a:t>
            </a:r>
          </a:p>
        </p:txBody>
      </p:sp>
      <p:sp>
        <p:nvSpPr>
          <p:cNvPr id="4" name="Slide Number Placeholder 3"/>
          <p:cNvSpPr>
            <a:spLocks noGrp="1"/>
          </p:cNvSpPr>
          <p:nvPr>
            <p:ph type="sldNum" sz="quarter" idx="10"/>
          </p:nvPr>
        </p:nvSpPr>
        <p:spPr/>
        <p:txBody>
          <a:bodyPr/>
          <a:lstStyle/>
          <a:p>
            <a:fld id="{A653C67F-5F47-4676-8317-6D98E8EDA3D3}" type="slidenum">
              <a:rPr lang="en-US" smtClean="0"/>
              <a:t>83</a:t>
            </a:fld>
            <a:endParaRPr lang="en-US"/>
          </a:p>
        </p:txBody>
      </p:sp>
    </p:spTree>
    <p:extLst>
      <p:ext uri="{BB962C8B-B14F-4D97-AF65-F5344CB8AC3E}">
        <p14:creationId xmlns:p14="http://schemas.microsoft.com/office/powerpoint/2010/main" val="15722233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 . but that of a group at Oxford,</a:t>
            </a:r>
            <a:r>
              <a:rPr lang="en-US" baseline="0" dirty="0" smtClean="0"/>
              <a:t> who we found were using very similar ideas, but for SAT solvers based on Conflict-Driven Clause Learning.</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84</a:t>
            </a:fld>
            <a:endParaRPr lang="en-US"/>
          </a:p>
        </p:txBody>
      </p:sp>
    </p:spTree>
    <p:extLst>
      <p:ext uri="{BB962C8B-B14F-4D97-AF65-F5344CB8AC3E}">
        <p14:creationId xmlns:p14="http://schemas.microsoft.com/office/powerpoint/2010/main" val="7675685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brief, they were able</a:t>
            </a:r>
            <a:r>
              <a:rPr lang="en-US" baseline="0" dirty="0" smtClean="0"/>
              <a:t> to give an abstract-interpretation-based account of clause learning.</a:t>
            </a:r>
          </a:p>
          <a:p>
            <a:endParaRPr lang="en-US" baseline="0" dirty="0" smtClean="0"/>
          </a:p>
          <a:p>
            <a:r>
              <a:rPr lang="en-US" baseline="0" dirty="0" smtClean="0"/>
              <a:t>The benefits are similar: by instantiating a CDCL-solver template with different abstract domains, they can build solvers that are potentially better than previous work.</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85</a:t>
            </a:fld>
            <a:endParaRPr lang="en-US"/>
          </a:p>
        </p:txBody>
      </p:sp>
    </p:spTree>
    <p:extLst>
      <p:ext uri="{BB962C8B-B14F-4D97-AF65-F5344CB8AC3E}">
        <p14:creationId xmlns:p14="http://schemas.microsoft.com/office/powerpoint/2010/main" val="28553338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A653C67F-5F47-4676-8317-6D98E8EDA3D3}" type="slidenum">
              <a:rPr lang="en-US" smtClean="0"/>
              <a:t>86</a:t>
            </a:fld>
            <a:endParaRPr lang="en-US"/>
          </a:p>
        </p:txBody>
      </p:sp>
    </p:spTree>
    <p:extLst>
      <p:ext uri="{BB962C8B-B14F-4D97-AF65-F5344CB8AC3E}">
        <p14:creationId xmlns:p14="http://schemas.microsoft.com/office/powerpoint/2010/main" val="157222332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85D727-3FC0-40B6-BA44-15AA22EBA40A}" type="slidenum">
              <a:rPr lang="en-US" smtClean="0"/>
              <a:t>93</a:t>
            </a:fld>
            <a:endParaRPr lang="en-US"/>
          </a:p>
        </p:txBody>
      </p:sp>
    </p:spTree>
    <p:extLst>
      <p:ext uri="{BB962C8B-B14F-4D97-AF65-F5344CB8AC3E}">
        <p14:creationId xmlns:p14="http://schemas.microsoft.com/office/powerpoint/2010/main" val="36707629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85D727-3FC0-40B6-BA44-15AA22EBA40A}" type="slidenum">
              <a:rPr lang="en-US" smtClean="0"/>
              <a:t>94</a:t>
            </a:fld>
            <a:endParaRPr lang="en-US"/>
          </a:p>
        </p:txBody>
      </p:sp>
    </p:spTree>
    <p:extLst>
      <p:ext uri="{BB962C8B-B14F-4D97-AF65-F5344CB8AC3E}">
        <p14:creationId xmlns:p14="http://schemas.microsoft.com/office/powerpoint/2010/main" val="36707629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1 of the unsolved SAT instances is now solved:</a:t>
            </a:r>
          </a:p>
          <a:p>
            <a:pPr marL="0" indent="0">
              <a:buFont typeface="Arial" charset="0"/>
              <a:buNone/>
            </a:pPr>
            <a:r>
              <a:rPr lang="en-US" dirty="0" smtClean="0"/>
              <a:t>     satcomp09-main-track-selected/application/SAT09/APPLICATIONS/crypto/</a:t>
            </a:r>
            <a:r>
              <a:rPr lang="en-US" dirty="0" err="1" smtClean="0"/>
              <a:t>desgen</a:t>
            </a:r>
            <a:r>
              <a:rPr lang="en-US" dirty="0" smtClean="0"/>
              <a:t>/gss-25-s100.cnf, in 1780s on 128 cores.</a:t>
            </a:r>
          </a:p>
          <a:p>
            <a:pPr marL="171450" indent="-171450">
              <a:buFont typeface="Arial" charset="0"/>
              <a:buChar char="•"/>
            </a:pPr>
            <a:r>
              <a:rPr lang="en-US" dirty="0" smtClean="0"/>
              <a:t>2 of the unsolved UNSAT instances are now solved:</a:t>
            </a:r>
          </a:p>
          <a:p>
            <a:pPr marL="0" indent="0">
              <a:buFont typeface="Arial" charset="0"/>
              <a:buNone/>
            </a:pPr>
            <a:r>
              <a:rPr lang="en-US" dirty="0" smtClean="0"/>
              <a:t>    SC13_submissions/</a:t>
            </a:r>
            <a:r>
              <a:rPr lang="en-US" dirty="0" err="1" smtClean="0"/>
              <a:t>kummling_grosmann</a:t>
            </a:r>
            <a:r>
              <a:rPr lang="en-US" dirty="0" smtClean="0"/>
              <a:t>--</a:t>
            </a:r>
            <a:r>
              <a:rPr lang="en-US" dirty="0" err="1" smtClean="0"/>
              <a:t>pesp</a:t>
            </a:r>
            <a:r>
              <a:rPr lang="en-US" dirty="0" smtClean="0"/>
              <a:t>/ctl_4291_567_5_unsat.cnf, in 812s on 128 cores. (was also solved in Aditya’s experiments in 408s) </a:t>
            </a:r>
          </a:p>
          <a:p>
            <a:pPr marL="0" indent="0">
              <a:buFont typeface="Arial" charset="0"/>
              <a:buNone/>
            </a:pPr>
            <a:r>
              <a:rPr lang="en-US" dirty="0" smtClean="0"/>
              <a:t>    SC13_submissions/</a:t>
            </a:r>
            <a:r>
              <a:rPr lang="en-US" dirty="0" err="1" smtClean="0"/>
              <a:t>kummling_grosmann</a:t>
            </a:r>
            <a:r>
              <a:rPr lang="en-US" dirty="0" smtClean="0"/>
              <a:t>--</a:t>
            </a:r>
            <a:r>
              <a:rPr lang="en-US" dirty="0" err="1" smtClean="0"/>
              <a:t>pesp</a:t>
            </a:r>
            <a:r>
              <a:rPr lang="en-US" dirty="0" smtClean="0"/>
              <a:t>/</a:t>
            </a:r>
            <a:r>
              <a:rPr lang="en-US" dirty="0" err="1" smtClean="0"/>
              <a:t>k_unsat.cnf</a:t>
            </a:r>
            <a:r>
              <a:rPr lang="en-US" dirty="0" smtClean="0"/>
              <a:t>, in 1101s on 128 cores (was also solved in Aditya’s experiments in 720s) I used parameter k=8 and a timeout of 1 hour.</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96</a:t>
            </a:fld>
            <a:endParaRPr lang="en-US"/>
          </a:p>
        </p:txBody>
      </p:sp>
    </p:spTree>
    <p:extLst>
      <p:ext uri="{BB962C8B-B14F-4D97-AF65-F5344CB8AC3E}">
        <p14:creationId xmlns:p14="http://schemas.microsoft.com/office/powerpoint/2010/main" val="154088595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a:t>
            </a:r>
            <a:r>
              <a:rPr lang="en-US" baseline="0" dirty="0" smtClean="0"/>
              <a:t> me start to wrap up.  What I’ve talked about today is a way of connecting abstract interpretation to logic in a way where each provides benefits to the other.   From the standpoint of program analysis, we’ve used the connection to create tools to automate the construction of static analyzers.  The key take-away is the notion of </a:t>
            </a:r>
            <a:r>
              <a:rPr lang="en-US" u="sng" baseline="0" dirty="0" smtClean="0"/>
              <a:t>symbolic abstraction</a:t>
            </a:r>
            <a:r>
              <a:rPr lang="en-US" u="none" baseline="0" dirty="0" smtClean="0"/>
              <a:t>. </a:t>
            </a:r>
            <a:r>
              <a:rPr lang="en-US" baseline="0" dirty="0" smtClean="0"/>
              <a:t>From the standpoint of logic, the idea of satisfiability  modulo abstraction provides ways to create more powerful solvers, and is also a design methodology to follow to create solvers for new logic fragments. </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97</a:t>
            </a:fld>
            <a:endParaRPr lang="en-US"/>
          </a:p>
        </p:txBody>
      </p:sp>
    </p:spTree>
    <p:extLst>
      <p:ext uri="{BB962C8B-B14F-4D97-AF65-F5344CB8AC3E}">
        <p14:creationId xmlns:p14="http://schemas.microsoft.com/office/powerpoint/2010/main" val="6728981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picture on the logic side is this one.  The decision procedure performs symbolic abstraction, and if the result is bottom, then the formula must be </a:t>
            </a:r>
            <a:r>
              <a:rPr lang="en-US" baseline="0" dirty="0" err="1" smtClean="0"/>
              <a:t>unsatisfiable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98</a:t>
            </a:fld>
            <a:endParaRPr lang="en-US"/>
          </a:p>
        </p:txBody>
      </p:sp>
    </p:spTree>
    <p:extLst>
      <p:ext uri="{BB962C8B-B14F-4D97-AF65-F5344CB8AC3E}">
        <p14:creationId xmlns:p14="http://schemas.microsoft.com/office/powerpoint/2010/main" val="137849043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On the program-analysis side, we are generally working with formulas that are </a:t>
            </a:r>
            <a:r>
              <a:rPr lang="en-US" baseline="0" dirty="0" err="1" smtClean="0"/>
              <a:t>satisfiable</a:t>
            </a:r>
            <a:r>
              <a:rPr lang="en-US" baseline="0" dirty="0" smtClean="0"/>
              <a:t>, and hence one does not expect to reach bottom.</a:t>
            </a:r>
          </a:p>
          <a:p>
            <a:endParaRPr lang="en-US" baseline="0" dirty="0" smtClean="0"/>
          </a:p>
          <a:p>
            <a:r>
              <a:rPr lang="en-US" baseline="0" dirty="0" smtClean="0"/>
              <a:t>As I pointed out earlier, this observation is really a message to the community that works on decision </a:t>
            </a:r>
            <a:r>
              <a:rPr lang="en-US" baseline="0" dirty="0" err="1" smtClean="0"/>
              <a:t>procesures</a:t>
            </a:r>
            <a:r>
              <a:rPr lang="en-US" baseline="0" dirty="0" smtClean="0"/>
              <a:t>, namely,</a:t>
            </a:r>
          </a:p>
          <a:p>
            <a:r>
              <a:rPr lang="en-US" baseline="0" dirty="0" smtClean="0"/>
              <a:t>   - A decision procedure that doesn’t reach bottom can give back a result that is interesting for a program analyzer, and hence</a:t>
            </a:r>
          </a:p>
          <a:p>
            <a:r>
              <a:rPr lang="en-US" baseline="0" dirty="0" smtClean="0"/>
              <a:t>   - Designers of decision procedures should create interfaces so that their tools, and parameterized versions of their tools, can be used in this way in program analyzers.</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99</a:t>
            </a:fld>
            <a:endParaRPr lang="en-US"/>
          </a:p>
        </p:txBody>
      </p:sp>
    </p:spTree>
    <p:extLst>
      <p:ext uri="{BB962C8B-B14F-4D97-AF65-F5344CB8AC3E}">
        <p14:creationId xmlns:p14="http://schemas.microsoft.com/office/powerpoint/2010/main" val="1378490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Abstract interpretation has many beautiful aspects, but also has a reputation of being a black art, and it being hard to work with successfully.  &lt;Click&gt;  During the last 20 years I’ve been engaged in a 20-year effort to raise the level of automation in this subject -- and I want to describe part of this work in the remainder of the talk.</a:t>
            </a:r>
          </a:p>
          <a:p>
            <a:endParaRPr lang="en-US" baseline="0" dirty="0" smtClean="0"/>
          </a:p>
          <a:p>
            <a:r>
              <a:rPr lang="en-US" baseline="0" dirty="0" smtClean="0"/>
              <a:t>That work was motivated by effort to create analyzers to analyze programs that manipulate linked data structures, and later to analyze programs written in machine code.  There is far too much material for a single talk, so I will actually concentrate on this third topic of symbolic-abstraction algorithms.</a:t>
            </a:r>
            <a:endParaRPr lang="en-US" dirty="0" smtClean="0"/>
          </a:p>
          <a:p>
            <a:endParaRPr lang="en-US" dirty="0" smtClean="0"/>
          </a:p>
          <a:p>
            <a:r>
              <a:rPr lang="en-US" dirty="0" smtClean="0"/>
              <a:t>However, I was asked to give a similar talk at VMCAI in January, and for that talk wrote a</a:t>
            </a:r>
            <a:r>
              <a:rPr lang="en-US" baseline="0" dirty="0" smtClean="0"/>
              <a:t> companion paper, which tries to survey all three efforts to address the problem.  That paper is available on my home page. </a:t>
            </a:r>
            <a:endParaRPr lang="en-US" dirty="0" smtClean="0"/>
          </a:p>
          <a:p>
            <a:endParaRPr lang="en-US" dirty="0" smtClean="0"/>
          </a:p>
          <a:p>
            <a:r>
              <a:rPr lang="en-US" dirty="0" smtClean="0"/>
              <a:t>So what do</a:t>
            </a:r>
            <a:r>
              <a:rPr lang="en-US" baseline="0" dirty="0" smtClean="0"/>
              <a:t> I mean by “automating abstract interpretation?”  One way to think about it is that we would like to make using abstract interpretation push-button to the same degree that, say, parser-generation tools make parsing push-button.</a:t>
            </a:r>
            <a:endParaRPr lang="en-US" dirty="0" smtClean="0"/>
          </a:p>
        </p:txBody>
      </p:sp>
      <p:sp>
        <p:nvSpPr>
          <p:cNvPr id="4" name="Slide Number Placeholder 3"/>
          <p:cNvSpPr>
            <a:spLocks noGrp="1"/>
          </p:cNvSpPr>
          <p:nvPr>
            <p:ph type="sldNum" sz="quarter" idx="10"/>
          </p:nvPr>
        </p:nvSpPr>
        <p:spPr/>
        <p:txBody>
          <a:bodyPr/>
          <a:lstStyle/>
          <a:p>
            <a:fld id="{A653C67F-5F47-4676-8317-6D98E8EDA3D3}" type="slidenum">
              <a:rPr lang="en-US" smtClean="0"/>
              <a:t>7</a:t>
            </a:fld>
            <a:endParaRPr lang="en-US"/>
          </a:p>
        </p:txBody>
      </p:sp>
    </p:spTree>
    <p:extLst>
      <p:ext uri="{BB962C8B-B14F-4D97-AF65-F5344CB8AC3E}">
        <p14:creationId xmlns:p14="http://schemas.microsoft.com/office/powerpoint/2010/main" val="187554195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 said earlier that when phrased in purely logical terms, symbolic abstraction was a fundamental question about approximation in logic. I didn’t find things in the math literature about this question, but I eventually did find connections to other work on this problem in Computer Science, including connections to other areas of Computer Science that don’t typically come to mine when you think of program analysis.</a:t>
            </a:r>
          </a:p>
        </p:txBody>
      </p:sp>
      <p:sp>
        <p:nvSpPr>
          <p:cNvPr id="4" name="Slide Number Placeholder 3"/>
          <p:cNvSpPr>
            <a:spLocks noGrp="1"/>
          </p:cNvSpPr>
          <p:nvPr>
            <p:ph type="sldNum" sz="quarter" idx="10"/>
          </p:nvPr>
        </p:nvSpPr>
        <p:spPr/>
        <p:txBody>
          <a:bodyPr/>
          <a:lstStyle/>
          <a:p>
            <a:fld id="{5D581A42-1774-44BC-9CA3-96D4CF23243B}" type="slidenum">
              <a:rPr lang="en-US" smtClean="0">
                <a:solidFill>
                  <a:prstClr val="black"/>
                </a:solidFill>
              </a:rPr>
              <a:pPr/>
              <a:t>100</a:t>
            </a:fld>
            <a:endParaRPr lang="en-US">
              <a:solidFill>
                <a:prstClr val="black"/>
              </a:solidFill>
            </a:endParaRPr>
          </a:p>
        </p:txBody>
      </p:sp>
    </p:spTree>
    <p:extLst>
      <p:ext uri="{BB962C8B-B14F-4D97-AF65-F5344CB8AC3E}">
        <p14:creationId xmlns:p14="http://schemas.microsoft.com/office/powerpoint/2010/main" val="260954800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a brief plug for two recent Ph.D. theses</a:t>
            </a:r>
            <a:r>
              <a:rPr lang="en-US" baseline="0" dirty="0" smtClean="0"/>
              <a:t> where you can find more information about these topics.</a:t>
            </a:r>
          </a:p>
          <a:p>
            <a:endParaRPr lang="en-US" baseline="0" dirty="0" smtClean="0"/>
          </a:p>
          <a:p>
            <a:r>
              <a:rPr lang="en-US" baseline="0" dirty="0" smtClean="0"/>
              <a:t>You may also be interested in the paper that I mentioned earlier, which you can find on </a:t>
            </a:r>
            <a:r>
              <a:rPr lang="en-US" baseline="0" smtClean="0"/>
              <a:t>my website.</a:t>
            </a:r>
            <a:endParaRPr lang="en-US" baseline="0" dirty="0" smtClean="0"/>
          </a:p>
        </p:txBody>
      </p:sp>
      <p:sp>
        <p:nvSpPr>
          <p:cNvPr id="4" name="Slide Number Placeholder 3"/>
          <p:cNvSpPr>
            <a:spLocks noGrp="1"/>
          </p:cNvSpPr>
          <p:nvPr>
            <p:ph type="sldNum" sz="quarter" idx="10"/>
          </p:nvPr>
        </p:nvSpPr>
        <p:spPr/>
        <p:txBody>
          <a:bodyPr/>
          <a:lstStyle/>
          <a:p>
            <a:fld id="{A653C67F-5F47-4676-8317-6D98E8EDA3D3}" type="slidenum">
              <a:rPr lang="en-US" smtClean="0"/>
              <a:t>101</a:t>
            </a:fld>
            <a:endParaRPr lang="en-US"/>
          </a:p>
        </p:txBody>
      </p:sp>
    </p:spTree>
    <p:extLst>
      <p:ext uri="{BB962C8B-B14F-4D97-AF65-F5344CB8AC3E}">
        <p14:creationId xmlns:p14="http://schemas.microsoft.com/office/powerpoint/2010/main" val="326093052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A653C67F-5F47-4676-8317-6D98E8EDA3D3}" type="slidenum">
              <a:rPr lang="en-US" smtClean="0"/>
              <a:t>102</a:t>
            </a:fld>
            <a:endParaRPr lang="en-US"/>
          </a:p>
        </p:txBody>
      </p:sp>
    </p:spTree>
    <p:extLst>
      <p:ext uri="{BB962C8B-B14F-4D97-AF65-F5344CB8AC3E}">
        <p14:creationId xmlns:p14="http://schemas.microsoft.com/office/powerpoint/2010/main" val="2562540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first think about a particular instance </a:t>
            </a:r>
            <a:r>
              <a:rPr lang="en-US" baseline="0" dirty="0" smtClean="0"/>
              <a:t>you might have encountered before, namely, </a:t>
            </a:r>
          </a:p>
          <a:p>
            <a:r>
              <a:rPr lang="en-US" baseline="0" dirty="0" smtClean="0"/>
              <a:t>“What does it mean to automate the subject of parsing?”</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8</a:t>
            </a:fld>
            <a:endParaRPr lang="en-US"/>
          </a:p>
        </p:txBody>
      </p:sp>
    </p:spTree>
    <p:extLst>
      <p:ext uri="{BB962C8B-B14F-4D97-AF65-F5344CB8AC3E}">
        <p14:creationId xmlns:p14="http://schemas.microsoft.com/office/powerpoint/2010/main" val="1560723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For me, the need to devise a way to automate abstract interpretation really hit home in about 2005, after I had spent a few years working on analyzing low-level assembly and machine code.  We were working with the Intel x86 instruction set, which has several hundred instructions, and my students were implementing numerous separate analyses.  For each analysis, they went back to the 5-inch-thick manual to look at the semantics of each instruction, and this approach was not scalable.</a:t>
            </a:r>
          </a:p>
        </p:txBody>
      </p:sp>
      <p:sp>
        <p:nvSpPr>
          <p:cNvPr id="4" name="Slide Number Placeholder 3"/>
          <p:cNvSpPr>
            <a:spLocks noGrp="1"/>
          </p:cNvSpPr>
          <p:nvPr>
            <p:ph type="sldNum" sz="quarter" idx="10"/>
          </p:nvPr>
        </p:nvSpPr>
        <p:spPr/>
        <p:txBody>
          <a:bodyPr/>
          <a:lstStyle/>
          <a:p>
            <a:fld id="{A653C67F-5F47-4676-8317-6D98E8EDA3D3}" type="slidenum">
              <a:rPr lang="en-US" smtClean="0"/>
              <a:t>10</a:t>
            </a:fld>
            <a:endParaRPr lang="en-US"/>
          </a:p>
        </p:txBody>
      </p:sp>
    </p:spTree>
    <p:extLst>
      <p:ext uri="{BB962C8B-B14F-4D97-AF65-F5344CB8AC3E}">
        <p14:creationId xmlns:p14="http://schemas.microsoft.com/office/powerpoint/2010/main" val="3393313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August 25-29, 2014</a:t>
            </a:r>
            <a:endParaRPr lang="en-US"/>
          </a:p>
        </p:txBody>
      </p:sp>
      <p:sp>
        <p:nvSpPr>
          <p:cNvPr id="5" name="Footer Placeholder 4"/>
          <p:cNvSpPr>
            <a:spLocks noGrp="1"/>
          </p:cNvSpPr>
          <p:nvPr>
            <p:ph type="ftr" sz="quarter" idx="11"/>
          </p:nvPr>
        </p:nvSpPr>
        <p:spPr/>
        <p:txBody>
          <a:bodyPr/>
          <a:lstStyle/>
          <a:p>
            <a:r>
              <a:rPr lang="en-US" smtClean="0"/>
              <a:t>Dagstuhl Seminar 14351</a:t>
            </a:r>
            <a:endParaRPr lang="en-US" dirty="0"/>
          </a:p>
        </p:txBody>
      </p:sp>
      <p:sp>
        <p:nvSpPr>
          <p:cNvPr id="6" name="Slide Number Placeholder 5"/>
          <p:cNvSpPr>
            <a:spLocks noGrp="1"/>
          </p:cNvSpPr>
          <p:nvPr>
            <p:ph type="sldNum" sz="quarter" idx="12"/>
          </p:nvPr>
        </p:nvSpPr>
        <p:spPr/>
        <p:txBody>
          <a:bodyPr/>
          <a:lstStyle/>
          <a:p>
            <a:fld id="{A65A0EED-6B89-664A-801E-D3FDD91C7C69}" type="slidenum">
              <a:rPr lang="en-US" smtClean="0"/>
              <a:pPr/>
              <a:t>‹#›</a:t>
            </a:fld>
            <a:endParaRPr lang="en-US"/>
          </a:p>
        </p:txBody>
      </p:sp>
    </p:spTree>
    <p:extLst>
      <p:ext uri="{BB962C8B-B14F-4D97-AF65-F5344CB8AC3E}">
        <p14:creationId xmlns:p14="http://schemas.microsoft.com/office/powerpoint/2010/main" val="203719139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August 25-29, 2014</a:t>
            </a:r>
            <a:endParaRPr lang="en-US"/>
          </a:p>
        </p:txBody>
      </p:sp>
      <p:sp>
        <p:nvSpPr>
          <p:cNvPr id="5" name="Footer Placeholder 4"/>
          <p:cNvSpPr>
            <a:spLocks noGrp="1"/>
          </p:cNvSpPr>
          <p:nvPr>
            <p:ph type="ftr" sz="quarter" idx="11"/>
          </p:nvPr>
        </p:nvSpPr>
        <p:spPr/>
        <p:txBody>
          <a:bodyPr/>
          <a:lstStyle/>
          <a:p>
            <a:r>
              <a:rPr lang="en-US" smtClean="0"/>
              <a:t>Dagstuhl Seminar 14351</a:t>
            </a:r>
            <a:endParaRPr lang="en-US"/>
          </a:p>
        </p:txBody>
      </p:sp>
      <p:sp>
        <p:nvSpPr>
          <p:cNvPr id="6" name="Slide Number Placeholder 5"/>
          <p:cNvSpPr>
            <a:spLocks noGrp="1"/>
          </p:cNvSpPr>
          <p:nvPr>
            <p:ph type="sldNum" sz="quarter" idx="12"/>
          </p:nvPr>
        </p:nvSpPr>
        <p:spPr/>
        <p:txBody>
          <a:bodyPr/>
          <a:lstStyle/>
          <a:p>
            <a:fld id="{A65A0EED-6B89-664A-801E-D3FDD91C7C69}" type="slidenum">
              <a:rPr lang="en-US" smtClean="0"/>
              <a:pPr/>
              <a:t>‹#›</a:t>
            </a:fld>
            <a:endParaRPr lang="en-US"/>
          </a:p>
        </p:txBody>
      </p:sp>
    </p:spTree>
    <p:extLst>
      <p:ext uri="{BB962C8B-B14F-4D97-AF65-F5344CB8AC3E}">
        <p14:creationId xmlns:p14="http://schemas.microsoft.com/office/powerpoint/2010/main" val="3762137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August 25-29, 2014</a:t>
            </a:r>
            <a:endParaRPr lang="en-US"/>
          </a:p>
        </p:txBody>
      </p:sp>
      <p:sp>
        <p:nvSpPr>
          <p:cNvPr id="5" name="Footer Placeholder 4"/>
          <p:cNvSpPr>
            <a:spLocks noGrp="1"/>
          </p:cNvSpPr>
          <p:nvPr>
            <p:ph type="ftr" sz="quarter" idx="11"/>
          </p:nvPr>
        </p:nvSpPr>
        <p:spPr/>
        <p:txBody>
          <a:bodyPr/>
          <a:lstStyle/>
          <a:p>
            <a:r>
              <a:rPr lang="en-US" smtClean="0"/>
              <a:t>Dagstuhl Seminar 14351</a:t>
            </a:r>
            <a:endParaRPr lang="en-US"/>
          </a:p>
        </p:txBody>
      </p:sp>
      <p:sp>
        <p:nvSpPr>
          <p:cNvPr id="6" name="Slide Number Placeholder 5"/>
          <p:cNvSpPr>
            <a:spLocks noGrp="1"/>
          </p:cNvSpPr>
          <p:nvPr>
            <p:ph type="sldNum" sz="quarter" idx="12"/>
          </p:nvPr>
        </p:nvSpPr>
        <p:spPr/>
        <p:txBody>
          <a:bodyPr/>
          <a:lstStyle/>
          <a:p>
            <a:fld id="{A65A0EED-6B89-664A-801E-D3FDD91C7C69}" type="slidenum">
              <a:rPr lang="en-US" smtClean="0"/>
              <a:pPr/>
              <a:t>‹#›</a:t>
            </a:fld>
            <a:endParaRPr lang="en-US"/>
          </a:p>
        </p:txBody>
      </p:sp>
    </p:spTree>
    <p:extLst>
      <p:ext uri="{BB962C8B-B14F-4D97-AF65-F5344CB8AC3E}">
        <p14:creationId xmlns:p14="http://schemas.microsoft.com/office/powerpoint/2010/main" val="23874052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948AA43A-F3FD-4FFB-9B25-4A0FB803694E}" type="slidenum">
              <a:rPr lang="en-US" altLang="en-US"/>
              <a:pPr/>
              <a:t>‹#›</a:t>
            </a:fld>
            <a:endParaRPr lang="en-US" altLang="en-US"/>
          </a:p>
        </p:txBody>
      </p:sp>
    </p:spTree>
    <p:extLst>
      <p:ext uri="{BB962C8B-B14F-4D97-AF65-F5344CB8AC3E}">
        <p14:creationId xmlns:p14="http://schemas.microsoft.com/office/powerpoint/2010/main" val="78313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r>
              <a:rPr lang="en-US" smtClean="0">
                <a:solidFill>
                  <a:srgbClr val="FFFFFF"/>
                </a:solidFill>
              </a:rPr>
              <a:t>August 25-29, 2014</a:t>
            </a:r>
            <a:endParaRPr lang="en-US" sz="1400">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en-US" smtClean="0">
                <a:solidFill>
                  <a:srgbClr val="FFFFFF"/>
                </a:solidFill>
              </a:rPr>
              <a:t>Dagstuhl Seminar 14351</a:t>
            </a:r>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FF765C08-5ABF-484A-A283-03D348876E3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586775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solidFill>
                  <a:srgbClr val="FFFFFF"/>
                </a:solidFill>
              </a:rPr>
              <a:t>August 25-29, 2014</a:t>
            </a:r>
            <a:endParaRPr lang="en-US" sz="1400">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en-US" smtClean="0">
                <a:solidFill>
                  <a:srgbClr val="FFFFFF"/>
                </a:solidFill>
              </a:rPr>
              <a:t>Dagstuhl Seminar 14351</a:t>
            </a:r>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994BA06-B41A-4855-BDA0-619D90F93F7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6850990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US" smtClean="0">
                <a:solidFill>
                  <a:srgbClr val="FFFFFF"/>
                </a:solidFill>
              </a:rPr>
              <a:t>August 25-29, 2014</a:t>
            </a:r>
            <a:endParaRPr lang="en-US" sz="1400">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en-US" smtClean="0">
                <a:solidFill>
                  <a:srgbClr val="FFFFFF"/>
                </a:solidFill>
              </a:rPr>
              <a:t>Dagstuhl Seminar 14351</a:t>
            </a:r>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A3AEFEA-4898-40BF-9DA1-52C33B9890E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649740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990600"/>
            <a:ext cx="4170363"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03763" y="990600"/>
            <a:ext cx="4170362"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en-US" smtClean="0">
                <a:solidFill>
                  <a:srgbClr val="FFFFFF"/>
                </a:solidFill>
              </a:rPr>
              <a:t>August 25-29, 2014</a:t>
            </a:r>
            <a:endParaRPr lang="en-US" sz="1400">
              <a:solidFill>
                <a:srgbClr val="FFFFFF"/>
              </a:solidFill>
            </a:endParaRPr>
          </a:p>
        </p:txBody>
      </p:sp>
      <p:sp>
        <p:nvSpPr>
          <p:cNvPr id="6" name="Footer Placeholder 5"/>
          <p:cNvSpPr>
            <a:spLocks noGrp="1"/>
          </p:cNvSpPr>
          <p:nvPr>
            <p:ph type="ftr" sz="quarter" idx="11"/>
          </p:nvPr>
        </p:nvSpPr>
        <p:spPr/>
        <p:txBody>
          <a:bodyPr/>
          <a:lstStyle>
            <a:lvl1pPr>
              <a:defRPr/>
            </a:lvl1pPr>
          </a:lstStyle>
          <a:p>
            <a:r>
              <a:rPr lang="en-US" smtClean="0">
                <a:solidFill>
                  <a:srgbClr val="FFFFFF"/>
                </a:solidFill>
              </a:rPr>
              <a:t>Dagstuhl Seminar 14351</a:t>
            </a:r>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956B4C8A-5C7C-4E11-8CE9-7DC4E6D30EC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402709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en-US" smtClean="0">
                <a:solidFill>
                  <a:srgbClr val="FFFFFF"/>
                </a:solidFill>
              </a:rPr>
              <a:t>August 25-29, 2014</a:t>
            </a:r>
            <a:endParaRPr lang="en-US" sz="1400">
              <a:solidFill>
                <a:srgbClr val="FFFFFF"/>
              </a:solidFill>
            </a:endParaRPr>
          </a:p>
        </p:txBody>
      </p:sp>
      <p:sp>
        <p:nvSpPr>
          <p:cNvPr id="8" name="Footer Placeholder 7"/>
          <p:cNvSpPr>
            <a:spLocks noGrp="1"/>
          </p:cNvSpPr>
          <p:nvPr>
            <p:ph type="ftr" sz="quarter" idx="11"/>
          </p:nvPr>
        </p:nvSpPr>
        <p:spPr/>
        <p:txBody>
          <a:bodyPr/>
          <a:lstStyle>
            <a:lvl1pPr>
              <a:defRPr/>
            </a:lvl1pPr>
          </a:lstStyle>
          <a:p>
            <a:r>
              <a:rPr lang="en-US" smtClean="0">
                <a:solidFill>
                  <a:srgbClr val="FFFFFF"/>
                </a:solidFill>
              </a:rPr>
              <a:t>Dagstuhl Seminar 14351</a:t>
            </a:r>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D48FD537-EA7F-407C-ACE8-18357703B38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880737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en-US" smtClean="0">
                <a:solidFill>
                  <a:srgbClr val="FFFFFF"/>
                </a:solidFill>
              </a:rPr>
              <a:t>August 25-29, 2014</a:t>
            </a:r>
            <a:endParaRPr lang="en-US" sz="1400">
              <a:solidFill>
                <a:srgbClr val="FFFFFF"/>
              </a:solidFill>
            </a:endParaRPr>
          </a:p>
        </p:txBody>
      </p:sp>
      <p:sp>
        <p:nvSpPr>
          <p:cNvPr id="4" name="Footer Placeholder 3"/>
          <p:cNvSpPr>
            <a:spLocks noGrp="1"/>
          </p:cNvSpPr>
          <p:nvPr>
            <p:ph type="ftr" sz="quarter" idx="11"/>
          </p:nvPr>
        </p:nvSpPr>
        <p:spPr/>
        <p:txBody>
          <a:bodyPr/>
          <a:lstStyle>
            <a:lvl1pPr>
              <a:defRPr/>
            </a:lvl1pPr>
          </a:lstStyle>
          <a:p>
            <a:r>
              <a:rPr lang="en-US" smtClean="0">
                <a:solidFill>
                  <a:srgbClr val="FFFFFF"/>
                </a:solidFill>
              </a:rPr>
              <a:t>Dagstuhl Seminar 14351</a:t>
            </a:r>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7D32AE1C-D532-49D2-A43D-65807832B37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86995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smtClean="0">
                <a:solidFill>
                  <a:srgbClr val="FFFFFF"/>
                </a:solidFill>
              </a:rPr>
              <a:t>August 25-29, 2014</a:t>
            </a:r>
            <a:endParaRPr lang="en-US" sz="1400">
              <a:solidFill>
                <a:srgbClr val="FFFFFF"/>
              </a:solidFill>
            </a:endParaRPr>
          </a:p>
        </p:txBody>
      </p:sp>
      <p:sp>
        <p:nvSpPr>
          <p:cNvPr id="3" name="Footer Placeholder 2"/>
          <p:cNvSpPr>
            <a:spLocks noGrp="1"/>
          </p:cNvSpPr>
          <p:nvPr>
            <p:ph type="ftr" sz="quarter" idx="11"/>
          </p:nvPr>
        </p:nvSpPr>
        <p:spPr/>
        <p:txBody>
          <a:bodyPr/>
          <a:lstStyle>
            <a:lvl1pPr>
              <a:defRPr/>
            </a:lvl1pPr>
          </a:lstStyle>
          <a:p>
            <a:r>
              <a:rPr lang="en-US" smtClean="0">
                <a:solidFill>
                  <a:srgbClr val="FFFFFF"/>
                </a:solidFill>
              </a:rPr>
              <a:t>Dagstuhl Seminar 14351</a:t>
            </a:r>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567F94E3-CC05-4414-9CA4-CC1BC8D0316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5788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r>
              <a:rPr lang="en-US" smtClean="0"/>
              <a:t>August 25-29, 2014</a:t>
            </a:r>
            <a:endParaRPr lang="en-US" dirty="0"/>
          </a:p>
        </p:txBody>
      </p:sp>
      <p:sp>
        <p:nvSpPr>
          <p:cNvPr id="5" name="Footer Placeholder 4"/>
          <p:cNvSpPr>
            <a:spLocks noGrp="1"/>
          </p:cNvSpPr>
          <p:nvPr>
            <p:ph type="ftr" sz="quarter" idx="11"/>
          </p:nvPr>
        </p:nvSpPr>
        <p:spPr/>
        <p:txBody>
          <a:bodyPr/>
          <a:lstStyle/>
          <a:p>
            <a:r>
              <a:rPr lang="en-US" smtClean="0"/>
              <a:t>Dagstuhl Seminar 14351</a:t>
            </a:r>
            <a:endParaRPr lang="en-US" dirty="0"/>
          </a:p>
        </p:txBody>
      </p:sp>
      <p:sp>
        <p:nvSpPr>
          <p:cNvPr id="6" name="Slide Number Placeholder 5"/>
          <p:cNvSpPr>
            <a:spLocks noGrp="1"/>
          </p:cNvSpPr>
          <p:nvPr>
            <p:ph type="sldNum" sz="quarter" idx="12"/>
          </p:nvPr>
        </p:nvSpPr>
        <p:spPr/>
        <p:txBody>
          <a:bodyPr/>
          <a:lstStyle/>
          <a:p>
            <a:fld id="{A65A0EED-6B89-664A-801E-D3FDD91C7C69}" type="slidenum">
              <a:rPr lang="en-US" smtClean="0"/>
              <a:pPr/>
              <a:t>‹#›</a:t>
            </a:fld>
            <a:endParaRPr lang="en-US"/>
          </a:p>
        </p:txBody>
      </p:sp>
    </p:spTree>
    <p:extLst>
      <p:ext uri="{BB962C8B-B14F-4D97-AF65-F5344CB8AC3E}">
        <p14:creationId xmlns:p14="http://schemas.microsoft.com/office/powerpoint/2010/main" val="116417967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smtClean="0">
                <a:solidFill>
                  <a:srgbClr val="FFFFFF"/>
                </a:solidFill>
              </a:rPr>
              <a:t>August 25-29, 2014</a:t>
            </a:r>
            <a:endParaRPr lang="en-US" sz="1400">
              <a:solidFill>
                <a:srgbClr val="FFFFFF"/>
              </a:solidFill>
            </a:endParaRPr>
          </a:p>
        </p:txBody>
      </p:sp>
      <p:sp>
        <p:nvSpPr>
          <p:cNvPr id="6" name="Footer Placeholder 5"/>
          <p:cNvSpPr>
            <a:spLocks noGrp="1"/>
          </p:cNvSpPr>
          <p:nvPr>
            <p:ph type="ftr" sz="quarter" idx="11"/>
          </p:nvPr>
        </p:nvSpPr>
        <p:spPr/>
        <p:txBody>
          <a:bodyPr/>
          <a:lstStyle>
            <a:lvl1pPr>
              <a:defRPr/>
            </a:lvl1pPr>
          </a:lstStyle>
          <a:p>
            <a:r>
              <a:rPr lang="en-US" smtClean="0">
                <a:solidFill>
                  <a:srgbClr val="FFFFFF"/>
                </a:solidFill>
              </a:rPr>
              <a:t>Dagstuhl Seminar 14351</a:t>
            </a:r>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CE0CD13E-D043-4C78-822F-20155533B53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809410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smtClean="0">
                <a:solidFill>
                  <a:srgbClr val="FFFFFF"/>
                </a:solidFill>
              </a:rPr>
              <a:t>August 25-29, 2014</a:t>
            </a:r>
            <a:endParaRPr lang="en-US" sz="1400">
              <a:solidFill>
                <a:srgbClr val="FFFFFF"/>
              </a:solidFill>
            </a:endParaRPr>
          </a:p>
        </p:txBody>
      </p:sp>
      <p:sp>
        <p:nvSpPr>
          <p:cNvPr id="6" name="Footer Placeholder 5"/>
          <p:cNvSpPr>
            <a:spLocks noGrp="1"/>
          </p:cNvSpPr>
          <p:nvPr>
            <p:ph type="ftr" sz="quarter" idx="11"/>
          </p:nvPr>
        </p:nvSpPr>
        <p:spPr/>
        <p:txBody>
          <a:bodyPr/>
          <a:lstStyle>
            <a:lvl1pPr>
              <a:defRPr/>
            </a:lvl1pPr>
          </a:lstStyle>
          <a:p>
            <a:r>
              <a:rPr lang="en-US" smtClean="0">
                <a:solidFill>
                  <a:srgbClr val="FFFFFF"/>
                </a:solidFill>
              </a:rPr>
              <a:t>Dagstuhl Seminar 14351</a:t>
            </a:r>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2211B2E4-544E-47B9-B36B-7872A20D06F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204602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solidFill>
                  <a:srgbClr val="FFFFFF"/>
                </a:solidFill>
              </a:rPr>
              <a:t>August 25-29, 2014</a:t>
            </a:r>
            <a:endParaRPr lang="en-US" sz="1400">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en-US" smtClean="0">
                <a:solidFill>
                  <a:srgbClr val="FFFFFF"/>
                </a:solidFill>
              </a:rPr>
              <a:t>Dagstuhl Seminar 14351</a:t>
            </a:r>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61B2D82E-ED8A-43F4-A4C3-B426A2D85F1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384149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51638" y="152400"/>
            <a:ext cx="2122487"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152400"/>
            <a:ext cx="6218238"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solidFill>
                  <a:srgbClr val="FFFFFF"/>
                </a:solidFill>
              </a:rPr>
              <a:t>August 25-29, 2014</a:t>
            </a:r>
            <a:endParaRPr lang="en-US" sz="1400">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en-US" smtClean="0">
                <a:solidFill>
                  <a:srgbClr val="FFFFFF"/>
                </a:solidFill>
              </a:rPr>
              <a:t>Dagstuhl Seminar 14351</a:t>
            </a:r>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94C7C3E1-2212-426F-9672-4F7447E7ED3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837515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August 25-29, 2014</a:t>
            </a:r>
            <a:endParaRPr lang="en-US" sz="140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FFFFFF"/>
                </a:solidFill>
              </a:rPr>
              <a:t>Dagstuhl Seminar 14351</a:t>
            </a: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5709E2-0E96-4D86-BEB1-97F7223DD72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556784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August 25-29, 2014</a:t>
            </a:r>
            <a:endParaRPr lang="en-US" sz="140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FFFFFF"/>
                </a:solidFill>
              </a:rPr>
              <a:t>Dagstuhl Seminar 14351</a:t>
            </a: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D1E6A0-0F8B-4276-8F01-DE9CA09FB4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97994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August 25-29, 2014</a:t>
            </a:r>
            <a:endParaRPr lang="en-US" sz="140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FFFFFF"/>
                </a:solidFill>
              </a:rPr>
              <a:t>Dagstuhl Seminar 14351</a:t>
            </a: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A7D5F0-BF88-4968-B88D-32C06D99638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325066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990600"/>
            <a:ext cx="4170363"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03763" y="990600"/>
            <a:ext cx="4170362"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August 25-29, 2014</a:t>
            </a:r>
            <a:endParaRPr lang="en-US" sz="140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FFFFFF"/>
                </a:solidFill>
              </a:rPr>
              <a:t>Dagstuhl Seminar 14351</a:t>
            </a: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40099D3-D844-4DFC-B047-4B10DBF3C4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70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August 25-29, 2014</a:t>
            </a:r>
            <a:endParaRPr lang="en-US" sz="1400">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solidFill>
                  <a:srgbClr val="FFFFFF"/>
                </a:solidFill>
              </a:rPr>
              <a:t>Dagstuhl Seminar 14351</a:t>
            </a: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89A030C-9226-4491-95E8-E6B37B9349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904452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August 25-29, 2014</a:t>
            </a:r>
            <a:endParaRPr lang="en-US" sz="1400">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solidFill>
                  <a:srgbClr val="FFFFFF"/>
                </a:solidFill>
              </a:rPr>
              <a:t>Dagstuhl Seminar 14351</a:t>
            </a: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3C81FD0-C102-46CF-818C-0E04E30F8A1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82099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August 25-29, 2014</a:t>
            </a:r>
            <a:endParaRPr lang="en-US"/>
          </a:p>
        </p:txBody>
      </p:sp>
      <p:sp>
        <p:nvSpPr>
          <p:cNvPr id="5" name="Footer Placeholder 4"/>
          <p:cNvSpPr>
            <a:spLocks noGrp="1"/>
          </p:cNvSpPr>
          <p:nvPr>
            <p:ph type="ftr" sz="quarter" idx="11"/>
          </p:nvPr>
        </p:nvSpPr>
        <p:spPr/>
        <p:txBody>
          <a:bodyPr/>
          <a:lstStyle/>
          <a:p>
            <a:r>
              <a:rPr lang="en-US" smtClean="0"/>
              <a:t>Dagstuhl Seminar 14351</a:t>
            </a:r>
            <a:endParaRPr lang="en-US" dirty="0"/>
          </a:p>
        </p:txBody>
      </p:sp>
      <p:sp>
        <p:nvSpPr>
          <p:cNvPr id="6" name="Slide Number Placeholder 5"/>
          <p:cNvSpPr>
            <a:spLocks noGrp="1"/>
          </p:cNvSpPr>
          <p:nvPr>
            <p:ph type="sldNum" sz="quarter" idx="12"/>
          </p:nvPr>
        </p:nvSpPr>
        <p:spPr/>
        <p:txBody>
          <a:bodyPr/>
          <a:lstStyle/>
          <a:p>
            <a:fld id="{A65A0EED-6B89-664A-801E-D3FDD91C7C69}" type="slidenum">
              <a:rPr lang="en-US" smtClean="0"/>
              <a:pPr/>
              <a:t>‹#›</a:t>
            </a:fld>
            <a:endParaRPr lang="en-US"/>
          </a:p>
        </p:txBody>
      </p:sp>
    </p:spTree>
    <p:extLst>
      <p:ext uri="{BB962C8B-B14F-4D97-AF65-F5344CB8AC3E}">
        <p14:creationId xmlns:p14="http://schemas.microsoft.com/office/powerpoint/2010/main" val="2254697046"/>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August 25-29, 2014</a:t>
            </a:r>
            <a:endParaRPr lang="en-US" sz="1400">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solidFill>
                  <a:srgbClr val="FFFFFF"/>
                </a:solidFill>
              </a:rPr>
              <a:t>Dagstuhl Seminar 14351</a:t>
            </a: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831A22F-CCE4-4D6D-88B6-CA311A51753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9514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August 25-29, 2014</a:t>
            </a:r>
            <a:endParaRPr lang="en-US" sz="140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FFFFFF"/>
                </a:solidFill>
              </a:rPr>
              <a:t>Dagstuhl Seminar 14351</a:t>
            </a: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08E835-B97A-4BDB-BA6D-F89D6F2F98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198892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August 25-29, 2014</a:t>
            </a:r>
            <a:endParaRPr lang="en-US" sz="140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FFFFFF"/>
                </a:solidFill>
              </a:rPr>
              <a:t>Dagstuhl Seminar 14351</a:t>
            </a: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3252CA-05A4-4D78-95D7-6206CB6985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731923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August 25-29, 2014</a:t>
            </a:r>
            <a:endParaRPr lang="en-US" sz="140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FFFFFF"/>
                </a:solidFill>
              </a:rPr>
              <a:t>Dagstuhl Seminar 14351</a:t>
            </a: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5F1FED-5F6D-405E-836A-B0817C095E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630003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51638" y="152400"/>
            <a:ext cx="2122487"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152400"/>
            <a:ext cx="6218238"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August 25-29, 2014</a:t>
            </a:r>
            <a:endParaRPr lang="en-US" sz="140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FFFFFF"/>
                </a:solidFill>
              </a:rPr>
              <a:t>Dagstuhl Seminar 14351</a:t>
            </a: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9CA8FB-536B-4A2D-83EF-9045608E4CE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001278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r>
              <a:rPr lang="en-US" smtClean="0">
                <a:solidFill>
                  <a:srgbClr val="FFFFFF"/>
                </a:solidFill>
              </a:rPr>
              <a:t>August 25-29, 2014</a:t>
            </a:r>
            <a:endParaRPr lang="en-US" sz="1400">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en-US" smtClean="0">
                <a:solidFill>
                  <a:srgbClr val="FFFFFF"/>
                </a:solidFill>
              </a:rPr>
              <a:t>Dagstuhl Seminar 14351</a:t>
            </a:r>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C5A46E7F-5894-48AB-A4DB-AA1A0E97C1C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667070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solidFill>
                  <a:srgbClr val="FFFFFF"/>
                </a:solidFill>
              </a:rPr>
              <a:t>August 25-29, 2014</a:t>
            </a:r>
            <a:endParaRPr lang="en-US" sz="1400">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en-US" smtClean="0">
                <a:solidFill>
                  <a:srgbClr val="FFFFFF"/>
                </a:solidFill>
              </a:rPr>
              <a:t>Dagstuhl Seminar 14351</a:t>
            </a:r>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5E8B694-226B-4003-AD6A-E6C52B104CC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351532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US" smtClean="0">
                <a:solidFill>
                  <a:srgbClr val="FFFFFF"/>
                </a:solidFill>
              </a:rPr>
              <a:t>August 25-29, 2014</a:t>
            </a:r>
            <a:endParaRPr lang="en-US" sz="1400">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en-US" smtClean="0">
                <a:solidFill>
                  <a:srgbClr val="FFFFFF"/>
                </a:solidFill>
              </a:rPr>
              <a:t>Dagstuhl Seminar 14351</a:t>
            </a:r>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1A52F285-4438-4B23-B676-04673FA6FEB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193607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990600"/>
            <a:ext cx="4170363"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03763" y="990600"/>
            <a:ext cx="4170362"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en-US" smtClean="0">
                <a:solidFill>
                  <a:srgbClr val="FFFFFF"/>
                </a:solidFill>
              </a:rPr>
              <a:t>August 25-29, 2014</a:t>
            </a:r>
            <a:endParaRPr lang="en-US" sz="1400">
              <a:solidFill>
                <a:srgbClr val="FFFFFF"/>
              </a:solidFill>
            </a:endParaRPr>
          </a:p>
        </p:txBody>
      </p:sp>
      <p:sp>
        <p:nvSpPr>
          <p:cNvPr id="6" name="Footer Placeholder 5"/>
          <p:cNvSpPr>
            <a:spLocks noGrp="1"/>
          </p:cNvSpPr>
          <p:nvPr>
            <p:ph type="ftr" sz="quarter" idx="11"/>
          </p:nvPr>
        </p:nvSpPr>
        <p:spPr/>
        <p:txBody>
          <a:bodyPr/>
          <a:lstStyle>
            <a:lvl1pPr>
              <a:defRPr/>
            </a:lvl1pPr>
          </a:lstStyle>
          <a:p>
            <a:r>
              <a:rPr lang="en-US" smtClean="0">
                <a:solidFill>
                  <a:srgbClr val="FFFFFF"/>
                </a:solidFill>
              </a:rPr>
              <a:t>Dagstuhl Seminar 14351</a:t>
            </a:r>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6FBC448B-9C5F-4785-8499-DCD1DB16B5D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307424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en-US" smtClean="0">
                <a:solidFill>
                  <a:srgbClr val="FFFFFF"/>
                </a:solidFill>
              </a:rPr>
              <a:t>August 25-29, 2014</a:t>
            </a:r>
            <a:endParaRPr lang="en-US" sz="1400">
              <a:solidFill>
                <a:srgbClr val="FFFFFF"/>
              </a:solidFill>
            </a:endParaRPr>
          </a:p>
        </p:txBody>
      </p:sp>
      <p:sp>
        <p:nvSpPr>
          <p:cNvPr id="8" name="Footer Placeholder 7"/>
          <p:cNvSpPr>
            <a:spLocks noGrp="1"/>
          </p:cNvSpPr>
          <p:nvPr>
            <p:ph type="ftr" sz="quarter" idx="11"/>
          </p:nvPr>
        </p:nvSpPr>
        <p:spPr/>
        <p:txBody>
          <a:bodyPr/>
          <a:lstStyle>
            <a:lvl1pPr>
              <a:defRPr/>
            </a:lvl1pPr>
          </a:lstStyle>
          <a:p>
            <a:r>
              <a:rPr lang="en-US" smtClean="0">
                <a:solidFill>
                  <a:srgbClr val="FFFFFF"/>
                </a:solidFill>
              </a:rPr>
              <a:t>Dagstuhl Seminar 14351</a:t>
            </a:r>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FB4B8945-6D9B-4D97-99FB-8373345F972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84244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August 25-29, 2014</a:t>
            </a:r>
            <a:endParaRPr lang="en-US"/>
          </a:p>
        </p:txBody>
      </p:sp>
      <p:sp>
        <p:nvSpPr>
          <p:cNvPr id="6" name="Footer Placeholder 5"/>
          <p:cNvSpPr>
            <a:spLocks noGrp="1"/>
          </p:cNvSpPr>
          <p:nvPr>
            <p:ph type="ftr" sz="quarter" idx="11"/>
          </p:nvPr>
        </p:nvSpPr>
        <p:spPr/>
        <p:txBody>
          <a:bodyPr/>
          <a:lstStyle/>
          <a:p>
            <a:r>
              <a:rPr lang="en-US" smtClean="0"/>
              <a:t>Dagstuhl Seminar 14351</a:t>
            </a:r>
            <a:endParaRPr lang="en-US" dirty="0"/>
          </a:p>
        </p:txBody>
      </p:sp>
      <p:sp>
        <p:nvSpPr>
          <p:cNvPr id="7" name="Slide Number Placeholder 6"/>
          <p:cNvSpPr>
            <a:spLocks noGrp="1"/>
          </p:cNvSpPr>
          <p:nvPr>
            <p:ph type="sldNum" sz="quarter" idx="12"/>
          </p:nvPr>
        </p:nvSpPr>
        <p:spPr/>
        <p:txBody>
          <a:bodyPr/>
          <a:lstStyle/>
          <a:p>
            <a:fld id="{A65A0EED-6B89-664A-801E-D3FDD91C7C69}" type="slidenum">
              <a:rPr lang="en-US" smtClean="0"/>
              <a:pPr/>
              <a:t>‹#›</a:t>
            </a:fld>
            <a:endParaRPr lang="en-US"/>
          </a:p>
        </p:txBody>
      </p:sp>
    </p:spTree>
    <p:extLst>
      <p:ext uri="{BB962C8B-B14F-4D97-AF65-F5344CB8AC3E}">
        <p14:creationId xmlns:p14="http://schemas.microsoft.com/office/powerpoint/2010/main" val="110658705"/>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en-US" smtClean="0">
                <a:solidFill>
                  <a:srgbClr val="FFFFFF"/>
                </a:solidFill>
              </a:rPr>
              <a:t>August 25-29, 2014</a:t>
            </a:r>
            <a:endParaRPr lang="en-US" sz="1400">
              <a:solidFill>
                <a:srgbClr val="FFFFFF"/>
              </a:solidFill>
            </a:endParaRPr>
          </a:p>
        </p:txBody>
      </p:sp>
      <p:sp>
        <p:nvSpPr>
          <p:cNvPr id="4" name="Footer Placeholder 3"/>
          <p:cNvSpPr>
            <a:spLocks noGrp="1"/>
          </p:cNvSpPr>
          <p:nvPr>
            <p:ph type="ftr" sz="quarter" idx="11"/>
          </p:nvPr>
        </p:nvSpPr>
        <p:spPr/>
        <p:txBody>
          <a:bodyPr/>
          <a:lstStyle>
            <a:lvl1pPr>
              <a:defRPr/>
            </a:lvl1pPr>
          </a:lstStyle>
          <a:p>
            <a:r>
              <a:rPr lang="en-US" smtClean="0">
                <a:solidFill>
                  <a:srgbClr val="FFFFFF"/>
                </a:solidFill>
              </a:rPr>
              <a:t>Dagstuhl Seminar 14351</a:t>
            </a:r>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596D08C2-70B1-4318-90FF-8E7C2EE5AA6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785666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smtClean="0">
                <a:solidFill>
                  <a:srgbClr val="FFFFFF"/>
                </a:solidFill>
              </a:rPr>
              <a:t>August 25-29, 2014</a:t>
            </a:r>
            <a:endParaRPr lang="en-US" sz="1400">
              <a:solidFill>
                <a:srgbClr val="FFFFFF"/>
              </a:solidFill>
            </a:endParaRPr>
          </a:p>
        </p:txBody>
      </p:sp>
      <p:sp>
        <p:nvSpPr>
          <p:cNvPr id="3" name="Footer Placeholder 2"/>
          <p:cNvSpPr>
            <a:spLocks noGrp="1"/>
          </p:cNvSpPr>
          <p:nvPr>
            <p:ph type="ftr" sz="quarter" idx="11"/>
          </p:nvPr>
        </p:nvSpPr>
        <p:spPr/>
        <p:txBody>
          <a:bodyPr/>
          <a:lstStyle>
            <a:lvl1pPr>
              <a:defRPr/>
            </a:lvl1pPr>
          </a:lstStyle>
          <a:p>
            <a:r>
              <a:rPr lang="en-US" smtClean="0">
                <a:solidFill>
                  <a:srgbClr val="FFFFFF"/>
                </a:solidFill>
              </a:rPr>
              <a:t>Dagstuhl Seminar 14351</a:t>
            </a:r>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7E76580F-1174-4E19-98AB-628FFBFB007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285189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smtClean="0">
                <a:solidFill>
                  <a:srgbClr val="FFFFFF"/>
                </a:solidFill>
              </a:rPr>
              <a:t>August 25-29, 2014</a:t>
            </a:r>
            <a:endParaRPr lang="en-US" sz="1400">
              <a:solidFill>
                <a:srgbClr val="FFFFFF"/>
              </a:solidFill>
            </a:endParaRPr>
          </a:p>
        </p:txBody>
      </p:sp>
      <p:sp>
        <p:nvSpPr>
          <p:cNvPr id="6" name="Footer Placeholder 5"/>
          <p:cNvSpPr>
            <a:spLocks noGrp="1"/>
          </p:cNvSpPr>
          <p:nvPr>
            <p:ph type="ftr" sz="quarter" idx="11"/>
          </p:nvPr>
        </p:nvSpPr>
        <p:spPr/>
        <p:txBody>
          <a:bodyPr/>
          <a:lstStyle>
            <a:lvl1pPr>
              <a:defRPr/>
            </a:lvl1pPr>
          </a:lstStyle>
          <a:p>
            <a:r>
              <a:rPr lang="en-US" smtClean="0">
                <a:solidFill>
                  <a:srgbClr val="FFFFFF"/>
                </a:solidFill>
              </a:rPr>
              <a:t>Dagstuhl Seminar 14351</a:t>
            </a:r>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E960F827-3B95-46EB-B4D9-4D503C5306A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311096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smtClean="0">
                <a:solidFill>
                  <a:srgbClr val="FFFFFF"/>
                </a:solidFill>
              </a:rPr>
              <a:t>August 25-29, 2014</a:t>
            </a:r>
            <a:endParaRPr lang="en-US" sz="1400">
              <a:solidFill>
                <a:srgbClr val="FFFFFF"/>
              </a:solidFill>
            </a:endParaRPr>
          </a:p>
        </p:txBody>
      </p:sp>
      <p:sp>
        <p:nvSpPr>
          <p:cNvPr id="6" name="Footer Placeholder 5"/>
          <p:cNvSpPr>
            <a:spLocks noGrp="1"/>
          </p:cNvSpPr>
          <p:nvPr>
            <p:ph type="ftr" sz="quarter" idx="11"/>
          </p:nvPr>
        </p:nvSpPr>
        <p:spPr/>
        <p:txBody>
          <a:bodyPr/>
          <a:lstStyle>
            <a:lvl1pPr>
              <a:defRPr/>
            </a:lvl1pPr>
          </a:lstStyle>
          <a:p>
            <a:r>
              <a:rPr lang="en-US" smtClean="0">
                <a:solidFill>
                  <a:srgbClr val="FFFFFF"/>
                </a:solidFill>
              </a:rPr>
              <a:t>Dagstuhl Seminar 14351</a:t>
            </a:r>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E125E7FA-0709-4C7F-8730-097E6D2EC28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170252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solidFill>
                  <a:srgbClr val="FFFFFF"/>
                </a:solidFill>
              </a:rPr>
              <a:t>August 25-29, 2014</a:t>
            </a:r>
            <a:endParaRPr lang="en-US" sz="1400">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en-US" smtClean="0">
                <a:solidFill>
                  <a:srgbClr val="FFFFFF"/>
                </a:solidFill>
              </a:rPr>
              <a:t>Dagstuhl Seminar 14351</a:t>
            </a:r>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1E195F29-00B5-450E-8A52-3AC1D22B639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0852847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51638" y="152400"/>
            <a:ext cx="2122487"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152400"/>
            <a:ext cx="6218238"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solidFill>
                  <a:srgbClr val="FFFFFF"/>
                </a:solidFill>
              </a:rPr>
              <a:t>August 25-29, 2014</a:t>
            </a:r>
            <a:endParaRPr lang="en-US" sz="1400">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en-US" smtClean="0">
                <a:solidFill>
                  <a:srgbClr val="FFFFFF"/>
                </a:solidFill>
              </a:rPr>
              <a:t>Dagstuhl Seminar 14351</a:t>
            </a:r>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8EC08172-5898-47A8-8A6D-690DEF20FAD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660291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434E383B-4DF7-4229-A060-5962C83EC74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2728278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48525DCB-18E1-4B37-895C-E5F318CA722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2150993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E7AFCD6-E4DD-4F15-AE0F-0BE46E39E24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2037362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BFC1E7C6-F9A6-4974-9D45-9552F90B844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306536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August 25-29, 2014</a:t>
            </a:r>
            <a:endParaRPr lang="en-US"/>
          </a:p>
        </p:txBody>
      </p:sp>
      <p:sp>
        <p:nvSpPr>
          <p:cNvPr id="8" name="Footer Placeholder 7"/>
          <p:cNvSpPr>
            <a:spLocks noGrp="1"/>
          </p:cNvSpPr>
          <p:nvPr>
            <p:ph type="ftr" sz="quarter" idx="11"/>
          </p:nvPr>
        </p:nvSpPr>
        <p:spPr/>
        <p:txBody>
          <a:bodyPr/>
          <a:lstStyle/>
          <a:p>
            <a:r>
              <a:rPr lang="en-US" smtClean="0"/>
              <a:t>Dagstuhl Seminar 14351</a:t>
            </a:r>
            <a:endParaRPr lang="en-US" dirty="0"/>
          </a:p>
        </p:txBody>
      </p:sp>
      <p:sp>
        <p:nvSpPr>
          <p:cNvPr id="9" name="Slide Number Placeholder 8"/>
          <p:cNvSpPr>
            <a:spLocks noGrp="1"/>
          </p:cNvSpPr>
          <p:nvPr>
            <p:ph type="sldNum" sz="quarter" idx="12"/>
          </p:nvPr>
        </p:nvSpPr>
        <p:spPr/>
        <p:txBody>
          <a:bodyPr/>
          <a:lstStyle/>
          <a:p>
            <a:fld id="{A65A0EED-6B89-664A-801E-D3FDD91C7C69}" type="slidenum">
              <a:rPr lang="en-US" smtClean="0"/>
              <a:pPr/>
              <a:t>‹#›</a:t>
            </a:fld>
            <a:endParaRPr lang="en-US"/>
          </a:p>
        </p:txBody>
      </p:sp>
    </p:spTree>
    <p:extLst>
      <p:ext uri="{BB962C8B-B14F-4D97-AF65-F5344CB8AC3E}">
        <p14:creationId xmlns:p14="http://schemas.microsoft.com/office/powerpoint/2010/main" val="834605122"/>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E57B9E14-9F28-4299-AA57-5D4879B49F8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5253295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6B639578-8E9B-4487-9777-EC625E2982F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6029036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10AABC80-9C60-4735-AD7A-DB586231D6C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6277714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3ABB6EFF-1C6C-4477-935C-780D0BB155A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3888813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A62740F1-0FC2-4F1A-B7B8-BE1AB25E2E3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9753057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01C0CE20-D208-4705-8309-D4E99105698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090699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8B83E4ED-CE79-40CD-8AC6-92C94BAF6DC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7090375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August 25-29, 2014</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Dagstuhl Seminar 14351</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65A0EED-6B89-664A-801E-D3FDD91C7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1785103"/>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r>
              <a:rPr lang="en-US" smtClean="0">
                <a:solidFill>
                  <a:prstClr val="black">
                    <a:tint val="75000"/>
                  </a:prstClr>
                </a:solidFill>
              </a:rPr>
              <a:t>August 25-29, 2014</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Dagstuhl Seminar 14351</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65A0EED-6B89-664A-801E-D3FDD91C7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2080079"/>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August 25-29, 2014</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Dagstuhl Seminar 14351</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65A0EED-6B89-664A-801E-D3FDD91C7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941858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August 25-29, 2014</a:t>
            </a:r>
            <a:endParaRPr lang="en-US"/>
          </a:p>
        </p:txBody>
      </p:sp>
      <p:sp>
        <p:nvSpPr>
          <p:cNvPr id="4" name="Footer Placeholder 3"/>
          <p:cNvSpPr>
            <a:spLocks noGrp="1"/>
          </p:cNvSpPr>
          <p:nvPr>
            <p:ph type="ftr" sz="quarter" idx="11"/>
          </p:nvPr>
        </p:nvSpPr>
        <p:spPr/>
        <p:txBody>
          <a:bodyPr/>
          <a:lstStyle/>
          <a:p>
            <a:r>
              <a:rPr lang="en-US" smtClean="0"/>
              <a:t>Dagstuhl Seminar 14351</a:t>
            </a:r>
            <a:endParaRPr lang="en-US" dirty="0"/>
          </a:p>
        </p:txBody>
      </p:sp>
      <p:sp>
        <p:nvSpPr>
          <p:cNvPr id="5" name="Slide Number Placeholder 4"/>
          <p:cNvSpPr>
            <a:spLocks noGrp="1"/>
          </p:cNvSpPr>
          <p:nvPr>
            <p:ph type="sldNum" sz="quarter" idx="12"/>
          </p:nvPr>
        </p:nvSpPr>
        <p:spPr/>
        <p:txBody>
          <a:bodyPr/>
          <a:lstStyle/>
          <a:p>
            <a:fld id="{A65A0EED-6B89-664A-801E-D3FDD91C7C69}" type="slidenum">
              <a:rPr lang="en-US" smtClean="0"/>
              <a:pPr/>
              <a:t>‹#›</a:t>
            </a:fld>
            <a:endParaRPr lang="en-US"/>
          </a:p>
        </p:txBody>
      </p:sp>
    </p:spTree>
    <p:extLst>
      <p:ext uri="{BB962C8B-B14F-4D97-AF65-F5344CB8AC3E}">
        <p14:creationId xmlns:p14="http://schemas.microsoft.com/office/powerpoint/2010/main" val="4154808838"/>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solidFill>
                  <a:prstClr val="black">
                    <a:tint val="75000"/>
                  </a:prstClr>
                </a:solidFill>
              </a:rPr>
              <a:t>August 25-29, 2014</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Dagstuhl Seminar 14351</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65A0EED-6B89-664A-801E-D3FDD91C7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1910241"/>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solidFill>
                  <a:prstClr val="black">
                    <a:tint val="75000"/>
                  </a:prstClr>
                </a:solidFill>
              </a:rPr>
              <a:t>August 25-29, 2014</a:t>
            </a: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Dagstuhl Seminar 14351</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65A0EED-6B89-664A-801E-D3FDD91C7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4917834"/>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solidFill>
                  <a:prstClr val="black">
                    <a:tint val="75000"/>
                  </a:prstClr>
                </a:solidFill>
              </a:rPr>
              <a:t>August 25-29, 2014</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Dagstuhl Seminar 14351</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65A0EED-6B89-664A-801E-D3FDD91C7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2651113"/>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August 25-29, 2014</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Dagstuhl Seminar 14351</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65A0EED-6B89-664A-801E-D3FDD91C7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9575278"/>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August 25-29, 2014</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Dagstuhl Seminar 14351</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65A0EED-6B89-664A-801E-D3FDD91C7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5469439"/>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August 25-29, 2014</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Dagstuhl Seminar 14351</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65A0EED-6B89-664A-801E-D3FDD91C7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5790714"/>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August 25-29, 2014</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Dagstuhl Seminar 14351</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5A0EED-6B89-664A-801E-D3FDD91C7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86967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August 25-29, 2014</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Dagstuhl Seminar 14351</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5A0EED-6B89-664A-801E-D3FDD91C7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82740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948AA43A-F3FD-4FFB-9B25-4A0FB803694E}"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089742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August 25-29, 2014</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Dagstuhl Seminar 14351</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65A0EED-6B89-664A-801E-D3FDD91C7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097579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August 25-29, 2014</a:t>
            </a:r>
            <a:endParaRPr lang="en-US"/>
          </a:p>
        </p:txBody>
      </p:sp>
      <p:sp>
        <p:nvSpPr>
          <p:cNvPr id="3" name="Footer Placeholder 2"/>
          <p:cNvSpPr>
            <a:spLocks noGrp="1"/>
          </p:cNvSpPr>
          <p:nvPr>
            <p:ph type="ftr" sz="quarter" idx="11"/>
          </p:nvPr>
        </p:nvSpPr>
        <p:spPr/>
        <p:txBody>
          <a:bodyPr/>
          <a:lstStyle/>
          <a:p>
            <a:r>
              <a:rPr lang="en-US" smtClean="0"/>
              <a:t>Dagstuhl Seminar 14351</a:t>
            </a:r>
            <a:endParaRPr lang="en-US" dirty="0"/>
          </a:p>
        </p:txBody>
      </p:sp>
      <p:sp>
        <p:nvSpPr>
          <p:cNvPr id="4" name="Slide Number Placeholder 3"/>
          <p:cNvSpPr>
            <a:spLocks noGrp="1"/>
          </p:cNvSpPr>
          <p:nvPr>
            <p:ph type="sldNum" sz="quarter" idx="12"/>
          </p:nvPr>
        </p:nvSpPr>
        <p:spPr/>
        <p:txBody>
          <a:bodyPr/>
          <a:lstStyle/>
          <a:p>
            <a:fld id="{A65A0EED-6B89-664A-801E-D3FDD91C7C69}" type="slidenum">
              <a:rPr lang="en-US" smtClean="0"/>
              <a:pPr/>
              <a:t>‹#›</a:t>
            </a:fld>
            <a:endParaRPr lang="en-US"/>
          </a:p>
        </p:txBody>
      </p:sp>
    </p:spTree>
    <p:extLst>
      <p:ext uri="{BB962C8B-B14F-4D97-AF65-F5344CB8AC3E}">
        <p14:creationId xmlns:p14="http://schemas.microsoft.com/office/powerpoint/2010/main" val="2759061980"/>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r>
              <a:rPr lang="en-US" smtClean="0">
                <a:solidFill>
                  <a:prstClr val="black">
                    <a:tint val="75000"/>
                  </a:prstClr>
                </a:solidFill>
              </a:rPr>
              <a:t>August 25-29, 2014</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Dagstuhl Seminar 14351</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65A0EED-6B89-664A-801E-D3FDD91C7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8837688"/>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August 25-29, 2014</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Dagstuhl Seminar 14351</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65A0EED-6B89-664A-801E-D3FDD91C7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1996388"/>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solidFill>
                  <a:prstClr val="black">
                    <a:tint val="75000"/>
                  </a:prstClr>
                </a:solidFill>
              </a:rPr>
              <a:t>August 25-29, 2014</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Dagstuhl Seminar 14351</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65A0EED-6B89-664A-801E-D3FDD91C7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5919296"/>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solidFill>
                  <a:prstClr val="black">
                    <a:tint val="75000"/>
                  </a:prstClr>
                </a:solidFill>
              </a:rPr>
              <a:t>August 25-29, 2014</a:t>
            </a: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Dagstuhl Seminar 14351</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65A0EED-6B89-664A-801E-D3FDD91C7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8915148"/>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solidFill>
                  <a:prstClr val="black">
                    <a:tint val="75000"/>
                  </a:prstClr>
                </a:solidFill>
              </a:rPr>
              <a:t>August 25-29, 2014</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Dagstuhl Seminar 14351</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65A0EED-6B89-664A-801E-D3FDD91C7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654826"/>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August 25-29, 2014</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Dagstuhl Seminar 14351</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65A0EED-6B89-664A-801E-D3FDD91C7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687747"/>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August 25-29, 2014</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Dagstuhl Seminar 14351</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65A0EED-6B89-664A-801E-D3FDD91C7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7150708"/>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August 25-29, 2014</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Dagstuhl Seminar 14351</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65A0EED-6B89-664A-801E-D3FDD91C7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844135"/>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August 25-29, 2014</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Dagstuhl Seminar 14351</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5A0EED-6B89-664A-801E-D3FDD91C7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85519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August 25-29, 2014</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Dagstuhl Seminar 14351</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5A0EED-6B89-664A-801E-D3FDD91C7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9383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August 25-29, 2014</a:t>
            </a:r>
            <a:endParaRPr lang="en-US"/>
          </a:p>
        </p:txBody>
      </p:sp>
      <p:sp>
        <p:nvSpPr>
          <p:cNvPr id="6" name="Footer Placeholder 5"/>
          <p:cNvSpPr>
            <a:spLocks noGrp="1"/>
          </p:cNvSpPr>
          <p:nvPr>
            <p:ph type="ftr" sz="quarter" idx="11"/>
          </p:nvPr>
        </p:nvSpPr>
        <p:spPr/>
        <p:txBody>
          <a:bodyPr/>
          <a:lstStyle/>
          <a:p>
            <a:r>
              <a:rPr lang="en-US" smtClean="0"/>
              <a:t>Dagstuhl Seminar 14351</a:t>
            </a:r>
            <a:endParaRPr lang="en-US" dirty="0"/>
          </a:p>
        </p:txBody>
      </p:sp>
      <p:sp>
        <p:nvSpPr>
          <p:cNvPr id="7" name="Slide Number Placeholder 6"/>
          <p:cNvSpPr>
            <a:spLocks noGrp="1"/>
          </p:cNvSpPr>
          <p:nvPr>
            <p:ph type="sldNum" sz="quarter" idx="12"/>
          </p:nvPr>
        </p:nvSpPr>
        <p:spPr/>
        <p:txBody>
          <a:bodyPr/>
          <a:lstStyle/>
          <a:p>
            <a:fld id="{A65A0EED-6B89-664A-801E-D3FDD91C7C69}" type="slidenum">
              <a:rPr lang="en-US" smtClean="0"/>
              <a:pPr/>
              <a:t>‹#›</a:t>
            </a:fld>
            <a:endParaRPr lang="en-US"/>
          </a:p>
        </p:txBody>
      </p:sp>
    </p:spTree>
    <p:extLst>
      <p:ext uri="{BB962C8B-B14F-4D97-AF65-F5344CB8AC3E}">
        <p14:creationId xmlns:p14="http://schemas.microsoft.com/office/powerpoint/2010/main" val="2608536656"/>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948AA43A-F3FD-4FFB-9B25-4A0FB803694E}"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578278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August 25-29, 2014</a:t>
            </a:r>
            <a:endParaRPr lang="en-US"/>
          </a:p>
        </p:txBody>
      </p:sp>
      <p:sp>
        <p:nvSpPr>
          <p:cNvPr id="6" name="Footer Placeholder 5"/>
          <p:cNvSpPr>
            <a:spLocks noGrp="1"/>
          </p:cNvSpPr>
          <p:nvPr>
            <p:ph type="ftr" sz="quarter" idx="11"/>
          </p:nvPr>
        </p:nvSpPr>
        <p:spPr/>
        <p:txBody>
          <a:bodyPr/>
          <a:lstStyle/>
          <a:p>
            <a:r>
              <a:rPr lang="en-US" smtClean="0"/>
              <a:t>Dagstuhl Seminar 14351</a:t>
            </a:r>
            <a:endParaRPr lang="en-US" dirty="0"/>
          </a:p>
        </p:txBody>
      </p:sp>
      <p:sp>
        <p:nvSpPr>
          <p:cNvPr id="7" name="Slide Number Placeholder 6"/>
          <p:cNvSpPr>
            <a:spLocks noGrp="1"/>
          </p:cNvSpPr>
          <p:nvPr>
            <p:ph type="sldNum" sz="quarter" idx="12"/>
          </p:nvPr>
        </p:nvSpPr>
        <p:spPr/>
        <p:txBody>
          <a:bodyPr/>
          <a:lstStyle/>
          <a:p>
            <a:fld id="{A65A0EED-6B89-664A-801E-D3FDD91C7C69}" type="slidenum">
              <a:rPr lang="en-US" smtClean="0"/>
              <a:pPr/>
              <a:t>‹#›</a:t>
            </a:fld>
            <a:endParaRPr lang="en-US"/>
          </a:p>
        </p:txBody>
      </p:sp>
    </p:spTree>
    <p:extLst>
      <p:ext uri="{BB962C8B-B14F-4D97-AF65-F5344CB8AC3E}">
        <p14:creationId xmlns:p14="http://schemas.microsoft.com/office/powerpoint/2010/main" val="305441684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7.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a:solidFill>
            <a:srgbClr val="690000"/>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August 25-29, 2014</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Dagstuhl Seminar 14351</a:t>
            </a:r>
            <a:endParaRPr lang="en-US" dirty="0" smtClean="0"/>
          </a:p>
        </p:txBody>
      </p:sp>
      <p:sp>
        <p:nvSpPr>
          <p:cNvPr id="6" name="Slide Number Placeholder 5"/>
          <p:cNvSpPr>
            <a:spLocks noGrp="1"/>
          </p:cNvSpPr>
          <p:nvPr>
            <p:ph type="sldNum" sz="quarter" idx="4"/>
          </p:nvPr>
        </p:nvSpPr>
        <p:spPr>
          <a:xfrm>
            <a:off x="6890134"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5A0EED-6B89-664A-801E-D3FDD91C7C69}" type="slidenum">
              <a:rPr lang="en-US" smtClean="0"/>
              <a:pPr/>
              <a:t>‹#›</a:t>
            </a:fld>
            <a:endParaRPr lang="en-US" dirty="0"/>
          </a:p>
        </p:txBody>
      </p:sp>
    </p:spTree>
    <p:extLst>
      <p:ext uri="{BB962C8B-B14F-4D97-AF65-F5344CB8AC3E}">
        <p14:creationId xmlns:p14="http://schemas.microsoft.com/office/powerpoint/2010/main" val="16696598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34" r:id="rId12"/>
  </p:sldLayoutIdLst>
  <p:timing>
    <p:tnLst>
      <p:par>
        <p:cTn id="1" dur="indefinite" restart="never" nodeType="tmRoot"/>
      </p:par>
    </p:tnLst>
  </p:timing>
  <p:hf hdr="0" dt="0"/>
  <p:txStyles>
    <p:titleStyle>
      <a:lvl1pPr marL="320040" algn="l" defTabSz="457200" rtl="0" eaLnBrk="1" latinLnBrk="0" hangingPunct="1">
        <a:spcBef>
          <a:spcPct val="0"/>
        </a:spcBef>
        <a:buFont typeface="Arial"/>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rgbClr val="690000"/>
        </a:buClr>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690000"/>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690000"/>
        </a:buClr>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690000"/>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690000"/>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accent2">
                <a:gamma/>
                <a:shade val="65882"/>
                <a:invGamma/>
              </a:schemeClr>
            </a:gs>
            <a:gs pos="100000">
              <a:schemeClr val="accent2"/>
            </a:gs>
          </a:gsLst>
          <a:lin ang="540000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381000" y="152400"/>
            <a:ext cx="8458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381000" y="990600"/>
            <a:ext cx="8493125"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6" name="Rectangle 4"/>
          <p:cNvSpPr>
            <a:spLocks noGrp="1" noChangeArrowheads="1"/>
          </p:cNvSpPr>
          <p:nvPr>
            <p:ph type="dt" sz="half" idx="2"/>
          </p:nvPr>
        </p:nvSpPr>
        <p:spPr bwMode="auto">
          <a:xfrm>
            <a:off x="6858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200"/>
            </a:lvl1pPr>
          </a:lstStyle>
          <a:p>
            <a:pPr fontAlgn="base">
              <a:spcAft>
                <a:spcPct val="0"/>
              </a:spcAft>
            </a:pPr>
            <a:r>
              <a:rPr lang="en-US" smtClean="0">
                <a:solidFill>
                  <a:srgbClr val="FFFFFF"/>
                </a:solidFill>
              </a:rPr>
              <a:t>August 25-29, 2014</a:t>
            </a:r>
            <a:endParaRPr lang="en-US" sz="1400" smtClean="0">
              <a:solidFill>
                <a:srgbClr val="FFFFFF"/>
              </a:solidFill>
            </a:endParaRPr>
          </a:p>
        </p:txBody>
      </p:sp>
      <p:sp>
        <p:nvSpPr>
          <p:cNvPr id="3077" name="Rectangle 5"/>
          <p:cNvSpPr>
            <a:spLocks noGrp="1" noChangeArrowheads="1"/>
          </p:cNvSpPr>
          <p:nvPr>
            <p:ph type="ftr" sz="quarter" idx="3"/>
          </p:nvPr>
        </p:nvSpPr>
        <p:spPr bwMode="auto">
          <a:xfrm>
            <a:off x="3124200" y="6400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200"/>
            </a:lvl1pPr>
          </a:lstStyle>
          <a:p>
            <a:pPr fontAlgn="base">
              <a:spcAft>
                <a:spcPct val="0"/>
              </a:spcAft>
            </a:pPr>
            <a:r>
              <a:rPr lang="en-US" smtClean="0">
                <a:solidFill>
                  <a:srgbClr val="FFFFFF"/>
                </a:solidFill>
              </a:rPr>
              <a:t>Dagstuhl Seminar 14351</a:t>
            </a:r>
          </a:p>
        </p:txBody>
      </p:sp>
      <p:sp>
        <p:nvSpPr>
          <p:cNvPr id="3078" name="Rectangle 6"/>
          <p:cNvSpPr>
            <a:spLocks noGrp="1" noChangeArrowheads="1"/>
          </p:cNvSpPr>
          <p:nvPr>
            <p:ph type="sldNum" sz="quarter" idx="4"/>
          </p:nvPr>
        </p:nvSpPr>
        <p:spPr bwMode="auto">
          <a:xfrm>
            <a:off x="65532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a:lvl1pPr>
          </a:lstStyle>
          <a:p>
            <a:pPr fontAlgn="base">
              <a:spcAft>
                <a:spcPct val="0"/>
              </a:spcAft>
            </a:pPr>
            <a:fld id="{544A2656-A29F-4763-B08E-E430F2B61B0B}" type="slidenum">
              <a:rPr lang="en-US" smtClean="0">
                <a:solidFill>
                  <a:srgbClr val="FFFFFF"/>
                </a:solidFill>
              </a:rPr>
              <a:pPr fontAlgn="base">
                <a:spcAft>
                  <a:spcPct val="0"/>
                </a:spcAft>
              </a:pPr>
              <a:t>‹#›</a:t>
            </a:fld>
            <a:endParaRPr lang="en-US" smtClean="0">
              <a:solidFill>
                <a:srgbClr val="FFFFFF"/>
              </a:solidFill>
            </a:endParaRPr>
          </a:p>
        </p:txBody>
      </p:sp>
    </p:spTree>
    <p:extLst>
      <p:ext uri="{BB962C8B-B14F-4D97-AF65-F5344CB8AC3E}">
        <p14:creationId xmlns:p14="http://schemas.microsoft.com/office/powerpoint/2010/main" val="14403407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hf hdr="0" dt="0"/>
  <p:txStyles>
    <p:titleStyle>
      <a:lvl1pPr algn="ctr" rtl="0" fontAlgn="base">
        <a:spcBef>
          <a:spcPct val="0"/>
        </a:spcBef>
        <a:spcAft>
          <a:spcPct val="0"/>
        </a:spcAft>
        <a:defRPr sz="4000">
          <a:solidFill>
            <a:schemeClr val="bg1"/>
          </a:solidFill>
          <a:latin typeface="+mj-lt"/>
          <a:ea typeface="+mj-ea"/>
          <a:cs typeface="+mj-cs"/>
        </a:defRPr>
      </a:lvl1pPr>
      <a:lvl2pPr algn="ctr" rtl="0" fontAlgn="base">
        <a:spcBef>
          <a:spcPct val="0"/>
        </a:spcBef>
        <a:spcAft>
          <a:spcPct val="0"/>
        </a:spcAft>
        <a:defRPr sz="4000">
          <a:solidFill>
            <a:schemeClr val="bg1"/>
          </a:solidFill>
          <a:latin typeface="Comic Sans MS" pitchFamily="66" charset="0"/>
        </a:defRPr>
      </a:lvl2pPr>
      <a:lvl3pPr algn="ctr" rtl="0" fontAlgn="base">
        <a:spcBef>
          <a:spcPct val="0"/>
        </a:spcBef>
        <a:spcAft>
          <a:spcPct val="0"/>
        </a:spcAft>
        <a:defRPr sz="4000">
          <a:solidFill>
            <a:schemeClr val="bg1"/>
          </a:solidFill>
          <a:latin typeface="Comic Sans MS" pitchFamily="66" charset="0"/>
        </a:defRPr>
      </a:lvl3pPr>
      <a:lvl4pPr algn="ctr" rtl="0" fontAlgn="base">
        <a:spcBef>
          <a:spcPct val="0"/>
        </a:spcBef>
        <a:spcAft>
          <a:spcPct val="0"/>
        </a:spcAft>
        <a:defRPr sz="4000">
          <a:solidFill>
            <a:schemeClr val="bg1"/>
          </a:solidFill>
          <a:latin typeface="Comic Sans MS" pitchFamily="66" charset="0"/>
        </a:defRPr>
      </a:lvl4pPr>
      <a:lvl5pPr algn="ctr" rtl="0" fontAlgn="base">
        <a:spcBef>
          <a:spcPct val="0"/>
        </a:spcBef>
        <a:spcAft>
          <a:spcPct val="0"/>
        </a:spcAft>
        <a:defRPr sz="4000">
          <a:solidFill>
            <a:schemeClr val="bg1"/>
          </a:solidFill>
          <a:latin typeface="Comic Sans MS" pitchFamily="66" charset="0"/>
        </a:defRPr>
      </a:lvl5pPr>
      <a:lvl6pPr marL="457200" algn="ctr" rtl="0" fontAlgn="base">
        <a:spcBef>
          <a:spcPct val="0"/>
        </a:spcBef>
        <a:spcAft>
          <a:spcPct val="0"/>
        </a:spcAft>
        <a:defRPr sz="4000">
          <a:solidFill>
            <a:schemeClr val="bg1"/>
          </a:solidFill>
          <a:latin typeface="Comic Sans MS" pitchFamily="66" charset="0"/>
        </a:defRPr>
      </a:lvl6pPr>
      <a:lvl7pPr marL="914400" algn="ctr" rtl="0" fontAlgn="base">
        <a:spcBef>
          <a:spcPct val="0"/>
        </a:spcBef>
        <a:spcAft>
          <a:spcPct val="0"/>
        </a:spcAft>
        <a:defRPr sz="4000">
          <a:solidFill>
            <a:schemeClr val="bg1"/>
          </a:solidFill>
          <a:latin typeface="Comic Sans MS" pitchFamily="66" charset="0"/>
        </a:defRPr>
      </a:lvl7pPr>
      <a:lvl8pPr marL="1371600" algn="ctr" rtl="0" fontAlgn="base">
        <a:spcBef>
          <a:spcPct val="0"/>
        </a:spcBef>
        <a:spcAft>
          <a:spcPct val="0"/>
        </a:spcAft>
        <a:defRPr sz="4000">
          <a:solidFill>
            <a:schemeClr val="bg1"/>
          </a:solidFill>
          <a:latin typeface="Comic Sans MS" pitchFamily="66" charset="0"/>
        </a:defRPr>
      </a:lvl8pPr>
      <a:lvl9pPr marL="1828800" algn="ctr" rtl="0" fontAlgn="base">
        <a:spcBef>
          <a:spcPct val="0"/>
        </a:spcBef>
        <a:spcAft>
          <a:spcPct val="0"/>
        </a:spcAft>
        <a:defRPr sz="4000">
          <a:solidFill>
            <a:schemeClr val="bg1"/>
          </a:solidFill>
          <a:latin typeface="Comic Sans MS" pitchFamily="66" charset="0"/>
        </a:defRPr>
      </a:lvl9pPr>
    </p:titleStyle>
    <p:bodyStyle>
      <a:lvl1pPr marL="342900" indent="-342900" algn="l" rtl="0" fontAlgn="base">
        <a:spcBef>
          <a:spcPct val="20000"/>
        </a:spcBef>
        <a:spcAft>
          <a:spcPct val="0"/>
        </a:spcAft>
        <a:buChar char="•"/>
        <a:defRPr sz="3200">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lnSpc>
          <a:spcPct val="120000"/>
        </a:lnSpc>
        <a:spcBef>
          <a:spcPct val="20000"/>
        </a:spcBef>
        <a:spcAft>
          <a:spcPct val="0"/>
        </a:spcAft>
        <a:buChar char="»"/>
        <a:defRPr sz="2000">
          <a:solidFill>
            <a:schemeClr val="bg1"/>
          </a:solidFill>
          <a:latin typeface="+mn-lt"/>
        </a:defRPr>
      </a:lvl5pPr>
      <a:lvl6pPr marL="2514600" indent="-228600" algn="l" rtl="0" fontAlgn="base">
        <a:lnSpc>
          <a:spcPct val="120000"/>
        </a:lnSpc>
        <a:spcBef>
          <a:spcPct val="20000"/>
        </a:spcBef>
        <a:spcAft>
          <a:spcPct val="0"/>
        </a:spcAft>
        <a:buChar char="»"/>
        <a:defRPr sz="2000">
          <a:solidFill>
            <a:schemeClr val="bg1"/>
          </a:solidFill>
          <a:latin typeface="+mn-lt"/>
        </a:defRPr>
      </a:lvl6pPr>
      <a:lvl7pPr marL="2971800" indent="-228600" algn="l" rtl="0" fontAlgn="base">
        <a:lnSpc>
          <a:spcPct val="120000"/>
        </a:lnSpc>
        <a:spcBef>
          <a:spcPct val="20000"/>
        </a:spcBef>
        <a:spcAft>
          <a:spcPct val="0"/>
        </a:spcAft>
        <a:buChar char="»"/>
        <a:defRPr sz="2000">
          <a:solidFill>
            <a:schemeClr val="bg1"/>
          </a:solidFill>
          <a:latin typeface="+mn-lt"/>
        </a:defRPr>
      </a:lvl7pPr>
      <a:lvl8pPr marL="3429000" indent="-228600" algn="l" rtl="0" fontAlgn="base">
        <a:lnSpc>
          <a:spcPct val="120000"/>
        </a:lnSpc>
        <a:spcBef>
          <a:spcPct val="20000"/>
        </a:spcBef>
        <a:spcAft>
          <a:spcPct val="0"/>
        </a:spcAft>
        <a:buChar char="»"/>
        <a:defRPr sz="2000">
          <a:solidFill>
            <a:schemeClr val="bg1"/>
          </a:solidFill>
          <a:latin typeface="+mn-lt"/>
        </a:defRPr>
      </a:lvl8pPr>
      <a:lvl9pPr marL="3886200" indent="-228600" algn="l" rtl="0" fontAlgn="base">
        <a:lnSpc>
          <a:spcPct val="120000"/>
        </a:lnSpc>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accent2">
                <a:gamma/>
                <a:shade val="65882"/>
                <a:invGamma/>
              </a:schemeClr>
            </a:gs>
            <a:gs pos="100000">
              <a:schemeClr val="accent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152400"/>
            <a:ext cx="8458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381000" y="990600"/>
            <a:ext cx="8493125"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6" name="Rectangle 4"/>
          <p:cNvSpPr>
            <a:spLocks noGrp="1" noChangeArrowheads="1"/>
          </p:cNvSpPr>
          <p:nvPr>
            <p:ph type="dt" sz="half" idx="2"/>
          </p:nvPr>
        </p:nvSpPr>
        <p:spPr bwMode="auto">
          <a:xfrm>
            <a:off x="6858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200"/>
            </a:lvl1pPr>
          </a:lstStyle>
          <a:p>
            <a:pPr fontAlgn="base">
              <a:spcAft>
                <a:spcPct val="0"/>
              </a:spcAft>
              <a:defRPr/>
            </a:pPr>
            <a:r>
              <a:rPr lang="en-US" smtClean="0">
                <a:solidFill>
                  <a:srgbClr val="FFFFFF"/>
                </a:solidFill>
              </a:rPr>
              <a:t>August 25-29, 2014</a:t>
            </a:r>
            <a:endParaRPr lang="en-US" sz="1400">
              <a:solidFill>
                <a:srgbClr val="FFFFFF"/>
              </a:solidFill>
            </a:endParaRPr>
          </a:p>
        </p:txBody>
      </p:sp>
      <p:sp>
        <p:nvSpPr>
          <p:cNvPr id="3077" name="Rectangle 5"/>
          <p:cNvSpPr>
            <a:spLocks noGrp="1" noChangeArrowheads="1"/>
          </p:cNvSpPr>
          <p:nvPr>
            <p:ph type="ftr" sz="quarter" idx="3"/>
          </p:nvPr>
        </p:nvSpPr>
        <p:spPr bwMode="auto">
          <a:xfrm>
            <a:off x="3124200" y="6400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200"/>
            </a:lvl1pPr>
          </a:lstStyle>
          <a:p>
            <a:pPr fontAlgn="base">
              <a:spcAft>
                <a:spcPct val="0"/>
              </a:spcAft>
              <a:defRPr/>
            </a:pPr>
            <a:r>
              <a:rPr lang="en-US" smtClean="0">
                <a:solidFill>
                  <a:srgbClr val="FFFFFF"/>
                </a:solidFill>
              </a:rPr>
              <a:t>Dagstuhl Seminar 14351</a:t>
            </a:r>
            <a:endParaRPr lang="en-US">
              <a:solidFill>
                <a:srgbClr val="FFFFFF"/>
              </a:solidFill>
            </a:endParaRPr>
          </a:p>
        </p:txBody>
      </p:sp>
      <p:sp>
        <p:nvSpPr>
          <p:cNvPr id="3078" name="Rectangle 6"/>
          <p:cNvSpPr>
            <a:spLocks noGrp="1" noChangeArrowheads="1"/>
          </p:cNvSpPr>
          <p:nvPr>
            <p:ph type="sldNum" sz="quarter" idx="4"/>
          </p:nvPr>
        </p:nvSpPr>
        <p:spPr bwMode="auto">
          <a:xfrm>
            <a:off x="65532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a:lvl1pPr>
          </a:lstStyle>
          <a:p>
            <a:pPr fontAlgn="base">
              <a:spcAft>
                <a:spcPct val="0"/>
              </a:spcAft>
              <a:defRPr/>
            </a:pPr>
            <a:fld id="{162C67BB-856E-43AC-A63D-04B532ED0C29}" type="slidenum">
              <a:rPr lang="en-US">
                <a:solidFill>
                  <a:srgbClr val="FFFFFF"/>
                </a:solidFill>
              </a:rPr>
              <a:pPr fontAlgn="base">
                <a:spcAft>
                  <a:spcPct val="0"/>
                </a:spcAft>
                <a:defRPr/>
              </a:pPr>
              <a:t>‹#›</a:t>
            </a:fld>
            <a:endParaRPr lang="en-US">
              <a:solidFill>
                <a:srgbClr val="FFFFFF"/>
              </a:solidFill>
            </a:endParaRPr>
          </a:p>
        </p:txBody>
      </p:sp>
    </p:spTree>
    <p:extLst>
      <p:ext uri="{BB962C8B-B14F-4D97-AF65-F5344CB8AC3E}">
        <p14:creationId xmlns:p14="http://schemas.microsoft.com/office/powerpoint/2010/main" val="360480140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iming>
    <p:tnLst>
      <p:par>
        <p:cTn id="1" dur="indefinite" restart="never" nodeType="tmRoot"/>
      </p:par>
    </p:tnLst>
  </p:timing>
  <p:hf hdr="0" dt="0"/>
  <p:txStyles>
    <p:titleStyle>
      <a:lvl1pPr algn="ctr" rtl="0" eaLnBrk="0" fontAlgn="base" hangingPunct="0">
        <a:spcBef>
          <a:spcPct val="0"/>
        </a:spcBef>
        <a:spcAft>
          <a:spcPct val="0"/>
        </a:spcAft>
        <a:defRPr sz="4000">
          <a:solidFill>
            <a:schemeClr val="bg1"/>
          </a:solidFill>
          <a:latin typeface="+mj-lt"/>
          <a:ea typeface="+mj-ea"/>
          <a:cs typeface="+mj-cs"/>
        </a:defRPr>
      </a:lvl1pPr>
      <a:lvl2pPr algn="ctr" rtl="0" eaLnBrk="0" fontAlgn="base" hangingPunct="0">
        <a:spcBef>
          <a:spcPct val="0"/>
        </a:spcBef>
        <a:spcAft>
          <a:spcPct val="0"/>
        </a:spcAft>
        <a:defRPr sz="4000">
          <a:solidFill>
            <a:schemeClr val="bg1"/>
          </a:solidFill>
          <a:latin typeface="Calibri" pitchFamily="34" charset="0"/>
        </a:defRPr>
      </a:lvl2pPr>
      <a:lvl3pPr algn="ctr" rtl="0" eaLnBrk="0" fontAlgn="base" hangingPunct="0">
        <a:spcBef>
          <a:spcPct val="0"/>
        </a:spcBef>
        <a:spcAft>
          <a:spcPct val="0"/>
        </a:spcAft>
        <a:defRPr sz="4000">
          <a:solidFill>
            <a:schemeClr val="bg1"/>
          </a:solidFill>
          <a:latin typeface="Calibri" pitchFamily="34" charset="0"/>
        </a:defRPr>
      </a:lvl3pPr>
      <a:lvl4pPr algn="ctr" rtl="0" eaLnBrk="0" fontAlgn="base" hangingPunct="0">
        <a:spcBef>
          <a:spcPct val="0"/>
        </a:spcBef>
        <a:spcAft>
          <a:spcPct val="0"/>
        </a:spcAft>
        <a:defRPr sz="4000">
          <a:solidFill>
            <a:schemeClr val="bg1"/>
          </a:solidFill>
          <a:latin typeface="Calibri" pitchFamily="34" charset="0"/>
        </a:defRPr>
      </a:lvl4pPr>
      <a:lvl5pPr algn="ctr" rtl="0" eaLnBrk="0" fontAlgn="base" hangingPunct="0">
        <a:spcBef>
          <a:spcPct val="0"/>
        </a:spcBef>
        <a:spcAft>
          <a:spcPct val="0"/>
        </a:spcAft>
        <a:defRPr sz="4000">
          <a:solidFill>
            <a:schemeClr val="bg1"/>
          </a:solidFill>
          <a:latin typeface="Calibri" pitchFamily="34" charset="0"/>
        </a:defRPr>
      </a:lvl5pPr>
      <a:lvl6pPr marL="457200" algn="ctr" rtl="0" fontAlgn="base">
        <a:spcBef>
          <a:spcPct val="0"/>
        </a:spcBef>
        <a:spcAft>
          <a:spcPct val="0"/>
        </a:spcAft>
        <a:defRPr sz="4000">
          <a:solidFill>
            <a:schemeClr val="bg1"/>
          </a:solidFill>
          <a:latin typeface="Calibri" pitchFamily="34" charset="0"/>
        </a:defRPr>
      </a:lvl6pPr>
      <a:lvl7pPr marL="914400" algn="ctr" rtl="0" fontAlgn="base">
        <a:spcBef>
          <a:spcPct val="0"/>
        </a:spcBef>
        <a:spcAft>
          <a:spcPct val="0"/>
        </a:spcAft>
        <a:defRPr sz="4000">
          <a:solidFill>
            <a:schemeClr val="bg1"/>
          </a:solidFill>
          <a:latin typeface="Calibri" pitchFamily="34" charset="0"/>
        </a:defRPr>
      </a:lvl7pPr>
      <a:lvl8pPr marL="1371600" algn="ctr" rtl="0" fontAlgn="base">
        <a:spcBef>
          <a:spcPct val="0"/>
        </a:spcBef>
        <a:spcAft>
          <a:spcPct val="0"/>
        </a:spcAft>
        <a:defRPr sz="4000">
          <a:solidFill>
            <a:schemeClr val="bg1"/>
          </a:solidFill>
          <a:latin typeface="Calibri" pitchFamily="34" charset="0"/>
        </a:defRPr>
      </a:lvl8pPr>
      <a:lvl9pPr marL="1828800" algn="ctr" rtl="0" fontAlgn="base">
        <a:spcBef>
          <a:spcPct val="0"/>
        </a:spcBef>
        <a:spcAft>
          <a:spcPct val="0"/>
        </a:spcAft>
        <a:defRPr sz="4000">
          <a:solidFill>
            <a:schemeClr val="bg1"/>
          </a:solidFill>
          <a:latin typeface="Calibri" pitchFamily="34"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lnSpc>
          <a:spcPct val="120000"/>
        </a:lnSpc>
        <a:spcBef>
          <a:spcPct val="20000"/>
        </a:spcBef>
        <a:spcAft>
          <a:spcPct val="0"/>
        </a:spcAft>
        <a:buChar char="»"/>
        <a:defRPr sz="2000">
          <a:solidFill>
            <a:schemeClr val="bg1"/>
          </a:solidFill>
          <a:latin typeface="+mn-lt"/>
        </a:defRPr>
      </a:lvl5pPr>
      <a:lvl6pPr marL="2514600" indent="-228600" algn="l" rtl="0" fontAlgn="base">
        <a:lnSpc>
          <a:spcPct val="120000"/>
        </a:lnSpc>
        <a:spcBef>
          <a:spcPct val="20000"/>
        </a:spcBef>
        <a:spcAft>
          <a:spcPct val="0"/>
        </a:spcAft>
        <a:buChar char="»"/>
        <a:defRPr sz="2000">
          <a:solidFill>
            <a:schemeClr val="bg1"/>
          </a:solidFill>
          <a:latin typeface="+mn-lt"/>
        </a:defRPr>
      </a:lvl6pPr>
      <a:lvl7pPr marL="2971800" indent="-228600" algn="l" rtl="0" fontAlgn="base">
        <a:lnSpc>
          <a:spcPct val="120000"/>
        </a:lnSpc>
        <a:spcBef>
          <a:spcPct val="20000"/>
        </a:spcBef>
        <a:spcAft>
          <a:spcPct val="0"/>
        </a:spcAft>
        <a:buChar char="»"/>
        <a:defRPr sz="2000">
          <a:solidFill>
            <a:schemeClr val="bg1"/>
          </a:solidFill>
          <a:latin typeface="+mn-lt"/>
        </a:defRPr>
      </a:lvl7pPr>
      <a:lvl8pPr marL="3429000" indent="-228600" algn="l" rtl="0" fontAlgn="base">
        <a:lnSpc>
          <a:spcPct val="120000"/>
        </a:lnSpc>
        <a:spcBef>
          <a:spcPct val="20000"/>
        </a:spcBef>
        <a:spcAft>
          <a:spcPct val="0"/>
        </a:spcAft>
        <a:buChar char="»"/>
        <a:defRPr sz="2000">
          <a:solidFill>
            <a:schemeClr val="bg1"/>
          </a:solidFill>
          <a:latin typeface="+mn-lt"/>
        </a:defRPr>
      </a:lvl8pPr>
      <a:lvl9pPr marL="3886200" indent="-228600" algn="l" rtl="0" fontAlgn="base">
        <a:lnSpc>
          <a:spcPct val="120000"/>
        </a:lnSpc>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accent2">
                <a:gamma/>
                <a:shade val="65882"/>
                <a:invGamma/>
              </a:schemeClr>
            </a:gs>
            <a:gs pos="100000">
              <a:schemeClr val="accent2"/>
            </a:gs>
          </a:gsLst>
          <a:lin ang="540000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381000" y="152400"/>
            <a:ext cx="8458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381000" y="990600"/>
            <a:ext cx="8493125"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6" name="Rectangle 4"/>
          <p:cNvSpPr>
            <a:spLocks noGrp="1" noChangeArrowheads="1"/>
          </p:cNvSpPr>
          <p:nvPr>
            <p:ph type="dt" sz="half" idx="2"/>
          </p:nvPr>
        </p:nvSpPr>
        <p:spPr bwMode="auto">
          <a:xfrm>
            <a:off x="6858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200"/>
            </a:lvl1pPr>
          </a:lstStyle>
          <a:p>
            <a:pPr fontAlgn="base">
              <a:spcAft>
                <a:spcPct val="0"/>
              </a:spcAft>
            </a:pPr>
            <a:r>
              <a:rPr lang="en-US" smtClean="0">
                <a:solidFill>
                  <a:srgbClr val="FFFFFF"/>
                </a:solidFill>
              </a:rPr>
              <a:t>August 25-29, 2014</a:t>
            </a:r>
            <a:endParaRPr lang="en-US" sz="1400" smtClean="0">
              <a:solidFill>
                <a:srgbClr val="FFFFFF"/>
              </a:solidFill>
            </a:endParaRPr>
          </a:p>
        </p:txBody>
      </p:sp>
      <p:sp>
        <p:nvSpPr>
          <p:cNvPr id="3077" name="Rectangle 5"/>
          <p:cNvSpPr>
            <a:spLocks noGrp="1" noChangeArrowheads="1"/>
          </p:cNvSpPr>
          <p:nvPr>
            <p:ph type="ftr" sz="quarter" idx="3"/>
          </p:nvPr>
        </p:nvSpPr>
        <p:spPr bwMode="auto">
          <a:xfrm>
            <a:off x="3124200" y="6400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200"/>
            </a:lvl1pPr>
          </a:lstStyle>
          <a:p>
            <a:pPr fontAlgn="base">
              <a:spcAft>
                <a:spcPct val="0"/>
              </a:spcAft>
            </a:pPr>
            <a:r>
              <a:rPr lang="en-US" smtClean="0">
                <a:solidFill>
                  <a:srgbClr val="FFFFFF"/>
                </a:solidFill>
              </a:rPr>
              <a:t>Dagstuhl Seminar 14351</a:t>
            </a:r>
          </a:p>
        </p:txBody>
      </p:sp>
      <p:sp>
        <p:nvSpPr>
          <p:cNvPr id="3078" name="Rectangle 6"/>
          <p:cNvSpPr>
            <a:spLocks noGrp="1" noChangeArrowheads="1"/>
          </p:cNvSpPr>
          <p:nvPr>
            <p:ph type="sldNum" sz="quarter" idx="4"/>
          </p:nvPr>
        </p:nvSpPr>
        <p:spPr bwMode="auto">
          <a:xfrm>
            <a:off x="65532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a:lvl1pPr>
          </a:lstStyle>
          <a:p>
            <a:pPr fontAlgn="base">
              <a:spcAft>
                <a:spcPct val="0"/>
              </a:spcAft>
            </a:pPr>
            <a:fld id="{F63E5B24-63A9-4F4B-9179-E9A15DB66562}" type="slidenum">
              <a:rPr lang="en-US" smtClean="0">
                <a:solidFill>
                  <a:srgbClr val="FFFFFF"/>
                </a:solidFill>
              </a:rPr>
              <a:pPr fontAlgn="base">
                <a:spcAft>
                  <a:spcPct val="0"/>
                </a:spcAft>
              </a:pPr>
              <a:t>‹#›</a:t>
            </a:fld>
            <a:endParaRPr lang="en-US" smtClean="0">
              <a:solidFill>
                <a:srgbClr val="FFFFFF"/>
              </a:solidFill>
            </a:endParaRPr>
          </a:p>
        </p:txBody>
      </p:sp>
    </p:spTree>
    <p:extLst>
      <p:ext uri="{BB962C8B-B14F-4D97-AF65-F5344CB8AC3E}">
        <p14:creationId xmlns:p14="http://schemas.microsoft.com/office/powerpoint/2010/main" val="34877833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iming>
    <p:tnLst>
      <p:par>
        <p:cTn id="1" dur="indefinite" restart="never" nodeType="tmRoot"/>
      </p:par>
    </p:tnLst>
  </p:timing>
  <p:hf hdr="0" dt="0"/>
  <p:txStyles>
    <p:titleStyle>
      <a:lvl1pPr algn="ctr" rtl="0" fontAlgn="base">
        <a:spcBef>
          <a:spcPct val="0"/>
        </a:spcBef>
        <a:spcAft>
          <a:spcPct val="0"/>
        </a:spcAft>
        <a:defRPr sz="4000">
          <a:solidFill>
            <a:schemeClr val="bg1"/>
          </a:solidFill>
          <a:latin typeface="+mj-lt"/>
          <a:ea typeface="+mj-ea"/>
          <a:cs typeface="+mj-cs"/>
        </a:defRPr>
      </a:lvl1pPr>
      <a:lvl2pPr algn="ctr" rtl="0" fontAlgn="base">
        <a:spcBef>
          <a:spcPct val="0"/>
        </a:spcBef>
        <a:spcAft>
          <a:spcPct val="0"/>
        </a:spcAft>
        <a:defRPr sz="4000">
          <a:solidFill>
            <a:schemeClr val="bg1"/>
          </a:solidFill>
          <a:latin typeface="Comic Sans MS" pitchFamily="66" charset="0"/>
        </a:defRPr>
      </a:lvl2pPr>
      <a:lvl3pPr algn="ctr" rtl="0" fontAlgn="base">
        <a:spcBef>
          <a:spcPct val="0"/>
        </a:spcBef>
        <a:spcAft>
          <a:spcPct val="0"/>
        </a:spcAft>
        <a:defRPr sz="4000">
          <a:solidFill>
            <a:schemeClr val="bg1"/>
          </a:solidFill>
          <a:latin typeface="Comic Sans MS" pitchFamily="66" charset="0"/>
        </a:defRPr>
      </a:lvl3pPr>
      <a:lvl4pPr algn="ctr" rtl="0" fontAlgn="base">
        <a:spcBef>
          <a:spcPct val="0"/>
        </a:spcBef>
        <a:spcAft>
          <a:spcPct val="0"/>
        </a:spcAft>
        <a:defRPr sz="4000">
          <a:solidFill>
            <a:schemeClr val="bg1"/>
          </a:solidFill>
          <a:latin typeface="Comic Sans MS" pitchFamily="66" charset="0"/>
        </a:defRPr>
      </a:lvl4pPr>
      <a:lvl5pPr algn="ctr" rtl="0" fontAlgn="base">
        <a:spcBef>
          <a:spcPct val="0"/>
        </a:spcBef>
        <a:spcAft>
          <a:spcPct val="0"/>
        </a:spcAft>
        <a:defRPr sz="4000">
          <a:solidFill>
            <a:schemeClr val="bg1"/>
          </a:solidFill>
          <a:latin typeface="Comic Sans MS" pitchFamily="66" charset="0"/>
        </a:defRPr>
      </a:lvl5pPr>
      <a:lvl6pPr marL="457200" algn="ctr" rtl="0" fontAlgn="base">
        <a:spcBef>
          <a:spcPct val="0"/>
        </a:spcBef>
        <a:spcAft>
          <a:spcPct val="0"/>
        </a:spcAft>
        <a:defRPr sz="4000">
          <a:solidFill>
            <a:schemeClr val="bg1"/>
          </a:solidFill>
          <a:latin typeface="Comic Sans MS" pitchFamily="66" charset="0"/>
        </a:defRPr>
      </a:lvl6pPr>
      <a:lvl7pPr marL="914400" algn="ctr" rtl="0" fontAlgn="base">
        <a:spcBef>
          <a:spcPct val="0"/>
        </a:spcBef>
        <a:spcAft>
          <a:spcPct val="0"/>
        </a:spcAft>
        <a:defRPr sz="4000">
          <a:solidFill>
            <a:schemeClr val="bg1"/>
          </a:solidFill>
          <a:latin typeface="Comic Sans MS" pitchFamily="66" charset="0"/>
        </a:defRPr>
      </a:lvl7pPr>
      <a:lvl8pPr marL="1371600" algn="ctr" rtl="0" fontAlgn="base">
        <a:spcBef>
          <a:spcPct val="0"/>
        </a:spcBef>
        <a:spcAft>
          <a:spcPct val="0"/>
        </a:spcAft>
        <a:defRPr sz="4000">
          <a:solidFill>
            <a:schemeClr val="bg1"/>
          </a:solidFill>
          <a:latin typeface="Comic Sans MS" pitchFamily="66" charset="0"/>
        </a:defRPr>
      </a:lvl8pPr>
      <a:lvl9pPr marL="1828800" algn="ctr" rtl="0" fontAlgn="base">
        <a:spcBef>
          <a:spcPct val="0"/>
        </a:spcBef>
        <a:spcAft>
          <a:spcPct val="0"/>
        </a:spcAft>
        <a:defRPr sz="4000">
          <a:solidFill>
            <a:schemeClr val="bg1"/>
          </a:solidFill>
          <a:latin typeface="Comic Sans MS" pitchFamily="66" charset="0"/>
        </a:defRPr>
      </a:lvl9pPr>
    </p:titleStyle>
    <p:bodyStyle>
      <a:lvl1pPr marL="342900" indent="-342900" algn="l" rtl="0" fontAlgn="base">
        <a:spcBef>
          <a:spcPct val="20000"/>
        </a:spcBef>
        <a:spcAft>
          <a:spcPct val="0"/>
        </a:spcAft>
        <a:buChar char="•"/>
        <a:defRPr sz="3200">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lnSpc>
          <a:spcPct val="120000"/>
        </a:lnSpc>
        <a:spcBef>
          <a:spcPct val="20000"/>
        </a:spcBef>
        <a:spcAft>
          <a:spcPct val="0"/>
        </a:spcAft>
        <a:buChar char="»"/>
        <a:defRPr sz="2000">
          <a:solidFill>
            <a:schemeClr val="bg1"/>
          </a:solidFill>
          <a:latin typeface="+mn-lt"/>
        </a:defRPr>
      </a:lvl5pPr>
      <a:lvl6pPr marL="2514600" indent="-228600" algn="l" rtl="0" fontAlgn="base">
        <a:lnSpc>
          <a:spcPct val="120000"/>
        </a:lnSpc>
        <a:spcBef>
          <a:spcPct val="20000"/>
        </a:spcBef>
        <a:spcAft>
          <a:spcPct val="0"/>
        </a:spcAft>
        <a:buChar char="»"/>
        <a:defRPr sz="2000">
          <a:solidFill>
            <a:schemeClr val="bg1"/>
          </a:solidFill>
          <a:latin typeface="+mn-lt"/>
        </a:defRPr>
      </a:lvl6pPr>
      <a:lvl7pPr marL="2971800" indent="-228600" algn="l" rtl="0" fontAlgn="base">
        <a:lnSpc>
          <a:spcPct val="120000"/>
        </a:lnSpc>
        <a:spcBef>
          <a:spcPct val="20000"/>
        </a:spcBef>
        <a:spcAft>
          <a:spcPct val="0"/>
        </a:spcAft>
        <a:buChar char="»"/>
        <a:defRPr sz="2000">
          <a:solidFill>
            <a:schemeClr val="bg1"/>
          </a:solidFill>
          <a:latin typeface="+mn-lt"/>
        </a:defRPr>
      </a:lvl7pPr>
      <a:lvl8pPr marL="3429000" indent="-228600" algn="l" rtl="0" fontAlgn="base">
        <a:lnSpc>
          <a:spcPct val="120000"/>
        </a:lnSpc>
        <a:spcBef>
          <a:spcPct val="20000"/>
        </a:spcBef>
        <a:spcAft>
          <a:spcPct val="0"/>
        </a:spcAft>
        <a:buChar char="»"/>
        <a:defRPr sz="2000">
          <a:solidFill>
            <a:schemeClr val="bg1"/>
          </a:solidFill>
          <a:latin typeface="+mn-lt"/>
        </a:defRPr>
      </a:lvl8pPr>
      <a:lvl9pPr marL="3886200" indent="-228600" algn="l" rtl="0" fontAlgn="base">
        <a:lnSpc>
          <a:spcPct val="120000"/>
        </a:lnSpc>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333CC">
                <a:gamma/>
                <a:shade val="66275"/>
                <a:invGamma/>
              </a:srgbClr>
            </a:gs>
            <a:gs pos="100000">
              <a:srgbClr val="3333CC"/>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bg1"/>
                </a:solidFill>
              </a:defRPr>
            </a:lvl1pPr>
          </a:lstStyle>
          <a:p>
            <a:pPr eaLnBrk="0" fontAlgn="base" hangingPunct="0">
              <a:spcBef>
                <a:spcPct val="0"/>
              </a:spcBef>
              <a:spcAft>
                <a:spcPct val="0"/>
              </a:spcAft>
            </a:pPr>
            <a:endParaRPr lang="en-US" altLang="en-US" smtClean="0">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bg1"/>
                </a:solidFill>
              </a:defRPr>
            </a:lvl1pPr>
          </a:lstStyle>
          <a:p>
            <a:pPr eaLnBrk="0" fontAlgn="base" hangingPunct="0">
              <a:spcBef>
                <a:spcPct val="0"/>
              </a:spcBef>
              <a:spcAft>
                <a:spcPct val="0"/>
              </a:spcAft>
            </a:pPr>
            <a:endParaRPr lang="en-US" altLang="en-US" smtClean="0">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pPr eaLnBrk="0" fontAlgn="base" hangingPunct="0">
              <a:spcBef>
                <a:spcPct val="0"/>
              </a:spcBef>
              <a:spcAft>
                <a:spcPct val="0"/>
              </a:spcAft>
            </a:pPr>
            <a:fld id="{F5A60389-FDD1-444F-9AD0-4AD5D90190FC}" type="slidenum">
              <a:rPr lang="en-US" altLang="en-US" smtClean="0">
                <a:solidFill>
                  <a:srgbClr val="FFFFFF"/>
                </a:solidFill>
              </a:rPr>
              <a:pPr eaLnBrk="0" fontAlgn="base" hangingPunct="0">
                <a:spcBef>
                  <a:spcPct val="0"/>
                </a:spcBef>
                <a:spcAft>
                  <a:spcPct val="0"/>
                </a:spcAft>
              </a:pPr>
              <a:t>‹#›</a:t>
            </a:fld>
            <a:endParaRPr lang="en-US" altLang="en-US" smtClean="0">
              <a:solidFill>
                <a:srgbClr val="FFFFFF"/>
              </a:solidFill>
            </a:endParaRPr>
          </a:p>
        </p:txBody>
      </p:sp>
    </p:spTree>
    <p:extLst>
      <p:ext uri="{BB962C8B-B14F-4D97-AF65-F5344CB8AC3E}">
        <p14:creationId xmlns:p14="http://schemas.microsoft.com/office/powerpoint/2010/main" val="290556389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0" fontAlgn="base" hangingPunct="0">
        <a:spcBef>
          <a:spcPct val="0"/>
        </a:spcBef>
        <a:spcAft>
          <a:spcPct val="0"/>
        </a:spcAft>
        <a:defRPr sz="4400">
          <a:solidFill>
            <a:schemeClr val="bg1"/>
          </a:solidFill>
          <a:latin typeface="Times New Roman" pitchFamily="18" charset="0"/>
        </a:defRPr>
      </a:lvl6pPr>
      <a:lvl7pPr marL="914400" algn="ctr" rtl="0" eaLnBrk="0" fontAlgn="base" hangingPunct="0">
        <a:spcBef>
          <a:spcPct val="0"/>
        </a:spcBef>
        <a:spcAft>
          <a:spcPct val="0"/>
        </a:spcAft>
        <a:defRPr sz="4400">
          <a:solidFill>
            <a:schemeClr val="bg1"/>
          </a:solidFill>
          <a:latin typeface="Times New Roman" pitchFamily="18" charset="0"/>
        </a:defRPr>
      </a:lvl7pPr>
      <a:lvl8pPr marL="1371600" algn="ctr" rtl="0" eaLnBrk="0" fontAlgn="base" hangingPunct="0">
        <a:spcBef>
          <a:spcPct val="0"/>
        </a:spcBef>
        <a:spcAft>
          <a:spcPct val="0"/>
        </a:spcAft>
        <a:defRPr sz="4400">
          <a:solidFill>
            <a:schemeClr val="bg1"/>
          </a:solidFill>
          <a:latin typeface="Times New Roman" pitchFamily="18" charset="0"/>
        </a:defRPr>
      </a:lvl8pPr>
      <a:lvl9pPr marL="1828800" algn="ctr" rtl="0" eaLnBrk="0" fontAlgn="base" hangingPunct="0">
        <a:spcBef>
          <a:spcPct val="0"/>
        </a:spcBef>
        <a:spcAft>
          <a:spcPct val="0"/>
        </a:spcAft>
        <a:defRPr sz="4400">
          <a:solidFill>
            <a:schemeClr val="bg1"/>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eaLnBrk="0" fontAlgn="base" hangingPunct="0">
        <a:spcBef>
          <a:spcPct val="20000"/>
        </a:spcBef>
        <a:spcAft>
          <a:spcPct val="0"/>
        </a:spcAft>
        <a:buChar char="»"/>
        <a:defRPr sz="2000">
          <a:solidFill>
            <a:schemeClr val="bg1"/>
          </a:solidFill>
          <a:latin typeface="+mn-lt"/>
        </a:defRPr>
      </a:lvl6pPr>
      <a:lvl7pPr marL="2971800" indent="-228600" algn="l" rtl="0" eaLnBrk="0" fontAlgn="base" hangingPunct="0">
        <a:spcBef>
          <a:spcPct val="20000"/>
        </a:spcBef>
        <a:spcAft>
          <a:spcPct val="0"/>
        </a:spcAft>
        <a:buChar char="»"/>
        <a:defRPr sz="2000">
          <a:solidFill>
            <a:schemeClr val="bg1"/>
          </a:solidFill>
          <a:latin typeface="+mn-lt"/>
        </a:defRPr>
      </a:lvl7pPr>
      <a:lvl8pPr marL="3429000" indent="-228600" algn="l" rtl="0" eaLnBrk="0" fontAlgn="base" hangingPunct="0">
        <a:spcBef>
          <a:spcPct val="20000"/>
        </a:spcBef>
        <a:spcAft>
          <a:spcPct val="0"/>
        </a:spcAft>
        <a:buChar char="»"/>
        <a:defRPr sz="2000">
          <a:solidFill>
            <a:schemeClr val="bg1"/>
          </a:solidFill>
          <a:latin typeface="+mn-lt"/>
        </a:defRPr>
      </a:lvl8pPr>
      <a:lvl9pPr marL="3886200" indent="-228600" algn="l" rtl="0" eaLnBrk="0" fontAlgn="base" hangingPunct="0">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a:solidFill>
            <a:srgbClr val="690000"/>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prstClr val="black">
                    <a:tint val="75000"/>
                  </a:prstClr>
                </a:solidFill>
              </a:rPr>
              <a:t>August 25-29, 2014</a:t>
            </a:r>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Dagstuhl Seminar 14351</a:t>
            </a:r>
            <a:endParaRPr lang="en-US" dirty="0" smtClean="0">
              <a:solidFill>
                <a:prstClr val="black">
                  <a:tint val="75000"/>
                </a:prstClr>
              </a:solidFill>
            </a:endParaRPr>
          </a:p>
        </p:txBody>
      </p:sp>
      <p:sp>
        <p:nvSpPr>
          <p:cNvPr id="6" name="Slide Number Placeholder 5"/>
          <p:cNvSpPr>
            <a:spLocks noGrp="1"/>
          </p:cNvSpPr>
          <p:nvPr>
            <p:ph type="sldNum" sz="quarter" idx="4"/>
          </p:nvPr>
        </p:nvSpPr>
        <p:spPr>
          <a:xfrm>
            <a:off x="6890134"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5A0EED-6B89-664A-801E-D3FDD91C7C6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18896959"/>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p:timing>
    <p:tnLst>
      <p:par>
        <p:cTn id="1" dur="indefinite" restart="never" nodeType="tmRoot"/>
      </p:par>
    </p:tnLst>
  </p:timing>
  <p:hf hdr="0" dt="0"/>
  <p:txStyles>
    <p:titleStyle>
      <a:lvl1pPr marL="320040" algn="l" defTabSz="457200" rtl="0" eaLnBrk="1" latinLnBrk="0" hangingPunct="1">
        <a:spcBef>
          <a:spcPct val="0"/>
        </a:spcBef>
        <a:buFont typeface="Arial"/>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rgbClr val="690000"/>
        </a:buClr>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690000"/>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690000"/>
        </a:buClr>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690000"/>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690000"/>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a:solidFill>
            <a:srgbClr val="690000"/>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prstClr val="black">
                    <a:tint val="75000"/>
                  </a:prstClr>
                </a:solidFill>
              </a:rPr>
              <a:t>August 25-29, 2014</a:t>
            </a:r>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Dagstuhl Seminar 14351</a:t>
            </a:r>
            <a:endParaRPr lang="en-US" dirty="0" smtClean="0">
              <a:solidFill>
                <a:prstClr val="black">
                  <a:tint val="75000"/>
                </a:prstClr>
              </a:solidFill>
            </a:endParaRPr>
          </a:p>
        </p:txBody>
      </p:sp>
      <p:sp>
        <p:nvSpPr>
          <p:cNvPr id="6" name="Slide Number Placeholder 5"/>
          <p:cNvSpPr>
            <a:spLocks noGrp="1"/>
          </p:cNvSpPr>
          <p:nvPr>
            <p:ph type="sldNum" sz="quarter" idx="4"/>
          </p:nvPr>
        </p:nvSpPr>
        <p:spPr>
          <a:xfrm>
            <a:off x="6890134"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5A0EED-6B89-664A-801E-D3FDD91C7C6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99101951"/>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Lst>
  <p:timing>
    <p:tnLst>
      <p:par>
        <p:cTn id="1" dur="indefinite" restart="never" nodeType="tmRoot"/>
      </p:par>
    </p:tnLst>
  </p:timing>
  <p:hf hdr="0" dt="0"/>
  <p:txStyles>
    <p:titleStyle>
      <a:lvl1pPr marL="320040" algn="l" defTabSz="457200" rtl="0" eaLnBrk="1" latinLnBrk="0" hangingPunct="1">
        <a:spcBef>
          <a:spcPct val="0"/>
        </a:spcBef>
        <a:buFont typeface="Arial"/>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rgbClr val="690000"/>
        </a:buClr>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690000"/>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690000"/>
        </a:buClr>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690000"/>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690000"/>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0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11.png"/><Relationship Id="rId4" Type="http://schemas.openxmlformats.org/officeDocument/2006/relationships/image" Target="../media/image100.png"/></Relationships>
</file>

<file path=ppt/slides/_rels/slide10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1.xml"/><Relationship Id="rId1" Type="http://schemas.openxmlformats.org/officeDocument/2006/relationships/slideLayout" Target="../slideLayouts/slideLayout6.xml"/><Relationship Id="rId4" Type="http://schemas.openxmlformats.org/officeDocument/2006/relationships/image" Target="../media/image57.jpe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14.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8" Type="http://schemas.openxmlformats.org/officeDocument/2006/relationships/image" Target="../media/image2311.png"/><Relationship Id="rId3" Type="http://schemas.openxmlformats.org/officeDocument/2006/relationships/image" Target="../media/image229.png"/><Relationship Id="rId7"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4.jpeg"/><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310.png"/><Relationship Id="rId4" Type="http://schemas.openxmlformats.org/officeDocument/2006/relationships/image" Target="../media/image223.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85.png"/><Relationship Id="rId4" Type="http://schemas.openxmlformats.org/officeDocument/2006/relationships/image" Target="../media/image10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3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51.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51.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6.png"/><Relationship Id="rId7" Type="http://schemas.openxmlformats.org/officeDocument/2006/relationships/image" Target="../media/image332.png"/><Relationship Id="rId2" Type="http://schemas.openxmlformats.org/officeDocument/2006/relationships/notesSlide" Target="../notesSlides/notesSlide32.xml"/><Relationship Id="rId1" Type="http://schemas.openxmlformats.org/officeDocument/2006/relationships/slideLayout" Target="../slideLayouts/slideLayout51.xml"/><Relationship Id="rId6" Type="http://schemas.openxmlformats.org/officeDocument/2006/relationships/image" Target="../media/image37.png"/><Relationship Id="rId5" Type="http://schemas.openxmlformats.org/officeDocument/2006/relationships/image" Target="../media/image452.png"/><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6.png"/><Relationship Id="rId7" Type="http://schemas.openxmlformats.org/officeDocument/2006/relationships/image" Target="../media/image452.png"/><Relationship Id="rId2" Type="http://schemas.openxmlformats.org/officeDocument/2006/relationships/notesSlide" Target="../notesSlides/notesSlide33.xml"/><Relationship Id="rId1" Type="http://schemas.openxmlformats.org/officeDocument/2006/relationships/slideLayout" Target="../slideLayouts/slideLayout5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0.png"/><Relationship Id="rId7"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51.xml"/><Relationship Id="rId6" Type="http://schemas.openxmlformats.org/officeDocument/2006/relationships/image" Target="../media/image36.png"/><Relationship Id="rId5" Type="http://schemas.openxmlformats.org/officeDocument/2006/relationships/image" Target="../media/image41.png"/><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6.png"/><Relationship Id="rId7"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5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5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37.xml"/><Relationship Id="rId1" Type="http://schemas.openxmlformats.org/officeDocument/2006/relationships/slideLayout" Target="../slideLayouts/slideLayout51.xml"/><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51.xml"/><Relationship Id="rId5" Type="http://schemas.openxmlformats.org/officeDocument/2006/relationships/image" Target="../media/image304.png"/><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51.xml"/><Relationship Id="rId6" Type="http://schemas.openxmlformats.org/officeDocument/2006/relationships/image" Target="../media/image313.png"/><Relationship Id="rId5" Type="http://schemas.openxmlformats.org/officeDocument/2006/relationships/image" Target="../media/image36.png"/><Relationship Id="rId4" Type="http://schemas.openxmlformats.org/officeDocument/2006/relationships/image" Target="../media/image304.png"/></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51.xml"/><Relationship Id="rId5" Type="http://schemas.openxmlformats.org/officeDocument/2006/relationships/image" Target="../media/image323.png"/><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51.xml"/><Relationship Id="rId4" Type="http://schemas.openxmlformats.org/officeDocument/2006/relationships/image" Target="../media/image284.png"/></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51.xml"/><Relationship Id="rId4" Type="http://schemas.openxmlformats.org/officeDocument/2006/relationships/image" Target="../media/image323.png"/></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51.xml"/><Relationship Id="rId6" Type="http://schemas.openxmlformats.org/officeDocument/2006/relationships/image" Target="../media/image323.png"/><Relationship Id="rId5" Type="http://schemas.openxmlformats.org/officeDocument/2006/relationships/image" Target="../media/image67.png"/><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374.png"/><Relationship Id="rId2" Type="http://schemas.openxmlformats.org/officeDocument/2006/relationships/notesSlide" Target="../notesSlides/notesSlide44.xml"/><Relationship Id="rId1" Type="http://schemas.openxmlformats.org/officeDocument/2006/relationships/slideLayout" Target="../slideLayouts/slideLayout51.xml"/><Relationship Id="rId6" Type="http://schemas.openxmlformats.org/officeDocument/2006/relationships/image" Target="../media/image364.png"/><Relationship Id="rId5" Type="http://schemas.openxmlformats.org/officeDocument/2006/relationships/image" Target="../media/image352.png"/><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image" Target="../media/image1.jpeg"/><Relationship Id="rId5" Type="http://schemas.openxmlformats.org/officeDocument/2006/relationships/image" Target="../media/image610.png"/><Relationship Id="rId4" Type="http://schemas.openxmlformats.org/officeDocument/2006/relationships/image" Target="../media/image30.jpeg"/></Relationships>
</file>

<file path=ppt/slides/_rels/slide53.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1.jpeg"/><Relationship Id="rId2" Type="http://schemas.openxmlformats.org/officeDocument/2006/relationships/notesSlide" Target="../notesSlides/notesSlide47.xml"/><Relationship Id="rId1" Type="http://schemas.openxmlformats.org/officeDocument/2006/relationships/slideLayout" Target="../slideLayouts/slideLayout5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0.png"/></Relationships>
</file>

<file path=ppt/slides/_rels/slide54.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641.png"/><Relationship Id="rId3" Type="http://schemas.openxmlformats.org/officeDocument/2006/relationships/image" Target="../media/image454.png"/><Relationship Id="rId7" Type="http://schemas.openxmlformats.org/officeDocument/2006/relationships/image" Target="../media/image630.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601.png"/><Relationship Id="rId11" Type="http://schemas.openxmlformats.org/officeDocument/2006/relationships/image" Target="../media/image500.png"/><Relationship Id="rId5" Type="http://schemas.openxmlformats.org/officeDocument/2006/relationships/image" Target="../media/image481.png"/><Relationship Id="rId10" Type="http://schemas.openxmlformats.org/officeDocument/2006/relationships/image" Target="../media/image491.png"/><Relationship Id="rId4" Type="http://schemas.openxmlformats.org/officeDocument/2006/relationships/image" Target="../media/image472.png"/><Relationship Id="rId9" Type="http://schemas.openxmlformats.org/officeDocument/2006/relationships/image" Target="../media/image650.png"/></Relationships>
</file>

<file path=ppt/slides/_rels/slide56.xml.rels><?xml version="1.0" encoding="UTF-8" standalone="yes"?>
<Relationships xmlns="http://schemas.openxmlformats.org/package/2006/relationships"><Relationship Id="rId3" Type="http://schemas.openxmlformats.org/officeDocument/2006/relationships/image" Target="../media/image660.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0.png"/><Relationship Id="rId4" Type="http://schemas.openxmlformats.org/officeDocument/2006/relationships/image" Target="../media/image671.png"/></Relationships>
</file>

<file path=ppt/slides/_rels/slide57.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780.png"/><Relationship Id="rId7" Type="http://schemas.openxmlformats.org/officeDocument/2006/relationships/image" Target="../media/image770.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760.png"/><Relationship Id="rId10" Type="http://schemas.openxmlformats.org/officeDocument/2006/relationships/image" Target="../media/image221.png"/><Relationship Id="rId9" Type="http://schemas.openxmlformats.org/officeDocument/2006/relationships/image" Target="../media/image521.png"/></Relationships>
</file>

<file path=ppt/slides/_rels/slide59.xml.rels><?xml version="1.0" encoding="UTF-8" standalone="yes"?>
<Relationships xmlns="http://schemas.openxmlformats.org/package/2006/relationships"><Relationship Id="rId8" Type="http://schemas.openxmlformats.org/officeDocument/2006/relationships/image" Target="../media/image780.png"/><Relationship Id="rId7" Type="http://schemas.openxmlformats.org/officeDocument/2006/relationships/image" Target="../media/image770.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810.png"/><Relationship Id="rId10" Type="http://schemas.openxmlformats.org/officeDocument/2006/relationships/image" Target="../media/image412.png"/><Relationship Id="rId9" Type="http://schemas.openxmlformats.org/officeDocument/2006/relationships/image" Target="../media/image111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780.png"/><Relationship Id="rId7" Type="http://schemas.openxmlformats.org/officeDocument/2006/relationships/image" Target="../media/image770.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810.png"/><Relationship Id="rId10" Type="http://schemas.openxmlformats.org/officeDocument/2006/relationships/image" Target="../media/image560.png"/><Relationship Id="rId9" Type="http://schemas.openxmlformats.org/officeDocument/2006/relationships/image" Target="../media/image550.png"/></Relationships>
</file>

<file path=ppt/slides/_rels/slide61.xml.rels><?xml version="1.0" encoding="UTF-8" standalone="yes"?>
<Relationships xmlns="http://schemas.openxmlformats.org/package/2006/relationships"><Relationship Id="rId8" Type="http://schemas.openxmlformats.org/officeDocument/2006/relationships/image" Target="../media/image471.png"/><Relationship Id="rId13" Type="http://schemas.openxmlformats.org/officeDocument/2006/relationships/image" Target="../media/image82.png"/><Relationship Id="rId3" Type="http://schemas.openxmlformats.org/officeDocument/2006/relationships/image" Target="../media/image410.png"/><Relationship Id="rId7" Type="http://schemas.openxmlformats.org/officeDocument/2006/relationships/image" Target="../media/image461.png"/><Relationship Id="rId12" Type="http://schemas.openxmlformats.org/officeDocument/2006/relationships/image" Target="../media/image442.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451.png"/><Relationship Id="rId11" Type="http://schemas.openxmlformats.org/officeDocument/2006/relationships/image" Target="../media/image29.png"/><Relationship Id="rId5" Type="http://schemas.openxmlformats.org/officeDocument/2006/relationships/image" Target="../media/image440.png"/><Relationship Id="rId10" Type="http://schemas.openxmlformats.org/officeDocument/2006/relationships/image" Target="../media/image1.jpeg"/><Relationship Id="rId4" Type="http://schemas.openxmlformats.org/officeDocument/2006/relationships/image" Target="../media/image510.png"/><Relationship Id="rId9" Type="http://schemas.openxmlformats.org/officeDocument/2006/relationships/image" Target="../media/image34.jpeg"/></Relationships>
</file>

<file path=ppt/slides/_rels/slide62.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283.png"/></Relationships>
</file>

<file path=ppt/slides/_rels/slide6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272.png"/></Relationships>
</file>

<file path=ppt/slides/_rels/slide66.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510.png"/><Relationship Id="rId7" Type="http://schemas.openxmlformats.org/officeDocument/2006/relationships/image" Target="../media/image471.png"/><Relationship Id="rId2" Type="http://schemas.openxmlformats.org/officeDocument/2006/relationships/image" Target="../media/image410.png"/><Relationship Id="rId1" Type="http://schemas.openxmlformats.org/officeDocument/2006/relationships/slideLayout" Target="../slideLayouts/slideLayout2.xml"/><Relationship Id="rId6" Type="http://schemas.openxmlformats.org/officeDocument/2006/relationships/image" Target="../media/image461.png"/><Relationship Id="rId5" Type="http://schemas.openxmlformats.org/officeDocument/2006/relationships/image" Target="../media/image451.png"/><Relationship Id="rId4" Type="http://schemas.openxmlformats.org/officeDocument/2006/relationships/image" Target="../media/image440.png"/></Relationships>
</file>

<file path=ppt/slides/_rels/slide67.xml.rels><?xml version="1.0" encoding="UTF-8" standalone="yes"?>
<Relationships xmlns="http://schemas.openxmlformats.org/package/2006/relationships"><Relationship Id="rId13" Type="http://schemas.openxmlformats.org/officeDocument/2006/relationships/image" Target="../media/image87.png"/><Relationship Id="rId8" Type="http://schemas.openxmlformats.org/officeDocument/2006/relationships/image" Target="../media/image870.png"/><Relationship Id="rId18" Type="http://schemas.openxmlformats.org/officeDocument/2006/relationships/image" Target="../media/image92.png"/><Relationship Id="rId3" Type="http://schemas.openxmlformats.org/officeDocument/2006/relationships/image" Target="../media/image85.png"/><Relationship Id="rId21" Type="http://schemas.openxmlformats.org/officeDocument/2006/relationships/image" Target="../media/image36.jpeg"/><Relationship Id="rId12" Type="http://schemas.openxmlformats.org/officeDocument/2006/relationships/image" Target="../media/image960.png"/><Relationship Id="rId7" Type="http://schemas.openxmlformats.org/officeDocument/2006/relationships/image" Target="../media/image860.png"/><Relationship Id="rId17" Type="http://schemas.openxmlformats.org/officeDocument/2006/relationships/image" Target="../media/image91.png"/><Relationship Id="rId2" Type="http://schemas.openxmlformats.org/officeDocument/2006/relationships/notesSlide" Target="../notesSlides/notesSlide57.xml"/><Relationship Id="rId16" Type="http://schemas.openxmlformats.org/officeDocument/2006/relationships/image" Target="../media/image89.png"/><Relationship Id="rId20" Type="http://schemas.openxmlformats.org/officeDocument/2006/relationships/image" Target="../media/image94.png"/><Relationship Id="rId1" Type="http://schemas.openxmlformats.org/officeDocument/2006/relationships/slideLayout" Target="../slideLayouts/slideLayout2.xml"/><Relationship Id="rId11" Type="http://schemas.openxmlformats.org/officeDocument/2006/relationships/image" Target="../media/image950.png"/><Relationship Id="rId24" Type="http://schemas.openxmlformats.org/officeDocument/2006/relationships/image" Target="../media/image761.png"/><Relationship Id="rId15" Type="http://schemas.openxmlformats.org/officeDocument/2006/relationships/image" Target="../media/image88.png"/><Relationship Id="rId19" Type="http://schemas.openxmlformats.org/officeDocument/2006/relationships/image" Target="../media/image93.png"/><Relationship Id="rId4" Type="http://schemas.openxmlformats.org/officeDocument/2006/relationships/image" Target="../media/image86.png"/><Relationship Id="rId14" Type="http://schemas.openxmlformats.org/officeDocument/2006/relationships/image" Target="../media/image1051.png"/><Relationship Id="rId9" Type="http://schemas.openxmlformats.org/officeDocument/2006/relationships/image" Target="../media/image880.png"/></Relationships>
</file>

<file path=ppt/slides/_rels/slide68.xml.rels><?xml version="1.0" encoding="UTF-8" standalone="yes"?>
<Relationships xmlns="http://schemas.openxmlformats.org/package/2006/relationships"><Relationship Id="rId51" Type="http://schemas.openxmlformats.org/officeDocument/2006/relationships/image" Target="../media/image761.png"/><Relationship Id="rId50" Type="http://schemas.openxmlformats.org/officeDocument/2006/relationships/image" Target="../media/image792.png"/><Relationship Id="rId46" Type="http://schemas.openxmlformats.org/officeDocument/2006/relationships/image" Target="../media/image23.emf"/><Relationship Id="rId2" Type="http://schemas.openxmlformats.org/officeDocument/2006/relationships/image" Target="../media/image570.png"/><Relationship Id="rId1" Type="http://schemas.openxmlformats.org/officeDocument/2006/relationships/slideLayout" Target="../slideLayouts/slideLayout2.xml"/><Relationship Id="rId49" Type="http://schemas.openxmlformats.org/officeDocument/2006/relationships/image" Target="../media/image611.png"/><Relationship Id="rId44" Type="http://schemas.openxmlformats.org/officeDocument/2006/relationships/customXml" Target="../ink/ink1.xml"/><Relationship Id="rId43" Type="http://schemas.openxmlformats.org/officeDocument/2006/relationships/image" Target="../media/image198.png"/></Relationships>
</file>

<file path=ppt/slides/_rels/slide69.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292.png"/><Relationship Id="rId7" Type="http://schemas.openxmlformats.org/officeDocument/2006/relationships/image" Target="../media/image331.png"/><Relationship Id="rId2" Type="http://schemas.openxmlformats.org/officeDocument/2006/relationships/image" Target="../media/image282.png"/><Relationship Id="rId1" Type="http://schemas.openxmlformats.org/officeDocument/2006/relationships/slideLayout" Target="../slideLayouts/slideLayout2.xml"/><Relationship Id="rId6" Type="http://schemas.openxmlformats.org/officeDocument/2006/relationships/image" Target="../media/image322.png"/><Relationship Id="rId5" Type="http://schemas.openxmlformats.org/officeDocument/2006/relationships/image" Target="../media/image312.png"/><Relationship Id="rId4" Type="http://schemas.openxmlformats.org/officeDocument/2006/relationships/image" Target="../media/image302.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7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slide" Target="slide80.xml"/><Relationship Id="rId5" Type="http://schemas.openxmlformats.org/officeDocument/2006/relationships/image" Target="../media/image1.jpeg"/><Relationship Id="rId4" Type="http://schemas.openxmlformats.org/officeDocument/2006/relationships/image" Target="../media/image97.png"/></Relationships>
</file>

<file path=ppt/slides/_rels/slide71.xml.rels><?xml version="1.0" encoding="UTF-8" standalone="yes"?>
<Relationships xmlns="http://schemas.openxmlformats.org/package/2006/relationships"><Relationship Id="rId55" Type="http://schemas.openxmlformats.org/officeDocument/2006/relationships/image" Target="../media/image1171.png"/><Relationship Id="rId63" Type="http://schemas.openxmlformats.org/officeDocument/2006/relationships/image" Target="../media/image125.png"/><Relationship Id="rId68" Type="http://schemas.openxmlformats.org/officeDocument/2006/relationships/image" Target="../media/image131.png"/><Relationship Id="rId76" Type="http://schemas.openxmlformats.org/officeDocument/2006/relationships/image" Target="../media/image135.emf"/><Relationship Id="rId84" Type="http://schemas.openxmlformats.org/officeDocument/2006/relationships/image" Target="../media/image140.png"/><Relationship Id="rId59" Type="http://schemas.openxmlformats.org/officeDocument/2006/relationships/image" Target="../media/image121.png"/><Relationship Id="rId67" Type="http://schemas.openxmlformats.org/officeDocument/2006/relationships/image" Target="../media/image130.png"/><Relationship Id="rId71" Type="http://schemas.openxmlformats.org/officeDocument/2006/relationships/customXml" Target="../ink/ink5.xml"/><Relationship Id="rId2" Type="http://schemas.openxmlformats.org/officeDocument/2006/relationships/customXml" Target="../ink/ink2.xml"/><Relationship Id="rId54" Type="http://schemas.openxmlformats.org/officeDocument/2006/relationships/image" Target="../media/image1161.png"/><Relationship Id="rId62" Type="http://schemas.openxmlformats.org/officeDocument/2006/relationships/image" Target="../media/image124.png"/><Relationship Id="rId70" Type="http://schemas.openxmlformats.org/officeDocument/2006/relationships/image" Target="../media/image132.emf"/><Relationship Id="rId75" Type="http://schemas.openxmlformats.org/officeDocument/2006/relationships/customXml" Target="../ink/ink7.xml"/><Relationship Id="rId83" Type="http://schemas.openxmlformats.org/officeDocument/2006/relationships/image" Target="../media/image139.png"/><Relationship Id="rId1" Type="http://schemas.openxmlformats.org/officeDocument/2006/relationships/slideLayout" Target="../slideLayouts/slideLayout2.xml"/><Relationship Id="rId53" Type="http://schemas.openxmlformats.org/officeDocument/2006/relationships/image" Target="../media/image1151.png"/><Relationship Id="rId58" Type="http://schemas.openxmlformats.org/officeDocument/2006/relationships/image" Target="../media/image120.png"/><Relationship Id="rId66" Type="http://schemas.openxmlformats.org/officeDocument/2006/relationships/image" Target="../media/image129.png"/><Relationship Id="rId74" Type="http://schemas.openxmlformats.org/officeDocument/2006/relationships/image" Target="../media/image119.emf"/><Relationship Id="rId79" Type="http://schemas.openxmlformats.org/officeDocument/2006/relationships/customXml" Target="../ink/ink9.xml"/><Relationship Id="rId87" Type="http://schemas.openxmlformats.org/officeDocument/2006/relationships/image" Target="../media/image57.emf"/><Relationship Id="rId5" Type="http://schemas.openxmlformats.org/officeDocument/2006/relationships/image" Target="../media/image27.emf"/><Relationship Id="rId57" Type="http://schemas.openxmlformats.org/officeDocument/2006/relationships/image" Target="../media/image119.png"/><Relationship Id="rId61" Type="http://schemas.openxmlformats.org/officeDocument/2006/relationships/image" Target="../media/image123.png"/><Relationship Id="rId82" Type="http://schemas.openxmlformats.org/officeDocument/2006/relationships/image" Target="../media/image52.emf"/><Relationship Id="rId60" Type="http://schemas.openxmlformats.org/officeDocument/2006/relationships/image" Target="../media/image122.png"/><Relationship Id="rId65" Type="http://schemas.openxmlformats.org/officeDocument/2006/relationships/image" Target="../media/image128.png"/><Relationship Id="rId73" Type="http://schemas.openxmlformats.org/officeDocument/2006/relationships/customXml" Target="../ink/ink6.xml"/><Relationship Id="rId78" Type="http://schemas.openxmlformats.org/officeDocument/2006/relationships/image" Target="../media/image136.emf"/><Relationship Id="rId81" Type="http://schemas.openxmlformats.org/officeDocument/2006/relationships/customXml" Target="../ink/ink10.xml"/><Relationship Id="rId86" Type="http://schemas.openxmlformats.org/officeDocument/2006/relationships/customXml" Target="../ink/ink11.xml"/><Relationship Id="rId4" Type="http://schemas.openxmlformats.org/officeDocument/2006/relationships/customXml" Target="../ink/ink3.xml"/><Relationship Id="rId56" Type="http://schemas.openxmlformats.org/officeDocument/2006/relationships/image" Target="../media/image118.png"/><Relationship Id="rId64" Type="http://schemas.openxmlformats.org/officeDocument/2006/relationships/image" Target="../media/image126.png"/><Relationship Id="rId69" Type="http://schemas.openxmlformats.org/officeDocument/2006/relationships/customXml" Target="../ink/ink4.xml"/><Relationship Id="rId77" Type="http://schemas.openxmlformats.org/officeDocument/2006/relationships/customXml" Target="../ink/ink8.xml"/><Relationship Id="rId72" Type="http://schemas.openxmlformats.org/officeDocument/2006/relationships/image" Target="../media/image118.emf"/><Relationship Id="rId80" Type="http://schemas.openxmlformats.org/officeDocument/2006/relationships/image" Target="../media/image120.emf"/><Relationship Id="rId85" Type="http://schemas.openxmlformats.org/officeDocument/2006/relationships/image" Target="../media/image600.png"/><Relationship Id="rId3" Type="http://schemas.openxmlformats.org/officeDocument/2006/relationships/image" Target="../media/image26.emf"/></Relationships>
</file>

<file path=ppt/slides/_rels/slide72.xml.rels><?xml version="1.0" encoding="UTF-8" standalone="yes"?>
<Relationships xmlns="http://schemas.openxmlformats.org/package/2006/relationships"><Relationship Id="rId13" Type="http://schemas.openxmlformats.org/officeDocument/2006/relationships/image" Target="../media/image159.png"/><Relationship Id="rId18" Type="http://schemas.openxmlformats.org/officeDocument/2006/relationships/image" Target="../media/image164.png"/><Relationship Id="rId26" Type="http://schemas.openxmlformats.org/officeDocument/2006/relationships/image" Target="../media/image172.png"/><Relationship Id="rId3" Type="http://schemas.openxmlformats.org/officeDocument/2006/relationships/image" Target="../media/image149.png"/><Relationship Id="rId21" Type="http://schemas.openxmlformats.org/officeDocument/2006/relationships/image" Target="../media/image167.png"/><Relationship Id="rId34" Type="http://schemas.openxmlformats.org/officeDocument/2006/relationships/image" Target="../media/image180.png"/><Relationship Id="rId7" Type="http://schemas.openxmlformats.org/officeDocument/2006/relationships/image" Target="../media/image153.png"/><Relationship Id="rId12" Type="http://schemas.openxmlformats.org/officeDocument/2006/relationships/image" Target="../media/image158.png"/><Relationship Id="rId17" Type="http://schemas.openxmlformats.org/officeDocument/2006/relationships/image" Target="../media/image163.png"/><Relationship Id="rId25" Type="http://schemas.openxmlformats.org/officeDocument/2006/relationships/image" Target="../media/image171.png"/><Relationship Id="rId33" Type="http://schemas.openxmlformats.org/officeDocument/2006/relationships/image" Target="../media/image179.png"/><Relationship Id="rId2" Type="http://schemas.openxmlformats.org/officeDocument/2006/relationships/image" Target="../media/image148.png"/><Relationship Id="rId16" Type="http://schemas.openxmlformats.org/officeDocument/2006/relationships/image" Target="../media/image162.png"/><Relationship Id="rId20" Type="http://schemas.openxmlformats.org/officeDocument/2006/relationships/image" Target="../media/image166.png"/><Relationship Id="rId29" Type="http://schemas.openxmlformats.org/officeDocument/2006/relationships/image" Target="../media/image175.png"/><Relationship Id="rId1" Type="http://schemas.openxmlformats.org/officeDocument/2006/relationships/slideLayout" Target="../slideLayouts/slideLayout2.xml"/><Relationship Id="rId6" Type="http://schemas.openxmlformats.org/officeDocument/2006/relationships/image" Target="../media/image152.png"/><Relationship Id="rId11" Type="http://schemas.openxmlformats.org/officeDocument/2006/relationships/image" Target="../media/image157.png"/><Relationship Id="rId24" Type="http://schemas.openxmlformats.org/officeDocument/2006/relationships/image" Target="../media/image170.png"/><Relationship Id="rId32" Type="http://schemas.openxmlformats.org/officeDocument/2006/relationships/image" Target="../media/image178.png"/><Relationship Id="rId5" Type="http://schemas.openxmlformats.org/officeDocument/2006/relationships/image" Target="../media/image151.png"/><Relationship Id="rId15" Type="http://schemas.openxmlformats.org/officeDocument/2006/relationships/image" Target="../media/image161.png"/><Relationship Id="rId23" Type="http://schemas.openxmlformats.org/officeDocument/2006/relationships/image" Target="../media/image169.png"/><Relationship Id="rId28" Type="http://schemas.openxmlformats.org/officeDocument/2006/relationships/image" Target="../media/image174.png"/><Relationship Id="rId10" Type="http://schemas.openxmlformats.org/officeDocument/2006/relationships/image" Target="../media/image156.png"/><Relationship Id="rId19" Type="http://schemas.openxmlformats.org/officeDocument/2006/relationships/image" Target="../media/image165.png"/><Relationship Id="rId31" Type="http://schemas.openxmlformats.org/officeDocument/2006/relationships/image" Target="../media/image177.png"/><Relationship Id="rId4" Type="http://schemas.openxmlformats.org/officeDocument/2006/relationships/image" Target="../media/image150.png"/><Relationship Id="rId9" Type="http://schemas.openxmlformats.org/officeDocument/2006/relationships/image" Target="../media/image155.png"/><Relationship Id="rId14" Type="http://schemas.openxmlformats.org/officeDocument/2006/relationships/image" Target="../media/image160.png"/><Relationship Id="rId22" Type="http://schemas.openxmlformats.org/officeDocument/2006/relationships/image" Target="../media/image168.png"/><Relationship Id="rId27" Type="http://schemas.openxmlformats.org/officeDocument/2006/relationships/image" Target="../media/image173.png"/><Relationship Id="rId30" Type="http://schemas.openxmlformats.org/officeDocument/2006/relationships/image" Target="../media/image176.png"/><Relationship Id="rId8" Type="http://schemas.openxmlformats.org/officeDocument/2006/relationships/image" Target="../media/image154.png"/></Relationships>
</file>

<file path=ppt/slides/_rels/slide73.xml.rels><?xml version="1.0" encoding="UTF-8" standalone="yes"?>
<Relationships xmlns="http://schemas.openxmlformats.org/package/2006/relationships"><Relationship Id="rId13" Type="http://schemas.openxmlformats.org/officeDocument/2006/relationships/image" Target="../media/image159.png"/><Relationship Id="rId18" Type="http://schemas.openxmlformats.org/officeDocument/2006/relationships/image" Target="../media/image164.png"/><Relationship Id="rId26" Type="http://schemas.openxmlformats.org/officeDocument/2006/relationships/image" Target="../media/image172.png"/><Relationship Id="rId39" Type="http://schemas.openxmlformats.org/officeDocument/2006/relationships/image" Target="../media/image185.png"/><Relationship Id="rId21" Type="http://schemas.openxmlformats.org/officeDocument/2006/relationships/image" Target="../media/image167.png"/><Relationship Id="rId34" Type="http://schemas.openxmlformats.org/officeDocument/2006/relationships/image" Target="../media/image180.png"/><Relationship Id="rId42" Type="http://schemas.openxmlformats.org/officeDocument/2006/relationships/image" Target="../media/image188.png"/><Relationship Id="rId47" Type="http://schemas.openxmlformats.org/officeDocument/2006/relationships/image" Target="../media/image193.png"/><Relationship Id="rId50" Type="http://schemas.openxmlformats.org/officeDocument/2006/relationships/image" Target="../media/image196.png"/><Relationship Id="rId7" Type="http://schemas.openxmlformats.org/officeDocument/2006/relationships/image" Target="../media/image153.png"/><Relationship Id="rId2" Type="http://schemas.openxmlformats.org/officeDocument/2006/relationships/image" Target="../media/image148.png"/><Relationship Id="rId16" Type="http://schemas.openxmlformats.org/officeDocument/2006/relationships/image" Target="../media/image162.png"/><Relationship Id="rId29" Type="http://schemas.openxmlformats.org/officeDocument/2006/relationships/image" Target="../media/image175.png"/><Relationship Id="rId11" Type="http://schemas.openxmlformats.org/officeDocument/2006/relationships/image" Target="../media/image157.png"/><Relationship Id="rId24" Type="http://schemas.openxmlformats.org/officeDocument/2006/relationships/image" Target="../media/image170.png"/><Relationship Id="rId32" Type="http://schemas.openxmlformats.org/officeDocument/2006/relationships/image" Target="../media/image178.png"/><Relationship Id="rId37" Type="http://schemas.openxmlformats.org/officeDocument/2006/relationships/image" Target="../media/image183.png"/><Relationship Id="rId40" Type="http://schemas.openxmlformats.org/officeDocument/2006/relationships/image" Target="../media/image186.png"/><Relationship Id="rId45" Type="http://schemas.openxmlformats.org/officeDocument/2006/relationships/image" Target="../media/image191.png"/><Relationship Id="rId5" Type="http://schemas.openxmlformats.org/officeDocument/2006/relationships/image" Target="../media/image151.png"/><Relationship Id="rId15" Type="http://schemas.openxmlformats.org/officeDocument/2006/relationships/image" Target="../media/image161.png"/><Relationship Id="rId23" Type="http://schemas.openxmlformats.org/officeDocument/2006/relationships/image" Target="../media/image169.png"/><Relationship Id="rId28" Type="http://schemas.openxmlformats.org/officeDocument/2006/relationships/image" Target="../media/image174.png"/><Relationship Id="rId36" Type="http://schemas.openxmlformats.org/officeDocument/2006/relationships/image" Target="../media/image182.png"/><Relationship Id="rId49" Type="http://schemas.openxmlformats.org/officeDocument/2006/relationships/image" Target="../media/image195.png"/><Relationship Id="rId10" Type="http://schemas.openxmlformats.org/officeDocument/2006/relationships/image" Target="../media/image156.png"/><Relationship Id="rId19" Type="http://schemas.openxmlformats.org/officeDocument/2006/relationships/image" Target="../media/image165.png"/><Relationship Id="rId31" Type="http://schemas.openxmlformats.org/officeDocument/2006/relationships/image" Target="../media/image177.png"/><Relationship Id="rId44" Type="http://schemas.openxmlformats.org/officeDocument/2006/relationships/image" Target="../media/image190.png"/><Relationship Id="rId4" Type="http://schemas.openxmlformats.org/officeDocument/2006/relationships/image" Target="../media/image150.png"/><Relationship Id="rId9" Type="http://schemas.openxmlformats.org/officeDocument/2006/relationships/image" Target="../media/image155.png"/><Relationship Id="rId14" Type="http://schemas.openxmlformats.org/officeDocument/2006/relationships/image" Target="../media/image160.png"/><Relationship Id="rId22" Type="http://schemas.openxmlformats.org/officeDocument/2006/relationships/image" Target="../media/image168.png"/><Relationship Id="rId27" Type="http://schemas.openxmlformats.org/officeDocument/2006/relationships/image" Target="../media/image173.png"/><Relationship Id="rId30" Type="http://schemas.openxmlformats.org/officeDocument/2006/relationships/image" Target="../media/image176.png"/><Relationship Id="rId35" Type="http://schemas.openxmlformats.org/officeDocument/2006/relationships/image" Target="../media/image181.png"/><Relationship Id="rId43" Type="http://schemas.openxmlformats.org/officeDocument/2006/relationships/image" Target="../media/image189.png"/><Relationship Id="rId48" Type="http://schemas.openxmlformats.org/officeDocument/2006/relationships/image" Target="../media/image194.png"/><Relationship Id="rId8" Type="http://schemas.openxmlformats.org/officeDocument/2006/relationships/image" Target="../media/image154.png"/><Relationship Id="rId3" Type="http://schemas.openxmlformats.org/officeDocument/2006/relationships/image" Target="../media/image149.png"/><Relationship Id="rId12" Type="http://schemas.openxmlformats.org/officeDocument/2006/relationships/image" Target="../media/image158.png"/><Relationship Id="rId17" Type="http://schemas.openxmlformats.org/officeDocument/2006/relationships/image" Target="../media/image163.png"/><Relationship Id="rId25" Type="http://schemas.openxmlformats.org/officeDocument/2006/relationships/image" Target="../media/image171.png"/><Relationship Id="rId33" Type="http://schemas.openxmlformats.org/officeDocument/2006/relationships/image" Target="../media/image179.png"/><Relationship Id="rId38" Type="http://schemas.openxmlformats.org/officeDocument/2006/relationships/image" Target="../media/image184.png"/><Relationship Id="rId46" Type="http://schemas.openxmlformats.org/officeDocument/2006/relationships/image" Target="../media/image192.png"/><Relationship Id="rId20" Type="http://schemas.openxmlformats.org/officeDocument/2006/relationships/image" Target="../media/image166.png"/><Relationship Id="rId41" Type="http://schemas.openxmlformats.org/officeDocument/2006/relationships/image" Target="../media/image187.png"/><Relationship Id="rId1" Type="http://schemas.openxmlformats.org/officeDocument/2006/relationships/slideLayout" Target="../slideLayouts/slideLayout2.xml"/><Relationship Id="rId6" Type="http://schemas.openxmlformats.org/officeDocument/2006/relationships/image" Target="../media/image152.png"/></Relationships>
</file>

<file path=ppt/slides/_rels/slide74.xml.rels><?xml version="1.0" encoding="UTF-8" standalone="yes"?>
<Relationships xmlns="http://schemas.openxmlformats.org/package/2006/relationships"><Relationship Id="rId8" Type="http://schemas.openxmlformats.org/officeDocument/2006/relationships/image" Target="../media/image186.png"/><Relationship Id="rId13" Type="http://schemas.openxmlformats.org/officeDocument/2006/relationships/image" Target="../media/image191.png"/><Relationship Id="rId18" Type="http://schemas.openxmlformats.org/officeDocument/2006/relationships/image" Target="../media/image196.png"/><Relationship Id="rId3" Type="http://schemas.openxmlformats.org/officeDocument/2006/relationships/image" Target="../media/image181.png"/><Relationship Id="rId7" Type="http://schemas.openxmlformats.org/officeDocument/2006/relationships/image" Target="../media/image185.png"/><Relationship Id="rId12" Type="http://schemas.openxmlformats.org/officeDocument/2006/relationships/image" Target="../media/image190.png"/><Relationship Id="rId17" Type="http://schemas.openxmlformats.org/officeDocument/2006/relationships/image" Target="../media/image195.png"/><Relationship Id="rId2" Type="http://schemas.openxmlformats.org/officeDocument/2006/relationships/image" Target="../media/image197.png"/><Relationship Id="rId16" Type="http://schemas.openxmlformats.org/officeDocument/2006/relationships/image" Target="../media/image194.png"/><Relationship Id="rId20" Type="http://schemas.openxmlformats.org/officeDocument/2006/relationships/image" Target="../media/image140.png"/><Relationship Id="rId1" Type="http://schemas.openxmlformats.org/officeDocument/2006/relationships/slideLayout" Target="../slideLayouts/slideLayout2.xml"/><Relationship Id="rId6" Type="http://schemas.openxmlformats.org/officeDocument/2006/relationships/image" Target="../media/image184.png"/><Relationship Id="rId11" Type="http://schemas.openxmlformats.org/officeDocument/2006/relationships/image" Target="../media/image189.png"/><Relationship Id="rId5" Type="http://schemas.openxmlformats.org/officeDocument/2006/relationships/image" Target="../media/image183.png"/><Relationship Id="rId15" Type="http://schemas.openxmlformats.org/officeDocument/2006/relationships/image" Target="../media/image193.png"/><Relationship Id="rId10" Type="http://schemas.openxmlformats.org/officeDocument/2006/relationships/image" Target="../media/image188.png"/><Relationship Id="rId19" Type="http://schemas.openxmlformats.org/officeDocument/2006/relationships/image" Target="../media/image139.png"/><Relationship Id="rId4" Type="http://schemas.openxmlformats.org/officeDocument/2006/relationships/image" Target="../media/image182.png"/><Relationship Id="rId9" Type="http://schemas.openxmlformats.org/officeDocument/2006/relationships/image" Target="../media/image187.png"/><Relationship Id="rId14" Type="http://schemas.openxmlformats.org/officeDocument/2006/relationships/image" Target="../media/image192.png"/></Relationships>
</file>

<file path=ppt/slides/_rels/slide75.xml.rels><?xml version="1.0" encoding="UTF-8" standalone="yes"?>
<Relationships xmlns="http://schemas.openxmlformats.org/package/2006/relationships"><Relationship Id="rId13" Type="http://schemas.openxmlformats.org/officeDocument/2006/relationships/image" Target="../media/image159.png"/><Relationship Id="rId18" Type="http://schemas.openxmlformats.org/officeDocument/2006/relationships/image" Target="../media/image164.png"/><Relationship Id="rId26" Type="http://schemas.openxmlformats.org/officeDocument/2006/relationships/image" Target="../media/image172.png"/><Relationship Id="rId3" Type="http://schemas.openxmlformats.org/officeDocument/2006/relationships/image" Target="../media/image149.png"/><Relationship Id="rId21" Type="http://schemas.openxmlformats.org/officeDocument/2006/relationships/image" Target="../media/image167.png"/><Relationship Id="rId34" Type="http://schemas.openxmlformats.org/officeDocument/2006/relationships/image" Target="../media/image180.png"/><Relationship Id="rId7" Type="http://schemas.openxmlformats.org/officeDocument/2006/relationships/image" Target="../media/image153.png"/><Relationship Id="rId12" Type="http://schemas.openxmlformats.org/officeDocument/2006/relationships/image" Target="../media/image158.png"/><Relationship Id="rId17" Type="http://schemas.openxmlformats.org/officeDocument/2006/relationships/image" Target="../media/image163.png"/><Relationship Id="rId25" Type="http://schemas.openxmlformats.org/officeDocument/2006/relationships/image" Target="../media/image171.png"/><Relationship Id="rId33" Type="http://schemas.openxmlformats.org/officeDocument/2006/relationships/image" Target="../media/image179.png"/><Relationship Id="rId2" Type="http://schemas.openxmlformats.org/officeDocument/2006/relationships/image" Target="../media/image148.png"/><Relationship Id="rId16" Type="http://schemas.openxmlformats.org/officeDocument/2006/relationships/image" Target="../media/image162.png"/><Relationship Id="rId20" Type="http://schemas.openxmlformats.org/officeDocument/2006/relationships/image" Target="../media/image166.png"/><Relationship Id="rId29" Type="http://schemas.openxmlformats.org/officeDocument/2006/relationships/image" Target="../media/image175.png"/><Relationship Id="rId1" Type="http://schemas.openxmlformats.org/officeDocument/2006/relationships/slideLayout" Target="../slideLayouts/slideLayout2.xml"/><Relationship Id="rId6" Type="http://schemas.openxmlformats.org/officeDocument/2006/relationships/image" Target="../media/image152.png"/><Relationship Id="rId11" Type="http://schemas.openxmlformats.org/officeDocument/2006/relationships/image" Target="../media/image157.png"/><Relationship Id="rId24" Type="http://schemas.openxmlformats.org/officeDocument/2006/relationships/image" Target="../media/image170.png"/><Relationship Id="rId32" Type="http://schemas.openxmlformats.org/officeDocument/2006/relationships/image" Target="../media/image178.png"/><Relationship Id="rId5" Type="http://schemas.openxmlformats.org/officeDocument/2006/relationships/image" Target="../media/image151.png"/><Relationship Id="rId15" Type="http://schemas.openxmlformats.org/officeDocument/2006/relationships/image" Target="../media/image161.png"/><Relationship Id="rId23" Type="http://schemas.openxmlformats.org/officeDocument/2006/relationships/image" Target="../media/image169.png"/><Relationship Id="rId28" Type="http://schemas.openxmlformats.org/officeDocument/2006/relationships/image" Target="../media/image174.png"/><Relationship Id="rId36" Type="http://schemas.openxmlformats.org/officeDocument/2006/relationships/image" Target="../media/image199.png"/><Relationship Id="rId10" Type="http://schemas.openxmlformats.org/officeDocument/2006/relationships/image" Target="../media/image156.png"/><Relationship Id="rId19" Type="http://schemas.openxmlformats.org/officeDocument/2006/relationships/image" Target="../media/image165.png"/><Relationship Id="rId31" Type="http://schemas.openxmlformats.org/officeDocument/2006/relationships/image" Target="../media/image177.png"/><Relationship Id="rId4" Type="http://schemas.openxmlformats.org/officeDocument/2006/relationships/image" Target="../media/image150.png"/><Relationship Id="rId9" Type="http://schemas.openxmlformats.org/officeDocument/2006/relationships/image" Target="../media/image155.png"/><Relationship Id="rId14" Type="http://schemas.openxmlformats.org/officeDocument/2006/relationships/image" Target="../media/image160.png"/><Relationship Id="rId22" Type="http://schemas.openxmlformats.org/officeDocument/2006/relationships/image" Target="../media/image168.png"/><Relationship Id="rId27" Type="http://schemas.openxmlformats.org/officeDocument/2006/relationships/image" Target="../media/image173.png"/><Relationship Id="rId30" Type="http://schemas.openxmlformats.org/officeDocument/2006/relationships/image" Target="../media/image176.png"/><Relationship Id="rId35" Type="http://schemas.openxmlformats.org/officeDocument/2006/relationships/image" Target="../media/image1971.png"/><Relationship Id="rId8" Type="http://schemas.openxmlformats.org/officeDocument/2006/relationships/image" Target="../media/image154.png"/></Relationships>
</file>

<file path=ppt/slides/_rels/slide76.xml.rels><?xml version="1.0" encoding="UTF-8" standalone="yes"?>
<Relationships xmlns="http://schemas.openxmlformats.org/package/2006/relationships"><Relationship Id="rId13" Type="http://schemas.openxmlformats.org/officeDocument/2006/relationships/image" Target="../media/image159.png"/><Relationship Id="rId18" Type="http://schemas.openxmlformats.org/officeDocument/2006/relationships/image" Target="../media/image164.png"/><Relationship Id="rId26" Type="http://schemas.openxmlformats.org/officeDocument/2006/relationships/image" Target="../media/image172.png"/><Relationship Id="rId21" Type="http://schemas.openxmlformats.org/officeDocument/2006/relationships/image" Target="../media/image167.png"/><Relationship Id="rId34" Type="http://schemas.openxmlformats.org/officeDocument/2006/relationships/image" Target="../media/image180.png"/><Relationship Id="rId7" Type="http://schemas.openxmlformats.org/officeDocument/2006/relationships/image" Target="../media/image153.png"/><Relationship Id="rId12" Type="http://schemas.openxmlformats.org/officeDocument/2006/relationships/image" Target="../media/image158.png"/><Relationship Id="rId17" Type="http://schemas.openxmlformats.org/officeDocument/2006/relationships/image" Target="../media/image163.png"/><Relationship Id="rId25" Type="http://schemas.openxmlformats.org/officeDocument/2006/relationships/image" Target="../media/image171.png"/><Relationship Id="rId33" Type="http://schemas.openxmlformats.org/officeDocument/2006/relationships/image" Target="../media/image179.png"/><Relationship Id="rId2" Type="http://schemas.openxmlformats.org/officeDocument/2006/relationships/image" Target="../media/image148.png"/><Relationship Id="rId16" Type="http://schemas.openxmlformats.org/officeDocument/2006/relationships/image" Target="../media/image162.png"/><Relationship Id="rId20" Type="http://schemas.openxmlformats.org/officeDocument/2006/relationships/image" Target="../media/image166.png"/><Relationship Id="rId29" Type="http://schemas.openxmlformats.org/officeDocument/2006/relationships/image" Target="../media/image175.png"/><Relationship Id="rId1" Type="http://schemas.openxmlformats.org/officeDocument/2006/relationships/slideLayout" Target="../slideLayouts/slideLayout2.xml"/><Relationship Id="rId6" Type="http://schemas.openxmlformats.org/officeDocument/2006/relationships/image" Target="../media/image152.png"/><Relationship Id="rId11" Type="http://schemas.openxmlformats.org/officeDocument/2006/relationships/image" Target="../media/image157.png"/><Relationship Id="rId24" Type="http://schemas.openxmlformats.org/officeDocument/2006/relationships/image" Target="../media/image170.png"/><Relationship Id="rId32" Type="http://schemas.openxmlformats.org/officeDocument/2006/relationships/image" Target="../media/image178.png"/><Relationship Id="rId37" Type="http://schemas.openxmlformats.org/officeDocument/2006/relationships/image" Target="../media/image201.png"/><Relationship Id="rId5" Type="http://schemas.openxmlformats.org/officeDocument/2006/relationships/image" Target="../media/image151.png"/><Relationship Id="rId15" Type="http://schemas.openxmlformats.org/officeDocument/2006/relationships/image" Target="../media/image161.png"/><Relationship Id="rId23" Type="http://schemas.openxmlformats.org/officeDocument/2006/relationships/image" Target="../media/image169.png"/><Relationship Id="rId28" Type="http://schemas.openxmlformats.org/officeDocument/2006/relationships/image" Target="../media/image174.png"/><Relationship Id="rId36" Type="http://schemas.openxmlformats.org/officeDocument/2006/relationships/image" Target="../media/image199.png"/><Relationship Id="rId10" Type="http://schemas.openxmlformats.org/officeDocument/2006/relationships/image" Target="../media/image156.png"/><Relationship Id="rId19" Type="http://schemas.openxmlformats.org/officeDocument/2006/relationships/image" Target="../media/image165.png"/><Relationship Id="rId31" Type="http://schemas.openxmlformats.org/officeDocument/2006/relationships/image" Target="../media/image177.png"/><Relationship Id="rId4" Type="http://schemas.openxmlformats.org/officeDocument/2006/relationships/image" Target="../media/image150.png"/><Relationship Id="rId9" Type="http://schemas.openxmlformats.org/officeDocument/2006/relationships/image" Target="../media/image155.png"/><Relationship Id="rId14" Type="http://schemas.openxmlformats.org/officeDocument/2006/relationships/image" Target="../media/image160.png"/><Relationship Id="rId22" Type="http://schemas.openxmlformats.org/officeDocument/2006/relationships/image" Target="../media/image168.png"/><Relationship Id="rId27" Type="http://schemas.openxmlformats.org/officeDocument/2006/relationships/image" Target="../media/image173.png"/><Relationship Id="rId30" Type="http://schemas.openxmlformats.org/officeDocument/2006/relationships/image" Target="../media/image176.png"/><Relationship Id="rId35" Type="http://schemas.openxmlformats.org/officeDocument/2006/relationships/image" Target="../media/image1971.png"/><Relationship Id="rId8" Type="http://schemas.openxmlformats.org/officeDocument/2006/relationships/image" Target="../media/image154.png"/><Relationship Id="rId3" Type="http://schemas.openxmlformats.org/officeDocument/2006/relationships/image" Target="../media/image149.png"/></Relationships>
</file>

<file path=ppt/slides/_rels/slide77.xml.rels><?xml version="1.0" encoding="UTF-8" standalone="yes"?>
<Relationships xmlns="http://schemas.openxmlformats.org/package/2006/relationships"><Relationship Id="rId18" Type="http://schemas.openxmlformats.org/officeDocument/2006/relationships/image" Target="../media/image139.png"/><Relationship Id="rId21" Type="http://schemas.openxmlformats.org/officeDocument/2006/relationships/image" Target="../media/image201.png"/><Relationship Id="rId1" Type="http://schemas.openxmlformats.org/officeDocument/2006/relationships/slideLayout" Target="../slideLayouts/slideLayout2.xml"/><Relationship Id="rId49" Type="http://schemas.openxmlformats.org/officeDocument/2006/relationships/image" Target="../media/image197.png"/><Relationship Id="rId19" Type="http://schemas.openxmlformats.org/officeDocument/2006/relationships/image" Target="../media/image140.png"/><Relationship Id="rId48" Type="http://schemas.openxmlformats.org/officeDocument/2006/relationships/image" Target="../media/image200.png"/></Relationships>
</file>

<file path=ppt/slides/_rels/slide78.xml.rels><?xml version="1.0" encoding="UTF-8" standalone="yes"?>
<Relationships xmlns="http://schemas.openxmlformats.org/package/2006/relationships"><Relationship Id="rId51" Type="http://schemas.openxmlformats.org/officeDocument/2006/relationships/image" Target="../media/image224.png"/><Relationship Id="rId55" Type="http://schemas.openxmlformats.org/officeDocument/2006/relationships/image" Target="../media/image228.png"/><Relationship Id="rId63" Type="http://schemas.openxmlformats.org/officeDocument/2006/relationships/image" Target="../media/image238.png"/><Relationship Id="rId59" Type="http://schemas.openxmlformats.org/officeDocument/2006/relationships/image" Target="../media/image234.png"/><Relationship Id="rId54" Type="http://schemas.openxmlformats.org/officeDocument/2006/relationships/image" Target="../media/image227.png"/><Relationship Id="rId62" Type="http://schemas.openxmlformats.org/officeDocument/2006/relationships/image" Target="../media/image237.png"/><Relationship Id="rId1" Type="http://schemas.openxmlformats.org/officeDocument/2006/relationships/slideLayout" Target="../slideLayouts/slideLayout2.xml"/><Relationship Id="rId53" Type="http://schemas.openxmlformats.org/officeDocument/2006/relationships/image" Target="../media/image226.png"/><Relationship Id="rId58" Type="http://schemas.openxmlformats.org/officeDocument/2006/relationships/image" Target="../media/image233.png"/><Relationship Id="rId49" Type="http://schemas.openxmlformats.org/officeDocument/2006/relationships/image" Target="../media/image222.png"/><Relationship Id="rId57" Type="http://schemas.openxmlformats.org/officeDocument/2006/relationships/image" Target="../media/image232.png"/><Relationship Id="rId61" Type="http://schemas.openxmlformats.org/officeDocument/2006/relationships/image" Target="../media/image236.png"/><Relationship Id="rId52" Type="http://schemas.openxmlformats.org/officeDocument/2006/relationships/image" Target="../media/image225.png"/><Relationship Id="rId60" Type="http://schemas.openxmlformats.org/officeDocument/2006/relationships/image" Target="../media/image235.png"/><Relationship Id="rId65" Type="http://schemas.openxmlformats.org/officeDocument/2006/relationships/image" Target="../media/image240.png"/><Relationship Id="rId48" Type="http://schemas.openxmlformats.org/officeDocument/2006/relationships/image" Target="../media/image219.png"/><Relationship Id="rId56" Type="http://schemas.openxmlformats.org/officeDocument/2006/relationships/image" Target="../media/image207.png"/><Relationship Id="rId64" Type="http://schemas.openxmlformats.org/officeDocument/2006/relationships/image" Target="../media/image239.png"/></Relationships>
</file>

<file path=ppt/slides/_rels/slide79.xml.rels><?xml version="1.0" encoding="UTF-8" standalone="yes"?>
<Relationships xmlns="http://schemas.openxmlformats.org/package/2006/relationships"><Relationship Id="rId8" Type="http://schemas.openxmlformats.org/officeDocument/2006/relationships/image" Target="../media/image252.emf"/><Relationship Id="rId3" Type="http://schemas.openxmlformats.org/officeDocument/2006/relationships/customXml" Target="../ink/ink12.xml"/><Relationship Id="rId7" Type="http://schemas.openxmlformats.org/officeDocument/2006/relationships/customXml" Target="../ink/ink14.xml"/><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251.emf"/><Relationship Id="rId5" Type="http://schemas.openxmlformats.org/officeDocument/2006/relationships/customXml" Target="../ink/ink13.xml"/><Relationship Id="rId4" Type="http://schemas.openxmlformats.org/officeDocument/2006/relationships/image" Target="../media/image250.emf"/></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simple-talk.com/opinion/geek-of-the-week/stephen-curtis-johnson-geek-of-the-week/"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951.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431.png"/></Relationships>
</file>

<file path=ppt/slides/_rels/slide81.xml.rels><?xml version="1.0" encoding="UTF-8" standalone="yes"?>
<Relationships xmlns="http://schemas.openxmlformats.org/package/2006/relationships"><Relationship Id="rId8" Type="http://schemas.openxmlformats.org/officeDocument/2006/relationships/image" Target="../media/image453.png"/><Relationship Id="rId3" Type="http://schemas.openxmlformats.org/officeDocument/2006/relationships/image" Target="../media/image1.jpeg"/><Relationship Id="rId7" Type="http://schemas.openxmlformats.org/officeDocument/2006/relationships/image" Target="../media/image970.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441.png"/><Relationship Id="rId11" Type="http://schemas.openxmlformats.org/officeDocument/2006/relationships/image" Target="../media/image621.png"/><Relationship Id="rId5" Type="http://schemas.openxmlformats.org/officeDocument/2006/relationships/image" Target="../media/image415.png"/><Relationship Id="rId10" Type="http://schemas.openxmlformats.org/officeDocument/2006/relationships/image" Target="../media/image581.png"/><Relationship Id="rId4" Type="http://schemas.openxmlformats.org/officeDocument/2006/relationships/image" Target="../media/image402.png"/><Relationship Id="rId9" Type="http://schemas.openxmlformats.org/officeDocument/2006/relationships/image" Target="../media/image251.png"/></Relationships>
</file>

<file path=ppt/slides/_rels/slide82.xml.rels><?xml version="1.0" encoding="UTF-8" standalone="yes"?>
<Relationships xmlns="http://schemas.openxmlformats.org/package/2006/relationships"><Relationship Id="rId8" Type="http://schemas.openxmlformats.org/officeDocument/2006/relationships/image" Target="../media/image450.png"/><Relationship Id="rId3" Type="http://schemas.openxmlformats.org/officeDocument/2006/relationships/image" Target="../media/image99.png"/><Relationship Id="rId7" Type="http://schemas.openxmlformats.org/officeDocument/2006/relationships/image" Target="../media/image360.pn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101.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85.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862.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86.xml.rels><?xml version="1.0" encoding="UTF-8" standalone="yes"?>
<Relationships xmlns="http://schemas.openxmlformats.org/package/2006/relationships"><Relationship Id="rId3" Type="http://schemas.openxmlformats.org/officeDocument/2006/relationships/slide" Target="slide97.xml"/><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34.png"/><Relationship Id="rId3" Type="http://schemas.openxmlformats.org/officeDocument/2006/relationships/image" Target="../media/image110.png"/><Relationship Id="rId7" Type="http://schemas.openxmlformats.org/officeDocument/2006/relationships/image" Target="../media/image114.png"/><Relationship Id="rId12" Type="http://schemas.openxmlformats.org/officeDocument/2006/relationships/image" Target="../media/image133.png"/><Relationship Id="rId1" Type="http://schemas.openxmlformats.org/officeDocument/2006/relationships/slideLayout" Target="../slideLayouts/slideLayout2.xml"/><Relationship Id="rId6" Type="http://schemas.openxmlformats.org/officeDocument/2006/relationships/image" Target="../media/image113.png"/><Relationship Id="rId11" Type="http://schemas.openxmlformats.org/officeDocument/2006/relationships/image" Target="../media/image132.png"/><Relationship Id="rId5" Type="http://schemas.openxmlformats.org/officeDocument/2006/relationships/image" Target="../media/image112.png"/><Relationship Id="rId15" Type="http://schemas.openxmlformats.org/officeDocument/2006/relationships/image" Target="../media/image243.png"/><Relationship Id="rId10" Type="http://schemas.openxmlformats.org/officeDocument/2006/relationships/image" Target="../media/image117.png"/><Relationship Id="rId14" Type="http://schemas.openxmlformats.org/officeDocument/2006/relationships/image" Target="../media/image218.png"/><Relationship Id="rId4" Type="http://schemas.openxmlformats.org/officeDocument/2006/relationships/image" Target="../media/image111.png"/><Relationship Id="rId9" Type="http://schemas.openxmlformats.org/officeDocument/2006/relationships/image" Target="../media/image116.png"/></Relationships>
</file>

<file path=ppt/slides/_rels/slide89.xml.rels><?xml version="1.0" encoding="UTF-8" standalone="yes"?>
<Relationships xmlns="http://schemas.openxmlformats.org/package/2006/relationships"><Relationship Id="rId8" Type="http://schemas.openxmlformats.org/officeDocument/2006/relationships/image" Target="../media/image250.png"/><Relationship Id="rId13" Type="http://schemas.openxmlformats.org/officeDocument/2006/relationships/image" Target="../media/image253.png"/><Relationship Id="rId3" Type="http://schemas.openxmlformats.org/officeDocument/2006/relationships/image" Target="../media/image245.png"/><Relationship Id="rId7" Type="http://schemas.openxmlformats.org/officeDocument/2006/relationships/image" Target="../media/image249.png"/><Relationship Id="rId12" Type="http://schemas.openxmlformats.org/officeDocument/2006/relationships/image" Target="../media/image252.png"/><Relationship Id="rId2" Type="http://schemas.openxmlformats.org/officeDocument/2006/relationships/image" Target="../media/image244.png"/><Relationship Id="rId1" Type="http://schemas.openxmlformats.org/officeDocument/2006/relationships/slideLayout" Target="../slideLayouts/slideLayout2.xml"/><Relationship Id="rId6" Type="http://schemas.openxmlformats.org/officeDocument/2006/relationships/image" Target="../media/image248.png"/><Relationship Id="rId11" Type="http://schemas.openxmlformats.org/officeDocument/2006/relationships/image" Target="../media/image871.png"/><Relationship Id="rId5" Type="http://schemas.openxmlformats.org/officeDocument/2006/relationships/image" Target="../media/image247.png"/><Relationship Id="rId10" Type="http://schemas.openxmlformats.org/officeDocument/2006/relationships/image" Target="../media/image1172.png"/><Relationship Id="rId4" Type="http://schemas.openxmlformats.org/officeDocument/2006/relationships/image" Target="../media/image246.png"/><Relationship Id="rId9" Type="http://schemas.openxmlformats.org/officeDocument/2006/relationships/image" Target="../media/image116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8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8" Type="http://schemas.openxmlformats.org/officeDocument/2006/relationships/image" Target="../media/image450.png"/><Relationship Id="rId13" Type="http://schemas.openxmlformats.org/officeDocument/2006/relationships/image" Target="../media/image106.png"/><Relationship Id="rId12" Type="http://schemas.openxmlformats.org/officeDocument/2006/relationships/image" Target="../media/image1.jpeg"/><Relationship Id="rId7" Type="http://schemas.openxmlformats.org/officeDocument/2006/relationships/image" Target="../media/image360.png"/><Relationship Id="rId2" Type="http://schemas.openxmlformats.org/officeDocument/2006/relationships/notesSlide" Target="../notesSlides/notesSlide68.xml"/><Relationship Id="rId1" Type="http://schemas.openxmlformats.org/officeDocument/2006/relationships/slideLayout" Target="../slideLayouts/slideLayout2.xml"/><Relationship Id="rId11" Type="http://schemas.openxmlformats.org/officeDocument/2006/relationships/image" Target="../media/image821.png"/><Relationship Id="rId10" Type="http://schemas.openxmlformats.org/officeDocument/2006/relationships/image" Target="../media/image830.png"/></Relationships>
</file>

<file path=ppt/slides/_rels/slide99.xml.rels><?xml version="1.0" encoding="UTF-8" standalone="yes"?>
<Relationships xmlns="http://schemas.openxmlformats.org/package/2006/relationships"><Relationship Id="rId13" Type="http://schemas.openxmlformats.org/officeDocument/2006/relationships/image" Target="../media/image821.png"/><Relationship Id="rId8" Type="http://schemas.openxmlformats.org/officeDocument/2006/relationships/image" Target="../media/image450.png"/><Relationship Id="rId3" Type="http://schemas.openxmlformats.org/officeDocument/2006/relationships/image" Target="../media/image108.png"/><Relationship Id="rId12" Type="http://schemas.openxmlformats.org/officeDocument/2006/relationships/image" Target="../media/image850.png"/><Relationship Id="rId7" Type="http://schemas.openxmlformats.org/officeDocument/2006/relationships/image" Target="../media/image360.png"/><Relationship Id="rId2" Type="http://schemas.openxmlformats.org/officeDocument/2006/relationships/notesSlide" Target="../notesSlides/notesSlide69.xml"/><Relationship Id="rId1" Type="http://schemas.openxmlformats.org/officeDocument/2006/relationships/slideLayout" Target="../slideLayouts/slideLayout2.xml"/><Relationship Id="rId11" Type="http://schemas.openxmlformats.org/officeDocument/2006/relationships/image" Target="../media/image840.png"/><Relationship Id="rId15" Type="http://schemas.openxmlformats.org/officeDocument/2006/relationships/image" Target="../media/image106.png"/><Relationship Id="rId1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281600"/>
            <a:ext cx="8534400" cy="1720801"/>
          </a:xfrm>
        </p:spPr>
        <p:txBody>
          <a:bodyPr lIns="0" tIns="0" rIns="0" bIns="0">
            <a:noAutofit/>
          </a:bodyPr>
          <a:lstStyle/>
          <a:p>
            <a:pPr algn="ctr"/>
            <a:r>
              <a:rPr lang="en-US" sz="3600" dirty="0" smtClean="0"/>
              <a:t>Automating Abstract Interpretation</a:t>
            </a:r>
            <a:endParaRPr lang="en-US" sz="1800" dirty="0"/>
          </a:p>
        </p:txBody>
      </p:sp>
      <p:sp>
        <p:nvSpPr>
          <p:cNvPr id="3" name="Subtitle 2"/>
          <p:cNvSpPr>
            <a:spLocks noGrp="1"/>
          </p:cNvSpPr>
          <p:nvPr>
            <p:ph type="subTitle" idx="1"/>
          </p:nvPr>
        </p:nvSpPr>
        <p:spPr>
          <a:xfrm>
            <a:off x="1028700" y="3633444"/>
            <a:ext cx="7086600" cy="1447800"/>
          </a:xfrm>
        </p:spPr>
        <p:txBody>
          <a:bodyPr>
            <a:normAutofit/>
          </a:bodyPr>
          <a:lstStyle/>
          <a:p>
            <a:pPr>
              <a:spcBef>
                <a:spcPts val="600"/>
              </a:spcBef>
            </a:pPr>
            <a:r>
              <a:rPr lang="en-US" sz="2800" dirty="0" smtClean="0">
                <a:solidFill>
                  <a:schemeClr val="tx1"/>
                </a:solidFill>
              </a:rPr>
              <a:t>Thomas Reps</a:t>
            </a:r>
          </a:p>
          <a:p>
            <a:pPr>
              <a:spcBef>
                <a:spcPts val="600"/>
              </a:spcBef>
            </a:pPr>
            <a:r>
              <a:rPr lang="en-US" sz="2800" dirty="0" smtClean="0">
                <a:solidFill>
                  <a:schemeClr val="tx1"/>
                </a:solidFill>
              </a:rPr>
              <a:t>University of Wisconsin and </a:t>
            </a:r>
            <a:r>
              <a:rPr lang="en-US" sz="2800" dirty="0" err="1" smtClean="0">
                <a:solidFill>
                  <a:schemeClr val="tx1"/>
                </a:solidFill>
              </a:rPr>
              <a:t>GrammaTech</a:t>
            </a:r>
            <a:r>
              <a:rPr lang="en-US" sz="2800" dirty="0" smtClean="0">
                <a:solidFill>
                  <a:schemeClr val="tx1"/>
                </a:solidFill>
              </a:rPr>
              <a:t>, Inc.</a:t>
            </a:r>
            <a:endParaRPr lang="en-US" sz="2800" dirty="0">
              <a:solidFill>
                <a:schemeClr val="tx1"/>
              </a:solidFill>
            </a:endParaRPr>
          </a:p>
        </p:txBody>
      </p:sp>
    </p:spTree>
    <p:extLst>
      <p:ext uri="{BB962C8B-B14F-4D97-AF65-F5344CB8AC3E}">
        <p14:creationId xmlns:p14="http://schemas.microsoft.com/office/powerpoint/2010/main" val="4251239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a:srcRect/>
          <a:stretch>
            <a:fillRect/>
          </a:stretch>
        </p:blipFill>
        <p:spPr bwMode="auto">
          <a:xfrm>
            <a:off x="3266768" y="1219200"/>
            <a:ext cx="5693363" cy="5181600"/>
          </a:xfrm>
          <a:prstGeom prst="rect">
            <a:avLst/>
          </a:prstGeom>
          <a:noFill/>
          <a:ln w="9525">
            <a:noFill/>
            <a:miter lim="800000"/>
            <a:headEnd/>
            <a:tailEnd/>
          </a:ln>
          <a:effec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8" y="1219200"/>
            <a:ext cx="6372225" cy="524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9215" y="2957512"/>
            <a:ext cx="5905500" cy="7477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A65A0EED-6B89-664A-801E-D3FDD91C7C69}" type="slidenum">
              <a:rPr lang="en-US" smtClean="0"/>
              <a:pPr/>
              <a:t>10</a:t>
            </a:fld>
            <a:endParaRPr lang="en-US"/>
          </a:p>
        </p:txBody>
      </p:sp>
    </p:spTree>
    <p:extLst>
      <p:ext uri="{BB962C8B-B14F-4D97-AF65-F5344CB8AC3E}">
        <p14:creationId xmlns:p14="http://schemas.microsoft.com/office/powerpoint/2010/main" val="694707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p:cNvSpPr/>
          <p:nvPr/>
        </p:nvSpPr>
        <p:spPr>
          <a:xfrm>
            <a:off x="6018299" y="4115284"/>
            <a:ext cx="466165"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ysClr val="windowText" lastClr="000000"/>
                </a:solidFill>
                <a:latin typeface="Lucida Calligraphy" panose="03010101010101010101" pitchFamily="66" charset="0"/>
              </a:rPr>
              <a:t>A</a:t>
            </a:r>
            <a:endParaRPr lang="en-US" sz="1600" baseline="-25000" dirty="0">
              <a:solidFill>
                <a:sysClr val="windowText" lastClr="000000"/>
              </a:solidFill>
            </a:endParaRPr>
          </a:p>
        </p:txBody>
      </p:sp>
      <p:sp>
        <p:nvSpPr>
          <p:cNvPr id="19" name="Oval 18"/>
          <p:cNvSpPr/>
          <p:nvPr/>
        </p:nvSpPr>
        <p:spPr>
          <a:xfrm>
            <a:off x="4258655" y="4115284"/>
            <a:ext cx="338097"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ysClr val="windowText" lastClr="000000"/>
                </a:solidFill>
                <a:latin typeface="Lucida Calligraphy" panose="03010101010101010101" pitchFamily="66" charset="0"/>
              </a:rPr>
              <a:t>L</a:t>
            </a:r>
            <a:endParaRPr lang="en-US" sz="1600" baseline="-25000" dirty="0">
              <a:solidFill>
                <a:sysClr val="windowText" lastClr="000000"/>
              </a:solidFill>
              <a:latin typeface="Lucida Calligraphy" panose="03010101010101010101" pitchFamily="66" charset="0"/>
            </a:endParaRPr>
          </a:p>
        </p:txBody>
      </p:sp>
      <p:sp>
        <p:nvSpPr>
          <p:cNvPr id="3" name="Rounded Rectangle 2"/>
          <p:cNvSpPr/>
          <p:nvPr/>
        </p:nvSpPr>
        <p:spPr>
          <a:xfrm>
            <a:off x="3812981" y="2423669"/>
            <a:ext cx="1265474" cy="1709175"/>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Oval 35"/>
          <p:cNvSpPr/>
          <p:nvPr/>
        </p:nvSpPr>
        <p:spPr>
          <a:xfrm>
            <a:off x="4426414" y="3220212"/>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sp>
        <p:nvSpPr>
          <p:cNvPr id="17" name="TextBox 16"/>
          <p:cNvSpPr txBox="1"/>
          <p:nvPr/>
        </p:nvSpPr>
        <p:spPr>
          <a:xfrm>
            <a:off x="4351752" y="2909795"/>
            <a:ext cx="231795" cy="276999"/>
          </a:xfrm>
          <a:prstGeom prst="rect">
            <a:avLst/>
          </a:prstGeom>
          <a:noFill/>
        </p:spPr>
        <p:txBody>
          <a:bodyPr wrap="none" lIns="45720" tIns="0" rIns="45720" bIns="0" rtlCol="0">
            <a:spAutoFit/>
          </a:bodyPr>
          <a:lstStyle/>
          <a:p>
            <a:r>
              <a:rPr lang="en-US" dirty="0" smtClean="0">
                <a:solidFill>
                  <a:sysClr val="windowText" lastClr="000000"/>
                </a:solidFill>
                <a:sym typeface="Symbol"/>
              </a:rPr>
              <a:t></a:t>
            </a:r>
            <a:endParaRPr lang="en-US" b="1" dirty="0">
              <a:solidFill>
                <a:sysClr val="windowText" lastClr="000000"/>
              </a:solidFill>
            </a:endParaRPr>
          </a:p>
        </p:txBody>
      </p:sp>
      <p:grpSp>
        <p:nvGrpSpPr>
          <p:cNvPr id="12" name="Group 11"/>
          <p:cNvGrpSpPr/>
          <p:nvPr/>
        </p:nvGrpSpPr>
        <p:grpSpPr>
          <a:xfrm>
            <a:off x="4484047" y="2917415"/>
            <a:ext cx="2508845" cy="447987"/>
            <a:chOff x="4484047" y="2917415"/>
            <a:chExt cx="2328575" cy="447987"/>
          </a:xfrm>
        </p:grpSpPr>
        <mc:AlternateContent xmlns:mc="http://schemas.openxmlformats.org/markup-compatibility/2006" xmlns:a14="http://schemas.microsoft.com/office/drawing/2010/main">
          <mc:Choice Requires="a14">
            <p:sp>
              <p:nvSpPr>
                <p:cNvPr id="39" name="TextBox 38"/>
                <p:cNvSpPr txBox="1"/>
                <p:nvPr/>
              </p:nvSpPr>
              <p:spPr>
                <a:xfrm>
                  <a:off x="6203983" y="2996070"/>
                  <a:ext cx="608639" cy="369332"/>
                </a:xfrm>
                <a:prstGeom prst="rect">
                  <a:avLst/>
                </a:prstGeom>
                <a:noFill/>
              </p:spPr>
              <p:txBody>
                <a:bodyPr wrap="square" rtlCol="0">
                  <a:spAutoFit/>
                </a:bodyPr>
                <a:lstStyle/>
                <a:p>
                  <a14:m>
                    <m:oMath xmlns:m="http://schemas.openxmlformats.org/officeDocument/2006/math">
                      <m:acc>
                        <m:accPr>
                          <m:chr m:val="̂"/>
                          <m:ctrlPr>
                            <a:rPr lang="en-US" i="1" smtClean="0">
                              <a:solidFill>
                                <a:prstClr val="black"/>
                              </a:solidFill>
                              <a:latin typeface="Cambria Math"/>
                              <a:sym typeface="Symbol"/>
                            </a:rPr>
                          </m:ctrlPr>
                        </m:accPr>
                        <m:e>
                          <m:r>
                            <m:rPr>
                              <m:nor/>
                            </m:rPr>
                            <a:rPr lang="en-US" dirty="0">
                              <a:solidFill>
                                <a:prstClr val="black"/>
                              </a:solidFill>
                              <a:sym typeface="Symbol"/>
                            </a:rPr>
                            <m:t></m:t>
                          </m:r>
                        </m:e>
                      </m:acc>
                    </m:oMath>
                  </a14:m>
                  <a:r>
                    <a:rPr lang="en-US" dirty="0" smtClean="0">
                      <a:solidFill>
                        <a:prstClr val="black"/>
                      </a:solidFill>
                      <a:sym typeface="Symbol"/>
                    </a:rPr>
                    <a:t>(</a:t>
                  </a:r>
                  <a:r>
                    <a:rPr lang="en-US" dirty="0" smtClean="0">
                      <a:solidFill>
                        <a:sysClr val="windowText" lastClr="000000"/>
                      </a:solidFill>
                      <a:sym typeface="Symbol"/>
                    </a:rPr>
                    <a:t></a:t>
                  </a:r>
                  <a:r>
                    <a:rPr lang="en-US" dirty="0" smtClean="0">
                      <a:solidFill>
                        <a:prstClr val="black"/>
                      </a:solidFill>
                    </a:rPr>
                    <a:t>)</a:t>
                  </a:r>
                  <a:endParaRPr lang="en-US" dirty="0">
                    <a:solidFill>
                      <a:prstClr val="black"/>
                    </a:solidFill>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6203983" y="2996070"/>
                  <a:ext cx="608639" cy="369332"/>
                </a:xfrm>
                <a:prstGeom prst="rect">
                  <a:avLst/>
                </a:prstGeom>
                <a:blipFill rotWithShape="1">
                  <a:blip r:embed="rId3"/>
                  <a:stretch>
                    <a:fillRect t="-11475" r="-1869" b="-24590"/>
                  </a:stretch>
                </a:blipFill>
              </p:spPr>
              <p:txBody>
                <a:bodyPr/>
                <a:lstStyle/>
                <a:p>
                  <a:r>
                    <a:rPr lang="en-US">
                      <a:noFill/>
                    </a:rPr>
                    <a:t> </a:t>
                  </a:r>
                </a:p>
              </p:txBody>
            </p:sp>
          </mc:Fallback>
        </mc:AlternateContent>
        <p:cxnSp>
          <p:nvCxnSpPr>
            <p:cNvPr id="49" name="Straight Arrow Connector 48"/>
            <p:cNvCxnSpPr>
              <a:stCxn id="55" idx="2"/>
              <a:endCxn id="36" idx="6"/>
            </p:cNvCxnSpPr>
            <p:nvPr/>
          </p:nvCxnSpPr>
          <p:spPr>
            <a:xfrm flipH="1">
              <a:off x="4484047" y="3192576"/>
              <a:ext cx="1708407" cy="55068"/>
            </a:xfrm>
            <a:prstGeom prst="straightConnector1">
              <a:avLst/>
            </a:prstGeom>
            <a:ln>
              <a:solidFill>
                <a:schemeClr val="tx1"/>
              </a:solidFill>
              <a:headEnd type="stealth" w="med" len="lg"/>
              <a:tailEnd type="none" w="med" len="lg"/>
            </a:ln>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6192454" y="3165144"/>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mc:AlternateContent xmlns:mc="http://schemas.openxmlformats.org/markup-compatibility/2006" xmlns:a14="http://schemas.microsoft.com/office/drawing/2010/main">
          <mc:Choice Requires="a14">
            <p:sp>
              <p:nvSpPr>
                <p:cNvPr id="66" name="TextBox 65"/>
                <p:cNvSpPr txBox="1"/>
                <p:nvPr/>
              </p:nvSpPr>
              <p:spPr>
                <a:xfrm>
                  <a:off x="5089619" y="2917415"/>
                  <a:ext cx="339521" cy="3629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a:solidFill>
                                  <a:prstClr val="black"/>
                                </a:solidFill>
                                <a:latin typeface="Cambria Math"/>
                                <a:sym typeface="Symbol"/>
                              </a:rPr>
                            </m:ctrlPr>
                          </m:accPr>
                          <m:e>
                            <m:r>
                              <m:rPr>
                                <m:nor/>
                              </m:rPr>
                              <a:rPr lang="en-US" dirty="0">
                                <a:solidFill>
                                  <a:prstClr val="black"/>
                                </a:solidFill>
                                <a:sym typeface="Symbol"/>
                              </a:rPr>
                              <m:t></m:t>
                            </m:r>
                          </m:e>
                        </m:acc>
                      </m:oMath>
                    </m:oMathPara>
                  </a14:m>
                  <a:endParaRPr lang="en-US" baseline="-25000" dirty="0">
                    <a:solidFill>
                      <a:prstClr val="black"/>
                    </a:solidFill>
                  </a:endParaRPr>
                </a:p>
              </p:txBody>
            </p:sp>
          </mc:Choice>
          <mc:Fallback xmlns="">
            <p:sp>
              <p:nvSpPr>
                <p:cNvPr id="66" name="TextBox 65"/>
                <p:cNvSpPr txBox="1">
                  <a:spLocks noRot="1" noChangeAspect="1" noMove="1" noResize="1" noEditPoints="1" noAdjustHandles="1" noChangeArrowheads="1" noChangeShapeType="1" noTextEdit="1"/>
                </p:cNvSpPr>
                <p:nvPr/>
              </p:nvSpPr>
              <p:spPr>
                <a:xfrm>
                  <a:off x="5089619" y="2917415"/>
                  <a:ext cx="339521" cy="362984"/>
                </a:xfrm>
                <a:prstGeom prst="rect">
                  <a:avLst/>
                </a:prstGeom>
                <a:blipFill rotWithShape="1">
                  <a:blip r:embed="rId4"/>
                  <a:stretch>
                    <a:fillRect t="-3390" r="-5000"/>
                  </a:stretch>
                </a:blipFill>
              </p:spPr>
              <p:txBody>
                <a:bodyPr/>
                <a:lstStyle/>
                <a:p>
                  <a:r>
                    <a:rPr lang="en-US">
                      <a:noFill/>
                    </a:rPr>
                    <a:t> </a:t>
                  </a:r>
                </a:p>
              </p:txBody>
            </p:sp>
          </mc:Fallback>
        </mc:AlternateContent>
      </p:grpSp>
      <p:sp>
        <p:nvSpPr>
          <p:cNvPr id="75" name="Diamond 74"/>
          <p:cNvSpPr/>
          <p:nvPr/>
        </p:nvSpPr>
        <p:spPr>
          <a:xfrm>
            <a:off x="5509871" y="2423669"/>
            <a:ext cx="1483020" cy="1709175"/>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2371281" y="4115284"/>
            <a:ext cx="830677" cy="338554"/>
          </a:xfrm>
          <a:prstGeom prst="rect">
            <a:avLst/>
          </a:prstGeom>
          <a:noFill/>
        </p:spPr>
        <p:txBody>
          <a:bodyPr wrap="none" rtlCol="0">
            <a:spAutoFit/>
          </a:bodyPr>
          <a:lstStyle/>
          <a:p>
            <a:r>
              <a:rPr lang="en-US" sz="1600" dirty="0" smtClean="0">
                <a:solidFill>
                  <a:sysClr val="windowText" lastClr="000000"/>
                </a:solidFill>
                <a:latin typeface="Lucida Calligraphy" panose="03010101010101010101" pitchFamily="66" charset="0"/>
              </a:rPr>
              <a:t>States</a:t>
            </a:r>
            <a:endParaRPr lang="en-US" sz="1600" baseline="-25000" dirty="0">
              <a:solidFill>
                <a:sysClr val="windowText" lastClr="000000"/>
              </a:solidFill>
            </a:endParaRPr>
          </a:p>
        </p:txBody>
      </p:sp>
      <p:sp>
        <p:nvSpPr>
          <p:cNvPr id="37" name="Rounded Rectangle 36"/>
          <p:cNvSpPr/>
          <p:nvPr/>
        </p:nvSpPr>
        <p:spPr>
          <a:xfrm>
            <a:off x="2151110" y="2423669"/>
            <a:ext cx="1265474" cy="1709174"/>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3" name="Group 12"/>
          <p:cNvGrpSpPr/>
          <p:nvPr/>
        </p:nvGrpSpPr>
        <p:grpSpPr>
          <a:xfrm>
            <a:off x="2522178" y="2404163"/>
            <a:ext cx="3833584" cy="1227876"/>
            <a:chOff x="2522178" y="2404163"/>
            <a:chExt cx="3833584" cy="1227876"/>
          </a:xfrm>
        </p:grpSpPr>
        <p:sp>
          <p:nvSpPr>
            <p:cNvPr id="18" name="Regular Pentagon 17"/>
            <p:cNvSpPr>
              <a:spLocks noChangeAspect="1"/>
            </p:cNvSpPr>
            <p:nvPr/>
          </p:nvSpPr>
          <p:spPr>
            <a:xfrm rot="949945">
              <a:off x="2522178" y="2986388"/>
              <a:ext cx="591865" cy="645651"/>
            </a:xfrm>
            <a:prstGeom prst="pentagon">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TextBox 73"/>
            <p:cNvSpPr txBox="1"/>
            <p:nvPr/>
          </p:nvSpPr>
          <p:spPr>
            <a:xfrm>
              <a:off x="5407938" y="2404163"/>
              <a:ext cx="279244" cy="369332"/>
            </a:xfrm>
            <a:prstGeom prst="rect">
              <a:avLst/>
            </a:prstGeom>
            <a:noFill/>
          </p:spPr>
          <p:txBody>
            <a:bodyPr wrap="none" rtlCol="0">
              <a:spAutoFit/>
            </a:bodyPr>
            <a:lstStyle/>
            <a:p>
              <a:r>
                <a:rPr lang="en-US" dirty="0" smtClean="0">
                  <a:solidFill>
                    <a:prstClr val="black"/>
                  </a:solidFill>
                  <a:sym typeface="Symbol"/>
                </a:rPr>
                <a:t></a:t>
              </a:r>
              <a:endParaRPr lang="en-US" baseline="-25000" dirty="0">
                <a:solidFill>
                  <a:prstClr val="black"/>
                </a:solidFill>
              </a:endParaRPr>
            </a:p>
          </p:txBody>
        </p:sp>
        <p:cxnSp>
          <p:nvCxnSpPr>
            <p:cNvPr id="9" name="Curved Connector 8"/>
            <p:cNvCxnSpPr>
              <a:stCxn id="55" idx="0"/>
              <a:endCxn id="18" idx="0"/>
            </p:cNvCxnSpPr>
            <p:nvPr/>
          </p:nvCxnSpPr>
          <p:spPr>
            <a:xfrm rot="16200000" flipV="1">
              <a:off x="4547720" y="1357102"/>
              <a:ext cx="166509" cy="3449575"/>
            </a:xfrm>
            <a:prstGeom prst="curvedConnector3">
              <a:avLst>
                <a:gd name="adj1" fmla="val 244645"/>
              </a:avLst>
            </a:prstGeom>
            <a:ln>
              <a:solidFill>
                <a:schemeClr val="tx1"/>
              </a:solidFill>
              <a:prstDash val="dash"/>
              <a:headEnd type="none" w="med" len="lg"/>
              <a:tailEnd type="stealth" w="med" len="lg"/>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2668587" y="3011555"/>
            <a:ext cx="1757827" cy="629538"/>
            <a:chOff x="2668587" y="3011555"/>
            <a:chExt cx="1757827" cy="629538"/>
          </a:xfrm>
        </p:grpSpPr>
        <p:cxnSp>
          <p:nvCxnSpPr>
            <p:cNvPr id="38" name="Straight Arrow Connector 37"/>
            <p:cNvCxnSpPr>
              <a:stCxn id="36" idx="2"/>
              <a:endCxn id="5" idx="6"/>
            </p:cNvCxnSpPr>
            <p:nvPr/>
          </p:nvCxnSpPr>
          <p:spPr>
            <a:xfrm flipH="1">
              <a:off x="3022053" y="3247644"/>
              <a:ext cx="1404361" cy="90175"/>
            </a:xfrm>
            <a:prstGeom prst="straightConnector1">
              <a:avLst/>
            </a:prstGeom>
            <a:ln>
              <a:solidFill>
                <a:schemeClr val="tx1"/>
              </a:solidFill>
              <a:prstDash val="dash"/>
              <a:headEnd type="none" w="med" len="lg"/>
              <a:tailEnd type="stealth" w="med" len="lg"/>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2668587" y="3034544"/>
              <a:ext cx="353466" cy="606549"/>
            </a:xfrm>
            <a:prstGeom prst="ellipse">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TextBox 47"/>
            <p:cNvSpPr txBox="1"/>
            <p:nvPr/>
          </p:nvSpPr>
          <p:spPr>
            <a:xfrm>
              <a:off x="3435714" y="3011555"/>
              <a:ext cx="470003" cy="276999"/>
            </a:xfrm>
            <a:prstGeom prst="rect">
              <a:avLst/>
            </a:prstGeom>
            <a:noFill/>
          </p:spPr>
          <p:txBody>
            <a:bodyPr wrap="square" lIns="45720" tIns="0" rIns="45720" bIns="0" rtlCol="0">
              <a:spAutoFit/>
            </a:bodyPr>
            <a:lstStyle/>
            <a:p>
              <a:r>
                <a:rPr lang="en-US" dirty="0" smtClean="0">
                  <a:solidFill>
                    <a:sysClr val="windowText" lastClr="000000"/>
                  </a:solidFill>
                  <a:sym typeface="Math B"/>
                </a:rPr>
                <a:t></a:t>
              </a:r>
              <a:endParaRPr lang="en-US" b="1" dirty="0">
                <a:solidFill>
                  <a:sysClr val="windowText" lastClr="000000"/>
                </a:solidFill>
              </a:endParaRPr>
            </a:p>
          </p:txBody>
        </p:sp>
      </p:grpSp>
      <mc:AlternateContent xmlns:mc="http://schemas.openxmlformats.org/markup-compatibility/2006" xmlns:a14="http://schemas.microsoft.com/office/drawing/2010/main">
        <mc:Choice Requires="a14">
          <p:sp>
            <p:nvSpPr>
              <p:cNvPr id="2" name="TextBox 1"/>
              <p:cNvSpPr txBox="1"/>
              <p:nvPr/>
            </p:nvSpPr>
            <p:spPr>
              <a:xfrm>
                <a:off x="1582303" y="4728342"/>
                <a:ext cx="5978368" cy="646331"/>
              </a:xfrm>
              <a:prstGeom prst="rect">
                <a:avLst/>
              </a:prstGeom>
              <a:noFill/>
            </p:spPr>
            <p:txBody>
              <a:bodyPr wrap="none" rtlCol="0">
                <a:spAutoFit/>
              </a:bodyPr>
              <a:lstStyle/>
              <a:p>
                <a:r>
                  <a:rPr lang="en-US" dirty="0" smtClean="0">
                    <a:solidFill>
                      <a:prstClr val="black"/>
                    </a:solidFill>
                  </a:rPr>
                  <a:t>Given a </a:t>
                </a:r>
                <a:r>
                  <a:rPr lang="en-US" dirty="0">
                    <a:solidFill>
                      <a:prstClr val="black"/>
                    </a:solidFill>
                  </a:rPr>
                  <a:t>formula </a:t>
                </a:r>
                <a:r>
                  <a:rPr lang="en-US" dirty="0" smtClean="0">
                    <a:solidFill>
                      <a:prstClr val="black"/>
                    </a:solidFill>
                    <a:sym typeface="Symbol"/>
                  </a:rPr>
                  <a:t>  </a:t>
                </a:r>
                <a:r>
                  <a:rPr lang="en-US" dirty="0" smtClean="0">
                    <a:solidFill>
                      <a:sysClr val="windowText" lastClr="000000"/>
                    </a:solidFill>
                    <a:latin typeface="Lucida Calligraphy" panose="03010101010101010101" pitchFamily="66" charset="0"/>
                  </a:rPr>
                  <a:t>L</a:t>
                </a:r>
                <a:r>
                  <a:rPr lang="en-US" dirty="0" smtClean="0">
                    <a:solidFill>
                      <a:prstClr val="black"/>
                    </a:solidFill>
                  </a:rPr>
                  <a:t>, </a:t>
                </a:r>
                <a:r>
                  <a:rPr lang="en-US" dirty="0">
                    <a:solidFill>
                      <a:prstClr val="black"/>
                    </a:solidFill>
                  </a:rPr>
                  <a:t>the goal of a procedure for </a:t>
                </a:r>
                <a14:m>
                  <m:oMath xmlns:m="http://schemas.openxmlformats.org/officeDocument/2006/math">
                    <m:acc>
                      <m:accPr>
                        <m:chr m:val="̂"/>
                        <m:ctrlPr>
                          <a:rPr lang="en-US" i="1" smtClean="0">
                            <a:solidFill>
                              <a:prstClr val="black"/>
                            </a:solidFill>
                            <a:latin typeface="Cambria Math"/>
                          </a:rPr>
                        </m:ctrlPr>
                      </m:accPr>
                      <m:e>
                        <m:r>
                          <a:rPr lang="en-US" i="1" smtClean="0">
                            <a:solidFill>
                              <a:prstClr val="black"/>
                            </a:solidFill>
                            <a:latin typeface="Cambria Math"/>
                            <a:ea typeface="Cambria Math"/>
                          </a:rPr>
                          <m:t>𝛼</m:t>
                        </m:r>
                      </m:e>
                    </m:acc>
                  </m:oMath>
                </a14:m>
                <a:r>
                  <a:rPr lang="en-US" dirty="0" smtClean="0">
                    <a:solidFill>
                      <a:prstClr val="black"/>
                    </a:solidFill>
                  </a:rPr>
                  <a:t> </a:t>
                </a:r>
                <a:r>
                  <a:rPr lang="en-US" dirty="0">
                    <a:solidFill>
                      <a:prstClr val="black"/>
                    </a:solidFill>
                  </a:rPr>
                  <a:t>is to </a:t>
                </a:r>
                <a:r>
                  <a:rPr lang="en-US" dirty="0" smtClean="0">
                    <a:solidFill>
                      <a:prstClr val="black"/>
                    </a:solidFill>
                  </a:rPr>
                  <a:t>find</a:t>
                </a:r>
              </a:p>
              <a:p>
                <a:r>
                  <a:rPr lang="en-US" dirty="0" smtClean="0">
                    <a:solidFill>
                      <a:prstClr val="black"/>
                    </a:solidFill>
                  </a:rPr>
                  <a:t>the smallest element </a:t>
                </a:r>
                <a:r>
                  <a:rPr lang="en-US" dirty="0">
                    <a:solidFill>
                      <a:prstClr val="black"/>
                    </a:solidFill>
                  </a:rPr>
                  <a:t>A </a:t>
                </a:r>
                <a:r>
                  <a:rPr lang="en-US" dirty="0" smtClean="0">
                    <a:solidFill>
                      <a:prstClr val="black"/>
                    </a:solidFill>
                    <a:sym typeface="Symbol"/>
                  </a:rPr>
                  <a:t></a:t>
                </a:r>
                <a:r>
                  <a:rPr lang="en-US" dirty="0" smtClean="0">
                    <a:solidFill>
                      <a:prstClr val="black"/>
                    </a:solidFill>
                  </a:rPr>
                  <a:t> </a:t>
                </a:r>
                <a:r>
                  <a:rPr lang="en-US" dirty="0" smtClean="0">
                    <a:solidFill>
                      <a:sysClr val="windowText" lastClr="000000"/>
                    </a:solidFill>
                    <a:latin typeface="Lucida Calligraphy" panose="03010101010101010101" pitchFamily="66" charset="0"/>
                  </a:rPr>
                  <a:t>A</a:t>
                </a:r>
                <a:r>
                  <a:rPr lang="en-US" dirty="0" smtClean="0">
                    <a:solidFill>
                      <a:prstClr val="black"/>
                    </a:solidFill>
                  </a:rPr>
                  <a:t> </a:t>
                </a:r>
                <a:r>
                  <a:rPr lang="en-US" dirty="0">
                    <a:solidFill>
                      <a:prstClr val="black"/>
                    </a:solidFill>
                  </a:rPr>
                  <a:t>such that </a:t>
                </a:r>
                <a:r>
                  <a:rPr lang="en-US" dirty="0" smtClean="0">
                    <a:solidFill>
                      <a:prstClr val="black"/>
                    </a:solidFill>
                    <a:sym typeface="Symbol"/>
                  </a:rPr>
                  <a:t></a:t>
                </a:r>
                <a:r>
                  <a:rPr lang="en-US" dirty="0" smtClean="0">
                    <a:solidFill>
                      <a:prstClr val="black"/>
                    </a:solidFill>
                  </a:rPr>
                  <a:t>(</a:t>
                </a:r>
                <a:r>
                  <a:rPr lang="en-US" dirty="0">
                    <a:solidFill>
                      <a:prstClr val="black"/>
                    </a:solidFill>
                  </a:rPr>
                  <a:t>A</a:t>
                </a:r>
                <a:r>
                  <a:rPr lang="en-US" dirty="0" smtClean="0">
                    <a:solidFill>
                      <a:prstClr val="black"/>
                    </a:solidFill>
                  </a:rPr>
                  <a:t>) </a:t>
                </a:r>
                <a:r>
                  <a:rPr lang="en-US" dirty="0" smtClean="0">
                    <a:solidFill>
                      <a:prstClr val="black"/>
                    </a:solidFill>
                    <a:sym typeface="Symbol"/>
                  </a:rPr>
                  <a:t></a:t>
                </a:r>
                <a:r>
                  <a:rPr lang="en-US" dirty="0" smtClean="0">
                    <a:solidFill>
                      <a:prstClr val="black"/>
                    </a:solidFill>
                  </a:rPr>
                  <a:t> </a:t>
                </a:r>
                <a:r>
                  <a:rPr lang="en-US" dirty="0" smtClean="0">
                    <a:solidFill>
                      <a:prstClr val="black"/>
                    </a:solidFill>
                    <a:sym typeface="Math B"/>
                  </a:rPr>
                  <a:t></a:t>
                </a:r>
                <a:r>
                  <a:rPr lang="en-US" dirty="0" smtClean="0">
                    <a:solidFill>
                      <a:prstClr val="black"/>
                    </a:solidFill>
                    <a:sym typeface="Symbol"/>
                  </a:rPr>
                  <a:t></a:t>
                </a:r>
                <a:r>
                  <a:rPr lang="en-US" dirty="0" smtClean="0">
                    <a:solidFill>
                      <a:prstClr val="black"/>
                    </a:solidFill>
                    <a:sym typeface="Math B"/>
                  </a:rPr>
                  <a:t></a:t>
                </a:r>
                <a:r>
                  <a:rPr lang="en-US" dirty="0" smtClean="0">
                    <a:solidFill>
                      <a:prstClr val="black"/>
                    </a:solidFill>
                  </a:rPr>
                  <a:t>.</a:t>
                </a:r>
                <a:endParaRPr lang="en-US" dirty="0">
                  <a:solidFill>
                    <a:prstClr val="black"/>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1582303" y="4728342"/>
                <a:ext cx="5978368" cy="646331"/>
              </a:xfrm>
              <a:prstGeom prst="rect">
                <a:avLst/>
              </a:prstGeom>
              <a:blipFill rotWithShape="1">
                <a:blip r:embed="rId5"/>
                <a:stretch>
                  <a:fillRect l="-918" t="-7547" r="-102" b="-15094"/>
                </a:stretch>
              </a:blipFill>
            </p:spPr>
            <p:txBody>
              <a:bodyPr/>
              <a:lstStyle/>
              <a:p>
                <a:r>
                  <a:rPr lang="en-US">
                    <a:noFill/>
                  </a:rPr>
                  <a:t> </a:t>
                </a:r>
              </a:p>
            </p:txBody>
          </p:sp>
        </mc:Fallback>
      </mc:AlternateContent>
      <p:sp>
        <p:nvSpPr>
          <p:cNvPr id="6" name="TextBox 5"/>
          <p:cNvSpPr txBox="1"/>
          <p:nvPr/>
        </p:nvSpPr>
        <p:spPr>
          <a:xfrm>
            <a:off x="1094034" y="5559132"/>
            <a:ext cx="7387600" cy="923330"/>
          </a:xfrm>
          <a:prstGeom prst="rect">
            <a:avLst/>
          </a:prstGeom>
          <a:noFill/>
        </p:spPr>
        <p:txBody>
          <a:bodyPr wrap="none" rtlCol="0">
            <a:spAutoFit/>
          </a:bodyPr>
          <a:lstStyle/>
          <a:p>
            <a:r>
              <a:rPr lang="en-US" dirty="0">
                <a:solidFill>
                  <a:prstClr val="black"/>
                </a:solidFill>
              </a:rPr>
              <a:t>Typically</a:t>
            </a:r>
            <a:r>
              <a:rPr lang="en-US" dirty="0" smtClean="0">
                <a:solidFill>
                  <a:prstClr val="black"/>
                </a:solidFill>
              </a:rPr>
              <a:t>, </a:t>
            </a:r>
            <a:r>
              <a:rPr lang="en-US" dirty="0" smtClean="0">
                <a:solidFill>
                  <a:sysClr val="windowText" lastClr="000000"/>
                </a:solidFill>
                <a:latin typeface="Lucida Calligraphy" panose="03010101010101010101" pitchFamily="66" charset="0"/>
              </a:rPr>
              <a:t>L </a:t>
            </a:r>
            <a:r>
              <a:rPr lang="en-US" dirty="0" smtClean="0">
                <a:solidFill>
                  <a:prstClr val="black"/>
                </a:solidFill>
              </a:rPr>
              <a:t>is </a:t>
            </a:r>
            <a:r>
              <a:rPr lang="en-US" dirty="0">
                <a:solidFill>
                  <a:prstClr val="black"/>
                </a:solidFill>
              </a:rPr>
              <a:t>a rich </a:t>
            </a:r>
            <a:r>
              <a:rPr lang="en-US" dirty="0" smtClean="0">
                <a:solidFill>
                  <a:prstClr val="black"/>
                </a:solidFill>
              </a:rPr>
              <a:t>language and </a:t>
            </a:r>
            <a:r>
              <a:rPr lang="en-US" dirty="0">
                <a:solidFill>
                  <a:sysClr val="windowText" lastClr="000000"/>
                </a:solidFill>
                <a:latin typeface="Lucida Calligraphy" panose="03010101010101010101" pitchFamily="66" charset="0"/>
              </a:rPr>
              <a:t>A </a:t>
            </a:r>
            <a:r>
              <a:rPr lang="en-US" dirty="0" smtClean="0">
                <a:solidFill>
                  <a:prstClr val="black"/>
                </a:solidFill>
              </a:rPr>
              <a:t>is an impoverished </a:t>
            </a:r>
            <a:r>
              <a:rPr lang="en-US" dirty="0">
                <a:solidFill>
                  <a:prstClr val="black"/>
                </a:solidFill>
              </a:rPr>
              <a:t>logic fragment</a:t>
            </a:r>
            <a:r>
              <a:rPr lang="en-US">
                <a:solidFill>
                  <a:prstClr val="black"/>
                </a:solidFill>
              </a:rPr>
              <a:t> </a:t>
            </a:r>
            <a:r>
              <a:rPr lang="en-US" smtClean="0">
                <a:solidFill>
                  <a:sysClr val="windowText" lastClr="000000"/>
                </a:solidFill>
                <a:latin typeface="Lucida Calligraphy" panose="03010101010101010101" pitchFamily="66" charset="0"/>
              </a:rPr>
              <a:t>L</a:t>
            </a:r>
            <a:r>
              <a:rPr lang="en-US" i="1" smtClean="0">
                <a:solidFill>
                  <a:prstClr val="black"/>
                </a:solidFill>
              </a:rPr>
              <a:t>'.</a:t>
            </a:r>
            <a:endParaRPr lang="en-US" i="1" dirty="0" smtClean="0">
              <a:solidFill>
                <a:prstClr val="black"/>
              </a:solidFill>
            </a:endParaRPr>
          </a:p>
          <a:p>
            <a:r>
              <a:rPr lang="en-US" dirty="0" smtClean="0">
                <a:solidFill>
                  <a:prstClr val="black"/>
                </a:solidFill>
              </a:rPr>
              <a:t>Symbolic </a:t>
            </a:r>
            <a:r>
              <a:rPr lang="en-US" dirty="0">
                <a:solidFill>
                  <a:prstClr val="black"/>
                </a:solidFill>
              </a:rPr>
              <a:t>abstraction addresses </a:t>
            </a:r>
            <a:r>
              <a:rPr lang="en-US" dirty="0" smtClean="0">
                <a:solidFill>
                  <a:prstClr val="black"/>
                </a:solidFill>
              </a:rPr>
              <a:t>a </a:t>
            </a:r>
            <a:r>
              <a:rPr lang="en-US" dirty="0">
                <a:solidFill>
                  <a:prstClr val="black"/>
                </a:solidFill>
              </a:rPr>
              <a:t>fundamental approximation problem:</a:t>
            </a:r>
          </a:p>
          <a:p>
            <a:r>
              <a:rPr lang="en-US" dirty="0">
                <a:solidFill>
                  <a:prstClr val="black"/>
                </a:solidFill>
              </a:rPr>
              <a:t>Given </a:t>
            </a:r>
            <a:r>
              <a:rPr lang="en-US" dirty="0">
                <a:solidFill>
                  <a:prstClr val="black"/>
                </a:solidFill>
                <a:sym typeface="Symbol"/>
              </a:rPr>
              <a:t>  </a:t>
            </a:r>
            <a:r>
              <a:rPr lang="en-US" dirty="0">
                <a:solidFill>
                  <a:sysClr val="windowText" lastClr="000000"/>
                </a:solidFill>
                <a:latin typeface="Lucida Calligraphy" panose="03010101010101010101" pitchFamily="66" charset="0"/>
              </a:rPr>
              <a:t>L</a:t>
            </a:r>
            <a:r>
              <a:rPr lang="en-US" dirty="0" smtClean="0">
                <a:solidFill>
                  <a:prstClr val="black"/>
                </a:solidFill>
              </a:rPr>
              <a:t>, </a:t>
            </a:r>
            <a:r>
              <a:rPr lang="en-US" dirty="0">
                <a:solidFill>
                  <a:prstClr val="black"/>
                </a:solidFill>
              </a:rPr>
              <a:t>find the </a:t>
            </a:r>
            <a:r>
              <a:rPr lang="en-US" i="1" dirty="0">
                <a:solidFill>
                  <a:prstClr val="black"/>
                </a:solidFill>
              </a:rPr>
              <a:t>strongest consequence</a:t>
            </a:r>
            <a:r>
              <a:rPr lang="en-US" dirty="0">
                <a:solidFill>
                  <a:prstClr val="black"/>
                </a:solidFill>
              </a:rPr>
              <a:t> of </a:t>
            </a:r>
            <a:r>
              <a:rPr lang="en-US" dirty="0" smtClean="0">
                <a:solidFill>
                  <a:prstClr val="black"/>
                </a:solidFill>
                <a:sym typeface="Symbol"/>
              </a:rPr>
              <a:t></a:t>
            </a:r>
            <a:r>
              <a:rPr lang="en-US" dirty="0" smtClean="0">
                <a:solidFill>
                  <a:prstClr val="black"/>
                </a:solidFill>
              </a:rPr>
              <a:t> </a:t>
            </a:r>
            <a:r>
              <a:rPr lang="en-US" dirty="0">
                <a:solidFill>
                  <a:prstClr val="black"/>
                </a:solidFill>
              </a:rPr>
              <a:t>that is expressible </a:t>
            </a:r>
            <a:r>
              <a:rPr lang="en-US">
                <a:solidFill>
                  <a:prstClr val="black"/>
                </a:solidFill>
              </a:rPr>
              <a:t>in </a:t>
            </a:r>
            <a:r>
              <a:rPr lang="en-US" smtClean="0">
                <a:solidFill>
                  <a:sysClr val="windowText" lastClr="000000"/>
                </a:solidFill>
                <a:latin typeface="Lucida Calligraphy" panose="03010101010101010101" pitchFamily="66" charset="0"/>
              </a:rPr>
              <a:t>L</a:t>
            </a:r>
            <a:r>
              <a:rPr lang="en-US" i="1" smtClean="0">
                <a:solidFill>
                  <a:prstClr val="black"/>
                </a:solidFill>
              </a:rPr>
              <a:t>'</a:t>
            </a:r>
            <a:r>
              <a:rPr lang="en-US" smtClean="0">
                <a:solidFill>
                  <a:prstClr val="black"/>
                </a:solidFill>
              </a:rPr>
              <a:t>.</a:t>
            </a:r>
            <a:endParaRPr lang="en-US" dirty="0">
              <a:solidFill>
                <a:prstClr val="black"/>
              </a:solidFill>
            </a:endParaRPr>
          </a:p>
        </p:txBody>
      </p:sp>
      <p:sp>
        <p:nvSpPr>
          <p:cNvPr id="16" name="Slide Number Placeholder 15"/>
          <p:cNvSpPr>
            <a:spLocks noGrp="1"/>
          </p:cNvSpPr>
          <p:nvPr>
            <p:ph type="sldNum" sz="quarter" idx="12"/>
          </p:nvPr>
        </p:nvSpPr>
        <p:spPr/>
        <p:txBody>
          <a:bodyPr/>
          <a:lstStyle/>
          <a:p>
            <a:fld id="{A65A0EED-6B89-664A-801E-D3FDD91C7C69}" type="slidenum">
              <a:rPr lang="en-US" smtClean="0">
                <a:solidFill>
                  <a:prstClr val="black">
                    <a:tint val="75000"/>
                  </a:prstClr>
                </a:solidFill>
              </a:rPr>
              <a:pPr/>
              <a:t>100</a:t>
            </a:fld>
            <a:endParaRPr lang="en-US">
              <a:solidFill>
                <a:prstClr val="black">
                  <a:tint val="75000"/>
                </a:prstClr>
              </a:solidFill>
            </a:endParaRPr>
          </a:p>
        </p:txBody>
      </p:sp>
      <p:pic>
        <p:nvPicPr>
          <p:cNvPr id="28" name="Picture 8" descr="C:\Users\reps\AppData\Local\Microsoft\Windows\Temporary Internet Files\Content.IE5\UWN4LK9M\Lightbulb_by_Trixyrogue[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63731" y="1150557"/>
            <a:ext cx="880269" cy="1012310"/>
          </a:xfrm>
          <a:prstGeom prst="rect">
            <a:avLst/>
          </a:prstGeom>
          <a:noFill/>
          <a:extLst>
            <a:ext uri="{909E8E84-426E-40DD-AFC4-6F175D3DCCD1}">
              <a14:hiddenFill xmlns:a14="http://schemas.microsoft.com/office/drawing/2010/main">
                <a:solidFill>
                  <a:srgbClr val="FFFFFF"/>
                </a:solidFill>
              </a14:hiddenFill>
            </a:ext>
          </a:extLst>
        </p:spPr>
      </p:pic>
      <p:sp>
        <p:nvSpPr>
          <p:cNvPr id="30" name="Title 1"/>
          <p:cNvSpPr>
            <a:spLocks noGrp="1"/>
          </p:cNvSpPr>
          <p:nvPr>
            <p:ph type="title"/>
          </p:nvPr>
        </p:nvSpPr>
        <p:spPr>
          <a:xfrm>
            <a:off x="0" y="0"/>
            <a:ext cx="9144000" cy="1143000"/>
          </a:xfrm>
        </p:spPr>
        <p:txBody>
          <a:bodyPr/>
          <a:lstStyle/>
          <a:p>
            <a:r>
              <a:rPr lang="en-US" dirty="0" smtClean="0"/>
              <a:t>Connections, Connections, . . .</a:t>
            </a:r>
            <a:endParaRPr lang="en-US" dirty="0"/>
          </a:p>
        </p:txBody>
      </p:sp>
      <p:sp>
        <p:nvSpPr>
          <p:cNvPr id="10" name="Rectangle 9"/>
          <p:cNvSpPr/>
          <p:nvPr/>
        </p:nvSpPr>
        <p:spPr>
          <a:xfrm>
            <a:off x="1076449" y="5559132"/>
            <a:ext cx="7169697" cy="923330"/>
          </a:xfrm>
          <a:prstGeom prst="rect">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noFill/>
            </a:endParaRPr>
          </a:p>
        </p:txBody>
      </p:sp>
      <p:sp>
        <p:nvSpPr>
          <p:cNvPr id="14" name="Rounded Rectangular Callout 13"/>
          <p:cNvSpPr/>
          <p:nvPr/>
        </p:nvSpPr>
        <p:spPr>
          <a:xfrm>
            <a:off x="4787835" y="1072663"/>
            <a:ext cx="3916030" cy="3100549"/>
          </a:xfrm>
          <a:prstGeom prst="wedgeRoundRectCallout">
            <a:avLst>
              <a:gd name="adj1" fmla="val -48589"/>
              <a:gd name="adj2" fmla="val 114226"/>
              <a:gd name="adj3" fmla="val 16667"/>
            </a:avLst>
          </a:prstGeom>
          <a:solidFill>
            <a:srgbClr val="FFFFFF"/>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280988" indent="-280988">
              <a:buFont typeface="Arial" panose="020B0604020202020204" pitchFamily="34" charset="0"/>
              <a:buChar char="•"/>
            </a:pPr>
            <a:r>
              <a:rPr lang="en-US" sz="2400" dirty="0">
                <a:solidFill>
                  <a:sysClr val="windowText" lastClr="000000"/>
                </a:solidFill>
              </a:rPr>
              <a:t>Automated </a:t>
            </a:r>
            <a:r>
              <a:rPr lang="en-US" sz="2400" dirty="0" smtClean="0">
                <a:solidFill>
                  <a:sysClr val="windowText" lastClr="000000"/>
                </a:solidFill>
              </a:rPr>
              <a:t>reasoning &amp;</a:t>
            </a:r>
          </a:p>
          <a:p>
            <a:r>
              <a:rPr lang="en-US" sz="2400" dirty="0">
                <a:solidFill>
                  <a:sysClr val="windowText" lastClr="000000"/>
                </a:solidFill>
              </a:rPr>
              <a:t> </a:t>
            </a:r>
            <a:r>
              <a:rPr lang="en-US" sz="2400" dirty="0" smtClean="0">
                <a:solidFill>
                  <a:sysClr val="windowText" lastClr="000000"/>
                </a:solidFill>
              </a:rPr>
              <a:t>         decision procedures</a:t>
            </a:r>
            <a:endParaRPr lang="en-US" sz="2400" dirty="0">
              <a:solidFill>
                <a:sysClr val="windowText" lastClr="000000"/>
              </a:solidFill>
            </a:endParaRPr>
          </a:p>
          <a:p>
            <a:pPr marL="280988" indent="-280988">
              <a:buFont typeface="Arial" panose="020B0604020202020204" pitchFamily="34" charset="0"/>
              <a:buChar char="•"/>
            </a:pPr>
            <a:r>
              <a:rPr lang="en-US" sz="2400" dirty="0">
                <a:solidFill>
                  <a:sysClr val="windowText" lastClr="000000"/>
                </a:solidFill>
              </a:rPr>
              <a:t>Machine learning</a:t>
            </a:r>
          </a:p>
          <a:p>
            <a:pPr marL="280988" indent="-280988">
              <a:buFont typeface="Arial" panose="020B0604020202020204" pitchFamily="34" charset="0"/>
              <a:buChar char="•"/>
            </a:pPr>
            <a:r>
              <a:rPr lang="en-US" sz="2400" dirty="0">
                <a:solidFill>
                  <a:sysClr val="windowText" lastClr="000000"/>
                </a:solidFill>
              </a:rPr>
              <a:t>Knowledge compilation</a:t>
            </a:r>
          </a:p>
          <a:p>
            <a:pPr marL="280988" indent="-280988">
              <a:buFont typeface="Arial" panose="020B0604020202020204" pitchFamily="34" charset="0"/>
              <a:buChar char="•"/>
            </a:pPr>
            <a:r>
              <a:rPr lang="en-US" sz="2400" dirty="0">
                <a:solidFill>
                  <a:sysClr val="windowText" lastClr="000000"/>
                </a:solidFill>
              </a:rPr>
              <a:t>Consequence finding</a:t>
            </a:r>
          </a:p>
          <a:p>
            <a:pPr marL="280988" indent="-280988">
              <a:buFont typeface="Arial" panose="020B0604020202020204" pitchFamily="34" charset="0"/>
              <a:buChar char="•"/>
            </a:pPr>
            <a:r>
              <a:rPr lang="en-US" sz="2400" dirty="0">
                <a:solidFill>
                  <a:sysClr val="windowText" lastClr="000000"/>
                </a:solidFill>
              </a:rPr>
              <a:t>Data integration</a:t>
            </a:r>
          </a:p>
          <a:p>
            <a:pPr marL="280988" indent="-280988">
              <a:buFont typeface="Arial" panose="020B0604020202020204" pitchFamily="34" charset="0"/>
              <a:buChar char="•"/>
            </a:pPr>
            <a:r>
              <a:rPr lang="en-US" sz="2400" dirty="0">
                <a:solidFill>
                  <a:sysClr val="windowText" lastClr="000000"/>
                </a:solidFill>
              </a:rPr>
              <a:t>Constraint programming</a:t>
            </a:r>
          </a:p>
        </p:txBody>
      </p:sp>
    </p:spTree>
    <p:extLst>
      <p:ext uri="{BB962C8B-B14F-4D97-AF65-F5344CB8AC3E}">
        <p14:creationId xmlns:p14="http://schemas.microsoft.com/office/powerpoint/2010/main" val="28526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Plug for . . .</a:t>
            </a:r>
            <a:endParaRPr lang="en-US" dirty="0"/>
          </a:p>
        </p:txBody>
      </p:sp>
      <p:sp>
        <p:nvSpPr>
          <p:cNvPr id="4" name="Slide Number Placeholder 3"/>
          <p:cNvSpPr>
            <a:spLocks noGrp="1"/>
          </p:cNvSpPr>
          <p:nvPr>
            <p:ph type="sldNum" sz="quarter" idx="12"/>
          </p:nvPr>
        </p:nvSpPr>
        <p:spPr/>
        <p:txBody>
          <a:bodyPr/>
          <a:lstStyle/>
          <a:p>
            <a:fld id="{A65A0EED-6B89-664A-801E-D3FDD91C7C69}" type="slidenum">
              <a:rPr lang="en-US" smtClean="0"/>
              <a:pPr/>
              <a:t>101</a:t>
            </a:fld>
            <a:endParaRPr lang="en-US"/>
          </a:p>
        </p:txBody>
      </p:sp>
      <p:sp>
        <p:nvSpPr>
          <p:cNvPr id="5" name="TextBox 4"/>
          <p:cNvSpPr txBox="1"/>
          <p:nvPr/>
        </p:nvSpPr>
        <p:spPr>
          <a:xfrm>
            <a:off x="397566" y="1840317"/>
            <a:ext cx="6768865" cy="1015663"/>
          </a:xfrm>
          <a:prstGeom prst="rect">
            <a:avLst/>
          </a:prstGeom>
          <a:noFill/>
        </p:spPr>
        <p:txBody>
          <a:bodyPr wrap="square" rtlCol="0">
            <a:spAutoFit/>
          </a:bodyPr>
          <a:lstStyle/>
          <a:p>
            <a:r>
              <a:rPr lang="en-US" sz="2000" dirty="0" smtClean="0"/>
              <a:t>A.V. Thakur, </a:t>
            </a:r>
            <a:r>
              <a:rPr lang="en-US" sz="2000" b="1" dirty="0" smtClean="0"/>
              <a:t>Symbolic abstraction</a:t>
            </a:r>
            <a:r>
              <a:rPr lang="en-US" sz="2000" b="1" dirty="0"/>
              <a:t>: Algorithms and </a:t>
            </a:r>
            <a:r>
              <a:rPr lang="en-US" sz="2000" b="1" dirty="0" smtClean="0"/>
              <a:t>applications</a:t>
            </a:r>
            <a:r>
              <a:rPr lang="en-US" sz="2000" dirty="0" smtClean="0"/>
              <a:t>, Ph.D. dissertation and Technical Report, Computer Sciences Dept., University of Wisconsin, Aug. 2014</a:t>
            </a:r>
            <a:endParaRPr lang="en-US" sz="2000" dirty="0"/>
          </a:p>
        </p:txBody>
      </p:sp>
      <p:grpSp>
        <p:nvGrpSpPr>
          <p:cNvPr id="6" name="Group 5"/>
          <p:cNvGrpSpPr/>
          <p:nvPr/>
        </p:nvGrpSpPr>
        <p:grpSpPr>
          <a:xfrm>
            <a:off x="7507047" y="1490104"/>
            <a:ext cx="1106487" cy="1716088"/>
            <a:chOff x="7693692" y="4866522"/>
            <a:chExt cx="1106487" cy="1716088"/>
          </a:xfrm>
        </p:grpSpPr>
        <p:pic>
          <p:nvPicPr>
            <p:cNvPr id="7" name="Picture 46" descr="adi-beard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3692" y="4866522"/>
              <a:ext cx="1106487" cy="1184275"/>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47"/>
            <p:cNvSpPr txBox="1">
              <a:spLocks noChangeArrowheads="1"/>
            </p:cNvSpPr>
            <p:nvPr/>
          </p:nvSpPr>
          <p:spPr bwMode="auto">
            <a:xfrm>
              <a:off x="7869904" y="6098422"/>
              <a:ext cx="755650" cy="48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600" dirty="0">
                  <a:latin typeface="Calibri" pitchFamily="34" charset="0"/>
                </a:rPr>
                <a:t>Aditya</a:t>
              </a:r>
            </a:p>
            <a:p>
              <a:pPr algn="ctr">
                <a:lnSpc>
                  <a:spcPct val="70000"/>
                </a:lnSpc>
                <a:buFontTx/>
                <a:buNone/>
              </a:pPr>
              <a:r>
                <a:rPr lang="en-US" sz="1600" dirty="0">
                  <a:latin typeface="Calibri" pitchFamily="34" charset="0"/>
                </a:rPr>
                <a:t>Thakur</a:t>
              </a:r>
            </a:p>
          </p:txBody>
        </p:sp>
      </p:grpSp>
      <p:grpSp>
        <p:nvGrpSpPr>
          <p:cNvPr id="9" name="Group 8"/>
          <p:cNvGrpSpPr/>
          <p:nvPr/>
        </p:nvGrpSpPr>
        <p:grpSpPr>
          <a:xfrm>
            <a:off x="7572915" y="3415225"/>
            <a:ext cx="974750" cy="1670421"/>
            <a:chOff x="6676736" y="4157663"/>
            <a:chExt cx="974750" cy="1670421"/>
          </a:xfrm>
        </p:grpSpPr>
        <p:pic>
          <p:nvPicPr>
            <p:cNvPr id="10" name="Picture 3" descr="C:\Users\reps\Documents\Service\Meetings\Dagstuhl SMT-meets-AbsInt-2014\Talk\leo-hall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6736" y="4157663"/>
              <a:ext cx="974750" cy="118872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47"/>
            <p:cNvSpPr txBox="1">
              <a:spLocks noChangeArrowheads="1"/>
            </p:cNvSpPr>
            <p:nvPr/>
          </p:nvSpPr>
          <p:spPr bwMode="auto">
            <a:xfrm>
              <a:off x="6824914" y="5391041"/>
              <a:ext cx="678392"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600" dirty="0" smtClean="0">
                  <a:latin typeface="Calibri" pitchFamily="34" charset="0"/>
                </a:rPr>
                <a:t>Leo</a:t>
              </a:r>
            </a:p>
            <a:p>
              <a:pPr algn="ctr">
                <a:lnSpc>
                  <a:spcPct val="70000"/>
                </a:lnSpc>
                <a:buFontTx/>
                <a:buNone/>
              </a:pPr>
              <a:r>
                <a:rPr lang="en-US" sz="1600" dirty="0" smtClean="0">
                  <a:latin typeface="Calibri" pitchFamily="34" charset="0"/>
                </a:rPr>
                <a:t>Haller</a:t>
              </a:r>
            </a:p>
          </p:txBody>
        </p:sp>
      </p:grpSp>
      <p:sp>
        <p:nvSpPr>
          <p:cNvPr id="12" name="TextBox 11"/>
          <p:cNvSpPr txBox="1"/>
          <p:nvPr/>
        </p:nvSpPr>
        <p:spPr>
          <a:xfrm>
            <a:off x="397567" y="3896492"/>
            <a:ext cx="5976730" cy="707886"/>
          </a:xfrm>
          <a:prstGeom prst="rect">
            <a:avLst/>
          </a:prstGeom>
          <a:noFill/>
        </p:spPr>
        <p:txBody>
          <a:bodyPr wrap="square" rtlCol="0">
            <a:spAutoFit/>
          </a:bodyPr>
          <a:lstStyle/>
          <a:p>
            <a:r>
              <a:rPr lang="en-US" sz="2000" dirty="0" smtClean="0"/>
              <a:t>L.C.R. Haller, </a:t>
            </a:r>
            <a:r>
              <a:rPr lang="en-US" sz="2000" b="1" dirty="0" smtClean="0"/>
              <a:t>Abstract satisfaction</a:t>
            </a:r>
            <a:r>
              <a:rPr lang="en-US" sz="2000" dirty="0" smtClean="0"/>
              <a:t>, Ph.D. dissertation, University of Oxford, 2013</a:t>
            </a:r>
            <a:endParaRPr lang="en-US" sz="2000" dirty="0"/>
          </a:p>
        </p:txBody>
      </p:sp>
      <p:sp>
        <p:nvSpPr>
          <p:cNvPr id="13" name="TextBox 12"/>
          <p:cNvSpPr txBox="1"/>
          <p:nvPr/>
        </p:nvSpPr>
        <p:spPr>
          <a:xfrm>
            <a:off x="399134" y="5330964"/>
            <a:ext cx="8214399" cy="1015663"/>
          </a:xfrm>
          <a:prstGeom prst="rect">
            <a:avLst/>
          </a:prstGeom>
          <a:noFill/>
        </p:spPr>
        <p:txBody>
          <a:bodyPr wrap="square" rtlCol="0">
            <a:spAutoFit/>
          </a:bodyPr>
          <a:lstStyle/>
          <a:p>
            <a:r>
              <a:rPr lang="en-US" sz="2000" dirty="0" smtClean="0"/>
              <a:t>T. Reps and A. Thakur, Automating abstract interpretation.  To appear in Proc. VMCAI, Jan. 2016</a:t>
            </a:r>
            <a:r>
              <a:rPr lang="en-US" sz="2000" dirty="0"/>
              <a:t>. research.cs.wisc.edu/</a:t>
            </a:r>
            <a:r>
              <a:rPr lang="en-US" sz="2000" dirty="0" err="1"/>
              <a:t>wpis</a:t>
            </a:r>
            <a:r>
              <a:rPr lang="en-US" sz="2000" dirty="0"/>
              <a:t>/papers/vmcai16-invited.pdf</a:t>
            </a:r>
          </a:p>
          <a:p>
            <a:endParaRPr lang="en-US" sz="2000" dirty="0"/>
          </a:p>
        </p:txBody>
      </p:sp>
      <p:sp>
        <p:nvSpPr>
          <p:cNvPr id="14" name="Rectangle 13"/>
          <p:cNvSpPr/>
          <p:nvPr/>
        </p:nvSpPr>
        <p:spPr>
          <a:xfrm>
            <a:off x="409161" y="5324061"/>
            <a:ext cx="8138504" cy="752889"/>
          </a:xfrm>
          <a:prstGeom prst="rect">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chemeClr val="tx1"/>
              </a:solidFill>
            </a:endParaRPr>
          </a:p>
        </p:txBody>
      </p:sp>
    </p:spTree>
    <p:extLst>
      <p:ext uri="{BB962C8B-B14F-4D97-AF65-F5344CB8AC3E}">
        <p14:creationId xmlns:p14="http://schemas.microsoft.com/office/powerpoint/2010/main" val="4186611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281600"/>
            <a:ext cx="8534400" cy="1720801"/>
          </a:xfrm>
        </p:spPr>
        <p:txBody>
          <a:bodyPr lIns="0" tIns="0" rIns="0" bIns="0">
            <a:noAutofit/>
          </a:bodyPr>
          <a:lstStyle/>
          <a:p>
            <a:pPr algn="ctr"/>
            <a:r>
              <a:rPr lang="en-US" sz="3600" dirty="0" smtClean="0"/>
              <a:t>Automating Abstract Interpretation</a:t>
            </a:r>
            <a:endParaRPr lang="en-US" sz="1800" dirty="0"/>
          </a:p>
        </p:txBody>
      </p:sp>
      <p:sp>
        <p:nvSpPr>
          <p:cNvPr id="3" name="Subtitle 2"/>
          <p:cNvSpPr>
            <a:spLocks noGrp="1"/>
          </p:cNvSpPr>
          <p:nvPr>
            <p:ph type="subTitle" idx="1"/>
          </p:nvPr>
        </p:nvSpPr>
        <p:spPr>
          <a:xfrm>
            <a:off x="1028700" y="3633444"/>
            <a:ext cx="7086600" cy="1447800"/>
          </a:xfrm>
        </p:spPr>
        <p:txBody>
          <a:bodyPr>
            <a:normAutofit/>
          </a:bodyPr>
          <a:lstStyle/>
          <a:p>
            <a:pPr>
              <a:spcBef>
                <a:spcPts val="600"/>
              </a:spcBef>
            </a:pPr>
            <a:r>
              <a:rPr lang="en-US" sz="2800" dirty="0" smtClean="0">
                <a:solidFill>
                  <a:schemeClr val="tx1"/>
                </a:solidFill>
              </a:rPr>
              <a:t>Thomas Reps</a:t>
            </a:r>
          </a:p>
          <a:p>
            <a:pPr>
              <a:spcBef>
                <a:spcPts val="600"/>
              </a:spcBef>
            </a:pPr>
            <a:r>
              <a:rPr lang="en-US" sz="2800" dirty="0" smtClean="0">
                <a:solidFill>
                  <a:schemeClr val="tx1"/>
                </a:solidFill>
              </a:rPr>
              <a:t>University of Wisconsin and </a:t>
            </a:r>
            <a:r>
              <a:rPr lang="en-US" sz="2800" dirty="0" err="1" smtClean="0">
                <a:solidFill>
                  <a:schemeClr val="tx1"/>
                </a:solidFill>
              </a:rPr>
              <a:t>GrammaTech</a:t>
            </a:r>
            <a:r>
              <a:rPr lang="en-US" sz="2800" dirty="0" smtClean="0">
                <a:solidFill>
                  <a:schemeClr val="tx1"/>
                </a:solidFill>
              </a:rPr>
              <a:t>, Inc.</a:t>
            </a:r>
            <a:endParaRPr lang="en-US" sz="2800" dirty="0">
              <a:solidFill>
                <a:schemeClr val="tx1"/>
              </a:solidFill>
            </a:endParaRPr>
          </a:p>
        </p:txBody>
      </p:sp>
      <p:sp>
        <p:nvSpPr>
          <p:cNvPr id="5" name="Rounded Rectangular Callout 4"/>
          <p:cNvSpPr/>
          <p:nvPr/>
        </p:nvSpPr>
        <p:spPr>
          <a:xfrm>
            <a:off x="1102936" y="4911726"/>
            <a:ext cx="6938128" cy="1583341"/>
          </a:xfrm>
          <a:prstGeom prst="wedgeRoundRectCallout">
            <a:avLst>
              <a:gd name="adj1" fmla="val -31322"/>
              <a:gd name="adj2" fmla="val -172757"/>
              <a:gd name="adj3" fmla="val 16667"/>
            </a:avLst>
          </a:prstGeom>
          <a:solidFill>
            <a:srgbClr val="690000"/>
          </a:solidFill>
          <a:ln w="25400">
            <a:noFill/>
          </a:ln>
        </p:spPr>
        <p:txBody>
          <a:bodyPr vert="horz" lIns="0" tIns="0" rIns="0" bIns="0" rtlCol="0" anchor="ctr">
            <a:noAutofit/>
          </a:bodyPr>
          <a:lstStyle/>
          <a:p>
            <a:pPr marL="320040" algn="ctr" defTabSz="457200">
              <a:spcBef>
                <a:spcPct val="0"/>
              </a:spcBef>
              <a:buFont typeface="Arial"/>
              <a:buNone/>
            </a:pPr>
            <a:r>
              <a:rPr lang="en-US" sz="3600" dirty="0" smtClean="0">
                <a:solidFill>
                  <a:schemeClr val="bg1"/>
                </a:solidFill>
                <a:latin typeface="+mj-lt"/>
                <a:ea typeface="+mj-ea"/>
                <a:cs typeface="+mj-cs"/>
              </a:rPr>
              <a:t>and Creating Improved Decision Procedures as a Bonus</a:t>
            </a:r>
            <a:endParaRPr lang="en-US" sz="3600" dirty="0">
              <a:solidFill>
                <a:schemeClr val="bg1"/>
              </a:solidFill>
              <a:latin typeface="+mj-lt"/>
              <a:ea typeface="+mj-ea"/>
              <a:cs typeface="+mj-cs"/>
            </a:endParaRPr>
          </a:p>
        </p:txBody>
      </p:sp>
    </p:spTree>
    <p:extLst>
      <p:ext uri="{BB962C8B-B14F-4D97-AF65-F5344CB8AC3E}">
        <p14:creationId xmlns:p14="http://schemas.microsoft.com/office/powerpoint/2010/main" val="2329756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41828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sers\aditya\AppData\Local\Microsoft\Windows\Temporary Internet Files\Content.IE5\ZNA7BZVE\MC900434403[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5200" y="2057400"/>
            <a:ext cx="1362075" cy="190817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6890134" y="6356350"/>
            <a:ext cx="2133600" cy="365125"/>
          </a:xfrm>
        </p:spPr>
        <p:txBody>
          <a:bodyPr/>
          <a:lstStyle/>
          <a:p>
            <a:fld id="{A65A0EED-6B89-664A-801E-D3FDD91C7C69}" type="slidenum">
              <a:rPr lang="en-US" smtClean="0"/>
              <a:pPr/>
              <a:t>11</a:t>
            </a:fld>
            <a:endParaRPr lang="en-US" dirty="0"/>
          </a:p>
        </p:txBody>
      </p:sp>
    </p:spTree>
    <p:extLst>
      <p:ext uri="{BB962C8B-B14F-4D97-AF65-F5344CB8AC3E}">
        <p14:creationId xmlns:p14="http://schemas.microsoft.com/office/powerpoint/2010/main" val="3033357960"/>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work\AlphaFromAboveStaalmarck\presentation\BangingHeadAgainstKeyboardStreetSig.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222090"/>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4"/>
          <p:cNvSpPr>
            <a:spLocks noGrp="1"/>
          </p:cNvSpPr>
          <p:nvPr>
            <p:ph type="sldNum" sz="quarter" idx="12"/>
          </p:nvPr>
        </p:nvSpPr>
        <p:spPr>
          <a:xfrm>
            <a:off x="6890134" y="6356350"/>
            <a:ext cx="2133600" cy="365125"/>
          </a:xfrm>
        </p:spPr>
        <p:txBody>
          <a:bodyPr/>
          <a:lstStyle/>
          <a:p>
            <a:fld id="{A65A0EED-6B89-664A-801E-D3FDD91C7C69}" type="slidenum">
              <a:rPr lang="en-US" smtClean="0"/>
              <a:pPr/>
              <a:t>12</a:t>
            </a:fld>
            <a:endParaRPr lang="en-US" dirty="0"/>
          </a:p>
        </p:txBody>
      </p:sp>
    </p:spTree>
    <p:extLst>
      <p:ext uri="{BB962C8B-B14F-4D97-AF65-F5344CB8AC3E}">
        <p14:creationId xmlns:p14="http://schemas.microsoft.com/office/powerpoint/2010/main" val="238693616"/>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65379" name="Rectangle 3"/>
              <p:cNvSpPr>
                <a:spLocks noGrp="1" noChangeArrowheads="1"/>
              </p:cNvSpPr>
              <p:nvPr>
                <p:ph type="body" idx="4294967295"/>
              </p:nvPr>
            </p:nvSpPr>
            <p:spPr>
              <a:xfrm>
                <a:off x="0" y="1630363"/>
                <a:ext cx="9144000" cy="4324350"/>
              </a:xfrm>
            </p:spPr>
            <p:txBody>
              <a:bodyPr/>
              <a:lstStyle/>
              <a:p>
                <a:pPr>
                  <a:lnSpc>
                    <a:spcPct val="120000"/>
                  </a:lnSpc>
                </a:pPr>
                <a:r>
                  <a:rPr lang="en-US" altLang="en-US" sz="2800" dirty="0" smtClean="0"/>
                  <a:t>Undecidable problems</a:t>
                </a:r>
              </a:p>
              <a:p>
                <a:pPr lvl="1">
                  <a:lnSpc>
                    <a:spcPct val="120000"/>
                  </a:lnSpc>
                </a:pPr>
                <a:r>
                  <a:rPr lang="en-US" altLang="en-US" sz="2400" dirty="0" smtClean="0"/>
                  <a:t>Just before statement S of program P, does property </a:t>
                </a:r>
                <a14:m>
                  <m:oMath xmlns:m="http://schemas.openxmlformats.org/officeDocument/2006/math">
                    <m:r>
                      <m:rPr>
                        <m:sty m:val="p"/>
                      </m:rPr>
                      <a:rPr lang="en-US" altLang="en-US" sz="2400" b="0" i="1" smtClean="0">
                        <a:latin typeface="Cambria Math"/>
                      </a:rPr>
                      <m:t>φ</m:t>
                    </m:r>
                  </m:oMath>
                </a14:m>
                <a:r>
                  <a:rPr lang="en-US" altLang="en-US" sz="2400" b="0" dirty="0" smtClean="0"/>
                  <a:t> hold?</a:t>
                </a:r>
              </a:p>
              <a:p>
                <a:pPr lvl="1">
                  <a:lnSpc>
                    <a:spcPct val="120000"/>
                  </a:lnSpc>
                </a:pPr>
                <a:r>
                  <a:rPr lang="en-US" altLang="en-US" sz="2400" dirty="0"/>
                  <a:t>Dodge </a:t>
                </a:r>
                <a:r>
                  <a:rPr lang="en-US" altLang="en-US" sz="2400" dirty="0" smtClean="0"/>
                  <a:t>this issue by using </a:t>
                </a:r>
                <a:r>
                  <a:rPr lang="en-US" altLang="en-US" sz="2400" dirty="0" smtClean="0">
                    <a:solidFill>
                      <a:srgbClr val="FF0000"/>
                    </a:solidFill>
                  </a:rPr>
                  <a:t>one-sided algorithms</a:t>
                </a:r>
              </a:p>
            </p:txBody>
          </p:sp>
        </mc:Choice>
        <mc:Fallback xmlns="">
          <p:sp>
            <p:nvSpPr>
              <p:cNvPr id="1765379" name="Rectangle 3"/>
              <p:cNvSpPr>
                <a:spLocks noGrp="1" noRot="1" noChangeAspect="1" noMove="1" noResize="1" noEditPoints="1" noAdjustHandles="1" noChangeArrowheads="1" noChangeShapeType="1" noTextEdit="1"/>
              </p:cNvSpPr>
              <p:nvPr>
                <p:ph type="body" idx="4294967295"/>
              </p:nvPr>
            </p:nvSpPr>
            <p:spPr>
              <a:xfrm>
                <a:off x="0" y="1630363"/>
                <a:ext cx="9144000" cy="4324350"/>
              </a:xfrm>
              <a:blipFill rotWithShape="1">
                <a:blip r:embed="rId3"/>
                <a:stretch>
                  <a:fillRect l="-1133" t="-141"/>
                </a:stretch>
              </a:blipFill>
            </p:spPr>
            <p:txBody>
              <a:bodyPr/>
              <a:lstStyle/>
              <a:p>
                <a:r>
                  <a:rPr lang="en-US">
                    <a:noFill/>
                  </a:rPr>
                  <a:t> </a:t>
                </a:r>
              </a:p>
            </p:txBody>
          </p:sp>
        </mc:Fallback>
      </mc:AlternateContent>
      <p:sp>
        <p:nvSpPr>
          <p:cNvPr id="5" name="Rectangle 3"/>
          <p:cNvSpPr>
            <a:spLocks noGrp="1" noChangeArrowheads="1"/>
          </p:cNvSpPr>
          <p:nvPr>
            <p:ph type="title"/>
          </p:nvPr>
        </p:nvSpPr>
        <p:spPr>
          <a:xfrm>
            <a:off x="0" y="0"/>
            <a:ext cx="9144000" cy="1143000"/>
          </a:xfrm>
        </p:spPr>
        <p:txBody>
          <a:bodyPr/>
          <a:lstStyle/>
          <a:p>
            <a:r>
              <a:rPr lang="en-US" altLang="he-IL" dirty="0" smtClean="0"/>
              <a:t>Why is Program Analysis Difficult?</a:t>
            </a:r>
            <a:endParaRPr lang="en-US" altLang="he-IL" dirty="0"/>
          </a:p>
        </p:txBody>
      </p:sp>
      <p:sp>
        <p:nvSpPr>
          <p:cNvPr id="4" name="Slide Number Placeholder 4"/>
          <p:cNvSpPr>
            <a:spLocks noGrp="1"/>
          </p:cNvSpPr>
          <p:nvPr>
            <p:ph type="sldNum" sz="quarter" idx="12"/>
          </p:nvPr>
        </p:nvSpPr>
        <p:spPr>
          <a:xfrm>
            <a:off x="6890134" y="6356350"/>
            <a:ext cx="2133600" cy="365125"/>
          </a:xfrm>
        </p:spPr>
        <p:txBody>
          <a:bodyPr/>
          <a:lstStyle/>
          <a:p>
            <a:fld id="{A65A0EED-6B89-664A-801E-D3FDD91C7C69}" type="slidenum">
              <a:rPr lang="en-US" smtClean="0"/>
              <a:pPr/>
              <a:t>13</a:t>
            </a:fld>
            <a:endParaRPr lang="en-US" dirty="0"/>
          </a:p>
        </p:txBody>
      </p:sp>
    </p:spTree>
    <p:extLst>
      <p:ext uri="{BB962C8B-B14F-4D97-AF65-F5344CB8AC3E}">
        <p14:creationId xmlns:p14="http://schemas.microsoft.com/office/powerpoint/2010/main" val="10966411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4"/>
          <p:cNvSpPr>
            <a:spLocks noGrp="1"/>
          </p:cNvSpPr>
          <p:nvPr>
            <p:ph type="sldNum" sz="quarter" idx="12"/>
          </p:nvPr>
        </p:nvSpPr>
        <p:spPr/>
        <p:txBody>
          <a:bodyPr/>
          <a:lstStyle/>
          <a:p>
            <a:fld id="{776366D9-0E2D-48A8-8052-7B8CDDD62645}" type="slidenum">
              <a:rPr lang="en-US" altLang="en-US"/>
              <a:pPr/>
              <a:t>14</a:t>
            </a:fld>
            <a:endParaRPr lang="en-US" altLang="en-US"/>
          </a:p>
        </p:txBody>
      </p:sp>
      <p:sp>
        <p:nvSpPr>
          <p:cNvPr id="801796" name="Rectangle 4"/>
          <p:cNvSpPr>
            <a:spLocks noChangeArrowheads="1"/>
          </p:cNvSpPr>
          <p:nvPr/>
        </p:nvSpPr>
        <p:spPr bwMode="auto">
          <a:xfrm>
            <a:off x="668338" y="1538288"/>
            <a:ext cx="7634287" cy="4484687"/>
          </a:xfrm>
          <a:prstGeom prst="rect">
            <a:avLst/>
          </a:prstGeom>
          <a:noFill/>
          <a:ln w="28575" algn="ctr">
            <a:solidFill>
              <a:schemeClr val="tx1"/>
            </a:solidFill>
            <a:miter lim="800000"/>
            <a:headEnd type="none" w="sm" len="sm"/>
            <a:tailEnd type="non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1797" name="Text Box 5"/>
          <p:cNvSpPr txBox="1">
            <a:spLocks noChangeArrowheads="1"/>
          </p:cNvSpPr>
          <p:nvPr/>
        </p:nvSpPr>
        <p:spPr bwMode="auto">
          <a:xfrm>
            <a:off x="635000" y="6025713"/>
            <a:ext cx="2892425"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None/>
            </a:pPr>
            <a:r>
              <a:rPr lang="en-US" altLang="en-US" sz="2400" dirty="0"/>
              <a:t>Universe of States</a:t>
            </a:r>
          </a:p>
        </p:txBody>
      </p:sp>
      <p:sp>
        <p:nvSpPr>
          <p:cNvPr id="801798" name="Oval 6"/>
          <p:cNvSpPr>
            <a:spLocks noChangeArrowheads="1"/>
          </p:cNvSpPr>
          <p:nvPr/>
        </p:nvSpPr>
        <p:spPr bwMode="auto">
          <a:xfrm>
            <a:off x="2235200" y="3265488"/>
            <a:ext cx="3149600" cy="1727200"/>
          </a:xfrm>
          <a:prstGeom prst="ellipse">
            <a:avLst/>
          </a:prstGeom>
          <a:solidFill>
            <a:srgbClr val="FFFF00"/>
          </a:solidFill>
          <a:ln w="28575" algn="ctr">
            <a:solidFill>
              <a:schemeClr val="tx1"/>
            </a:solidFill>
            <a:prstDash val="dash"/>
            <a:round/>
            <a:headEnd type="none" w="sm" len="sm"/>
            <a:tailEnd type="non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FontTx/>
              <a:buNone/>
            </a:pPr>
            <a:r>
              <a:rPr lang="en-US" altLang="en-US" sz="2400" b="1">
                <a:solidFill>
                  <a:schemeClr val="tx1"/>
                </a:solidFill>
              </a:rPr>
              <a:t>Reachable States</a:t>
            </a:r>
          </a:p>
        </p:txBody>
      </p:sp>
      <p:sp>
        <p:nvSpPr>
          <p:cNvPr id="801799" name="Oval 7"/>
          <p:cNvSpPr>
            <a:spLocks noChangeArrowheads="1"/>
          </p:cNvSpPr>
          <p:nvPr/>
        </p:nvSpPr>
        <p:spPr bwMode="auto">
          <a:xfrm>
            <a:off x="6124575" y="3541713"/>
            <a:ext cx="1901825" cy="1089025"/>
          </a:xfrm>
          <a:prstGeom prst="ellipse">
            <a:avLst/>
          </a:prstGeom>
          <a:solidFill>
            <a:srgbClr val="FFFF00"/>
          </a:solidFill>
          <a:ln w="28575" algn="ctr">
            <a:solidFill>
              <a:schemeClr val="tx1"/>
            </a:solidFill>
            <a:round/>
            <a:headEnd type="none" w="sm" len="sm"/>
            <a:tailEnd type="non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FontTx/>
              <a:buNone/>
            </a:pPr>
            <a:r>
              <a:rPr lang="en-US" altLang="en-US" sz="2400" b="1">
                <a:solidFill>
                  <a:schemeClr val="tx1"/>
                </a:solidFill>
              </a:rPr>
              <a:t>Bad States</a:t>
            </a:r>
          </a:p>
        </p:txBody>
      </p:sp>
      <p:sp>
        <p:nvSpPr>
          <p:cNvPr id="2" name="Title 1"/>
          <p:cNvSpPr>
            <a:spLocks noGrp="1"/>
          </p:cNvSpPr>
          <p:nvPr>
            <p:ph type="title"/>
          </p:nvPr>
        </p:nvSpPr>
        <p:spPr/>
        <p:txBody>
          <a:bodyPr/>
          <a:lstStyle/>
          <a:p>
            <a:r>
              <a:rPr lang="en-US" altLang="en-US" dirty="0"/>
              <a:t>Sidestepping </a:t>
            </a:r>
            <a:r>
              <a:rPr lang="en-US" altLang="en-US" dirty="0" err="1"/>
              <a:t>Undecidability</a:t>
            </a:r>
            <a:endParaRPr lang="en-US" dirty="0"/>
          </a:p>
        </p:txBody>
      </p:sp>
      <p:cxnSp>
        <p:nvCxnSpPr>
          <p:cNvPr id="4" name="Straight Connector 3"/>
          <p:cNvCxnSpPr/>
          <p:nvPr/>
        </p:nvCxnSpPr>
        <p:spPr>
          <a:xfrm>
            <a:off x="5181600" y="1538288"/>
            <a:ext cx="942975" cy="44846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50939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4"/>
          <p:cNvSpPr>
            <a:spLocks noGrp="1"/>
          </p:cNvSpPr>
          <p:nvPr>
            <p:ph type="sldNum" sz="quarter" idx="12"/>
          </p:nvPr>
        </p:nvSpPr>
        <p:spPr/>
        <p:txBody>
          <a:bodyPr/>
          <a:lstStyle/>
          <a:p>
            <a:fld id="{776366D9-0E2D-48A8-8052-7B8CDDD62645}" type="slidenum">
              <a:rPr lang="en-US" altLang="en-US"/>
              <a:pPr/>
              <a:t>15</a:t>
            </a:fld>
            <a:endParaRPr lang="en-US" altLang="en-US" dirty="0"/>
          </a:p>
        </p:txBody>
      </p:sp>
      <p:sp>
        <p:nvSpPr>
          <p:cNvPr id="801796" name="Rectangle 4"/>
          <p:cNvSpPr>
            <a:spLocks noChangeArrowheads="1"/>
          </p:cNvSpPr>
          <p:nvPr/>
        </p:nvSpPr>
        <p:spPr bwMode="auto">
          <a:xfrm>
            <a:off x="668338" y="1538288"/>
            <a:ext cx="7634287" cy="4484687"/>
          </a:xfrm>
          <a:prstGeom prst="rect">
            <a:avLst/>
          </a:prstGeom>
          <a:noFill/>
          <a:ln w="28575" algn="ctr">
            <a:solidFill>
              <a:schemeClr val="tx1"/>
            </a:solidFill>
            <a:miter lim="800000"/>
            <a:headEnd type="none" w="sm" len="sm"/>
            <a:tailEnd type="non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1797" name="Text Box 5"/>
          <p:cNvSpPr txBox="1">
            <a:spLocks noChangeArrowheads="1"/>
          </p:cNvSpPr>
          <p:nvPr/>
        </p:nvSpPr>
        <p:spPr bwMode="auto">
          <a:xfrm>
            <a:off x="635000" y="6025713"/>
            <a:ext cx="2892425"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None/>
            </a:pPr>
            <a:r>
              <a:rPr lang="en-US" altLang="en-US" sz="2400" dirty="0"/>
              <a:t>Universe of States</a:t>
            </a:r>
          </a:p>
        </p:txBody>
      </p:sp>
      <p:sp>
        <p:nvSpPr>
          <p:cNvPr id="801798" name="Oval 6"/>
          <p:cNvSpPr>
            <a:spLocks noChangeArrowheads="1"/>
          </p:cNvSpPr>
          <p:nvPr/>
        </p:nvSpPr>
        <p:spPr bwMode="auto">
          <a:xfrm>
            <a:off x="2235200" y="3265488"/>
            <a:ext cx="3149600" cy="1727200"/>
          </a:xfrm>
          <a:prstGeom prst="ellipse">
            <a:avLst/>
          </a:prstGeom>
          <a:solidFill>
            <a:srgbClr val="FFFF00"/>
          </a:solidFill>
          <a:ln w="28575" algn="ctr">
            <a:solidFill>
              <a:schemeClr val="tx1"/>
            </a:solidFill>
            <a:prstDash val="dash"/>
            <a:round/>
            <a:headEnd type="none" w="sm" len="sm"/>
            <a:tailEnd type="non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FontTx/>
              <a:buNone/>
            </a:pPr>
            <a:r>
              <a:rPr lang="en-US" altLang="en-US" sz="2400" b="1">
                <a:solidFill>
                  <a:schemeClr val="tx1"/>
                </a:solidFill>
              </a:rPr>
              <a:t>Reachable States</a:t>
            </a:r>
          </a:p>
        </p:txBody>
      </p:sp>
      <p:sp>
        <p:nvSpPr>
          <p:cNvPr id="801799" name="Oval 7"/>
          <p:cNvSpPr>
            <a:spLocks noChangeArrowheads="1"/>
          </p:cNvSpPr>
          <p:nvPr/>
        </p:nvSpPr>
        <p:spPr bwMode="auto">
          <a:xfrm>
            <a:off x="6124575" y="3541713"/>
            <a:ext cx="1901825" cy="1089025"/>
          </a:xfrm>
          <a:prstGeom prst="ellipse">
            <a:avLst/>
          </a:prstGeom>
          <a:solidFill>
            <a:srgbClr val="FFFF00"/>
          </a:solidFill>
          <a:ln w="28575" algn="ctr">
            <a:solidFill>
              <a:schemeClr val="tx1"/>
            </a:solidFill>
            <a:round/>
            <a:headEnd type="none" w="sm" len="sm"/>
            <a:tailEnd type="non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FontTx/>
              <a:buNone/>
            </a:pPr>
            <a:r>
              <a:rPr lang="en-US" altLang="en-US" sz="2400" b="1">
                <a:solidFill>
                  <a:schemeClr val="tx1"/>
                </a:solidFill>
              </a:rPr>
              <a:t>Bad States</a:t>
            </a:r>
          </a:p>
        </p:txBody>
      </p:sp>
      <p:sp>
        <p:nvSpPr>
          <p:cNvPr id="801807" name="Oval 15"/>
          <p:cNvSpPr>
            <a:spLocks noChangeArrowheads="1"/>
          </p:cNvSpPr>
          <p:nvPr/>
        </p:nvSpPr>
        <p:spPr bwMode="auto">
          <a:xfrm>
            <a:off x="2019300" y="2773363"/>
            <a:ext cx="3833813" cy="2509837"/>
          </a:xfrm>
          <a:prstGeom prst="ellipse">
            <a:avLst/>
          </a:prstGeom>
          <a:solidFill>
            <a:srgbClr val="FF3399">
              <a:alpha val="35001"/>
            </a:srgbClr>
          </a:solidFill>
          <a:ln w="12700" algn="ctr">
            <a:solidFill>
              <a:schemeClr val="tx1"/>
            </a:solidFill>
            <a:round/>
            <a:headEnd type="none" w="sm" len="sm"/>
            <a:tailEnd type="non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1806" name="Oval 14"/>
          <p:cNvSpPr>
            <a:spLocks noChangeArrowheads="1"/>
          </p:cNvSpPr>
          <p:nvPr/>
        </p:nvSpPr>
        <p:spPr bwMode="auto">
          <a:xfrm>
            <a:off x="2414588" y="2995613"/>
            <a:ext cx="2541587" cy="1754187"/>
          </a:xfrm>
          <a:prstGeom prst="ellipse">
            <a:avLst/>
          </a:prstGeom>
          <a:solidFill>
            <a:srgbClr val="FF3399">
              <a:alpha val="35001"/>
            </a:srgbClr>
          </a:solidFill>
          <a:ln w="12700" algn="ctr">
            <a:solidFill>
              <a:schemeClr val="tx1"/>
            </a:solidFill>
            <a:round/>
            <a:headEnd type="none" w="sm" len="sm"/>
            <a:tailEnd type="non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1804" name="Oval 12"/>
          <p:cNvSpPr>
            <a:spLocks noChangeArrowheads="1"/>
          </p:cNvSpPr>
          <p:nvPr/>
        </p:nvSpPr>
        <p:spPr bwMode="auto">
          <a:xfrm>
            <a:off x="2820988" y="3243263"/>
            <a:ext cx="1509712" cy="1144587"/>
          </a:xfrm>
          <a:prstGeom prst="ellipse">
            <a:avLst/>
          </a:prstGeom>
          <a:solidFill>
            <a:srgbClr val="FF3399">
              <a:alpha val="35001"/>
            </a:srgbClr>
          </a:solidFill>
          <a:ln w="12700" algn="ctr">
            <a:solidFill>
              <a:schemeClr val="tx1"/>
            </a:solidFill>
            <a:round/>
            <a:headEnd type="none" w="sm" len="sm"/>
            <a:tailEnd type="non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1803" name="Oval 11"/>
          <p:cNvSpPr>
            <a:spLocks noChangeArrowheads="1"/>
          </p:cNvSpPr>
          <p:nvPr/>
        </p:nvSpPr>
        <p:spPr bwMode="auto">
          <a:xfrm>
            <a:off x="3048000" y="3498850"/>
            <a:ext cx="857250" cy="549275"/>
          </a:xfrm>
          <a:prstGeom prst="ellipse">
            <a:avLst/>
          </a:prstGeom>
          <a:solidFill>
            <a:srgbClr val="FF3399">
              <a:alpha val="35001"/>
            </a:srgbClr>
          </a:solidFill>
          <a:ln w="12700" algn="ctr">
            <a:solidFill>
              <a:schemeClr val="tx1"/>
            </a:solidFill>
            <a:round/>
            <a:headEnd type="none" w="sm" len="sm"/>
            <a:tailEnd type="non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1802" name="Oval 10"/>
          <p:cNvSpPr>
            <a:spLocks noChangeArrowheads="1"/>
          </p:cNvSpPr>
          <p:nvPr/>
        </p:nvSpPr>
        <p:spPr bwMode="auto">
          <a:xfrm>
            <a:off x="3178175" y="3614738"/>
            <a:ext cx="450850" cy="274637"/>
          </a:xfrm>
          <a:prstGeom prst="ellipse">
            <a:avLst/>
          </a:prstGeom>
          <a:solidFill>
            <a:srgbClr val="FF3399">
              <a:alpha val="35001"/>
            </a:srgbClr>
          </a:solidFill>
          <a:ln w="12700" algn="ctr">
            <a:solidFill>
              <a:schemeClr val="tx1"/>
            </a:solidFill>
            <a:round/>
            <a:headEnd type="none" w="sm" len="sm"/>
            <a:tailEnd type="non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1808" name="Text Box 16"/>
          <p:cNvSpPr txBox="1">
            <a:spLocks noChangeArrowheads="1"/>
          </p:cNvSpPr>
          <p:nvPr/>
        </p:nvSpPr>
        <p:spPr bwMode="auto">
          <a:xfrm>
            <a:off x="1177925" y="1968500"/>
            <a:ext cx="66325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None/>
            </a:pPr>
            <a:r>
              <a:rPr lang="en-US" altLang="en-US" sz="2800" u="sng"/>
              <a:t>Overapproximate</a:t>
            </a:r>
            <a:r>
              <a:rPr lang="en-US" altLang="en-US" sz="2800"/>
              <a:t> the reachable states</a:t>
            </a:r>
          </a:p>
        </p:txBody>
      </p:sp>
      <p:sp>
        <p:nvSpPr>
          <p:cNvPr id="801810" name="Text Box 18"/>
          <p:cNvSpPr txBox="1">
            <a:spLocks noChangeArrowheads="1"/>
          </p:cNvSpPr>
          <p:nvPr/>
        </p:nvSpPr>
        <p:spPr bwMode="auto">
          <a:xfrm>
            <a:off x="4821238" y="5248275"/>
            <a:ext cx="252571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None/>
            </a:pPr>
            <a:r>
              <a:rPr lang="en-US" altLang="en-US" sz="2800"/>
              <a:t>False positive!</a:t>
            </a:r>
          </a:p>
        </p:txBody>
      </p:sp>
      <p:sp>
        <p:nvSpPr>
          <p:cNvPr id="2" name="Title 1"/>
          <p:cNvSpPr>
            <a:spLocks noGrp="1"/>
          </p:cNvSpPr>
          <p:nvPr>
            <p:ph type="title"/>
          </p:nvPr>
        </p:nvSpPr>
        <p:spPr/>
        <p:txBody>
          <a:bodyPr/>
          <a:lstStyle/>
          <a:p>
            <a:r>
              <a:rPr lang="en-US" altLang="en-US" dirty="0"/>
              <a:t>Sidestepping </a:t>
            </a:r>
            <a:r>
              <a:rPr lang="en-US" altLang="en-US" dirty="0" err="1"/>
              <a:t>Undecidability</a:t>
            </a:r>
            <a:endParaRPr lang="en-US" dirty="0"/>
          </a:p>
        </p:txBody>
      </p:sp>
      <p:cxnSp>
        <p:nvCxnSpPr>
          <p:cNvPr id="16" name="Straight Connector 15"/>
          <p:cNvCxnSpPr/>
          <p:nvPr/>
        </p:nvCxnSpPr>
        <p:spPr>
          <a:xfrm>
            <a:off x="5466080" y="1538288"/>
            <a:ext cx="942975" cy="44846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Oval 14"/>
          <p:cNvSpPr>
            <a:spLocks noChangeArrowheads="1"/>
          </p:cNvSpPr>
          <p:nvPr/>
        </p:nvSpPr>
        <p:spPr bwMode="auto">
          <a:xfrm>
            <a:off x="2120588" y="2903213"/>
            <a:ext cx="3419856" cy="2244787"/>
          </a:xfrm>
          <a:prstGeom prst="ellipse">
            <a:avLst/>
          </a:prstGeom>
          <a:solidFill>
            <a:srgbClr val="FF3399">
              <a:alpha val="35001"/>
            </a:srgbClr>
          </a:solidFill>
          <a:ln w="12700" algn="ctr">
            <a:solidFill>
              <a:schemeClr val="tx1"/>
            </a:solidFill>
            <a:round/>
            <a:headEnd type="none" w="sm" len="sm"/>
            <a:tailEnd type="non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1675910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01808"/>
                                        </p:tgtEl>
                                        <p:attrNameLst>
                                          <p:attrName>style.visibility</p:attrName>
                                        </p:attrNameLst>
                                      </p:cBhvr>
                                      <p:to>
                                        <p:strVal val="visible"/>
                                      </p:to>
                                    </p:set>
                                    <p:animEffect transition="in" filter="dissolve">
                                      <p:cBhvr>
                                        <p:cTn id="7" dur="500"/>
                                        <p:tgtEl>
                                          <p:spTgt spid="8018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01802"/>
                                        </p:tgtEl>
                                        <p:attrNameLst>
                                          <p:attrName>style.visibility</p:attrName>
                                        </p:attrNameLst>
                                      </p:cBhvr>
                                      <p:to>
                                        <p:strVal val="visible"/>
                                      </p:to>
                                    </p:set>
                                    <p:animEffect transition="in" filter="dissolve">
                                      <p:cBhvr>
                                        <p:cTn id="12" dur="500"/>
                                        <p:tgtEl>
                                          <p:spTgt spid="80180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01803"/>
                                        </p:tgtEl>
                                        <p:attrNameLst>
                                          <p:attrName>style.visibility</p:attrName>
                                        </p:attrNameLst>
                                      </p:cBhvr>
                                      <p:to>
                                        <p:strVal val="visible"/>
                                      </p:to>
                                    </p:set>
                                    <p:animEffect transition="in" filter="dissolve">
                                      <p:cBhvr>
                                        <p:cTn id="17" dur="500"/>
                                        <p:tgtEl>
                                          <p:spTgt spid="80180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01804"/>
                                        </p:tgtEl>
                                        <p:attrNameLst>
                                          <p:attrName>style.visibility</p:attrName>
                                        </p:attrNameLst>
                                      </p:cBhvr>
                                      <p:to>
                                        <p:strVal val="visible"/>
                                      </p:to>
                                    </p:set>
                                    <p:animEffect transition="in" filter="dissolve">
                                      <p:cBhvr>
                                        <p:cTn id="22" dur="500"/>
                                        <p:tgtEl>
                                          <p:spTgt spid="80180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01806"/>
                                        </p:tgtEl>
                                        <p:attrNameLst>
                                          <p:attrName>style.visibility</p:attrName>
                                        </p:attrNameLst>
                                      </p:cBhvr>
                                      <p:to>
                                        <p:strVal val="visible"/>
                                      </p:to>
                                    </p:set>
                                    <p:animEffect transition="in" filter="dissolve">
                                      <p:cBhvr>
                                        <p:cTn id="27" dur="500"/>
                                        <p:tgtEl>
                                          <p:spTgt spid="80180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dissolv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01807"/>
                                        </p:tgtEl>
                                        <p:attrNameLst>
                                          <p:attrName>style.visibility</p:attrName>
                                        </p:attrNameLst>
                                      </p:cBhvr>
                                      <p:to>
                                        <p:strVal val="visible"/>
                                      </p:to>
                                    </p:set>
                                    <p:animEffect transition="in" filter="dissolve">
                                      <p:cBhvr>
                                        <p:cTn id="37" dur="500"/>
                                        <p:tgtEl>
                                          <p:spTgt spid="801807"/>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dissolv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nodeType="clickEffect">
                                  <p:stCondLst>
                                    <p:cond delay="0"/>
                                  </p:stCondLst>
                                  <p:childTnLst>
                                    <p:animEffect transition="out" filter="dissolve">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childTnLst>
                          </p:cTn>
                        </p:par>
                        <p:par>
                          <p:cTn id="48" fill="hold">
                            <p:stCondLst>
                              <p:cond delay="500"/>
                            </p:stCondLst>
                            <p:childTnLst>
                              <p:par>
                                <p:cTn id="49" presetID="35" presetClass="path" presetSubtype="0" accel="50000" decel="50000" fill="hold" grpId="0" nodeType="afterEffect">
                                  <p:stCondLst>
                                    <p:cond delay="0"/>
                                  </p:stCondLst>
                                  <p:childTnLst>
                                    <p:animMotion origin="layout" path="M 2.77778E-6 -4.50867E-6 L -0.05799 -0.00208 " pathEditMode="relative" rAng="0" ptsTypes="AA">
                                      <p:cBhvr>
                                        <p:cTn id="50" dur="2000" fill="hold"/>
                                        <p:tgtEl>
                                          <p:spTgt spid="801799"/>
                                        </p:tgtEl>
                                        <p:attrNameLst>
                                          <p:attrName>ppt_x</p:attrName>
                                          <p:attrName>ppt_y</p:attrName>
                                        </p:attrNameLst>
                                      </p:cBhvr>
                                      <p:rCtr x="-2899" y="-116"/>
                                    </p:animMotion>
                                  </p:childTnLst>
                                </p:cTn>
                              </p:par>
                            </p:childTnLst>
                          </p:cTn>
                        </p:par>
                        <p:par>
                          <p:cTn id="51" fill="hold">
                            <p:stCondLst>
                              <p:cond delay="2500"/>
                            </p:stCondLst>
                            <p:childTnLst>
                              <p:par>
                                <p:cTn id="52" presetID="9" presetClass="entr" presetSubtype="0" fill="hold" grpId="0" nodeType="afterEffect">
                                  <p:stCondLst>
                                    <p:cond delay="0"/>
                                  </p:stCondLst>
                                  <p:childTnLst>
                                    <p:set>
                                      <p:cBhvr>
                                        <p:cTn id="53" dur="1" fill="hold">
                                          <p:stCondLst>
                                            <p:cond delay="0"/>
                                          </p:stCondLst>
                                        </p:cTn>
                                        <p:tgtEl>
                                          <p:spTgt spid="801810"/>
                                        </p:tgtEl>
                                        <p:attrNameLst>
                                          <p:attrName>style.visibility</p:attrName>
                                        </p:attrNameLst>
                                      </p:cBhvr>
                                      <p:to>
                                        <p:strVal val="visible"/>
                                      </p:to>
                                    </p:set>
                                    <p:animEffect transition="in" filter="dissolve">
                                      <p:cBhvr>
                                        <p:cTn id="54" dur="500"/>
                                        <p:tgtEl>
                                          <p:spTgt spid="801810"/>
                                        </p:tgtEl>
                                      </p:cBhvr>
                                    </p:animEffect>
                                  </p:childTnLst>
                                </p:cTn>
                              </p:par>
                            </p:childTnLst>
                          </p:cTn>
                        </p:par>
                      </p:childTnLst>
                    </p:cTn>
                  </p:par>
                  <p:par>
                    <p:cTn id="55" fill="hold">
                      <p:stCondLst>
                        <p:cond delay="indefinite"/>
                      </p:stCondLst>
                      <p:childTnLst>
                        <p:par>
                          <p:cTn id="56" fill="hold">
                            <p:stCondLst>
                              <p:cond delay="0"/>
                            </p:stCondLst>
                            <p:childTnLst>
                              <p:par>
                                <p:cTn id="57" presetID="35" presetClass="path" presetSubtype="0" accel="50000" decel="50000" fill="hold" grpId="1" nodeType="clickEffect">
                                  <p:stCondLst>
                                    <p:cond delay="0"/>
                                  </p:stCondLst>
                                  <p:childTnLst>
                                    <p:animMotion origin="layout" path="M -0.05799 -0.00208 L -0.10816 0.00209 " pathEditMode="relative" rAng="0" ptsTypes="AA">
                                      <p:cBhvr>
                                        <p:cTn id="58" dur="2000" fill="hold"/>
                                        <p:tgtEl>
                                          <p:spTgt spid="801799"/>
                                        </p:tgtEl>
                                        <p:attrNameLst>
                                          <p:attrName>ppt_x</p:attrName>
                                          <p:attrName>ppt_y</p:attrName>
                                        </p:attrNameLst>
                                      </p:cBhvr>
                                      <p:rCtr x="-2517" y="208"/>
                                    </p:animMotion>
                                  </p:childTnLst>
                                </p:cTn>
                              </p:par>
                              <p:par>
                                <p:cTn id="59" presetID="9" presetClass="exit" presetSubtype="0" fill="hold" grpId="1" nodeType="withEffect">
                                  <p:stCondLst>
                                    <p:cond delay="0"/>
                                  </p:stCondLst>
                                  <p:childTnLst>
                                    <p:animEffect transition="out" filter="dissolve">
                                      <p:cBhvr>
                                        <p:cTn id="60" dur="500"/>
                                        <p:tgtEl>
                                          <p:spTgt spid="801810"/>
                                        </p:tgtEl>
                                      </p:cBhvr>
                                    </p:animEffect>
                                    <p:set>
                                      <p:cBhvr>
                                        <p:cTn id="61" dur="1" fill="hold">
                                          <p:stCondLst>
                                            <p:cond delay="499"/>
                                          </p:stCondLst>
                                        </p:cTn>
                                        <p:tgtEl>
                                          <p:spTgt spid="8018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1799" grpId="0" animBg="1"/>
      <p:bldP spid="801799" grpId="1" animBg="1"/>
      <p:bldP spid="801807" grpId="0" animBg="1"/>
      <p:bldP spid="801806" grpId="0" animBg="1"/>
      <p:bldP spid="801804" grpId="0" animBg="1"/>
      <p:bldP spid="801803" grpId="0" animBg="1"/>
      <p:bldP spid="801802" grpId="0" animBg="1"/>
      <p:bldP spid="801808" grpId="0"/>
      <p:bldP spid="801810" grpId="0"/>
      <p:bldP spid="801810" grpId="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65379" name="Rectangle 3"/>
              <p:cNvSpPr>
                <a:spLocks noGrp="1" noChangeArrowheads="1"/>
              </p:cNvSpPr>
              <p:nvPr>
                <p:ph type="body" idx="4294967295"/>
              </p:nvPr>
            </p:nvSpPr>
            <p:spPr>
              <a:xfrm>
                <a:off x="0" y="1630363"/>
                <a:ext cx="9144000" cy="4324350"/>
              </a:xfrm>
            </p:spPr>
            <p:txBody>
              <a:bodyPr/>
              <a:lstStyle/>
              <a:p>
                <a:pPr>
                  <a:lnSpc>
                    <a:spcPct val="120000"/>
                  </a:lnSpc>
                </a:pPr>
                <a:r>
                  <a:rPr lang="en-US" altLang="en-US" sz="2800" dirty="0" smtClean="0"/>
                  <a:t>Undecidable problems</a:t>
                </a:r>
              </a:p>
              <a:p>
                <a:pPr lvl="1">
                  <a:lnSpc>
                    <a:spcPct val="120000"/>
                  </a:lnSpc>
                </a:pPr>
                <a:r>
                  <a:rPr lang="en-US" altLang="en-US" sz="2400" dirty="0" smtClean="0"/>
                  <a:t>Just before statement S of program P, does property </a:t>
                </a:r>
                <a14:m>
                  <m:oMath xmlns:m="http://schemas.openxmlformats.org/officeDocument/2006/math">
                    <m:r>
                      <m:rPr>
                        <m:sty m:val="p"/>
                      </m:rPr>
                      <a:rPr lang="en-US" altLang="en-US" sz="2400" b="0" i="1" smtClean="0">
                        <a:latin typeface="Cambria Math"/>
                      </a:rPr>
                      <m:t>φ</m:t>
                    </m:r>
                  </m:oMath>
                </a14:m>
                <a:r>
                  <a:rPr lang="en-US" altLang="en-US" sz="2400" b="0" dirty="0" smtClean="0"/>
                  <a:t> hold?</a:t>
                </a:r>
              </a:p>
              <a:p>
                <a:pPr lvl="1">
                  <a:lnSpc>
                    <a:spcPct val="120000"/>
                  </a:lnSpc>
                </a:pPr>
                <a:r>
                  <a:rPr lang="en-US" altLang="en-US" sz="2400" dirty="0"/>
                  <a:t>Dodge </a:t>
                </a:r>
                <a:r>
                  <a:rPr lang="en-US" altLang="en-US" sz="2400" dirty="0" smtClean="0"/>
                  <a:t>this issue by using one-sided algorithms</a:t>
                </a:r>
              </a:p>
              <a:p>
                <a:pPr>
                  <a:lnSpc>
                    <a:spcPct val="120000"/>
                  </a:lnSpc>
                </a:pPr>
                <a:r>
                  <a:rPr lang="en-US" altLang="en-US" sz="2800" dirty="0" smtClean="0"/>
                  <a:t>“Infinities”</a:t>
                </a:r>
              </a:p>
              <a:p>
                <a:pPr lvl="1">
                  <a:lnSpc>
                    <a:spcPct val="120000"/>
                  </a:lnSpc>
                </a:pPr>
                <a:r>
                  <a:rPr lang="en-US" altLang="en-US" sz="2400" dirty="0" smtClean="0">
                    <a:solidFill>
                      <a:srgbClr val="FF0000"/>
                    </a:solidFill>
                  </a:rPr>
                  <a:t>Infinite, or very large, state spaces</a:t>
                </a:r>
              </a:p>
              <a:p>
                <a:pPr lvl="1">
                  <a:lnSpc>
                    <a:spcPct val="120000"/>
                  </a:lnSpc>
                </a:pPr>
                <a:r>
                  <a:rPr lang="en-US" altLang="en-US" sz="2400" dirty="0" smtClean="0"/>
                  <a:t>Infinite, or very large, answer sets</a:t>
                </a:r>
                <a:endParaRPr lang="en-US" altLang="en-US" sz="2400" dirty="0"/>
              </a:p>
            </p:txBody>
          </p:sp>
        </mc:Choice>
        <mc:Fallback xmlns="">
          <p:sp>
            <p:nvSpPr>
              <p:cNvPr id="1765379" name="Rectangle 3"/>
              <p:cNvSpPr>
                <a:spLocks noGrp="1" noRot="1" noChangeAspect="1" noMove="1" noResize="1" noEditPoints="1" noAdjustHandles="1" noChangeArrowheads="1" noChangeShapeType="1" noTextEdit="1"/>
              </p:cNvSpPr>
              <p:nvPr>
                <p:ph type="body" idx="4294967295"/>
              </p:nvPr>
            </p:nvSpPr>
            <p:spPr>
              <a:xfrm>
                <a:off x="0" y="1630363"/>
                <a:ext cx="9144000" cy="4324350"/>
              </a:xfrm>
              <a:blipFill rotWithShape="1">
                <a:blip r:embed="rId3"/>
                <a:stretch>
                  <a:fillRect l="-1133" t="-141"/>
                </a:stretch>
              </a:blipFill>
            </p:spPr>
            <p:txBody>
              <a:bodyPr/>
              <a:lstStyle/>
              <a:p>
                <a:r>
                  <a:rPr lang="en-US">
                    <a:noFill/>
                  </a:rPr>
                  <a:t> </a:t>
                </a:r>
              </a:p>
            </p:txBody>
          </p:sp>
        </mc:Fallback>
      </mc:AlternateContent>
      <p:sp>
        <p:nvSpPr>
          <p:cNvPr id="5" name="Rectangle 3"/>
          <p:cNvSpPr>
            <a:spLocks noGrp="1" noChangeArrowheads="1"/>
          </p:cNvSpPr>
          <p:nvPr>
            <p:ph type="title"/>
          </p:nvPr>
        </p:nvSpPr>
        <p:spPr>
          <a:xfrm>
            <a:off x="0" y="0"/>
            <a:ext cx="9144000" cy="1143000"/>
          </a:xfrm>
        </p:spPr>
        <p:txBody>
          <a:bodyPr/>
          <a:lstStyle/>
          <a:p>
            <a:r>
              <a:rPr lang="en-US" altLang="he-IL" dirty="0" smtClean="0"/>
              <a:t>Why is Program Analysis Difficult?</a:t>
            </a:r>
            <a:endParaRPr lang="en-US" altLang="he-IL" dirty="0"/>
          </a:p>
        </p:txBody>
      </p:sp>
      <p:sp>
        <p:nvSpPr>
          <p:cNvPr id="4" name="Slide Number Placeholder 4"/>
          <p:cNvSpPr>
            <a:spLocks noGrp="1"/>
          </p:cNvSpPr>
          <p:nvPr>
            <p:ph type="sldNum" sz="quarter" idx="12"/>
          </p:nvPr>
        </p:nvSpPr>
        <p:spPr>
          <a:xfrm>
            <a:off x="6890134" y="6356350"/>
            <a:ext cx="2133600" cy="365125"/>
          </a:xfrm>
        </p:spPr>
        <p:txBody>
          <a:bodyPr/>
          <a:lstStyle/>
          <a:p>
            <a:fld id="{776366D9-0E2D-48A8-8052-7B8CDDD62645}" type="slidenum">
              <a:rPr lang="en-US" altLang="en-US"/>
              <a:pPr/>
              <a:t>16</a:t>
            </a:fld>
            <a:endParaRPr lang="en-US" altLang="en-US" dirty="0"/>
          </a:p>
        </p:txBody>
      </p:sp>
    </p:spTree>
    <p:extLst>
      <p:ext uri="{BB962C8B-B14F-4D97-AF65-F5344CB8AC3E}">
        <p14:creationId xmlns:p14="http://schemas.microsoft.com/office/powerpoint/2010/main" val="341023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65379">
                                            <p:txEl>
                                              <p:pRg st="3" end="3"/>
                                            </p:txEl>
                                          </p:spTgt>
                                        </p:tgtEl>
                                        <p:attrNameLst>
                                          <p:attrName>style.visibility</p:attrName>
                                        </p:attrNameLst>
                                      </p:cBhvr>
                                      <p:to>
                                        <p:strVal val="visible"/>
                                      </p:to>
                                    </p:set>
                                    <p:animEffect transition="in" filter="dissolve">
                                      <p:cBhvr>
                                        <p:cTn id="7" dur="500"/>
                                        <p:tgtEl>
                                          <p:spTgt spid="1765379">
                                            <p:txEl>
                                              <p:pRg st="3" end="3"/>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765379">
                                            <p:txEl>
                                              <p:pRg st="4" end="4"/>
                                            </p:txEl>
                                          </p:spTgt>
                                        </p:tgtEl>
                                        <p:attrNameLst>
                                          <p:attrName>style.visibility</p:attrName>
                                        </p:attrNameLst>
                                      </p:cBhvr>
                                      <p:to>
                                        <p:strVal val="visible"/>
                                      </p:to>
                                    </p:set>
                                    <p:animEffect transition="in" filter="dissolve">
                                      <p:cBhvr>
                                        <p:cTn id="10" dur="500"/>
                                        <p:tgtEl>
                                          <p:spTgt spid="1765379">
                                            <p:txEl>
                                              <p:pRg st="4" end="4"/>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765379">
                                            <p:txEl>
                                              <p:pRg st="5" end="5"/>
                                            </p:txEl>
                                          </p:spTgt>
                                        </p:tgtEl>
                                        <p:attrNameLst>
                                          <p:attrName>style.visibility</p:attrName>
                                        </p:attrNameLst>
                                      </p:cBhvr>
                                      <p:to>
                                        <p:strVal val="visible"/>
                                      </p:to>
                                    </p:set>
                                    <p:animEffect transition="in" filter="dissolve">
                                      <p:cBhvr>
                                        <p:cTn id="13" dur="500"/>
                                        <p:tgtEl>
                                          <p:spTgt spid="176537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65379" name="Rectangle 3"/>
          <p:cNvSpPr>
            <a:spLocks noGrp="1" noChangeArrowheads="1"/>
          </p:cNvSpPr>
          <p:nvPr>
            <p:ph type="body" idx="4294967295"/>
          </p:nvPr>
        </p:nvSpPr>
        <p:spPr>
          <a:xfrm>
            <a:off x="0" y="2198418"/>
            <a:ext cx="9144000" cy="4324350"/>
          </a:xfrm>
        </p:spPr>
        <p:txBody>
          <a:bodyPr/>
          <a:lstStyle/>
          <a:p>
            <a:pPr>
              <a:lnSpc>
                <a:spcPct val="120000"/>
              </a:lnSpc>
            </a:pPr>
            <a:r>
              <a:rPr lang="en-US" altLang="en-US" sz="2800" dirty="0"/>
              <a:t>Large/unbounded base types: </a:t>
            </a:r>
            <a:r>
              <a:rPr lang="en-US" altLang="en-US" sz="2400" b="1" dirty="0" err="1">
                <a:latin typeface="Courier New" pitchFamily="49" charset="0"/>
              </a:rPr>
              <a:t>int</a:t>
            </a:r>
            <a:r>
              <a:rPr lang="en-US" altLang="en-US" sz="2800" dirty="0"/>
              <a:t>, </a:t>
            </a:r>
            <a:r>
              <a:rPr lang="en-US" altLang="en-US" sz="2400" b="1" dirty="0">
                <a:latin typeface="Courier New" pitchFamily="49" charset="0"/>
              </a:rPr>
              <a:t>float</a:t>
            </a:r>
            <a:r>
              <a:rPr lang="en-US" altLang="en-US" sz="2800" dirty="0"/>
              <a:t>, </a:t>
            </a:r>
            <a:r>
              <a:rPr lang="en-US" altLang="en-US" sz="2400" b="1" dirty="0">
                <a:latin typeface="Courier New" pitchFamily="49" charset="0"/>
              </a:rPr>
              <a:t>string</a:t>
            </a:r>
          </a:p>
          <a:p>
            <a:pPr>
              <a:lnSpc>
                <a:spcPct val="120000"/>
              </a:lnSpc>
            </a:pPr>
            <a:r>
              <a:rPr lang="en-US" altLang="en-US" sz="2800" dirty="0"/>
              <a:t>User-defined types/classes</a:t>
            </a:r>
          </a:p>
          <a:p>
            <a:pPr>
              <a:lnSpc>
                <a:spcPct val="120000"/>
              </a:lnSpc>
            </a:pPr>
            <a:r>
              <a:rPr lang="en-US" altLang="en-US" sz="2800" dirty="0"/>
              <a:t>Pointers/aliasing + unbounded </a:t>
            </a:r>
            <a:r>
              <a:rPr lang="en-US" altLang="en-US" sz="2800" dirty="0" smtClean="0"/>
              <a:t>#’s </a:t>
            </a:r>
            <a:r>
              <a:rPr lang="en-US" altLang="en-US" sz="2800" dirty="0"/>
              <a:t>of heap-allocated cells</a:t>
            </a:r>
          </a:p>
          <a:p>
            <a:pPr>
              <a:lnSpc>
                <a:spcPct val="120000"/>
              </a:lnSpc>
            </a:pPr>
            <a:r>
              <a:rPr lang="en-US" altLang="en-US" sz="2800" dirty="0"/>
              <a:t>Procedure calls/recursion/calls through pointers/dynamic method lookup/overloading</a:t>
            </a:r>
          </a:p>
          <a:p>
            <a:pPr>
              <a:lnSpc>
                <a:spcPct val="120000"/>
              </a:lnSpc>
            </a:pPr>
            <a:r>
              <a:rPr lang="en-US" altLang="en-US" sz="2800" dirty="0"/>
              <a:t>Concurrency + unbounded </a:t>
            </a:r>
            <a:r>
              <a:rPr lang="en-US" altLang="en-US" sz="2800" dirty="0" smtClean="0"/>
              <a:t>#’s </a:t>
            </a:r>
            <a:r>
              <a:rPr lang="en-US" altLang="en-US" sz="2800" dirty="0"/>
              <a:t>of threads</a:t>
            </a:r>
          </a:p>
        </p:txBody>
      </p:sp>
      <p:sp>
        <p:nvSpPr>
          <p:cNvPr id="1765382" name="Text Box 6"/>
          <p:cNvSpPr txBox="1">
            <a:spLocks noChangeArrowheads="1"/>
          </p:cNvSpPr>
          <p:nvPr/>
        </p:nvSpPr>
        <p:spPr bwMode="auto">
          <a:xfrm>
            <a:off x="4052311" y="1385455"/>
            <a:ext cx="874712" cy="766364"/>
          </a:xfrm>
          <a:prstGeom prst="rect">
            <a:avLst/>
          </a:prstGeom>
          <a:solidFill>
            <a:schemeClr val="bg1"/>
          </a:solidFill>
          <a:ln w="38100">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55448" tIns="54864" bIns="0">
            <a:spAutoFit/>
          </a:bodyPr>
          <a:lstStyle/>
          <a:p>
            <a:pPr>
              <a:lnSpc>
                <a:spcPct val="70000"/>
              </a:lnSpc>
            </a:pPr>
            <a:r>
              <a:rPr lang="en-US" altLang="en-US" sz="6600" dirty="0">
                <a:solidFill>
                  <a:srgbClr val="FF0066"/>
                </a:solidFill>
                <a:sym typeface="Symbol" pitchFamily="18" charset="2"/>
              </a:rPr>
              <a:t></a:t>
            </a:r>
          </a:p>
        </p:txBody>
      </p:sp>
      <p:sp>
        <p:nvSpPr>
          <p:cNvPr id="5" name="Rectangle 3"/>
          <p:cNvSpPr>
            <a:spLocks noGrp="1" noChangeArrowheads="1"/>
          </p:cNvSpPr>
          <p:nvPr>
            <p:ph type="title"/>
          </p:nvPr>
        </p:nvSpPr>
        <p:spPr>
          <a:xfrm>
            <a:off x="0" y="0"/>
            <a:ext cx="9144000" cy="1143000"/>
          </a:xfrm>
        </p:spPr>
        <p:txBody>
          <a:bodyPr/>
          <a:lstStyle/>
          <a:p>
            <a:r>
              <a:rPr lang="en-US" altLang="he-IL" dirty="0" smtClean="0"/>
              <a:t>Why is Program Analysis Difficult?</a:t>
            </a:r>
            <a:endParaRPr lang="en-US" altLang="he-IL" dirty="0"/>
          </a:p>
        </p:txBody>
      </p:sp>
      <p:sp>
        <p:nvSpPr>
          <p:cNvPr id="6" name="Slide Number Placeholder 4"/>
          <p:cNvSpPr>
            <a:spLocks noGrp="1"/>
          </p:cNvSpPr>
          <p:nvPr>
            <p:ph type="sldNum" sz="quarter" idx="12"/>
          </p:nvPr>
        </p:nvSpPr>
        <p:spPr>
          <a:xfrm>
            <a:off x="6890134" y="6356350"/>
            <a:ext cx="2133600" cy="365125"/>
          </a:xfrm>
        </p:spPr>
        <p:txBody>
          <a:bodyPr/>
          <a:lstStyle/>
          <a:p>
            <a:fld id="{776366D9-0E2D-48A8-8052-7B8CDDD62645}" type="slidenum">
              <a:rPr lang="en-US" altLang="en-US"/>
              <a:pPr/>
              <a:t>17</a:t>
            </a:fld>
            <a:endParaRPr lang="en-US" altLang="en-US" dirty="0"/>
          </a:p>
        </p:txBody>
      </p:sp>
    </p:spTree>
    <p:extLst>
      <p:ext uri="{BB962C8B-B14F-4D97-AF65-F5344CB8AC3E}">
        <p14:creationId xmlns:p14="http://schemas.microsoft.com/office/powerpoint/2010/main" val="42699891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3570" name="Rectangle 2"/>
          <p:cNvSpPr>
            <a:spLocks noGrp="1" noChangeArrowheads="1"/>
          </p:cNvSpPr>
          <p:nvPr>
            <p:ph type="body" idx="1"/>
          </p:nvPr>
        </p:nvSpPr>
        <p:spPr>
          <a:xfrm>
            <a:off x="276231" y="2195808"/>
            <a:ext cx="8632248" cy="4430712"/>
          </a:xfrm>
          <a:noFill/>
        </p:spPr>
        <p:txBody>
          <a:bodyPr>
            <a:normAutofit/>
          </a:bodyPr>
          <a:lstStyle/>
          <a:p>
            <a:pPr>
              <a:lnSpc>
                <a:spcPct val="90000"/>
              </a:lnSpc>
            </a:pPr>
            <a:r>
              <a:rPr lang="en-US" altLang="he-IL" sz="3200" dirty="0"/>
              <a:t>Data</a:t>
            </a:r>
          </a:p>
          <a:p>
            <a:pPr lvl="1">
              <a:lnSpc>
                <a:spcPct val="90000"/>
              </a:lnSpc>
            </a:pPr>
            <a:r>
              <a:rPr lang="en-US" altLang="he-IL" sz="2800" dirty="0"/>
              <a:t>unbounded counters, integer variables, lists, queues</a:t>
            </a:r>
          </a:p>
          <a:p>
            <a:pPr>
              <a:lnSpc>
                <a:spcPct val="90000"/>
              </a:lnSpc>
            </a:pPr>
            <a:r>
              <a:rPr lang="en-US" altLang="he-IL" sz="3200" dirty="0"/>
              <a:t>Control structures</a:t>
            </a:r>
          </a:p>
          <a:p>
            <a:pPr lvl="1">
              <a:lnSpc>
                <a:spcPct val="90000"/>
              </a:lnSpc>
            </a:pPr>
            <a:r>
              <a:rPr lang="en-US" altLang="he-IL" sz="2800" dirty="0"/>
              <a:t>procedures, process creation</a:t>
            </a:r>
          </a:p>
          <a:p>
            <a:pPr>
              <a:lnSpc>
                <a:spcPct val="90000"/>
              </a:lnSpc>
            </a:pPr>
            <a:r>
              <a:rPr lang="en-US" altLang="he-IL" sz="3200" dirty="0"/>
              <a:t>Configuration parameters</a:t>
            </a:r>
          </a:p>
          <a:p>
            <a:pPr lvl="1">
              <a:lnSpc>
                <a:spcPct val="90000"/>
              </a:lnSpc>
            </a:pPr>
            <a:r>
              <a:rPr lang="en-US" altLang="he-IL" sz="2800" dirty="0"/>
              <a:t>unbounded number of processes, principals</a:t>
            </a:r>
          </a:p>
          <a:p>
            <a:pPr>
              <a:lnSpc>
                <a:spcPct val="90000"/>
              </a:lnSpc>
            </a:pPr>
            <a:r>
              <a:rPr lang="en-US" altLang="he-IL" sz="3200" dirty="0"/>
              <a:t>Real-time</a:t>
            </a:r>
          </a:p>
          <a:p>
            <a:pPr lvl="1">
              <a:lnSpc>
                <a:spcPct val="90000"/>
              </a:lnSpc>
            </a:pPr>
            <a:r>
              <a:rPr lang="en-US" altLang="he-IL" sz="2800" dirty="0"/>
              <a:t>discrete or continuous time</a:t>
            </a:r>
          </a:p>
        </p:txBody>
      </p:sp>
      <p:sp>
        <p:nvSpPr>
          <p:cNvPr id="1773571" name="Rectangle 3"/>
          <p:cNvSpPr>
            <a:spLocks noGrp="1" noChangeArrowheads="1"/>
          </p:cNvSpPr>
          <p:nvPr>
            <p:ph type="title"/>
          </p:nvPr>
        </p:nvSpPr>
        <p:spPr>
          <a:xfrm>
            <a:off x="0" y="0"/>
            <a:ext cx="9144000" cy="1143000"/>
          </a:xfrm>
          <a:solidFill>
            <a:srgbClr val="690000"/>
          </a:solidFill>
        </p:spPr>
        <p:txBody>
          <a:bodyPr vert="horz" lIns="91440" tIns="45720" rIns="91440" bIns="45720" rtlCol="0" anchor="ctr">
            <a:normAutofit/>
          </a:bodyPr>
          <a:lstStyle/>
          <a:p>
            <a:r>
              <a:rPr lang="en-US" altLang="he-IL" dirty="0"/>
              <a:t>Sources of Infinity</a:t>
            </a:r>
          </a:p>
        </p:txBody>
      </p:sp>
      <p:sp>
        <p:nvSpPr>
          <p:cNvPr id="5" name="Slide Number Placeholder 4"/>
          <p:cNvSpPr>
            <a:spLocks noGrp="1"/>
          </p:cNvSpPr>
          <p:nvPr>
            <p:ph type="sldNum" sz="quarter" idx="12"/>
          </p:nvPr>
        </p:nvSpPr>
        <p:spPr>
          <a:xfrm>
            <a:off x="6890134" y="6356350"/>
            <a:ext cx="2133600" cy="365125"/>
          </a:xfrm>
        </p:spPr>
        <p:txBody>
          <a:bodyPr/>
          <a:lstStyle/>
          <a:p>
            <a:fld id="{776366D9-0E2D-48A8-8052-7B8CDDD62645}" type="slidenum">
              <a:rPr lang="en-US" altLang="en-US"/>
              <a:pPr/>
              <a:t>18</a:t>
            </a:fld>
            <a:endParaRPr lang="en-US" altLang="en-US" dirty="0"/>
          </a:p>
        </p:txBody>
      </p:sp>
      <p:sp>
        <p:nvSpPr>
          <p:cNvPr id="6" name="Text Box 6"/>
          <p:cNvSpPr txBox="1">
            <a:spLocks noChangeArrowheads="1"/>
          </p:cNvSpPr>
          <p:nvPr/>
        </p:nvSpPr>
        <p:spPr bwMode="auto">
          <a:xfrm>
            <a:off x="4052311" y="1385455"/>
            <a:ext cx="874712" cy="766364"/>
          </a:xfrm>
          <a:prstGeom prst="rect">
            <a:avLst/>
          </a:prstGeom>
          <a:solidFill>
            <a:schemeClr val="bg1"/>
          </a:solidFill>
          <a:ln w="38100">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55448" tIns="54864" bIns="0">
            <a:spAutoFit/>
          </a:bodyPr>
          <a:lstStyle/>
          <a:p>
            <a:pPr>
              <a:lnSpc>
                <a:spcPct val="70000"/>
              </a:lnSpc>
            </a:pPr>
            <a:r>
              <a:rPr lang="en-US" altLang="en-US" sz="6600" dirty="0">
                <a:solidFill>
                  <a:srgbClr val="FF0066"/>
                </a:solidFill>
                <a:sym typeface="Symbol" pitchFamily="18" charset="2"/>
              </a:rPr>
              <a:t></a:t>
            </a:r>
          </a:p>
        </p:txBody>
      </p:sp>
    </p:spTree>
    <p:extLst>
      <p:ext uri="{BB962C8B-B14F-4D97-AF65-F5344CB8AC3E}">
        <p14:creationId xmlns:p14="http://schemas.microsoft.com/office/powerpoint/2010/main" val="857812548"/>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Successes of the Field</a:t>
            </a:r>
            <a:endParaRPr lang="en-US" dirty="0"/>
          </a:p>
        </p:txBody>
      </p:sp>
      <p:sp>
        <p:nvSpPr>
          <p:cNvPr id="3" name="Content Placeholder 2"/>
          <p:cNvSpPr>
            <a:spLocks noGrp="1"/>
          </p:cNvSpPr>
          <p:nvPr>
            <p:ph idx="1"/>
          </p:nvPr>
        </p:nvSpPr>
        <p:spPr/>
        <p:txBody>
          <a:bodyPr/>
          <a:lstStyle/>
          <a:p>
            <a:r>
              <a:rPr lang="en-US" altLang="en-US" dirty="0" smtClean="0"/>
              <a:t>Static </a:t>
            </a:r>
            <a:r>
              <a:rPr lang="en-US" altLang="en-US" dirty="0"/>
              <a:t>Driver </a:t>
            </a:r>
            <a:r>
              <a:rPr lang="en-US" altLang="en-US" dirty="0" smtClean="0"/>
              <a:t>Verifier, a.k.a. SLAM (Microsoft)</a:t>
            </a:r>
          </a:p>
          <a:p>
            <a:pPr lvl="1"/>
            <a:r>
              <a:rPr lang="en-US" altLang="en-US" dirty="0" smtClean="0"/>
              <a:t>Tool for finding possible bugs in Windows device drivers</a:t>
            </a:r>
          </a:p>
          <a:p>
            <a:pPr lvl="1"/>
            <a:r>
              <a:rPr lang="en-US" altLang="en-US" dirty="0" smtClean="0"/>
              <a:t>Complicated back-out protocols in driver APIs when events cancelled or interrupted</a:t>
            </a:r>
          </a:p>
          <a:p>
            <a:pPr lvl="1"/>
            <a:endParaRPr lang="en-US" altLang="en-US" dirty="0" smtClean="0"/>
          </a:p>
          <a:p>
            <a:r>
              <a:rPr lang="en-US" altLang="en-US" dirty="0" err="1" smtClean="0"/>
              <a:t>Astrée</a:t>
            </a:r>
            <a:r>
              <a:rPr lang="en-US" altLang="en-US" dirty="0" smtClean="0"/>
              <a:t> (ENS)</a:t>
            </a:r>
          </a:p>
          <a:p>
            <a:pPr lvl="1"/>
            <a:r>
              <a:rPr lang="en-US" altLang="en-US" dirty="0" smtClean="0"/>
              <a:t>Established the absence of run-time errors in Airbus flight software</a:t>
            </a:r>
            <a:endParaRPr lang="en-US" altLang="en-US" dirty="0"/>
          </a:p>
          <a:p>
            <a:endParaRPr lang="en-US" dirty="0"/>
          </a:p>
        </p:txBody>
      </p:sp>
      <p:sp>
        <p:nvSpPr>
          <p:cNvPr id="5" name="Slide Number Placeholder 4"/>
          <p:cNvSpPr>
            <a:spLocks noGrp="1"/>
          </p:cNvSpPr>
          <p:nvPr>
            <p:ph type="sldNum" sz="quarter" idx="12"/>
          </p:nvPr>
        </p:nvSpPr>
        <p:spPr/>
        <p:txBody>
          <a:bodyPr/>
          <a:lstStyle/>
          <a:p>
            <a:fld id="{A65A0EED-6B89-664A-801E-D3FDD91C7C69}" type="slidenum">
              <a:rPr lang="en-US" smtClean="0"/>
              <a:pPr/>
              <a:t>19</a:t>
            </a:fld>
            <a:endParaRPr lang="en-US"/>
          </a:p>
        </p:txBody>
      </p:sp>
    </p:spTree>
    <p:extLst>
      <p:ext uri="{BB962C8B-B14F-4D97-AF65-F5344CB8AC3E}">
        <p14:creationId xmlns:p14="http://schemas.microsoft.com/office/powerpoint/2010/main" val="12572347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281600"/>
            <a:ext cx="8534400" cy="1720801"/>
          </a:xfrm>
        </p:spPr>
        <p:txBody>
          <a:bodyPr lIns="0" tIns="0" rIns="0" bIns="0">
            <a:noAutofit/>
          </a:bodyPr>
          <a:lstStyle/>
          <a:p>
            <a:pPr algn="ctr"/>
            <a:r>
              <a:rPr lang="en-US" sz="3600" dirty="0" smtClean="0"/>
              <a:t>Automating Abstract Interpretation</a:t>
            </a:r>
            <a:endParaRPr lang="en-US" sz="1800" dirty="0"/>
          </a:p>
        </p:txBody>
      </p:sp>
      <p:sp>
        <p:nvSpPr>
          <p:cNvPr id="3" name="Subtitle 2"/>
          <p:cNvSpPr>
            <a:spLocks noGrp="1"/>
          </p:cNvSpPr>
          <p:nvPr>
            <p:ph type="subTitle" idx="1"/>
          </p:nvPr>
        </p:nvSpPr>
        <p:spPr>
          <a:xfrm>
            <a:off x="1028700" y="3633444"/>
            <a:ext cx="7086600" cy="1447800"/>
          </a:xfrm>
        </p:spPr>
        <p:txBody>
          <a:bodyPr>
            <a:normAutofit/>
          </a:bodyPr>
          <a:lstStyle/>
          <a:p>
            <a:pPr>
              <a:spcBef>
                <a:spcPts val="600"/>
              </a:spcBef>
            </a:pPr>
            <a:r>
              <a:rPr lang="en-US" sz="2800" dirty="0" smtClean="0">
                <a:solidFill>
                  <a:schemeClr val="tx1"/>
                </a:solidFill>
              </a:rPr>
              <a:t>Thomas Reps</a:t>
            </a:r>
          </a:p>
          <a:p>
            <a:pPr>
              <a:spcBef>
                <a:spcPts val="600"/>
              </a:spcBef>
            </a:pPr>
            <a:r>
              <a:rPr lang="en-US" sz="2800" dirty="0" smtClean="0">
                <a:solidFill>
                  <a:schemeClr val="tx1"/>
                </a:solidFill>
              </a:rPr>
              <a:t>University of Wisconsin and </a:t>
            </a:r>
            <a:r>
              <a:rPr lang="en-US" sz="2800" dirty="0" err="1" smtClean="0">
                <a:solidFill>
                  <a:schemeClr val="tx1"/>
                </a:solidFill>
              </a:rPr>
              <a:t>GrammaTech</a:t>
            </a:r>
            <a:r>
              <a:rPr lang="en-US" sz="2800" dirty="0" smtClean="0">
                <a:solidFill>
                  <a:schemeClr val="tx1"/>
                </a:solidFill>
              </a:rPr>
              <a:t>, Inc.</a:t>
            </a:r>
            <a:endParaRPr lang="en-US" sz="2800" dirty="0">
              <a:solidFill>
                <a:schemeClr val="tx1"/>
              </a:solidFill>
            </a:endParaRPr>
          </a:p>
        </p:txBody>
      </p:sp>
      <p:pic>
        <p:nvPicPr>
          <p:cNvPr id="4" name="Picture 8" descr="C:\Users\reps\AppData\Local\Microsoft\Windows\Temporary Internet Files\Content.IE5\UWN4LK9M\Lightbulb_by_Trixyrogu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2159" y="3032152"/>
            <a:ext cx="880269" cy="101231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4"/>
          <p:cNvSpPr/>
          <p:nvPr/>
        </p:nvSpPr>
        <p:spPr>
          <a:xfrm>
            <a:off x="1102936" y="4911726"/>
            <a:ext cx="6938128" cy="1583341"/>
          </a:xfrm>
          <a:prstGeom prst="wedgeRoundRectCallout">
            <a:avLst>
              <a:gd name="adj1" fmla="val -31322"/>
              <a:gd name="adj2" fmla="val -172757"/>
              <a:gd name="adj3" fmla="val 16667"/>
            </a:avLst>
          </a:prstGeom>
          <a:solidFill>
            <a:srgbClr val="690000"/>
          </a:solidFill>
          <a:ln w="25400">
            <a:noFill/>
          </a:ln>
        </p:spPr>
        <p:txBody>
          <a:bodyPr vert="horz" lIns="0" tIns="0" rIns="0" bIns="0" rtlCol="0" anchor="ctr">
            <a:noAutofit/>
          </a:bodyPr>
          <a:lstStyle/>
          <a:p>
            <a:pPr marL="320040" algn="ctr" defTabSz="457200">
              <a:spcBef>
                <a:spcPct val="0"/>
              </a:spcBef>
              <a:buFont typeface="Arial"/>
              <a:buNone/>
            </a:pPr>
            <a:r>
              <a:rPr lang="en-US" sz="3600" dirty="0" smtClean="0">
                <a:solidFill>
                  <a:schemeClr val="bg1"/>
                </a:solidFill>
                <a:latin typeface="+mj-lt"/>
                <a:ea typeface="+mj-ea"/>
                <a:cs typeface="+mj-cs"/>
              </a:rPr>
              <a:t>and Creating Improved Decision Procedures as a Bonus</a:t>
            </a:r>
            <a:endParaRPr lang="en-US" sz="3600" dirty="0">
              <a:solidFill>
                <a:schemeClr val="bg1"/>
              </a:solidFill>
              <a:latin typeface="+mj-lt"/>
              <a:ea typeface="+mj-ea"/>
              <a:cs typeface="+mj-cs"/>
            </a:endParaRPr>
          </a:p>
        </p:txBody>
      </p:sp>
    </p:spTree>
    <p:extLst>
      <p:ext uri="{BB962C8B-B14F-4D97-AF65-F5344CB8AC3E}">
        <p14:creationId xmlns:p14="http://schemas.microsoft.com/office/powerpoint/2010/main" val="419711148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457200" y="1727790"/>
            <a:ext cx="8229600" cy="4525963"/>
          </a:xfrm>
        </p:spPr>
        <p:txBody>
          <a:bodyPr/>
          <a:lstStyle/>
          <a:p>
            <a:r>
              <a:rPr lang="en-US" dirty="0" smtClean="0">
                <a:solidFill>
                  <a:srgbClr val="C00000"/>
                </a:solidFill>
              </a:rPr>
              <a:t>Gentle introduction to abstract interpretation</a:t>
            </a:r>
            <a:endParaRPr lang="en-US" dirty="0" smtClean="0">
              <a:solidFill>
                <a:srgbClr val="C00000"/>
              </a:solidFill>
              <a:latin typeface="Webdings" panose="05030102010509060703" pitchFamily="18" charset="2"/>
              <a:sym typeface="Wingdings"/>
            </a:endParaRPr>
          </a:p>
          <a:p>
            <a:r>
              <a:rPr lang="en-US" dirty="0" smtClean="0"/>
              <a:t>First glimmer of insight</a:t>
            </a:r>
          </a:p>
          <a:p>
            <a:r>
              <a:rPr lang="en-US" dirty="0" smtClean="0"/>
              <a:t>Second insight</a:t>
            </a:r>
          </a:p>
          <a:p>
            <a:r>
              <a:rPr lang="en-US" dirty="0" smtClean="0"/>
              <a:t>Third insight</a:t>
            </a:r>
          </a:p>
          <a:p>
            <a:r>
              <a:rPr lang="en-US" dirty="0" err="1" smtClean="0"/>
              <a:t>DiSSolve</a:t>
            </a:r>
            <a:r>
              <a:rPr lang="en-US" dirty="0" smtClean="0"/>
              <a:t>: A parallel SAT solver</a:t>
            </a:r>
          </a:p>
          <a:p>
            <a:r>
              <a:rPr lang="en-US" dirty="0" smtClean="0"/>
              <a:t>Wrap-up</a:t>
            </a:r>
            <a:endParaRPr lang="en-US" dirty="0"/>
          </a:p>
        </p:txBody>
      </p:sp>
      <p:sp>
        <p:nvSpPr>
          <p:cNvPr id="5" name="Slide Number Placeholder 4"/>
          <p:cNvSpPr>
            <a:spLocks noGrp="1"/>
          </p:cNvSpPr>
          <p:nvPr>
            <p:ph type="sldNum" sz="quarter" idx="12"/>
          </p:nvPr>
        </p:nvSpPr>
        <p:spPr/>
        <p:txBody>
          <a:bodyPr/>
          <a:lstStyle/>
          <a:p>
            <a:fld id="{A65A0EED-6B89-664A-801E-D3FDD91C7C69}" type="slidenum">
              <a:rPr lang="en-US" smtClean="0"/>
              <a:pPr/>
              <a:t>20</a:t>
            </a:fld>
            <a:endParaRPr lang="en-US"/>
          </a:p>
        </p:txBody>
      </p:sp>
    </p:spTree>
    <p:extLst>
      <p:ext uri="{BB962C8B-B14F-4D97-AF65-F5344CB8AC3E}">
        <p14:creationId xmlns:p14="http://schemas.microsoft.com/office/powerpoint/2010/main" val="37343225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0194" name="Rectangle 2"/>
          <p:cNvSpPr>
            <a:spLocks noGrp="1" noChangeArrowheads="1"/>
          </p:cNvSpPr>
          <p:nvPr>
            <p:ph type="title"/>
          </p:nvPr>
        </p:nvSpPr>
        <p:spPr>
          <a:xfrm>
            <a:off x="0" y="0"/>
            <a:ext cx="9144000" cy="1143000"/>
          </a:xfrm>
        </p:spPr>
        <p:txBody>
          <a:bodyPr/>
          <a:lstStyle/>
          <a:p>
            <a:r>
              <a:rPr lang="en-US" altLang="he-IL" dirty="0" smtClean="0"/>
              <a:t>Example: Parity </a:t>
            </a:r>
            <a:r>
              <a:rPr lang="en-US" altLang="he-IL" dirty="0"/>
              <a:t>Analysis</a:t>
            </a:r>
            <a:endParaRPr lang="en-US" altLang="he-IL" sz="4000" dirty="0"/>
          </a:p>
        </p:txBody>
      </p:sp>
      <p:grpSp>
        <p:nvGrpSpPr>
          <p:cNvPr id="1800198" name="Group 6"/>
          <p:cNvGrpSpPr>
            <a:grpSpLocks/>
          </p:cNvGrpSpPr>
          <p:nvPr/>
        </p:nvGrpSpPr>
        <p:grpSpPr bwMode="auto">
          <a:xfrm>
            <a:off x="1795463" y="1149350"/>
            <a:ext cx="5653087" cy="2697163"/>
            <a:chOff x="1131" y="724"/>
            <a:chExt cx="3561" cy="1699"/>
          </a:xfrm>
        </p:grpSpPr>
        <p:sp>
          <p:nvSpPr>
            <p:cNvPr id="1800199" name="Text Box 7"/>
            <p:cNvSpPr txBox="1">
              <a:spLocks noChangeArrowheads="1"/>
            </p:cNvSpPr>
            <p:nvPr/>
          </p:nvSpPr>
          <p:spPr bwMode="auto">
            <a:xfrm>
              <a:off x="1131" y="724"/>
              <a:ext cx="3561" cy="3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he-IL" sz="3200" i="1" dirty="0">
                  <a:cs typeface="Times New Roman" pitchFamily="18" charset="0"/>
                </a:rPr>
                <a:t>f </a:t>
              </a:r>
              <a:r>
                <a:rPr lang="en-US" altLang="he-IL" sz="3200" dirty="0">
                  <a:cs typeface="Times New Roman" pitchFamily="18" charset="0"/>
                </a:rPr>
                <a:t>(</a:t>
              </a:r>
              <a:r>
                <a:rPr lang="en-US" altLang="he-IL" sz="3200" i="1" dirty="0" err="1">
                  <a:cs typeface="Times New Roman" pitchFamily="18" charset="0"/>
                </a:rPr>
                <a:t>a</a:t>
              </a:r>
              <a:r>
                <a:rPr lang="en-US" altLang="he-IL" sz="3200" dirty="0" err="1">
                  <a:cs typeface="Times New Roman" pitchFamily="18" charset="0"/>
                </a:rPr>
                <a:t>,</a:t>
              </a:r>
              <a:r>
                <a:rPr lang="en-US" altLang="he-IL" sz="3200" i="1" dirty="0" err="1">
                  <a:cs typeface="Times New Roman" pitchFamily="18" charset="0"/>
                </a:rPr>
                <a:t>b</a:t>
              </a:r>
              <a:r>
                <a:rPr lang="en-US" altLang="he-IL" sz="3200" dirty="0">
                  <a:cs typeface="Times New Roman" pitchFamily="18" charset="0"/>
                </a:rPr>
                <a:t>) = (16 * </a:t>
              </a:r>
              <a:r>
                <a:rPr lang="en-US" altLang="he-IL" sz="3200" i="1" dirty="0">
                  <a:cs typeface="Times New Roman" pitchFamily="18" charset="0"/>
                </a:rPr>
                <a:t>b</a:t>
              </a:r>
              <a:r>
                <a:rPr lang="en-US" altLang="he-IL" sz="3200" dirty="0">
                  <a:cs typeface="Times New Roman" pitchFamily="18" charset="0"/>
                </a:rPr>
                <a:t> + 3) * (2 * </a:t>
              </a:r>
              <a:r>
                <a:rPr lang="en-US" altLang="he-IL" sz="3200" i="1" dirty="0">
                  <a:cs typeface="Times New Roman" pitchFamily="18" charset="0"/>
                </a:rPr>
                <a:t>a</a:t>
              </a:r>
              <a:r>
                <a:rPr lang="en-US" altLang="he-IL" sz="3200" dirty="0">
                  <a:cs typeface="Times New Roman" pitchFamily="18" charset="0"/>
                </a:rPr>
                <a:t> + 1)</a:t>
              </a:r>
            </a:p>
          </p:txBody>
        </p:sp>
        <p:grpSp>
          <p:nvGrpSpPr>
            <p:cNvPr id="1800200" name="Group 8"/>
            <p:cNvGrpSpPr>
              <a:grpSpLocks/>
            </p:cNvGrpSpPr>
            <p:nvPr/>
          </p:nvGrpSpPr>
          <p:grpSpPr bwMode="auto">
            <a:xfrm>
              <a:off x="2006" y="1010"/>
              <a:ext cx="1834" cy="1413"/>
              <a:chOff x="2006" y="914"/>
              <a:chExt cx="1834" cy="1413"/>
            </a:xfrm>
          </p:grpSpPr>
          <p:sp>
            <p:nvSpPr>
              <p:cNvPr id="1800201" name="Text Box 9"/>
              <p:cNvSpPr txBox="1">
                <a:spLocks noChangeArrowheads="1"/>
              </p:cNvSpPr>
              <p:nvPr/>
            </p:nvSpPr>
            <p:spPr bwMode="auto">
              <a:xfrm>
                <a:off x="2930" y="914"/>
                <a:ext cx="212" cy="28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cs typeface="Times New Roman" pitchFamily="18" charset="0"/>
                  </a:rPr>
                  <a:t>*</a:t>
                </a:r>
              </a:p>
            </p:txBody>
          </p:sp>
          <p:sp>
            <p:nvSpPr>
              <p:cNvPr id="1800202" name="Text Box 10"/>
              <p:cNvSpPr txBox="1">
                <a:spLocks noChangeArrowheads="1"/>
              </p:cNvSpPr>
              <p:nvPr/>
            </p:nvSpPr>
            <p:spPr bwMode="auto">
              <a:xfrm>
                <a:off x="3326" y="1202"/>
                <a:ext cx="213" cy="29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cs typeface="Times New Roman" pitchFamily="18" charset="0"/>
                  </a:rPr>
                  <a:t>+</a:t>
                </a:r>
              </a:p>
            </p:txBody>
          </p:sp>
          <p:sp>
            <p:nvSpPr>
              <p:cNvPr id="1800203" name="Text Box 11"/>
              <p:cNvSpPr txBox="1">
                <a:spLocks noChangeArrowheads="1"/>
              </p:cNvSpPr>
              <p:nvPr/>
            </p:nvSpPr>
            <p:spPr bwMode="auto">
              <a:xfrm>
                <a:off x="2438" y="2036"/>
                <a:ext cx="216" cy="29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he-IL" sz="2400" i="1">
                    <a:cs typeface="Times New Roman" pitchFamily="18" charset="0"/>
                  </a:rPr>
                  <a:t>b</a:t>
                </a:r>
                <a:endParaRPr lang="en-US" altLang="he-IL" sz="2400">
                  <a:cs typeface="Times New Roman" pitchFamily="18" charset="0"/>
                </a:endParaRPr>
              </a:p>
            </p:txBody>
          </p:sp>
          <p:sp>
            <p:nvSpPr>
              <p:cNvPr id="1800204" name="Text Box 12"/>
              <p:cNvSpPr txBox="1">
                <a:spLocks noChangeArrowheads="1"/>
              </p:cNvSpPr>
              <p:nvPr/>
            </p:nvSpPr>
            <p:spPr bwMode="auto">
              <a:xfrm>
                <a:off x="2234" y="1592"/>
                <a:ext cx="212" cy="28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cs typeface="Times New Roman" pitchFamily="18" charset="0"/>
                  </a:rPr>
                  <a:t>*</a:t>
                </a:r>
              </a:p>
            </p:txBody>
          </p:sp>
          <p:sp>
            <p:nvSpPr>
              <p:cNvPr id="1800205" name="Text Box 13"/>
              <p:cNvSpPr txBox="1">
                <a:spLocks noChangeArrowheads="1"/>
              </p:cNvSpPr>
              <p:nvPr/>
            </p:nvSpPr>
            <p:spPr bwMode="auto">
              <a:xfrm>
                <a:off x="2522" y="1190"/>
                <a:ext cx="213" cy="29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cs typeface="Times New Roman" pitchFamily="18" charset="0"/>
                  </a:rPr>
                  <a:t>+</a:t>
                </a:r>
              </a:p>
            </p:txBody>
          </p:sp>
          <p:sp>
            <p:nvSpPr>
              <p:cNvPr id="1800206" name="Text Box 14"/>
              <p:cNvSpPr txBox="1">
                <a:spLocks noChangeArrowheads="1"/>
              </p:cNvSpPr>
              <p:nvPr/>
            </p:nvSpPr>
            <p:spPr bwMode="auto">
              <a:xfrm>
                <a:off x="3626" y="1592"/>
                <a:ext cx="214" cy="29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cs typeface="Times New Roman" pitchFamily="18" charset="0"/>
                  </a:rPr>
                  <a:t>1</a:t>
                </a:r>
              </a:p>
            </p:txBody>
          </p:sp>
          <p:sp>
            <p:nvSpPr>
              <p:cNvPr id="1800207" name="Text Box 15"/>
              <p:cNvSpPr txBox="1">
                <a:spLocks noChangeArrowheads="1"/>
              </p:cNvSpPr>
              <p:nvPr/>
            </p:nvSpPr>
            <p:spPr bwMode="auto">
              <a:xfrm>
                <a:off x="2930" y="2036"/>
                <a:ext cx="214" cy="29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cs typeface="Times New Roman" pitchFamily="18" charset="0"/>
                  </a:rPr>
                  <a:t>2</a:t>
                </a:r>
              </a:p>
            </p:txBody>
          </p:sp>
          <p:sp>
            <p:nvSpPr>
              <p:cNvPr id="1800208" name="Text Box 16"/>
              <p:cNvSpPr txBox="1">
                <a:spLocks noChangeArrowheads="1"/>
              </p:cNvSpPr>
              <p:nvPr/>
            </p:nvSpPr>
            <p:spPr bwMode="auto">
              <a:xfrm>
                <a:off x="3278" y="2036"/>
                <a:ext cx="216" cy="29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he-IL" sz="2400" i="1">
                    <a:cs typeface="Times New Roman" pitchFamily="18" charset="0"/>
                  </a:rPr>
                  <a:t>a</a:t>
                </a:r>
                <a:endParaRPr lang="en-US" altLang="he-IL" sz="2400">
                  <a:cs typeface="Times New Roman" pitchFamily="18" charset="0"/>
                </a:endParaRPr>
              </a:p>
            </p:txBody>
          </p:sp>
          <p:sp>
            <p:nvSpPr>
              <p:cNvPr id="1800209" name="Text Box 17"/>
              <p:cNvSpPr txBox="1">
                <a:spLocks noChangeArrowheads="1"/>
              </p:cNvSpPr>
              <p:nvPr/>
            </p:nvSpPr>
            <p:spPr bwMode="auto">
              <a:xfrm>
                <a:off x="3098" y="1592"/>
                <a:ext cx="212" cy="28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cs typeface="Times New Roman" pitchFamily="18" charset="0"/>
                  </a:rPr>
                  <a:t>*</a:t>
                </a:r>
              </a:p>
            </p:txBody>
          </p:sp>
          <p:sp>
            <p:nvSpPr>
              <p:cNvPr id="1800210" name="Text Box 18"/>
              <p:cNvSpPr txBox="1">
                <a:spLocks noChangeArrowheads="1"/>
              </p:cNvSpPr>
              <p:nvPr/>
            </p:nvSpPr>
            <p:spPr bwMode="auto">
              <a:xfrm>
                <a:off x="2726" y="1592"/>
                <a:ext cx="214" cy="29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cs typeface="Times New Roman" pitchFamily="18" charset="0"/>
                  </a:rPr>
                  <a:t>3</a:t>
                </a:r>
              </a:p>
            </p:txBody>
          </p:sp>
          <p:sp>
            <p:nvSpPr>
              <p:cNvPr id="1800211" name="Text Box 19"/>
              <p:cNvSpPr txBox="1">
                <a:spLocks noChangeArrowheads="1"/>
              </p:cNvSpPr>
              <p:nvPr/>
            </p:nvSpPr>
            <p:spPr bwMode="auto">
              <a:xfrm>
                <a:off x="2006" y="2036"/>
                <a:ext cx="312" cy="29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cs typeface="Times New Roman" pitchFamily="18" charset="0"/>
                  </a:rPr>
                  <a:t>16</a:t>
                </a:r>
              </a:p>
            </p:txBody>
          </p:sp>
          <p:sp>
            <p:nvSpPr>
              <p:cNvPr id="1800212" name="Line 20"/>
              <p:cNvSpPr>
                <a:spLocks noChangeShapeType="1"/>
              </p:cNvSpPr>
              <p:nvPr/>
            </p:nvSpPr>
            <p:spPr bwMode="auto">
              <a:xfrm flipH="1">
                <a:off x="2376" y="1398"/>
                <a:ext cx="204" cy="23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00213" name="Line 21"/>
              <p:cNvSpPr>
                <a:spLocks noChangeShapeType="1"/>
              </p:cNvSpPr>
              <p:nvPr/>
            </p:nvSpPr>
            <p:spPr bwMode="auto">
              <a:xfrm flipH="1">
                <a:off x="2208" y="1800"/>
                <a:ext cx="96" cy="28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00214" name="Line 22"/>
              <p:cNvSpPr>
                <a:spLocks noChangeShapeType="1"/>
              </p:cNvSpPr>
              <p:nvPr/>
            </p:nvSpPr>
            <p:spPr bwMode="auto">
              <a:xfrm>
                <a:off x="2382" y="1800"/>
                <a:ext cx="108" cy="27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00215" name="Line 23"/>
              <p:cNvSpPr>
                <a:spLocks noChangeShapeType="1"/>
              </p:cNvSpPr>
              <p:nvPr/>
            </p:nvSpPr>
            <p:spPr bwMode="auto">
              <a:xfrm>
                <a:off x="2652" y="1392"/>
                <a:ext cx="132" cy="25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00216" name="Line 24"/>
              <p:cNvSpPr>
                <a:spLocks noChangeShapeType="1"/>
              </p:cNvSpPr>
              <p:nvPr/>
            </p:nvSpPr>
            <p:spPr bwMode="auto">
              <a:xfrm flipH="1">
                <a:off x="2712" y="1086"/>
                <a:ext cx="258" cy="21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00217" name="Line 25"/>
              <p:cNvSpPr>
                <a:spLocks noChangeShapeType="1"/>
              </p:cNvSpPr>
              <p:nvPr/>
            </p:nvSpPr>
            <p:spPr bwMode="auto">
              <a:xfrm>
                <a:off x="3108" y="1080"/>
                <a:ext cx="240" cy="19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00218" name="Line 26"/>
              <p:cNvSpPr>
                <a:spLocks noChangeShapeType="1"/>
              </p:cNvSpPr>
              <p:nvPr/>
            </p:nvSpPr>
            <p:spPr bwMode="auto">
              <a:xfrm flipH="1">
                <a:off x="3234" y="1434"/>
                <a:ext cx="144" cy="22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00219" name="Line 27"/>
              <p:cNvSpPr>
                <a:spLocks noChangeShapeType="1"/>
              </p:cNvSpPr>
              <p:nvPr/>
            </p:nvSpPr>
            <p:spPr bwMode="auto">
              <a:xfrm flipH="1">
                <a:off x="3066" y="1788"/>
                <a:ext cx="90" cy="28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00220" name="Line 28"/>
              <p:cNvSpPr>
                <a:spLocks noChangeShapeType="1"/>
              </p:cNvSpPr>
              <p:nvPr/>
            </p:nvSpPr>
            <p:spPr bwMode="auto">
              <a:xfrm>
                <a:off x="3492" y="1434"/>
                <a:ext cx="192" cy="22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00221" name="Line 29"/>
              <p:cNvSpPr>
                <a:spLocks noChangeShapeType="1"/>
              </p:cNvSpPr>
              <p:nvPr/>
            </p:nvSpPr>
            <p:spPr bwMode="auto">
              <a:xfrm>
                <a:off x="3228" y="1788"/>
                <a:ext cx="114" cy="31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30" name="Slide Number Placeholder 4"/>
          <p:cNvSpPr>
            <a:spLocks noGrp="1"/>
          </p:cNvSpPr>
          <p:nvPr>
            <p:ph type="sldNum" sz="quarter" idx="12"/>
          </p:nvPr>
        </p:nvSpPr>
        <p:spPr>
          <a:xfrm>
            <a:off x="6890134" y="6356350"/>
            <a:ext cx="2133600" cy="365125"/>
          </a:xfrm>
        </p:spPr>
        <p:txBody>
          <a:bodyPr/>
          <a:lstStyle/>
          <a:p>
            <a:fld id="{A65A0EED-6B89-664A-801E-D3FDD91C7C69}" type="slidenum">
              <a:rPr lang="en-US" smtClean="0"/>
              <a:pPr/>
              <a:t>21</a:t>
            </a:fld>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868209342"/>
              </p:ext>
            </p:extLst>
          </p:nvPr>
        </p:nvGraphicFramePr>
        <p:xfrm>
          <a:off x="1327423" y="4160773"/>
          <a:ext cx="2822574" cy="2225040"/>
        </p:xfrm>
        <a:graphic>
          <a:graphicData uri="http://schemas.openxmlformats.org/drawingml/2006/table">
            <a:tbl>
              <a:tblPr firstRow="1" firstCol="1">
                <a:tableStyleId>{073A0DAA-6AF3-43AB-8588-CEC1D06C72B9}</a:tableStyleId>
              </a:tblPr>
              <a:tblGrid>
                <a:gridCol w="470429"/>
                <a:gridCol w="470429"/>
                <a:gridCol w="470429"/>
                <a:gridCol w="470429"/>
                <a:gridCol w="470429"/>
                <a:gridCol w="470429"/>
              </a:tblGrid>
              <a:tr h="370840">
                <a:tc>
                  <a:txBody>
                    <a:bodyPr/>
                    <a:lstStyle/>
                    <a:p>
                      <a:pPr algn="ctr"/>
                      <a:r>
                        <a:rPr lang="en-US" b="0" dirty="0" smtClean="0"/>
                        <a:t>+</a:t>
                      </a:r>
                      <a:endParaRPr lang="en-US" b="0" dirty="0"/>
                    </a:p>
                  </a:txBody>
                  <a:tcPr/>
                </a:tc>
                <a:tc>
                  <a:txBody>
                    <a:bodyPr/>
                    <a:lstStyle/>
                    <a:p>
                      <a:pPr algn="ctr"/>
                      <a:r>
                        <a:rPr lang="en-US" b="0" dirty="0" smtClean="0"/>
                        <a:t>0</a:t>
                      </a:r>
                      <a:endParaRPr lang="en-US" b="0" dirty="0"/>
                    </a:p>
                  </a:txBody>
                  <a:tcPr/>
                </a:tc>
                <a:tc>
                  <a:txBody>
                    <a:bodyPr/>
                    <a:lstStyle/>
                    <a:p>
                      <a:pPr algn="ctr"/>
                      <a:r>
                        <a:rPr lang="en-US" b="0" dirty="0" smtClean="0"/>
                        <a:t>1</a:t>
                      </a:r>
                      <a:endParaRPr lang="en-US" b="0" dirty="0"/>
                    </a:p>
                  </a:txBody>
                  <a:tcPr/>
                </a:tc>
                <a:tc>
                  <a:txBody>
                    <a:bodyPr/>
                    <a:lstStyle/>
                    <a:p>
                      <a:pPr algn="ctr"/>
                      <a:r>
                        <a:rPr lang="en-US" b="0" dirty="0" smtClean="0"/>
                        <a:t>2</a:t>
                      </a:r>
                      <a:endParaRPr lang="en-US" b="0" dirty="0"/>
                    </a:p>
                  </a:txBody>
                  <a:tcPr/>
                </a:tc>
                <a:tc>
                  <a:txBody>
                    <a:bodyPr/>
                    <a:lstStyle/>
                    <a:p>
                      <a:pPr algn="ctr"/>
                      <a:r>
                        <a:rPr lang="en-US" b="0" dirty="0" smtClean="0"/>
                        <a:t>3</a:t>
                      </a:r>
                      <a:endParaRPr lang="en-US" b="0" dirty="0"/>
                    </a:p>
                  </a:txBody>
                  <a:tcPr/>
                </a:tc>
                <a:tc>
                  <a:txBody>
                    <a:bodyPr/>
                    <a:lstStyle/>
                    <a:p>
                      <a:pPr algn="ctr"/>
                      <a:r>
                        <a:rPr lang="en-US" b="0" dirty="0" smtClean="0"/>
                        <a:t>.</a:t>
                      </a:r>
                      <a:r>
                        <a:rPr lang="en-US" b="0" baseline="0" dirty="0" smtClean="0"/>
                        <a:t> . .</a:t>
                      </a:r>
                      <a:endParaRPr lang="en-US" b="0" dirty="0"/>
                    </a:p>
                  </a:txBody>
                  <a:tcPr/>
                </a:tc>
              </a:tr>
              <a:tr h="370840">
                <a:tc>
                  <a:txBody>
                    <a:bodyPr/>
                    <a:lstStyle/>
                    <a:p>
                      <a:pPr algn="ctr"/>
                      <a:r>
                        <a:rPr lang="en-US" b="0" dirty="0" smtClean="0"/>
                        <a:t>0</a:t>
                      </a:r>
                      <a:endParaRPr lang="en-US" b="0" dirty="0"/>
                    </a:p>
                  </a:txBody>
                  <a:tcPr/>
                </a:tc>
                <a:tc>
                  <a:txBody>
                    <a:bodyPr/>
                    <a:lstStyle/>
                    <a:p>
                      <a:pPr algn="ctr"/>
                      <a:r>
                        <a:rPr lang="en-US" dirty="0" smtClean="0"/>
                        <a:t>0</a:t>
                      </a:r>
                      <a:endParaRPr lang="en-US" dirty="0"/>
                    </a:p>
                  </a:txBody>
                  <a:tcPr/>
                </a:tc>
                <a:tc>
                  <a:txBody>
                    <a:bodyPr/>
                    <a:lstStyle/>
                    <a:p>
                      <a:pPr algn="ctr"/>
                      <a:r>
                        <a:rPr lang="en-US" dirty="0" smtClean="0"/>
                        <a:t>1</a:t>
                      </a:r>
                      <a:endParaRPr lang="en-US" dirty="0"/>
                    </a:p>
                  </a:txBody>
                  <a:tcPr/>
                </a:tc>
                <a:tc>
                  <a:txBody>
                    <a:bodyPr/>
                    <a:lstStyle/>
                    <a:p>
                      <a:pPr algn="ctr"/>
                      <a:r>
                        <a:rPr lang="en-US" dirty="0" smtClean="0"/>
                        <a:t>2</a:t>
                      </a:r>
                      <a:endParaRPr lang="en-US" dirty="0"/>
                    </a:p>
                  </a:txBody>
                  <a:tcPr/>
                </a:tc>
                <a:tc>
                  <a:txBody>
                    <a:bodyPr/>
                    <a:lstStyle/>
                    <a:p>
                      <a:pPr algn="ctr"/>
                      <a:r>
                        <a:rPr lang="en-US" dirty="0" smtClean="0"/>
                        <a:t>3</a:t>
                      </a:r>
                      <a:endParaRPr lang="en-US" dirty="0"/>
                    </a:p>
                  </a:txBody>
                  <a:tcPr/>
                </a:tc>
                <a:tc>
                  <a:txBody>
                    <a:bodyPr/>
                    <a:lstStyle/>
                    <a:p>
                      <a:pPr algn="ctr"/>
                      <a:r>
                        <a:rPr lang="en-US" dirty="0" smtClean="0"/>
                        <a:t>. . .</a:t>
                      </a:r>
                      <a:endParaRPr lang="en-US" dirty="0"/>
                    </a:p>
                  </a:txBody>
                  <a:tcPr/>
                </a:tc>
              </a:tr>
              <a:tr h="370840">
                <a:tc>
                  <a:txBody>
                    <a:bodyPr/>
                    <a:lstStyle/>
                    <a:p>
                      <a:pPr algn="ctr"/>
                      <a:r>
                        <a:rPr lang="en-US" b="0" dirty="0" smtClean="0"/>
                        <a:t>1</a:t>
                      </a:r>
                      <a:endParaRPr lang="en-US" b="0" dirty="0"/>
                    </a:p>
                  </a:txBody>
                  <a:tcPr/>
                </a:tc>
                <a:tc>
                  <a:txBody>
                    <a:bodyPr/>
                    <a:lstStyle/>
                    <a:p>
                      <a:pPr algn="ctr"/>
                      <a:r>
                        <a:rPr lang="en-US" dirty="0" smtClean="0"/>
                        <a:t>1</a:t>
                      </a:r>
                      <a:endParaRPr lang="en-US" dirty="0"/>
                    </a:p>
                  </a:txBody>
                  <a:tcPr/>
                </a:tc>
                <a:tc>
                  <a:txBody>
                    <a:bodyPr/>
                    <a:lstStyle/>
                    <a:p>
                      <a:pPr algn="ctr"/>
                      <a:r>
                        <a:rPr lang="en-US" dirty="0" smtClean="0"/>
                        <a:t>2</a:t>
                      </a:r>
                      <a:endParaRPr lang="en-US" dirty="0"/>
                    </a:p>
                  </a:txBody>
                  <a:tcPr/>
                </a:tc>
                <a:tc>
                  <a:txBody>
                    <a:bodyPr/>
                    <a:lstStyle/>
                    <a:p>
                      <a:pPr algn="ctr"/>
                      <a:r>
                        <a:rPr lang="en-US" dirty="0" smtClean="0"/>
                        <a:t>3</a:t>
                      </a:r>
                      <a:endParaRPr lang="en-US" dirty="0"/>
                    </a:p>
                  </a:txBody>
                  <a:tcPr/>
                </a:tc>
                <a:tc>
                  <a:txBody>
                    <a:bodyPr/>
                    <a:lstStyle/>
                    <a:p>
                      <a:pPr algn="ctr"/>
                      <a:r>
                        <a:rPr lang="en-US" dirty="0" smtClean="0"/>
                        <a:t>4</a:t>
                      </a:r>
                      <a:endParaRPr lang="en-US" dirty="0"/>
                    </a:p>
                  </a:txBody>
                  <a:tcPr/>
                </a:tc>
                <a:tc>
                  <a:txBody>
                    <a:bodyPr/>
                    <a:lstStyle/>
                    <a:p>
                      <a:pPr algn="ctr"/>
                      <a:r>
                        <a:rPr lang="en-US" dirty="0" smtClean="0"/>
                        <a:t>. . .</a:t>
                      </a:r>
                      <a:endParaRPr lang="en-US" dirty="0"/>
                    </a:p>
                  </a:txBody>
                  <a:tcPr/>
                </a:tc>
              </a:tr>
              <a:tr h="370840">
                <a:tc>
                  <a:txBody>
                    <a:bodyPr/>
                    <a:lstStyle/>
                    <a:p>
                      <a:pPr algn="ctr"/>
                      <a:r>
                        <a:rPr lang="en-US" b="0" dirty="0" smtClean="0"/>
                        <a:t>2</a:t>
                      </a:r>
                      <a:endParaRPr lang="en-US" b="0" dirty="0"/>
                    </a:p>
                  </a:txBody>
                  <a:tcPr/>
                </a:tc>
                <a:tc>
                  <a:txBody>
                    <a:bodyPr/>
                    <a:lstStyle/>
                    <a:p>
                      <a:pPr algn="ctr"/>
                      <a:r>
                        <a:rPr lang="en-US" dirty="0" smtClean="0"/>
                        <a:t>2</a:t>
                      </a:r>
                      <a:endParaRPr lang="en-US" dirty="0"/>
                    </a:p>
                  </a:txBody>
                  <a:tcPr/>
                </a:tc>
                <a:tc>
                  <a:txBody>
                    <a:bodyPr/>
                    <a:lstStyle/>
                    <a:p>
                      <a:pPr algn="ctr"/>
                      <a:r>
                        <a:rPr lang="en-US" dirty="0" smtClean="0"/>
                        <a:t>3</a:t>
                      </a:r>
                      <a:endParaRPr lang="en-US" dirty="0"/>
                    </a:p>
                  </a:txBody>
                  <a:tcPr/>
                </a:tc>
                <a:tc>
                  <a:txBody>
                    <a:bodyPr/>
                    <a:lstStyle/>
                    <a:p>
                      <a:pPr algn="ctr"/>
                      <a:r>
                        <a:rPr lang="en-US" dirty="0" smtClean="0"/>
                        <a:t>4</a:t>
                      </a:r>
                      <a:endParaRPr lang="en-US" dirty="0"/>
                    </a:p>
                  </a:txBody>
                  <a:tcPr/>
                </a:tc>
                <a:tc>
                  <a:txBody>
                    <a:bodyPr/>
                    <a:lstStyle/>
                    <a:p>
                      <a:pPr algn="ctr"/>
                      <a:r>
                        <a:rPr lang="en-US" dirty="0" smtClean="0"/>
                        <a:t>5</a:t>
                      </a:r>
                      <a:endParaRPr lang="en-US" dirty="0"/>
                    </a:p>
                  </a:txBody>
                  <a:tcPr/>
                </a:tc>
                <a:tc>
                  <a:txBody>
                    <a:bodyPr/>
                    <a:lstStyle/>
                    <a:p>
                      <a:pPr algn="ctr"/>
                      <a:r>
                        <a:rPr lang="en-US" dirty="0" smtClean="0"/>
                        <a:t>. . .</a:t>
                      </a:r>
                      <a:endParaRPr lang="en-US" dirty="0"/>
                    </a:p>
                  </a:txBody>
                  <a:tcPr/>
                </a:tc>
              </a:tr>
              <a:tr h="370840">
                <a:tc>
                  <a:txBody>
                    <a:bodyPr/>
                    <a:lstStyle/>
                    <a:p>
                      <a:pPr algn="ctr"/>
                      <a:r>
                        <a:rPr lang="en-US" b="0" dirty="0" smtClean="0"/>
                        <a:t>3</a:t>
                      </a:r>
                      <a:endParaRPr lang="en-US" b="0" dirty="0"/>
                    </a:p>
                  </a:txBody>
                  <a:tcPr/>
                </a:tc>
                <a:tc>
                  <a:txBody>
                    <a:bodyPr/>
                    <a:lstStyle/>
                    <a:p>
                      <a:pPr algn="ctr"/>
                      <a:r>
                        <a:rPr lang="en-US" dirty="0" smtClean="0"/>
                        <a:t>3</a:t>
                      </a:r>
                      <a:endParaRPr lang="en-US" dirty="0"/>
                    </a:p>
                  </a:txBody>
                  <a:tcPr/>
                </a:tc>
                <a:tc>
                  <a:txBody>
                    <a:bodyPr/>
                    <a:lstStyle/>
                    <a:p>
                      <a:pPr algn="ctr"/>
                      <a:r>
                        <a:rPr lang="en-US" dirty="0" smtClean="0"/>
                        <a:t>4</a:t>
                      </a:r>
                      <a:endParaRPr lang="en-US" dirty="0"/>
                    </a:p>
                  </a:txBody>
                  <a:tcPr/>
                </a:tc>
                <a:tc>
                  <a:txBody>
                    <a:bodyPr/>
                    <a:lstStyle/>
                    <a:p>
                      <a:pPr algn="ctr"/>
                      <a:r>
                        <a:rPr lang="en-US" dirty="0" smtClean="0"/>
                        <a:t>5</a:t>
                      </a:r>
                      <a:endParaRPr lang="en-US" dirty="0"/>
                    </a:p>
                  </a:txBody>
                  <a:tcPr/>
                </a:tc>
                <a:tc>
                  <a:txBody>
                    <a:bodyPr/>
                    <a:lstStyle/>
                    <a:p>
                      <a:pPr algn="ctr"/>
                      <a:r>
                        <a:rPr lang="en-US" dirty="0" smtClean="0"/>
                        <a:t>6</a:t>
                      </a:r>
                      <a:endParaRPr lang="en-US" dirty="0"/>
                    </a:p>
                  </a:txBody>
                  <a:tcPr/>
                </a:tc>
                <a:tc>
                  <a:txBody>
                    <a:bodyPr/>
                    <a:lstStyle/>
                    <a:p>
                      <a:pPr algn="ctr"/>
                      <a:r>
                        <a:rPr lang="en-US" dirty="0" smtClean="0"/>
                        <a:t>. . .</a:t>
                      </a:r>
                      <a:endParaRPr lang="en-US" dirty="0"/>
                    </a:p>
                  </a:txBody>
                  <a:tcPr/>
                </a:tc>
              </a:tr>
              <a:tr h="370840">
                <a:tc>
                  <a:txBody>
                    <a:bodyPr/>
                    <a:lstStyle/>
                    <a:p>
                      <a:pPr algn="ctr"/>
                      <a:r>
                        <a:rPr lang="en-US" dirty="0" smtClean="0">
                          <a:latin typeface="Cambria Math"/>
                          <a:ea typeface="Cambria Math"/>
                        </a:rPr>
                        <a:t>⋮</a:t>
                      </a:r>
                      <a:endParaRPr lang="en-US" dirty="0"/>
                    </a:p>
                  </a:txBody>
                  <a:tcPr/>
                </a:tc>
                <a:tc>
                  <a:txBody>
                    <a:bodyPr/>
                    <a:lstStyle/>
                    <a:p>
                      <a:pPr algn="ctr"/>
                      <a:r>
                        <a:rPr lang="en-US" dirty="0" smtClean="0">
                          <a:latin typeface="Cambria Math"/>
                          <a:ea typeface="Cambria Math"/>
                        </a:rPr>
                        <a:t>⋮</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Cambria Math"/>
                          <a:ea typeface="Cambria Math"/>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Cambria Math"/>
                          <a:ea typeface="Cambria Math"/>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Cambria Math"/>
                          <a:ea typeface="Cambria Math"/>
                        </a:rPr>
                        <a:t>⋮</a:t>
                      </a:r>
                      <a:endParaRPr lang="en-US" dirty="0" smtClean="0"/>
                    </a:p>
                  </a:txBody>
                  <a:tcPr/>
                </a:tc>
                <a:tc>
                  <a:txBody>
                    <a:bodyPr/>
                    <a:lstStyle/>
                    <a:p>
                      <a:pPr algn="ctr"/>
                      <a:r>
                        <a:rPr lang="en-US" dirty="0" smtClean="0">
                          <a:latin typeface="Cambria Math"/>
                          <a:ea typeface="Cambria Math"/>
                        </a:rPr>
                        <a:t>⋱</a:t>
                      </a:r>
                      <a:endParaRPr lang="en-US" dirty="0"/>
                    </a:p>
                  </a:txBody>
                  <a:tcPr/>
                </a:tc>
              </a:tr>
            </a:tbl>
          </a:graphicData>
        </a:graphic>
      </p:graphicFrame>
      <p:graphicFrame>
        <p:nvGraphicFramePr>
          <p:cNvPr id="33" name="Table 32"/>
          <p:cNvGraphicFramePr>
            <a:graphicFrameLocks noGrp="1"/>
          </p:cNvGraphicFramePr>
          <p:nvPr>
            <p:extLst>
              <p:ext uri="{D42A27DB-BD31-4B8C-83A1-F6EECF244321}">
                <p14:modId xmlns:p14="http://schemas.microsoft.com/office/powerpoint/2010/main" val="3970398226"/>
              </p:ext>
            </p:extLst>
          </p:nvPr>
        </p:nvGraphicFramePr>
        <p:xfrm>
          <a:off x="5122105" y="4160773"/>
          <a:ext cx="2822574" cy="2225040"/>
        </p:xfrm>
        <a:graphic>
          <a:graphicData uri="http://schemas.openxmlformats.org/drawingml/2006/table">
            <a:tbl>
              <a:tblPr firstRow="1" firstCol="1">
                <a:tableStyleId>{073A0DAA-6AF3-43AB-8588-CEC1D06C72B9}</a:tableStyleId>
              </a:tblPr>
              <a:tblGrid>
                <a:gridCol w="470429"/>
                <a:gridCol w="470429"/>
                <a:gridCol w="470429"/>
                <a:gridCol w="470429"/>
                <a:gridCol w="470429"/>
                <a:gridCol w="470429"/>
              </a:tblGrid>
              <a:tr h="370840">
                <a:tc>
                  <a:txBody>
                    <a:bodyPr/>
                    <a:lstStyle/>
                    <a:p>
                      <a:pPr algn="ctr"/>
                      <a:r>
                        <a:rPr lang="en-US" b="0" dirty="0" smtClean="0"/>
                        <a:t>*</a:t>
                      </a:r>
                      <a:endParaRPr lang="en-US" b="0" dirty="0"/>
                    </a:p>
                  </a:txBody>
                  <a:tcPr/>
                </a:tc>
                <a:tc>
                  <a:txBody>
                    <a:bodyPr/>
                    <a:lstStyle/>
                    <a:p>
                      <a:pPr algn="ctr"/>
                      <a:r>
                        <a:rPr lang="en-US" b="0" dirty="0" smtClean="0"/>
                        <a:t>0</a:t>
                      </a:r>
                      <a:endParaRPr lang="en-US" b="0" dirty="0"/>
                    </a:p>
                  </a:txBody>
                  <a:tcPr/>
                </a:tc>
                <a:tc>
                  <a:txBody>
                    <a:bodyPr/>
                    <a:lstStyle/>
                    <a:p>
                      <a:pPr algn="ctr"/>
                      <a:r>
                        <a:rPr lang="en-US" b="0" dirty="0" smtClean="0"/>
                        <a:t>1</a:t>
                      </a:r>
                      <a:endParaRPr lang="en-US" b="0" dirty="0"/>
                    </a:p>
                  </a:txBody>
                  <a:tcPr/>
                </a:tc>
                <a:tc>
                  <a:txBody>
                    <a:bodyPr/>
                    <a:lstStyle/>
                    <a:p>
                      <a:pPr algn="ctr"/>
                      <a:r>
                        <a:rPr lang="en-US" b="0" dirty="0" smtClean="0"/>
                        <a:t>2</a:t>
                      </a:r>
                      <a:endParaRPr lang="en-US" b="0" dirty="0"/>
                    </a:p>
                  </a:txBody>
                  <a:tcPr/>
                </a:tc>
                <a:tc>
                  <a:txBody>
                    <a:bodyPr/>
                    <a:lstStyle/>
                    <a:p>
                      <a:pPr algn="ctr"/>
                      <a:r>
                        <a:rPr lang="en-US" b="0" dirty="0" smtClean="0"/>
                        <a:t>3</a:t>
                      </a:r>
                      <a:endParaRPr lang="en-US" b="0" dirty="0"/>
                    </a:p>
                  </a:txBody>
                  <a:tcPr/>
                </a:tc>
                <a:tc>
                  <a:txBody>
                    <a:bodyPr/>
                    <a:lstStyle/>
                    <a:p>
                      <a:pPr algn="ctr"/>
                      <a:r>
                        <a:rPr lang="en-US" b="0" dirty="0" smtClean="0"/>
                        <a:t>.</a:t>
                      </a:r>
                      <a:r>
                        <a:rPr lang="en-US" b="0" baseline="0" dirty="0" smtClean="0"/>
                        <a:t> . .</a:t>
                      </a:r>
                      <a:endParaRPr lang="en-US" b="0" dirty="0"/>
                    </a:p>
                  </a:txBody>
                  <a:tcPr/>
                </a:tc>
              </a:tr>
              <a:tr h="370840">
                <a:tc>
                  <a:txBody>
                    <a:bodyPr/>
                    <a:lstStyle/>
                    <a:p>
                      <a:pPr algn="ctr"/>
                      <a:r>
                        <a:rPr lang="en-US" b="0" dirty="0" smtClean="0"/>
                        <a:t>0</a:t>
                      </a:r>
                      <a:endParaRPr lang="en-US" b="0" dirty="0"/>
                    </a:p>
                  </a:txBody>
                  <a:tcPr/>
                </a:tc>
                <a:tc>
                  <a:txBody>
                    <a:bodyPr/>
                    <a:lstStyle/>
                    <a:p>
                      <a:pPr algn="ctr"/>
                      <a:r>
                        <a:rPr lang="en-US" dirty="0" smtClean="0"/>
                        <a:t>0</a:t>
                      </a:r>
                      <a:endParaRPr lang="en-US" dirty="0"/>
                    </a:p>
                  </a:txBody>
                  <a:tcPr/>
                </a:tc>
                <a:tc>
                  <a:txBody>
                    <a:bodyPr/>
                    <a:lstStyle/>
                    <a:p>
                      <a:pPr algn="ctr"/>
                      <a:r>
                        <a:rPr lang="en-US" dirty="0" smtClean="0"/>
                        <a:t>0</a:t>
                      </a:r>
                      <a:endParaRPr lang="en-US" dirty="0"/>
                    </a:p>
                  </a:txBody>
                  <a:tcPr/>
                </a:tc>
                <a:tc>
                  <a:txBody>
                    <a:bodyPr/>
                    <a:lstStyle/>
                    <a:p>
                      <a:pPr algn="ctr"/>
                      <a:r>
                        <a:rPr lang="en-US" dirty="0" smtClean="0"/>
                        <a:t>0</a:t>
                      </a:r>
                      <a:endParaRPr lang="en-US" dirty="0"/>
                    </a:p>
                  </a:txBody>
                  <a:tcPr/>
                </a:tc>
                <a:tc>
                  <a:txBody>
                    <a:bodyPr/>
                    <a:lstStyle/>
                    <a:p>
                      <a:pPr algn="ctr"/>
                      <a:r>
                        <a:rPr lang="en-US" dirty="0" smtClean="0"/>
                        <a:t>0</a:t>
                      </a:r>
                      <a:endParaRPr lang="en-US" dirty="0"/>
                    </a:p>
                  </a:txBody>
                  <a:tcPr/>
                </a:tc>
                <a:tc>
                  <a:txBody>
                    <a:bodyPr/>
                    <a:lstStyle/>
                    <a:p>
                      <a:pPr algn="ctr"/>
                      <a:r>
                        <a:rPr lang="en-US" dirty="0" smtClean="0"/>
                        <a:t>. . .</a:t>
                      </a:r>
                      <a:endParaRPr lang="en-US" dirty="0"/>
                    </a:p>
                  </a:txBody>
                  <a:tcPr/>
                </a:tc>
              </a:tr>
              <a:tr h="370840">
                <a:tc>
                  <a:txBody>
                    <a:bodyPr/>
                    <a:lstStyle/>
                    <a:p>
                      <a:pPr algn="ctr"/>
                      <a:r>
                        <a:rPr lang="en-US" b="0" dirty="0" smtClean="0"/>
                        <a:t>1</a:t>
                      </a:r>
                      <a:endParaRPr lang="en-US" b="0" dirty="0"/>
                    </a:p>
                  </a:txBody>
                  <a:tcPr/>
                </a:tc>
                <a:tc>
                  <a:txBody>
                    <a:bodyPr/>
                    <a:lstStyle/>
                    <a:p>
                      <a:pPr algn="ctr"/>
                      <a:r>
                        <a:rPr lang="en-US" dirty="0" smtClean="0"/>
                        <a:t>0</a:t>
                      </a:r>
                      <a:endParaRPr lang="en-US" dirty="0"/>
                    </a:p>
                  </a:txBody>
                  <a:tcPr/>
                </a:tc>
                <a:tc>
                  <a:txBody>
                    <a:bodyPr/>
                    <a:lstStyle/>
                    <a:p>
                      <a:pPr algn="ctr"/>
                      <a:r>
                        <a:rPr lang="en-US" dirty="0" smtClean="0"/>
                        <a:t>1</a:t>
                      </a:r>
                      <a:endParaRPr lang="en-US" dirty="0"/>
                    </a:p>
                  </a:txBody>
                  <a:tcPr/>
                </a:tc>
                <a:tc>
                  <a:txBody>
                    <a:bodyPr/>
                    <a:lstStyle/>
                    <a:p>
                      <a:pPr algn="ctr"/>
                      <a:r>
                        <a:rPr lang="en-US" dirty="0" smtClean="0"/>
                        <a:t>2</a:t>
                      </a:r>
                      <a:endParaRPr lang="en-US" dirty="0"/>
                    </a:p>
                  </a:txBody>
                  <a:tcPr/>
                </a:tc>
                <a:tc>
                  <a:txBody>
                    <a:bodyPr/>
                    <a:lstStyle/>
                    <a:p>
                      <a:pPr algn="ctr"/>
                      <a:r>
                        <a:rPr lang="en-US" dirty="0" smtClean="0"/>
                        <a:t>3</a:t>
                      </a:r>
                      <a:endParaRPr lang="en-US" dirty="0"/>
                    </a:p>
                  </a:txBody>
                  <a:tcPr/>
                </a:tc>
                <a:tc>
                  <a:txBody>
                    <a:bodyPr/>
                    <a:lstStyle/>
                    <a:p>
                      <a:pPr algn="ctr"/>
                      <a:r>
                        <a:rPr lang="en-US" dirty="0" smtClean="0"/>
                        <a:t>. . .</a:t>
                      </a:r>
                      <a:endParaRPr lang="en-US" dirty="0"/>
                    </a:p>
                  </a:txBody>
                  <a:tcPr/>
                </a:tc>
              </a:tr>
              <a:tr h="370840">
                <a:tc>
                  <a:txBody>
                    <a:bodyPr/>
                    <a:lstStyle/>
                    <a:p>
                      <a:pPr algn="ctr"/>
                      <a:r>
                        <a:rPr lang="en-US" b="0" dirty="0" smtClean="0"/>
                        <a:t>2</a:t>
                      </a:r>
                      <a:endParaRPr lang="en-US" b="0" dirty="0"/>
                    </a:p>
                  </a:txBody>
                  <a:tcPr/>
                </a:tc>
                <a:tc>
                  <a:txBody>
                    <a:bodyPr/>
                    <a:lstStyle/>
                    <a:p>
                      <a:pPr algn="ctr"/>
                      <a:r>
                        <a:rPr lang="en-US" dirty="0" smtClean="0"/>
                        <a:t>0</a:t>
                      </a:r>
                      <a:endParaRPr lang="en-US" dirty="0"/>
                    </a:p>
                  </a:txBody>
                  <a:tcPr/>
                </a:tc>
                <a:tc>
                  <a:txBody>
                    <a:bodyPr/>
                    <a:lstStyle/>
                    <a:p>
                      <a:pPr algn="ctr"/>
                      <a:r>
                        <a:rPr lang="en-US" dirty="0" smtClean="0"/>
                        <a:t>2</a:t>
                      </a:r>
                      <a:endParaRPr lang="en-US" dirty="0"/>
                    </a:p>
                  </a:txBody>
                  <a:tcPr/>
                </a:tc>
                <a:tc>
                  <a:txBody>
                    <a:bodyPr/>
                    <a:lstStyle/>
                    <a:p>
                      <a:pPr algn="ctr"/>
                      <a:r>
                        <a:rPr lang="en-US" dirty="0" smtClean="0"/>
                        <a:t>4</a:t>
                      </a:r>
                      <a:endParaRPr lang="en-US" dirty="0"/>
                    </a:p>
                  </a:txBody>
                  <a:tcPr/>
                </a:tc>
                <a:tc>
                  <a:txBody>
                    <a:bodyPr/>
                    <a:lstStyle/>
                    <a:p>
                      <a:pPr algn="ctr"/>
                      <a:r>
                        <a:rPr lang="en-US" dirty="0" smtClean="0"/>
                        <a:t>6</a:t>
                      </a:r>
                      <a:endParaRPr lang="en-US" dirty="0"/>
                    </a:p>
                  </a:txBody>
                  <a:tcPr/>
                </a:tc>
                <a:tc>
                  <a:txBody>
                    <a:bodyPr/>
                    <a:lstStyle/>
                    <a:p>
                      <a:pPr algn="ctr"/>
                      <a:r>
                        <a:rPr lang="en-US" dirty="0" smtClean="0"/>
                        <a:t>. . .</a:t>
                      </a:r>
                      <a:endParaRPr lang="en-US" dirty="0"/>
                    </a:p>
                  </a:txBody>
                  <a:tcPr/>
                </a:tc>
              </a:tr>
              <a:tr h="370840">
                <a:tc>
                  <a:txBody>
                    <a:bodyPr/>
                    <a:lstStyle/>
                    <a:p>
                      <a:pPr algn="ctr"/>
                      <a:r>
                        <a:rPr lang="en-US" b="0" dirty="0" smtClean="0"/>
                        <a:t>3</a:t>
                      </a:r>
                      <a:endParaRPr lang="en-US" b="0" dirty="0"/>
                    </a:p>
                  </a:txBody>
                  <a:tcPr/>
                </a:tc>
                <a:tc>
                  <a:txBody>
                    <a:bodyPr/>
                    <a:lstStyle/>
                    <a:p>
                      <a:pPr algn="ctr"/>
                      <a:r>
                        <a:rPr lang="en-US" dirty="0" smtClean="0"/>
                        <a:t>0</a:t>
                      </a:r>
                      <a:endParaRPr lang="en-US" dirty="0"/>
                    </a:p>
                  </a:txBody>
                  <a:tcPr/>
                </a:tc>
                <a:tc>
                  <a:txBody>
                    <a:bodyPr/>
                    <a:lstStyle/>
                    <a:p>
                      <a:pPr algn="ctr"/>
                      <a:r>
                        <a:rPr lang="en-US" dirty="0" smtClean="0"/>
                        <a:t>3</a:t>
                      </a:r>
                      <a:endParaRPr lang="en-US" dirty="0"/>
                    </a:p>
                  </a:txBody>
                  <a:tcPr/>
                </a:tc>
                <a:tc>
                  <a:txBody>
                    <a:bodyPr/>
                    <a:lstStyle/>
                    <a:p>
                      <a:pPr algn="ctr"/>
                      <a:r>
                        <a:rPr lang="en-US" dirty="0" smtClean="0"/>
                        <a:t>6</a:t>
                      </a:r>
                      <a:endParaRPr lang="en-US" dirty="0"/>
                    </a:p>
                  </a:txBody>
                  <a:tcPr/>
                </a:tc>
                <a:tc>
                  <a:txBody>
                    <a:bodyPr/>
                    <a:lstStyle/>
                    <a:p>
                      <a:pPr algn="ctr"/>
                      <a:r>
                        <a:rPr lang="en-US" dirty="0" smtClean="0"/>
                        <a:t>9</a:t>
                      </a:r>
                      <a:endParaRPr lang="en-US" dirty="0"/>
                    </a:p>
                  </a:txBody>
                  <a:tcPr/>
                </a:tc>
                <a:tc>
                  <a:txBody>
                    <a:bodyPr/>
                    <a:lstStyle/>
                    <a:p>
                      <a:pPr algn="ctr"/>
                      <a:r>
                        <a:rPr lang="en-US" dirty="0" smtClean="0"/>
                        <a:t>. . .</a:t>
                      </a:r>
                      <a:endParaRPr lang="en-US" dirty="0"/>
                    </a:p>
                  </a:txBody>
                  <a:tcPr/>
                </a:tc>
              </a:tr>
              <a:tr h="370840">
                <a:tc>
                  <a:txBody>
                    <a:bodyPr/>
                    <a:lstStyle/>
                    <a:p>
                      <a:pPr algn="ctr"/>
                      <a:r>
                        <a:rPr lang="en-US" dirty="0" smtClean="0">
                          <a:latin typeface="Cambria Math"/>
                          <a:ea typeface="Cambria Math"/>
                        </a:rPr>
                        <a:t>⋮</a:t>
                      </a:r>
                      <a:endParaRPr lang="en-US" dirty="0"/>
                    </a:p>
                  </a:txBody>
                  <a:tcPr/>
                </a:tc>
                <a:tc>
                  <a:txBody>
                    <a:bodyPr/>
                    <a:lstStyle/>
                    <a:p>
                      <a:pPr algn="ctr"/>
                      <a:r>
                        <a:rPr lang="en-US" dirty="0" smtClean="0">
                          <a:latin typeface="Cambria Math"/>
                          <a:ea typeface="Cambria Math"/>
                        </a:rPr>
                        <a:t>⋮</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Cambria Math"/>
                          <a:ea typeface="Cambria Math"/>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Cambria Math"/>
                          <a:ea typeface="Cambria Math"/>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Cambria Math"/>
                          <a:ea typeface="Cambria Math"/>
                        </a:rPr>
                        <a:t>⋮</a:t>
                      </a:r>
                      <a:endParaRPr lang="en-US" dirty="0" smtClean="0"/>
                    </a:p>
                  </a:txBody>
                  <a:tcPr/>
                </a:tc>
                <a:tc>
                  <a:txBody>
                    <a:bodyPr/>
                    <a:lstStyle/>
                    <a:p>
                      <a:pPr algn="ctr"/>
                      <a:r>
                        <a:rPr lang="en-US" dirty="0" smtClean="0">
                          <a:latin typeface="Cambria Math"/>
                          <a:ea typeface="Cambria Math"/>
                        </a:rPr>
                        <a:t>⋱</a:t>
                      </a:r>
                      <a:endParaRPr lang="en-US" dirty="0"/>
                    </a:p>
                  </a:txBody>
                  <a:tcPr/>
                </a:tc>
              </a:tr>
            </a:tbl>
          </a:graphicData>
        </a:graphic>
      </p:graphicFrame>
    </p:spTree>
    <p:extLst>
      <p:ext uri="{BB962C8B-B14F-4D97-AF65-F5344CB8AC3E}">
        <p14:creationId xmlns:p14="http://schemas.microsoft.com/office/powerpoint/2010/main" val="23657128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500"/>
                                        <p:tgtEl>
                                          <p:spTgt spid="33"/>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801219" name="Text Box 3"/>
              <p:cNvSpPr txBox="1">
                <a:spLocks noChangeArrowheads="1"/>
              </p:cNvSpPr>
              <p:nvPr/>
            </p:nvSpPr>
            <p:spPr bwMode="auto">
              <a:xfrm>
                <a:off x="1795463" y="1141256"/>
                <a:ext cx="6924460" cy="593752"/>
              </a:xfrm>
              <a:prstGeom prst="rect">
                <a:avLst/>
              </a:prstGeom>
              <a:noFill/>
              <a:ln w="9525">
                <a:noFill/>
                <a:miter lim="800000"/>
                <a:headEnd/>
                <a:tailEnd/>
              </a:ln>
              <a:effectLst/>
              <a:extLst>
                <a:ext uri="{909E8E84-426E-40DD-AFC4-6F175D3DCCD1}">
                  <a14:hiddenFill>
                    <a:solidFill>
                      <a:schemeClr val="accent1"/>
                    </a:solidFill>
                  </a14:hiddenFill>
                </a:ext>
                <a:ext uri="{AF507438-7753-43E0-B8FC-AC1667EBCBE1}">
                  <a14:hiddenEffects>
                    <a:effectLst>
                      <a:outerShdw dist="35921" dir="2700000" algn="ctr" rotWithShape="0">
                        <a:schemeClr val="bg2"/>
                      </a:outerShdw>
                    </a:effectLst>
                  </a14:hiddenEffects>
                </a:ext>
              </a:extLst>
            </p:spPr>
            <p:txBody>
              <a:bodyPr wrap="none">
                <a:spAutoFit/>
              </a:bodyPr>
              <a:lstStyle/>
              <a:p>
                <a14:m>
                  <m:oMath xmlns:m="http://schemas.openxmlformats.org/officeDocument/2006/math">
                    <m:sSup>
                      <m:sSupPr>
                        <m:ctrlPr>
                          <a:rPr lang="en-US" altLang="he-IL" sz="3200" b="0" i="1" dirty="0" smtClean="0">
                            <a:latin typeface="Cambria Math"/>
                            <a:cs typeface="Times New Roman" pitchFamily="18" charset="0"/>
                          </a:rPr>
                        </m:ctrlPr>
                      </m:sSupPr>
                      <m:e>
                        <m:r>
                          <a:rPr lang="en-US" altLang="he-IL" sz="3200" b="0" i="1" dirty="0" smtClean="0">
                            <a:latin typeface="Cambria Math"/>
                            <a:cs typeface="Times New Roman" pitchFamily="18" charset="0"/>
                          </a:rPr>
                          <m:t>𝑓</m:t>
                        </m:r>
                      </m:e>
                      <m:sup>
                        <m:r>
                          <a:rPr lang="en-US" altLang="he-IL" sz="3200" b="0" i="1" dirty="0" smtClean="0">
                            <a:latin typeface="Cambria Math"/>
                            <a:cs typeface="Times New Roman" pitchFamily="18" charset="0"/>
                          </a:rPr>
                          <m:t>#</m:t>
                        </m:r>
                      </m:sup>
                    </m:sSup>
                  </m:oMath>
                </a14:m>
                <a:r>
                  <a:rPr lang="en-US" altLang="he-IL" sz="3200" dirty="0" smtClean="0">
                    <a:cs typeface="Times New Roman" pitchFamily="18" charset="0"/>
                  </a:rPr>
                  <a:t>(</a:t>
                </a:r>
                <a:r>
                  <a:rPr lang="en-US" altLang="he-IL" sz="3200" i="1" dirty="0" err="1" smtClean="0">
                    <a:cs typeface="Times New Roman" pitchFamily="18" charset="0"/>
                  </a:rPr>
                  <a:t>a</a:t>
                </a:r>
                <a:r>
                  <a:rPr lang="en-US" altLang="he-IL" sz="3200" dirty="0" err="1" smtClean="0">
                    <a:cs typeface="Times New Roman" pitchFamily="18" charset="0"/>
                  </a:rPr>
                  <a:t>,</a:t>
                </a:r>
                <a:r>
                  <a:rPr lang="en-US" altLang="he-IL" sz="3200" i="1" dirty="0" err="1" smtClean="0">
                    <a:cs typeface="Times New Roman" pitchFamily="18" charset="0"/>
                  </a:rPr>
                  <a:t>b</a:t>
                </a:r>
                <a:r>
                  <a:rPr lang="en-US" altLang="he-IL" sz="3200" dirty="0">
                    <a:cs typeface="Times New Roman" pitchFamily="18" charset="0"/>
                  </a:rPr>
                  <a:t>) = (16 </a:t>
                </a:r>
                <a14:m>
                  <m:oMath xmlns:m="http://schemas.openxmlformats.org/officeDocument/2006/math">
                    <m:sSup>
                      <m:sSupPr>
                        <m:ctrlPr>
                          <a:rPr lang="en-US" altLang="he-IL" sz="3200" b="0" i="1" dirty="0" smtClean="0">
                            <a:latin typeface="Cambria Math"/>
                            <a:cs typeface="Times New Roman" pitchFamily="18" charset="0"/>
                          </a:rPr>
                        </m:ctrlPr>
                      </m:sSupPr>
                      <m:e>
                        <m:r>
                          <a:rPr lang="en-US" altLang="he-IL" sz="3200" b="0" i="1" dirty="0" smtClean="0">
                            <a:latin typeface="Cambria Math"/>
                            <a:cs typeface="Times New Roman" pitchFamily="18" charset="0"/>
                          </a:rPr>
                          <m:t>∗</m:t>
                        </m:r>
                      </m:e>
                      <m:sup>
                        <m:r>
                          <a:rPr lang="en-US" altLang="he-IL" sz="3200" b="0" i="1" dirty="0" smtClean="0">
                            <a:latin typeface="Cambria Math"/>
                            <a:cs typeface="Times New Roman" pitchFamily="18" charset="0"/>
                          </a:rPr>
                          <m:t>#</m:t>
                        </m:r>
                      </m:sup>
                    </m:sSup>
                  </m:oMath>
                </a14:m>
                <a:r>
                  <a:rPr lang="en-US" altLang="he-IL" sz="3200" dirty="0" smtClean="0">
                    <a:cs typeface="Times New Roman" pitchFamily="18" charset="0"/>
                  </a:rPr>
                  <a:t> </a:t>
                </a:r>
                <a:r>
                  <a:rPr lang="en-US" altLang="he-IL" sz="3200" i="1" dirty="0">
                    <a:cs typeface="Times New Roman" pitchFamily="18" charset="0"/>
                  </a:rPr>
                  <a:t>b</a:t>
                </a:r>
                <a:r>
                  <a:rPr lang="en-US" altLang="he-IL" sz="3200" dirty="0">
                    <a:cs typeface="Times New Roman" pitchFamily="18" charset="0"/>
                  </a:rPr>
                  <a:t> </a:t>
                </a:r>
                <a14:m>
                  <m:oMath xmlns:m="http://schemas.openxmlformats.org/officeDocument/2006/math">
                    <m:sSup>
                      <m:sSupPr>
                        <m:ctrlPr>
                          <a:rPr lang="en-US" altLang="he-IL" sz="3200" b="0" i="1" dirty="0" smtClean="0">
                            <a:latin typeface="Cambria Math"/>
                            <a:cs typeface="Times New Roman" pitchFamily="18" charset="0"/>
                          </a:rPr>
                        </m:ctrlPr>
                      </m:sSupPr>
                      <m:e>
                        <m:r>
                          <a:rPr lang="en-US" altLang="he-IL" sz="3200" b="0" i="1" dirty="0" smtClean="0">
                            <a:latin typeface="Cambria Math"/>
                            <a:cs typeface="Times New Roman" pitchFamily="18" charset="0"/>
                          </a:rPr>
                          <m:t>+</m:t>
                        </m:r>
                      </m:e>
                      <m:sup>
                        <m:r>
                          <a:rPr lang="en-US" altLang="he-IL" sz="3200" b="0" i="1" dirty="0" smtClean="0">
                            <a:latin typeface="Cambria Math"/>
                            <a:cs typeface="Times New Roman" pitchFamily="18" charset="0"/>
                          </a:rPr>
                          <m:t>#</m:t>
                        </m:r>
                      </m:sup>
                    </m:sSup>
                  </m:oMath>
                </a14:m>
                <a:r>
                  <a:rPr lang="en-US" altLang="he-IL" sz="3200" dirty="0" smtClean="0">
                    <a:cs typeface="Times New Roman" pitchFamily="18" charset="0"/>
                  </a:rPr>
                  <a:t> </a:t>
                </a:r>
                <a:r>
                  <a:rPr lang="en-US" altLang="he-IL" sz="3200" dirty="0">
                    <a:cs typeface="Times New Roman" pitchFamily="18" charset="0"/>
                  </a:rPr>
                  <a:t>3) </a:t>
                </a:r>
                <a14:m>
                  <m:oMath xmlns:m="http://schemas.openxmlformats.org/officeDocument/2006/math">
                    <m:sSup>
                      <m:sSupPr>
                        <m:ctrlPr>
                          <a:rPr lang="en-US" altLang="he-IL" sz="3200" b="0" i="1" dirty="0" smtClean="0">
                            <a:latin typeface="Cambria Math"/>
                            <a:cs typeface="Times New Roman" pitchFamily="18" charset="0"/>
                          </a:rPr>
                        </m:ctrlPr>
                      </m:sSupPr>
                      <m:e>
                        <m:r>
                          <a:rPr lang="en-US" altLang="he-IL" sz="3200" b="0" i="1" dirty="0" smtClean="0">
                            <a:latin typeface="Cambria Math"/>
                            <a:cs typeface="Times New Roman" pitchFamily="18" charset="0"/>
                          </a:rPr>
                          <m:t>∗</m:t>
                        </m:r>
                      </m:e>
                      <m:sup>
                        <m:r>
                          <a:rPr lang="en-US" altLang="he-IL" sz="3200" b="0" i="1" dirty="0" smtClean="0">
                            <a:latin typeface="Cambria Math"/>
                            <a:cs typeface="Times New Roman" pitchFamily="18" charset="0"/>
                          </a:rPr>
                          <m:t>#</m:t>
                        </m:r>
                      </m:sup>
                    </m:sSup>
                  </m:oMath>
                </a14:m>
                <a:r>
                  <a:rPr lang="en-US" altLang="he-IL" sz="3200" dirty="0" smtClean="0">
                    <a:cs typeface="Times New Roman" pitchFamily="18" charset="0"/>
                  </a:rPr>
                  <a:t> </a:t>
                </a:r>
                <a:r>
                  <a:rPr lang="en-US" altLang="he-IL" sz="3200" dirty="0">
                    <a:cs typeface="Times New Roman" pitchFamily="18" charset="0"/>
                  </a:rPr>
                  <a:t>(2 </a:t>
                </a:r>
                <a14:m>
                  <m:oMath xmlns:m="http://schemas.openxmlformats.org/officeDocument/2006/math">
                    <m:sSup>
                      <m:sSupPr>
                        <m:ctrlPr>
                          <a:rPr lang="en-US" altLang="he-IL" sz="3200" b="0" i="1" dirty="0" smtClean="0">
                            <a:latin typeface="Cambria Math"/>
                            <a:cs typeface="Times New Roman" pitchFamily="18" charset="0"/>
                          </a:rPr>
                        </m:ctrlPr>
                      </m:sSupPr>
                      <m:e>
                        <m:r>
                          <a:rPr lang="en-US" altLang="he-IL" sz="3200" b="0" i="1" dirty="0" smtClean="0">
                            <a:latin typeface="Cambria Math"/>
                            <a:cs typeface="Times New Roman" pitchFamily="18" charset="0"/>
                          </a:rPr>
                          <m:t>∗</m:t>
                        </m:r>
                      </m:e>
                      <m:sup>
                        <m:r>
                          <a:rPr lang="en-US" altLang="he-IL" sz="3200" b="0" i="1" dirty="0" smtClean="0">
                            <a:latin typeface="Cambria Math"/>
                            <a:cs typeface="Times New Roman" pitchFamily="18" charset="0"/>
                          </a:rPr>
                          <m:t>#</m:t>
                        </m:r>
                      </m:sup>
                    </m:sSup>
                  </m:oMath>
                </a14:m>
                <a:r>
                  <a:rPr lang="en-US" altLang="he-IL" sz="3200" dirty="0" smtClean="0">
                    <a:cs typeface="Times New Roman" pitchFamily="18" charset="0"/>
                  </a:rPr>
                  <a:t> </a:t>
                </a:r>
                <a:r>
                  <a:rPr lang="en-US" altLang="he-IL" sz="3200" i="1" dirty="0">
                    <a:cs typeface="Times New Roman" pitchFamily="18" charset="0"/>
                  </a:rPr>
                  <a:t>a</a:t>
                </a:r>
                <a:r>
                  <a:rPr lang="en-US" altLang="he-IL" sz="3200" dirty="0">
                    <a:cs typeface="Times New Roman" pitchFamily="18" charset="0"/>
                  </a:rPr>
                  <a:t> </a:t>
                </a:r>
                <a14:m>
                  <m:oMath xmlns:m="http://schemas.openxmlformats.org/officeDocument/2006/math">
                    <m:sSup>
                      <m:sSupPr>
                        <m:ctrlPr>
                          <a:rPr lang="en-US" altLang="he-IL" sz="3200" b="0" i="1" dirty="0" smtClean="0">
                            <a:latin typeface="Cambria Math"/>
                            <a:cs typeface="Times New Roman" pitchFamily="18" charset="0"/>
                          </a:rPr>
                        </m:ctrlPr>
                      </m:sSupPr>
                      <m:e>
                        <m:r>
                          <a:rPr lang="en-US" altLang="he-IL" sz="3200" b="0" i="1" dirty="0" smtClean="0">
                            <a:latin typeface="Cambria Math"/>
                            <a:cs typeface="Times New Roman" pitchFamily="18" charset="0"/>
                          </a:rPr>
                          <m:t>+</m:t>
                        </m:r>
                      </m:e>
                      <m:sup>
                        <m:r>
                          <a:rPr lang="en-US" altLang="he-IL" sz="3200" b="0" i="1" dirty="0" smtClean="0">
                            <a:latin typeface="Cambria Math"/>
                            <a:cs typeface="Times New Roman" pitchFamily="18" charset="0"/>
                          </a:rPr>
                          <m:t>#</m:t>
                        </m:r>
                      </m:sup>
                    </m:sSup>
                  </m:oMath>
                </a14:m>
                <a:r>
                  <a:rPr lang="en-US" altLang="he-IL" sz="3200" dirty="0" smtClean="0">
                    <a:cs typeface="Times New Roman" pitchFamily="18" charset="0"/>
                  </a:rPr>
                  <a:t> </a:t>
                </a:r>
                <a:r>
                  <a:rPr lang="en-US" altLang="he-IL" sz="3200" dirty="0">
                    <a:cs typeface="Times New Roman" pitchFamily="18" charset="0"/>
                  </a:rPr>
                  <a:t>1)</a:t>
                </a:r>
              </a:p>
            </p:txBody>
          </p:sp>
        </mc:Choice>
        <mc:Fallback xmlns="">
          <p:sp>
            <p:nvSpPr>
              <p:cNvPr id="1801219" name="Text Box 3"/>
              <p:cNvSpPr txBox="1">
                <a:spLocks noRot="1" noChangeAspect="1" noMove="1" noResize="1" noEditPoints="1" noAdjustHandles="1" noChangeArrowheads="1" noChangeShapeType="1" noTextEdit="1"/>
              </p:cNvSpPr>
              <p:nvPr/>
            </p:nvSpPr>
            <p:spPr bwMode="auto">
              <a:xfrm>
                <a:off x="1795463" y="1141256"/>
                <a:ext cx="6924460" cy="593752"/>
              </a:xfrm>
              <a:prstGeom prst="rect">
                <a:avLst/>
              </a:prstGeom>
              <a:blipFill rotWithShape="1">
                <a:blip r:embed="rId3"/>
                <a:stretch>
                  <a:fillRect t="-11224" r="-1322" b="-32653"/>
                </a:stretch>
              </a:blip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801223" name="Text Box 7"/>
          <p:cNvSpPr txBox="1">
            <a:spLocks noChangeArrowheads="1"/>
          </p:cNvSpPr>
          <p:nvPr/>
        </p:nvSpPr>
        <p:spPr bwMode="auto">
          <a:xfrm>
            <a:off x="3870325" y="3552998"/>
            <a:ext cx="3433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he-IL" sz="2400" i="1">
                <a:cs typeface="Times New Roman" pitchFamily="18" charset="0"/>
              </a:rPr>
              <a:t>b</a:t>
            </a:r>
            <a:endParaRPr lang="en-US" altLang="he-IL" sz="2400">
              <a:cs typeface="Times New Roman" pitchFamily="18" charset="0"/>
            </a:endParaRPr>
          </a:p>
        </p:txBody>
      </p:sp>
      <mc:AlternateContent xmlns:mc="http://schemas.openxmlformats.org/markup-compatibility/2006" xmlns:a14="http://schemas.microsoft.com/office/drawing/2010/main">
        <mc:Choice Requires="a14">
          <p:sp>
            <p:nvSpPr>
              <p:cNvPr id="1801224" name="Text Box 8"/>
              <p:cNvSpPr txBox="1">
                <a:spLocks noChangeArrowheads="1"/>
              </p:cNvSpPr>
              <p:nvPr/>
            </p:nvSpPr>
            <p:spPr bwMode="auto">
              <a:xfrm>
                <a:off x="4879125" y="2825928"/>
                <a:ext cx="554895" cy="468333"/>
              </a:xfrm>
              <a:prstGeom prst="rect">
                <a:avLst/>
              </a:prstGeom>
              <a:noFill/>
              <a:ln w="9525">
                <a:noFill/>
                <a:miter lim="800000"/>
                <a:headEnd/>
                <a:tailEnd/>
              </a:ln>
              <a:effectLst/>
              <a:extLst>
                <a:ext uri="{909E8E84-426E-40DD-AFC4-6F175D3DCCD1}">
                  <a14:hiddenFill>
                    <a:solidFill>
                      <a:schemeClr val="accent1"/>
                    </a:solidFill>
                  </a14:hiddenFill>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en-US" sz="2400" b="0" i="1" smtClean="0">
                              <a:latin typeface="Cambria Math"/>
                              <a:cs typeface="Times New Roman" pitchFamily="18" charset="0"/>
                            </a:rPr>
                          </m:ctrlPr>
                        </m:sSupPr>
                        <m:e>
                          <m:r>
                            <a:rPr lang="en-US" altLang="en-US" sz="2400" b="0" i="1" smtClean="0">
                              <a:latin typeface="Cambria Math"/>
                              <a:cs typeface="Times New Roman" pitchFamily="18" charset="0"/>
                            </a:rPr>
                            <m:t>∗</m:t>
                          </m:r>
                        </m:e>
                        <m:sup>
                          <m:r>
                            <a:rPr lang="en-US" altLang="en-US" sz="2400" b="0" i="1" smtClean="0">
                              <a:latin typeface="Cambria Math"/>
                              <a:cs typeface="Times New Roman" pitchFamily="18" charset="0"/>
                            </a:rPr>
                            <m:t>#</m:t>
                          </m:r>
                        </m:sup>
                      </m:sSup>
                    </m:oMath>
                  </m:oMathPara>
                </a14:m>
                <a:endParaRPr lang="en-US" altLang="en-US" sz="2400" b="0" dirty="0" smtClean="0">
                  <a:cs typeface="Times New Roman" pitchFamily="18" charset="0"/>
                </a:endParaRPr>
              </a:p>
            </p:txBody>
          </p:sp>
        </mc:Choice>
        <mc:Fallback xmlns="">
          <p:sp>
            <p:nvSpPr>
              <p:cNvPr id="1801224" name="Text Box 8"/>
              <p:cNvSpPr txBox="1">
                <a:spLocks noRot="1" noChangeAspect="1" noMove="1" noResize="1" noEditPoints="1" noAdjustHandles="1" noChangeArrowheads="1" noChangeShapeType="1" noTextEdit="1"/>
              </p:cNvSpPr>
              <p:nvPr/>
            </p:nvSpPr>
            <p:spPr bwMode="auto">
              <a:xfrm>
                <a:off x="4879125" y="2825928"/>
                <a:ext cx="554895" cy="468333"/>
              </a:xfrm>
              <a:prstGeom prst="rect">
                <a:avLst/>
              </a:prstGeom>
              <a:blipFill rotWithShape="1">
                <a:blip r:embed="rId4"/>
                <a:stretch>
                  <a:fillRect/>
                </a:stretch>
              </a:blip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801226" name="Text Box 10"/>
          <p:cNvSpPr txBox="1">
            <a:spLocks noChangeArrowheads="1"/>
          </p:cNvSpPr>
          <p:nvPr/>
        </p:nvSpPr>
        <p:spPr bwMode="auto">
          <a:xfrm>
            <a:off x="5756275" y="2848148"/>
            <a:ext cx="340158"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cs typeface="Times New Roman" pitchFamily="18" charset="0"/>
              </a:rPr>
              <a:t>1</a:t>
            </a:r>
          </a:p>
        </p:txBody>
      </p:sp>
      <p:sp>
        <p:nvSpPr>
          <p:cNvPr id="1801227" name="Text Box 11"/>
          <p:cNvSpPr txBox="1">
            <a:spLocks noChangeArrowheads="1"/>
          </p:cNvSpPr>
          <p:nvPr/>
        </p:nvSpPr>
        <p:spPr bwMode="auto">
          <a:xfrm>
            <a:off x="4651375" y="3552998"/>
            <a:ext cx="3401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cs typeface="Times New Roman" pitchFamily="18" charset="0"/>
              </a:rPr>
              <a:t>2</a:t>
            </a:r>
          </a:p>
        </p:txBody>
      </p:sp>
      <p:sp>
        <p:nvSpPr>
          <p:cNvPr id="1801228" name="Text Box 12"/>
          <p:cNvSpPr txBox="1">
            <a:spLocks noChangeArrowheads="1"/>
          </p:cNvSpPr>
          <p:nvPr/>
        </p:nvSpPr>
        <p:spPr bwMode="auto">
          <a:xfrm>
            <a:off x="5203825" y="3552998"/>
            <a:ext cx="3433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he-IL" sz="2400" i="1">
                <a:cs typeface="Times New Roman" pitchFamily="18" charset="0"/>
              </a:rPr>
              <a:t>a</a:t>
            </a:r>
            <a:endParaRPr lang="en-US" altLang="he-IL" sz="2400">
              <a:cs typeface="Times New Roman" pitchFamily="18" charset="0"/>
            </a:endParaRPr>
          </a:p>
        </p:txBody>
      </p:sp>
      <p:sp>
        <p:nvSpPr>
          <p:cNvPr id="1801230" name="Text Box 14"/>
          <p:cNvSpPr txBox="1">
            <a:spLocks noChangeArrowheads="1"/>
          </p:cNvSpPr>
          <p:nvPr/>
        </p:nvSpPr>
        <p:spPr bwMode="auto">
          <a:xfrm>
            <a:off x="4327525" y="2848148"/>
            <a:ext cx="340158"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cs typeface="Times New Roman" pitchFamily="18" charset="0"/>
              </a:rPr>
              <a:t>3</a:t>
            </a:r>
          </a:p>
        </p:txBody>
      </p:sp>
      <p:sp>
        <p:nvSpPr>
          <p:cNvPr id="1801231" name="Text Box 15"/>
          <p:cNvSpPr txBox="1">
            <a:spLocks noChangeArrowheads="1"/>
          </p:cNvSpPr>
          <p:nvPr/>
        </p:nvSpPr>
        <p:spPr bwMode="auto">
          <a:xfrm>
            <a:off x="3184525" y="3552998"/>
            <a:ext cx="49564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cs typeface="Times New Roman" pitchFamily="18" charset="0"/>
              </a:rPr>
              <a:t>16</a:t>
            </a:r>
          </a:p>
        </p:txBody>
      </p:sp>
      <p:sp>
        <p:nvSpPr>
          <p:cNvPr id="1801232" name="Line 16"/>
          <p:cNvSpPr>
            <a:spLocks noChangeShapeType="1"/>
          </p:cNvSpPr>
          <p:nvPr/>
        </p:nvSpPr>
        <p:spPr bwMode="auto">
          <a:xfrm flipH="1">
            <a:off x="3771900" y="2540173"/>
            <a:ext cx="323850" cy="37147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01233" name="Line 17"/>
          <p:cNvSpPr>
            <a:spLocks noChangeShapeType="1"/>
          </p:cNvSpPr>
          <p:nvPr/>
        </p:nvSpPr>
        <p:spPr bwMode="auto">
          <a:xfrm flipH="1">
            <a:off x="3505200" y="3178348"/>
            <a:ext cx="152400" cy="457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01234" name="Line 18"/>
          <p:cNvSpPr>
            <a:spLocks noChangeShapeType="1"/>
          </p:cNvSpPr>
          <p:nvPr/>
        </p:nvSpPr>
        <p:spPr bwMode="auto">
          <a:xfrm>
            <a:off x="3781425" y="3178348"/>
            <a:ext cx="171450" cy="4381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01235" name="Line 19"/>
          <p:cNvSpPr>
            <a:spLocks noChangeShapeType="1"/>
          </p:cNvSpPr>
          <p:nvPr/>
        </p:nvSpPr>
        <p:spPr bwMode="auto">
          <a:xfrm>
            <a:off x="4210050" y="2530648"/>
            <a:ext cx="209550" cy="400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01236" name="Line 20"/>
          <p:cNvSpPr>
            <a:spLocks noChangeShapeType="1"/>
          </p:cNvSpPr>
          <p:nvPr/>
        </p:nvSpPr>
        <p:spPr bwMode="auto">
          <a:xfrm flipH="1">
            <a:off x="4419598" y="1970261"/>
            <a:ext cx="331926" cy="30046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01237" name="Line 21"/>
          <p:cNvSpPr>
            <a:spLocks noChangeShapeType="1"/>
          </p:cNvSpPr>
          <p:nvPr/>
        </p:nvSpPr>
        <p:spPr bwMode="auto">
          <a:xfrm>
            <a:off x="4922974" y="1977404"/>
            <a:ext cx="411025" cy="42148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01238" name="Line 22"/>
          <p:cNvSpPr>
            <a:spLocks noChangeShapeType="1"/>
          </p:cNvSpPr>
          <p:nvPr/>
        </p:nvSpPr>
        <p:spPr bwMode="auto">
          <a:xfrm flipH="1">
            <a:off x="5133975" y="2597323"/>
            <a:ext cx="228600" cy="3524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01239" name="Line 23"/>
          <p:cNvSpPr>
            <a:spLocks noChangeShapeType="1"/>
          </p:cNvSpPr>
          <p:nvPr/>
        </p:nvSpPr>
        <p:spPr bwMode="auto">
          <a:xfrm flipH="1">
            <a:off x="4867275" y="3159298"/>
            <a:ext cx="142875" cy="457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01240" name="Line 24"/>
          <p:cNvSpPr>
            <a:spLocks noChangeShapeType="1"/>
          </p:cNvSpPr>
          <p:nvPr/>
        </p:nvSpPr>
        <p:spPr bwMode="auto">
          <a:xfrm>
            <a:off x="5543550" y="2597323"/>
            <a:ext cx="304800" cy="3524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01241" name="Line 25"/>
          <p:cNvSpPr>
            <a:spLocks noChangeShapeType="1"/>
          </p:cNvSpPr>
          <p:nvPr/>
        </p:nvSpPr>
        <p:spPr bwMode="auto">
          <a:xfrm>
            <a:off x="5124450" y="3159298"/>
            <a:ext cx="180975" cy="5048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01245" name="Text Box 29"/>
          <p:cNvSpPr txBox="1">
            <a:spLocks noChangeArrowheads="1"/>
          </p:cNvSpPr>
          <p:nvPr/>
        </p:nvSpPr>
        <p:spPr bwMode="auto">
          <a:xfrm>
            <a:off x="4337050" y="1573386"/>
            <a:ext cx="368300" cy="396875"/>
          </a:xfrm>
          <a:prstGeom prst="rect">
            <a:avLst/>
          </a:prstGeom>
          <a:solidFill>
            <a:srgbClr val="F0F0F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he-IL" sz="2000">
                <a:cs typeface="Times New Roman" pitchFamily="18" charset="0"/>
              </a:rPr>
              <a:t>O</a:t>
            </a:r>
          </a:p>
        </p:txBody>
      </p:sp>
      <p:sp>
        <p:nvSpPr>
          <p:cNvPr id="1801246" name="Text Box 30"/>
          <p:cNvSpPr txBox="1">
            <a:spLocks noChangeArrowheads="1"/>
          </p:cNvSpPr>
          <p:nvPr/>
        </p:nvSpPr>
        <p:spPr bwMode="auto">
          <a:xfrm>
            <a:off x="4041775" y="3278361"/>
            <a:ext cx="303288" cy="400110"/>
          </a:xfrm>
          <a:prstGeom prst="rect">
            <a:avLst/>
          </a:prstGeom>
          <a:solidFill>
            <a:srgbClr val="F0F0F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cs typeface="Times New Roman" pitchFamily="18" charset="0"/>
              </a:rPr>
              <a:t>?</a:t>
            </a:r>
          </a:p>
        </p:txBody>
      </p:sp>
      <p:sp>
        <p:nvSpPr>
          <p:cNvPr id="1801247" name="Text Box 31"/>
          <p:cNvSpPr txBox="1">
            <a:spLocks noChangeArrowheads="1"/>
          </p:cNvSpPr>
          <p:nvPr/>
        </p:nvSpPr>
        <p:spPr bwMode="auto">
          <a:xfrm>
            <a:off x="5422900" y="3287886"/>
            <a:ext cx="303288" cy="400110"/>
          </a:xfrm>
          <a:prstGeom prst="rect">
            <a:avLst/>
          </a:prstGeom>
          <a:solidFill>
            <a:srgbClr val="F0F0F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cs typeface="Times New Roman" pitchFamily="18" charset="0"/>
              </a:rPr>
              <a:t>?</a:t>
            </a:r>
          </a:p>
        </p:txBody>
      </p:sp>
      <p:sp>
        <p:nvSpPr>
          <p:cNvPr id="1801248" name="Text Box 32"/>
          <p:cNvSpPr txBox="1">
            <a:spLocks noChangeArrowheads="1"/>
          </p:cNvSpPr>
          <p:nvPr/>
        </p:nvSpPr>
        <p:spPr bwMode="auto">
          <a:xfrm>
            <a:off x="4851400" y="2478261"/>
            <a:ext cx="309700" cy="400110"/>
          </a:xfrm>
          <a:prstGeom prst="rect">
            <a:avLst/>
          </a:prstGeom>
          <a:solidFill>
            <a:srgbClr val="F0F0F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he-IL" sz="2000">
                <a:cs typeface="Times New Roman" pitchFamily="18" charset="0"/>
              </a:rPr>
              <a:t>E</a:t>
            </a:r>
          </a:p>
        </p:txBody>
      </p:sp>
      <p:sp>
        <p:nvSpPr>
          <p:cNvPr id="1801249" name="Text Box 33"/>
          <p:cNvSpPr txBox="1">
            <a:spLocks noChangeArrowheads="1"/>
          </p:cNvSpPr>
          <p:nvPr/>
        </p:nvSpPr>
        <p:spPr bwMode="auto">
          <a:xfrm>
            <a:off x="4441825" y="3278361"/>
            <a:ext cx="309700" cy="400110"/>
          </a:xfrm>
          <a:prstGeom prst="rect">
            <a:avLst/>
          </a:prstGeom>
          <a:solidFill>
            <a:srgbClr val="F0F0F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he-IL" sz="2000">
                <a:cs typeface="Times New Roman" pitchFamily="18" charset="0"/>
              </a:rPr>
              <a:t>E</a:t>
            </a:r>
          </a:p>
        </p:txBody>
      </p:sp>
      <p:sp>
        <p:nvSpPr>
          <p:cNvPr id="1801250" name="Text Box 34"/>
          <p:cNvSpPr txBox="1">
            <a:spLocks noChangeArrowheads="1"/>
          </p:cNvSpPr>
          <p:nvPr/>
        </p:nvSpPr>
        <p:spPr bwMode="auto">
          <a:xfrm>
            <a:off x="3279775" y="2583036"/>
            <a:ext cx="309700" cy="400110"/>
          </a:xfrm>
          <a:prstGeom prst="rect">
            <a:avLst/>
          </a:prstGeom>
          <a:solidFill>
            <a:srgbClr val="F0F0F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he-IL" sz="2000" dirty="0">
                <a:cs typeface="Times New Roman" pitchFamily="18" charset="0"/>
              </a:rPr>
              <a:t>E</a:t>
            </a:r>
          </a:p>
        </p:txBody>
      </p:sp>
      <p:sp>
        <p:nvSpPr>
          <p:cNvPr id="1801251" name="Text Box 35"/>
          <p:cNvSpPr txBox="1">
            <a:spLocks noChangeArrowheads="1"/>
          </p:cNvSpPr>
          <p:nvPr/>
        </p:nvSpPr>
        <p:spPr bwMode="auto">
          <a:xfrm>
            <a:off x="2955925" y="3268836"/>
            <a:ext cx="309700" cy="400110"/>
          </a:xfrm>
          <a:prstGeom prst="rect">
            <a:avLst/>
          </a:prstGeom>
          <a:solidFill>
            <a:srgbClr val="F0F0F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he-IL" sz="2000" dirty="0">
                <a:cs typeface="Times New Roman" pitchFamily="18" charset="0"/>
              </a:rPr>
              <a:t>E</a:t>
            </a:r>
          </a:p>
        </p:txBody>
      </p:sp>
      <p:sp>
        <p:nvSpPr>
          <p:cNvPr id="1801252" name="Text Box 36"/>
          <p:cNvSpPr txBox="1">
            <a:spLocks noChangeArrowheads="1"/>
          </p:cNvSpPr>
          <p:nvPr/>
        </p:nvSpPr>
        <p:spPr bwMode="auto">
          <a:xfrm>
            <a:off x="3698875" y="2002011"/>
            <a:ext cx="368300" cy="396875"/>
          </a:xfrm>
          <a:prstGeom prst="rect">
            <a:avLst/>
          </a:prstGeom>
          <a:solidFill>
            <a:srgbClr val="F0F0F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he-IL" sz="2000">
                <a:cs typeface="Times New Roman" pitchFamily="18" charset="0"/>
              </a:rPr>
              <a:t>O</a:t>
            </a:r>
          </a:p>
        </p:txBody>
      </p:sp>
      <p:sp>
        <p:nvSpPr>
          <p:cNvPr id="1801253" name="Text Box 37"/>
          <p:cNvSpPr txBox="1">
            <a:spLocks noChangeArrowheads="1"/>
          </p:cNvSpPr>
          <p:nvPr/>
        </p:nvSpPr>
        <p:spPr bwMode="auto">
          <a:xfrm>
            <a:off x="5508625" y="1963911"/>
            <a:ext cx="368300" cy="396875"/>
          </a:xfrm>
          <a:prstGeom prst="rect">
            <a:avLst/>
          </a:prstGeom>
          <a:solidFill>
            <a:srgbClr val="F0F0F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he-IL" sz="2000">
                <a:cs typeface="Times New Roman" pitchFamily="18" charset="0"/>
              </a:rPr>
              <a:t>O</a:t>
            </a:r>
          </a:p>
        </p:txBody>
      </p:sp>
      <p:sp>
        <p:nvSpPr>
          <p:cNvPr id="1801254" name="Text Box 38"/>
          <p:cNvSpPr txBox="1">
            <a:spLocks noChangeArrowheads="1"/>
          </p:cNvSpPr>
          <p:nvPr/>
        </p:nvSpPr>
        <p:spPr bwMode="auto">
          <a:xfrm>
            <a:off x="4441825" y="2468736"/>
            <a:ext cx="368300" cy="396875"/>
          </a:xfrm>
          <a:prstGeom prst="rect">
            <a:avLst/>
          </a:prstGeom>
          <a:solidFill>
            <a:srgbClr val="F0F0F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he-IL" sz="2000">
                <a:cs typeface="Times New Roman" pitchFamily="18" charset="0"/>
              </a:rPr>
              <a:t>O</a:t>
            </a:r>
          </a:p>
        </p:txBody>
      </p:sp>
      <p:sp>
        <p:nvSpPr>
          <p:cNvPr id="1801255" name="Text Box 39"/>
          <p:cNvSpPr txBox="1">
            <a:spLocks noChangeArrowheads="1"/>
          </p:cNvSpPr>
          <p:nvPr/>
        </p:nvSpPr>
        <p:spPr bwMode="auto">
          <a:xfrm>
            <a:off x="5984875" y="2563986"/>
            <a:ext cx="368300" cy="396875"/>
          </a:xfrm>
          <a:prstGeom prst="rect">
            <a:avLst/>
          </a:prstGeom>
          <a:solidFill>
            <a:srgbClr val="F0F0F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he-IL" sz="2000">
                <a:cs typeface="Times New Roman" pitchFamily="18" charset="0"/>
              </a:rPr>
              <a:t>O</a:t>
            </a:r>
          </a:p>
        </p:txBody>
      </p:sp>
      <mc:AlternateContent xmlns:mc="http://schemas.openxmlformats.org/markup-compatibility/2006" xmlns:a14="http://schemas.microsoft.com/office/drawing/2010/main">
        <mc:Choice Requires="a14">
          <p:sp>
            <p:nvSpPr>
              <p:cNvPr id="1801256" name="Text Box 40"/>
              <p:cNvSpPr txBox="1">
                <a:spLocks noChangeArrowheads="1"/>
              </p:cNvSpPr>
              <p:nvPr/>
            </p:nvSpPr>
            <p:spPr bwMode="auto">
              <a:xfrm>
                <a:off x="3441700" y="6216650"/>
                <a:ext cx="2528706" cy="593752"/>
              </a:xfrm>
              <a:prstGeom prst="rect">
                <a:avLst/>
              </a:prstGeom>
              <a:solidFill>
                <a:srgbClr val="F0F0F0"/>
              </a:solidFill>
              <a:ln>
                <a:noFill/>
              </a:ln>
              <a:effectLst/>
              <a:extLs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14:m>
                  <m:oMath xmlns:m="http://schemas.openxmlformats.org/officeDocument/2006/math">
                    <m:sSup>
                      <m:sSupPr>
                        <m:ctrlPr>
                          <a:rPr lang="en-US" altLang="he-IL" sz="3200" b="0" i="1" dirty="0" smtClean="0">
                            <a:latin typeface="Cambria Math"/>
                            <a:cs typeface="Times New Roman" pitchFamily="18" charset="0"/>
                          </a:rPr>
                        </m:ctrlPr>
                      </m:sSupPr>
                      <m:e>
                        <m:r>
                          <a:rPr lang="en-US" altLang="he-IL" sz="3200" b="0" i="1" dirty="0" smtClean="0">
                            <a:latin typeface="Cambria Math"/>
                            <a:cs typeface="Times New Roman" pitchFamily="18" charset="0"/>
                          </a:rPr>
                          <m:t>𝑓</m:t>
                        </m:r>
                      </m:e>
                      <m:sup>
                        <m:r>
                          <a:rPr lang="en-US" altLang="he-IL" sz="3200" b="0" i="1" dirty="0" smtClean="0">
                            <a:latin typeface="Cambria Math"/>
                            <a:cs typeface="Times New Roman" pitchFamily="18" charset="0"/>
                          </a:rPr>
                          <m:t>#</m:t>
                        </m:r>
                      </m:sup>
                    </m:sSup>
                  </m:oMath>
                </a14:m>
                <a:r>
                  <a:rPr lang="en-US" altLang="he-IL" sz="3200" dirty="0">
                    <a:cs typeface="Times New Roman" pitchFamily="18" charset="0"/>
                  </a:rPr>
                  <a:t>: </a:t>
                </a:r>
                <a:r>
                  <a:rPr lang="en-US" altLang="he-IL" sz="3200" b="1" dirty="0">
                    <a:cs typeface="Times New Roman" pitchFamily="18" charset="0"/>
                  </a:rPr>
                  <a:t>_</a:t>
                </a:r>
                <a:r>
                  <a:rPr lang="en-US" altLang="he-IL" sz="3200" dirty="0">
                    <a:cs typeface="Times New Roman" pitchFamily="18" charset="0"/>
                  </a:rPr>
                  <a:t> </a:t>
                </a:r>
                <a:r>
                  <a:rPr lang="en-US" altLang="he-IL" sz="3200" b="1" dirty="0">
                    <a:cs typeface="Times New Roman" pitchFamily="18" charset="0"/>
                    <a:sym typeface="Math B" pitchFamily="2" charset="2"/>
                  </a:rPr>
                  <a:t></a:t>
                </a:r>
                <a:r>
                  <a:rPr lang="en-US" altLang="he-IL" sz="3200" dirty="0">
                    <a:cs typeface="Times New Roman" pitchFamily="18" charset="0"/>
                    <a:sym typeface="Math B" pitchFamily="2" charset="2"/>
                  </a:rPr>
                  <a:t> </a:t>
                </a:r>
                <a:r>
                  <a:rPr lang="en-US" altLang="he-IL" sz="3200" b="1" dirty="0">
                    <a:cs typeface="Times New Roman" pitchFamily="18" charset="0"/>
                  </a:rPr>
                  <a:t>_</a:t>
                </a:r>
                <a:r>
                  <a:rPr lang="en-US" altLang="he-IL" sz="3200" dirty="0">
                    <a:cs typeface="Times New Roman" pitchFamily="18" charset="0"/>
                  </a:rPr>
                  <a:t> </a:t>
                </a:r>
                <a:r>
                  <a:rPr lang="en-US" altLang="he-IL" sz="3200" dirty="0">
                    <a:cs typeface="Times New Roman" pitchFamily="18" charset="0"/>
                    <a:sym typeface="Symbol" pitchFamily="18" charset="2"/>
                  </a:rPr>
                  <a:t> O</a:t>
                </a:r>
                <a:endParaRPr lang="en-US" altLang="he-IL" sz="2000" dirty="0">
                  <a:cs typeface="Times New Roman" pitchFamily="18" charset="0"/>
                </a:endParaRPr>
              </a:p>
            </p:txBody>
          </p:sp>
        </mc:Choice>
        <mc:Fallback xmlns="">
          <p:sp>
            <p:nvSpPr>
              <p:cNvPr id="1801256" name="Text Box 40"/>
              <p:cNvSpPr txBox="1">
                <a:spLocks noRot="1" noChangeAspect="1" noMove="1" noResize="1" noEditPoints="1" noAdjustHandles="1" noChangeArrowheads="1" noChangeShapeType="1" noTextEdit="1"/>
              </p:cNvSpPr>
              <p:nvPr/>
            </p:nvSpPr>
            <p:spPr bwMode="auto">
              <a:xfrm>
                <a:off x="3441700" y="6216650"/>
                <a:ext cx="2528706" cy="593752"/>
              </a:xfrm>
              <a:prstGeom prst="rect">
                <a:avLst/>
              </a:prstGeom>
              <a:blipFill rotWithShape="1">
                <a:blip r:embed="rId5"/>
                <a:stretch>
                  <a:fillRect t="-15464" r="-5314" b="-34021"/>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2" name="Title 1"/>
          <p:cNvSpPr>
            <a:spLocks noGrp="1"/>
          </p:cNvSpPr>
          <p:nvPr>
            <p:ph type="title"/>
          </p:nvPr>
        </p:nvSpPr>
        <p:spPr/>
        <p:txBody>
          <a:bodyPr/>
          <a:lstStyle/>
          <a:p>
            <a:r>
              <a:rPr lang="en-US" dirty="0" smtClean="0"/>
              <a:t>Example: Parity Analysis</a:t>
            </a:r>
            <a:endParaRPr lang="en-US" dirty="0"/>
          </a:p>
        </p:txBody>
      </p:sp>
      <p:sp>
        <p:nvSpPr>
          <p:cNvPr id="39" name="Slide Number Placeholder 4"/>
          <p:cNvSpPr>
            <a:spLocks noGrp="1"/>
          </p:cNvSpPr>
          <p:nvPr>
            <p:ph type="sldNum" sz="quarter" idx="12"/>
          </p:nvPr>
        </p:nvSpPr>
        <p:spPr>
          <a:xfrm>
            <a:off x="6890134" y="6356350"/>
            <a:ext cx="2133600" cy="365125"/>
          </a:xfrm>
        </p:spPr>
        <p:txBody>
          <a:bodyPr/>
          <a:lstStyle/>
          <a:p>
            <a:fld id="{A65A0EED-6B89-664A-801E-D3FDD91C7C69}" type="slidenum">
              <a:rPr lang="en-US" smtClean="0"/>
              <a:pPr/>
              <a:t>22</a:t>
            </a:fld>
            <a:endParaRPr lang="en-US" dirty="0"/>
          </a:p>
        </p:txBody>
      </p:sp>
      <mc:AlternateContent xmlns:mc="http://schemas.openxmlformats.org/markup-compatibility/2006" xmlns:a14="http://schemas.microsoft.com/office/drawing/2010/main">
        <mc:Choice Requires="a14">
          <p:graphicFrame>
            <p:nvGraphicFramePr>
              <p:cNvPr id="3" name="Table 2"/>
              <p:cNvGraphicFramePr>
                <a:graphicFrameLocks noGrp="1"/>
              </p:cNvGraphicFramePr>
              <p:nvPr>
                <p:extLst>
                  <p:ext uri="{D42A27DB-BD31-4B8C-83A1-F6EECF244321}">
                    <p14:modId xmlns:p14="http://schemas.microsoft.com/office/powerpoint/2010/main" val="1074834153"/>
                  </p:ext>
                </p:extLst>
              </p:nvPr>
            </p:nvGraphicFramePr>
            <p:xfrm>
              <a:off x="591737" y="4014663"/>
              <a:ext cx="2364188" cy="2325370"/>
            </p:xfrm>
            <a:graphic>
              <a:graphicData uri="http://schemas.openxmlformats.org/drawingml/2006/table">
                <a:tbl>
                  <a:tblPr firstRow="1" firstCol="1">
                    <a:tableStyleId>{073A0DAA-6AF3-43AB-8588-CEC1D06C72B9}</a:tableStyleId>
                  </a:tblPr>
                  <a:tblGrid>
                    <a:gridCol w="571820"/>
                    <a:gridCol w="667306"/>
                    <a:gridCol w="562531"/>
                    <a:gridCol w="562531"/>
                  </a:tblGrid>
                  <a:tr h="523654">
                    <a:tc>
                      <a:txBody>
                        <a:bodyPr/>
                        <a:lstStyle/>
                        <a:p>
                          <a:pPr algn="ctr"/>
                          <a14:m>
                            <m:oMathPara xmlns:m="http://schemas.openxmlformats.org/officeDocument/2006/math">
                              <m:oMathParaPr>
                                <m:jc m:val="centerGroup"/>
                              </m:oMathParaPr>
                              <m:oMath xmlns:m="http://schemas.openxmlformats.org/officeDocument/2006/math">
                                <m:sSup>
                                  <m:sSupPr>
                                    <m:ctrlPr>
                                      <a:rPr lang="en-US" sz="3200" b="0" i="1" smtClean="0">
                                        <a:latin typeface="Cambria Math"/>
                                      </a:rPr>
                                    </m:ctrlPr>
                                  </m:sSupPr>
                                  <m:e>
                                    <m:r>
                                      <a:rPr lang="en-US" sz="3200" b="0" smtClean="0">
                                        <a:latin typeface="Cambria Math"/>
                                      </a:rPr>
                                      <m:t>+</m:t>
                                    </m:r>
                                  </m:e>
                                  <m:sup>
                                    <m:r>
                                      <a:rPr lang="en-US" sz="3200" b="0" smtClean="0">
                                        <a:latin typeface="Cambria Math"/>
                                      </a:rPr>
                                      <m:t>#</m:t>
                                    </m:r>
                                  </m:sup>
                                </m:sSup>
                              </m:oMath>
                            </m:oMathPara>
                          </a14:m>
                          <a:endParaRPr lang="en-US" sz="3200" b="0" dirty="0">
                            <a:solidFill>
                              <a:sysClr val="windowText" lastClr="000000"/>
                            </a:solidFill>
                          </a:endParaRPr>
                        </a:p>
                      </a:txBody>
                      <a:tcPr/>
                    </a:tc>
                    <a:tc>
                      <a:txBody>
                        <a:bodyPr/>
                        <a:lstStyle/>
                        <a:p>
                          <a:pPr algn="ctr"/>
                          <a:r>
                            <a:rPr lang="en-US" sz="3200" b="0" dirty="0" smtClean="0"/>
                            <a:t>?</a:t>
                          </a:r>
                          <a:endParaRPr lang="en-US" sz="3200" b="0" dirty="0">
                            <a:solidFill>
                              <a:sysClr val="windowText" lastClr="000000"/>
                            </a:solidFill>
                          </a:endParaRPr>
                        </a:p>
                      </a:txBody>
                      <a:tcPr>
                        <a:lnB w="28575" cap="flat" cmpd="sng" algn="ctr">
                          <a:solidFill>
                            <a:schemeClr val="tx1"/>
                          </a:solidFill>
                          <a:prstDash val="solid"/>
                          <a:round/>
                          <a:headEnd type="none" w="med" len="med"/>
                          <a:tailEnd type="none" w="med" len="med"/>
                        </a:lnB>
                      </a:tcPr>
                    </a:tc>
                    <a:tc>
                      <a:txBody>
                        <a:bodyPr/>
                        <a:lstStyle/>
                        <a:p>
                          <a:pPr algn="ctr"/>
                          <a:r>
                            <a:rPr lang="en-US" sz="3200" b="0" dirty="0" smtClean="0"/>
                            <a:t>O</a:t>
                          </a:r>
                          <a:endParaRPr lang="en-US" sz="3200" b="0" dirty="0">
                            <a:solidFill>
                              <a:sysClr val="windowText" lastClr="000000"/>
                            </a:solidFill>
                          </a:endParaRPr>
                        </a:p>
                      </a:txBody>
                      <a:tcPr>
                        <a:lnB w="28575" cap="flat" cmpd="sng" algn="ctr">
                          <a:solidFill>
                            <a:schemeClr val="tx1"/>
                          </a:solidFill>
                          <a:prstDash val="solid"/>
                          <a:round/>
                          <a:headEnd type="none" w="med" len="med"/>
                          <a:tailEnd type="none" w="med" len="med"/>
                        </a:lnB>
                      </a:tcPr>
                    </a:tc>
                    <a:tc>
                      <a:txBody>
                        <a:bodyPr/>
                        <a:lstStyle/>
                        <a:p>
                          <a:pPr algn="ctr"/>
                          <a:r>
                            <a:rPr lang="en-US" sz="3200" b="0" dirty="0" smtClean="0"/>
                            <a:t>E</a:t>
                          </a:r>
                          <a:endParaRPr lang="en-US" sz="3200" b="0" dirty="0">
                            <a:solidFill>
                              <a:sysClr val="windowText" lastClr="000000"/>
                            </a:solidFill>
                          </a:endParaRPr>
                        </a:p>
                      </a:txBody>
                      <a:tcPr>
                        <a:lnB w="28575" cap="flat" cmpd="sng" algn="ctr">
                          <a:solidFill>
                            <a:schemeClr val="tx1"/>
                          </a:solidFill>
                          <a:prstDash val="solid"/>
                          <a:round/>
                          <a:headEnd type="none" w="med" len="med"/>
                          <a:tailEnd type="none" w="med" len="med"/>
                        </a:lnB>
                      </a:tcPr>
                    </a:tc>
                  </a:tr>
                  <a:tr h="512637">
                    <a:tc>
                      <a:txBody>
                        <a:bodyPr/>
                        <a:lstStyle/>
                        <a:p>
                          <a:pPr algn="ctr"/>
                          <a:r>
                            <a:rPr lang="en-US" sz="3200" b="0" dirty="0" smtClean="0"/>
                            <a:t>?</a:t>
                          </a:r>
                          <a:endParaRPr lang="en-US" sz="3200" b="0" dirty="0">
                            <a:solidFill>
                              <a:sysClr val="windowText" lastClr="000000"/>
                            </a:solidFill>
                          </a:endParaRPr>
                        </a:p>
                      </a:txBody>
                      <a:tcPr>
                        <a:lnR w="28575" cap="flat" cmpd="sng" algn="ctr">
                          <a:solidFill>
                            <a:schemeClr val="tx1"/>
                          </a:solidFill>
                          <a:prstDash val="solid"/>
                          <a:round/>
                          <a:headEnd type="none" w="med" len="med"/>
                          <a:tailEnd type="none" w="med" len="med"/>
                        </a:lnR>
                      </a:tcPr>
                    </a:tc>
                    <a:tc>
                      <a:txBody>
                        <a:bodyPr/>
                        <a:lstStyle/>
                        <a:p>
                          <a:pPr algn="ctr"/>
                          <a:r>
                            <a:rPr lang="en-US" sz="3200" dirty="0" smtClean="0"/>
                            <a:t>?</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512637">
                    <a:tc>
                      <a:txBody>
                        <a:bodyPr/>
                        <a:lstStyle/>
                        <a:p>
                          <a:pPr algn="ctr"/>
                          <a:r>
                            <a:rPr lang="en-US" sz="3200" b="0" dirty="0" smtClean="0"/>
                            <a:t>O</a:t>
                          </a:r>
                          <a:endParaRPr lang="en-US" sz="3200" b="0" dirty="0">
                            <a:solidFill>
                              <a:sysClr val="windowText" lastClr="000000"/>
                            </a:solidFill>
                          </a:endParaRPr>
                        </a:p>
                      </a:txBody>
                      <a:tcPr>
                        <a:lnR w="28575" cap="flat" cmpd="sng" algn="ctr">
                          <a:solidFill>
                            <a:schemeClr val="tx1"/>
                          </a:solidFill>
                          <a:prstDash val="solid"/>
                          <a:round/>
                          <a:headEnd type="none" w="med" len="med"/>
                          <a:tailEnd type="none" w="med" len="med"/>
                        </a:lnR>
                      </a:tcPr>
                    </a:tc>
                    <a:tc>
                      <a:txBody>
                        <a:bodyPr/>
                        <a:lstStyle/>
                        <a:p>
                          <a:pPr algn="ctr"/>
                          <a:r>
                            <a:rPr lang="en-US" sz="3200" dirty="0" smtClean="0"/>
                            <a:t>?</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E</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O</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512637">
                    <a:tc>
                      <a:txBody>
                        <a:bodyPr/>
                        <a:lstStyle/>
                        <a:p>
                          <a:pPr algn="ctr"/>
                          <a:r>
                            <a:rPr lang="en-US" sz="3200" b="0" dirty="0" smtClean="0"/>
                            <a:t>E</a:t>
                          </a:r>
                          <a:endParaRPr lang="en-US" sz="3200" b="0" dirty="0">
                            <a:solidFill>
                              <a:sysClr val="windowText" lastClr="000000"/>
                            </a:solidFill>
                          </a:endParaRPr>
                        </a:p>
                      </a:txBody>
                      <a:tcPr>
                        <a:lnR w="28575" cap="flat" cmpd="sng" algn="ctr">
                          <a:solidFill>
                            <a:schemeClr val="tx1"/>
                          </a:solidFill>
                          <a:prstDash val="solid"/>
                          <a:round/>
                          <a:headEnd type="none" w="med" len="med"/>
                          <a:tailEnd type="none" w="med" len="med"/>
                        </a:lnR>
                      </a:tcPr>
                    </a:tc>
                    <a:tc>
                      <a:txBody>
                        <a:bodyPr/>
                        <a:lstStyle/>
                        <a:p>
                          <a:pPr algn="ctr"/>
                          <a:r>
                            <a:rPr lang="en-US" sz="3200" dirty="0" smtClean="0"/>
                            <a:t>?</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O</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E</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mc:Choice>
        <mc:Fallback xmlns="">
          <p:graphicFrame>
            <p:nvGraphicFramePr>
              <p:cNvPr id="3" name="Table 2"/>
              <p:cNvGraphicFramePr>
                <a:graphicFrameLocks noGrp="1"/>
              </p:cNvGraphicFramePr>
              <p:nvPr>
                <p:extLst>
                  <p:ext uri="{D42A27DB-BD31-4B8C-83A1-F6EECF244321}">
                    <p14:modId xmlns:p14="http://schemas.microsoft.com/office/powerpoint/2010/main" val="1074834153"/>
                  </p:ext>
                </p:extLst>
              </p:nvPr>
            </p:nvGraphicFramePr>
            <p:xfrm>
              <a:off x="591737" y="4014663"/>
              <a:ext cx="2364188" cy="2328926"/>
            </p:xfrm>
            <a:graphic>
              <a:graphicData uri="http://schemas.openxmlformats.org/drawingml/2006/table">
                <a:tbl>
                  <a:tblPr firstRow="1" firstCol="1">
                    <a:tableStyleId>{073A0DAA-6AF3-43AB-8588-CEC1D06C72B9}</a:tableStyleId>
                  </a:tblPr>
                  <a:tblGrid>
                    <a:gridCol w="571820"/>
                    <a:gridCol w="667306"/>
                    <a:gridCol w="562531"/>
                    <a:gridCol w="562531"/>
                  </a:tblGrid>
                  <a:tr h="591566">
                    <a:tc>
                      <a:txBody>
                        <a:bodyPr/>
                        <a:lstStyle/>
                        <a:p>
                          <a:endParaRPr lang="en-US"/>
                        </a:p>
                      </a:txBody>
                      <a:tcPr>
                        <a:blipFill rotWithShape="1">
                          <a:blip r:embed="rId6"/>
                          <a:stretch>
                            <a:fillRect t="-13402" r="-312766" b="-327835"/>
                          </a:stretch>
                        </a:blipFill>
                      </a:tcPr>
                    </a:tc>
                    <a:tc>
                      <a:txBody>
                        <a:bodyPr/>
                        <a:lstStyle/>
                        <a:p>
                          <a:pPr algn="ctr"/>
                          <a:r>
                            <a:rPr lang="en-US" sz="3200" b="0" dirty="0" smtClean="0"/>
                            <a:t>?</a:t>
                          </a:r>
                          <a:endParaRPr lang="en-US" sz="3200" b="0" dirty="0">
                            <a:solidFill>
                              <a:sysClr val="windowText" lastClr="000000"/>
                            </a:solidFill>
                          </a:endParaRPr>
                        </a:p>
                      </a:txBody>
                      <a:tcPr>
                        <a:lnB w="28575" cap="flat" cmpd="sng" algn="ctr">
                          <a:solidFill>
                            <a:schemeClr val="tx1"/>
                          </a:solidFill>
                          <a:prstDash val="solid"/>
                          <a:round/>
                          <a:headEnd type="none" w="med" len="med"/>
                          <a:tailEnd type="none" w="med" len="med"/>
                        </a:lnB>
                      </a:tcPr>
                    </a:tc>
                    <a:tc>
                      <a:txBody>
                        <a:bodyPr/>
                        <a:lstStyle/>
                        <a:p>
                          <a:pPr algn="ctr"/>
                          <a:r>
                            <a:rPr lang="en-US" sz="3200" b="0" dirty="0" smtClean="0"/>
                            <a:t>O</a:t>
                          </a:r>
                          <a:endParaRPr lang="en-US" sz="3200" b="0" dirty="0">
                            <a:solidFill>
                              <a:sysClr val="windowText" lastClr="000000"/>
                            </a:solidFill>
                          </a:endParaRPr>
                        </a:p>
                      </a:txBody>
                      <a:tcPr>
                        <a:lnB w="28575" cap="flat" cmpd="sng" algn="ctr">
                          <a:solidFill>
                            <a:schemeClr val="tx1"/>
                          </a:solidFill>
                          <a:prstDash val="solid"/>
                          <a:round/>
                          <a:headEnd type="none" w="med" len="med"/>
                          <a:tailEnd type="none" w="med" len="med"/>
                        </a:lnB>
                      </a:tcPr>
                    </a:tc>
                    <a:tc>
                      <a:txBody>
                        <a:bodyPr/>
                        <a:lstStyle/>
                        <a:p>
                          <a:pPr algn="ctr"/>
                          <a:r>
                            <a:rPr lang="en-US" sz="3200" b="0" dirty="0" smtClean="0"/>
                            <a:t>E</a:t>
                          </a:r>
                          <a:endParaRPr lang="en-US" sz="3200" b="0" dirty="0">
                            <a:solidFill>
                              <a:sysClr val="windowText" lastClr="000000"/>
                            </a:solidFill>
                          </a:endParaRPr>
                        </a:p>
                      </a:txBody>
                      <a:tcPr>
                        <a:lnB w="28575" cap="flat" cmpd="sng" algn="ctr">
                          <a:solidFill>
                            <a:schemeClr val="tx1"/>
                          </a:solidFill>
                          <a:prstDash val="solid"/>
                          <a:round/>
                          <a:headEnd type="none" w="med" len="med"/>
                          <a:tailEnd type="none" w="med" len="med"/>
                        </a:lnB>
                      </a:tcPr>
                    </a:tc>
                  </a:tr>
                  <a:tr h="579120">
                    <a:tc>
                      <a:txBody>
                        <a:bodyPr/>
                        <a:lstStyle/>
                        <a:p>
                          <a:pPr algn="ctr"/>
                          <a:r>
                            <a:rPr lang="en-US" sz="3200" b="0" dirty="0" smtClean="0"/>
                            <a:t>?</a:t>
                          </a:r>
                          <a:endParaRPr lang="en-US" sz="3200" b="0" dirty="0">
                            <a:solidFill>
                              <a:sysClr val="windowText" lastClr="000000"/>
                            </a:solidFill>
                          </a:endParaRPr>
                        </a:p>
                      </a:txBody>
                      <a:tcPr>
                        <a:lnR w="28575" cap="flat" cmpd="sng" algn="ctr">
                          <a:solidFill>
                            <a:schemeClr val="tx1"/>
                          </a:solidFill>
                          <a:prstDash val="solid"/>
                          <a:round/>
                          <a:headEnd type="none" w="med" len="med"/>
                          <a:tailEnd type="none" w="med" len="med"/>
                        </a:lnR>
                      </a:tcPr>
                    </a:tc>
                    <a:tc>
                      <a:txBody>
                        <a:bodyPr/>
                        <a:lstStyle/>
                        <a:p>
                          <a:pPr algn="ctr"/>
                          <a:r>
                            <a:rPr lang="en-US" sz="3200" dirty="0" smtClean="0"/>
                            <a:t>?</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579120">
                    <a:tc>
                      <a:txBody>
                        <a:bodyPr/>
                        <a:lstStyle/>
                        <a:p>
                          <a:pPr algn="ctr"/>
                          <a:r>
                            <a:rPr lang="en-US" sz="3200" b="0" dirty="0" smtClean="0"/>
                            <a:t>O</a:t>
                          </a:r>
                          <a:endParaRPr lang="en-US" sz="3200" b="0" dirty="0">
                            <a:solidFill>
                              <a:sysClr val="windowText" lastClr="000000"/>
                            </a:solidFill>
                          </a:endParaRPr>
                        </a:p>
                      </a:txBody>
                      <a:tcPr>
                        <a:lnR w="28575" cap="flat" cmpd="sng" algn="ctr">
                          <a:solidFill>
                            <a:schemeClr val="tx1"/>
                          </a:solidFill>
                          <a:prstDash val="solid"/>
                          <a:round/>
                          <a:headEnd type="none" w="med" len="med"/>
                          <a:tailEnd type="none" w="med" len="med"/>
                        </a:lnR>
                      </a:tcPr>
                    </a:tc>
                    <a:tc>
                      <a:txBody>
                        <a:bodyPr/>
                        <a:lstStyle/>
                        <a:p>
                          <a:pPr algn="ctr"/>
                          <a:r>
                            <a:rPr lang="en-US" sz="3200" dirty="0" smtClean="0"/>
                            <a:t>?</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E</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O</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579120">
                    <a:tc>
                      <a:txBody>
                        <a:bodyPr/>
                        <a:lstStyle/>
                        <a:p>
                          <a:pPr algn="ctr"/>
                          <a:r>
                            <a:rPr lang="en-US" sz="3200" b="0" dirty="0" smtClean="0"/>
                            <a:t>E</a:t>
                          </a:r>
                          <a:endParaRPr lang="en-US" sz="3200" b="0" dirty="0">
                            <a:solidFill>
                              <a:sysClr val="windowText" lastClr="000000"/>
                            </a:solidFill>
                          </a:endParaRPr>
                        </a:p>
                      </a:txBody>
                      <a:tcPr>
                        <a:lnR w="28575" cap="flat" cmpd="sng" algn="ctr">
                          <a:solidFill>
                            <a:schemeClr val="tx1"/>
                          </a:solidFill>
                          <a:prstDash val="solid"/>
                          <a:round/>
                          <a:headEnd type="none" w="med" len="med"/>
                          <a:tailEnd type="none" w="med" len="med"/>
                        </a:lnR>
                      </a:tcPr>
                    </a:tc>
                    <a:tc>
                      <a:txBody>
                        <a:bodyPr/>
                        <a:lstStyle/>
                        <a:p>
                          <a:pPr algn="ctr"/>
                          <a:r>
                            <a:rPr lang="en-US" sz="3200" dirty="0" smtClean="0"/>
                            <a:t>?</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O</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E</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mc:Fallback>
      </mc:AlternateContent>
      <mc:AlternateContent xmlns:mc="http://schemas.openxmlformats.org/markup-compatibility/2006" xmlns:a14="http://schemas.microsoft.com/office/drawing/2010/main">
        <mc:Choice Requires="a14">
          <p:graphicFrame>
            <p:nvGraphicFramePr>
              <p:cNvPr id="42" name="Table 41"/>
              <p:cNvGraphicFramePr>
                <a:graphicFrameLocks noGrp="1"/>
              </p:cNvGraphicFramePr>
              <p:nvPr>
                <p:extLst>
                  <p:ext uri="{D42A27DB-BD31-4B8C-83A1-F6EECF244321}">
                    <p14:modId xmlns:p14="http://schemas.microsoft.com/office/powerpoint/2010/main" val="3086315146"/>
                  </p:ext>
                </p:extLst>
              </p:nvPr>
            </p:nvGraphicFramePr>
            <p:xfrm>
              <a:off x="5984875" y="4014663"/>
              <a:ext cx="2364188" cy="2325370"/>
            </p:xfrm>
            <a:graphic>
              <a:graphicData uri="http://schemas.openxmlformats.org/drawingml/2006/table">
                <a:tbl>
                  <a:tblPr firstRow="1" firstCol="1">
                    <a:tableStyleId>{073A0DAA-6AF3-43AB-8588-CEC1D06C72B9}</a:tableStyleId>
                  </a:tblPr>
                  <a:tblGrid>
                    <a:gridCol w="571820"/>
                    <a:gridCol w="667306"/>
                    <a:gridCol w="562531"/>
                    <a:gridCol w="562531"/>
                  </a:tblGrid>
                  <a:tr h="523654">
                    <a:tc>
                      <a:txBody>
                        <a:bodyPr/>
                        <a:lstStyle/>
                        <a:p>
                          <a:pPr algn="ctr"/>
                          <a14:m>
                            <m:oMathPara xmlns:m="http://schemas.openxmlformats.org/officeDocument/2006/math">
                              <m:oMathParaPr>
                                <m:jc m:val="centerGroup"/>
                              </m:oMathParaPr>
                              <m:oMath xmlns:m="http://schemas.openxmlformats.org/officeDocument/2006/math">
                                <m:sSup>
                                  <m:sSupPr>
                                    <m:ctrlPr>
                                      <a:rPr lang="en-US" sz="3200" b="0" i="1" smtClean="0">
                                        <a:latin typeface="Cambria Math"/>
                                      </a:rPr>
                                    </m:ctrlPr>
                                  </m:sSupPr>
                                  <m:e>
                                    <m:r>
                                      <a:rPr lang="en-US" sz="3200" b="0" i="0" smtClean="0">
                                        <a:latin typeface="Cambria Math"/>
                                      </a:rPr>
                                      <m:t>∗</m:t>
                                    </m:r>
                                  </m:e>
                                  <m:sup>
                                    <m:r>
                                      <a:rPr lang="en-US" sz="3200" b="0" smtClean="0">
                                        <a:latin typeface="Cambria Math"/>
                                      </a:rPr>
                                      <m:t>#</m:t>
                                    </m:r>
                                  </m:sup>
                                </m:sSup>
                              </m:oMath>
                            </m:oMathPara>
                          </a14:m>
                          <a:endParaRPr lang="en-US" sz="3200" b="0" dirty="0">
                            <a:solidFill>
                              <a:sysClr val="windowText" lastClr="000000"/>
                            </a:solidFill>
                          </a:endParaRPr>
                        </a:p>
                      </a:txBody>
                      <a:tcPr/>
                    </a:tc>
                    <a:tc>
                      <a:txBody>
                        <a:bodyPr/>
                        <a:lstStyle/>
                        <a:p>
                          <a:pPr algn="ctr"/>
                          <a:r>
                            <a:rPr lang="en-US" sz="3200" b="0" dirty="0" smtClean="0"/>
                            <a:t>?</a:t>
                          </a:r>
                          <a:endParaRPr lang="en-US" sz="3200" b="0" dirty="0">
                            <a:solidFill>
                              <a:sysClr val="windowText" lastClr="000000"/>
                            </a:solidFill>
                          </a:endParaRPr>
                        </a:p>
                      </a:txBody>
                      <a:tcPr>
                        <a:lnB w="28575" cap="flat" cmpd="sng" algn="ctr">
                          <a:solidFill>
                            <a:schemeClr val="tx1"/>
                          </a:solidFill>
                          <a:prstDash val="solid"/>
                          <a:round/>
                          <a:headEnd type="none" w="med" len="med"/>
                          <a:tailEnd type="none" w="med" len="med"/>
                        </a:lnB>
                      </a:tcPr>
                    </a:tc>
                    <a:tc>
                      <a:txBody>
                        <a:bodyPr/>
                        <a:lstStyle/>
                        <a:p>
                          <a:pPr algn="ctr"/>
                          <a:r>
                            <a:rPr lang="en-US" sz="3200" b="0" dirty="0" smtClean="0"/>
                            <a:t>O</a:t>
                          </a:r>
                          <a:endParaRPr lang="en-US" sz="3200" b="0" dirty="0">
                            <a:solidFill>
                              <a:sysClr val="windowText" lastClr="000000"/>
                            </a:solidFill>
                          </a:endParaRPr>
                        </a:p>
                      </a:txBody>
                      <a:tcPr>
                        <a:lnB w="28575" cap="flat" cmpd="sng" algn="ctr">
                          <a:solidFill>
                            <a:schemeClr val="tx1"/>
                          </a:solidFill>
                          <a:prstDash val="solid"/>
                          <a:round/>
                          <a:headEnd type="none" w="med" len="med"/>
                          <a:tailEnd type="none" w="med" len="med"/>
                        </a:lnB>
                      </a:tcPr>
                    </a:tc>
                    <a:tc>
                      <a:txBody>
                        <a:bodyPr/>
                        <a:lstStyle/>
                        <a:p>
                          <a:pPr algn="ctr"/>
                          <a:r>
                            <a:rPr lang="en-US" sz="3200" b="0" dirty="0" smtClean="0"/>
                            <a:t>E</a:t>
                          </a:r>
                          <a:endParaRPr lang="en-US" sz="3200" b="0" dirty="0">
                            <a:solidFill>
                              <a:sysClr val="windowText" lastClr="000000"/>
                            </a:solidFill>
                          </a:endParaRPr>
                        </a:p>
                      </a:txBody>
                      <a:tcPr>
                        <a:lnB w="28575" cap="flat" cmpd="sng" algn="ctr">
                          <a:solidFill>
                            <a:schemeClr val="tx1"/>
                          </a:solidFill>
                          <a:prstDash val="solid"/>
                          <a:round/>
                          <a:headEnd type="none" w="med" len="med"/>
                          <a:tailEnd type="none" w="med" len="med"/>
                        </a:lnB>
                      </a:tcPr>
                    </a:tc>
                  </a:tr>
                  <a:tr h="512637">
                    <a:tc>
                      <a:txBody>
                        <a:bodyPr/>
                        <a:lstStyle/>
                        <a:p>
                          <a:pPr algn="ctr"/>
                          <a:r>
                            <a:rPr lang="en-US" sz="3200" b="0" dirty="0" smtClean="0"/>
                            <a:t>?</a:t>
                          </a:r>
                          <a:endParaRPr lang="en-US" sz="3200" b="0" dirty="0">
                            <a:solidFill>
                              <a:sysClr val="windowText" lastClr="000000"/>
                            </a:solidFill>
                          </a:endParaRPr>
                        </a:p>
                      </a:txBody>
                      <a:tcPr>
                        <a:lnR w="28575" cap="flat" cmpd="sng" algn="ctr">
                          <a:solidFill>
                            <a:schemeClr val="tx1"/>
                          </a:solidFill>
                          <a:prstDash val="solid"/>
                          <a:round/>
                          <a:headEnd type="none" w="med" len="med"/>
                          <a:tailEnd type="none" w="med" len="med"/>
                        </a:lnR>
                      </a:tcPr>
                    </a:tc>
                    <a:tc>
                      <a:txBody>
                        <a:bodyPr/>
                        <a:lstStyle/>
                        <a:p>
                          <a:pPr algn="ctr"/>
                          <a:r>
                            <a:rPr lang="en-US" sz="3200" dirty="0" smtClean="0"/>
                            <a:t>?</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E</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512637">
                    <a:tc>
                      <a:txBody>
                        <a:bodyPr/>
                        <a:lstStyle/>
                        <a:p>
                          <a:pPr algn="ctr"/>
                          <a:r>
                            <a:rPr lang="en-US" sz="3200" b="0" dirty="0" smtClean="0"/>
                            <a:t>O</a:t>
                          </a:r>
                          <a:endParaRPr lang="en-US" sz="3200" b="0" dirty="0">
                            <a:solidFill>
                              <a:sysClr val="windowText" lastClr="000000"/>
                            </a:solidFill>
                          </a:endParaRPr>
                        </a:p>
                      </a:txBody>
                      <a:tcPr>
                        <a:lnR w="28575" cap="flat" cmpd="sng" algn="ctr">
                          <a:solidFill>
                            <a:schemeClr val="tx1"/>
                          </a:solidFill>
                          <a:prstDash val="solid"/>
                          <a:round/>
                          <a:headEnd type="none" w="med" len="med"/>
                          <a:tailEnd type="none" w="med" len="med"/>
                        </a:lnR>
                      </a:tcPr>
                    </a:tc>
                    <a:tc>
                      <a:txBody>
                        <a:bodyPr/>
                        <a:lstStyle/>
                        <a:p>
                          <a:pPr algn="ctr"/>
                          <a:r>
                            <a:rPr lang="en-US" sz="3200" dirty="0" smtClean="0"/>
                            <a:t>?</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O</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E</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512637">
                    <a:tc>
                      <a:txBody>
                        <a:bodyPr/>
                        <a:lstStyle/>
                        <a:p>
                          <a:pPr algn="ctr"/>
                          <a:r>
                            <a:rPr lang="en-US" sz="3200" b="0" dirty="0" smtClean="0"/>
                            <a:t>E</a:t>
                          </a:r>
                          <a:endParaRPr lang="en-US" sz="3200" b="0" dirty="0">
                            <a:solidFill>
                              <a:sysClr val="windowText" lastClr="000000"/>
                            </a:solidFill>
                          </a:endParaRPr>
                        </a:p>
                      </a:txBody>
                      <a:tcPr>
                        <a:lnR w="28575" cap="flat" cmpd="sng" algn="ctr">
                          <a:solidFill>
                            <a:schemeClr val="tx1"/>
                          </a:solidFill>
                          <a:prstDash val="solid"/>
                          <a:round/>
                          <a:headEnd type="none" w="med" len="med"/>
                          <a:tailEnd type="none" w="med" len="med"/>
                        </a:lnR>
                      </a:tcPr>
                    </a:tc>
                    <a:tc>
                      <a:txBody>
                        <a:bodyPr/>
                        <a:lstStyle/>
                        <a:p>
                          <a:pPr algn="ctr"/>
                          <a:r>
                            <a:rPr lang="en-US" sz="3200" dirty="0" smtClean="0"/>
                            <a:t>E</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E</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E</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mc:Choice>
        <mc:Fallback xmlns="">
          <p:graphicFrame>
            <p:nvGraphicFramePr>
              <p:cNvPr id="42" name="Table 41"/>
              <p:cNvGraphicFramePr>
                <a:graphicFrameLocks noGrp="1"/>
              </p:cNvGraphicFramePr>
              <p:nvPr>
                <p:extLst>
                  <p:ext uri="{D42A27DB-BD31-4B8C-83A1-F6EECF244321}">
                    <p14:modId xmlns:p14="http://schemas.microsoft.com/office/powerpoint/2010/main" val="3086315146"/>
                  </p:ext>
                </p:extLst>
              </p:nvPr>
            </p:nvGraphicFramePr>
            <p:xfrm>
              <a:off x="5984875" y="4014663"/>
              <a:ext cx="2364188" cy="2325370"/>
            </p:xfrm>
            <a:graphic>
              <a:graphicData uri="http://schemas.openxmlformats.org/drawingml/2006/table">
                <a:tbl>
                  <a:tblPr firstRow="1" firstCol="1">
                    <a:tableStyleId>{073A0DAA-6AF3-43AB-8588-CEC1D06C72B9}</a:tableStyleId>
                  </a:tblPr>
                  <a:tblGrid>
                    <a:gridCol w="571820"/>
                    <a:gridCol w="667306"/>
                    <a:gridCol w="562531"/>
                    <a:gridCol w="562531"/>
                  </a:tblGrid>
                  <a:tr h="588010">
                    <a:tc>
                      <a:txBody>
                        <a:bodyPr/>
                        <a:lstStyle/>
                        <a:p>
                          <a:endParaRPr lang="en-US"/>
                        </a:p>
                      </a:txBody>
                      <a:tcPr>
                        <a:blipFill rotWithShape="1">
                          <a:blip r:embed="rId7"/>
                          <a:stretch>
                            <a:fillRect l="-1064" t="-13542" r="-312766" b="-331250"/>
                          </a:stretch>
                        </a:blipFill>
                      </a:tcPr>
                    </a:tc>
                    <a:tc>
                      <a:txBody>
                        <a:bodyPr/>
                        <a:lstStyle/>
                        <a:p>
                          <a:pPr algn="ctr"/>
                          <a:r>
                            <a:rPr lang="en-US" sz="3200" b="0" dirty="0" smtClean="0"/>
                            <a:t>?</a:t>
                          </a:r>
                          <a:endParaRPr lang="en-US" sz="3200" b="0" dirty="0">
                            <a:solidFill>
                              <a:sysClr val="windowText" lastClr="000000"/>
                            </a:solidFill>
                          </a:endParaRPr>
                        </a:p>
                      </a:txBody>
                      <a:tcPr>
                        <a:lnB w="28575" cap="flat" cmpd="sng" algn="ctr">
                          <a:solidFill>
                            <a:schemeClr val="tx1"/>
                          </a:solidFill>
                          <a:prstDash val="solid"/>
                          <a:round/>
                          <a:headEnd type="none" w="med" len="med"/>
                          <a:tailEnd type="none" w="med" len="med"/>
                        </a:lnB>
                      </a:tcPr>
                    </a:tc>
                    <a:tc>
                      <a:txBody>
                        <a:bodyPr/>
                        <a:lstStyle/>
                        <a:p>
                          <a:pPr algn="ctr"/>
                          <a:r>
                            <a:rPr lang="en-US" sz="3200" b="0" dirty="0" smtClean="0"/>
                            <a:t>O</a:t>
                          </a:r>
                          <a:endParaRPr lang="en-US" sz="3200" b="0" dirty="0">
                            <a:solidFill>
                              <a:sysClr val="windowText" lastClr="000000"/>
                            </a:solidFill>
                          </a:endParaRPr>
                        </a:p>
                      </a:txBody>
                      <a:tcPr>
                        <a:lnB w="28575" cap="flat" cmpd="sng" algn="ctr">
                          <a:solidFill>
                            <a:schemeClr val="tx1"/>
                          </a:solidFill>
                          <a:prstDash val="solid"/>
                          <a:round/>
                          <a:headEnd type="none" w="med" len="med"/>
                          <a:tailEnd type="none" w="med" len="med"/>
                        </a:lnB>
                      </a:tcPr>
                    </a:tc>
                    <a:tc>
                      <a:txBody>
                        <a:bodyPr/>
                        <a:lstStyle/>
                        <a:p>
                          <a:pPr algn="ctr"/>
                          <a:r>
                            <a:rPr lang="en-US" sz="3200" b="0" dirty="0" smtClean="0"/>
                            <a:t>E</a:t>
                          </a:r>
                          <a:endParaRPr lang="en-US" sz="3200" b="0" dirty="0">
                            <a:solidFill>
                              <a:sysClr val="windowText" lastClr="000000"/>
                            </a:solidFill>
                          </a:endParaRPr>
                        </a:p>
                      </a:txBody>
                      <a:tcPr>
                        <a:lnB w="28575" cap="flat" cmpd="sng" algn="ctr">
                          <a:solidFill>
                            <a:schemeClr val="tx1"/>
                          </a:solidFill>
                          <a:prstDash val="solid"/>
                          <a:round/>
                          <a:headEnd type="none" w="med" len="med"/>
                          <a:tailEnd type="none" w="med" len="med"/>
                        </a:lnB>
                      </a:tcPr>
                    </a:tc>
                  </a:tr>
                  <a:tr h="579120">
                    <a:tc>
                      <a:txBody>
                        <a:bodyPr/>
                        <a:lstStyle/>
                        <a:p>
                          <a:pPr algn="ctr"/>
                          <a:r>
                            <a:rPr lang="en-US" sz="3200" b="0" dirty="0" smtClean="0"/>
                            <a:t>?</a:t>
                          </a:r>
                          <a:endParaRPr lang="en-US" sz="3200" b="0" dirty="0">
                            <a:solidFill>
                              <a:sysClr val="windowText" lastClr="000000"/>
                            </a:solidFill>
                          </a:endParaRPr>
                        </a:p>
                      </a:txBody>
                      <a:tcPr>
                        <a:lnR w="28575" cap="flat" cmpd="sng" algn="ctr">
                          <a:solidFill>
                            <a:schemeClr val="tx1"/>
                          </a:solidFill>
                          <a:prstDash val="solid"/>
                          <a:round/>
                          <a:headEnd type="none" w="med" len="med"/>
                          <a:tailEnd type="none" w="med" len="med"/>
                        </a:lnR>
                      </a:tcPr>
                    </a:tc>
                    <a:tc>
                      <a:txBody>
                        <a:bodyPr/>
                        <a:lstStyle/>
                        <a:p>
                          <a:pPr algn="ctr"/>
                          <a:r>
                            <a:rPr lang="en-US" sz="3200" dirty="0" smtClean="0"/>
                            <a:t>?</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E</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579120">
                    <a:tc>
                      <a:txBody>
                        <a:bodyPr/>
                        <a:lstStyle/>
                        <a:p>
                          <a:pPr algn="ctr"/>
                          <a:r>
                            <a:rPr lang="en-US" sz="3200" b="0" dirty="0" smtClean="0"/>
                            <a:t>O</a:t>
                          </a:r>
                          <a:endParaRPr lang="en-US" sz="3200" b="0" dirty="0">
                            <a:solidFill>
                              <a:sysClr val="windowText" lastClr="000000"/>
                            </a:solidFill>
                          </a:endParaRPr>
                        </a:p>
                      </a:txBody>
                      <a:tcPr>
                        <a:lnR w="28575" cap="flat" cmpd="sng" algn="ctr">
                          <a:solidFill>
                            <a:schemeClr val="tx1"/>
                          </a:solidFill>
                          <a:prstDash val="solid"/>
                          <a:round/>
                          <a:headEnd type="none" w="med" len="med"/>
                          <a:tailEnd type="none" w="med" len="med"/>
                        </a:lnR>
                      </a:tcPr>
                    </a:tc>
                    <a:tc>
                      <a:txBody>
                        <a:bodyPr/>
                        <a:lstStyle/>
                        <a:p>
                          <a:pPr algn="ctr"/>
                          <a:r>
                            <a:rPr lang="en-US" sz="3200" dirty="0" smtClean="0"/>
                            <a:t>?</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O</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E</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579120">
                    <a:tc>
                      <a:txBody>
                        <a:bodyPr/>
                        <a:lstStyle/>
                        <a:p>
                          <a:pPr algn="ctr"/>
                          <a:r>
                            <a:rPr lang="en-US" sz="3200" b="0" dirty="0" smtClean="0"/>
                            <a:t>E</a:t>
                          </a:r>
                          <a:endParaRPr lang="en-US" sz="3200" b="0" dirty="0">
                            <a:solidFill>
                              <a:sysClr val="windowText" lastClr="000000"/>
                            </a:solidFill>
                          </a:endParaRPr>
                        </a:p>
                      </a:txBody>
                      <a:tcPr>
                        <a:lnR w="28575" cap="flat" cmpd="sng" algn="ctr">
                          <a:solidFill>
                            <a:schemeClr val="tx1"/>
                          </a:solidFill>
                          <a:prstDash val="solid"/>
                          <a:round/>
                          <a:headEnd type="none" w="med" len="med"/>
                          <a:tailEnd type="none" w="med" len="med"/>
                        </a:lnR>
                      </a:tcPr>
                    </a:tc>
                    <a:tc>
                      <a:txBody>
                        <a:bodyPr/>
                        <a:lstStyle/>
                        <a:p>
                          <a:pPr algn="ctr"/>
                          <a:r>
                            <a:rPr lang="en-US" sz="3200" dirty="0" smtClean="0"/>
                            <a:t>E</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E</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E</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mc:Fallback>
      </mc:AlternateContent>
      <mc:AlternateContent xmlns:mc="http://schemas.openxmlformats.org/markup-compatibility/2006" xmlns:a14="http://schemas.microsoft.com/office/drawing/2010/main">
        <mc:Choice Requires="a14">
          <p:sp>
            <p:nvSpPr>
              <p:cNvPr id="43" name="Text Box 8"/>
              <p:cNvSpPr txBox="1">
                <a:spLocks noChangeArrowheads="1"/>
              </p:cNvSpPr>
              <p:nvPr/>
            </p:nvSpPr>
            <p:spPr bwMode="auto">
              <a:xfrm>
                <a:off x="3522671" y="2822924"/>
                <a:ext cx="554895" cy="468333"/>
              </a:xfrm>
              <a:prstGeom prst="rect">
                <a:avLst/>
              </a:prstGeom>
              <a:noFill/>
              <a:ln w="9525">
                <a:noFill/>
                <a:miter lim="800000"/>
                <a:headEnd/>
                <a:tailEnd/>
              </a:ln>
              <a:effectLst/>
              <a:extLst>
                <a:ext uri="{909E8E84-426E-40DD-AFC4-6F175D3DCCD1}">
                  <a14:hiddenFill>
                    <a:solidFill>
                      <a:schemeClr val="accent1"/>
                    </a:solidFill>
                  </a14:hiddenFill>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en-US" sz="2400" b="0" i="1" smtClean="0">
                              <a:latin typeface="Cambria Math"/>
                              <a:cs typeface="Times New Roman" pitchFamily="18" charset="0"/>
                            </a:rPr>
                          </m:ctrlPr>
                        </m:sSupPr>
                        <m:e>
                          <m:r>
                            <a:rPr lang="en-US" altLang="en-US" sz="2400" b="0" i="1" smtClean="0">
                              <a:latin typeface="Cambria Math"/>
                              <a:cs typeface="Times New Roman" pitchFamily="18" charset="0"/>
                            </a:rPr>
                            <m:t>∗</m:t>
                          </m:r>
                        </m:e>
                        <m:sup>
                          <m:r>
                            <a:rPr lang="en-US" altLang="en-US" sz="2400" b="0" i="1" smtClean="0">
                              <a:latin typeface="Cambria Math"/>
                              <a:cs typeface="Times New Roman" pitchFamily="18" charset="0"/>
                            </a:rPr>
                            <m:t>#</m:t>
                          </m:r>
                        </m:sup>
                      </m:sSup>
                    </m:oMath>
                  </m:oMathPara>
                </a14:m>
                <a:endParaRPr lang="en-US" altLang="en-US" sz="2400" b="0" dirty="0" smtClean="0">
                  <a:cs typeface="Times New Roman" pitchFamily="18" charset="0"/>
                </a:endParaRPr>
              </a:p>
            </p:txBody>
          </p:sp>
        </mc:Choice>
        <mc:Fallback xmlns="">
          <p:sp>
            <p:nvSpPr>
              <p:cNvPr id="43" name="Text Box 8"/>
              <p:cNvSpPr txBox="1">
                <a:spLocks noRot="1" noChangeAspect="1" noMove="1" noResize="1" noEditPoints="1" noAdjustHandles="1" noChangeArrowheads="1" noChangeShapeType="1" noTextEdit="1"/>
              </p:cNvSpPr>
              <p:nvPr/>
            </p:nvSpPr>
            <p:spPr bwMode="auto">
              <a:xfrm>
                <a:off x="3522671" y="2822924"/>
                <a:ext cx="554895" cy="468333"/>
              </a:xfrm>
              <a:prstGeom prst="rect">
                <a:avLst/>
              </a:prstGeom>
              <a:blipFill rotWithShape="1">
                <a:blip r:embed="rId8"/>
                <a:stretch>
                  <a:fillRect/>
                </a:stretch>
              </a:blip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 Box 8"/>
              <p:cNvSpPr txBox="1">
                <a:spLocks noChangeArrowheads="1"/>
              </p:cNvSpPr>
              <p:nvPr/>
            </p:nvSpPr>
            <p:spPr bwMode="auto">
              <a:xfrm>
                <a:off x="4625895" y="1645770"/>
                <a:ext cx="554895" cy="468333"/>
              </a:xfrm>
              <a:prstGeom prst="rect">
                <a:avLst/>
              </a:prstGeom>
              <a:noFill/>
              <a:ln w="9525">
                <a:noFill/>
                <a:miter lim="800000"/>
                <a:headEnd/>
                <a:tailEnd/>
              </a:ln>
              <a:effectLst/>
              <a:extLst>
                <a:ext uri="{909E8E84-426E-40DD-AFC4-6F175D3DCCD1}">
                  <a14:hiddenFill>
                    <a:solidFill>
                      <a:schemeClr val="accent1"/>
                    </a:solidFill>
                  </a14:hiddenFill>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en-US" sz="2400" b="0" i="1" smtClean="0">
                              <a:latin typeface="Cambria Math"/>
                              <a:cs typeface="Times New Roman" pitchFamily="18" charset="0"/>
                            </a:rPr>
                          </m:ctrlPr>
                        </m:sSupPr>
                        <m:e>
                          <m:r>
                            <a:rPr lang="en-US" altLang="en-US" sz="2400" b="0" i="1" smtClean="0">
                              <a:latin typeface="Cambria Math"/>
                              <a:cs typeface="Times New Roman" pitchFamily="18" charset="0"/>
                            </a:rPr>
                            <m:t>∗</m:t>
                          </m:r>
                        </m:e>
                        <m:sup>
                          <m:r>
                            <a:rPr lang="en-US" altLang="en-US" sz="2400" b="0" i="1" smtClean="0">
                              <a:latin typeface="Cambria Math"/>
                              <a:cs typeface="Times New Roman" pitchFamily="18" charset="0"/>
                            </a:rPr>
                            <m:t>#</m:t>
                          </m:r>
                        </m:sup>
                      </m:sSup>
                    </m:oMath>
                  </m:oMathPara>
                </a14:m>
                <a:endParaRPr lang="en-US" altLang="en-US" sz="2400" b="0" dirty="0" smtClean="0">
                  <a:cs typeface="Times New Roman" pitchFamily="18" charset="0"/>
                </a:endParaRPr>
              </a:p>
            </p:txBody>
          </p:sp>
        </mc:Choice>
        <mc:Fallback xmlns="">
          <p:sp>
            <p:nvSpPr>
              <p:cNvPr id="44" name="Text Box 8"/>
              <p:cNvSpPr txBox="1">
                <a:spLocks noRot="1" noChangeAspect="1" noMove="1" noResize="1" noEditPoints="1" noAdjustHandles="1" noChangeArrowheads="1" noChangeShapeType="1" noTextEdit="1"/>
              </p:cNvSpPr>
              <p:nvPr/>
            </p:nvSpPr>
            <p:spPr bwMode="auto">
              <a:xfrm>
                <a:off x="4625895" y="1645770"/>
                <a:ext cx="554895" cy="468333"/>
              </a:xfrm>
              <a:prstGeom prst="rect">
                <a:avLst/>
              </a:prstGeom>
              <a:blipFill rotWithShape="1">
                <a:blip r:embed="rId9"/>
                <a:stretch>
                  <a:fillRect/>
                </a:stretch>
              </a:blip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 Box 8"/>
              <p:cNvSpPr txBox="1">
                <a:spLocks noChangeArrowheads="1"/>
              </p:cNvSpPr>
              <p:nvPr/>
            </p:nvSpPr>
            <p:spPr bwMode="auto">
              <a:xfrm>
                <a:off x="3906906" y="2175963"/>
                <a:ext cx="635046" cy="468333"/>
              </a:xfrm>
              <a:prstGeom prst="rect">
                <a:avLst/>
              </a:prstGeom>
              <a:noFill/>
              <a:ln w="9525">
                <a:noFill/>
                <a:miter lim="800000"/>
                <a:headEnd/>
                <a:tailEnd/>
              </a:ln>
              <a:effectLst/>
              <a:extLst>
                <a:ext uri="{909E8E84-426E-40DD-AFC4-6F175D3DCCD1}">
                  <a14:hiddenFill>
                    <a:solidFill>
                      <a:schemeClr val="accent1"/>
                    </a:solidFill>
                  </a14:hiddenFill>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en-US" sz="2400" b="0" i="1" smtClean="0">
                              <a:latin typeface="Cambria Math"/>
                              <a:cs typeface="Times New Roman" pitchFamily="18" charset="0"/>
                            </a:rPr>
                          </m:ctrlPr>
                        </m:sSupPr>
                        <m:e>
                          <m:r>
                            <a:rPr lang="en-US" altLang="en-US" sz="2400" b="0" i="1" smtClean="0">
                              <a:latin typeface="Cambria Math"/>
                              <a:cs typeface="Times New Roman" pitchFamily="18" charset="0"/>
                            </a:rPr>
                            <m:t>+</m:t>
                          </m:r>
                        </m:e>
                        <m:sup>
                          <m:r>
                            <a:rPr lang="en-US" altLang="en-US" sz="2400" b="0" i="1" smtClean="0">
                              <a:latin typeface="Cambria Math"/>
                              <a:cs typeface="Times New Roman" pitchFamily="18" charset="0"/>
                            </a:rPr>
                            <m:t>#</m:t>
                          </m:r>
                        </m:sup>
                      </m:sSup>
                    </m:oMath>
                  </m:oMathPara>
                </a14:m>
                <a:endParaRPr lang="en-US" altLang="en-US" sz="2400" b="0" dirty="0" smtClean="0">
                  <a:cs typeface="Times New Roman" pitchFamily="18" charset="0"/>
                </a:endParaRPr>
              </a:p>
            </p:txBody>
          </p:sp>
        </mc:Choice>
        <mc:Fallback xmlns="">
          <p:sp>
            <p:nvSpPr>
              <p:cNvPr id="46" name="Text Box 8"/>
              <p:cNvSpPr txBox="1">
                <a:spLocks noRot="1" noChangeAspect="1" noMove="1" noResize="1" noEditPoints="1" noAdjustHandles="1" noChangeArrowheads="1" noChangeShapeType="1" noTextEdit="1"/>
              </p:cNvSpPr>
              <p:nvPr/>
            </p:nvSpPr>
            <p:spPr bwMode="auto">
              <a:xfrm>
                <a:off x="3906906" y="2175963"/>
                <a:ext cx="635046" cy="468333"/>
              </a:xfrm>
              <a:prstGeom prst="rect">
                <a:avLst/>
              </a:prstGeom>
              <a:blipFill rotWithShape="1">
                <a:blip r:embed="rId10"/>
                <a:stretch>
                  <a:fillRect/>
                </a:stretch>
              </a:blip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 Box 8"/>
              <p:cNvSpPr txBox="1">
                <a:spLocks noChangeArrowheads="1"/>
              </p:cNvSpPr>
              <p:nvPr/>
            </p:nvSpPr>
            <p:spPr bwMode="auto">
              <a:xfrm>
                <a:off x="5213487" y="2270726"/>
                <a:ext cx="635046" cy="468333"/>
              </a:xfrm>
              <a:prstGeom prst="rect">
                <a:avLst/>
              </a:prstGeom>
              <a:noFill/>
              <a:ln w="9525">
                <a:noFill/>
                <a:miter lim="800000"/>
                <a:headEnd/>
                <a:tailEnd/>
              </a:ln>
              <a:effectLst/>
              <a:extLst>
                <a:ext uri="{909E8E84-426E-40DD-AFC4-6F175D3DCCD1}">
                  <a14:hiddenFill>
                    <a:solidFill>
                      <a:schemeClr val="accent1"/>
                    </a:solidFill>
                  </a14:hiddenFill>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en-US" sz="2400" b="0" i="1" smtClean="0">
                              <a:latin typeface="Cambria Math"/>
                              <a:cs typeface="Times New Roman" pitchFamily="18" charset="0"/>
                            </a:rPr>
                          </m:ctrlPr>
                        </m:sSupPr>
                        <m:e>
                          <m:r>
                            <a:rPr lang="en-US" altLang="en-US" sz="2400" b="0" i="1" smtClean="0">
                              <a:latin typeface="Cambria Math"/>
                              <a:cs typeface="Times New Roman" pitchFamily="18" charset="0"/>
                            </a:rPr>
                            <m:t>+</m:t>
                          </m:r>
                        </m:e>
                        <m:sup>
                          <m:r>
                            <a:rPr lang="en-US" altLang="en-US" sz="2400" b="0" i="1" smtClean="0">
                              <a:latin typeface="Cambria Math"/>
                              <a:cs typeface="Times New Roman" pitchFamily="18" charset="0"/>
                            </a:rPr>
                            <m:t>#</m:t>
                          </m:r>
                        </m:sup>
                      </m:sSup>
                    </m:oMath>
                  </m:oMathPara>
                </a14:m>
                <a:endParaRPr lang="en-US" altLang="en-US" sz="2400" b="0" dirty="0" smtClean="0">
                  <a:cs typeface="Times New Roman" pitchFamily="18" charset="0"/>
                </a:endParaRPr>
              </a:p>
            </p:txBody>
          </p:sp>
        </mc:Choice>
        <mc:Fallback xmlns="">
          <p:sp>
            <p:nvSpPr>
              <p:cNvPr id="47" name="Text Box 8"/>
              <p:cNvSpPr txBox="1">
                <a:spLocks noRot="1" noChangeAspect="1" noMove="1" noResize="1" noEditPoints="1" noAdjustHandles="1" noChangeArrowheads="1" noChangeShapeType="1" noTextEdit="1"/>
              </p:cNvSpPr>
              <p:nvPr/>
            </p:nvSpPr>
            <p:spPr bwMode="auto">
              <a:xfrm>
                <a:off x="5213487" y="2270726"/>
                <a:ext cx="635046" cy="468333"/>
              </a:xfrm>
              <a:prstGeom prst="rect">
                <a:avLst/>
              </a:prstGeom>
              <a:blipFill rotWithShape="1">
                <a:blip r:embed="rId11"/>
                <a:stretch>
                  <a:fillRect/>
                </a:stretch>
              </a:blip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346322785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01251"/>
                                        </p:tgtEl>
                                        <p:attrNameLst>
                                          <p:attrName>style.visibility</p:attrName>
                                        </p:attrNameLst>
                                      </p:cBhvr>
                                      <p:to>
                                        <p:strVal val="visible"/>
                                      </p:to>
                                    </p:set>
                                    <p:animEffect transition="in" filter="dissolve">
                                      <p:cBhvr>
                                        <p:cTn id="7" dur="500"/>
                                        <p:tgtEl>
                                          <p:spTgt spid="18012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01246"/>
                                        </p:tgtEl>
                                        <p:attrNameLst>
                                          <p:attrName>style.visibility</p:attrName>
                                        </p:attrNameLst>
                                      </p:cBhvr>
                                      <p:to>
                                        <p:strVal val="visible"/>
                                      </p:to>
                                    </p:set>
                                    <p:animEffect transition="in" filter="dissolve">
                                      <p:cBhvr>
                                        <p:cTn id="12" dur="500"/>
                                        <p:tgtEl>
                                          <p:spTgt spid="180124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01250"/>
                                        </p:tgtEl>
                                        <p:attrNameLst>
                                          <p:attrName>style.visibility</p:attrName>
                                        </p:attrNameLst>
                                      </p:cBhvr>
                                      <p:to>
                                        <p:strVal val="visible"/>
                                      </p:to>
                                    </p:set>
                                    <p:animEffect transition="in" filter="dissolve">
                                      <p:cBhvr>
                                        <p:cTn id="17" dur="500"/>
                                        <p:tgtEl>
                                          <p:spTgt spid="180125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01254"/>
                                        </p:tgtEl>
                                        <p:attrNameLst>
                                          <p:attrName>style.visibility</p:attrName>
                                        </p:attrNameLst>
                                      </p:cBhvr>
                                      <p:to>
                                        <p:strVal val="visible"/>
                                      </p:to>
                                    </p:set>
                                    <p:animEffect transition="in" filter="dissolve">
                                      <p:cBhvr>
                                        <p:cTn id="22" dur="500"/>
                                        <p:tgtEl>
                                          <p:spTgt spid="180125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801252"/>
                                        </p:tgtEl>
                                        <p:attrNameLst>
                                          <p:attrName>style.visibility</p:attrName>
                                        </p:attrNameLst>
                                      </p:cBhvr>
                                      <p:to>
                                        <p:strVal val="visible"/>
                                      </p:to>
                                    </p:set>
                                    <p:animEffect transition="in" filter="dissolve">
                                      <p:cBhvr>
                                        <p:cTn id="27" dur="500"/>
                                        <p:tgtEl>
                                          <p:spTgt spid="180125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801249"/>
                                        </p:tgtEl>
                                        <p:attrNameLst>
                                          <p:attrName>style.visibility</p:attrName>
                                        </p:attrNameLst>
                                      </p:cBhvr>
                                      <p:to>
                                        <p:strVal val="visible"/>
                                      </p:to>
                                    </p:set>
                                    <p:animEffect transition="in" filter="dissolve">
                                      <p:cBhvr>
                                        <p:cTn id="32" dur="500"/>
                                        <p:tgtEl>
                                          <p:spTgt spid="180124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801247"/>
                                        </p:tgtEl>
                                        <p:attrNameLst>
                                          <p:attrName>style.visibility</p:attrName>
                                        </p:attrNameLst>
                                      </p:cBhvr>
                                      <p:to>
                                        <p:strVal val="visible"/>
                                      </p:to>
                                    </p:set>
                                    <p:animEffect transition="in" filter="dissolve">
                                      <p:cBhvr>
                                        <p:cTn id="37" dur="500"/>
                                        <p:tgtEl>
                                          <p:spTgt spid="180124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801248"/>
                                        </p:tgtEl>
                                        <p:attrNameLst>
                                          <p:attrName>style.visibility</p:attrName>
                                        </p:attrNameLst>
                                      </p:cBhvr>
                                      <p:to>
                                        <p:strVal val="visible"/>
                                      </p:to>
                                    </p:set>
                                    <p:animEffect transition="in" filter="dissolve">
                                      <p:cBhvr>
                                        <p:cTn id="42" dur="500"/>
                                        <p:tgtEl>
                                          <p:spTgt spid="180124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801255"/>
                                        </p:tgtEl>
                                        <p:attrNameLst>
                                          <p:attrName>style.visibility</p:attrName>
                                        </p:attrNameLst>
                                      </p:cBhvr>
                                      <p:to>
                                        <p:strVal val="visible"/>
                                      </p:to>
                                    </p:set>
                                    <p:animEffect transition="in" filter="dissolve">
                                      <p:cBhvr>
                                        <p:cTn id="47" dur="500"/>
                                        <p:tgtEl>
                                          <p:spTgt spid="180125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801253"/>
                                        </p:tgtEl>
                                        <p:attrNameLst>
                                          <p:attrName>style.visibility</p:attrName>
                                        </p:attrNameLst>
                                      </p:cBhvr>
                                      <p:to>
                                        <p:strVal val="visible"/>
                                      </p:to>
                                    </p:set>
                                    <p:animEffect transition="in" filter="dissolve">
                                      <p:cBhvr>
                                        <p:cTn id="52" dur="500"/>
                                        <p:tgtEl>
                                          <p:spTgt spid="180125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801245"/>
                                        </p:tgtEl>
                                        <p:attrNameLst>
                                          <p:attrName>style.visibility</p:attrName>
                                        </p:attrNameLst>
                                      </p:cBhvr>
                                      <p:to>
                                        <p:strVal val="visible"/>
                                      </p:to>
                                    </p:set>
                                    <p:animEffect transition="in" filter="dissolve">
                                      <p:cBhvr>
                                        <p:cTn id="57" dur="500"/>
                                        <p:tgtEl>
                                          <p:spTgt spid="1801245"/>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1801256"/>
                                        </p:tgtEl>
                                        <p:attrNameLst>
                                          <p:attrName>style.visibility</p:attrName>
                                        </p:attrNameLst>
                                      </p:cBhvr>
                                      <p:to>
                                        <p:strVal val="visible"/>
                                      </p:to>
                                    </p:set>
                                    <p:animEffect transition="in" filter="dissolve">
                                      <p:cBhvr>
                                        <p:cTn id="62" dur="500"/>
                                        <p:tgtEl>
                                          <p:spTgt spid="1801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1245" grpId="0" animBg="1" autoUpdateAnimBg="0"/>
      <p:bldP spid="1801246" grpId="0" animBg="1" autoUpdateAnimBg="0"/>
      <p:bldP spid="1801247" grpId="0" animBg="1" autoUpdateAnimBg="0"/>
      <p:bldP spid="1801248" grpId="0" animBg="1" autoUpdateAnimBg="0"/>
      <p:bldP spid="1801249" grpId="0" animBg="1" autoUpdateAnimBg="0"/>
      <p:bldP spid="1801250" grpId="0" animBg="1" autoUpdateAnimBg="0"/>
      <p:bldP spid="1801251" grpId="0" animBg="1" autoUpdateAnimBg="0"/>
      <p:bldP spid="1801252" grpId="0" animBg="1" autoUpdateAnimBg="0"/>
      <p:bldP spid="1801253" grpId="0" animBg="1" autoUpdateAnimBg="0"/>
      <p:bldP spid="1801254" grpId="0" animBg="1" autoUpdateAnimBg="0"/>
      <p:bldP spid="1801255" grpId="0" animBg="1" autoUpdateAnimBg="0"/>
      <p:bldP spid="1801256"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2242" name="Rectangle 2"/>
          <p:cNvSpPr>
            <a:spLocks noGrp="1" noChangeArrowheads="1"/>
          </p:cNvSpPr>
          <p:nvPr>
            <p:ph type="title"/>
          </p:nvPr>
        </p:nvSpPr>
        <p:spPr>
          <a:xfrm>
            <a:off x="0" y="0"/>
            <a:ext cx="9144000" cy="1614488"/>
          </a:xfrm>
        </p:spPr>
        <p:txBody>
          <a:bodyPr/>
          <a:lstStyle/>
          <a:p>
            <a:r>
              <a:rPr lang="en-US" altLang="he-IL" sz="2800" dirty="0">
                <a:solidFill>
                  <a:srgbClr val="FFFF00"/>
                </a:solidFill>
              </a:rPr>
              <a:t>Abstract</a:t>
            </a:r>
            <a:r>
              <a:rPr lang="en-US" altLang="he-IL" sz="2800" dirty="0"/>
              <a:t> values, such as O, E, and ?, represent potentially infinite collections of </a:t>
            </a:r>
            <a:r>
              <a:rPr lang="en-US" altLang="he-IL" sz="2800" dirty="0">
                <a:solidFill>
                  <a:srgbClr val="FFFF00"/>
                </a:solidFill>
              </a:rPr>
              <a:t>concrete</a:t>
            </a:r>
            <a:r>
              <a:rPr lang="en-US" altLang="he-IL" sz="2800" dirty="0"/>
              <a:t> values</a:t>
            </a:r>
          </a:p>
        </p:txBody>
      </p:sp>
      <mc:AlternateContent xmlns:mc="http://schemas.openxmlformats.org/markup-compatibility/2006" xmlns:a14="http://schemas.microsoft.com/office/drawing/2010/main">
        <mc:Choice Requires="a14">
          <p:sp>
            <p:nvSpPr>
              <p:cNvPr id="1802282" name="Text Box 42"/>
              <p:cNvSpPr txBox="1">
                <a:spLocks noChangeArrowheads="1"/>
              </p:cNvSpPr>
              <p:nvPr/>
            </p:nvSpPr>
            <p:spPr bwMode="auto">
              <a:xfrm>
                <a:off x="573141" y="1827213"/>
                <a:ext cx="7999306" cy="1823704"/>
              </a:xfrm>
              <a:prstGeom prst="rect">
                <a:avLst/>
              </a:prstGeom>
              <a:noFill/>
              <a:ln>
                <a:noFill/>
              </a:ln>
              <a:effectLst/>
              <a:extLst>
                <a:ext uri="{909E8E84-426E-40DD-AFC4-6F175D3DCCD1}">
                  <a14:hiddenFill>
                    <a:solidFill>
                      <a:schemeClr val="accent1"/>
                    </a:solidFill>
                  </a14:hiddenFill>
                </a:ext>
                <a:ext uri="{91240B29-F687-4F45-9708-019B960494DF}">
                  <a14:hiddenLine w="28575">
                    <a:solidFill>
                      <a:srgbClr val="F000DF"/>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lgn="ctr"/>
                <a:r>
                  <a:rPr lang="en-US" altLang="en-US" sz="2800" dirty="0" smtClean="0"/>
                  <a:t>     O: {…, -3, -1, 1, 3, …}</a:t>
                </a:r>
              </a:p>
              <a:p>
                <a:pPr algn="ctr"/>
                <a:r>
                  <a:rPr lang="en-US" altLang="en-US" sz="2800" dirty="0"/>
                  <a:t>E: {…, -2, 0, 2, …}</a:t>
                </a:r>
              </a:p>
              <a:p>
                <a:pPr algn="ctr"/>
                <a:r>
                  <a:rPr lang="en-US" altLang="en-US" sz="2800" dirty="0"/>
                  <a:t>{…, -3, -1, 1, 3, …} + {…, -2, 0, 2, …} = {…, -3, -1, 1, 3, …}</a:t>
                </a:r>
              </a:p>
              <a:p>
                <a:pPr algn="ctr"/>
                <a:r>
                  <a:rPr lang="en-US" altLang="en-US" sz="2800" dirty="0"/>
                  <a:t>     O              </a:t>
                </a:r>
                <a14:m>
                  <m:oMath xmlns:m="http://schemas.openxmlformats.org/officeDocument/2006/math">
                    <m:sSup>
                      <m:sSupPr>
                        <m:ctrlPr>
                          <a:rPr lang="en-US" altLang="en-US" sz="2800" b="0" i="1" dirty="0" smtClean="0">
                            <a:latin typeface="Cambria Math"/>
                          </a:rPr>
                        </m:ctrlPr>
                      </m:sSupPr>
                      <m:e>
                        <m:r>
                          <a:rPr lang="en-US" altLang="en-US" sz="2800" b="0" i="1" dirty="0" smtClean="0">
                            <a:latin typeface="Cambria Math"/>
                          </a:rPr>
                          <m:t>+</m:t>
                        </m:r>
                      </m:e>
                      <m:sup>
                        <m:r>
                          <a:rPr lang="en-US" altLang="en-US" sz="2800" b="0" i="1" dirty="0" smtClean="0">
                            <a:latin typeface="Cambria Math"/>
                          </a:rPr>
                          <m:t>#</m:t>
                        </m:r>
                      </m:sup>
                    </m:sSup>
                  </m:oMath>
                </a14:m>
                <a:r>
                  <a:rPr lang="en-US" altLang="en-US" sz="2800" dirty="0" smtClean="0"/>
                  <a:t>             </a:t>
                </a:r>
                <a:r>
                  <a:rPr lang="en-US" altLang="en-US" sz="2800" dirty="0"/>
                  <a:t>E             =                  O </a:t>
                </a:r>
              </a:p>
            </p:txBody>
          </p:sp>
        </mc:Choice>
        <mc:Fallback xmlns="">
          <p:sp>
            <p:nvSpPr>
              <p:cNvPr id="1802282" name="Text Box 42"/>
              <p:cNvSpPr txBox="1">
                <a:spLocks noRot="1" noChangeAspect="1" noMove="1" noResize="1" noEditPoints="1" noAdjustHandles="1" noChangeArrowheads="1" noChangeShapeType="1" noTextEdit="1"/>
              </p:cNvSpPr>
              <p:nvPr/>
            </p:nvSpPr>
            <p:spPr bwMode="auto">
              <a:xfrm>
                <a:off x="573141" y="1827213"/>
                <a:ext cx="7999306" cy="1823704"/>
              </a:xfrm>
              <a:prstGeom prst="rect">
                <a:avLst/>
              </a:prstGeom>
              <a:blipFill rotWithShape="1">
                <a:blip r:embed="rId3"/>
                <a:stretch>
                  <a:fillRect l="-1067" t="-3010" r="-1067" b="-869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000D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8" name="Slide Number Placeholder 4"/>
          <p:cNvSpPr>
            <a:spLocks noGrp="1"/>
          </p:cNvSpPr>
          <p:nvPr>
            <p:ph type="sldNum" sz="quarter" idx="12"/>
          </p:nvPr>
        </p:nvSpPr>
        <p:spPr>
          <a:xfrm>
            <a:off x="6890134" y="6356350"/>
            <a:ext cx="2133600" cy="365125"/>
          </a:xfrm>
        </p:spPr>
        <p:txBody>
          <a:bodyPr/>
          <a:lstStyle/>
          <a:p>
            <a:fld id="{A65A0EED-6B89-664A-801E-D3FDD91C7C69}" type="slidenum">
              <a:rPr lang="en-US" smtClean="0"/>
              <a:pPr/>
              <a:t>23</a:t>
            </a:fld>
            <a:endParaRPr lang="en-US" dirty="0"/>
          </a:p>
        </p:txBody>
      </p:sp>
      <mc:AlternateContent xmlns:mc="http://schemas.openxmlformats.org/markup-compatibility/2006" xmlns:a14="http://schemas.microsoft.com/office/drawing/2010/main">
        <mc:Choice Requires="a14">
          <p:graphicFrame>
            <p:nvGraphicFramePr>
              <p:cNvPr id="9" name="Table 8"/>
              <p:cNvGraphicFramePr>
                <a:graphicFrameLocks noGrp="1"/>
              </p:cNvGraphicFramePr>
              <p:nvPr>
                <p:extLst>
                  <p:ext uri="{D42A27DB-BD31-4B8C-83A1-F6EECF244321}">
                    <p14:modId xmlns:p14="http://schemas.microsoft.com/office/powerpoint/2010/main" val="524568962"/>
                  </p:ext>
                </p:extLst>
              </p:nvPr>
            </p:nvGraphicFramePr>
            <p:xfrm>
              <a:off x="591737" y="4014663"/>
              <a:ext cx="2364188" cy="2325370"/>
            </p:xfrm>
            <a:graphic>
              <a:graphicData uri="http://schemas.openxmlformats.org/drawingml/2006/table">
                <a:tbl>
                  <a:tblPr firstRow="1" firstCol="1">
                    <a:tableStyleId>{073A0DAA-6AF3-43AB-8588-CEC1D06C72B9}</a:tableStyleId>
                  </a:tblPr>
                  <a:tblGrid>
                    <a:gridCol w="571820"/>
                    <a:gridCol w="667306"/>
                    <a:gridCol w="562531"/>
                    <a:gridCol w="562531"/>
                  </a:tblGrid>
                  <a:tr h="523654">
                    <a:tc>
                      <a:txBody>
                        <a:bodyPr/>
                        <a:lstStyle/>
                        <a:p>
                          <a:pPr algn="ctr"/>
                          <a14:m>
                            <m:oMathPara xmlns:m="http://schemas.openxmlformats.org/officeDocument/2006/math">
                              <m:oMathParaPr>
                                <m:jc m:val="centerGroup"/>
                              </m:oMathParaPr>
                              <m:oMath xmlns:m="http://schemas.openxmlformats.org/officeDocument/2006/math">
                                <m:sSup>
                                  <m:sSupPr>
                                    <m:ctrlPr>
                                      <a:rPr lang="en-US" sz="3200" i="1" smtClean="0">
                                        <a:latin typeface="Cambria Math"/>
                                      </a:rPr>
                                    </m:ctrlPr>
                                  </m:sSupPr>
                                  <m:e>
                                    <m:r>
                                      <a:rPr lang="en-US" sz="3200" smtClean="0">
                                        <a:latin typeface="Cambria Math"/>
                                      </a:rPr>
                                      <m:t>+</m:t>
                                    </m:r>
                                  </m:e>
                                  <m:sup>
                                    <m:r>
                                      <a:rPr lang="en-US" sz="3200" smtClean="0">
                                        <a:latin typeface="Cambria Math"/>
                                      </a:rPr>
                                      <m:t>#</m:t>
                                    </m:r>
                                  </m:sup>
                                </m:sSup>
                              </m:oMath>
                            </m:oMathPara>
                          </a14:m>
                          <a:endParaRPr lang="en-US" sz="3200" dirty="0">
                            <a:solidFill>
                              <a:sysClr val="windowText" lastClr="000000"/>
                            </a:solidFill>
                          </a:endParaRPr>
                        </a:p>
                      </a:txBody>
                      <a:tcPr/>
                    </a:tc>
                    <a:tc>
                      <a:txBody>
                        <a:bodyPr/>
                        <a:lstStyle/>
                        <a:p>
                          <a:pPr algn="ctr"/>
                          <a:r>
                            <a:rPr lang="en-US" sz="3200" dirty="0" smtClean="0"/>
                            <a:t>?</a:t>
                          </a:r>
                          <a:endParaRPr lang="en-US" sz="3200" b="0" dirty="0">
                            <a:solidFill>
                              <a:sysClr val="windowText" lastClr="000000"/>
                            </a:solidFill>
                          </a:endParaRPr>
                        </a:p>
                      </a:txBody>
                      <a:tcPr>
                        <a:lnB w="28575" cap="flat" cmpd="sng" algn="ctr">
                          <a:solidFill>
                            <a:schemeClr val="tx1"/>
                          </a:solidFill>
                          <a:prstDash val="solid"/>
                          <a:round/>
                          <a:headEnd type="none" w="med" len="med"/>
                          <a:tailEnd type="none" w="med" len="med"/>
                        </a:lnB>
                      </a:tcPr>
                    </a:tc>
                    <a:tc>
                      <a:txBody>
                        <a:bodyPr/>
                        <a:lstStyle/>
                        <a:p>
                          <a:pPr algn="ctr"/>
                          <a:r>
                            <a:rPr lang="en-US" sz="3200" dirty="0" smtClean="0"/>
                            <a:t>O</a:t>
                          </a:r>
                          <a:endParaRPr lang="en-US" sz="3200" b="0" dirty="0">
                            <a:solidFill>
                              <a:sysClr val="windowText" lastClr="000000"/>
                            </a:solidFill>
                          </a:endParaRPr>
                        </a:p>
                      </a:txBody>
                      <a:tcPr>
                        <a:lnB w="28575" cap="flat" cmpd="sng" algn="ctr">
                          <a:solidFill>
                            <a:schemeClr val="tx1"/>
                          </a:solidFill>
                          <a:prstDash val="solid"/>
                          <a:round/>
                          <a:headEnd type="none" w="med" len="med"/>
                          <a:tailEnd type="none" w="med" len="med"/>
                        </a:lnB>
                      </a:tcPr>
                    </a:tc>
                    <a:tc>
                      <a:txBody>
                        <a:bodyPr/>
                        <a:lstStyle/>
                        <a:p>
                          <a:pPr algn="ctr"/>
                          <a:r>
                            <a:rPr lang="en-US" sz="3200" dirty="0" smtClean="0"/>
                            <a:t>E</a:t>
                          </a:r>
                          <a:endParaRPr lang="en-US" sz="3200" b="0" dirty="0">
                            <a:solidFill>
                              <a:sysClr val="windowText" lastClr="000000"/>
                            </a:solidFill>
                          </a:endParaRPr>
                        </a:p>
                      </a:txBody>
                      <a:tcPr>
                        <a:lnB w="28575" cap="flat" cmpd="sng" algn="ctr">
                          <a:solidFill>
                            <a:schemeClr val="tx1"/>
                          </a:solidFill>
                          <a:prstDash val="solid"/>
                          <a:round/>
                          <a:headEnd type="none" w="med" len="med"/>
                          <a:tailEnd type="none" w="med" len="med"/>
                        </a:lnB>
                      </a:tcPr>
                    </a:tc>
                  </a:tr>
                  <a:tr h="512637">
                    <a:tc>
                      <a:txBody>
                        <a:bodyPr/>
                        <a:lstStyle/>
                        <a:p>
                          <a:pPr algn="ctr"/>
                          <a:r>
                            <a:rPr lang="en-US" sz="3200" dirty="0" smtClean="0"/>
                            <a:t>?</a:t>
                          </a:r>
                          <a:endParaRPr lang="en-US" sz="3200" dirty="0">
                            <a:solidFill>
                              <a:sysClr val="windowText" lastClr="000000"/>
                            </a:solidFill>
                          </a:endParaRPr>
                        </a:p>
                      </a:txBody>
                      <a:tcPr>
                        <a:lnR w="28575" cap="flat" cmpd="sng" algn="ctr">
                          <a:solidFill>
                            <a:schemeClr val="tx1"/>
                          </a:solidFill>
                          <a:prstDash val="solid"/>
                          <a:round/>
                          <a:headEnd type="none" w="med" len="med"/>
                          <a:tailEnd type="none" w="med" len="med"/>
                        </a:lnR>
                      </a:tcPr>
                    </a:tc>
                    <a:tc>
                      <a:txBody>
                        <a:bodyPr/>
                        <a:lstStyle/>
                        <a:p>
                          <a:pPr algn="ctr"/>
                          <a:r>
                            <a:rPr lang="en-US" sz="3200" dirty="0" smtClean="0"/>
                            <a:t>?</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512637">
                    <a:tc>
                      <a:txBody>
                        <a:bodyPr/>
                        <a:lstStyle/>
                        <a:p>
                          <a:pPr algn="ctr"/>
                          <a:r>
                            <a:rPr lang="en-US" sz="3200" dirty="0" smtClean="0"/>
                            <a:t>O</a:t>
                          </a:r>
                          <a:endParaRPr lang="en-US" sz="3200" dirty="0">
                            <a:solidFill>
                              <a:sysClr val="windowText" lastClr="000000"/>
                            </a:solidFill>
                          </a:endParaRPr>
                        </a:p>
                      </a:txBody>
                      <a:tcPr>
                        <a:lnR w="28575" cap="flat" cmpd="sng" algn="ctr">
                          <a:solidFill>
                            <a:schemeClr val="tx1"/>
                          </a:solidFill>
                          <a:prstDash val="solid"/>
                          <a:round/>
                          <a:headEnd type="none" w="med" len="med"/>
                          <a:tailEnd type="none" w="med" len="med"/>
                        </a:lnR>
                      </a:tcPr>
                    </a:tc>
                    <a:tc>
                      <a:txBody>
                        <a:bodyPr/>
                        <a:lstStyle/>
                        <a:p>
                          <a:pPr algn="ctr"/>
                          <a:r>
                            <a:rPr lang="en-US" sz="3200" dirty="0" smtClean="0"/>
                            <a:t>?</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E</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O</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512637">
                    <a:tc>
                      <a:txBody>
                        <a:bodyPr/>
                        <a:lstStyle/>
                        <a:p>
                          <a:pPr algn="ctr"/>
                          <a:r>
                            <a:rPr lang="en-US" sz="3200" dirty="0" smtClean="0"/>
                            <a:t>E</a:t>
                          </a:r>
                          <a:endParaRPr lang="en-US" sz="3200" dirty="0">
                            <a:solidFill>
                              <a:sysClr val="windowText" lastClr="000000"/>
                            </a:solidFill>
                          </a:endParaRPr>
                        </a:p>
                      </a:txBody>
                      <a:tcPr>
                        <a:lnR w="28575" cap="flat" cmpd="sng" algn="ctr">
                          <a:solidFill>
                            <a:schemeClr val="tx1"/>
                          </a:solidFill>
                          <a:prstDash val="solid"/>
                          <a:round/>
                          <a:headEnd type="none" w="med" len="med"/>
                          <a:tailEnd type="none" w="med" len="med"/>
                        </a:lnR>
                      </a:tcPr>
                    </a:tc>
                    <a:tc>
                      <a:txBody>
                        <a:bodyPr/>
                        <a:lstStyle/>
                        <a:p>
                          <a:pPr algn="ctr"/>
                          <a:r>
                            <a:rPr lang="en-US" sz="3200" dirty="0" smtClean="0"/>
                            <a:t>?</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O</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E</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mc:Choice>
        <mc:Fallback xmlns="">
          <p:graphicFrame>
            <p:nvGraphicFramePr>
              <p:cNvPr id="9" name="Table 8"/>
              <p:cNvGraphicFramePr>
                <a:graphicFrameLocks noGrp="1"/>
              </p:cNvGraphicFramePr>
              <p:nvPr>
                <p:extLst>
                  <p:ext uri="{D42A27DB-BD31-4B8C-83A1-F6EECF244321}">
                    <p14:modId xmlns:p14="http://schemas.microsoft.com/office/powerpoint/2010/main" val="524568962"/>
                  </p:ext>
                </p:extLst>
              </p:nvPr>
            </p:nvGraphicFramePr>
            <p:xfrm>
              <a:off x="591737" y="4014663"/>
              <a:ext cx="2364188" cy="2328926"/>
            </p:xfrm>
            <a:graphic>
              <a:graphicData uri="http://schemas.openxmlformats.org/drawingml/2006/table">
                <a:tbl>
                  <a:tblPr firstRow="1" firstCol="1">
                    <a:tableStyleId>{073A0DAA-6AF3-43AB-8588-CEC1D06C72B9}</a:tableStyleId>
                  </a:tblPr>
                  <a:tblGrid>
                    <a:gridCol w="571820"/>
                    <a:gridCol w="667306"/>
                    <a:gridCol w="562531"/>
                    <a:gridCol w="562531"/>
                  </a:tblGrid>
                  <a:tr h="591566">
                    <a:tc>
                      <a:txBody>
                        <a:bodyPr/>
                        <a:lstStyle/>
                        <a:p>
                          <a:endParaRPr lang="en-US"/>
                        </a:p>
                      </a:txBody>
                      <a:tcPr>
                        <a:blipFill rotWithShape="1">
                          <a:blip r:embed="rId4"/>
                          <a:stretch>
                            <a:fillRect t="-13402" r="-312766" b="-327835"/>
                          </a:stretch>
                        </a:blipFill>
                      </a:tcPr>
                    </a:tc>
                    <a:tc>
                      <a:txBody>
                        <a:bodyPr/>
                        <a:lstStyle/>
                        <a:p>
                          <a:pPr algn="ctr"/>
                          <a:r>
                            <a:rPr lang="en-US" sz="3200" dirty="0" smtClean="0"/>
                            <a:t>?</a:t>
                          </a:r>
                          <a:endParaRPr lang="en-US" sz="3200" b="0" dirty="0">
                            <a:solidFill>
                              <a:sysClr val="windowText" lastClr="000000"/>
                            </a:solidFill>
                          </a:endParaRPr>
                        </a:p>
                      </a:txBody>
                      <a:tcPr>
                        <a:lnB w="28575" cap="flat" cmpd="sng" algn="ctr">
                          <a:solidFill>
                            <a:schemeClr val="tx1"/>
                          </a:solidFill>
                          <a:prstDash val="solid"/>
                          <a:round/>
                          <a:headEnd type="none" w="med" len="med"/>
                          <a:tailEnd type="none" w="med" len="med"/>
                        </a:lnB>
                      </a:tcPr>
                    </a:tc>
                    <a:tc>
                      <a:txBody>
                        <a:bodyPr/>
                        <a:lstStyle/>
                        <a:p>
                          <a:pPr algn="ctr"/>
                          <a:r>
                            <a:rPr lang="en-US" sz="3200" dirty="0" smtClean="0"/>
                            <a:t>O</a:t>
                          </a:r>
                          <a:endParaRPr lang="en-US" sz="3200" b="0" dirty="0">
                            <a:solidFill>
                              <a:sysClr val="windowText" lastClr="000000"/>
                            </a:solidFill>
                          </a:endParaRPr>
                        </a:p>
                      </a:txBody>
                      <a:tcPr>
                        <a:lnB w="28575" cap="flat" cmpd="sng" algn="ctr">
                          <a:solidFill>
                            <a:schemeClr val="tx1"/>
                          </a:solidFill>
                          <a:prstDash val="solid"/>
                          <a:round/>
                          <a:headEnd type="none" w="med" len="med"/>
                          <a:tailEnd type="none" w="med" len="med"/>
                        </a:lnB>
                      </a:tcPr>
                    </a:tc>
                    <a:tc>
                      <a:txBody>
                        <a:bodyPr/>
                        <a:lstStyle/>
                        <a:p>
                          <a:pPr algn="ctr"/>
                          <a:r>
                            <a:rPr lang="en-US" sz="3200" dirty="0" smtClean="0"/>
                            <a:t>E</a:t>
                          </a:r>
                          <a:endParaRPr lang="en-US" sz="3200" b="0" dirty="0">
                            <a:solidFill>
                              <a:sysClr val="windowText" lastClr="000000"/>
                            </a:solidFill>
                          </a:endParaRPr>
                        </a:p>
                      </a:txBody>
                      <a:tcPr>
                        <a:lnB w="28575" cap="flat" cmpd="sng" algn="ctr">
                          <a:solidFill>
                            <a:schemeClr val="tx1"/>
                          </a:solidFill>
                          <a:prstDash val="solid"/>
                          <a:round/>
                          <a:headEnd type="none" w="med" len="med"/>
                          <a:tailEnd type="none" w="med" len="med"/>
                        </a:lnB>
                      </a:tcPr>
                    </a:tc>
                  </a:tr>
                  <a:tr h="579120">
                    <a:tc>
                      <a:txBody>
                        <a:bodyPr/>
                        <a:lstStyle/>
                        <a:p>
                          <a:pPr algn="ctr"/>
                          <a:r>
                            <a:rPr lang="en-US" sz="3200" dirty="0" smtClean="0"/>
                            <a:t>?</a:t>
                          </a:r>
                          <a:endParaRPr lang="en-US" sz="3200" dirty="0">
                            <a:solidFill>
                              <a:sysClr val="windowText" lastClr="000000"/>
                            </a:solidFill>
                          </a:endParaRPr>
                        </a:p>
                      </a:txBody>
                      <a:tcPr>
                        <a:lnR w="28575" cap="flat" cmpd="sng" algn="ctr">
                          <a:solidFill>
                            <a:schemeClr val="tx1"/>
                          </a:solidFill>
                          <a:prstDash val="solid"/>
                          <a:round/>
                          <a:headEnd type="none" w="med" len="med"/>
                          <a:tailEnd type="none" w="med" len="med"/>
                        </a:lnR>
                      </a:tcPr>
                    </a:tc>
                    <a:tc>
                      <a:txBody>
                        <a:bodyPr/>
                        <a:lstStyle/>
                        <a:p>
                          <a:pPr algn="ctr"/>
                          <a:r>
                            <a:rPr lang="en-US" sz="3200" dirty="0" smtClean="0"/>
                            <a:t>?</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579120">
                    <a:tc>
                      <a:txBody>
                        <a:bodyPr/>
                        <a:lstStyle/>
                        <a:p>
                          <a:pPr algn="ctr"/>
                          <a:r>
                            <a:rPr lang="en-US" sz="3200" dirty="0" smtClean="0"/>
                            <a:t>O</a:t>
                          </a:r>
                          <a:endParaRPr lang="en-US" sz="3200" dirty="0">
                            <a:solidFill>
                              <a:sysClr val="windowText" lastClr="000000"/>
                            </a:solidFill>
                          </a:endParaRPr>
                        </a:p>
                      </a:txBody>
                      <a:tcPr>
                        <a:lnR w="28575" cap="flat" cmpd="sng" algn="ctr">
                          <a:solidFill>
                            <a:schemeClr val="tx1"/>
                          </a:solidFill>
                          <a:prstDash val="solid"/>
                          <a:round/>
                          <a:headEnd type="none" w="med" len="med"/>
                          <a:tailEnd type="none" w="med" len="med"/>
                        </a:lnR>
                      </a:tcPr>
                    </a:tc>
                    <a:tc>
                      <a:txBody>
                        <a:bodyPr/>
                        <a:lstStyle/>
                        <a:p>
                          <a:pPr algn="ctr"/>
                          <a:r>
                            <a:rPr lang="en-US" sz="3200" dirty="0" smtClean="0"/>
                            <a:t>?</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E</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O</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579120">
                    <a:tc>
                      <a:txBody>
                        <a:bodyPr/>
                        <a:lstStyle/>
                        <a:p>
                          <a:pPr algn="ctr"/>
                          <a:r>
                            <a:rPr lang="en-US" sz="3200" dirty="0" smtClean="0"/>
                            <a:t>E</a:t>
                          </a:r>
                          <a:endParaRPr lang="en-US" sz="3200" dirty="0">
                            <a:solidFill>
                              <a:sysClr val="windowText" lastClr="000000"/>
                            </a:solidFill>
                          </a:endParaRPr>
                        </a:p>
                      </a:txBody>
                      <a:tcPr>
                        <a:lnR w="28575" cap="flat" cmpd="sng" algn="ctr">
                          <a:solidFill>
                            <a:schemeClr val="tx1"/>
                          </a:solidFill>
                          <a:prstDash val="solid"/>
                          <a:round/>
                          <a:headEnd type="none" w="med" len="med"/>
                          <a:tailEnd type="none" w="med" len="med"/>
                        </a:lnR>
                      </a:tcPr>
                    </a:tc>
                    <a:tc>
                      <a:txBody>
                        <a:bodyPr/>
                        <a:lstStyle/>
                        <a:p>
                          <a:pPr algn="ctr"/>
                          <a:r>
                            <a:rPr lang="en-US" sz="3200" dirty="0" smtClean="0"/>
                            <a:t>?</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O</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E</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mc:Fallback>
      </mc:AlternateContent>
      <mc:AlternateContent xmlns:mc="http://schemas.openxmlformats.org/markup-compatibility/2006" xmlns:a14="http://schemas.microsoft.com/office/drawing/2010/main">
        <mc:Choice Requires="a14">
          <p:graphicFrame>
            <p:nvGraphicFramePr>
              <p:cNvPr id="10" name="Table 9"/>
              <p:cNvGraphicFramePr>
                <a:graphicFrameLocks noGrp="1"/>
              </p:cNvGraphicFramePr>
              <p:nvPr>
                <p:extLst>
                  <p:ext uri="{D42A27DB-BD31-4B8C-83A1-F6EECF244321}">
                    <p14:modId xmlns:p14="http://schemas.microsoft.com/office/powerpoint/2010/main" val="3625217820"/>
                  </p:ext>
                </p:extLst>
              </p:nvPr>
            </p:nvGraphicFramePr>
            <p:xfrm>
              <a:off x="5984875" y="4014663"/>
              <a:ext cx="2364188" cy="2325370"/>
            </p:xfrm>
            <a:graphic>
              <a:graphicData uri="http://schemas.openxmlformats.org/drawingml/2006/table">
                <a:tbl>
                  <a:tblPr firstRow="1" firstCol="1">
                    <a:tableStyleId>{073A0DAA-6AF3-43AB-8588-CEC1D06C72B9}</a:tableStyleId>
                  </a:tblPr>
                  <a:tblGrid>
                    <a:gridCol w="571820"/>
                    <a:gridCol w="667306"/>
                    <a:gridCol w="562531"/>
                    <a:gridCol w="562531"/>
                  </a:tblGrid>
                  <a:tr h="523654">
                    <a:tc>
                      <a:txBody>
                        <a:bodyPr/>
                        <a:lstStyle/>
                        <a:p>
                          <a:pPr algn="ctr"/>
                          <a14:m>
                            <m:oMathPara xmlns:m="http://schemas.openxmlformats.org/officeDocument/2006/math">
                              <m:oMathParaPr>
                                <m:jc m:val="centerGroup"/>
                              </m:oMathParaPr>
                              <m:oMath xmlns:m="http://schemas.openxmlformats.org/officeDocument/2006/math">
                                <m:sSup>
                                  <m:sSupPr>
                                    <m:ctrlPr>
                                      <a:rPr lang="en-US" sz="3200" i="1" smtClean="0">
                                        <a:latin typeface="Cambria Math"/>
                                      </a:rPr>
                                    </m:ctrlPr>
                                  </m:sSupPr>
                                  <m:e>
                                    <m:r>
                                      <a:rPr lang="en-US" sz="3200" b="1" i="0" smtClean="0">
                                        <a:latin typeface="Cambria Math"/>
                                      </a:rPr>
                                      <m:t>∗</m:t>
                                    </m:r>
                                  </m:e>
                                  <m:sup>
                                    <m:r>
                                      <a:rPr lang="en-US" sz="3200" smtClean="0">
                                        <a:latin typeface="Cambria Math"/>
                                      </a:rPr>
                                      <m:t>#</m:t>
                                    </m:r>
                                  </m:sup>
                                </m:sSup>
                              </m:oMath>
                            </m:oMathPara>
                          </a14:m>
                          <a:endParaRPr lang="en-US" sz="3200" dirty="0">
                            <a:solidFill>
                              <a:sysClr val="windowText" lastClr="000000"/>
                            </a:solidFill>
                          </a:endParaRPr>
                        </a:p>
                      </a:txBody>
                      <a:tcPr/>
                    </a:tc>
                    <a:tc>
                      <a:txBody>
                        <a:bodyPr/>
                        <a:lstStyle/>
                        <a:p>
                          <a:pPr algn="ctr"/>
                          <a:r>
                            <a:rPr lang="en-US" sz="3200" dirty="0" smtClean="0"/>
                            <a:t>?</a:t>
                          </a:r>
                          <a:endParaRPr lang="en-US" sz="3200" b="0" dirty="0">
                            <a:solidFill>
                              <a:sysClr val="windowText" lastClr="000000"/>
                            </a:solidFill>
                          </a:endParaRPr>
                        </a:p>
                      </a:txBody>
                      <a:tcPr>
                        <a:lnB w="28575" cap="flat" cmpd="sng" algn="ctr">
                          <a:solidFill>
                            <a:schemeClr val="tx1"/>
                          </a:solidFill>
                          <a:prstDash val="solid"/>
                          <a:round/>
                          <a:headEnd type="none" w="med" len="med"/>
                          <a:tailEnd type="none" w="med" len="med"/>
                        </a:lnB>
                      </a:tcPr>
                    </a:tc>
                    <a:tc>
                      <a:txBody>
                        <a:bodyPr/>
                        <a:lstStyle/>
                        <a:p>
                          <a:pPr algn="ctr"/>
                          <a:r>
                            <a:rPr lang="en-US" sz="3200" dirty="0" smtClean="0"/>
                            <a:t>O</a:t>
                          </a:r>
                          <a:endParaRPr lang="en-US" sz="3200" b="0" dirty="0">
                            <a:solidFill>
                              <a:sysClr val="windowText" lastClr="000000"/>
                            </a:solidFill>
                          </a:endParaRPr>
                        </a:p>
                      </a:txBody>
                      <a:tcPr>
                        <a:lnB w="28575" cap="flat" cmpd="sng" algn="ctr">
                          <a:solidFill>
                            <a:schemeClr val="tx1"/>
                          </a:solidFill>
                          <a:prstDash val="solid"/>
                          <a:round/>
                          <a:headEnd type="none" w="med" len="med"/>
                          <a:tailEnd type="none" w="med" len="med"/>
                        </a:lnB>
                      </a:tcPr>
                    </a:tc>
                    <a:tc>
                      <a:txBody>
                        <a:bodyPr/>
                        <a:lstStyle/>
                        <a:p>
                          <a:pPr algn="ctr"/>
                          <a:r>
                            <a:rPr lang="en-US" sz="3200" dirty="0" smtClean="0"/>
                            <a:t>E</a:t>
                          </a:r>
                          <a:endParaRPr lang="en-US" sz="3200" b="0" dirty="0">
                            <a:solidFill>
                              <a:sysClr val="windowText" lastClr="000000"/>
                            </a:solidFill>
                          </a:endParaRPr>
                        </a:p>
                      </a:txBody>
                      <a:tcPr>
                        <a:lnB w="28575" cap="flat" cmpd="sng" algn="ctr">
                          <a:solidFill>
                            <a:schemeClr val="tx1"/>
                          </a:solidFill>
                          <a:prstDash val="solid"/>
                          <a:round/>
                          <a:headEnd type="none" w="med" len="med"/>
                          <a:tailEnd type="none" w="med" len="med"/>
                        </a:lnB>
                      </a:tcPr>
                    </a:tc>
                  </a:tr>
                  <a:tr h="512637">
                    <a:tc>
                      <a:txBody>
                        <a:bodyPr/>
                        <a:lstStyle/>
                        <a:p>
                          <a:pPr algn="ctr"/>
                          <a:r>
                            <a:rPr lang="en-US" sz="3200" dirty="0" smtClean="0"/>
                            <a:t>?</a:t>
                          </a:r>
                          <a:endParaRPr lang="en-US" sz="3200" dirty="0">
                            <a:solidFill>
                              <a:sysClr val="windowText" lastClr="000000"/>
                            </a:solidFill>
                          </a:endParaRPr>
                        </a:p>
                      </a:txBody>
                      <a:tcPr>
                        <a:lnR w="28575" cap="flat" cmpd="sng" algn="ctr">
                          <a:solidFill>
                            <a:schemeClr val="tx1"/>
                          </a:solidFill>
                          <a:prstDash val="solid"/>
                          <a:round/>
                          <a:headEnd type="none" w="med" len="med"/>
                          <a:tailEnd type="none" w="med" len="med"/>
                        </a:lnR>
                      </a:tcPr>
                    </a:tc>
                    <a:tc>
                      <a:txBody>
                        <a:bodyPr/>
                        <a:lstStyle/>
                        <a:p>
                          <a:pPr algn="ctr"/>
                          <a:r>
                            <a:rPr lang="en-US" sz="3200" dirty="0" smtClean="0"/>
                            <a:t>?</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E</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512637">
                    <a:tc>
                      <a:txBody>
                        <a:bodyPr/>
                        <a:lstStyle/>
                        <a:p>
                          <a:pPr algn="ctr"/>
                          <a:r>
                            <a:rPr lang="en-US" sz="3200" dirty="0" smtClean="0"/>
                            <a:t>O</a:t>
                          </a:r>
                          <a:endParaRPr lang="en-US" sz="3200" dirty="0">
                            <a:solidFill>
                              <a:sysClr val="windowText" lastClr="000000"/>
                            </a:solidFill>
                          </a:endParaRPr>
                        </a:p>
                      </a:txBody>
                      <a:tcPr>
                        <a:lnR w="28575" cap="flat" cmpd="sng" algn="ctr">
                          <a:solidFill>
                            <a:schemeClr val="tx1"/>
                          </a:solidFill>
                          <a:prstDash val="solid"/>
                          <a:round/>
                          <a:headEnd type="none" w="med" len="med"/>
                          <a:tailEnd type="none" w="med" len="med"/>
                        </a:lnR>
                      </a:tcPr>
                    </a:tc>
                    <a:tc>
                      <a:txBody>
                        <a:bodyPr/>
                        <a:lstStyle/>
                        <a:p>
                          <a:pPr algn="ctr"/>
                          <a:r>
                            <a:rPr lang="en-US" sz="3200" dirty="0" smtClean="0"/>
                            <a:t>?</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O</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E</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512637">
                    <a:tc>
                      <a:txBody>
                        <a:bodyPr/>
                        <a:lstStyle/>
                        <a:p>
                          <a:pPr algn="ctr"/>
                          <a:r>
                            <a:rPr lang="en-US" sz="3200" dirty="0" smtClean="0"/>
                            <a:t>E</a:t>
                          </a:r>
                          <a:endParaRPr lang="en-US" sz="3200" dirty="0">
                            <a:solidFill>
                              <a:sysClr val="windowText" lastClr="000000"/>
                            </a:solidFill>
                          </a:endParaRPr>
                        </a:p>
                      </a:txBody>
                      <a:tcPr>
                        <a:lnR w="28575" cap="flat" cmpd="sng" algn="ctr">
                          <a:solidFill>
                            <a:schemeClr val="tx1"/>
                          </a:solidFill>
                          <a:prstDash val="solid"/>
                          <a:round/>
                          <a:headEnd type="none" w="med" len="med"/>
                          <a:tailEnd type="none" w="med" len="med"/>
                        </a:lnR>
                      </a:tcPr>
                    </a:tc>
                    <a:tc>
                      <a:txBody>
                        <a:bodyPr/>
                        <a:lstStyle/>
                        <a:p>
                          <a:pPr algn="ctr"/>
                          <a:r>
                            <a:rPr lang="en-US" sz="3200" dirty="0" smtClean="0"/>
                            <a:t>E</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E</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E</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mc:Choice>
        <mc:Fallback xmlns="">
          <p:graphicFrame>
            <p:nvGraphicFramePr>
              <p:cNvPr id="10" name="Table 9"/>
              <p:cNvGraphicFramePr>
                <a:graphicFrameLocks noGrp="1"/>
              </p:cNvGraphicFramePr>
              <p:nvPr>
                <p:extLst>
                  <p:ext uri="{D42A27DB-BD31-4B8C-83A1-F6EECF244321}">
                    <p14:modId xmlns:p14="http://schemas.microsoft.com/office/powerpoint/2010/main" val="3625217820"/>
                  </p:ext>
                </p:extLst>
              </p:nvPr>
            </p:nvGraphicFramePr>
            <p:xfrm>
              <a:off x="5984875" y="4014663"/>
              <a:ext cx="2364188" cy="2325370"/>
            </p:xfrm>
            <a:graphic>
              <a:graphicData uri="http://schemas.openxmlformats.org/drawingml/2006/table">
                <a:tbl>
                  <a:tblPr firstRow="1" firstCol="1">
                    <a:tableStyleId>{073A0DAA-6AF3-43AB-8588-CEC1D06C72B9}</a:tableStyleId>
                  </a:tblPr>
                  <a:tblGrid>
                    <a:gridCol w="571820"/>
                    <a:gridCol w="667306"/>
                    <a:gridCol w="562531"/>
                    <a:gridCol w="562531"/>
                  </a:tblGrid>
                  <a:tr h="588010">
                    <a:tc>
                      <a:txBody>
                        <a:bodyPr/>
                        <a:lstStyle/>
                        <a:p>
                          <a:endParaRPr lang="en-US"/>
                        </a:p>
                      </a:txBody>
                      <a:tcPr>
                        <a:blipFill rotWithShape="1">
                          <a:blip r:embed="rId5"/>
                          <a:stretch>
                            <a:fillRect l="-1064" t="-13542" r="-312766" b="-331250"/>
                          </a:stretch>
                        </a:blipFill>
                      </a:tcPr>
                    </a:tc>
                    <a:tc>
                      <a:txBody>
                        <a:bodyPr/>
                        <a:lstStyle/>
                        <a:p>
                          <a:pPr algn="ctr"/>
                          <a:r>
                            <a:rPr lang="en-US" sz="3200" dirty="0" smtClean="0"/>
                            <a:t>?</a:t>
                          </a:r>
                          <a:endParaRPr lang="en-US" sz="3200" b="0" dirty="0">
                            <a:solidFill>
                              <a:sysClr val="windowText" lastClr="000000"/>
                            </a:solidFill>
                          </a:endParaRPr>
                        </a:p>
                      </a:txBody>
                      <a:tcPr>
                        <a:lnB w="28575" cap="flat" cmpd="sng" algn="ctr">
                          <a:solidFill>
                            <a:schemeClr val="tx1"/>
                          </a:solidFill>
                          <a:prstDash val="solid"/>
                          <a:round/>
                          <a:headEnd type="none" w="med" len="med"/>
                          <a:tailEnd type="none" w="med" len="med"/>
                        </a:lnB>
                      </a:tcPr>
                    </a:tc>
                    <a:tc>
                      <a:txBody>
                        <a:bodyPr/>
                        <a:lstStyle/>
                        <a:p>
                          <a:pPr algn="ctr"/>
                          <a:r>
                            <a:rPr lang="en-US" sz="3200" dirty="0" smtClean="0"/>
                            <a:t>O</a:t>
                          </a:r>
                          <a:endParaRPr lang="en-US" sz="3200" b="0" dirty="0">
                            <a:solidFill>
                              <a:sysClr val="windowText" lastClr="000000"/>
                            </a:solidFill>
                          </a:endParaRPr>
                        </a:p>
                      </a:txBody>
                      <a:tcPr>
                        <a:lnB w="28575" cap="flat" cmpd="sng" algn="ctr">
                          <a:solidFill>
                            <a:schemeClr val="tx1"/>
                          </a:solidFill>
                          <a:prstDash val="solid"/>
                          <a:round/>
                          <a:headEnd type="none" w="med" len="med"/>
                          <a:tailEnd type="none" w="med" len="med"/>
                        </a:lnB>
                      </a:tcPr>
                    </a:tc>
                    <a:tc>
                      <a:txBody>
                        <a:bodyPr/>
                        <a:lstStyle/>
                        <a:p>
                          <a:pPr algn="ctr"/>
                          <a:r>
                            <a:rPr lang="en-US" sz="3200" dirty="0" smtClean="0"/>
                            <a:t>E</a:t>
                          </a:r>
                          <a:endParaRPr lang="en-US" sz="3200" b="0" dirty="0">
                            <a:solidFill>
                              <a:sysClr val="windowText" lastClr="000000"/>
                            </a:solidFill>
                          </a:endParaRPr>
                        </a:p>
                      </a:txBody>
                      <a:tcPr>
                        <a:lnB w="28575" cap="flat" cmpd="sng" algn="ctr">
                          <a:solidFill>
                            <a:schemeClr val="tx1"/>
                          </a:solidFill>
                          <a:prstDash val="solid"/>
                          <a:round/>
                          <a:headEnd type="none" w="med" len="med"/>
                          <a:tailEnd type="none" w="med" len="med"/>
                        </a:lnB>
                      </a:tcPr>
                    </a:tc>
                  </a:tr>
                  <a:tr h="579120">
                    <a:tc>
                      <a:txBody>
                        <a:bodyPr/>
                        <a:lstStyle/>
                        <a:p>
                          <a:pPr algn="ctr"/>
                          <a:r>
                            <a:rPr lang="en-US" sz="3200" dirty="0" smtClean="0"/>
                            <a:t>?</a:t>
                          </a:r>
                          <a:endParaRPr lang="en-US" sz="3200" dirty="0">
                            <a:solidFill>
                              <a:sysClr val="windowText" lastClr="000000"/>
                            </a:solidFill>
                          </a:endParaRPr>
                        </a:p>
                      </a:txBody>
                      <a:tcPr>
                        <a:lnR w="28575" cap="flat" cmpd="sng" algn="ctr">
                          <a:solidFill>
                            <a:schemeClr val="tx1"/>
                          </a:solidFill>
                          <a:prstDash val="solid"/>
                          <a:round/>
                          <a:headEnd type="none" w="med" len="med"/>
                          <a:tailEnd type="none" w="med" len="med"/>
                        </a:lnR>
                      </a:tcPr>
                    </a:tc>
                    <a:tc>
                      <a:txBody>
                        <a:bodyPr/>
                        <a:lstStyle/>
                        <a:p>
                          <a:pPr algn="ctr"/>
                          <a:r>
                            <a:rPr lang="en-US" sz="3200" dirty="0" smtClean="0"/>
                            <a:t>?</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E</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579120">
                    <a:tc>
                      <a:txBody>
                        <a:bodyPr/>
                        <a:lstStyle/>
                        <a:p>
                          <a:pPr algn="ctr"/>
                          <a:r>
                            <a:rPr lang="en-US" sz="3200" dirty="0" smtClean="0"/>
                            <a:t>O</a:t>
                          </a:r>
                          <a:endParaRPr lang="en-US" sz="3200" dirty="0">
                            <a:solidFill>
                              <a:sysClr val="windowText" lastClr="000000"/>
                            </a:solidFill>
                          </a:endParaRPr>
                        </a:p>
                      </a:txBody>
                      <a:tcPr>
                        <a:lnR w="28575" cap="flat" cmpd="sng" algn="ctr">
                          <a:solidFill>
                            <a:schemeClr val="tx1"/>
                          </a:solidFill>
                          <a:prstDash val="solid"/>
                          <a:round/>
                          <a:headEnd type="none" w="med" len="med"/>
                          <a:tailEnd type="none" w="med" len="med"/>
                        </a:lnR>
                      </a:tcPr>
                    </a:tc>
                    <a:tc>
                      <a:txBody>
                        <a:bodyPr/>
                        <a:lstStyle/>
                        <a:p>
                          <a:pPr algn="ctr"/>
                          <a:r>
                            <a:rPr lang="en-US" sz="3200" dirty="0" smtClean="0"/>
                            <a:t>?</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O</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E</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579120">
                    <a:tc>
                      <a:txBody>
                        <a:bodyPr/>
                        <a:lstStyle/>
                        <a:p>
                          <a:pPr algn="ctr"/>
                          <a:r>
                            <a:rPr lang="en-US" sz="3200" dirty="0" smtClean="0"/>
                            <a:t>E</a:t>
                          </a:r>
                          <a:endParaRPr lang="en-US" sz="3200" dirty="0">
                            <a:solidFill>
                              <a:sysClr val="windowText" lastClr="000000"/>
                            </a:solidFill>
                          </a:endParaRPr>
                        </a:p>
                      </a:txBody>
                      <a:tcPr>
                        <a:lnR w="28575" cap="flat" cmpd="sng" algn="ctr">
                          <a:solidFill>
                            <a:schemeClr val="tx1"/>
                          </a:solidFill>
                          <a:prstDash val="solid"/>
                          <a:round/>
                          <a:headEnd type="none" w="med" len="med"/>
                          <a:tailEnd type="none" w="med" len="med"/>
                        </a:lnR>
                      </a:tcPr>
                    </a:tc>
                    <a:tc>
                      <a:txBody>
                        <a:bodyPr/>
                        <a:lstStyle/>
                        <a:p>
                          <a:pPr algn="ctr"/>
                          <a:r>
                            <a:rPr lang="en-US" sz="3200" dirty="0" smtClean="0"/>
                            <a:t>E</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E</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E</a:t>
                          </a:r>
                          <a:endParaRPr lang="en-US" sz="3200" dirty="0">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mc:Fallback>
      </mc:AlternateContent>
      <p:sp>
        <p:nvSpPr>
          <p:cNvPr id="1802283" name="Rectangle 43"/>
          <p:cNvSpPr>
            <a:spLocks noChangeArrowheads="1"/>
          </p:cNvSpPr>
          <p:nvPr/>
        </p:nvSpPr>
        <p:spPr bwMode="auto">
          <a:xfrm>
            <a:off x="2466230" y="5217142"/>
            <a:ext cx="404812" cy="534987"/>
          </a:xfrm>
          <a:prstGeom prst="rect">
            <a:avLst/>
          </a:prstGeom>
          <a:noFill/>
          <a:ln w="38100">
            <a:solidFill>
              <a:srgbClr val="F000D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Tree>
    <p:extLst>
      <p:ext uri="{BB962C8B-B14F-4D97-AF65-F5344CB8AC3E}">
        <p14:creationId xmlns:p14="http://schemas.microsoft.com/office/powerpoint/2010/main" val="916207990"/>
      </p:ext>
    </p:extLst>
  </p:cSld>
  <p:clrMapOvr>
    <a:masterClrMapping/>
  </p:clrMapOvr>
  <p:transition>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7842" name="Rectangle 2"/>
          <p:cNvSpPr>
            <a:spLocks noGrp="1" noChangeArrowheads="1"/>
          </p:cNvSpPr>
          <p:nvPr>
            <p:ph type="title"/>
          </p:nvPr>
        </p:nvSpPr>
        <p:spPr>
          <a:xfrm>
            <a:off x="0" y="0"/>
            <a:ext cx="9143999" cy="1056450"/>
          </a:xfrm>
        </p:spPr>
        <p:txBody>
          <a:bodyPr/>
          <a:lstStyle/>
          <a:p>
            <a:r>
              <a:rPr lang="en-US" altLang="en-US" sz="4000" dirty="0"/>
              <a:t>Constant Propagation</a:t>
            </a:r>
          </a:p>
        </p:txBody>
      </p:sp>
      <p:sp>
        <p:nvSpPr>
          <p:cNvPr id="1827887" name="Text Box 47"/>
          <p:cNvSpPr txBox="1">
            <a:spLocks noChangeArrowheads="1"/>
          </p:cNvSpPr>
          <p:nvPr/>
        </p:nvSpPr>
        <p:spPr bwMode="auto">
          <a:xfrm>
            <a:off x="3873500" y="3748850"/>
            <a:ext cx="6175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000D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latin typeface="Comic Sans MS" pitchFamily="66" charset="0"/>
                <a:sym typeface="Symbol" pitchFamily="18" charset="2"/>
              </a:rPr>
              <a:t>e.e</a:t>
            </a:r>
          </a:p>
        </p:txBody>
      </p:sp>
      <p:sp>
        <p:nvSpPr>
          <p:cNvPr id="1827889" name="Text Box 49"/>
          <p:cNvSpPr txBox="1">
            <a:spLocks noChangeArrowheads="1"/>
          </p:cNvSpPr>
          <p:nvPr/>
        </p:nvSpPr>
        <p:spPr bwMode="auto">
          <a:xfrm>
            <a:off x="3089275" y="1700975"/>
            <a:ext cx="14176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000D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latin typeface="Comic Sans MS" pitchFamily="66" charset="0"/>
                <a:sym typeface="Symbol" pitchFamily="18" charset="2"/>
              </a:rPr>
              <a:t>e.e[i </a:t>
            </a:r>
            <a:r>
              <a:rPr lang="en-US" altLang="en-US" sz="2000">
                <a:latin typeface="Comic Sans MS" pitchFamily="66" charset="0"/>
                <a:sym typeface="Math C" pitchFamily="2" charset="2"/>
              </a:rPr>
              <a:t> 0]</a:t>
            </a:r>
          </a:p>
        </p:txBody>
      </p:sp>
      <p:grpSp>
        <p:nvGrpSpPr>
          <p:cNvPr id="1827903" name="Group 63"/>
          <p:cNvGrpSpPr>
            <a:grpSpLocks/>
          </p:cNvGrpSpPr>
          <p:nvPr/>
        </p:nvGrpSpPr>
        <p:grpSpPr bwMode="auto">
          <a:xfrm>
            <a:off x="4048125" y="1181863"/>
            <a:ext cx="1047750" cy="482600"/>
            <a:chOff x="2634" y="555"/>
            <a:chExt cx="660" cy="304"/>
          </a:xfrm>
        </p:grpSpPr>
        <p:sp>
          <p:nvSpPr>
            <p:cNvPr id="1827844" name="Oval 4"/>
            <p:cNvSpPr>
              <a:spLocks noChangeArrowheads="1"/>
            </p:cNvSpPr>
            <p:nvPr/>
          </p:nvSpPr>
          <p:spPr bwMode="auto">
            <a:xfrm>
              <a:off x="2634" y="559"/>
              <a:ext cx="660" cy="300"/>
            </a:xfrm>
            <a:prstGeom prst="ellipse">
              <a:avLst/>
            </a:prstGeom>
            <a:solidFill>
              <a:srgbClr val="F2F2F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7845" name="Text Box 5"/>
            <p:cNvSpPr txBox="1">
              <a:spLocks noChangeArrowheads="1"/>
            </p:cNvSpPr>
            <p:nvPr/>
          </p:nvSpPr>
          <p:spPr bwMode="auto">
            <a:xfrm>
              <a:off x="2740" y="555"/>
              <a:ext cx="46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i = 0</a:t>
              </a:r>
            </a:p>
          </p:txBody>
        </p:sp>
      </p:grpSp>
      <p:grpSp>
        <p:nvGrpSpPr>
          <p:cNvPr id="1827902" name="Group 62"/>
          <p:cNvGrpSpPr>
            <a:grpSpLocks/>
          </p:cNvGrpSpPr>
          <p:nvPr/>
        </p:nvGrpSpPr>
        <p:grpSpPr bwMode="auto">
          <a:xfrm>
            <a:off x="4048125" y="2112138"/>
            <a:ext cx="1047750" cy="500062"/>
            <a:chOff x="2634" y="1104"/>
            <a:chExt cx="660" cy="315"/>
          </a:xfrm>
        </p:grpSpPr>
        <p:sp>
          <p:nvSpPr>
            <p:cNvPr id="1827847" name="Oval 7"/>
            <p:cNvSpPr>
              <a:spLocks noChangeArrowheads="1"/>
            </p:cNvSpPr>
            <p:nvPr/>
          </p:nvSpPr>
          <p:spPr bwMode="auto">
            <a:xfrm>
              <a:off x="2634" y="1119"/>
              <a:ext cx="660" cy="300"/>
            </a:xfrm>
            <a:prstGeom prst="ellipse">
              <a:avLst/>
            </a:prstGeom>
            <a:solidFill>
              <a:srgbClr val="F2F2F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7848" name="Text Box 8"/>
            <p:cNvSpPr txBox="1">
              <a:spLocks noChangeArrowheads="1"/>
            </p:cNvSpPr>
            <p:nvPr/>
          </p:nvSpPr>
          <p:spPr bwMode="auto">
            <a:xfrm>
              <a:off x="2740" y="1104"/>
              <a:ext cx="46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j = 0</a:t>
              </a:r>
            </a:p>
          </p:txBody>
        </p:sp>
      </p:grpSp>
      <p:grpSp>
        <p:nvGrpSpPr>
          <p:cNvPr id="1827898" name="Group 58"/>
          <p:cNvGrpSpPr>
            <a:grpSpLocks/>
          </p:cNvGrpSpPr>
          <p:nvPr/>
        </p:nvGrpSpPr>
        <p:grpSpPr bwMode="auto">
          <a:xfrm>
            <a:off x="3665538" y="4175888"/>
            <a:ext cx="1812925" cy="593725"/>
            <a:chOff x="2435" y="2376"/>
            <a:chExt cx="1142" cy="374"/>
          </a:xfrm>
        </p:grpSpPr>
        <p:sp>
          <p:nvSpPr>
            <p:cNvPr id="1827853" name="Oval 13"/>
            <p:cNvSpPr>
              <a:spLocks noChangeArrowheads="1"/>
            </p:cNvSpPr>
            <p:nvPr/>
          </p:nvSpPr>
          <p:spPr bwMode="auto">
            <a:xfrm>
              <a:off x="2435" y="2376"/>
              <a:ext cx="1142" cy="374"/>
            </a:xfrm>
            <a:prstGeom prst="ellipse">
              <a:avLst/>
            </a:prstGeom>
            <a:solidFill>
              <a:srgbClr val="F2F2F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7854" name="Text Box 14"/>
            <p:cNvSpPr txBox="1">
              <a:spLocks noChangeArrowheads="1"/>
            </p:cNvSpPr>
            <p:nvPr/>
          </p:nvSpPr>
          <p:spPr bwMode="auto">
            <a:xfrm>
              <a:off x="2562" y="2389"/>
              <a:ext cx="90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j = (j+1)/4</a:t>
              </a:r>
            </a:p>
          </p:txBody>
        </p:sp>
      </p:grpSp>
      <p:grpSp>
        <p:nvGrpSpPr>
          <p:cNvPr id="1827899" name="Group 59"/>
          <p:cNvGrpSpPr>
            <a:grpSpLocks/>
          </p:cNvGrpSpPr>
          <p:nvPr/>
        </p:nvGrpSpPr>
        <p:grpSpPr bwMode="auto">
          <a:xfrm>
            <a:off x="4043363" y="5218875"/>
            <a:ext cx="1055687" cy="484188"/>
            <a:chOff x="2633" y="3047"/>
            <a:chExt cx="665" cy="305"/>
          </a:xfrm>
        </p:grpSpPr>
        <p:sp>
          <p:nvSpPr>
            <p:cNvPr id="1827859" name="Oval 19"/>
            <p:cNvSpPr>
              <a:spLocks noChangeArrowheads="1"/>
            </p:cNvSpPr>
            <p:nvPr/>
          </p:nvSpPr>
          <p:spPr bwMode="auto">
            <a:xfrm>
              <a:off x="2633" y="3052"/>
              <a:ext cx="660" cy="300"/>
            </a:xfrm>
            <a:prstGeom prst="ellipse">
              <a:avLst/>
            </a:prstGeom>
            <a:solidFill>
              <a:srgbClr val="F2F2F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7860" name="Text Box 20"/>
            <p:cNvSpPr txBox="1">
              <a:spLocks noChangeArrowheads="1"/>
            </p:cNvSpPr>
            <p:nvPr/>
          </p:nvSpPr>
          <p:spPr bwMode="auto">
            <a:xfrm>
              <a:off x="2668" y="3047"/>
              <a:ext cx="63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err="1"/>
                <a:t>i</a:t>
              </a:r>
              <a:r>
                <a:rPr lang="en-US" altLang="en-US" sz="2400" dirty="0"/>
                <a:t> = i+1</a:t>
              </a:r>
            </a:p>
          </p:txBody>
        </p:sp>
      </p:grpSp>
      <p:sp>
        <p:nvSpPr>
          <p:cNvPr id="1827862" name="Oval 22"/>
          <p:cNvSpPr>
            <a:spLocks noChangeArrowheads="1"/>
          </p:cNvSpPr>
          <p:nvPr/>
        </p:nvSpPr>
        <p:spPr bwMode="auto">
          <a:xfrm>
            <a:off x="3890963" y="6111050"/>
            <a:ext cx="1314450" cy="666750"/>
          </a:xfrm>
          <a:prstGeom prst="ellipse">
            <a:avLst/>
          </a:prstGeom>
          <a:solidFill>
            <a:srgbClr val="F2F2F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7863" name="Text Box 23"/>
          <p:cNvSpPr txBox="1">
            <a:spLocks noChangeArrowheads="1"/>
          </p:cNvSpPr>
          <p:nvPr/>
        </p:nvSpPr>
        <p:spPr bwMode="auto">
          <a:xfrm>
            <a:off x="3884613" y="6152325"/>
            <a:ext cx="1374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printf(i,j)</a:t>
            </a:r>
          </a:p>
        </p:txBody>
      </p:sp>
      <p:cxnSp>
        <p:nvCxnSpPr>
          <p:cNvPr id="1827864" name="AutoShape 24"/>
          <p:cNvCxnSpPr>
            <a:cxnSpLocks noChangeShapeType="1"/>
            <a:stCxn id="1827844" idx="4"/>
            <a:endCxn id="1827847" idx="0"/>
          </p:cNvCxnSpPr>
          <p:nvPr/>
        </p:nvCxnSpPr>
        <p:spPr bwMode="auto">
          <a:xfrm>
            <a:off x="4572000" y="1664463"/>
            <a:ext cx="0" cy="471487"/>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827901" name="Group 61"/>
          <p:cNvGrpSpPr>
            <a:grpSpLocks/>
          </p:cNvGrpSpPr>
          <p:nvPr/>
        </p:nvGrpSpPr>
        <p:grpSpPr bwMode="auto">
          <a:xfrm>
            <a:off x="3789363" y="3061463"/>
            <a:ext cx="1563687" cy="666750"/>
            <a:chOff x="2472" y="1715"/>
            <a:chExt cx="985" cy="420"/>
          </a:xfrm>
        </p:grpSpPr>
        <p:sp>
          <p:nvSpPr>
            <p:cNvPr id="1827850" name="Oval 10"/>
            <p:cNvSpPr>
              <a:spLocks noChangeArrowheads="1"/>
            </p:cNvSpPr>
            <p:nvPr/>
          </p:nvSpPr>
          <p:spPr bwMode="auto">
            <a:xfrm>
              <a:off x="2472" y="1715"/>
              <a:ext cx="985" cy="420"/>
            </a:xfrm>
            <a:prstGeom prst="ellipse">
              <a:avLst/>
            </a:prstGeom>
            <a:solidFill>
              <a:srgbClr val="F2F2F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7851" name="Text Box 11"/>
            <p:cNvSpPr txBox="1">
              <a:spLocks noChangeArrowheads="1"/>
            </p:cNvSpPr>
            <p:nvPr/>
          </p:nvSpPr>
          <p:spPr bwMode="auto">
            <a:xfrm>
              <a:off x="2495" y="1761"/>
              <a:ext cx="94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while i </a:t>
              </a:r>
              <a:r>
                <a:rPr lang="en-US" altLang="en-US" sz="2400">
                  <a:sym typeface="Symbol" pitchFamily="18" charset="2"/>
                </a:rPr>
                <a:t> 2</a:t>
              </a:r>
            </a:p>
          </p:txBody>
        </p:sp>
      </p:grpSp>
      <p:cxnSp>
        <p:nvCxnSpPr>
          <p:cNvPr id="1827865" name="AutoShape 25"/>
          <p:cNvCxnSpPr>
            <a:cxnSpLocks noChangeShapeType="1"/>
            <a:stCxn id="1827847" idx="4"/>
            <a:endCxn id="1827850" idx="0"/>
          </p:cNvCxnSpPr>
          <p:nvPr/>
        </p:nvCxnSpPr>
        <p:spPr bwMode="auto">
          <a:xfrm>
            <a:off x="4572000" y="2612200"/>
            <a:ext cx="0" cy="449263"/>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27866" name="AutoShape 26"/>
          <p:cNvCxnSpPr>
            <a:cxnSpLocks noChangeShapeType="1"/>
            <a:stCxn id="1827850" idx="4"/>
            <a:endCxn id="1827853" idx="0"/>
          </p:cNvCxnSpPr>
          <p:nvPr/>
        </p:nvCxnSpPr>
        <p:spPr bwMode="auto">
          <a:xfrm>
            <a:off x="4572000" y="3728213"/>
            <a:ext cx="0" cy="447675"/>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27868" name="AutoShape 28"/>
          <p:cNvCxnSpPr>
            <a:cxnSpLocks noChangeShapeType="1"/>
            <a:stCxn id="1827853" idx="4"/>
            <a:endCxn id="1827859" idx="0"/>
          </p:cNvCxnSpPr>
          <p:nvPr/>
        </p:nvCxnSpPr>
        <p:spPr bwMode="auto">
          <a:xfrm flipH="1">
            <a:off x="4567238" y="4769613"/>
            <a:ext cx="4762" cy="45720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27891" name="AutoShape 51"/>
          <p:cNvCxnSpPr>
            <a:cxnSpLocks noChangeShapeType="1"/>
            <a:stCxn id="1827859" idx="6"/>
            <a:endCxn id="1827850" idx="6"/>
          </p:cNvCxnSpPr>
          <p:nvPr/>
        </p:nvCxnSpPr>
        <p:spPr bwMode="auto">
          <a:xfrm flipV="1">
            <a:off x="5091113" y="3394838"/>
            <a:ext cx="261937" cy="2070100"/>
          </a:xfrm>
          <a:prstGeom prst="curvedConnector3">
            <a:avLst>
              <a:gd name="adj1" fmla="val 680602"/>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27892" name="AutoShape 52"/>
          <p:cNvCxnSpPr>
            <a:cxnSpLocks noChangeShapeType="1"/>
            <a:stCxn id="1827850" idx="2"/>
            <a:endCxn id="1827862" idx="2"/>
          </p:cNvCxnSpPr>
          <p:nvPr/>
        </p:nvCxnSpPr>
        <p:spPr bwMode="auto">
          <a:xfrm rot="10800000" flipH="1" flipV="1">
            <a:off x="3789363" y="3394838"/>
            <a:ext cx="101600" cy="3049587"/>
          </a:xfrm>
          <a:prstGeom prst="curvedConnector3">
            <a:avLst>
              <a:gd name="adj1" fmla="val -2060940"/>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27905" name="Text Box 65"/>
          <p:cNvSpPr txBox="1">
            <a:spLocks noChangeArrowheads="1"/>
          </p:cNvSpPr>
          <p:nvPr/>
        </p:nvSpPr>
        <p:spPr bwMode="auto">
          <a:xfrm>
            <a:off x="5045075" y="1056450"/>
            <a:ext cx="1628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000D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dirty="0">
                <a:solidFill>
                  <a:srgbClr val="C00000"/>
                </a:solidFill>
                <a:latin typeface="Comic Sans MS" pitchFamily="66" charset="0"/>
                <a:sym typeface="Symbol" pitchFamily="18" charset="2"/>
              </a:rPr>
              <a:t>[</a:t>
            </a:r>
            <a:r>
              <a:rPr lang="en-US" altLang="en-US" sz="2000" dirty="0" err="1">
                <a:solidFill>
                  <a:srgbClr val="C00000"/>
                </a:solidFill>
                <a:latin typeface="Comic Sans MS" pitchFamily="66" charset="0"/>
                <a:sym typeface="Symbol" pitchFamily="18" charset="2"/>
              </a:rPr>
              <a:t>i</a:t>
            </a:r>
            <a:r>
              <a:rPr lang="en-US" altLang="en-US" sz="2000" dirty="0">
                <a:solidFill>
                  <a:srgbClr val="C00000"/>
                </a:solidFill>
                <a:latin typeface="Comic Sans MS" pitchFamily="66" charset="0"/>
                <a:sym typeface="Symbol" pitchFamily="18" charset="2"/>
              </a:rPr>
              <a:t> </a:t>
            </a:r>
            <a:r>
              <a:rPr lang="en-US" altLang="en-US" sz="2000" dirty="0">
                <a:solidFill>
                  <a:srgbClr val="C00000"/>
                </a:solidFill>
                <a:latin typeface="Comic Sans MS" pitchFamily="66" charset="0"/>
                <a:sym typeface="Math C" pitchFamily="2" charset="2"/>
              </a:rPr>
              <a:t> ?</a:t>
            </a:r>
            <a:r>
              <a:rPr lang="en-US" altLang="en-US" sz="2000" dirty="0">
                <a:solidFill>
                  <a:srgbClr val="C00000"/>
                </a:solidFill>
                <a:latin typeface="Comic Sans MS" pitchFamily="66" charset="0"/>
                <a:sym typeface="Symbol" pitchFamily="18" charset="2"/>
              </a:rPr>
              <a:t>, j </a:t>
            </a:r>
            <a:r>
              <a:rPr lang="en-US" altLang="en-US" sz="2000" dirty="0">
                <a:solidFill>
                  <a:srgbClr val="C00000"/>
                </a:solidFill>
                <a:latin typeface="Comic Sans MS" pitchFamily="66" charset="0"/>
                <a:sym typeface="Math C" pitchFamily="2" charset="2"/>
              </a:rPr>
              <a:t> ?</a:t>
            </a:r>
            <a:r>
              <a:rPr lang="en-US" altLang="en-US" sz="2000" dirty="0">
                <a:solidFill>
                  <a:srgbClr val="C00000"/>
                </a:solidFill>
                <a:latin typeface="Comic Sans MS" pitchFamily="66" charset="0"/>
                <a:sym typeface="Symbol" pitchFamily="18" charset="2"/>
              </a:rPr>
              <a:t>]</a:t>
            </a:r>
          </a:p>
        </p:txBody>
      </p:sp>
      <p:sp>
        <p:nvSpPr>
          <p:cNvPr id="1827906" name="Text Box 66"/>
          <p:cNvSpPr txBox="1">
            <a:spLocks noChangeArrowheads="1"/>
          </p:cNvSpPr>
          <p:nvPr/>
        </p:nvSpPr>
        <p:spPr bwMode="auto">
          <a:xfrm>
            <a:off x="3046413" y="2616963"/>
            <a:ext cx="14493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000D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latin typeface="Comic Sans MS" pitchFamily="66" charset="0"/>
                <a:sym typeface="Symbol" pitchFamily="18" charset="2"/>
              </a:rPr>
              <a:t>e.e[j </a:t>
            </a:r>
            <a:r>
              <a:rPr lang="en-US" altLang="en-US" sz="2000">
                <a:latin typeface="Comic Sans MS" pitchFamily="66" charset="0"/>
                <a:sym typeface="Math C" pitchFamily="2" charset="2"/>
              </a:rPr>
              <a:t> 0]</a:t>
            </a:r>
          </a:p>
        </p:txBody>
      </p:sp>
      <p:sp>
        <p:nvSpPr>
          <p:cNvPr id="1827907" name="Text Box 67"/>
          <p:cNvSpPr txBox="1">
            <a:spLocks noChangeArrowheads="1"/>
          </p:cNvSpPr>
          <p:nvPr/>
        </p:nvSpPr>
        <p:spPr bwMode="auto">
          <a:xfrm>
            <a:off x="1930400" y="3371025"/>
            <a:ext cx="6175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000D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latin typeface="Comic Sans MS" pitchFamily="66" charset="0"/>
                <a:sym typeface="Symbol" pitchFamily="18" charset="2"/>
              </a:rPr>
              <a:t>e.e</a:t>
            </a:r>
          </a:p>
        </p:txBody>
      </p:sp>
      <p:sp>
        <p:nvSpPr>
          <p:cNvPr id="1827908" name="Text Box 68"/>
          <p:cNvSpPr txBox="1">
            <a:spLocks noChangeArrowheads="1"/>
          </p:cNvSpPr>
          <p:nvPr/>
        </p:nvSpPr>
        <p:spPr bwMode="auto">
          <a:xfrm>
            <a:off x="4997450" y="1891475"/>
            <a:ext cx="165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000D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dirty="0">
                <a:solidFill>
                  <a:srgbClr val="C00000"/>
                </a:solidFill>
                <a:latin typeface="Comic Sans MS" pitchFamily="66" charset="0"/>
                <a:sym typeface="Symbol" pitchFamily="18" charset="2"/>
              </a:rPr>
              <a:t>[</a:t>
            </a:r>
            <a:r>
              <a:rPr lang="en-US" altLang="en-US" sz="2000" dirty="0" err="1">
                <a:solidFill>
                  <a:srgbClr val="C00000"/>
                </a:solidFill>
                <a:latin typeface="Comic Sans MS" pitchFamily="66" charset="0"/>
                <a:sym typeface="Symbol" pitchFamily="18" charset="2"/>
              </a:rPr>
              <a:t>i</a:t>
            </a:r>
            <a:r>
              <a:rPr lang="en-US" altLang="en-US" sz="2000" dirty="0">
                <a:solidFill>
                  <a:srgbClr val="C00000"/>
                </a:solidFill>
                <a:latin typeface="Comic Sans MS" pitchFamily="66" charset="0"/>
                <a:sym typeface="Symbol" pitchFamily="18" charset="2"/>
              </a:rPr>
              <a:t> </a:t>
            </a:r>
            <a:r>
              <a:rPr lang="en-US" altLang="en-US" sz="2000" dirty="0">
                <a:solidFill>
                  <a:srgbClr val="C00000"/>
                </a:solidFill>
                <a:latin typeface="Comic Sans MS" pitchFamily="66" charset="0"/>
                <a:sym typeface="Math C" pitchFamily="2" charset="2"/>
              </a:rPr>
              <a:t> </a:t>
            </a:r>
            <a:r>
              <a:rPr lang="en-US" altLang="en-US" sz="2000" dirty="0">
                <a:solidFill>
                  <a:srgbClr val="C00000"/>
                </a:solidFill>
                <a:latin typeface="Comic Sans MS" pitchFamily="66" charset="0"/>
                <a:sym typeface="Symbol" pitchFamily="18" charset="2"/>
              </a:rPr>
              <a:t>0, j </a:t>
            </a:r>
            <a:r>
              <a:rPr lang="en-US" altLang="en-US" sz="2000" dirty="0">
                <a:solidFill>
                  <a:srgbClr val="C00000"/>
                </a:solidFill>
                <a:latin typeface="Comic Sans MS" pitchFamily="66" charset="0"/>
                <a:sym typeface="Math C" pitchFamily="2" charset="2"/>
              </a:rPr>
              <a:t> ?</a:t>
            </a:r>
            <a:r>
              <a:rPr lang="en-US" altLang="en-US" sz="2000" dirty="0">
                <a:solidFill>
                  <a:srgbClr val="C00000"/>
                </a:solidFill>
                <a:latin typeface="Comic Sans MS" pitchFamily="66" charset="0"/>
                <a:sym typeface="Symbol" pitchFamily="18" charset="2"/>
              </a:rPr>
              <a:t>]</a:t>
            </a:r>
          </a:p>
        </p:txBody>
      </p:sp>
      <p:sp>
        <p:nvSpPr>
          <p:cNvPr id="1827909" name="Text Box 69"/>
          <p:cNvSpPr txBox="1">
            <a:spLocks noChangeArrowheads="1"/>
          </p:cNvSpPr>
          <p:nvPr/>
        </p:nvSpPr>
        <p:spPr bwMode="auto">
          <a:xfrm>
            <a:off x="4997450" y="2755075"/>
            <a:ext cx="16732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000D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solidFill>
                  <a:srgbClr val="C00000"/>
                </a:solidFill>
                <a:latin typeface="Comic Sans MS" pitchFamily="66" charset="0"/>
                <a:sym typeface="Symbol" pitchFamily="18" charset="2"/>
              </a:rPr>
              <a:t>[i </a:t>
            </a:r>
            <a:r>
              <a:rPr lang="en-US" altLang="en-US" sz="2000">
                <a:solidFill>
                  <a:srgbClr val="C00000"/>
                </a:solidFill>
                <a:latin typeface="Comic Sans MS" pitchFamily="66" charset="0"/>
                <a:sym typeface="Math C" pitchFamily="2" charset="2"/>
              </a:rPr>
              <a:t> 0</a:t>
            </a:r>
            <a:r>
              <a:rPr lang="en-US" altLang="en-US" sz="2000">
                <a:solidFill>
                  <a:srgbClr val="C00000"/>
                </a:solidFill>
                <a:latin typeface="Comic Sans MS" pitchFamily="66" charset="0"/>
                <a:sym typeface="Symbol" pitchFamily="18" charset="2"/>
              </a:rPr>
              <a:t>, j </a:t>
            </a:r>
            <a:r>
              <a:rPr lang="en-US" altLang="en-US" sz="2000">
                <a:solidFill>
                  <a:srgbClr val="C00000"/>
                </a:solidFill>
                <a:latin typeface="Comic Sans MS" pitchFamily="66" charset="0"/>
                <a:sym typeface="Math C" pitchFamily="2" charset="2"/>
              </a:rPr>
              <a:t> </a:t>
            </a:r>
            <a:r>
              <a:rPr lang="en-US" altLang="en-US" sz="2000">
                <a:solidFill>
                  <a:srgbClr val="C00000"/>
                </a:solidFill>
                <a:latin typeface="Comic Sans MS" pitchFamily="66" charset="0"/>
                <a:sym typeface="Symbol" pitchFamily="18" charset="2"/>
              </a:rPr>
              <a:t>0]</a:t>
            </a:r>
          </a:p>
        </p:txBody>
      </p:sp>
      <p:sp>
        <p:nvSpPr>
          <p:cNvPr id="1827910" name="Text Box 70"/>
          <p:cNvSpPr txBox="1">
            <a:spLocks noChangeArrowheads="1"/>
          </p:cNvSpPr>
          <p:nvPr/>
        </p:nvSpPr>
        <p:spPr bwMode="auto">
          <a:xfrm>
            <a:off x="6257925" y="5223638"/>
            <a:ext cx="20494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000D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latin typeface="Comic Sans MS" pitchFamily="66" charset="0"/>
                <a:sym typeface="Symbol" pitchFamily="18" charset="2"/>
              </a:rPr>
              <a:t>e.e[i </a:t>
            </a:r>
            <a:r>
              <a:rPr lang="en-US" altLang="en-US" sz="2000">
                <a:latin typeface="Comic Sans MS" pitchFamily="66" charset="0"/>
                <a:sym typeface="Math C" pitchFamily="2" charset="2"/>
              </a:rPr>
              <a:t> e(i) + 1]</a:t>
            </a:r>
          </a:p>
        </p:txBody>
      </p:sp>
      <p:sp>
        <p:nvSpPr>
          <p:cNvPr id="1827911" name="Text Box 71"/>
          <p:cNvSpPr txBox="1">
            <a:spLocks noChangeArrowheads="1"/>
          </p:cNvSpPr>
          <p:nvPr/>
        </p:nvSpPr>
        <p:spPr bwMode="auto">
          <a:xfrm>
            <a:off x="2163763" y="4782313"/>
            <a:ext cx="24336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000D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latin typeface="Comic Sans MS" pitchFamily="66" charset="0"/>
                <a:sym typeface="Symbol" pitchFamily="18" charset="2"/>
              </a:rPr>
              <a:t>e.e[j </a:t>
            </a:r>
            <a:r>
              <a:rPr lang="en-US" altLang="en-US" sz="2000">
                <a:latin typeface="Comic Sans MS" pitchFamily="66" charset="0"/>
                <a:sym typeface="Math C" pitchFamily="2" charset="2"/>
              </a:rPr>
              <a:t> (e(j)+1)/4]</a:t>
            </a:r>
          </a:p>
        </p:txBody>
      </p:sp>
      <p:sp>
        <p:nvSpPr>
          <p:cNvPr id="1827912" name="Text Box 72"/>
          <p:cNvSpPr txBox="1">
            <a:spLocks noChangeArrowheads="1"/>
          </p:cNvSpPr>
          <p:nvPr/>
        </p:nvSpPr>
        <p:spPr bwMode="auto">
          <a:xfrm>
            <a:off x="4891088" y="3850450"/>
            <a:ext cx="16732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000D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solidFill>
                  <a:srgbClr val="C00000"/>
                </a:solidFill>
                <a:latin typeface="Comic Sans MS" pitchFamily="66" charset="0"/>
                <a:sym typeface="Symbol" pitchFamily="18" charset="2"/>
              </a:rPr>
              <a:t>[i </a:t>
            </a:r>
            <a:r>
              <a:rPr lang="en-US" altLang="en-US" sz="2000">
                <a:solidFill>
                  <a:srgbClr val="C00000"/>
                </a:solidFill>
                <a:latin typeface="Comic Sans MS" pitchFamily="66" charset="0"/>
                <a:sym typeface="Math C" pitchFamily="2" charset="2"/>
              </a:rPr>
              <a:t> 0</a:t>
            </a:r>
            <a:r>
              <a:rPr lang="en-US" altLang="en-US" sz="2000">
                <a:solidFill>
                  <a:srgbClr val="C00000"/>
                </a:solidFill>
                <a:latin typeface="Comic Sans MS" pitchFamily="66" charset="0"/>
                <a:sym typeface="Symbol" pitchFamily="18" charset="2"/>
              </a:rPr>
              <a:t>, j </a:t>
            </a:r>
            <a:r>
              <a:rPr lang="en-US" altLang="en-US" sz="2000">
                <a:solidFill>
                  <a:srgbClr val="C00000"/>
                </a:solidFill>
                <a:latin typeface="Comic Sans MS" pitchFamily="66" charset="0"/>
                <a:sym typeface="Math C" pitchFamily="2" charset="2"/>
              </a:rPr>
              <a:t> </a:t>
            </a:r>
            <a:r>
              <a:rPr lang="en-US" altLang="en-US" sz="2000">
                <a:solidFill>
                  <a:srgbClr val="C00000"/>
                </a:solidFill>
                <a:latin typeface="Comic Sans MS" pitchFamily="66" charset="0"/>
                <a:sym typeface="Symbol" pitchFamily="18" charset="2"/>
              </a:rPr>
              <a:t>0]</a:t>
            </a:r>
          </a:p>
        </p:txBody>
      </p:sp>
      <p:sp>
        <p:nvSpPr>
          <p:cNvPr id="1827914" name="Text Box 74"/>
          <p:cNvSpPr txBox="1">
            <a:spLocks noChangeArrowheads="1"/>
          </p:cNvSpPr>
          <p:nvPr/>
        </p:nvSpPr>
        <p:spPr bwMode="auto">
          <a:xfrm>
            <a:off x="6565900" y="2761425"/>
            <a:ext cx="18891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000D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dirty="0">
                <a:solidFill>
                  <a:srgbClr val="C00000"/>
                </a:solidFill>
                <a:latin typeface="Comic Sans MS" pitchFamily="66" charset="0"/>
                <a:sym typeface="Math B" pitchFamily="2" charset="2"/>
              </a:rPr>
              <a:t> </a:t>
            </a:r>
            <a:r>
              <a:rPr lang="en-US" altLang="en-US" sz="2000" dirty="0">
                <a:solidFill>
                  <a:srgbClr val="C00000"/>
                </a:solidFill>
                <a:latin typeface="Comic Sans MS" pitchFamily="66" charset="0"/>
                <a:sym typeface="Symbol" pitchFamily="18" charset="2"/>
              </a:rPr>
              <a:t>[</a:t>
            </a:r>
            <a:r>
              <a:rPr lang="en-US" altLang="en-US" sz="2000" dirty="0" err="1">
                <a:solidFill>
                  <a:srgbClr val="C00000"/>
                </a:solidFill>
                <a:latin typeface="Comic Sans MS" pitchFamily="66" charset="0"/>
                <a:sym typeface="Symbol" pitchFamily="18" charset="2"/>
              </a:rPr>
              <a:t>i</a:t>
            </a:r>
            <a:r>
              <a:rPr lang="en-US" altLang="en-US" sz="2000" dirty="0">
                <a:solidFill>
                  <a:srgbClr val="C00000"/>
                </a:solidFill>
                <a:latin typeface="Comic Sans MS" pitchFamily="66" charset="0"/>
                <a:sym typeface="Symbol" pitchFamily="18" charset="2"/>
              </a:rPr>
              <a:t> </a:t>
            </a:r>
            <a:r>
              <a:rPr lang="en-US" altLang="en-US" sz="2000" dirty="0">
                <a:solidFill>
                  <a:srgbClr val="C00000"/>
                </a:solidFill>
                <a:latin typeface="Comic Sans MS" pitchFamily="66" charset="0"/>
                <a:sym typeface="Math C" pitchFamily="2" charset="2"/>
              </a:rPr>
              <a:t> 1</a:t>
            </a:r>
            <a:r>
              <a:rPr lang="en-US" altLang="en-US" sz="2000" dirty="0">
                <a:solidFill>
                  <a:srgbClr val="C00000"/>
                </a:solidFill>
                <a:latin typeface="Comic Sans MS" pitchFamily="66" charset="0"/>
                <a:sym typeface="Symbol" pitchFamily="18" charset="2"/>
              </a:rPr>
              <a:t>, j </a:t>
            </a:r>
            <a:r>
              <a:rPr lang="en-US" altLang="en-US" sz="2000" dirty="0">
                <a:solidFill>
                  <a:srgbClr val="C00000"/>
                </a:solidFill>
                <a:latin typeface="Comic Sans MS" pitchFamily="66" charset="0"/>
                <a:sym typeface="Math C" pitchFamily="2" charset="2"/>
              </a:rPr>
              <a:t> </a:t>
            </a:r>
            <a:r>
              <a:rPr lang="en-US" altLang="en-US" sz="2000" dirty="0">
                <a:solidFill>
                  <a:srgbClr val="C00000"/>
                </a:solidFill>
                <a:latin typeface="Comic Sans MS" pitchFamily="66" charset="0"/>
                <a:sym typeface="Symbol" pitchFamily="18" charset="2"/>
              </a:rPr>
              <a:t>0]</a:t>
            </a:r>
          </a:p>
        </p:txBody>
      </p:sp>
      <p:sp>
        <p:nvSpPr>
          <p:cNvPr id="1827916" name="Text Box 76"/>
          <p:cNvSpPr txBox="1">
            <a:spLocks noChangeArrowheads="1"/>
          </p:cNvSpPr>
          <p:nvPr/>
        </p:nvSpPr>
        <p:spPr bwMode="auto">
          <a:xfrm>
            <a:off x="4703763" y="4906138"/>
            <a:ext cx="15224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000D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solidFill>
                  <a:srgbClr val="C00000"/>
                </a:solidFill>
                <a:latin typeface="Comic Sans MS" pitchFamily="66" charset="0"/>
                <a:sym typeface="Symbol" pitchFamily="18" charset="2"/>
              </a:rPr>
              <a:t>[i </a:t>
            </a:r>
            <a:r>
              <a:rPr lang="en-US" altLang="en-US" sz="1800">
                <a:solidFill>
                  <a:srgbClr val="C00000"/>
                </a:solidFill>
                <a:latin typeface="Comic Sans MS" pitchFamily="66" charset="0"/>
                <a:sym typeface="Math C" pitchFamily="2" charset="2"/>
              </a:rPr>
              <a:t> 0</a:t>
            </a:r>
            <a:r>
              <a:rPr lang="en-US" altLang="en-US" sz="1800">
                <a:solidFill>
                  <a:srgbClr val="C00000"/>
                </a:solidFill>
                <a:latin typeface="Comic Sans MS" pitchFamily="66" charset="0"/>
                <a:sym typeface="Symbol" pitchFamily="18" charset="2"/>
              </a:rPr>
              <a:t>, j </a:t>
            </a:r>
            <a:r>
              <a:rPr lang="en-US" altLang="en-US" sz="1800">
                <a:solidFill>
                  <a:srgbClr val="C00000"/>
                </a:solidFill>
                <a:latin typeface="Comic Sans MS" pitchFamily="66" charset="0"/>
                <a:sym typeface="Math C" pitchFamily="2" charset="2"/>
              </a:rPr>
              <a:t> </a:t>
            </a:r>
            <a:r>
              <a:rPr lang="en-US" altLang="en-US" sz="1800">
                <a:solidFill>
                  <a:srgbClr val="C00000"/>
                </a:solidFill>
                <a:latin typeface="Comic Sans MS" pitchFamily="66" charset="0"/>
                <a:sym typeface="Symbol" pitchFamily="18" charset="2"/>
              </a:rPr>
              <a:t>0]</a:t>
            </a:r>
          </a:p>
        </p:txBody>
      </p:sp>
      <p:sp>
        <p:nvSpPr>
          <p:cNvPr id="1827917" name="Text Box 77"/>
          <p:cNvSpPr txBox="1">
            <a:spLocks noChangeArrowheads="1"/>
          </p:cNvSpPr>
          <p:nvPr/>
        </p:nvSpPr>
        <p:spPr bwMode="auto">
          <a:xfrm>
            <a:off x="5086350" y="5917375"/>
            <a:ext cx="16732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000D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solidFill>
                  <a:srgbClr val="C00000"/>
                </a:solidFill>
                <a:latin typeface="Comic Sans MS" pitchFamily="66" charset="0"/>
                <a:sym typeface="Symbol" pitchFamily="18" charset="2"/>
              </a:rPr>
              <a:t>[i </a:t>
            </a:r>
            <a:r>
              <a:rPr lang="en-US" altLang="en-US" sz="2000">
                <a:solidFill>
                  <a:srgbClr val="C00000"/>
                </a:solidFill>
                <a:latin typeface="Comic Sans MS" pitchFamily="66" charset="0"/>
                <a:sym typeface="Math C" pitchFamily="2" charset="2"/>
              </a:rPr>
              <a:t> 0</a:t>
            </a:r>
            <a:r>
              <a:rPr lang="en-US" altLang="en-US" sz="2000">
                <a:solidFill>
                  <a:srgbClr val="C00000"/>
                </a:solidFill>
                <a:latin typeface="Comic Sans MS" pitchFamily="66" charset="0"/>
                <a:sym typeface="Symbol" pitchFamily="18" charset="2"/>
              </a:rPr>
              <a:t>, j </a:t>
            </a:r>
            <a:r>
              <a:rPr lang="en-US" altLang="en-US" sz="2000">
                <a:solidFill>
                  <a:srgbClr val="C00000"/>
                </a:solidFill>
                <a:latin typeface="Comic Sans MS" pitchFamily="66" charset="0"/>
                <a:sym typeface="Math C" pitchFamily="2" charset="2"/>
              </a:rPr>
              <a:t> </a:t>
            </a:r>
            <a:r>
              <a:rPr lang="en-US" altLang="en-US" sz="2000">
                <a:solidFill>
                  <a:srgbClr val="C00000"/>
                </a:solidFill>
                <a:latin typeface="Comic Sans MS" pitchFamily="66" charset="0"/>
                <a:sym typeface="Symbol" pitchFamily="18" charset="2"/>
              </a:rPr>
              <a:t>0]</a:t>
            </a:r>
          </a:p>
        </p:txBody>
      </p:sp>
      <p:sp>
        <p:nvSpPr>
          <p:cNvPr id="39" name="Slide Number Placeholder 4"/>
          <p:cNvSpPr>
            <a:spLocks noGrp="1"/>
          </p:cNvSpPr>
          <p:nvPr>
            <p:ph type="sldNum" sz="quarter" idx="12"/>
          </p:nvPr>
        </p:nvSpPr>
        <p:spPr>
          <a:xfrm>
            <a:off x="6890134" y="6356350"/>
            <a:ext cx="2133600" cy="365125"/>
          </a:xfrm>
        </p:spPr>
        <p:txBody>
          <a:bodyPr/>
          <a:lstStyle/>
          <a:p>
            <a:fld id="{A65A0EED-6B89-664A-801E-D3FDD91C7C69}" type="slidenum">
              <a:rPr lang="en-US" smtClean="0"/>
              <a:pPr/>
              <a:t>24</a:t>
            </a:fld>
            <a:endParaRPr lang="en-US" dirty="0"/>
          </a:p>
        </p:txBody>
      </p:sp>
    </p:spTree>
    <p:extLst>
      <p:ext uri="{BB962C8B-B14F-4D97-AF65-F5344CB8AC3E}">
        <p14:creationId xmlns:p14="http://schemas.microsoft.com/office/powerpoint/2010/main" val="13007228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27905"/>
                                        </p:tgtEl>
                                        <p:attrNameLst>
                                          <p:attrName>style.visibility</p:attrName>
                                        </p:attrNameLst>
                                      </p:cBhvr>
                                      <p:to>
                                        <p:strVal val="visible"/>
                                      </p:to>
                                    </p:set>
                                    <p:animEffect transition="in" filter="dissolve">
                                      <p:cBhvr>
                                        <p:cTn id="7" dur="500"/>
                                        <p:tgtEl>
                                          <p:spTgt spid="18279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27908"/>
                                        </p:tgtEl>
                                        <p:attrNameLst>
                                          <p:attrName>style.visibility</p:attrName>
                                        </p:attrNameLst>
                                      </p:cBhvr>
                                      <p:to>
                                        <p:strVal val="visible"/>
                                      </p:to>
                                    </p:set>
                                    <p:animEffect transition="in" filter="dissolve">
                                      <p:cBhvr>
                                        <p:cTn id="12" dur="500"/>
                                        <p:tgtEl>
                                          <p:spTgt spid="1827908"/>
                                        </p:tgtEl>
                                      </p:cBhvr>
                                    </p:animEffect>
                                  </p:childTnLst>
                                </p:cTn>
                              </p:par>
                              <p:par>
                                <p:cTn id="13" presetID="7" presetClass="emph" presetSubtype="2" fill="hold" nodeType="withEffect">
                                  <p:stCondLst>
                                    <p:cond delay="0"/>
                                  </p:stCondLst>
                                  <p:childTnLst>
                                    <p:animClr clrSpc="rgb" dir="cw">
                                      <p:cBhvr>
                                        <p:cTn id="14" dur="500" fill="hold"/>
                                        <p:tgtEl>
                                          <p:spTgt spid="1827864"/>
                                        </p:tgtEl>
                                        <p:attrNameLst>
                                          <p:attrName>stroke.color</p:attrName>
                                        </p:attrNameLst>
                                      </p:cBhvr>
                                      <p:to>
                                        <a:srgbClr val="FF3399"/>
                                      </p:to>
                                    </p:animClr>
                                    <p:set>
                                      <p:cBhvr>
                                        <p:cTn id="15" dur="500" fill="hold"/>
                                        <p:tgtEl>
                                          <p:spTgt spid="1827864"/>
                                        </p:tgtEl>
                                        <p:attrNameLst>
                                          <p:attrName>stroke.on</p:attrName>
                                        </p:attrNameLst>
                                      </p:cBhvr>
                                      <p:to>
                                        <p:strVal val="tru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827909"/>
                                        </p:tgtEl>
                                        <p:attrNameLst>
                                          <p:attrName>style.visibility</p:attrName>
                                        </p:attrNameLst>
                                      </p:cBhvr>
                                      <p:to>
                                        <p:strVal val="visible"/>
                                      </p:to>
                                    </p:set>
                                    <p:animEffect transition="in" filter="dissolve">
                                      <p:cBhvr>
                                        <p:cTn id="20" dur="500"/>
                                        <p:tgtEl>
                                          <p:spTgt spid="1827909"/>
                                        </p:tgtEl>
                                      </p:cBhvr>
                                    </p:animEffect>
                                  </p:childTnLst>
                                </p:cTn>
                              </p:par>
                              <p:par>
                                <p:cTn id="21" presetID="7" presetClass="emph" presetSubtype="1" nodeType="withEffect">
                                  <p:stCondLst>
                                    <p:cond delay="0"/>
                                  </p:stCondLst>
                                  <p:childTnLst>
                                    <p:set>
                                      <p:cBhvr>
                                        <p:cTn id="22" dur="indefinite"/>
                                        <p:tgtEl>
                                          <p:spTgt spid="1827864"/>
                                        </p:tgtEl>
                                        <p:attrNameLst>
                                          <p:attrName>stroke.color</p:attrName>
                                        </p:attrNameLst>
                                      </p:cBhvr>
                                      <p:to>
                                        <p:clrVal>
                                          <a:schemeClr val="tx1"/>
                                        </p:clrVal>
                                      </p:to>
                                    </p:set>
                                    <p:set>
                                      <p:cBhvr>
                                        <p:cTn id="23" dur="indefinite"/>
                                        <p:tgtEl>
                                          <p:spTgt spid="1827864"/>
                                        </p:tgtEl>
                                        <p:attrNameLst>
                                          <p:attrName>stroke.on</p:attrName>
                                        </p:attrNameLst>
                                      </p:cBhvr>
                                      <p:to>
                                        <p:strVal val="true"/>
                                      </p:to>
                                    </p:set>
                                  </p:childTnLst>
                                </p:cTn>
                              </p:par>
                              <p:par>
                                <p:cTn id="24" presetID="7" presetClass="emph" presetSubtype="2" fill="hold" nodeType="withEffect">
                                  <p:stCondLst>
                                    <p:cond delay="0"/>
                                  </p:stCondLst>
                                  <p:childTnLst>
                                    <p:animClr clrSpc="rgb" dir="cw">
                                      <p:cBhvr>
                                        <p:cTn id="25" dur="500" fill="hold"/>
                                        <p:tgtEl>
                                          <p:spTgt spid="1827865"/>
                                        </p:tgtEl>
                                        <p:attrNameLst>
                                          <p:attrName>stroke.color</p:attrName>
                                        </p:attrNameLst>
                                      </p:cBhvr>
                                      <p:to>
                                        <a:srgbClr val="FF3399"/>
                                      </p:to>
                                    </p:animClr>
                                    <p:set>
                                      <p:cBhvr>
                                        <p:cTn id="26" dur="500" fill="hold"/>
                                        <p:tgtEl>
                                          <p:spTgt spid="1827865"/>
                                        </p:tgtEl>
                                        <p:attrNameLst>
                                          <p:attrName>stroke.on</p:attrName>
                                        </p:attrNameLst>
                                      </p:cBhvr>
                                      <p:to>
                                        <p:strVal val="tru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827917"/>
                                        </p:tgtEl>
                                        <p:attrNameLst>
                                          <p:attrName>style.visibility</p:attrName>
                                        </p:attrNameLst>
                                      </p:cBhvr>
                                      <p:to>
                                        <p:strVal val="visible"/>
                                      </p:to>
                                    </p:set>
                                    <p:animEffect transition="in" filter="dissolve">
                                      <p:cBhvr>
                                        <p:cTn id="31" dur="500"/>
                                        <p:tgtEl>
                                          <p:spTgt spid="1827917"/>
                                        </p:tgtEl>
                                      </p:cBhvr>
                                    </p:animEffect>
                                  </p:childTnLst>
                                </p:cTn>
                              </p:par>
                              <p:par>
                                <p:cTn id="32" presetID="7" presetClass="emph" presetSubtype="1" nodeType="withEffect">
                                  <p:stCondLst>
                                    <p:cond delay="0"/>
                                  </p:stCondLst>
                                  <p:childTnLst>
                                    <p:set>
                                      <p:cBhvr>
                                        <p:cTn id="33" dur="indefinite"/>
                                        <p:tgtEl>
                                          <p:spTgt spid="1827865"/>
                                        </p:tgtEl>
                                        <p:attrNameLst>
                                          <p:attrName>stroke.color</p:attrName>
                                        </p:attrNameLst>
                                      </p:cBhvr>
                                      <p:to>
                                        <p:clrVal>
                                          <a:schemeClr val="tx1"/>
                                        </p:clrVal>
                                      </p:to>
                                    </p:set>
                                    <p:set>
                                      <p:cBhvr>
                                        <p:cTn id="34" dur="indefinite"/>
                                        <p:tgtEl>
                                          <p:spTgt spid="1827865"/>
                                        </p:tgtEl>
                                        <p:attrNameLst>
                                          <p:attrName>stroke.on</p:attrName>
                                        </p:attrNameLst>
                                      </p:cBhvr>
                                      <p:to>
                                        <p:strVal val="true"/>
                                      </p:to>
                                    </p:set>
                                  </p:childTnLst>
                                </p:cTn>
                              </p:par>
                              <p:par>
                                <p:cTn id="35" presetID="7" presetClass="emph" presetSubtype="2" fill="hold" nodeType="withEffect">
                                  <p:stCondLst>
                                    <p:cond delay="0"/>
                                  </p:stCondLst>
                                  <p:childTnLst>
                                    <p:animClr clrSpc="rgb" dir="cw">
                                      <p:cBhvr>
                                        <p:cTn id="36" dur="1000" fill="hold"/>
                                        <p:tgtEl>
                                          <p:spTgt spid="1827892"/>
                                        </p:tgtEl>
                                        <p:attrNameLst>
                                          <p:attrName>stroke.color</p:attrName>
                                        </p:attrNameLst>
                                      </p:cBhvr>
                                      <p:to>
                                        <a:srgbClr val="FF3399"/>
                                      </p:to>
                                    </p:animClr>
                                    <p:set>
                                      <p:cBhvr>
                                        <p:cTn id="37" dur="1000" fill="hold"/>
                                        <p:tgtEl>
                                          <p:spTgt spid="1827892"/>
                                        </p:tgtEl>
                                        <p:attrNameLst>
                                          <p:attrName>stroke.on</p:attrName>
                                        </p:attrNameLst>
                                      </p:cBhvr>
                                      <p:to>
                                        <p:strVal val="tru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827912"/>
                                        </p:tgtEl>
                                        <p:attrNameLst>
                                          <p:attrName>style.visibility</p:attrName>
                                        </p:attrNameLst>
                                      </p:cBhvr>
                                      <p:to>
                                        <p:strVal val="visible"/>
                                      </p:to>
                                    </p:set>
                                    <p:animEffect transition="in" filter="dissolve">
                                      <p:cBhvr>
                                        <p:cTn id="42" dur="500"/>
                                        <p:tgtEl>
                                          <p:spTgt spid="1827912"/>
                                        </p:tgtEl>
                                      </p:cBhvr>
                                    </p:animEffect>
                                  </p:childTnLst>
                                </p:cTn>
                              </p:par>
                              <p:par>
                                <p:cTn id="43" presetID="7" presetClass="emph" presetSubtype="1" nodeType="withEffect">
                                  <p:stCondLst>
                                    <p:cond delay="0"/>
                                  </p:stCondLst>
                                  <p:childTnLst>
                                    <p:set>
                                      <p:cBhvr>
                                        <p:cTn id="44" dur="indefinite"/>
                                        <p:tgtEl>
                                          <p:spTgt spid="1827892"/>
                                        </p:tgtEl>
                                        <p:attrNameLst>
                                          <p:attrName>stroke.color</p:attrName>
                                        </p:attrNameLst>
                                      </p:cBhvr>
                                      <p:to>
                                        <p:clrVal>
                                          <a:schemeClr val="tx1"/>
                                        </p:clrVal>
                                      </p:to>
                                    </p:set>
                                    <p:set>
                                      <p:cBhvr>
                                        <p:cTn id="45" dur="indefinite"/>
                                        <p:tgtEl>
                                          <p:spTgt spid="1827892"/>
                                        </p:tgtEl>
                                        <p:attrNameLst>
                                          <p:attrName>stroke.on</p:attrName>
                                        </p:attrNameLst>
                                      </p:cBhvr>
                                      <p:to>
                                        <p:strVal val="true"/>
                                      </p:to>
                                    </p:set>
                                  </p:childTnLst>
                                </p:cTn>
                              </p:par>
                              <p:par>
                                <p:cTn id="46" presetID="7" presetClass="emph" presetSubtype="2" fill="hold" nodeType="withEffect">
                                  <p:stCondLst>
                                    <p:cond delay="0"/>
                                  </p:stCondLst>
                                  <p:childTnLst>
                                    <p:animClr clrSpc="rgb" dir="cw">
                                      <p:cBhvr>
                                        <p:cTn id="47" dur="500" fill="hold"/>
                                        <p:tgtEl>
                                          <p:spTgt spid="1827866"/>
                                        </p:tgtEl>
                                        <p:attrNameLst>
                                          <p:attrName>stroke.color</p:attrName>
                                        </p:attrNameLst>
                                      </p:cBhvr>
                                      <p:to>
                                        <a:srgbClr val="FF3399"/>
                                      </p:to>
                                    </p:animClr>
                                    <p:set>
                                      <p:cBhvr>
                                        <p:cTn id="48" dur="500" fill="hold"/>
                                        <p:tgtEl>
                                          <p:spTgt spid="1827866"/>
                                        </p:tgtEl>
                                        <p:attrNameLst>
                                          <p:attrName>stroke.on</p:attrName>
                                        </p:attrNameLst>
                                      </p:cBhvr>
                                      <p:to>
                                        <p:strVal val="tru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1827916"/>
                                        </p:tgtEl>
                                        <p:attrNameLst>
                                          <p:attrName>style.visibility</p:attrName>
                                        </p:attrNameLst>
                                      </p:cBhvr>
                                      <p:to>
                                        <p:strVal val="visible"/>
                                      </p:to>
                                    </p:set>
                                    <p:animEffect transition="in" filter="dissolve">
                                      <p:cBhvr>
                                        <p:cTn id="53" dur="500"/>
                                        <p:tgtEl>
                                          <p:spTgt spid="1827916"/>
                                        </p:tgtEl>
                                      </p:cBhvr>
                                    </p:animEffect>
                                  </p:childTnLst>
                                </p:cTn>
                              </p:par>
                              <p:par>
                                <p:cTn id="54" presetID="7" presetClass="emph" presetSubtype="1" nodeType="withEffect">
                                  <p:stCondLst>
                                    <p:cond delay="0"/>
                                  </p:stCondLst>
                                  <p:childTnLst>
                                    <p:set>
                                      <p:cBhvr>
                                        <p:cTn id="55" dur="indefinite"/>
                                        <p:tgtEl>
                                          <p:spTgt spid="1827866"/>
                                        </p:tgtEl>
                                        <p:attrNameLst>
                                          <p:attrName>stroke.color</p:attrName>
                                        </p:attrNameLst>
                                      </p:cBhvr>
                                      <p:to>
                                        <p:clrVal>
                                          <a:schemeClr val="tx1"/>
                                        </p:clrVal>
                                      </p:to>
                                    </p:set>
                                    <p:set>
                                      <p:cBhvr>
                                        <p:cTn id="56" dur="indefinite"/>
                                        <p:tgtEl>
                                          <p:spTgt spid="1827866"/>
                                        </p:tgtEl>
                                        <p:attrNameLst>
                                          <p:attrName>stroke.on</p:attrName>
                                        </p:attrNameLst>
                                      </p:cBhvr>
                                      <p:to>
                                        <p:strVal val="true"/>
                                      </p:to>
                                    </p:set>
                                  </p:childTnLst>
                                </p:cTn>
                              </p:par>
                              <p:par>
                                <p:cTn id="57" presetID="7" presetClass="emph" presetSubtype="2" fill="hold" nodeType="withEffect">
                                  <p:stCondLst>
                                    <p:cond delay="0"/>
                                  </p:stCondLst>
                                  <p:childTnLst>
                                    <p:animClr clrSpc="rgb" dir="cw">
                                      <p:cBhvr>
                                        <p:cTn id="58" dur="500" fill="hold"/>
                                        <p:tgtEl>
                                          <p:spTgt spid="1827868"/>
                                        </p:tgtEl>
                                        <p:attrNameLst>
                                          <p:attrName>stroke.color</p:attrName>
                                        </p:attrNameLst>
                                      </p:cBhvr>
                                      <p:to>
                                        <a:srgbClr val="FF3399"/>
                                      </p:to>
                                    </p:animClr>
                                    <p:set>
                                      <p:cBhvr>
                                        <p:cTn id="59" dur="500" fill="hold"/>
                                        <p:tgtEl>
                                          <p:spTgt spid="1827868"/>
                                        </p:tgtEl>
                                        <p:attrNameLst>
                                          <p:attrName>stroke.on</p:attrName>
                                        </p:attrNameLst>
                                      </p:cBhvr>
                                      <p:to>
                                        <p:strVal val="true"/>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9" presetClass="entr" presetSubtype="0" fill="hold" grpId="0" nodeType="clickEffect">
                                  <p:stCondLst>
                                    <p:cond delay="0"/>
                                  </p:stCondLst>
                                  <p:childTnLst>
                                    <p:set>
                                      <p:cBhvr>
                                        <p:cTn id="63" dur="1" fill="hold">
                                          <p:stCondLst>
                                            <p:cond delay="0"/>
                                          </p:stCondLst>
                                        </p:cTn>
                                        <p:tgtEl>
                                          <p:spTgt spid="1827914"/>
                                        </p:tgtEl>
                                        <p:attrNameLst>
                                          <p:attrName>style.visibility</p:attrName>
                                        </p:attrNameLst>
                                      </p:cBhvr>
                                      <p:to>
                                        <p:strVal val="visible"/>
                                      </p:to>
                                    </p:set>
                                    <p:animEffect transition="in" filter="dissolve">
                                      <p:cBhvr>
                                        <p:cTn id="64" dur="500"/>
                                        <p:tgtEl>
                                          <p:spTgt spid="1827914"/>
                                        </p:tgtEl>
                                      </p:cBhvr>
                                    </p:animEffect>
                                  </p:childTnLst>
                                </p:cTn>
                              </p:par>
                              <p:par>
                                <p:cTn id="65" presetID="7" presetClass="emph" presetSubtype="1" nodeType="withEffect">
                                  <p:stCondLst>
                                    <p:cond delay="0"/>
                                  </p:stCondLst>
                                  <p:childTnLst>
                                    <p:set>
                                      <p:cBhvr>
                                        <p:cTn id="66" dur="indefinite"/>
                                        <p:tgtEl>
                                          <p:spTgt spid="1827868"/>
                                        </p:tgtEl>
                                        <p:attrNameLst>
                                          <p:attrName>stroke.color</p:attrName>
                                        </p:attrNameLst>
                                      </p:cBhvr>
                                      <p:to>
                                        <p:clrVal>
                                          <a:schemeClr val="tx1"/>
                                        </p:clrVal>
                                      </p:to>
                                    </p:set>
                                    <p:set>
                                      <p:cBhvr>
                                        <p:cTn id="67" dur="indefinite"/>
                                        <p:tgtEl>
                                          <p:spTgt spid="1827868"/>
                                        </p:tgtEl>
                                        <p:attrNameLst>
                                          <p:attrName>stroke.on</p:attrName>
                                        </p:attrNameLst>
                                      </p:cBhvr>
                                      <p:to>
                                        <p:strVal val="true"/>
                                      </p:to>
                                    </p:set>
                                  </p:childTnLst>
                                </p:cTn>
                              </p:par>
                              <p:par>
                                <p:cTn id="68" presetID="7" presetClass="emph" presetSubtype="2" fill="hold" nodeType="withEffect">
                                  <p:stCondLst>
                                    <p:cond delay="0"/>
                                  </p:stCondLst>
                                  <p:childTnLst>
                                    <p:animClr clrSpc="rgb" dir="cw">
                                      <p:cBhvr>
                                        <p:cTn id="69" dur="500" fill="hold"/>
                                        <p:tgtEl>
                                          <p:spTgt spid="1827891"/>
                                        </p:tgtEl>
                                        <p:attrNameLst>
                                          <p:attrName>stroke.color</p:attrName>
                                        </p:attrNameLst>
                                      </p:cBhvr>
                                      <p:to>
                                        <a:srgbClr val="FF3399"/>
                                      </p:to>
                                    </p:animClr>
                                    <p:set>
                                      <p:cBhvr>
                                        <p:cTn id="70" dur="500" fill="hold"/>
                                        <p:tgtEl>
                                          <p:spTgt spid="1827891"/>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7905" grpId="0"/>
      <p:bldP spid="1827908" grpId="0"/>
      <p:bldP spid="1827909" grpId="0"/>
      <p:bldP spid="1827912" grpId="0"/>
      <p:bldP spid="1827914" grpId="0"/>
      <p:bldP spid="1827916" grpId="0"/>
      <p:bldP spid="18279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8867" name="Text Box 3"/>
          <p:cNvSpPr txBox="1">
            <a:spLocks noChangeArrowheads="1"/>
          </p:cNvSpPr>
          <p:nvPr/>
        </p:nvSpPr>
        <p:spPr bwMode="auto">
          <a:xfrm>
            <a:off x="3873500" y="3748850"/>
            <a:ext cx="6175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000D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latin typeface="Comic Sans MS" pitchFamily="66" charset="0"/>
                <a:sym typeface="Symbol" pitchFamily="18" charset="2"/>
              </a:rPr>
              <a:t>e.e</a:t>
            </a:r>
          </a:p>
        </p:txBody>
      </p:sp>
      <p:sp>
        <p:nvSpPr>
          <p:cNvPr id="1828868" name="Text Box 4"/>
          <p:cNvSpPr txBox="1">
            <a:spLocks noChangeArrowheads="1"/>
          </p:cNvSpPr>
          <p:nvPr/>
        </p:nvSpPr>
        <p:spPr bwMode="auto">
          <a:xfrm>
            <a:off x="3089275" y="1700975"/>
            <a:ext cx="14176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000D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latin typeface="Comic Sans MS" pitchFamily="66" charset="0"/>
                <a:sym typeface="Symbol" pitchFamily="18" charset="2"/>
              </a:rPr>
              <a:t>e.e[i </a:t>
            </a:r>
            <a:r>
              <a:rPr lang="en-US" altLang="en-US" sz="2000">
                <a:latin typeface="Comic Sans MS" pitchFamily="66" charset="0"/>
                <a:sym typeface="Math C" pitchFamily="2" charset="2"/>
              </a:rPr>
              <a:t> 0]</a:t>
            </a:r>
          </a:p>
        </p:txBody>
      </p:sp>
      <p:grpSp>
        <p:nvGrpSpPr>
          <p:cNvPr id="1828869" name="Group 5"/>
          <p:cNvGrpSpPr>
            <a:grpSpLocks/>
          </p:cNvGrpSpPr>
          <p:nvPr/>
        </p:nvGrpSpPr>
        <p:grpSpPr bwMode="auto">
          <a:xfrm>
            <a:off x="4048125" y="1181863"/>
            <a:ext cx="1047750" cy="482600"/>
            <a:chOff x="2634" y="555"/>
            <a:chExt cx="660" cy="304"/>
          </a:xfrm>
        </p:grpSpPr>
        <p:sp>
          <p:nvSpPr>
            <p:cNvPr id="1828870" name="Oval 6"/>
            <p:cNvSpPr>
              <a:spLocks noChangeArrowheads="1"/>
            </p:cNvSpPr>
            <p:nvPr/>
          </p:nvSpPr>
          <p:spPr bwMode="auto">
            <a:xfrm>
              <a:off x="2634" y="559"/>
              <a:ext cx="660" cy="300"/>
            </a:xfrm>
            <a:prstGeom prst="ellipse">
              <a:avLst/>
            </a:prstGeom>
            <a:solidFill>
              <a:srgbClr val="F2F2F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8871" name="Text Box 7"/>
            <p:cNvSpPr txBox="1">
              <a:spLocks noChangeArrowheads="1"/>
            </p:cNvSpPr>
            <p:nvPr/>
          </p:nvSpPr>
          <p:spPr bwMode="auto">
            <a:xfrm>
              <a:off x="2740" y="555"/>
              <a:ext cx="46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i = 0</a:t>
              </a:r>
            </a:p>
          </p:txBody>
        </p:sp>
      </p:grpSp>
      <p:grpSp>
        <p:nvGrpSpPr>
          <p:cNvPr id="1828872" name="Group 8"/>
          <p:cNvGrpSpPr>
            <a:grpSpLocks/>
          </p:cNvGrpSpPr>
          <p:nvPr/>
        </p:nvGrpSpPr>
        <p:grpSpPr bwMode="auto">
          <a:xfrm>
            <a:off x="4048125" y="2112138"/>
            <a:ext cx="1047750" cy="500062"/>
            <a:chOff x="2634" y="1104"/>
            <a:chExt cx="660" cy="315"/>
          </a:xfrm>
        </p:grpSpPr>
        <p:sp>
          <p:nvSpPr>
            <p:cNvPr id="1828873" name="Oval 9"/>
            <p:cNvSpPr>
              <a:spLocks noChangeArrowheads="1"/>
            </p:cNvSpPr>
            <p:nvPr/>
          </p:nvSpPr>
          <p:spPr bwMode="auto">
            <a:xfrm>
              <a:off x="2634" y="1119"/>
              <a:ext cx="660" cy="300"/>
            </a:xfrm>
            <a:prstGeom prst="ellipse">
              <a:avLst/>
            </a:prstGeom>
            <a:solidFill>
              <a:srgbClr val="F2F2F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8874" name="Text Box 10"/>
            <p:cNvSpPr txBox="1">
              <a:spLocks noChangeArrowheads="1"/>
            </p:cNvSpPr>
            <p:nvPr/>
          </p:nvSpPr>
          <p:spPr bwMode="auto">
            <a:xfrm>
              <a:off x="2740" y="1104"/>
              <a:ext cx="46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j = 0</a:t>
              </a:r>
            </a:p>
          </p:txBody>
        </p:sp>
      </p:grpSp>
      <p:grpSp>
        <p:nvGrpSpPr>
          <p:cNvPr id="1828875" name="Group 11"/>
          <p:cNvGrpSpPr>
            <a:grpSpLocks/>
          </p:cNvGrpSpPr>
          <p:nvPr/>
        </p:nvGrpSpPr>
        <p:grpSpPr bwMode="auto">
          <a:xfrm>
            <a:off x="3665538" y="4175888"/>
            <a:ext cx="1812925" cy="593725"/>
            <a:chOff x="2435" y="2376"/>
            <a:chExt cx="1142" cy="374"/>
          </a:xfrm>
        </p:grpSpPr>
        <p:sp>
          <p:nvSpPr>
            <p:cNvPr id="1828876" name="Oval 12"/>
            <p:cNvSpPr>
              <a:spLocks noChangeArrowheads="1"/>
            </p:cNvSpPr>
            <p:nvPr/>
          </p:nvSpPr>
          <p:spPr bwMode="auto">
            <a:xfrm>
              <a:off x="2435" y="2376"/>
              <a:ext cx="1142" cy="374"/>
            </a:xfrm>
            <a:prstGeom prst="ellipse">
              <a:avLst/>
            </a:prstGeom>
            <a:solidFill>
              <a:srgbClr val="F2F2F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8877" name="Text Box 13"/>
            <p:cNvSpPr txBox="1">
              <a:spLocks noChangeArrowheads="1"/>
            </p:cNvSpPr>
            <p:nvPr/>
          </p:nvSpPr>
          <p:spPr bwMode="auto">
            <a:xfrm>
              <a:off x="2562" y="2389"/>
              <a:ext cx="90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j = (j+1)/4</a:t>
              </a:r>
            </a:p>
          </p:txBody>
        </p:sp>
      </p:grpSp>
      <p:grpSp>
        <p:nvGrpSpPr>
          <p:cNvPr id="1828878" name="Group 14"/>
          <p:cNvGrpSpPr>
            <a:grpSpLocks/>
          </p:cNvGrpSpPr>
          <p:nvPr/>
        </p:nvGrpSpPr>
        <p:grpSpPr bwMode="auto">
          <a:xfrm>
            <a:off x="4043363" y="5218875"/>
            <a:ext cx="1055687" cy="484188"/>
            <a:chOff x="2633" y="3047"/>
            <a:chExt cx="665" cy="305"/>
          </a:xfrm>
        </p:grpSpPr>
        <p:sp>
          <p:nvSpPr>
            <p:cNvPr id="1828879" name="Oval 15"/>
            <p:cNvSpPr>
              <a:spLocks noChangeArrowheads="1"/>
            </p:cNvSpPr>
            <p:nvPr/>
          </p:nvSpPr>
          <p:spPr bwMode="auto">
            <a:xfrm>
              <a:off x="2633" y="3052"/>
              <a:ext cx="660" cy="300"/>
            </a:xfrm>
            <a:prstGeom prst="ellipse">
              <a:avLst/>
            </a:prstGeom>
            <a:solidFill>
              <a:srgbClr val="F2F2F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8880" name="Text Box 16"/>
            <p:cNvSpPr txBox="1">
              <a:spLocks noChangeArrowheads="1"/>
            </p:cNvSpPr>
            <p:nvPr/>
          </p:nvSpPr>
          <p:spPr bwMode="auto">
            <a:xfrm>
              <a:off x="2668" y="3047"/>
              <a:ext cx="63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i = i+1</a:t>
              </a:r>
            </a:p>
          </p:txBody>
        </p:sp>
      </p:grpSp>
      <p:sp>
        <p:nvSpPr>
          <p:cNvPr id="1828881" name="Oval 17"/>
          <p:cNvSpPr>
            <a:spLocks noChangeArrowheads="1"/>
          </p:cNvSpPr>
          <p:nvPr/>
        </p:nvSpPr>
        <p:spPr bwMode="auto">
          <a:xfrm>
            <a:off x="3890963" y="6111050"/>
            <a:ext cx="1314450" cy="666750"/>
          </a:xfrm>
          <a:prstGeom prst="ellipse">
            <a:avLst/>
          </a:prstGeom>
          <a:solidFill>
            <a:srgbClr val="F2F2F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8882" name="Text Box 18"/>
          <p:cNvSpPr txBox="1">
            <a:spLocks noChangeArrowheads="1"/>
          </p:cNvSpPr>
          <p:nvPr/>
        </p:nvSpPr>
        <p:spPr bwMode="auto">
          <a:xfrm>
            <a:off x="3884613" y="6152325"/>
            <a:ext cx="1374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printf(i,j)</a:t>
            </a:r>
          </a:p>
        </p:txBody>
      </p:sp>
      <p:cxnSp>
        <p:nvCxnSpPr>
          <p:cNvPr id="1828883" name="AutoShape 19"/>
          <p:cNvCxnSpPr>
            <a:cxnSpLocks noChangeShapeType="1"/>
            <a:stCxn id="1828870" idx="4"/>
            <a:endCxn id="1828873" idx="0"/>
          </p:cNvCxnSpPr>
          <p:nvPr/>
        </p:nvCxnSpPr>
        <p:spPr bwMode="auto">
          <a:xfrm>
            <a:off x="4572000" y="1664463"/>
            <a:ext cx="0" cy="471487"/>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828884" name="Group 20"/>
          <p:cNvGrpSpPr>
            <a:grpSpLocks/>
          </p:cNvGrpSpPr>
          <p:nvPr/>
        </p:nvGrpSpPr>
        <p:grpSpPr bwMode="auto">
          <a:xfrm>
            <a:off x="3789363" y="3061463"/>
            <a:ext cx="1563687" cy="666750"/>
            <a:chOff x="2472" y="1715"/>
            <a:chExt cx="985" cy="420"/>
          </a:xfrm>
        </p:grpSpPr>
        <p:sp>
          <p:nvSpPr>
            <p:cNvPr id="1828885" name="Oval 21"/>
            <p:cNvSpPr>
              <a:spLocks noChangeArrowheads="1"/>
            </p:cNvSpPr>
            <p:nvPr/>
          </p:nvSpPr>
          <p:spPr bwMode="auto">
            <a:xfrm>
              <a:off x="2472" y="1715"/>
              <a:ext cx="985" cy="420"/>
            </a:xfrm>
            <a:prstGeom prst="ellipse">
              <a:avLst/>
            </a:prstGeom>
            <a:solidFill>
              <a:srgbClr val="F2F2F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8886" name="Text Box 22"/>
            <p:cNvSpPr txBox="1">
              <a:spLocks noChangeArrowheads="1"/>
            </p:cNvSpPr>
            <p:nvPr/>
          </p:nvSpPr>
          <p:spPr bwMode="auto">
            <a:xfrm>
              <a:off x="2495" y="1761"/>
              <a:ext cx="94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while (…)</a:t>
              </a:r>
              <a:endParaRPr lang="en-US" altLang="en-US" sz="2400">
                <a:sym typeface="Symbol" pitchFamily="18" charset="2"/>
              </a:endParaRPr>
            </a:p>
          </p:txBody>
        </p:sp>
      </p:grpSp>
      <p:cxnSp>
        <p:nvCxnSpPr>
          <p:cNvPr id="1828887" name="AutoShape 23"/>
          <p:cNvCxnSpPr>
            <a:cxnSpLocks noChangeShapeType="1"/>
            <a:stCxn id="1828873" idx="4"/>
            <a:endCxn id="1828885" idx="0"/>
          </p:cNvCxnSpPr>
          <p:nvPr/>
        </p:nvCxnSpPr>
        <p:spPr bwMode="auto">
          <a:xfrm>
            <a:off x="4572000" y="2612200"/>
            <a:ext cx="0" cy="449263"/>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28888" name="AutoShape 24"/>
          <p:cNvCxnSpPr>
            <a:cxnSpLocks noChangeShapeType="1"/>
            <a:stCxn id="1828885" idx="4"/>
            <a:endCxn id="1828876" idx="0"/>
          </p:cNvCxnSpPr>
          <p:nvPr/>
        </p:nvCxnSpPr>
        <p:spPr bwMode="auto">
          <a:xfrm>
            <a:off x="4572000" y="3728213"/>
            <a:ext cx="0" cy="447675"/>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28889" name="AutoShape 25"/>
          <p:cNvCxnSpPr>
            <a:cxnSpLocks noChangeShapeType="1"/>
            <a:stCxn id="1828876" idx="4"/>
            <a:endCxn id="1828879" idx="0"/>
          </p:cNvCxnSpPr>
          <p:nvPr/>
        </p:nvCxnSpPr>
        <p:spPr bwMode="auto">
          <a:xfrm flipH="1">
            <a:off x="4567238" y="4769613"/>
            <a:ext cx="4762" cy="45720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28890" name="AutoShape 26"/>
          <p:cNvCxnSpPr>
            <a:cxnSpLocks noChangeShapeType="1"/>
            <a:stCxn id="1828879" idx="6"/>
            <a:endCxn id="1828885" idx="6"/>
          </p:cNvCxnSpPr>
          <p:nvPr/>
        </p:nvCxnSpPr>
        <p:spPr bwMode="auto">
          <a:xfrm flipV="1">
            <a:off x="5091113" y="3394838"/>
            <a:ext cx="261937" cy="2070100"/>
          </a:xfrm>
          <a:prstGeom prst="curvedConnector3">
            <a:avLst>
              <a:gd name="adj1" fmla="val 680602"/>
            </a:avLst>
          </a:prstGeom>
          <a:noFill/>
          <a:ln w="28575">
            <a:solidFill>
              <a:srgbClr val="FF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28891" name="AutoShape 27"/>
          <p:cNvCxnSpPr>
            <a:cxnSpLocks noChangeShapeType="1"/>
            <a:stCxn id="1828885" idx="2"/>
            <a:endCxn id="1828881" idx="2"/>
          </p:cNvCxnSpPr>
          <p:nvPr/>
        </p:nvCxnSpPr>
        <p:spPr bwMode="auto">
          <a:xfrm rot="10800000" flipH="1" flipV="1">
            <a:off x="3789363" y="3394838"/>
            <a:ext cx="101600" cy="3049587"/>
          </a:xfrm>
          <a:prstGeom prst="curvedConnector3">
            <a:avLst>
              <a:gd name="adj1" fmla="val -2060940"/>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28892" name="Text Box 28"/>
          <p:cNvSpPr txBox="1">
            <a:spLocks noChangeArrowheads="1"/>
          </p:cNvSpPr>
          <p:nvPr/>
        </p:nvSpPr>
        <p:spPr bwMode="auto">
          <a:xfrm>
            <a:off x="5045075" y="1056450"/>
            <a:ext cx="1628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000D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dirty="0">
                <a:solidFill>
                  <a:srgbClr val="C00000"/>
                </a:solidFill>
                <a:latin typeface="Comic Sans MS" pitchFamily="66" charset="0"/>
                <a:sym typeface="Symbol" pitchFamily="18" charset="2"/>
              </a:rPr>
              <a:t>[</a:t>
            </a:r>
            <a:r>
              <a:rPr lang="en-US" altLang="en-US" sz="2000" dirty="0" err="1">
                <a:solidFill>
                  <a:srgbClr val="C00000"/>
                </a:solidFill>
                <a:latin typeface="Comic Sans MS" pitchFamily="66" charset="0"/>
                <a:sym typeface="Symbol" pitchFamily="18" charset="2"/>
              </a:rPr>
              <a:t>i</a:t>
            </a:r>
            <a:r>
              <a:rPr lang="en-US" altLang="en-US" sz="2000" dirty="0">
                <a:solidFill>
                  <a:srgbClr val="C00000"/>
                </a:solidFill>
                <a:latin typeface="Comic Sans MS" pitchFamily="66" charset="0"/>
                <a:sym typeface="Symbol" pitchFamily="18" charset="2"/>
              </a:rPr>
              <a:t> </a:t>
            </a:r>
            <a:r>
              <a:rPr lang="en-US" altLang="en-US" sz="2000" dirty="0">
                <a:solidFill>
                  <a:srgbClr val="C00000"/>
                </a:solidFill>
                <a:latin typeface="Comic Sans MS" pitchFamily="66" charset="0"/>
                <a:sym typeface="Math C" pitchFamily="2" charset="2"/>
              </a:rPr>
              <a:t> ?</a:t>
            </a:r>
            <a:r>
              <a:rPr lang="en-US" altLang="en-US" sz="2000" dirty="0">
                <a:solidFill>
                  <a:srgbClr val="C00000"/>
                </a:solidFill>
                <a:latin typeface="Comic Sans MS" pitchFamily="66" charset="0"/>
                <a:sym typeface="Symbol" pitchFamily="18" charset="2"/>
              </a:rPr>
              <a:t>, j </a:t>
            </a:r>
            <a:r>
              <a:rPr lang="en-US" altLang="en-US" sz="2000" dirty="0">
                <a:solidFill>
                  <a:srgbClr val="C00000"/>
                </a:solidFill>
                <a:latin typeface="Comic Sans MS" pitchFamily="66" charset="0"/>
                <a:sym typeface="Math C" pitchFamily="2" charset="2"/>
              </a:rPr>
              <a:t> ?</a:t>
            </a:r>
            <a:r>
              <a:rPr lang="en-US" altLang="en-US" sz="2000" dirty="0">
                <a:solidFill>
                  <a:srgbClr val="C00000"/>
                </a:solidFill>
                <a:latin typeface="Comic Sans MS" pitchFamily="66" charset="0"/>
                <a:sym typeface="Symbol" pitchFamily="18" charset="2"/>
              </a:rPr>
              <a:t>]</a:t>
            </a:r>
          </a:p>
        </p:txBody>
      </p:sp>
      <p:sp>
        <p:nvSpPr>
          <p:cNvPr id="1828893" name="Text Box 29"/>
          <p:cNvSpPr txBox="1">
            <a:spLocks noChangeArrowheads="1"/>
          </p:cNvSpPr>
          <p:nvPr/>
        </p:nvSpPr>
        <p:spPr bwMode="auto">
          <a:xfrm>
            <a:off x="3046413" y="2616963"/>
            <a:ext cx="14493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000D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latin typeface="Comic Sans MS" pitchFamily="66" charset="0"/>
                <a:sym typeface="Symbol" pitchFamily="18" charset="2"/>
              </a:rPr>
              <a:t>e.e[j </a:t>
            </a:r>
            <a:r>
              <a:rPr lang="en-US" altLang="en-US" sz="2000">
                <a:latin typeface="Comic Sans MS" pitchFamily="66" charset="0"/>
                <a:sym typeface="Math C" pitchFamily="2" charset="2"/>
              </a:rPr>
              <a:t> 0]</a:t>
            </a:r>
          </a:p>
        </p:txBody>
      </p:sp>
      <p:sp>
        <p:nvSpPr>
          <p:cNvPr id="1828894" name="Text Box 30"/>
          <p:cNvSpPr txBox="1">
            <a:spLocks noChangeArrowheads="1"/>
          </p:cNvSpPr>
          <p:nvPr/>
        </p:nvSpPr>
        <p:spPr bwMode="auto">
          <a:xfrm>
            <a:off x="1930400" y="3371025"/>
            <a:ext cx="6175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000D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latin typeface="Comic Sans MS" pitchFamily="66" charset="0"/>
                <a:sym typeface="Symbol" pitchFamily="18" charset="2"/>
              </a:rPr>
              <a:t>e.e</a:t>
            </a:r>
          </a:p>
        </p:txBody>
      </p:sp>
      <p:sp>
        <p:nvSpPr>
          <p:cNvPr id="1828895" name="Text Box 31"/>
          <p:cNvSpPr txBox="1">
            <a:spLocks noChangeArrowheads="1"/>
          </p:cNvSpPr>
          <p:nvPr/>
        </p:nvSpPr>
        <p:spPr bwMode="auto">
          <a:xfrm>
            <a:off x="4997450" y="1891475"/>
            <a:ext cx="165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000D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dirty="0">
                <a:solidFill>
                  <a:srgbClr val="C00000"/>
                </a:solidFill>
                <a:latin typeface="Comic Sans MS" pitchFamily="66" charset="0"/>
                <a:sym typeface="Symbol" pitchFamily="18" charset="2"/>
              </a:rPr>
              <a:t>[</a:t>
            </a:r>
            <a:r>
              <a:rPr lang="en-US" altLang="en-US" sz="2000" dirty="0" err="1">
                <a:solidFill>
                  <a:srgbClr val="C00000"/>
                </a:solidFill>
                <a:latin typeface="Comic Sans MS" pitchFamily="66" charset="0"/>
                <a:sym typeface="Symbol" pitchFamily="18" charset="2"/>
              </a:rPr>
              <a:t>i</a:t>
            </a:r>
            <a:r>
              <a:rPr lang="en-US" altLang="en-US" sz="2000" dirty="0">
                <a:solidFill>
                  <a:srgbClr val="C00000"/>
                </a:solidFill>
                <a:latin typeface="Comic Sans MS" pitchFamily="66" charset="0"/>
                <a:sym typeface="Symbol" pitchFamily="18" charset="2"/>
              </a:rPr>
              <a:t> </a:t>
            </a:r>
            <a:r>
              <a:rPr lang="en-US" altLang="en-US" sz="2000" dirty="0">
                <a:solidFill>
                  <a:srgbClr val="C00000"/>
                </a:solidFill>
                <a:latin typeface="Comic Sans MS" pitchFamily="66" charset="0"/>
                <a:sym typeface="Math C" pitchFamily="2" charset="2"/>
              </a:rPr>
              <a:t> </a:t>
            </a:r>
            <a:r>
              <a:rPr lang="en-US" altLang="en-US" sz="2000" dirty="0">
                <a:solidFill>
                  <a:srgbClr val="C00000"/>
                </a:solidFill>
                <a:latin typeface="Comic Sans MS" pitchFamily="66" charset="0"/>
                <a:sym typeface="Symbol" pitchFamily="18" charset="2"/>
              </a:rPr>
              <a:t>0, j </a:t>
            </a:r>
            <a:r>
              <a:rPr lang="en-US" altLang="en-US" sz="2000" dirty="0">
                <a:solidFill>
                  <a:srgbClr val="C00000"/>
                </a:solidFill>
                <a:latin typeface="Comic Sans MS" pitchFamily="66" charset="0"/>
                <a:sym typeface="Math C" pitchFamily="2" charset="2"/>
              </a:rPr>
              <a:t> ?</a:t>
            </a:r>
            <a:r>
              <a:rPr lang="en-US" altLang="en-US" sz="2000" dirty="0">
                <a:solidFill>
                  <a:srgbClr val="C00000"/>
                </a:solidFill>
                <a:latin typeface="Comic Sans MS" pitchFamily="66" charset="0"/>
                <a:sym typeface="Symbol" pitchFamily="18" charset="2"/>
              </a:rPr>
              <a:t>]</a:t>
            </a:r>
          </a:p>
        </p:txBody>
      </p:sp>
      <p:sp>
        <p:nvSpPr>
          <p:cNvPr id="1828896" name="Text Box 32"/>
          <p:cNvSpPr txBox="1">
            <a:spLocks noChangeArrowheads="1"/>
          </p:cNvSpPr>
          <p:nvPr/>
        </p:nvSpPr>
        <p:spPr bwMode="auto">
          <a:xfrm>
            <a:off x="4997450" y="2755075"/>
            <a:ext cx="165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000D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dirty="0">
                <a:solidFill>
                  <a:srgbClr val="C00000"/>
                </a:solidFill>
                <a:latin typeface="Comic Sans MS" pitchFamily="66" charset="0"/>
                <a:sym typeface="Symbol" pitchFamily="18" charset="2"/>
              </a:rPr>
              <a:t>[</a:t>
            </a:r>
            <a:r>
              <a:rPr lang="en-US" altLang="en-US" sz="2000" dirty="0" err="1">
                <a:solidFill>
                  <a:srgbClr val="C00000"/>
                </a:solidFill>
                <a:latin typeface="Comic Sans MS" pitchFamily="66" charset="0"/>
                <a:sym typeface="Symbol" pitchFamily="18" charset="2"/>
              </a:rPr>
              <a:t>i</a:t>
            </a:r>
            <a:r>
              <a:rPr lang="en-US" altLang="en-US" sz="2000" dirty="0">
                <a:solidFill>
                  <a:srgbClr val="C00000"/>
                </a:solidFill>
                <a:latin typeface="Comic Sans MS" pitchFamily="66" charset="0"/>
                <a:sym typeface="Symbol" pitchFamily="18" charset="2"/>
              </a:rPr>
              <a:t> </a:t>
            </a:r>
            <a:r>
              <a:rPr lang="en-US" altLang="en-US" sz="2000" dirty="0">
                <a:solidFill>
                  <a:srgbClr val="C00000"/>
                </a:solidFill>
                <a:latin typeface="Comic Sans MS" pitchFamily="66" charset="0"/>
                <a:sym typeface="Math C" pitchFamily="2" charset="2"/>
              </a:rPr>
              <a:t> ?</a:t>
            </a:r>
            <a:r>
              <a:rPr lang="en-US" altLang="en-US" sz="2000" dirty="0">
                <a:solidFill>
                  <a:srgbClr val="C00000"/>
                </a:solidFill>
                <a:latin typeface="Comic Sans MS" pitchFamily="66" charset="0"/>
                <a:sym typeface="Symbol" pitchFamily="18" charset="2"/>
              </a:rPr>
              <a:t>, j </a:t>
            </a:r>
            <a:r>
              <a:rPr lang="en-US" altLang="en-US" sz="2000" dirty="0">
                <a:solidFill>
                  <a:srgbClr val="C00000"/>
                </a:solidFill>
                <a:latin typeface="Comic Sans MS" pitchFamily="66" charset="0"/>
                <a:sym typeface="Math C" pitchFamily="2" charset="2"/>
              </a:rPr>
              <a:t> </a:t>
            </a:r>
            <a:r>
              <a:rPr lang="en-US" altLang="en-US" sz="2000" dirty="0">
                <a:solidFill>
                  <a:srgbClr val="C00000"/>
                </a:solidFill>
                <a:latin typeface="Comic Sans MS" pitchFamily="66" charset="0"/>
                <a:sym typeface="Symbol" pitchFamily="18" charset="2"/>
              </a:rPr>
              <a:t>0]</a:t>
            </a:r>
          </a:p>
        </p:txBody>
      </p:sp>
      <p:sp>
        <p:nvSpPr>
          <p:cNvPr id="1828897" name="Text Box 33"/>
          <p:cNvSpPr txBox="1">
            <a:spLocks noChangeArrowheads="1"/>
          </p:cNvSpPr>
          <p:nvPr/>
        </p:nvSpPr>
        <p:spPr bwMode="auto">
          <a:xfrm>
            <a:off x="6257925" y="5223638"/>
            <a:ext cx="20494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000D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latin typeface="Comic Sans MS" pitchFamily="66" charset="0"/>
                <a:sym typeface="Symbol" pitchFamily="18" charset="2"/>
              </a:rPr>
              <a:t>e.e[i </a:t>
            </a:r>
            <a:r>
              <a:rPr lang="en-US" altLang="en-US" sz="2000">
                <a:latin typeface="Comic Sans MS" pitchFamily="66" charset="0"/>
                <a:sym typeface="Math C" pitchFamily="2" charset="2"/>
              </a:rPr>
              <a:t> e(i) + 1]</a:t>
            </a:r>
          </a:p>
        </p:txBody>
      </p:sp>
      <p:sp>
        <p:nvSpPr>
          <p:cNvPr id="1828898" name="Text Box 34"/>
          <p:cNvSpPr txBox="1">
            <a:spLocks noChangeArrowheads="1"/>
          </p:cNvSpPr>
          <p:nvPr/>
        </p:nvSpPr>
        <p:spPr bwMode="auto">
          <a:xfrm>
            <a:off x="2163763" y="4782313"/>
            <a:ext cx="24336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000D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latin typeface="Comic Sans MS" pitchFamily="66" charset="0"/>
                <a:sym typeface="Symbol" pitchFamily="18" charset="2"/>
              </a:rPr>
              <a:t>e.e[j </a:t>
            </a:r>
            <a:r>
              <a:rPr lang="en-US" altLang="en-US" sz="2000">
                <a:latin typeface="Comic Sans MS" pitchFamily="66" charset="0"/>
                <a:sym typeface="Math C" pitchFamily="2" charset="2"/>
              </a:rPr>
              <a:t> (e(j)+1)/4]</a:t>
            </a:r>
          </a:p>
        </p:txBody>
      </p:sp>
      <p:sp>
        <p:nvSpPr>
          <p:cNvPr id="1828899" name="Text Box 35"/>
          <p:cNvSpPr txBox="1">
            <a:spLocks noChangeArrowheads="1"/>
          </p:cNvSpPr>
          <p:nvPr/>
        </p:nvSpPr>
        <p:spPr bwMode="auto">
          <a:xfrm>
            <a:off x="4891088" y="3850450"/>
            <a:ext cx="16732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000D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solidFill>
                  <a:srgbClr val="C00000"/>
                </a:solidFill>
                <a:latin typeface="Comic Sans MS" pitchFamily="66" charset="0"/>
                <a:sym typeface="Symbol" pitchFamily="18" charset="2"/>
              </a:rPr>
              <a:t>[i </a:t>
            </a:r>
            <a:r>
              <a:rPr lang="en-US" altLang="en-US" sz="2000">
                <a:solidFill>
                  <a:srgbClr val="C00000"/>
                </a:solidFill>
                <a:latin typeface="Comic Sans MS" pitchFamily="66" charset="0"/>
                <a:sym typeface="Math C" pitchFamily="2" charset="2"/>
              </a:rPr>
              <a:t> 0</a:t>
            </a:r>
            <a:r>
              <a:rPr lang="en-US" altLang="en-US" sz="2000">
                <a:solidFill>
                  <a:srgbClr val="C00000"/>
                </a:solidFill>
                <a:latin typeface="Comic Sans MS" pitchFamily="66" charset="0"/>
                <a:sym typeface="Symbol" pitchFamily="18" charset="2"/>
              </a:rPr>
              <a:t>, j </a:t>
            </a:r>
            <a:r>
              <a:rPr lang="en-US" altLang="en-US" sz="2000">
                <a:solidFill>
                  <a:srgbClr val="C00000"/>
                </a:solidFill>
                <a:latin typeface="Comic Sans MS" pitchFamily="66" charset="0"/>
                <a:sym typeface="Math C" pitchFamily="2" charset="2"/>
              </a:rPr>
              <a:t> </a:t>
            </a:r>
            <a:r>
              <a:rPr lang="en-US" altLang="en-US" sz="2000">
                <a:solidFill>
                  <a:srgbClr val="C00000"/>
                </a:solidFill>
                <a:latin typeface="Comic Sans MS" pitchFamily="66" charset="0"/>
                <a:sym typeface="Symbol" pitchFamily="18" charset="2"/>
              </a:rPr>
              <a:t>0]</a:t>
            </a:r>
          </a:p>
        </p:txBody>
      </p:sp>
      <p:sp>
        <p:nvSpPr>
          <p:cNvPr id="1828900" name="Text Box 36"/>
          <p:cNvSpPr txBox="1">
            <a:spLocks noChangeArrowheads="1"/>
          </p:cNvSpPr>
          <p:nvPr/>
        </p:nvSpPr>
        <p:spPr bwMode="auto">
          <a:xfrm>
            <a:off x="4703763" y="4906138"/>
            <a:ext cx="15224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000D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solidFill>
                  <a:srgbClr val="C00000"/>
                </a:solidFill>
                <a:latin typeface="Comic Sans MS" pitchFamily="66" charset="0"/>
                <a:sym typeface="Symbol" pitchFamily="18" charset="2"/>
              </a:rPr>
              <a:t>[i </a:t>
            </a:r>
            <a:r>
              <a:rPr lang="en-US" altLang="en-US" sz="1800">
                <a:solidFill>
                  <a:srgbClr val="C00000"/>
                </a:solidFill>
                <a:latin typeface="Comic Sans MS" pitchFamily="66" charset="0"/>
                <a:sym typeface="Math C" pitchFamily="2" charset="2"/>
              </a:rPr>
              <a:t> 0</a:t>
            </a:r>
            <a:r>
              <a:rPr lang="en-US" altLang="en-US" sz="1800">
                <a:solidFill>
                  <a:srgbClr val="C00000"/>
                </a:solidFill>
                <a:latin typeface="Comic Sans MS" pitchFamily="66" charset="0"/>
                <a:sym typeface="Symbol" pitchFamily="18" charset="2"/>
              </a:rPr>
              <a:t>, j </a:t>
            </a:r>
            <a:r>
              <a:rPr lang="en-US" altLang="en-US" sz="1800">
                <a:solidFill>
                  <a:srgbClr val="C00000"/>
                </a:solidFill>
                <a:latin typeface="Comic Sans MS" pitchFamily="66" charset="0"/>
                <a:sym typeface="Math C" pitchFamily="2" charset="2"/>
              </a:rPr>
              <a:t> </a:t>
            </a:r>
            <a:r>
              <a:rPr lang="en-US" altLang="en-US" sz="1800">
                <a:solidFill>
                  <a:srgbClr val="C00000"/>
                </a:solidFill>
                <a:latin typeface="Comic Sans MS" pitchFamily="66" charset="0"/>
                <a:sym typeface="Symbol" pitchFamily="18" charset="2"/>
              </a:rPr>
              <a:t>0]</a:t>
            </a:r>
          </a:p>
        </p:txBody>
      </p:sp>
      <p:sp>
        <p:nvSpPr>
          <p:cNvPr id="1828902" name="Text Box 38"/>
          <p:cNvSpPr txBox="1">
            <a:spLocks noChangeArrowheads="1"/>
          </p:cNvSpPr>
          <p:nvPr/>
        </p:nvSpPr>
        <p:spPr bwMode="auto">
          <a:xfrm>
            <a:off x="5086350" y="5917375"/>
            <a:ext cx="16732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000D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solidFill>
                  <a:srgbClr val="C00000"/>
                </a:solidFill>
                <a:latin typeface="Comic Sans MS" pitchFamily="66" charset="0"/>
                <a:sym typeface="Symbol" pitchFamily="18" charset="2"/>
              </a:rPr>
              <a:t>[i </a:t>
            </a:r>
            <a:r>
              <a:rPr lang="en-US" altLang="en-US" sz="2000">
                <a:solidFill>
                  <a:srgbClr val="C00000"/>
                </a:solidFill>
                <a:latin typeface="Comic Sans MS" pitchFamily="66" charset="0"/>
                <a:sym typeface="Math C" pitchFamily="2" charset="2"/>
              </a:rPr>
              <a:t> 0</a:t>
            </a:r>
            <a:r>
              <a:rPr lang="en-US" altLang="en-US" sz="2000">
                <a:solidFill>
                  <a:srgbClr val="C00000"/>
                </a:solidFill>
                <a:latin typeface="Comic Sans MS" pitchFamily="66" charset="0"/>
                <a:sym typeface="Symbol" pitchFamily="18" charset="2"/>
              </a:rPr>
              <a:t>, j </a:t>
            </a:r>
            <a:r>
              <a:rPr lang="en-US" altLang="en-US" sz="2000">
                <a:solidFill>
                  <a:srgbClr val="C00000"/>
                </a:solidFill>
                <a:latin typeface="Comic Sans MS" pitchFamily="66" charset="0"/>
                <a:sym typeface="Math C" pitchFamily="2" charset="2"/>
              </a:rPr>
              <a:t> </a:t>
            </a:r>
            <a:r>
              <a:rPr lang="en-US" altLang="en-US" sz="2000">
                <a:solidFill>
                  <a:srgbClr val="C00000"/>
                </a:solidFill>
                <a:latin typeface="Comic Sans MS" pitchFamily="66" charset="0"/>
                <a:sym typeface="Symbol" pitchFamily="18" charset="2"/>
              </a:rPr>
              <a:t>0]</a:t>
            </a:r>
          </a:p>
        </p:txBody>
      </p:sp>
      <p:sp>
        <p:nvSpPr>
          <p:cNvPr id="1828903" name="Text Box 39"/>
          <p:cNvSpPr txBox="1">
            <a:spLocks noChangeArrowheads="1"/>
          </p:cNvSpPr>
          <p:nvPr/>
        </p:nvSpPr>
        <p:spPr bwMode="auto">
          <a:xfrm>
            <a:off x="4919663" y="3856800"/>
            <a:ext cx="165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000D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solidFill>
                  <a:srgbClr val="C00000"/>
                </a:solidFill>
                <a:latin typeface="Comic Sans MS" pitchFamily="66" charset="0"/>
                <a:sym typeface="Symbol" pitchFamily="18" charset="2"/>
              </a:rPr>
              <a:t>[i </a:t>
            </a:r>
            <a:r>
              <a:rPr lang="en-US" altLang="en-US" sz="2000">
                <a:solidFill>
                  <a:srgbClr val="C00000"/>
                </a:solidFill>
                <a:latin typeface="Comic Sans MS" pitchFamily="66" charset="0"/>
                <a:sym typeface="Math C" pitchFamily="2" charset="2"/>
              </a:rPr>
              <a:t> ?</a:t>
            </a:r>
            <a:r>
              <a:rPr lang="en-US" altLang="en-US" sz="2000">
                <a:solidFill>
                  <a:srgbClr val="C00000"/>
                </a:solidFill>
                <a:latin typeface="Comic Sans MS" pitchFamily="66" charset="0"/>
                <a:sym typeface="Symbol" pitchFamily="18" charset="2"/>
              </a:rPr>
              <a:t>, j </a:t>
            </a:r>
            <a:r>
              <a:rPr lang="en-US" altLang="en-US" sz="2000">
                <a:solidFill>
                  <a:srgbClr val="C00000"/>
                </a:solidFill>
                <a:latin typeface="Comic Sans MS" pitchFamily="66" charset="0"/>
                <a:sym typeface="Math C" pitchFamily="2" charset="2"/>
              </a:rPr>
              <a:t> </a:t>
            </a:r>
            <a:r>
              <a:rPr lang="en-US" altLang="en-US" sz="2000">
                <a:solidFill>
                  <a:srgbClr val="C00000"/>
                </a:solidFill>
                <a:latin typeface="Comic Sans MS" pitchFamily="66" charset="0"/>
                <a:sym typeface="Symbol" pitchFamily="18" charset="2"/>
              </a:rPr>
              <a:t>0]</a:t>
            </a:r>
          </a:p>
        </p:txBody>
      </p:sp>
      <p:sp>
        <p:nvSpPr>
          <p:cNvPr id="1828905" name="Text Box 41"/>
          <p:cNvSpPr txBox="1">
            <a:spLocks noChangeArrowheads="1"/>
          </p:cNvSpPr>
          <p:nvPr/>
        </p:nvSpPr>
        <p:spPr bwMode="auto">
          <a:xfrm>
            <a:off x="5097463" y="5923725"/>
            <a:ext cx="165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000D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dirty="0">
                <a:solidFill>
                  <a:srgbClr val="C00000"/>
                </a:solidFill>
                <a:latin typeface="Comic Sans MS" pitchFamily="66" charset="0"/>
                <a:sym typeface="Symbol" pitchFamily="18" charset="2"/>
              </a:rPr>
              <a:t>[</a:t>
            </a:r>
            <a:r>
              <a:rPr lang="en-US" altLang="en-US" sz="2000" dirty="0" err="1">
                <a:solidFill>
                  <a:srgbClr val="C00000"/>
                </a:solidFill>
                <a:latin typeface="Comic Sans MS" pitchFamily="66" charset="0"/>
                <a:sym typeface="Symbol" pitchFamily="18" charset="2"/>
              </a:rPr>
              <a:t>i</a:t>
            </a:r>
            <a:r>
              <a:rPr lang="en-US" altLang="en-US" sz="2000" dirty="0">
                <a:solidFill>
                  <a:srgbClr val="C00000"/>
                </a:solidFill>
                <a:latin typeface="Comic Sans MS" pitchFamily="66" charset="0"/>
                <a:sym typeface="Symbol" pitchFamily="18" charset="2"/>
              </a:rPr>
              <a:t> </a:t>
            </a:r>
            <a:r>
              <a:rPr lang="en-US" altLang="en-US" sz="2000" dirty="0">
                <a:solidFill>
                  <a:srgbClr val="C00000"/>
                </a:solidFill>
                <a:latin typeface="Comic Sans MS" pitchFamily="66" charset="0"/>
                <a:sym typeface="Math C" pitchFamily="2" charset="2"/>
              </a:rPr>
              <a:t> ?</a:t>
            </a:r>
            <a:r>
              <a:rPr lang="en-US" altLang="en-US" sz="2000" dirty="0">
                <a:solidFill>
                  <a:srgbClr val="C00000"/>
                </a:solidFill>
                <a:latin typeface="Comic Sans MS" pitchFamily="66" charset="0"/>
                <a:sym typeface="Symbol" pitchFamily="18" charset="2"/>
              </a:rPr>
              <a:t>, j </a:t>
            </a:r>
            <a:r>
              <a:rPr lang="en-US" altLang="en-US" sz="2000" dirty="0">
                <a:solidFill>
                  <a:srgbClr val="C00000"/>
                </a:solidFill>
                <a:latin typeface="Comic Sans MS" pitchFamily="66" charset="0"/>
                <a:sym typeface="Math C" pitchFamily="2" charset="2"/>
              </a:rPr>
              <a:t> </a:t>
            </a:r>
            <a:r>
              <a:rPr lang="en-US" altLang="en-US" sz="2000" dirty="0">
                <a:solidFill>
                  <a:srgbClr val="C00000"/>
                </a:solidFill>
                <a:latin typeface="Comic Sans MS" pitchFamily="66" charset="0"/>
                <a:sym typeface="Symbol" pitchFamily="18" charset="2"/>
              </a:rPr>
              <a:t>0]</a:t>
            </a:r>
          </a:p>
        </p:txBody>
      </p:sp>
      <p:sp>
        <p:nvSpPr>
          <p:cNvPr id="1828906" name="Text Box 42"/>
          <p:cNvSpPr txBox="1">
            <a:spLocks noChangeArrowheads="1"/>
          </p:cNvSpPr>
          <p:nvPr/>
        </p:nvSpPr>
        <p:spPr bwMode="auto">
          <a:xfrm>
            <a:off x="4716463" y="4909313"/>
            <a:ext cx="15017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000D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solidFill>
                  <a:srgbClr val="C00000"/>
                </a:solidFill>
                <a:latin typeface="Comic Sans MS" pitchFamily="66" charset="0"/>
                <a:sym typeface="Symbol" pitchFamily="18" charset="2"/>
              </a:rPr>
              <a:t>[i </a:t>
            </a:r>
            <a:r>
              <a:rPr lang="en-US" altLang="en-US" sz="1800">
                <a:solidFill>
                  <a:srgbClr val="C00000"/>
                </a:solidFill>
                <a:latin typeface="Comic Sans MS" pitchFamily="66" charset="0"/>
                <a:sym typeface="Math C" pitchFamily="2" charset="2"/>
              </a:rPr>
              <a:t> ?</a:t>
            </a:r>
            <a:r>
              <a:rPr lang="en-US" altLang="en-US" sz="1800">
                <a:solidFill>
                  <a:srgbClr val="C00000"/>
                </a:solidFill>
                <a:latin typeface="Comic Sans MS" pitchFamily="66" charset="0"/>
                <a:sym typeface="Symbol" pitchFamily="18" charset="2"/>
              </a:rPr>
              <a:t>, j </a:t>
            </a:r>
            <a:r>
              <a:rPr lang="en-US" altLang="en-US" sz="1800">
                <a:solidFill>
                  <a:srgbClr val="C00000"/>
                </a:solidFill>
                <a:latin typeface="Comic Sans MS" pitchFamily="66" charset="0"/>
                <a:sym typeface="Math C" pitchFamily="2" charset="2"/>
              </a:rPr>
              <a:t> </a:t>
            </a:r>
            <a:r>
              <a:rPr lang="en-US" altLang="en-US" sz="1800">
                <a:solidFill>
                  <a:srgbClr val="C00000"/>
                </a:solidFill>
                <a:latin typeface="Comic Sans MS" pitchFamily="66" charset="0"/>
                <a:sym typeface="Symbol" pitchFamily="18" charset="2"/>
              </a:rPr>
              <a:t>0]</a:t>
            </a:r>
          </a:p>
        </p:txBody>
      </p:sp>
      <p:sp>
        <p:nvSpPr>
          <p:cNvPr id="1828907" name="Text Box 43"/>
          <p:cNvSpPr txBox="1">
            <a:spLocks noChangeArrowheads="1"/>
          </p:cNvSpPr>
          <p:nvPr/>
        </p:nvSpPr>
        <p:spPr bwMode="auto">
          <a:xfrm>
            <a:off x="6565900" y="2761425"/>
            <a:ext cx="19081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000D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solidFill>
                  <a:srgbClr val="C00000"/>
                </a:solidFill>
                <a:latin typeface="Comic Sans MS" pitchFamily="66" charset="0"/>
                <a:sym typeface="Math B" pitchFamily="2" charset="2"/>
              </a:rPr>
              <a:t> </a:t>
            </a:r>
            <a:r>
              <a:rPr lang="en-US" altLang="en-US" sz="2000">
                <a:solidFill>
                  <a:srgbClr val="C00000"/>
                </a:solidFill>
                <a:latin typeface="Comic Sans MS" pitchFamily="66" charset="0"/>
                <a:sym typeface="Symbol" pitchFamily="18" charset="2"/>
              </a:rPr>
              <a:t>[i </a:t>
            </a:r>
            <a:r>
              <a:rPr lang="en-US" altLang="en-US" sz="2000">
                <a:solidFill>
                  <a:srgbClr val="C00000"/>
                </a:solidFill>
                <a:latin typeface="Comic Sans MS" pitchFamily="66" charset="0"/>
                <a:sym typeface="Math C" pitchFamily="2" charset="2"/>
              </a:rPr>
              <a:t> ?</a:t>
            </a:r>
            <a:r>
              <a:rPr lang="en-US" altLang="en-US" sz="2000">
                <a:solidFill>
                  <a:srgbClr val="C00000"/>
                </a:solidFill>
                <a:latin typeface="Comic Sans MS" pitchFamily="66" charset="0"/>
                <a:sym typeface="Symbol" pitchFamily="18" charset="2"/>
              </a:rPr>
              <a:t>, j </a:t>
            </a:r>
            <a:r>
              <a:rPr lang="en-US" altLang="en-US" sz="2000">
                <a:solidFill>
                  <a:srgbClr val="C00000"/>
                </a:solidFill>
                <a:latin typeface="Comic Sans MS" pitchFamily="66" charset="0"/>
                <a:sym typeface="Math C" pitchFamily="2" charset="2"/>
              </a:rPr>
              <a:t> </a:t>
            </a:r>
            <a:r>
              <a:rPr lang="en-US" altLang="en-US" sz="2000">
                <a:solidFill>
                  <a:srgbClr val="C00000"/>
                </a:solidFill>
                <a:latin typeface="Comic Sans MS" pitchFamily="66" charset="0"/>
                <a:sym typeface="Symbol" pitchFamily="18" charset="2"/>
              </a:rPr>
              <a:t>0]</a:t>
            </a:r>
          </a:p>
        </p:txBody>
      </p:sp>
      <p:sp>
        <p:nvSpPr>
          <p:cNvPr id="1828908" name="AutoShape 44"/>
          <p:cNvSpPr>
            <a:spLocks noChangeArrowheads="1"/>
          </p:cNvSpPr>
          <p:nvPr/>
        </p:nvSpPr>
        <p:spPr bwMode="auto">
          <a:xfrm>
            <a:off x="5588000" y="4474338"/>
            <a:ext cx="3219116" cy="1063625"/>
          </a:xfrm>
          <a:prstGeom prst="wedgeRectCallout">
            <a:avLst>
              <a:gd name="adj1" fmla="val -40310"/>
              <a:gd name="adj2" fmla="val 88954"/>
            </a:avLst>
          </a:prstGeom>
          <a:solidFill>
            <a:srgbClr val="D0D8E8"/>
          </a:solidFill>
          <a:ln w="28575">
            <a:solidFill>
              <a:schemeClr val="tx1"/>
            </a:solidFill>
            <a:miter lim="800000"/>
            <a:headEnd/>
            <a:tailEnd/>
          </a:ln>
          <a:effectLst/>
        </p:spPr>
        <p:txBody>
          <a:bodyPr/>
          <a:lstStyle/>
          <a:p>
            <a:r>
              <a:rPr lang="en-US" altLang="en-US" sz="2800"/>
              <a:t>i </a:t>
            </a:r>
            <a:r>
              <a:rPr lang="en-US" altLang="en-US" sz="2800">
                <a:sym typeface="Symbol" pitchFamily="18" charset="2"/>
              </a:rPr>
              <a:t> </a:t>
            </a:r>
            <a:r>
              <a:rPr lang="en-US" altLang="en-US" sz="2800"/>
              <a:t>{…,-2,-1,0,1,2, …}</a:t>
            </a:r>
          </a:p>
          <a:p>
            <a:r>
              <a:rPr lang="en-US" altLang="en-US" sz="2800"/>
              <a:t>j </a:t>
            </a:r>
            <a:r>
              <a:rPr lang="en-US" altLang="en-US" sz="2800">
                <a:sym typeface="Symbol" pitchFamily="18" charset="2"/>
              </a:rPr>
              <a:t> {0}</a:t>
            </a:r>
            <a:r>
              <a:rPr lang="en-US" altLang="en-US" sz="2800"/>
              <a:t> </a:t>
            </a:r>
          </a:p>
        </p:txBody>
      </p:sp>
      <p:sp>
        <p:nvSpPr>
          <p:cNvPr id="44" name="Rectangle 2"/>
          <p:cNvSpPr>
            <a:spLocks noGrp="1" noChangeArrowheads="1"/>
          </p:cNvSpPr>
          <p:nvPr>
            <p:ph type="title"/>
          </p:nvPr>
        </p:nvSpPr>
        <p:spPr>
          <a:xfrm>
            <a:off x="0" y="0"/>
            <a:ext cx="9143999" cy="1056450"/>
          </a:xfrm>
        </p:spPr>
        <p:txBody>
          <a:bodyPr/>
          <a:lstStyle/>
          <a:p>
            <a:r>
              <a:rPr lang="en-US" altLang="en-US" sz="4000" dirty="0"/>
              <a:t>Constant Propagation</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468" y="2203592"/>
            <a:ext cx="4391620" cy="32937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Slide Number Placeholder 4"/>
          <p:cNvSpPr>
            <a:spLocks noGrp="1"/>
          </p:cNvSpPr>
          <p:nvPr>
            <p:ph type="sldNum" sz="quarter" idx="12"/>
          </p:nvPr>
        </p:nvSpPr>
        <p:spPr>
          <a:xfrm>
            <a:off x="6890134" y="6356350"/>
            <a:ext cx="2133600" cy="365125"/>
          </a:xfrm>
        </p:spPr>
        <p:txBody>
          <a:bodyPr/>
          <a:lstStyle/>
          <a:p>
            <a:fld id="{A65A0EED-6B89-664A-801E-D3FDD91C7C69}" type="slidenum">
              <a:rPr lang="en-US" smtClean="0"/>
              <a:pPr/>
              <a:t>25</a:t>
            </a:fld>
            <a:endParaRPr lang="en-US" dirty="0"/>
          </a:p>
        </p:txBody>
      </p:sp>
    </p:spTree>
    <p:extLst>
      <p:ext uri="{BB962C8B-B14F-4D97-AF65-F5344CB8AC3E}">
        <p14:creationId xmlns:p14="http://schemas.microsoft.com/office/powerpoint/2010/main" val="96166729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1828899"/>
                                        </p:tgtEl>
                                      </p:cBhvr>
                                    </p:animEffect>
                                    <p:set>
                                      <p:cBhvr>
                                        <p:cTn id="7" dur="1" fill="hold">
                                          <p:stCondLst>
                                            <p:cond delay="499"/>
                                          </p:stCondLst>
                                        </p:cTn>
                                        <p:tgtEl>
                                          <p:spTgt spid="1828899"/>
                                        </p:tgtEl>
                                        <p:attrNameLst>
                                          <p:attrName>style.visibility</p:attrName>
                                        </p:attrNameLst>
                                      </p:cBhvr>
                                      <p:to>
                                        <p:strVal val="hidden"/>
                                      </p:to>
                                    </p:set>
                                  </p:childTnLst>
                                </p:cTn>
                              </p:par>
                              <p:par>
                                <p:cTn id="8" presetID="9" presetClass="entr" presetSubtype="0" fill="hold" grpId="0" nodeType="withEffect">
                                  <p:stCondLst>
                                    <p:cond delay="0"/>
                                  </p:stCondLst>
                                  <p:childTnLst>
                                    <p:set>
                                      <p:cBhvr>
                                        <p:cTn id="9" dur="1" fill="hold">
                                          <p:stCondLst>
                                            <p:cond delay="0"/>
                                          </p:stCondLst>
                                        </p:cTn>
                                        <p:tgtEl>
                                          <p:spTgt spid="1828903"/>
                                        </p:tgtEl>
                                        <p:attrNameLst>
                                          <p:attrName>style.visibility</p:attrName>
                                        </p:attrNameLst>
                                      </p:cBhvr>
                                      <p:to>
                                        <p:strVal val="visible"/>
                                      </p:to>
                                    </p:set>
                                    <p:animEffect transition="in" filter="dissolve">
                                      <p:cBhvr>
                                        <p:cTn id="10" dur="500"/>
                                        <p:tgtEl>
                                          <p:spTgt spid="1828903"/>
                                        </p:tgtEl>
                                      </p:cBhvr>
                                    </p:animEffect>
                                  </p:childTnLst>
                                </p:cTn>
                              </p:par>
                              <p:par>
                                <p:cTn id="11" presetID="7" presetClass="emph" presetSubtype="2" fill="hold" nodeType="withEffect">
                                  <p:stCondLst>
                                    <p:cond delay="0"/>
                                  </p:stCondLst>
                                  <p:childTnLst>
                                    <p:animClr clrSpc="rgb" dir="cw">
                                      <p:cBhvr>
                                        <p:cTn id="12" dur="500" fill="hold"/>
                                        <p:tgtEl>
                                          <p:spTgt spid="1828890"/>
                                        </p:tgtEl>
                                        <p:attrNameLst>
                                          <p:attrName>stroke.color</p:attrName>
                                        </p:attrNameLst>
                                      </p:cBhvr>
                                      <p:to>
                                        <a:schemeClr val="tx1"/>
                                      </p:to>
                                    </p:animClr>
                                    <p:set>
                                      <p:cBhvr>
                                        <p:cTn id="13" dur="500" fill="hold"/>
                                        <p:tgtEl>
                                          <p:spTgt spid="1828890"/>
                                        </p:tgtEl>
                                        <p:attrNameLst>
                                          <p:attrName>stroke.on</p:attrName>
                                        </p:attrNameLst>
                                      </p:cBhvr>
                                      <p:to>
                                        <p:strVal val="true"/>
                                      </p:to>
                                    </p:set>
                                  </p:childTnLst>
                                </p:cTn>
                              </p:par>
                              <p:par>
                                <p:cTn id="14" presetID="7" presetClass="emph" presetSubtype="2" fill="hold" nodeType="withEffect">
                                  <p:stCondLst>
                                    <p:cond delay="0"/>
                                  </p:stCondLst>
                                  <p:childTnLst>
                                    <p:animClr clrSpc="rgb" dir="cw">
                                      <p:cBhvr>
                                        <p:cTn id="15" dur="500" fill="hold"/>
                                        <p:tgtEl>
                                          <p:spTgt spid="1828888"/>
                                        </p:tgtEl>
                                        <p:attrNameLst>
                                          <p:attrName>stroke.color</p:attrName>
                                        </p:attrNameLst>
                                      </p:cBhvr>
                                      <p:to>
                                        <a:srgbClr val="FF3399"/>
                                      </p:to>
                                    </p:animClr>
                                    <p:set>
                                      <p:cBhvr>
                                        <p:cTn id="16" dur="500" fill="hold"/>
                                        <p:tgtEl>
                                          <p:spTgt spid="1828888"/>
                                        </p:tgtEl>
                                        <p:attrNameLst>
                                          <p:attrName>stroke.on</p:attrName>
                                        </p:attrNameLst>
                                      </p:cBhvr>
                                      <p:to>
                                        <p:strVal val="tru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xit" presetSubtype="0" fill="hold" grpId="0" nodeType="clickEffect">
                                  <p:stCondLst>
                                    <p:cond delay="0"/>
                                  </p:stCondLst>
                                  <p:childTnLst>
                                    <p:animEffect transition="out" filter="dissolve">
                                      <p:cBhvr>
                                        <p:cTn id="20" dur="500"/>
                                        <p:tgtEl>
                                          <p:spTgt spid="1828900"/>
                                        </p:tgtEl>
                                      </p:cBhvr>
                                    </p:animEffect>
                                    <p:set>
                                      <p:cBhvr>
                                        <p:cTn id="21" dur="1" fill="hold">
                                          <p:stCondLst>
                                            <p:cond delay="499"/>
                                          </p:stCondLst>
                                        </p:cTn>
                                        <p:tgtEl>
                                          <p:spTgt spid="1828900"/>
                                        </p:tgtEl>
                                        <p:attrNameLst>
                                          <p:attrName>style.visibility</p:attrName>
                                        </p:attrNameLst>
                                      </p:cBhvr>
                                      <p:to>
                                        <p:strVal val="hidden"/>
                                      </p:to>
                                    </p:set>
                                  </p:childTnLst>
                                </p:cTn>
                              </p:par>
                              <p:par>
                                <p:cTn id="22" presetID="9" presetClass="entr" presetSubtype="0" fill="hold" grpId="0" nodeType="withEffect">
                                  <p:stCondLst>
                                    <p:cond delay="0"/>
                                  </p:stCondLst>
                                  <p:childTnLst>
                                    <p:set>
                                      <p:cBhvr>
                                        <p:cTn id="23" dur="1" fill="hold">
                                          <p:stCondLst>
                                            <p:cond delay="0"/>
                                          </p:stCondLst>
                                        </p:cTn>
                                        <p:tgtEl>
                                          <p:spTgt spid="1828906"/>
                                        </p:tgtEl>
                                        <p:attrNameLst>
                                          <p:attrName>style.visibility</p:attrName>
                                        </p:attrNameLst>
                                      </p:cBhvr>
                                      <p:to>
                                        <p:strVal val="visible"/>
                                      </p:to>
                                    </p:set>
                                    <p:animEffect transition="in" filter="dissolve">
                                      <p:cBhvr>
                                        <p:cTn id="24" dur="500"/>
                                        <p:tgtEl>
                                          <p:spTgt spid="1828906"/>
                                        </p:tgtEl>
                                      </p:cBhvr>
                                    </p:animEffect>
                                  </p:childTnLst>
                                </p:cTn>
                              </p:par>
                              <p:par>
                                <p:cTn id="25" presetID="7" presetClass="emph" presetSubtype="2" fill="hold" nodeType="withEffect">
                                  <p:stCondLst>
                                    <p:cond delay="0"/>
                                  </p:stCondLst>
                                  <p:childTnLst>
                                    <p:animClr clrSpc="rgb" dir="cw">
                                      <p:cBhvr>
                                        <p:cTn id="26" dur="500" fill="hold"/>
                                        <p:tgtEl>
                                          <p:spTgt spid="1828888"/>
                                        </p:tgtEl>
                                        <p:attrNameLst>
                                          <p:attrName>stroke.color</p:attrName>
                                        </p:attrNameLst>
                                      </p:cBhvr>
                                      <p:to>
                                        <a:schemeClr val="tx1"/>
                                      </p:to>
                                    </p:animClr>
                                    <p:set>
                                      <p:cBhvr>
                                        <p:cTn id="27" dur="500" fill="hold"/>
                                        <p:tgtEl>
                                          <p:spTgt spid="1828888"/>
                                        </p:tgtEl>
                                        <p:attrNameLst>
                                          <p:attrName>stroke.on</p:attrName>
                                        </p:attrNameLst>
                                      </p:cBhvr>
                                      <p:to>
                                        <p:strVal val="true"/>
                                      </p:to>
                                    </p:set>
                                  </p:childTnLst>
                                </p:cTn>
                              </p:par>
                              <p:par>
                                <p:cTn id="28" presetID="7" presetClass="emph" presetSubtype="2" fill="hold" nodeType="withEffect">
                                  <p:stCondLst>
                                    <p:cond delay="0"/>
                                  </p:stCondLst>
                                  <p:childTnLst>
                                    <p:animClr clrSpc="rgb" dir="cw">
                                      <p:cBhvr>
                                        <p:cTn id="29" dur="500" fill="hold"/>
                                        <p:tgtEl>
                                          <p:spTgt spid="1828889"/>
                                        </p:tgtEl>
                                        <p:attrNameLst>
                                          <p:attrName>stroke.color</p:attrName>
                                        </p:attrNameLst>
                                      </p:cBhvr>
                                      <p:to>
                                        <a:srgbClr val="FF3399"/>
                                      </p:to>
                                    </p:animClr>
                                    <p:set>
                                      <p:cBhvr>
                                        <p:cTn id="30" dur="500" fill="hold"/>
                                        <p:tgtEl>
                                          <p:spTgt spid="1828889"/>
                                        </p:tgtEl>
                                        <p:attrNameLst>
                                          <p:attrName>stroke.on</p:attrName>
                                        </p:attrNameLst>
                                      </p:cBhvr>
                                      <p:to>
                                        <p:strVal val="tru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828907"/>
                                        </p:tgtEl>
                                        <p:attrNameLst>
                                          <p:attrName>style.visibility</p:attrName>
                                        </p:attrNameLst>
                                      </p:cBhvr>
                                      <p:to>
                                        <p:strVal val="visible"/>
                                      </p:to>
                                    </p:set>
                                    <p:animEffect transition="in" filter="dissolve">
                                      <p:cBhvr>
                                        <p:cTn id="35" dur="500"/>
                                        <p:tgtEl>
                                          <p:spTgt spid="1828907"/>
                                        </p:tgtEl>
                                      </p:cBhvr>
                                    </p:animEffect>
                                  </p:childTnLst>
                                </p:cTn>
                              </p:par>
                              <p:par>
                                <p:cTn id="36" presetID="7" presetClass="emph" presetSubtype="2" fill="hold" nodeType="withEffect">
                                  <p:stCondLst>
                                    <p:cond delay="0"/>
                                  </p:stCondLst>
                                  <p:childTnLst>
                                    <p:animClr clrSpc="rgb" dir="cw">
                                      <p:cBhvr>
                                        <p:cTn id="37" dur="500" fill="hold"/>
                                        <p:tgtEl>
                                          <p:spTgt spid="1828889"/>
                                        </p:tgtEl>
                                        <p:attrNameLst>
                                          <p:attrName>stroke.color</p:attrName>
                                        </p:attrNameLst>
                                      </p:cBhvr>
                                      <p:to>
                                        <a:schemeClr val="tx1"/>
                                      </p:to>
                                    </p:animClr>
                                    <p:set>
                                      <p:cBhvr>
                                        <p:cTn id="38" dur="500" fill="hold"/>
                                        <p:tgtEl>
                                          <p:spTgt spid="1828889"/>
                                        </p:tgtEl>
                                        <p:attrNameLst>
                                          <p:attrName>stroke.on</p:attrName>
                                        </p:attrNameLst>
                                      </p:cBhvr>
                                      <p:to>
                                        <p:strVal val="true"/>
                                      </p:to>
                                    </p:set>
                                  </p:childTnLst>
                                </p:cTn>
                              </p:par>
                              <p:par>
                                <p:cTn id="39" presetID="7" presetClass="emph" presetSubtype="2" fill="hold" nodeType="withEffect">
                                  <p:stCondLst>
                                    <p:cond delay="0"/>
                                  </p:stCondLst>
                                  <p:childTnLst>
                                    <p:animClr clrSpc="rgb" dir="cw">
                                      <p:cBhvr>
                                        <p:cTn id="40" dur="500" fill="hold"/>
                                        <p:tgtEl>
                                          <p:spTgt spid="1828890"/>
                                        </p:tgtEl>
                                        <p:attrNameLst>
                                          <p:attrName>stroke.color</p:attrName>
                                        </p:attrNameLst>
                                      </p:cBhvr>
                                      <p:to>
                                        <a:srgbClr val="FF3399"/>
                                      </p:to>
                                    </p:animClr>
                                    <p:set>
                                      <p:cBhvr>
                                        <p:cTn id="41" dur="500" fill="hold"/>
                                        <p:tgtEl>
                                          <p:spTgt spid="1828890"/>
                                        </p:tgtEl>
                                        <p:attrNameLst>
                                          <p:attrName>stroke.on</p:attrName>
                                        </p:attrNameLst>
                                      </p:cBhvr>
                                      <p:to>
                                        <p:strVal val="tru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xit" presetSubtype="0" fill="hold" grpId="1" nodeType="clickEffect">
                                  <p:stCondLst>
                                    <p:cond delay="0"/>
                                  </p:stCondLst>
                                  <p:childTnLst>
                                    <p:animEffect transition="out" filter="dissolve">
                                      <p:cBhvr>
                                        <p:cTn id="45" dur="500"/>
                                        <p:tgtEl>
                                          <p:spTgt spid="1828907"/>
                                        </p:tgtEl>
                                      </p:cBhvr>
                                    </p:animEffect>
                                    <p:set>
                                      <p:cBhvr>
                                        <p:cTn id="46" dur="1" fill="hold">
                                          <p:stCondLst>
                                            <p:cond delay="499"/>
                                          </p:stCondLst>
                                        </p:cTn>
                                        <p:tgtEl>
                                          <p:spTgt spid="1828907"/>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xit" presetSubtype="0" fill="hold" grpId="0" nodeType="clickEffect">
                                  <p:stCondLst>
                                    <p:cond delay="0"/>
                                  </p:stCondLst>
                                  <p:childTnLst>
                                    <p:animEffect transition="out" filter="dissolve">
                                      <p:cBhvr>
                                        <p:cTn id="50" dur="500"/>
                                        <p:tgtEl>
                                          <p:spTgt spid="1828902"/>
                                        </p:tgtEl>
                                      </p:cBhvr>
                                    </p:animEffect>
                                    <p:set>
                                      <p:cBhvr>
                                        <p:cTn id="51" dur="1" fill="hold">
                                          <p:stCondLst>
                                            <p:cond delay="499"/>
                                          </p:stCondLst>
                                        </p:cTn>
                                        <p:tgtEl>
                                          <p:spTgt spid="1828902"/>
                                        </p:tgtEl>
                                        <p:attrNameLst>
                                          <p:attrName>style.visibility</p:attrName>
                                        </p:attrNameLst>
                                      </p:cBhvr>
                                      <p:to>
                                        <p:strVal val="hidden"/>
                                      </p:to>
                                    </p:set>
                                  </p:childTnLst>
                                </p:cTn>
                              </p:par>
                              <p:par>
                                <p:cTn id="52" presetID="9" presetClass="entr" presetSubtype="0" fill="hold" grpId="0" nodeType="withEffect">
                                  <p:stCondLst>
                                    <p:cond delay="0"/>
                                  </p:stCondLst>
                                  <p:childTnLst>
                                    <p:set>
                                      <p:cBhvr>
                                        <p:cTn id="53" dur="1" fill="hold">
                                          <p:stCondLst>
                                            <p:cond delay="0"/>
                                          </p:stCondLst>
                                        </p:cTn>
                                        <p:tgtEl>
                                          <p:spTgt spid="1828905"/>
                                        </p:tgtEl>
                                        <p:attrNameLst>
                                          <p:attrName>style.visibility</p:attrName>
                                        </p:attrNameLst>
                                      </p:cBhvr>
                                      <p:to>
                                        <p:strVal val="visible"/>
                                      </p:to>
                                    </p:set>
                                    <p:animEffect transition="in" filter="dissolve">
                                      <p:cBhvr>
                                        <p:cTn id="54" dur="500"/>
                                        <p:tgtEl>
                                          <p:spTgt spid="1828905"/>
                                        </p:tgtEl>
                                      </p:cBhvr>
                                    </p:animEffect>
                                  </p:childTnLst>
                                </p:cTn>
                              </p:par>
                              <p:par>
                                <p:cTn id="55" presetID="7" presetClass="emph" presetSubtype="2" fill="hold" nodeType="withEffect">
                                  <p:stCondLst>
                                    <p:cond delay="0"/>
                                  </p:stCondLst>
                                  <p:childTnLst>
                                    <p:animClr clrSpc="rgb" dir="cw">
                                      <p:cBhvr>
                                        <p:cTn id="56" dur="500" fill="hold"/>
                                        <p:tgtEl>
                                          <p:spTgt spid="1828890"/>
                                        </p:tgtEl>
                                        <p:attrNameLst>
                                          <p:attrName>stroke.color</p:attrName>
                                        </p:attrNameLst>
                                      </p:cBhvr>
                                      <p:to>
                                        <a:schemeClr val="tx1"/>
                                      </p:to>
                                    </p:animClr>
                                    <p:set>
                                      <p:cBhvr>
                                        <p:cTn id="57" dur="500" fill="hold"/>
                                        <p:tgtEl>
                                          <p:spTgt spid="1828890"/>
                                        </p:tgtEl>
                                        <p:attrNameLst>
                                          <p:attrName>stroke.on</p:attrName>
                                        </p:attrNameLst>
                                      </p:cBhvr>
                                      <p:to>
                                        <p:strVal val="true"/>
                                      </p:to>
                                    </p:set>
                                  </p:childTnLst>
                                </p:cTn>
                              </p:par>
                              <p:par>
                                <p:cTn id="58" presetID="7" presetClass="emph" presetSubtype="2" fill="hold" nodeType="withEffect">
                                  <p:stCondLst>
                                    <p:cond delay="0"/>
                                  </p:stCondLst>
                                  <p:childTnLst>
                                    <p:animClr clrSpc="rgb" dir="cw">
                                      <p:cBhvr>
                                        <p:cTn id="59" dur="500" fill="hold"/>
                                        <p:tgtEl>
                                          <p:spTgt spid="1828891"/>
                                        </p:tgtEl>
                                        <p:attrNameLst>
                                          <p:attrName>stroke.color</p:attrName>
                                        </p:attrNameLst>
                                      </p:cBhvr>
                                      <p:to>
                                        <a:srgbClr val="FF3399"/>
                                      </p:to>
                                    </p:animClr>
                                    <p:set>
                                      <p:cBhvr>
                                        <p:cTn id="60" dur="500" fill="hold"/>
                                        <p:tgtEl>
                                          <p:spTgt spid="1828891"/>
                                        </p:tgtEl>
                                        <p:attrNameLst>
                                          <p:attrName>stroke.on</p:attrName>
                                        </p:attrNameLst>
                                      </p:cBhvr>
                                      <p:to>
                                        <p:strVal val="tru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1828908"/>
                                        </p:tgtEl>
                                        <p:attrNameLst>
                                          <p:attrName>style.visibility</p:attrName>
                                        </p:attrNameLst>
                                      </p:cBhvr>
                                      <p:to>
                                        <p:strVal val="visible"/>
                                      </p:to>
                                    </p:set>
                                    <p:animEffect transition="in" filter="dissolve">
                                      <p:cBhvr>
                                        <p:cTn id="65" dur="500"/>
                                        <p:tgtEl>
                                          <p:spTgt spid="1828908"/>
                                        </p:tgtEl>
                                      </p:cBhvr>
                                    </p:animEffect>
                                  </p:childTnLst>
                                </p:cTn>
                              </p:par>
                              <p:par>
                                <p:cTn id="66" presetID="7" presetClass="emph" presetSubtype="2" fill="hold" nodeType="withEffect">
                                  <p:stCondLst>
                                    <p:cond delay="0"/>
                                  </p:stCondLst>
                                  <p:childTnLst>
                                    <p:animClr clrSpc="rgb" dir="cw">
                                      <p:cBhvr>
                                        <p:cTn id="67" dur="500" fill="hold"/>
                                        <p:tgtEl>
                                          <p:spTgt spid="1828891"/>
                                        </p:tgtEl>
                                        <p:attrNameLst>
                                          <p:attrName>stroke.color</p:attrName>
                                        </p:attrNameLst>
                                      </p:cBhvr>
                                      <p:to>
                                        <a:schemeClr val="tx1"/>
                                      </p:to>
                                    </p:animClr>
                                    <p:set>
                                      <p:cBhvr>
                                        <p:cTn id="68" dur="500" fill="hold"/>
                                        <p:tgtEl>
                                          <p:spTgt spid="1828891"/>
                                        </p:tgtEl>
                                        <p:attrNameLst>
                                          <p:attrName>stroke.on</p:attrName>
                                        </p:attrNameLst>
                                      </p:cBhvr>
                                      <p:to>
                                        <p:strVal val="true"/>
                                      </p:to>
                                    </p:se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nodeType="clickEffect">
                                  <p:stCondLst>
                                    <p:cond delay="0"/>
                                  </p:stCondLst>
                                  <p:childTnLst>
                                    <p:set>
                                      <p:cBhvr>
                                        <p:cTn id="72" dur="1" fill="hold">
                                          <p:stCondLst>
                                            <p:cond delay="0"/>
                                          </p:stCondLst>
                                        </p:cTn>
                                        <p:tgtEl>
                                          <p:spTgt spid="5122"/>
                                        </p:tgtEl>
                                        <p:attrNameLst>
                                          <p:attrName>style.visibility</p:attrName>
                                        </p:attrNameLst>
                                      </p:cBhvr>
                                      <p:to>
                                        <p:strVal val="visible"/>
                                      </p:to>
                                    </p:set>
                                    <p:animEffect transition="in" filter="dissolve">
                                      <p:cBhvr>
                                        <p:cTn id="73"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8899" grpId="0"/>
      <p:bldP spid="1828900" grpId="0"/>
      <p:bldP spid="1828902" grpId="0"/>
      <p:bldP spid="1828903" grpId="0"/>
      <p:bldP spid="1828905" grpId="0"/>
      <p:bldP spid="1828906" grpId="0"/>
      <p:bldP spid="1828907" grpId="0"/>
      <p:bldP spid="1828907" grpId="1"/>
      <p:bldP spid="182890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What Does It Mean to Automate</a:t>
            </a:r>
            <a:br>
              <a:rPr lang="en-US" sz="3600" dirty="0" smtClean="0"/>
            </a:br>
            <a:r>
              <a:rPr lang="en-US" sz="3600" dirty="0" smtClean="0"/>
              <a:t>Abstract Interpretation?</a:t>
            </a:r>
            <a:endParaRPr lang="en-US" sz="3600" dirty="0"/>
          </a:p>
        </p:txBody>
      </p:sp>
      <p:sp>
        <p:nvSpPr>
          <p:cNvPr id="5" name="Slide Number Placeholder 4"/>
          <p:cNvSpPr>
            <a:spLocks noGrp="1"/>
          </p:cNvSpPr>
          <p:nvPr>
            <p:ph type="sldNum" sz="quarter" idx="12"/>
          </p:nvPr>
        </p:nvSpPr>
        <p:spPr/>
        <p:txBody>
          <a:bodyPr/>
          <a:lstStyle/>
          <a:p>
            <a:fld id="{A65A0EED-6B89-664A-801E-D3FDD91C7C69}" type="slidenum">
              <a:rPr lang="en-US" smtClean="0"/>
              <a:pPr/>
              <a:t>26</a:t>
            </a:fld>
            <a:endParaRPr lang="en-US"/>
          </a:p>
        </p:txBody>
      </p:sp>
      <mc:AlternateContent xmlns:mc="http://schemas.openxmlformats.org/markup-compatibility/2006" xmlns:a14="http://schemas.microsoft.com/office/drawing/2010/main">
        <mc:Choice Requires="a14">
          <p:sp>
            <p:nvSpPr>
              <p:cNvPr id="11" name="Content Placeholder 2"/>
              <p:cNvSpPr>
                <a:spLocks noGrp="1"/>
              </p:cNvSpPr>
              <p:nvPr>
                <p:ph idx="1"/>
              </p:nvPr>
            </p:nvSpPr>
            <p:spPr>
              <a:xfrm>
                <a:off x="0" y="1691640"/>
                <a:ext cx="9062720" cy="4947699"/>
              </a:xfrm>
            </p:spPr>
            <p:txBody>
              <a:bodyPr>
                <a:normAutofit fontScale="92500" lnSpcReduction="20000"/>
              </a:bodyPr>
              <a:lstStyle/>
              <a:p>
                <a:r>
                  <a:rPr lang="en-US" dirty="0" smtClean="0"/>
                  <a:t>An abstract interpreter </a:t>
                </a:r>
                <a:r>
                  <a:rPr lang="en-US" dirty="0" err="1" smtClean="0"/>
                  <a:t>Interp</a:t>
                </a:r>
                <a:r>
                  <a:rPr lang="en-US" baseline="30000" dirty="0" smtClean="0"/>
                  <a:t>#</a:t>
                </a:r>
                <a:r>
                  <a:rPr lang="en-US" dirty="0" smtClean="0"/>
                  <a:t>(</a:t>
                </a:r>
                <a:r>
                  <a:rPr lang="en-US" dirty="0" err="1" smtClean="0"/>
                  <a:t>M</a:t>
                </a:r>
                <a:r>
                  <a:rPr lang="en-US" baseline="-25000" dirty="0" err="1" smtClean="0"/>
                  <a:t>s</a:t>
                </a:r>
                <a:r>
                  <a:rPr lang="en-US" dirty="0" err="1" smtClean="0"/>
                  <a:t>,</a:t>
                </a:r>
                <a:r>
                  <a:rPr lang="en-US" dirty="0" err="1" smtClean="0">
                    <a:latin typeface="Lucida Calligraphy"/>
                  </a:rPr>
                  <a:t>A</a:t>
                </a:r>
                <a:r>
                  <a:rPr lang="en-US" dirty="0" smtClean="0"/>
                  <a:t>,</a:t>
                </a:r>
                <a14:m>
                  <m:oMath xmlns:m="http://schemas.openxmlformats.org/officeDocument/2006/math">
                    <m:sSup>
                      <m:sSupPr>
                        <m:ctrlPr>
                          <a:rPr lang="en-US" b="0" i="1" smtClean="0">
                            <a:latin typeface="Cambria Math"/>
                          </a:rPr>
                        </m:ctrlPr>
                      </m:sSupPr>
                      <m:e>
                        <m:r>
                          <a:rPr lang="en-US" b="0" i="1" smtClean="0">
                            <a:latin typeface="Cambria Math"/>
                          </a:rPr>
                          <m:t>𝑎</m:t>
                        </m:r>
                      </m:e>
                      <m:sup>
                        <m:r>
                          <m:rPr>
                            <m:lit/>
                          </m:rPr>
                          <a:rPr lang="en-US" b="0" i="1" smtClean="0">
                            <a:latin typeface="Cambria Math"/>
                          </a:rPr>
                          <m:t>#</m:t>
                        </m:r>
                      </m:sup>
                    </m:sSup>
                  </m:oMath>
                </a14:m>
                <a:r>
                  <a:rPr lang="en-US" dirty="0" smtClean="0"/>
                  <a:t>) has three inputs</a:t>
                </a:r>
              </a:p>
              <a:p>
                <a:pPr lvl="1"/>
                <a:r>
                  <a:rPr lang="en-US" dirty="0" err="1" smtClean="0"/>
                  <a:t>M</a:t>
                </a:r>
                <a:r>
                  <a:rPr lang="en-US" baseline="-25000" dirty="0" err="1" smtClean="0"/>
                  <a:t>s</a:t>
                </a:r>
                <a:r>
                  <a:rPr lang="en-US" dirty="0" smtClean="0"/>
                  <a:t> = the meaning function for a programming-language statement s</a:t>
                </a:r>
              </a:p>
              <a:p>
                <a:pPr lvl="1"/>
                <a:r>
                  <a:rPr lang="en-US" dirty="0" smtClean="0">
                    <a:latin typeface="Lucida Calligraphy"/>
                  </a:rPr>
                  <a:t>A </a:t>
                </a:r>
                <a:r>
                  <a:rPr lang="en-US" dirty="0"/>
                  <a:t>= an abstract domain</a:t>
                </a:r>
              </a:p>
              <a:p>
                <a:pPr lvl="1"/>
                <a14:m>
                  <m:oMath xmlns:m="http://schemas.openxmlformats.org/officeDocument/2006/math">
                    <m:sSup>
                      <m:sSupPr>
                        <m:ctrlPr>
                          <a:rPr lang="en-US" b="0" i="1" smtClean="0">
                            <a:latin typeface="Cambria Math"/>
                          </a:rPr>
                        </m:ctrlPr>
                      </m:sSupPr>
                      <m:e>
                        <m:r>
                          <a:rPr lang="en-US" b="0" i="1" smtClean="0">
                            <a:latin typeface="Cambria Math"/>
                          </a:rPr>
                          <m:t>𝑎</m:t>
                        </m:r>
                      </m:e>
                      <m:sup>
                        <m:r>
                          <a:rPr lang="en-US" b="0" i="1" smtClean="0">
                            <a:latin typeface="Cambria Math"/>
                          </a:rPr>
                          <m:t>#</m:t>
                        </m:r>
                      </m:sup>
                    </m:sSup>
                  </m:oMath>
                </a14:m>
                <a:r>
                  <a:rPr lang="en-US" dirty="0" smtClean="0"/>
                  <a:t>= an abstract-domain value (represents a set of pre-states)</a:t>
                </a:r>
              </a:p>
              <a:p>
                <a:pPr marL="457200" lvl="1" indent="0">
                  <a:buNone/>
                </a:pPr>
                <a14:m>
                  <m:oMath xmlns:m="http://schemas.openxmlformats.org/officeDocument/2006/math">
                    <m:sSup>
                      <m:sSupPr>
                        <m:ctrlPr>
                          <a:rPr lang="en-US" b="0" i="1" dirty="0" smtClean="0">
                            <a:latin typeface="Cambria Math"/>
                          </a:rPr>
                        </m:ctrlPr>
                      </m:sSupPr>
                      <m:e>
                        <m:r>
                          <a:rPr lang="en-US" b="0" i="1" dirty="0" smtClean="0">
                            <a:latin typeface="Cambria Math"/>
                          </a:rPr>
                          <m:t>𝑎</m:t>
                        </m:r>
                      </m:e>
                      <m:sup>
                        <m:r>
                          <a:rPr lang="en-US" b="0" i="1" dirty="0" smtClean="0">
                            <a:latin typeface="Cambria Math"/>
                          </a:rPr>
                          <m:t>#</m:t>
                        </m:r>
                      </m:sup>
                    </m:sSup>
                  </m:oMath>
                </a14:m>
                <a:r>
                  <a:rPr lang="en-US" dirty="0" smtClean="0"/>
                  <a:t> changes </a:t>
                </a:r>
                <a:r>
                  <a:rPr lang="en-US" dirty="0"/>
                  <a:t>more frequently than </a:t>
                </a:r>
                <a:r>
                  <a:rPr lang="en-US" dirty="0" err="1" smtClean="0"/>
                  <a:t>M</a:t>
                </a:r>
                <a:r>
                  <a:rPr lang="en-US" baseline="-25000" dirty="0" err="1" smtClean="0"/>
                  <a:t>s</a:t>
                </a:r>
                <a:r>
                  <a:rPr lang="en-US" dirty="0" smtClean="0"/>
                  <a:t> and </a:t>
                </a:r>
                <a:r>
                  <a:rPr lang="en-US" dirty="0">
                    <a:latin typeface="Lucida Calligraphy"/>
                  </a:rPr>
                  <a:t>A</a:t>
                </a:r>
                <a:endParaRPr lang="en-US" baseline="-25000" dirty="0" smtClean="0"/>
              </a:p>
              <a:p>
                <a:r>
                  <a:rPr lang="en-US" dirty="0" smtClean="0"/>
                  <a:t>Goal</a:t>
                </a:r>
              </a:p>
              <a:p>
                <a:pPr lvl="1"/>
                <a:r>
                  <a:rPr lang="en-US" dirty="0" smtClean="0"/>
                  <a:t>Inputs:</a:t>
                </a:r>
              </a:p>
              <a:p>
                <a:pPr marL="457200" lvl="1" indent="0">
                  <a:buNone/>
                </a:pPr>
                <a:r>
                  <a:rPr lang="en-US" dirty="0"/>
                  <a:t> </a:t>
                </a:r>
                <a:r>
                  <a:rPr lang="en-US" dirty="0" smtClean="0"/>
                  <a:t>   (</a:t>
                </a:r>
                <a:r>
                  <a:rPr lang="en-US" dirty="0" err="1" smtClean="0"/>
                  <a:t>i</a:t>
                </a:r>
                <a:r>
                  <a:rPr lang="en-US" dirty="0" smtClean="0"/>
                  <a:t>)  a specification of the semantics of a programming language’s</a:t>
                </a:r>
              </a:p>
              <a:p>
                <a:pPr marL="457200" lvl="1" indent="0">
                  <a:buNone/>
                </a:pPr>
                <a:r>
                  <a:rPr lang="en-US" dirty="0"/>
                  <a:t> </a:t>
                </a:r>
                <a:r>
                  <a:rPr lang="en-US" dirty="0" smtClean="0"/>
                  <a:t>         statements</a:t>
                </a:r>
              </a:p>
              <a:p>
                <a:pPr marL="457200" lvl="1" indent="0">
                  <a:buNone/>
                </a:pPr>
                <a:r>
                  <a:rPr lang="en-US" dirty="0"/>
                  <a:t> </a:t>
                </a:r>
                <a:r>
                  <a:rPr lang="en-US" dirty="0" smtClean="0"/>
                  <a:t>   (ii) a specification of abstract domain </a:t>
                </a:r>
                <a:r>
                  <a:rPr lang="en-US" dirty="0">
                    <a:latin typeface="Lucida Calligraphy"/>
                  </a:rPr>
                  <a:t>A</a:t>
                </a:r>
                <a:endParaRPr lang="en-US" dirty="0" smtClean="0"/>
              </a:p>
              <a:p>
                <a:pPr lvl="1"/>
                <a:r>
                  <a:rPr lang="en-US" dirty="0" smtClean="0"/>
                  <a:t>Output: a function </a:t>
                </a:r>
                <a:r>
                  <a:rPr lang="en-US" dirty="0" err="1" smtClean="0"/>
                  <a:t>I</a:t>
                </a:r>
                <a:r>
                  <a:rPr lang="en-US" baseline="-25000" dirty="0" err="1" smtClean="0"/>
                  <a:t>s,</a:t>
                </a:r>
                <a:r>
                  <a:rPr lang="en-US" baseline="-25000" dirty="0" err="1" smtClean="0">
                    <a:latin typeface="Lucida Calligraphy"/>
                  </a:rPr>
                  <a:t>A</a:t>
                </a:r>
                <a:r>
                  <a:rPr lang="en-US" dirty="0" smtClean="0"/>
                  <a:t>(</a:t>
                </a:r>
                <a:r>
                  <a:rPr lang="en-US" dirty="0" smtClean="0">
                    <a:latin typeface="Lucida Calligraphy"/>
                  </a:rPr>
                  <a:t>•</a:t>
                </a:r>
                <a:r>
                  <a:rPr lang="en-US" dirty="0" smtClean="0"/>
                  <a:t>) such that </a:t>
                </a:r>
                <a:r>
                  <a:rPr lang="en-US" dirty="0" err="1" smtClean="0"/>
                  <a:t>I</a:t>
                </a:r>
                <a:r>
                  <a:rPr lang="en-US" baseline="-25000" dirty="0" err="1" smtClean="0"/>
                  <a:t>s,</a:t>
                </a:r>
                <a:r>
                  <a:rPr lang="en-US" baseline="-25000" dirty="0" err="1" smtClean="0">
                    <a:latin typeface="Lucida Calligraphy"/>
                  </a:rPr>
                  <a:t>A</a:t>
                </a:r>
                <a:r>
                  <a:rPr lang="en-US" dirty="0" smtClean="0"/>
                  <a:t>(</a:t>
                </a:r>
                <a14:m>
                  <m:oMath xmlns:m="http://schemas.openxmlformats.org/officeDocument/2006/math">
                    <m:sSup>
                      <m:sSupPr>
                        <m:ctrlPr>
                          <a:rPr lang="en-US" i="1" dirty="0">
                            <a:latin typeface="Cambria Math"/>
                          </a:rPr>
                        </m:ctrlPr>
                      </m:sSupPr>
                      <m:e>
                        <m:r>
                          <a:rPr lang="en-US" i="1" dirty="0">
                            <a:latin typeface="Cambria Math"/>
                          </a:rPr>
                          <m:t>𝑎</m:t>
                        </m:r>
                      </m:e>
                      <m:sup>
                        <m:r>
                          <a:rPr lang="en-US" i="1" dirty="0">
                            <a:latin typeface="Cambria Math"/>
                          </a:rPr>
                          <m:t>#</m:t>
                        </m:r>
                      </m:sup>
                    </m:sSup>
                  </m:oMath>
                </a14:m>
                <a:r>
                  <a:rPr lang="en-US" dirty="0" smtClean="0"/>
                  <a:t>) computes </a:t>
                </a:r>
                <a:r>
                  <a:rPr lang="en-US" dirty="0" err="1" smtClean="0"/>
                  <a:t>Interp</a:t>
                </a:r>
                <a:r>
                  <a:rPr lang="en-US" baseline="30000" dirty="0" smtClean="0"/>
                  <a:t>#</a:t>
                </a:r>
                <a:r>
                  <a:rPr lang="en-US" dirty="0" smtClean="0"/>
                  <a:t>(</a:t>
                </a:r>
                <a:r>
                  <a:rPr lang="en-US" dirty="0" err="1" smtClean="0"/>
                  <a:t>M</a:t>
                </a:r>
                <a:r>
                  <a:rPr lang="en-US" baseline="-25000" dirty="0" err="1" smtClean="0"/>
                  <a:t>s</a:t>
                </a:r>
                <a:r>
                  <a:rPr lang="en-US" dirty="0" err="1" smtClean="0"/>
                  <a:t>,</a:t>
                </a:r>
                <a:r>
                  <a:rPr lang="en-US" dirty="0" err="1" smtClean="0">
                    <a:latin typeface="Lucida Calligraphy"/>
                  </a:rPr>
                  <a:t>A</a:t>
                </a:r>
                <a:r>
                  <a:rPr lang="en-US" dirty="0" smtClean="0"/>
                  <a:t>,</a:t>
                </a:r>
                <a14:m>
                  <m:oMath xmlns:m="http://schemas.openxmlformats.org/officeDocument/2006/math">
                    <m:sSup>
                      <m:sSupPr>
                        <m:ctrlPr>
                          <a:rPr lang="en-US" i="1">
                            <a:latin typeface="Cambria Math"/>
                          </a:rPr>
                        </m:ctrlPr>
                      </m:sSupPr>
                      <m:e>
                        <m:r>
                          <a:rPr lang="en-US" i="1">
                            <a:latin typeface="Cambria Math"/>
                          </a:rPr>
                          <m:t>𝑎</m:t>
                        </m:r>
                      </m:e>
                      <m:sup>
                        <m:r>
                          <a:rPr lang="en-US" i="1">
                            <a:latin typeface="Cambria Math"/>
                          </a:rPr>
                          <m:t>#</m:t>
                        </m:r>
                      </m:sup>
                    </m:sSup>
                  </m:oMath>
                </a14:m>
                <a:r>
                  <a:rPr lang="en-US" dirty="0" smtClean="0"/>
                  <a:t>)</a:t>
                </a:r>
              </a:p>
              <a:p>
                <a:r>
                  <a:rPr lang="en-US" dirty="0">
                    <a:solidFill>
                      <a:srgbClr val="C00000"/>
                    </a:solidFill>
                  </a:rPr>
                  <a:t>What formalism should we use to specify </a:t>
                </a:r>
                <a:r>
                  <a:rPr lang="en-US" dirty="0" err="1">
                    <a:solidFill>
                      <a:srgbClr val="C00000"/>
                    </a:solidFill>
                  </a:rPr>
                  <a:t>M</a:t>
                </a:r>
                <a:r>
                  <a:rPr lang="en-US" baseline="-25000" dirty="0" err="1">
                    <a:solidFill>
                      <a:srgbClr val="C00000"/>
                    </a:solidFill>
                  </a:rPr>
                  <a:t>s</a:t>
                </a:r>
                <a:r>
                  <a:rPr lang="en-US" dirty="0">
                    <a:solidFill>
                      <a:srgbClr val="C00000"/>
                    </a:solidFill>
                  </a:rPr>
                  <a:t>?</a:t>
                </a:r>
                <a:endParaRPr lang="en-US" baseline="-25000" dirty="0">
                  <a:solidFill>
                    <a:srgbClr val="C00000"/>
                  </a:solidFill>
                </a:endParaRPr>
              </a:p>
              <a:p>
                <a:r>
                  <a:rPr lang="en-US" dirty="0">
                    <a:solidFill>
                      <a:srgbClr val="C00000"/>
                    </a:solidFill>
                  </a:rPr>
                  <a:t>What formalism should we use to specify </a:t>
                </a:r>
                <a:r>
                  <a:rPr lang="en-US" dirty="0">
                    <a:solidFill>
                      <a:srgbClr val="C00000"/>
                    </a:solidFill>
                    <a:latin typeface="Lucida Calligraphy"/>
                  </a:rPr>
                  <a:t>A</a:t>
                </a:r>
                <a:r>
                  <a:rPr lang="en-US" dirty="0" smtClean="0">
                    <a:solidFill>
                      <a:srgbClr val="C00000"/>
                    </a:solidFill>
                  </a:rPr>
                  <a:t>?</a:t>
                </a:r>
                <a:r>
                  <a:rPr lang="en-US" dirty="0" smtClean="0"/>
                  <a:t> </a:t>
                </a:r>
                <a:endParaRPr lang="en-US" baseline="-25000" dirty="0"/>
              </a:p>
            </p:txBody>
          </p:sp>
        </mc:Choice>
        <mc:Fallback xmlns="">
          <p:sp>
            <p:nvSpPr>
              <p:cNvPr id="11" name="Content Placeholder 2"/>
              <p:cNvSpPr>
                <a:spLocks noGrp="1" noRot="1" noChangeAspect="1" noMove="1" noResize="1" noEditPoints="1" noAdjustHandles="1" noChangeArrowheads="1" noChangeShapeType="1" noTextEdit="1"/>
              </p:cNvSpPr>
              <p:nvPr>
                <p:ph idx="1"/>
              </p:nvPr>
            </p:nvSpPr>
            <p:spPr>
              <a:xfrm>
                <a:off x="0" y="1691640"/>
                <a:ext cx="9062720" cy="4947699"/>
              </a:xfrm>
              <a:blipFill rotWithShape="1">
                <a:blip r:embed="rId2"/>
                <a:stretch>
                  <a:fillRect l="-1009" t="-2343" r="-403"/>
                </a:stretch>
              </a:blipFill>
            </p:spPr>
            <p:txBody>
              <a:bodyPr/>
              <a:lstStyle/>
              <a:p>
                <a:r>
                  <a:rPr lang="en-US">
                    <a:noFill/>
                  </a:rPr>
                  <a:t> </a:t>
                </a:r>
              </a:p>
            </p:txBody>
          </p:sp>
        </mc:Fallback>
      </mc:AlternateContent>
    </p:spTree>
    <p:extLst>
      <p:ext uri="{BB962C8B-B14F-4D97-AF65-F5344CB8AC3E}">
        <p14:creationId xmlns:p14="http://schemas.microsoft.com/office/powerpoint/2010/main" val="30102623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Abstract </a:t>
            </a:r>
            <a:r>
              <a:rPr lang="en-US" dirty="0" smtClean="0"/>
              <a:t>Interpretation </a:t>
            </a:r>
            <a:r>
              <a:rPr lang="en-US" sz="3600" dirty="0" smtClean="0"/>
              <a:t>[CC77]</a:t>
            </a:r>
            <a:endParaRPr lang="en-US" dirty="0"/>
          </a:p>
        </p:txBody>
      </p:sp>
      <p:sp>
        <p:nvSpPr>
          <p:cNvPr id="146" name="Diamond 145"/>
          <p:cNvSpPr/>
          <p:nvPr/>
        </p:nvSpPr>
        <p:spPr>
          <a:xfrm>
            <a:off x="5084825" y="2754618"/>
            <a:ext cx="2355850" cy="3268662"/>
          </a:xfrm>
          <a:prstGeom prst="diamond">
            <a:avLst/>
          </a:prstGeom>
          <a:noFill/>
          <a:ln w="24000">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00000"/>
              </a:lnSpc>
              <a:spcBef>
                <a:spcPts val="0"/>
              </a:spcBef>
              <a:spcAft>
                <a:spcPts val="0"/>
              </a:spcAft>
              <a:buFontTx/>
              <a:buNone/>
              <a:defRPr/>
            </a:pPr>
            <a:endParaRPr lang="en-US" sz="1800">
              <a:solidFill>
                <a:srgbClr val="ED1C24"/>
              </a:solidFill>
            </a:endParaRPr>
          </a:p>
        </p:txBody>
      </p:sp>
      <p:sp>
        <p:nvSpPr>
          <p:cNvPr id="4" name="Rectangle 3"/>
          <p:cNvSpPr>
            <a:spLocks noRot="1" noChangeAspect="1" noMove="1" noResize="1" noEditPoints="1" noAdjustHandles="1" noChangeArrowheads="1" noChangeShapeType="1" noTextEdit="1"/>
          </p:cNvSpPr>
          <p:nvPr/>
        </p:nvSpPr>
        <p:spPr>
          <a:xfrm>
            <a:off x="5968016" y="1518684"/>
            <a:ext cx="777008" cy="707886"/>
          </a:xfrm>
          <a:prstGeom prst="rect">
            <a:avLst/>
          </a:prstGeom>
          <a:blipFill rotWithShape="1">
            <a:blip r:embed="rId3"/>
            <a:stretch>
              <a:fillRect/>
            </a:stretch>
          </a:blipFill>
        </p:spPr>
        <p:txBody>
          <a:bodyPr/>
          <a:lstStyle/>
          <a:p>
            <a:pPr fontAlgn="auto">
              <a:lnSpc>
                <a:spcPct val="100000"/>
              </a:lnSpc>
              <a:spcBef>
                <a:spcPts val="0"/>
              </a:spcBef>
              <a:spcAft>
                <a:spcPts val="0"/>
              </a:spcAft>
              <a:buFontTx/>
              <a:buNone/>
              <a:defRPr/>
            </a:pPr>
            <a:r>
              <a:rPr lang="en-US" sz="1800">
                <a:noFill/>
                <a:latin typeface="Calibri"/>
              </a:rPr>
              <a:t> </a:t>
            </a:r>
          </a:p>
        </p:txBody>
      </p:sp>
      <p:sp>
        <p:nvSpPr>
          <p:cNvPr id="12" name="Rectangle 11"/>
          <p:cNvSpPr>
            <a:spLocks noRot="1" noChangeAspect="1" noMove="1" noResize="1" noEditPoints="1" noAdjustHandles="1" noChangeArrowheads="1" noChangeShapeType="1" noTextEdit="1"/>
          </p:cNvSpPr>
          <p:nvPr/>
        </p:nvSpPr>
        <p:spPr>
          <a:xfrm>
            <a:off x="1680500" y="1575401"/>
            <a:ext cx="625748" cy="707886"/>
          </a:xfrm>
          <a:prstGeom prst="rect">
            <a:avLst/>
          </a:prstGeom>
          <a:blipFill rotWithShape="1">
            <a:blip r:embed="rId4"/>
            <a:stretch>
              <a:fillRect/>
            </a:stretch>
          </a:blipFill>
        </p:spPr>
        <p:txBody>
          <a:bodyPr/>
          <a:lstStyle/>
          <a:p>
            <a:pPr fontAlgn="auto">
              <a:lnSpc>
                <a:spcPct val="100000"/>
              </a:lnSpc>
              <a:spcBef>
                <a:spcPts val="0"/>
              </a:spcBef>
              <a:spcAft>
                <a:spcPts val="0"/>
              </a:spcAft>
              <a:buFontTx/>
              <a:buNone/>
              <a:defRPr/>
            </a:pPr>
            <a:r>
              <a:rPr lang="en-US" sz="1800">
                <a:noFill/>
                <a:latin typeface="Calibri"/>
              </a:rPr>
              <a:t> </a:t>
            </a:r>
          </a:p>
        </p:txBody>
      </p:sp>
      <p:sp>
        <p:nvSpPr>
          <p:cNvPr id="5" name="Rectangle 4"/>
          <p:cNvSpPr/>
          <p:nvPr/>
        </p:nvSpPr>
        <p:spPr bwMode="auto">
          <a:xfrm>
            <a:off x="893460" y="2813002"/>
            <a:ext cx="2589636" cy="3148048"/>
          </a:xfrm>
          <a:prstGeom prst="rect">
            <a:avLst/>
          </a:prstGeom>
          <a:noFill/>
          <a:ln w="28575" cap="flat" cmpd="sng" algn="ctr">
            <a:solidFill>
              <a:schemeClr val="accent1"/>
            </a:solidFill>
            <a:prstDash val="solid"/>
            <a:round/>
            <a:headEnd type="none" w="sm" len="sm"/>
            <a:tailEnd type="stealth"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Char char="•"/>
              <a:tabLst/>
            </a:pPr>
            <a:endParaRPr kumimoji="0" lang="en-US" sz="1800" b="0" i="0" u="none" strike="noStrike" cap="none" normalizeH="0" baseline="0" smtClean="0">
              <a:ln>
                <a:noFill/>
              </a:ln>
              <a:solidFill>
                <a:schemeClr val="bg1"/>
              </a:solidFill>
              <a:effectLst/>
              <a:latin typeface="Comic Sans MS" pitchFamily="66" charset="0"/>
            </a:endParaRPr>
          </a:p>
        </p:txBody>
      </p:sp>
      <p:sp>
        <p:nvSpPr>
          <p:cNvPr id="7" name="Oval 6"/>
          <p:cNvSpPr/>
          <p:nvPr/>
        </p:nvSpPr>
        <p:spPr bwMode="auto">
          <a:xfrm>
            <a:off x="1680500" y="4089400"/>
            <a:ext cx="834100" cy="588680"/>
          </a:xfrm>
          <a:prstGeom prst="ellipse">
            <a:avLst/>
          </a:prstGeom>
          <a:noFill/>
          <a:ln w="28575" cap="flat" cmpd="sng" algn="ctr">
            <a:solidFill>
              <a:schemeClr val="accent1"/>
            </a:solidFill>
            <a:prstDash val="solid"/>
            <a:round/>
            <a:headEnd type="none" w="sm" len="sm"/>
            <a:tailEnd type="stealth"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Char char="•"/>
              <a:tabLst/>
            </a:pPr>
            <a:endParaRPr kumimoji="0" lang="en-US" sz="1800" b="0" i="0" u="none" strike="noStrike" cap="none" normalizeH="0" baseline="0" smtClean="0">
              <a:ln>
                <a:noFill/>
              </a:ln>
              <a:solidFill>
                <a:schemeClr val="bg1"/>
              </a:solidFill>
              <a:effectLst/>
              <a:latin typeface="Comic Sans MS" pitchFamily="66" charset="0"/>
            </a:endParaRPr>
          </a:p>
        </p:txBody>
      </p:sp>
      <p:sp>
        <p:nvSpPr>
          <p:cNvPr id="13" name="Oval 12"/>
          <p:cNvSpPr/>
          <p:nvPr/>
        </p:nvSpPr>
        <p:spPr bwMode="auto">
          <a:xfrm>
            <a:off x="1465832" y="3721977"/>
            <a:ext cx="1235487" cy="1073392"/>
          </a:xfrm>
          <a:prstGeom prst="ellipse">
            <a:avLst/>
          </a:prstGeom>
          <a:noFill/>
          <a:ln w="28575" cap="flat" cmpd="sng" algn="ctr">
            <a:solidFill>
              <a:schemeClr val="accent1"/>
            </a:solidFill>
            <a:prstDash val="solid"/>
            <a:round/>
            <a:headEnd type="none" w="sm" len="sm"/>
            <a:tailEnd type="stealth"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Char char="•"/>
              <a:tabLst/>
            </a:pPr>
            <a:endParaRPr kumimoji="0" lang="en-US" sz="1800" b="0" i="0" u="none" strike="noStrike" cap="none" normalizeH="0" baseline="0" smtClean="0">
              <a:ln>
                <a:noFill/>
              </a:ln>
              <a:solidFill>
                <a:schemeClr val="bg1"/>
              </a:solidFill>
              <a:effectLst/>
              <a:latin typeface="Comic Sans MS" pitchFamily="66" charset="0"/>
            </a:endParaRPr>
          </a:p>
        </p:txBody>
      </p:sp>
      <p:sp>
        <p:nvSpPr>
          <p:cNvPr id="16" name="Oval 15"/>
          <p:cNvSpPr/>
          <p:nvPr/>
        </p:nvSpPr>
        <p:spPr bwMode="auto">
          <a:xfrm>
            <a:off x="6477000" y="4439770"/>
            <a:ext cx="54864" cy="56031"/>
          </a:xfrm>
          <a:prstGeom prst="ellipse">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Char char="•"/>
              <a:tabLst/>
            </a:pPr>
            <a:endParaRPr kumimoji="0" lang="en-US" sz="1800" b="0" i="0" u="none" strike="noStrike" cap="none" normalizeH="0" baseline="0" smtClean="0">
              <a:ln>
                <a:noFill/>
              </a:ln>
              <a:solidFill>
                <a:schemeClr val="bg1"/>
              </a:solidFill>
              <a:effectLst/>
              <a:latin typeface="Comic Sans MS" pitchFamily="66" charset="0"/>
            </a:endParaRPr>
          </a:p>
        </p:txBody>
      </p:sp>
      <p:grpSp>
        <p:nvGrpSpPr>
          <p:cNvPr id="23" name="Group 22"/>
          <p:cNvGrpSpPr/>
          <p:nvPr/>
        </p:nvGrpSpPr>
        <p:grpSpPr>
          <a:xfrm>
            <a:off x="2514600" y="4269873"/>
            <a:ext cx="3962400" cy="535531"/>
            <a:chOff x="2514600" y="4269873"/>
            <a:chExt cx="3962400" cy="535531"/>
          </a:xfrm>
        </p:grpSpPr>
        <p:cxnSp>
          <p:nvCxnSpPr>
            <p:cNvPr id="125" name="Straight Connector 124"/>
            <p:cNvCxnSpPr>
              <a:stCxn id="7" idx="6"/>
              <a:endCxn id="16" idx="2"/>
            </p:cNvCxnSpPr>
            <p:nvPr/>
          </p:nvCxnSpPr>
          <p:spPr>
            <a:xfrm>
              <a:off x="2514600" y="4383740"/>
              <a:ext cx="3962400" cy="84046"/>
            </a:xfrm>
            <a:prstGeom prst="line">
              <a:avLst/>
            </a:prstGeom>
            <a:ln w="2400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188092" y="4269873"/>
              <a:ext cx="417102" cy="535531"/>
            </a:xfrm>
            <a:prstGeom prst="rect">
              <a:avLst/>
            </a:prstGeom>
            <a:noFill/>
          </p:spPr>
          <p:txBody>
            <a:bodyPr wrap="none" rtlCol="0">
              <a:spAutoFit/>
            </a:bodyPr>
            <a:lstStyle/>
            <a:p>
              <a:pPr>
                <a:buNone/>
              </a:pPr>
              <a:r>
                <a:rPr lang="el-GR" sz="3200" dirty="0" smtClean="0">
                  <a:solidFill>
                    <a:srgbClr val="FF0000"/>
                  </a:solidFill>
                </a:rPr>
                <a:t>α</a:t>
              </a:r>
              <a:endParaRPr lang="en-US" sz="3200" dirty="0">
                <a:solidFill>
                  <a:srgbClr val="FF0000"/>
                </a:solidFill>
              </a:endParaRPr>
            </a:p>
          </p:txBody>
        </p:sp>
      </p:grpSp>
      <p:sp>
        <p:nvSpPr>
          <p:cNvPr id="26" name="Text Box 5"/>
          <p:cNvSpPr txBox="1">
            <a:spLocks noChangeArrowheads="1"/>
          </p:cNvSpPr>
          <p:nvPr/>
        </p:nvSpPr>
        <p:spPr bwMode="auto">
          <a:xfrm>
            <a:off x="799312" y="5978519"/>
            <a:ext cx="2239716" cy="341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None/>
            </a:pPr>
            <a:r>
              <a:rPr lang="en-US" sz="1800" dirty="0" smtClean="0">
                <a:solidFill>
                  <a:srgbClr val="0070C0"/>
                </a:solidFill>
                <a:latin typeface="Comic Sans MS" pitchFamily="66" charset="0"/>
              </a:rPr>
              <a:t>Universe of States</a:t>
            </a:r>
          </a:p>
        </p:txBody>
      </p:sp>
      <p:sp>
        <p:nvSpPr>
          <p:cNvPr id="20" name="Rounded Rectangular Callout 19"/>
          <p:cNvSpPr/>
          <p:nvPr/>
        </p:nvSpPr>
        <p:spPr bwMode="auto">
          <a:xfrm>
            <a:off x="7303390" y="2850387"/>
            <a:ext cx="1297686" cy="761019"/>
          </a:xfrm>
          <a:prstGeom prst="wedgeRoundRectCallout">
            <a:avLst>
              <a:gd name="adj1" fmla="val -107911"/>
              <a:gd name="adj2" fmla="val 156371"/>
              <a:gd name="adj3" fmla="val 16667"/>
            </a:avLst>
          </a:prstGeom>
          <a:solidFill>
            <a:schemeClr val="bg1"/>
          </a:solidFill>
          <a:ln w="19050" cap="flat" cmpd="sng" algn="ctr">
            <a:solidFill>
              <a:srgbClr val="FF0000"/>
            </a:solidFill>
            <a:prstDash val="solid"/>
            <a:round/>
            <a:headEnd type="none" w="sm" len="sm"/>
            <a:tailEnd type="stealth" w="lg"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None/>
              <a:tabLst/>
            </a:pPr>
            <a:r>
              <a:rPr lang="en-US" sz="1800" dirty="0" smtClean="0">
                <a:solidFill>
                  <a:schemeClr val="accent1"/>
                </a:solidFill>
                <a:latin typeface="Comic Sans MS" pitchFamily="66" charset="0"/>
              </a:rPr>
              <a:t>x </a:t>
            </a:r>
            <a:r>
              <a:rPr lang="en-US" sz="1800" dirty="0" smtClean="0">
                <a:solidFill>
                  <a:schemeClr val="accent1"/>
                </a:solidFill>
                <a:latin typeface="Comic Sans MS" pitchFamily="66" charset="0"/>
                <a:sym typeface="Symbol"/>
              </a:rPr>
              <a:t> [2,5]</a:t>
            </a:r>
          </a:p>
          <a:p>
            <a:pPr>
              <a:buNone/>
            </a:pPr>
            <a:r>
              <a:rPr kumimoji="0" lang="en-US" sz="1800" b="0" i="0" u="none" strike="noStrike" cap="none" normalizeH="0" baseline="0" dirty="0" smtClean="0">
                <a:ln>
                  <a:noFill/>
                </a:ln>
                <a:solidFill>
                  <a:schemeClr val="accent1"/>
                </a:solidFill>
                <a:effectLst/>
                <a:latin typeface="Comic Sans MS" pitchFamily="66" charset="0"/>
                <a:sym typeface="Symbol"/>
              </a:rPr>
              <a:t>y </a:t>
            </a:r>
            <a:r>
              <a:rPr lang="en-US" sz="1800" dirty="0" smtClean="0">
                <a:solidFill>
                  <a:schemeClr val="accent1"/>
                </a:solidFill>
                <a:latin typeface="Comic Sans MS" pitchFamily="66" charset="0"/>
                <a:sym typeface="Symbol"/>
              </a:rPr>
              <a:t> [1,3]</a:t>
            </a:r>
            <a:endParaRPr kumimoji="0" lang="en-US" sz="1800" b="0" i="0" u="none" strike="noStrike" cap="none" normalizeH="0" baseline="0" dirty="0" smtClean="0">
              <a:ln>
                <a:noFill/>
              </a:ln>
              <a:solidFill>
                <a:schemeClr val="accent1"/>
              </a:solidFill>
              <a:effectLst/>
              <a:latin typeface="Comic Sans MS" pitchFamily="66" charset="0"/>
            </a:endParaRPr>
          </a:p>
        </p:txBody>
      </p:sp>
      <p:sp>
        <p:nvSpPr>
          <p:cNvPr id="28" name="Rounded Rectangular Callout 27"/>
          <p:cNvSpPr/>
          <p:nvPr/>
        </p:nvSpPr>
        <p:spPr bwMode="auto">
          <a:xfrm>
            <a:off x="89672" y="2671763"/>
            <a:ext cx="1703410" cy="699137"/>
          </a:xfrm>
          <a:prstGeom prst="wedgeRoundRectCallout">
            <a:avLst>
              <a:gd name="adj1" fmla="val 49211"/>
              <a:gd name="adj2" fmla="val 162228"/>
              <a:gd name="adj3" fmla="val 16667"/>
            </a:avLst>
          </a:prstGeom>
          <a:solidFill>
            <a:schemeClr val="bg1"/>
          </a:solidFill>
          <a:ln w="19050" cap="flat" cmpd="sng" algn="ctr">
            <a:solidFill>
              <a:srgbClr val="FF0000"/>
            </a:solidFill>
            <a:prstDash val="solid"/>
            <a:round/>
            <a:headEnd type="none" w="sm" len="sm"/>
            <a:tailEnd type="stealth" w="lg" len="med"/>
          </a:ln>
          <a:effectLst/>
          <a:extLst/>
        </p:spPr>
        <p:txBody>
          <a:bodyPr vert="horz" wrap="square" lIns="91440" tIns="45720" rIns="91440" bIns="45720" numCol="1" rtlCol="0" anchor="t" anchorCtr="0" compatLnSpc="1">
            <a:prstTxWarp prst="textNoShape">
              <a:avLst/>
            </a:prstTxWarp>
          </a:bodyPr>
          <a:lstStyle/>
          <a:p>
            <a:pPr>
              <a:buNone/>
            </a:pPr>
            <a:r>
              <a:rPr lang="en-US" sz="1800" dirty="0" smtClean="0">
                <a:solidFill>
                  <a:schemeClr val="accent1"/>
                </a:solidFill>
                <a:latin typeface="Comic Sans MS" pitchFamily="66" charset="0"/>
              </a:rPr>
              <a:t>{(x</a:t>
            </a:r>
            <a:r>
              <a:rPr lang="en-US" sz="1800" dirty="0" smtClean="0">
                <a:solidFill>
                  <a:schemeClr val="accent1"/>
                </a:solidFill>
                <a:latin typeface="Comic Sans MS" pitchFamily="66" charset="0"/>
                <a:sym typeface="Symbol"/>
              </a:rPr>
              <a:t>2, y1),   </a:t>
            </a:r>
          </a:p>
          <a:p>
            <a:pPr>
              <a:buNone/>
            </a:pPr>
            <a:r>
              <a:rPr lang="en-US" sz="1800" dirty="0">
                <a:solidFill>
                  <a:schemeClr val="accent1"/>
                </a:solidFill>
                <a:latin typeface="Comic Sans MS" pitchFamily="66" charset="0"/>
                <a:sym typeface="Symbol"/>
              </a:rPr>
              <a:t> </a:t>
            </a:r>
            <a:r>
              <a:rPr lang="en-US" sz="1800" dirty="0" smtClean="0">
                <a:solidFill>
                  <a:schemeClr val="accent1"/>
                </a:solidFill>
                <a:latin typeface="Comic Sans MS" pitchFamily="66" charset="0"/>
              </a:rPr>
              <a:t>(x</a:t>
            </a:r>
            <a:r>
              <a:rPr lang="en-US" sz="1800" dirty="0" smtClean="0">
                <a:solidFill>
                  <a:schemeClr val="accent1"/>
                </a:solidFill>
                <a:latin typeface="Comic Sans MS" pitchFamily="66" charset="0"/>
                <a:sym typeface="Symbol"/>
              </a:rPr>
              <a:t>5, y3)}</a:t>
            </a:r>
            <a:endParaRPr lang="en-US" sz="1800" dirty="0">
              <a:solidFill>
                <a:schemeClr val="accent1"/>
              </a:solidFill>
              <a:latin typeface="Comic Sans MS" pitchFamily="66" charset="0"/>
            </a:endParaRPr>
          </a:p>
        </p:txBody>
      </p:sp>
      <p:sp>
        <p:nvSpPr>
          <p:cNvPr id="29" name="Rounded Rectangular Callout 28"/>
          <p:cNvSpPr/>
          <p:nvPr/>
        </p:nvSpPr>
        <p:spPr bwMode="auto">
          <a:xfrm>
            <a:off x="2775695" y="1518684"/>
            <a:ext cx="2132061" cy="1331703"/>
          </a:xfrm>
          <a:prstGeom prst="wedgeRoundRectCallout">
            <a:avLst>
              <a:gd name="adj1" fmla="val -70773"/>
              <a:gd name="adj2" fmla="val 117832"/>
              <a:gd name="adj3" fmla="val 16667"/>
            </a:avLst>
          </a:prstGeom>
          <a:solidFill>
            <a:schemeClr val="bg1"/>
          </a:solidFill>
          <a:ln w="19050" cap="flat" cmpd="sng" algn="ctr">
            <a:solidFill>
              <a:srgbClr val="FF0000"/>
            </a:solidFill>
            <a:prstDash val="solid"/>
            <a:round/>
            <a:headEnd type="none" w="sm" len="sm"/>
            <a:tailEnd type="stealth" w="lg" len="med"/>
          </a:ln>
          <a:effectLst/>
          <a:extLst/>
        </p:spPr>
        <p:txBody>
          <a:bodyPr vert="horz" wrap="square" lIns="0" tIns="45720" rIns="0" bIns="45720" numCol="1" rtlCol="0" anchor="t" anchorCtr="0" compatLnSpc="1">
            <a:prstTxWarp prst="textNoShape">
              <a:avLst/>
            </a:prstTxWarp>
          </a:bodyPr>
          <a:lstStyle/>
          <a:p>
            <a:pPr>
              <a:buNone/>
            </a:pPr>
            <a:r>
              <a:rPr lang="en-US" sz="1800" dirty="0" smtClean="0">
                <a:solidFill>
                  <a:schemeClr val="accent1"/>
                </a:solidFill>
                <a:latin typeface="Comic Sans MS" pitchFamily="66" charset="0"/>
              </a:rPr>
              <a:t>{(2,1), (2,2), (2,3),</a:t>
            </a:r>
          </a:p>
          <a:p>
            <a:pPr>
              <a:buNone/>
            </a:pPr>
            <a:r>
              <a:rPr lang="en-US" sz="1800" dirty="0" smtClean="0">
                <a:solidFill>
                  <a:schemeClr val="accent1"/>
                </a:solidFill>
                <a:latin typeface="Comic Sans MS" pitchFamily="66" charset="0"/>
              </a:rPr>
              <a:t> (3,1</a:t>
            </a:r>
            <a:r>
              <a:rPr lang="en-US" sz="1800" dirty="0">
                <a:solidFill>
                  <a:schemeClr val="accent1"/>
                </a:solidFill>
                <a:latin typeface="Comic Sans MS" pitchFamily="66" charset="0"/>
              </a:rPr>
              <a:t>), </a:t>
            </a:r>
            <a:r>
              <a:rPr lang="en-US" sz="1800" dirty="0" smtClean="0">
                <a:solidFill>
                  <a:schemeClr val="accent1"/>
                </a:solidFill>
                <a:latin typeface="Comic Sans MS" pitchFamily="66" charset="0"/>
              </a:rPr>
              <a:t>(3,2</a:t>
            </a:r>
            <a:r>
              <a:rPr lang="en-US" sz="1800" dirty="0">
                <a:solidFill>
                  <a:schemeClr val="accent1"/>
                </a:solidFill>
                <a:latin typeface="Comic Sans MS" pitchFamily="66" charset="0"/>
              </a:rPr>
              <a:t>), </a:t>
            </a:r>
            <a:r>
              <a:rPr lang="en-US" sz="1800" dirty="0" smtClean="0">
                <a:solidFill>
                  <a:schemeClr val="accent1"/>
                </a:solidFill>
                <a:latin typeface="Comic Sans MS" pitchFamily="66" charset="0"/>
              </a:rPr>
              <a:t>(3,3</a:t>
            </a:r>
            <a:r>
              <a:rPr lang="en-US" sz="1800" dirty="0">
                <a:solidFill>
                  <a:schemeClr val="accent1"/>
                </a:solidFill>
                <a:latin typeface="Comic Sans MS" pitchFamily="66" charset="0"/>
              </a:rPr>
              <a:t>),</a:t>
            </a:r>
          </a:p>
          <a:p>
            <a:pPr>
              <a:buNone/>
            </a:pPr>
            <a:r>
              <a:rPr lang="en-US" sz="1800" dirty="0" smtClean="0">
                <a:solidFill>
                  <a:schemeClr val="accent1"/>
                </a:solidFill>
                <a:latin typeface="Comic Sans MS" pitchFamily="66" charset="0"/>
              </a:rPr>
              <a:t> (4,1</a:t>
            </a:r>
            <a:r>
              <a:rPr lang="en-US" sz="1800" dirty="0">
                <a:solidFill>
                  <a:schemeClr val="accent1"/>
                </a:solidFill>
                <a:latin typeface="Comic Sans MS" pitchFamily="66" charset="0"/>
              </a:rPr>
              <a:t>), </a:t>
            </a:r>
            <a:r>
              <a:rPr lang="en-US" sz="1800" dirty="0" smtClean="0">
                <a:solidFill>
                  <a:schemeClr val="accent1"/>
                </a:solidFill>
                <a:latin typeface="Comic Sans MS" pitchFamily="66" charset="0"/>
              </a:rPr>
              <a:t>(4,2</a:t>
            </a:r>
            <a:r>
              <a:rPr lang="en-US" sz="1800" dirty="0">
                <a:solidFill>
                  <a:schemeClr val="accent1"/>
                </a:solidFill>
                <a:latin typeface="Comic Sans MS" pitchFamily="66" charset="0"/>
              </a:rPr>
              <a:t>), </a:t>
            </a:r>
            <a:r>
              <a:rPr lang="en-US" sz="1800" dirty="0" smtClean="0">
                <a:solidFill>
                  <a:schemeClr val="accent1"/>
                </a:solidFill>
                <a:latin typeface="Comic Sans MS" pitchFamily="66" charset="0"/>
              </a:rPr>
              <a:t>(4,3</a:t>
            </a:r>
            <a:r>
              <a:rPr lang="en-US" sz="1800" dirty="0">
                <a:solidFill>
                  <a:schemeClr val="accent1"/>
                </a:solidFill>
                <a:latin typeface="Comic Sans MS" pitchFamily="66" charset="0"/>
              </a:rPr>
              <a:t>),</a:t>
            </a:r>
          </a:p>
          <a:p>
            <a:pPr>
              <a:buNone/>
            </a:pPr>
            <a:r>
              <a:rPr lang="en-US" sz="1800" dirty="0" smtClean="0">
                <a:solidFill>
                  <a:schemeClr val="accent1"/>
                </a:solidFill>
                <a:latin typeface="Comic Sans MS" pitchFamily="66" charset="0"/>
              </a:rPr>
              <a:t> (5,1</a:t>
            </a:r>
            <a:r>
              <a:rPr lang="en-US" sz="1800" dirty="0">
                <a:solidFill>
                  <a:schemeClr val="accent1"/>
                </a:solidFill>
                <a:latin typeface="Comic Sans MS" pitchFamily="66" charset="0"/>
              </a:rPr>
              <a:t>), </a:t>
            </a:r>
            <a:r>
              <a:rPr lang="en-US" sz="1800" dirty="0" smtClean="0">
                <a:solidFill>
                  <a:schemeClr val="accent1"/>
                </a:solidFill>
                <a:latin typeface="Comic Sans MS" pitchFamily="66" charset="0"/>
              </a:rPr>
              <a:t>(5,2</a:t>
            </a:r>
            <a:r>
              <a:rPr lang="en-US" sz="1800" dirty="0">
                <a:solidFill>
                  <a:schemeClr val="accent1"/>
                </a:solidFill>
                <a:latin typeface="Comic Sans MS" pitchFamily="66" charset="0"/>
              </a:rPr>
              <a:t>), </a:t>
            </a:r>
            <a:r>
              <a:rPr lang="en-US" sz="1800" dirty="0" smtClean="0">
                <a:solidFill>
                  <a:schemeClr val="accent1"/>
                </a:solidFill>
                <a:latin typeface="Comic Sans MS" pitchFamily="66" charset="0"/>
              </a:rPr>
              <a:t>(5,3)}</a:t>
            </a:r>
            <a:endParaRPr lang="en-US" sz="1800" dirty="0">
              <a:solidFill>
                <a:schemeClr val="accent1"/>
              </a:solidFill>
              <a:latin typeface="Comic Sans MS" pitchFamily="66" charset="0"/>
            </a:endParaRPr>
          </a:p>
        </p:txBody>
      </p:sp>
      <p:grpSp>
        <p:nvGrpSpPr>
          <p:cNvPr id="27" name="Group 26"/>
          <p:cNvGrpSpPr/>
          <p:nvPr/>
        </p:nvGrpSpPr>
        <p:grpSpPr>
          <a:xfrm>
            <a:off x="2466976" y="3040383"/>
            <a:ext cx="4029075" cy="1393507"/>
            <a:chOff x="2457450" y="3021331"/>
            <a:chExt cx="4029075" cy="1393507"/>
          </a:xfrm>
        </p:grpSpPr>
        <p:sp>
          <p:nvSpPr>
            <p:cNvPr id="25" name="TextBox 24"/>
            <p:cNvSpPr txBox="1"/>
            <p:nvPr/>
          </p:nvSpPr>
          <p:spPr>
            <a:xfrm>
              <a:off x="4276100" y="3021331"/>
              <a:ext cx="367408" cy="535531"/>
            </a:xfrm>
            <a:prstGeom prst="rect">
              <a:avLst/>
            </a:prstGeom>
            <a:noFill/>
          </p:spPr>
          <p:txBody>
            <a:bodyPr wrap="none" rtlCol="0">
              <a:spAutoFit/>
            </a:bodyPr>
            <a:lstStyle/>
            <a:p>
              <a:pPr>
                <a:buNone/>
              </a:pPr>
              <a:r>
                <a:rPr lang="el-GR" sz="3200" dirty="0" smtClean="0">
                  <a:solidFill>
                    <a:srgbClr val="0070C0"/>
                  </a:solidFill>
                </a:rPr>
                <a:t>γ</a:t>
              </a:r>
              <a:endParaRPr lang="en-US" sz="3200" dirty="0">
                <a:solidFill>
                  <a:srgbClr val="0070C0"/>
                </a:solidFill>
              </a:endParaRPr>
            </a:p>
          </p:txBody>
        </p:sp>
        <p:sp>
          <p:nvSpPr>
            <p:cNvPr id="22" name="Freeform 21"/>
            <p:cNvSpPr/>
            <p:nvPr/>
          </p:nvSpPr>
          <p:spPr bwMode="auto">
            <a:xfrm>
              <a:off x="2457450" y="3533085"/>
              <a:ext cx="4029075" cy="881753"/>
            </a:xfrm>
            <a:custGeom>
              <a:avLst/>
              <a:gdLst>
                <a:gd name="connsiteX0" fmla="*/ 0 w 4029075"/>
                <a:gd name="connsiteY0" fmla="*/ 288821 h 881753"/>
                <a:gd name="connsiteX1" fmla="*/ 778669 w 4029075"/>
                <a:gd name="connsiteY1" fmla="*/ 95940 h 881753"/>
                <a:gd name="connsiteX2" fmla="*/ 2050256 w 4029075"/>
                <a:gd name="connsiteY2" fmla="*/ 10215 h 881753"/>
                <a:gd name="connsiteX3" fmla="*/ 3300413 w 4029075"/>
                <a:gd name="connsiteY3" fmla="*/ 324540 h 881753"/>
                <a:gd name="connsiteX4" fmla="*/ 4029075 w 4029075"/>
                <a:gd name="connsiteY4" fmla="*/ 881753 h 881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9075" h="881753">
                  <a:moveTo>
                    <a:pt x="0" y="288821"/>
                  </a:moveTo>
                  <a:cubicBezTo>
                    <a:pt x="218480" y="215597"/>
                    <a:pt x="436960" y="142374"/>
                    <a:pt x="778669" y="95940"/>
                  </a:cubicBezTo>
                  <a:cubicBezTo>
                    <a:pt x="1120378" y="49506"/>
                    <a:pt x="1629965" y="-27885"/>
                    <a:pt x="2050256" y="10215"/>
                  </a:cubicBezTo>
                  <a:cubicBezTo>
                    <a:pt x="2470547" y="48315"/>
                    <a:pt x="2970610" y="179284"/>
                    <a:pt x="3300413" y="324540"/>
                  </a:cubicBezTo>
                  <a:cubicBezTo>
                    <a:pt x="3630216" y="469796"/>
                    <a:pt x="3829645" y="675774"/>
                    <a:pt x="4029075" y="881753"/>
                  </a:cubicBezTo>
                </a:path>
              </a:pathLst>
            </a:custGeom>
            <a:noFill/>
            <a:ln w="22225" cap="flat" cmpd="sng" algn="ctr">
              <a:solidFill>
                <a:schemeClr val="tx1"/>
              </a:solidFill>
              <a:prstDash val="solid"/>
              <a:round/>
              <a:headEnd type="stealth" w="med" len="lg"/>
              <a:tailEnd type="non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Char char="•"/>
                <a:tabLst/>
              </a:pPr>
              <a:endParaRPr kumimoji="0" lang="en-US" sz="1800" b="0" i="0" u="none" strike="noStrike" cap="none" normalizeH="0" baseline="0" smtClean="0">
                <a:ln>
                  <a:noFill/>
                </a:ln>
                <a:solidFill>
                  <a:schemeClr val="bg1"/>
                </a:solidFill>
                <a:effectLst/>
                <a:latin typeface="Comic Sans MS" pitchFamily="66" charset="0"/>
              </a:endParaRPr>
            </a:p>
          </p:txBody>
        </p:sp>
      </p:grpSp>
      <p:grpSp>
        <p:nvGrpSpPr>
          <p:cNvPr id="24" name="Group 23"/>
          <p:cNvGrpSpPr/>
          <p:nvPr/>
        </p:nvGrpSpPr>
        <p:grpSpPr>
          <a:xfrm>
            <a:off x="2520386" y="3689801"/>
            <a:ext cx="3956614" cy="777985"/>
            <a:chOff x="2520386" y="3689801"/>
            <a:chExt cx="3956614" cy="777985"/>
          </a:xfrm>
        </p:grpSpPr>
        <p:cxnSp>
          <p:nvCxnSpPr>
            <p:cNvPr id="121" name="Straight Arrow Connector 120"/>
            <p:cNvCxnSpPr>
              <a:stCxn id="16" idx="2"/>
              <a:endCxn id="13" idx="7"/>
            </p:cNvCxnSpPr>
            <p:nvPr/>
          </p:nvCxnSpPr>
          <p:spPr>
            <a:xfrm flipH="1" flipV="1">
              <a:off x="2520386" y="3879172"/>
              <a:ext cx="3956614" cy="588614"/>
            </a:xfrm>
            <a:prstGeom prst="straightConnector1">
              <a:avLst/>
            </a:prstGeom>
            <a:ln w="24000">
              <a:solidFill>
                <a:srgbClr val="000000"/>
              </a:solidFill>
              <a:headEnd type="stealth"/>
              <a:tailEnd type="none" w="med" len="med"/>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253118" y="3689801"/>
              <a:ext cx="417102" cy="535531"/>
            </a:xfrm>
            <a:prstGeom prst="rect">
              <a:avLst/>
            </a:prstGeom>
            <a:noFill/>
          </p:spPr>
          <p:txBody>
            <a:bodyPr wrap="none" rtlCol="0">
              <a:spAutoFit/>
            </a:bodyPr>
            <a:lstStyle/>
            <a:p>
              <a:pPr>
                <a:buNone/>
              </a:pPr>
              <a:r>
                <a:rPr lang="el-GR" sz="3200" dirty="0" smtClean="0">
                  <a:solidFill>
                    <a:srgbClr val="FF0000"/>
                  </a:solidFill>
                </a:rPr>
                <a:t>α</a:t>
              </a:r>
              <a:endParaRPr lang="en-US" sz="3200" dirty="0">
                <a:solidFill>
                  <a:srgbClr val="FF0000"/>
                </a:solidFill>
              </a:endParaRPr>
            </a:p>
          </p:txBody>
        </p:sp>
      </p:grpSp>
      <p:grpSp>
        <p:nvGrpSpPr>
          <p:cNvPr id="30" name="Group 29"/>
          <p:cNvGrpSpPr/>
          <p:nvPr/>
        </p:nvGrpSpPr>
        <p:grpSpPr>
          <a:xfrm>
            <a:off x="8076775" y="5137675"/>
            <a:ext cx="986490" cy="1656420"/>
            <a:chOff x="4721575" y="3546475"/>
            <a:chExt cx="986490" cy="1656420"/>
          </a:xfrm>
        </p:grpSpPr>
        <p:pic>
          <p:nvPicPr>
            <p:cNvPr id="31" name="Picture 4" descr="C:\Users\reps\Documents\Service\Meetings\Dagstuhl SMT-meets-AbsInt-2014\Talk\RadhiaCouso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1575" y="3546475"/>
              <a:ext cx="986490" cy="11887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3" name="Text Box 47"/>
            <p:cNvSpPr txBox="1">
              <a:spLocks noChangeArrowheads="1"/>
            </p:cNvSpPr>
            <p:nvPr/>
          </p:nvSpPr>
          <p:spPr bwMode="auto">
            <a:xfrm>
              <a:off x="4830741" y="4765852"/>
              <a:ext cx="768159"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600" dirty="0" err="1" smtClean="0">
                  <a:latin typeface="Calibri" pitchFamily="34" charset="0"/>
                </a:rPr>
                <a:t>Radhia</a:t>
              </a:r>
              <a:endParaRPr lang="en-US" sz="1600" dirty="0" smtClean="0">
                <a:latin typeface="Calibri" pitchFamily="34" charset="0"/>
              </a:endParaRPr>
            </a:p>
            <a:p>
              <a:pPr algn="ctr">
                <a:lnSpc>
                  <a:spcPct val="70000"/>
                </a:lnSpc>
                <a:buFontTx/>
                <a:buNone/>
              </a:pPr>
              <a:r>
                <a:rPr lang="en-US" sz="1600" dirty="0" err="1" smtClean="0">
                  <a:latin typeface="Calibri" pitchFamily="34" charset="0"/>
                </a:rPr>
                <a:t>Cousot</a:t>
              </a:r>
              <a:endParaRPr lang="en-US" sz="1600" dirty="0" smtClean="0">
                <a:latin typeface="Calibri" pitchFamily="34" charset="0"/>
              </a:endParaRPr>
            </a:p>
          </p:txBody>
        </p:sp>
      </p:grpSp>
      <p:grpSp>
        <p:nvGrpSpPr>
          <p:cNvPr id="34" name="Group 33"/>
          <p:cNvGrpSpPr/>
          <p:nvPr/>
        </p:nvGrpSpPr>
        <p:grpSpPr>
          <a:xfrm>
            <a:off x="6952438" y="5101675"/>
            <a:ext cx="1019662" cy="1692420"/>
            <a:chOff x="3532438" y="3510475"/>
            <a:chExt cx="1019662" cy="1692420"/>
          </a:xfrm>
        </p:grpSpPr>
        <p:pic>
          <p:nvPicPr>
            <p:cNvPr id="35" name="Picture 2" descr="C:\Users\reps\Documents\Service\Meetings\Dagstuhl SMT-meets-AbsInt-2014\Talk\PatrickCous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2438" y="3510475"/>
              <a:ext cx="1019662" cy="1252728"/>
            </a:xfrm>
            <a:prstGeom prst="rect">
              <a:avLst/>
            </a:prstGeom>
            <a:noFill/>
            <a:extLst>
              <a:ext uri="{909E8E84-426E-40DD-AFC4-6F175D3DCCD1}">
                <a14:hiddenFill xmlns:a14="http://schemas.microsoft.com/office/drawing/2010/main">
                  <a:solidFill>
                    <a:srgbClr val="FFFFFF"/>
                  </a:solidFill>
                </a14:hiddenFill>
              </a:ext>
            </a:extLst>
          </p:spPr>
        </p:pic>
        <p:sp>
          <p:nvSpPr>
            <p:cNvPr id="36" name="Text Box 47"/>
            <p:cNvSpPr txBox="1">
              <a:spLocks noChangeArrowheads="1"/>
            </p:cNvSpPr>
            <p:nvPr/>
          </p:nvSpPr>
          <p:spPr bwMode="auto">
            <a:xfrm>
              <a:off x="3658190" y="4765852"/>
              <a:ext cx="768159"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600" dirty="0" smtClean="0">
                  <a:latin typeface="Calibri" pitchFamily="34" charset="0"/>
                </a:rPr>
                <a:t>Patrick</a:t>
              </a:r>
            </a:p>
            <a:p>
              <a:pPr algn="ctr">
                <a:lnSpc>
                  <a:spcPct val="70000"/>
                </a:lnSpc>
                <a:buFontTx/>
                <a:buNone/>
              </a:pPr>
              <a:r>
                <a:rPr lang="en-US" sz="1600" dirty="0" err="1" smtClean="0">
                  <a:latin typeface="Calibri" pitchFamily="34" charset="0"/>
                </a:rPr>
                <a:t>Cousot</a:t>
              </a:r>
              <a:endParaRPr lang="en-US" sz="1600" dirty="0" smtClean="0">
                <a:latin typeface="Calibri" pitchFamily="34" charset="0"/>
              </a:endParaRPr>
            </a:p>
          </p:txBody>
        </p:sp>
      </p:grpSp>
    </p:spTree>
    <p:extLst>
      <p:ext uri="{BB962C8B-B14F-4D97-AF65-F5344CB8AC3E}">
        <p14:creationId xmlns:p14="http://schemas.microsoft.com/office/powerpoint/2010/main" val="56497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dissolv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childTnLst>
                          </p:cTn>
                        </p:par>
                        <p:par>
                          <p:cTn id="16" fill="hold">
                            <p:stCondLst>
                              <p:cond delay="500"/>
                            </p:stCondLst>
                            <p:childTnLst>
                              <p:par>
                                <p:cTn id="17" presetID="9"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dissolve">
                                      <p:cBhvr>
                                        <p:cTn id="19" dur="500"/>
                                        <p:tgtEl>
                                          <p:spTgt spid="16"/>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dissolv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right)">
                                      <p:cBhvr>
                                        <p:cTn id="27" dur="500"/>
                                        <p:tgtEl>
                                          <p:spTgt spid="27"/>
                                        </p:tgtEl>
                                      </p:cBhvr>
                                    </p:animEffect>
                                  </p:childTnLst>
                                </p:cTn>
                              </p:par>
                            </p:childTnLst>
                          </p:cTn>
                        </p:par>
                        <p:par>
                          <p:cTn id="28" fill="hold">
                            <p:stCondLst>
                              <p:cond delay="500"/>
                            </p:stCondLst>
                            <p:childTnLst>
                              <p:par>
                                <p:cTn id="29" presetID="9"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dissolve">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left)">
                                      <p:cBhvr>
                                        <p:cTn id="3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6" grpId="0" animBg="1"/>
      <p:bldP spid="20" grpId="0" animBg="1"/>
      <p:bldP spid="28" grpId="0" animBg="1"/>
      <p:bldP spid="2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Freeform 56"/>
          <p:cNvSpPr/>
          <p:nvPr/>
        </p:nvSpPr>
        <p:spPr bwMode="auto">
          <a:xfrm>
            <a:off x="1803983" y="3314700"/>
            <a:ext cx="1387445" cy="1893794"/>
          </a:xfrm>
          <a:custGeom>
            <a:avLst/>
            <a:gdLst>
              <a:gd name="connsiteX0" fmla="*/ 486476 w 1329765"/>
              <a:gd name="connsiteY0" fmla="*/ 22751 h 1629684"/>
              <a:gd name="connsiteX1" fmla="*/ 172369 w 1329765"/>
              <a:gd name="connsiteY1" fmla="*/ 364778 h 1629684"/>
              <a:gd name="connsiteX2" fmla="*/ 11825 w 1329765"/>
              <a:gd name="connsiteY2" fmla="*/ 1132595 h 1629684"/>
              <a:gd name="connsiteX3" fmla="*/ 486476 w 1329765"/>
              <a:gd name="connsiteY3" fmla="*/ 1621206 h 1629684"/>
              <a:gd name="connsiteX4" fmla="*/ 1240332 w 1329765"/>
              <a:gd name="connsiteY4" fmla="*/ 1383881 h 1629684"/>
              <a:gd name="connsiteX5" fmla="*/ 1275233 w 1329765"/>
              <a:gd name="connsiteY5" fmla="*/ 657945 h 1629684"/>
              <a:gd name="connsiteX6" fmla="*/ 877364 w 1329765"/>
              <a:gd name="connsiteY6" fmla="*/ 99533 h 1629684"/>
              <a:gd name="connsiteX7" fmla="*/ 486476 w 1329765"/>
              <a:gd name="connsiteY7" fmla="*/ 22751 h 1629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9765" h="1629684">
                <a:moveTo>
                  <a:pt x="486476" y="22751"/>
                </a:moveTo>
                <a:cubicBezTo>
                  <a:pt x="368977" y="66958"/>
                  <a:pt x="251477" y="179804"/>
                  <a:pt x="172369" y="364778"/>
                </a:cubicBezTo>
                <a:cubicBezTo>
                  <a:pt x="93261" y="549752"/>
                  <a:pt x="-40526" y="923190"/>
                  <a:pt x="11825" y="1132595"/>
                </a:cubicBezTo>
                <a:cubicBezTo>
                  <a:pt x="64176" y="1342000"/>
                  <a:pt x="281725" y="1579325"/>
                  <a:pt x="486476" y="1621206"/>
                </a:cubicBezTo>
                <a:cubicBezTo>
                  <a:pt x="691227" y="1663087"/>
                  <a:pt x="1108873" y="1544424"/>
                  <a:pt x="1240332" y="1383881"/>
                </a:cubicBezTo>
                <a:cubicBezTo>
                  <a:pt x="1371791" y="1223338"/>
                  <a:pt x="1335728" y="872003"/>
                  <a:pt x="1275233" y="657945"/>
                </a:cubicBezTo>
                <a:cubicBezTo>
                  <a:pt x="1214738" y="443887"/>
                  <a:pt x="1007660" y="203072"/>
                  <a:pt x="877364" y="99533"/>
                </a:cubicBezTo>
                <a:cubicBezTo>
                  <a:pt x="747068" y="-4006"/>
                  <a:pt x="603975" y="-21456"/>
                  <a:pt x="486476" y="22751"/>
                </a:cubicBezTo>
                <a:close/>
              </a:path>
            </a:pathLst>
          </a:custGeom>
          <a:solidFill>
            <a:srgbClr val="189249"/>
          </a:solidFill>
          <a:ln w="28575" cap="flat" cmpd="sng" algn="ctr">
            <a:solidFill>
              <a:schemeClr val="tx1"/>
            </a:solidFill>
            <a:prstDash val="solid"/>
            <a:round/>
            <a:headEnd type="none" w="sm" len="sm"/>
            <a:tailEnd type="stealth" w="lg"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Char char="•"/>
              <a:tabLst/>
            </a:pPr>
            <a:endParaRPr kumimoji="0" lang="en-US" sz="1800" b="0" i="0" u="none" strike="noStrike" cap="none" normalizeH="0" baseline="0" smtClean="0">
              <a:ln>
                <a:noFill/>
              </a:ln>
              <a:solidFill>
                <a:schemeClr val="bg1"/>
              </a:solidFill>
              <a:effectLst/>
              <a:latin typeface="Comic Sans MS" pitchFamily="66" charset="0"/>
            </a:endParaRPr>
          </a:p>
        </p:txBody>
      </p:sp>
      <p:sp>
        <p:nvSpPr>
          <p:cNvPr id="7" name="Freeform 6"/>
          <p:cNvSpPr/>
          <p:nvPr/>
        </p:nvSpPr>
        <p:spPr bwMode="auto">
          <a:xfrm>
            <a:off x="1993374" y="3608654"/>
            <a:ext cx="1045654" cy="1447440"/>
          </a:xfrm>
          <a:custGeom>
            <a:avLst/>
            <a:gdLst>
              <a:gd name="connsiteX0" fmla="*/ 486476 w 1329765"/>
              <a:gd name="connsiteY0" fmla="*/ 22751 h 1629684"/>
              <a:gd name="connsiteX1" fmla="*/ 172369 w 1329765"/>
              <a:gd name="connsiteY1" fmla="*/ 364778 h 1629684"/>
              <a:gd name="connsiteX2" fmla="*/ 11825 w 1329765"/>
              <a:gd name="connsiteY2" fmla="*/ 1132595 h 1629684"/>
              <a:gd name="connsiteX3" fmla="*/ 486476 w 1329765"/>
              <a:gd name="connsiteY3" fmla="*/ 1621206 h 1629684"/>
              <a:gd name="connsiteX4" fmla="*/ 1240332 w 1329765"/>
              <a:gd name="connsiteY4" fmla="*/ 1383881 h 1629684"/>
              <a:gd name="connsiteX5" fmla="*/ 1275233 w 1329765"/>
              <a:gd name="connsiteY5" fmla="*/ 657945 h 1629684"/>
              <a:gd name="connsiteX6" fmla="*/ 877364 w 1329765"/>
              <a:gd name="connsiteY6" fmla="*/ 99533 h 1629684"/>
              <a:gd name="connsiteX7" fmla="*/ 486476 w 1329765"/>
              <a:gd name="connsiteY7" fmla="*/ 22751 h 1629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9765" h="1629684">
                <a:moveTo>
                  <a:pt x="486476" y="22751"/>
                </a:moveTo>
                <a:cubicBezTo>
                  <a:pt x="368977" y="66958"/>
                  <a:pt x="251477" y="179804"/>
                  <a:pt x="172369" y="364778"/>
                </a:cubicBezTo>
                <a:cubicBezTo>
                  <a:pt x="93261" y="549752"/>
                  <a:pt x="-40526" y="923190"/>
                  <a:pt x="11825" y="1132595"/>
                </a:cubicBezTo>
                <a:cubicBezTo>
                  <a:pt x="64176" y="1342000"/>
                  <a:pt x="281725" y="1579325"/>
                  <a:pt x="486476" y="1621206"/>
                </a:cubicBezTo>
                <a:cubicBezTo>
                  <a:pt x="691227" y="1663087"/>
                  <a:pt x="1108873" y="1544424"/>
                  <a:pt x="1240332" y="1383881"/>
                </a:cubicBezTo>
                <a:cubicBezTo>
                  <a:pt x="1371791" y="1223338"/>
                  <a:pt x="1335728" y="872003"/>
                  <a:pt x="1275233" y="657945"/>
                </a:cubicBezTo>
                <a:cubicBezTo>
                  <a:pt x="1214738" y="443887"/>
                  <a:pt x="1007660" y="203072"/>
                  <a:pt x="877364" y="99533"/>
                </a:cubicBezTo>
                <a:cubicBezTo>
                  <a:pt x="747068" y="-4006"/>
                  <a:pt x="603975" y="-21456"/>
                  <a:pt x="486476" y="22751"/>
                </a:cubicBezTo>
                <a:close/>
              </a:path>
            </a:pathLst>
          </a:custGeom>
          <a:solidFill>
            <a:schemeClr val="bg1"/>
          </a:solidFill>
          <a:ln w="28575" cap="flat" cmpd="sng" algn="ctr">
            <a:solidFill>
              <a:schemeClr val="tx1"/>
            </a:solidFill>
            <a:prstDash val="solid"/>
            <a:round/>
            <a:headEnd type="none" w="sm" len="sm"/>
            <a:tailEnd type="stealth" w="lg"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Char char="•"/>
              <a:tabLst/>
            </a:pPr>
            <a:endParaRPr kumimoji="0" lang="en-US" sz="1800" b="0" i="0" u="none" strike="noStrike" cap="none" normalizeH="0" baseline="0" smtClean="0">
              <a:ln>
                <a:noFill/>
              </a:ln>
              <a:solidFill>
                <a:schemeClr val="bg1"/>
              </a:solidFill>
              <a:effectLst/>
              <a:latin typeface="Comic Sans MS" pitchFamily="66" charset="0"/>
            </a:endParaRPr>
          </a:p>
        </p:txBody>
      </p:sp>
      <p:sp>
        <p:nvSpPr>
          <p:cNvPr id="2" name="Title 1"/>
          <p:cNvSpPr>
            <a:spLocks noGrp="1"/>
          </p:cNvSpPr>
          <p:nvPr>
            <p:ph type="title"/>
          </p:nvPr>
        </p:nvSpPr>
        <p:spPr/>
        <p:txBody>
          <a:bodyPr>
            <a:normAutofit/>
          </a:bodyPr>
          <a:lstStyle/>
          <a:p>
            <a:r>
              <a:rPr lang="en-US" dirty="0" smtClean="0"/>
              <a:t>Best Transformer </a:t>
            </a:r>
            <a:r>
              <a:rPr lang="en-US" sz="2700" dirty="0" smtClean="0"/>
              <a:t>[CC79]</a:t>
            </a:r>
            <a:endParaRPr lang="en-US" dirty="0"/>
          </a:p>
        </p:txBody>
      </p:sp>
      <p:cxnSp>
        <p:nvCxnSpPr>
          <p:cNvPr id="20" name="Straight Connector 19"/>
          <p:cNvCxnSpPr>
            <a:stCxn id="23" idx="1"/>
            <a:endCxn id="24" idx="5"/>
          </p:cNvCxnSpPr>
          <p:nvPr/>
        </p:nvCxnSpPr>
        <p:spPr>
          <a:xfrm flipH="1" flipV="1">
            <a:off x="6135191" y="4446796"/>
            <a:ext cx="532276" cy="478100"/>
          </a:xfrm>
          <a:prstGeom prst="line">
            <a:avLst/>
          </a:prstGeom>
          <a:ln w="240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auto">
          <a:xfrm flipV="1">
            <a:off x="2114986" y="3923101"/>
            <a:ext cx="750614" cy="531901"/>
          </a:xfrm>
          <a:prstGeom prst="line">
            <a:avLst/>
          </a:prstGeom>
          <a:ln w="19050">
            <a:solidFill>
              <a:srgbClr val="3165BB"/>
            </a:solidFill>
            <a:tailEnd type="arrow"/>
          </a:ln>
        </p:spPr>
        <p:style>
          <a:lnRef idx="1">
            <a:schemeClr val="accent1"/>
          </a:lnRef>
          <a:fillRef idx="0">
            <a:schemeClr val="accent1"/>
          </a:fillRef>
          <a:effectRef idx="0">
            <a:schemeClr val="accent1"/>
          </a:effectRef>
          <a:fontRef idx="minor">
            <a:schemeClr val="tx1"/>
          </a:fontRef>
        </p:style>
      </p:cxnSp>
      <p:sp>
        <p:nvSpPr>
          <p:cNvPr id="6" name="Freeform 5"/>
          <p:cNvSpPr/>
          <p:nvPr/>
        </p:nvSpPr>
        <p:spPr bwMode="auto">
          <a:xfrm>
            <a:off x="1396800" y="4108016"/>
            <a:ext cx="830645" cy="1182921"/>
          </a:xfrm>
          <a:custGeom>
            <a:avLst/>
            <a:gdLst>
              <a:gd name="connsiteX0" fmla="*/ 195475 w 646972"/>
              <a:gd name="connsiteY0" fmla="*/ 24420 h 728191"/>
              <a:gd name="connsiteX1" fmla="*/ 31 w 646972"/>
              <a:gd name="connsiteY1" fmla="*/ 324566 h 728191"/>
              <a:gd name="connsiteX2" fmla="*/ 209435 w 646972"/>
              <a:gd name="connsiteY2" fmla="*/ 722435 h 728191"/>
              <a:gd name="connsiteX3" fmla="*/ 642205 w 646972"/>
              <a:gd name="connsiteY3" fmla="*/ 526991 h 728191"/>
              <a:gd name="connsiteX4" fmla="*/ 425820 w 646972"/>
              <a:gd name="connsiteY4" fmla="*/ 73281 h 728191"/>
              <a:gd name="connsiteX5" fmla="*/ 195475 w 646972"/>
              <a:gd name="connsiteY5" fmla="*/ 24420 h 728191"/>
              <a:gd name="connsiteX0" fmla="*/ 195475 w 642935"/>
              <a:gd name="connsiteY0" fmla="*/ 24420 h 761915"/>
              <a:gd name="connsiteX1" fmla="*/ 31 w 642935"/>
              <a:gd name="connsiteY1" fmla="*/ 324566 h 761915"/>
              <a:gd name="connsiteX2" fmla="*/ 209435 w 642935"/>
              <a:gd name="connsiteY2" fmla="*/ 722435 h 761915"/>
              <a:gd name="connsiteX3" fmla="*/ 541451 w 642935"/>
              <a:gd name="connsiteY3" fmla="*/ 725415 h 761915"/>
              <a:gd name="connsiteX4" fmla="*/ 642205 w 642935"/>
              <a:gd name="connsiteY4" fmla="*/ 526991 h 761915"/>
              <a:gd name="connsiteX5" fmla="*/ 425820 w 642935"/>
              <a:gd name="connsiteY5" fmla="*/ 73281 h 761915"/>
              <a:gd name="connsiteX6" fmla="*/ 195475 w 642935"/>
              <a:gd name="connsiteY6" fmla="*/ 24420 h 761915"/>
              <a:gd name="connsiteX0" fmla="*/ 195475 w 649308"/>
              <a:gd name="connsiteY0" fmla="*/ 20932 h 758427"/>
              <a:gd name="connsiteX1" fmla="*/ 31 w 649308"/>
              <a:gd name="connsiteY1" fmla="*/ 321078 h 758427"/>
              <a:gd name="connsiteX2" fmla="*/ 209435 w 649308"/>
              <a:gd name="connsiteY2" fmla="*/ 718947 h 758427"/>
              <a:gd name="connsiteX3" fmla="*/ 541451 w 649308"/>
              <a:gd name="connsiteY3" fmla="*/ 721927 h 758427"/>
              <a:gd name="connsiteX4" fmla="*/ 648673 w 649308"/>
              <a:gd name="connsiteY4" fmla="*/ 425349 h 758427"/>
              <a:gd name="connsiteX5" fmla="*/ 425820 w 649308"/>
              <a:gd name="connsiteY5" fmla="*/ 69793 h 758427"/>
              <a:gd name="connsiteX6" fmla="*/ 195475 w 649308"/>
              <a:gd name="connsiteY6" fmla="*/ 20932 h 75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308" h="758427">
                <a:moveTo>
                  <a:pt x="195475" y="20932"/>
                </a:moveTo>
                <a:cubicBezTo>
                  <a:pt x="124510" y="62813"/>
                  <a:pt x="-2296" y="204742"/>
                  <a:pt x="31" y="321078"/>
                </a:cubicBezTo>
                <a:cubicBezTo>
                  <a:pt x="2358" y="437414"/>
                  <a:pt x="119198" y="652139"/>
                  <a:pt x="209435" y="718947"/>
                </a:cubicBezTo>
                <a:cubicBezTo>
                  <a:pt x="299672" y="785755"/>
                  <a:pt x="469323" y="754501"/>
                  <a:pt x="541451" y="721927"/>
                </a:cubicBezTo>
                <a:cubicBezTo>
                  <a:pt x="613579" y="689353"/>
                  <a:pt x="655008" y="524753"/>
                  <a:pt x="648673" y="425349"/>
                </a:cubicBezTo>
                <a:cubicBezTo>
                  <a:pt x="642338" y="325945"/>
                  <a:pt x="501353" y="137196"/>
                  <a:pt x="425820" y="69793"/>
                </a:cubicBezTo>
                <a:cubicBezTo>
                  <a:pt x="350287" y="2390"/>
                  <a:pt x="266440" y="-20949"/>
                  <a:pt x="195475" y="20932"/>
                </a:cubicBezTo>
                <a:close/>
              </a:path>
            </a:pathLst>
          </a:custGeom>
          <a:noFill/>
          <a:ln w="28575" cap="flat" cmpd="sng" algn="ctr">
            <a:solidFill>
              <a:schemeClr val="tx1"/>
            </a:solidFill>
            <a:prstDash val="solid"/>
            <a:round/>
            <a:headEnd type="none" w="sm" len="sm"/>
            <a:tailEnd type="stealth"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Char char="•"/>
              <a:tabLst/>
            </a:pPr>
            <a:endParaRPr kumimoji="0" lang="en-US" sz="1800" b="0" i="0" u="none" strike="noStrike" cap="none" normalizeH="0" baseline="0" smtClean="0">
              <a:ln>
                <a:noFill/>
              </a:ln>
              <a:solidFill>
                <a:schemeClr val="bg1"/>
              </a:solidFill>
              <a:effectLst/>
              <a:latin typeface="Comic Sans MS" pitchFamily="66" charset="0"/>
            </a:endParaRPr>
          </a:p>
        </p:txBody>
      </p:sp>
      <p:sp>
        <p:nvSpPr>
          <p:cNvPr id="27" name="TextBox 26"/>
          <p:cNvSpPr txBox="1"/>
          <p:nvPr/>
        </p:nvSpPr>
        <p:spPr>
          <a:xfrm>
            <a:off x="5933649" y="4502631"/>
            <a:ext cx="405880" cy="424732"/>
          </a:xfrm>
          <a:prstGeom prst="rect">
            <a:avLst/>
          </a:prstGeom>
          <a:noFill/>
        </p:spPr>
        <p:txBody>
          <a:bodyPr wrap="none" rtlCol="0">
            <a:spAutoFit/>
          </a:bodyPr>
          <a:lstStyle/>
          <a:p>
            <a:pPr>
              <a:buNone/>
            </a:pPr>
            <a:r>
              <a:rPr lang="el-GR" sz="2400" dirty="0" smtClean="0">
                <a:solidFill>
                  <a:srgbClr val="FF0000"/>
                </a:solidFill>
              </a:rPr>
              <a:t>τ</a:t>
            </a:r>
            <a:r>
              <a:rPr lang="en-US" sz="2400" baseline="30000" dirty="0" smtClean="0">
                <a:solidFill>
                  <a:srgbClr val="FF0000"/>
                </a:solidFill>
              </a:rPr>
              <a:t>#</a:t>
            </a:r>
            <a:endParaRPr lang="en-US" sz="2400" baseline="30000" dirty="0">
              <a:solidFill>
                <a:srgbClr val="FF0000"/>
              </a:solidFill>
            </a:endParaRPr>
          </a:p>
        </p:txBody>
      </p:sp>
      <p:sp>
        <p:nvSpPr>
          <p:cNvPr id="36" name="TextBox 35"/>
          <p:cNvSpPr txBox="1"/>
          <p:nvPr/>
        </p:nvSpPr>
        <p:spPr>
          <a:xfrm>
            <a:off x="2274924" y="3829311"/>
            <a:ext cx="303288" cy="424732"/>
          </a:xfrm>
          <a:prstGeom prst="rect">
            <a:avLst/>
          </a:prstGeom>
          <a:noFill/>
        </p:spPr>
        <p:txBody>
          <a:bodyPr wrap="none" rtlCol="0">
            <a:spAutoFit/>
          </a:bodyPr>
          <a:lstStyle/>
          <a:p>
            <a:pPr>
              <a:buNone/>
            </a:pPr>
            <a:r>
              <a:rPr lang="el-GR" sz="2400" dirty="0" smtClean="0">
                <a:solidFill>
                  <a:srgbClr val="0070C0"/>
                </a:solidFill>
              </a:rPr>
              <a:t>τ</a:t>
            </a:r>
            <a:endParaRPr lang="en-US" sz="2400" baseline="30000" dirty="0">
              <a:solidFill>
                <a:srgbClr val="0070C0"/>
              </a:solidFill>
            </a:endParaRPr>
          </a:p>
        </p:txBody>
      </p:sp>
      <p:sp>
        <p:nvSpPr>
          <p:cNvPr id="29" name="TextBox 28"/>
          <p:cNvSpPr txBox="1"/>
          <p:nvPr/>
        </p:nvSpPr>
        <p:spPr>
          <a:xfrm>
            <a:off x="4095612" y="3666422"/>
            <a:ext cx="388248" cy="480131"/>
          </a:xfrm>
          <a:prstGeom prst="rect">
            <a:avLst/>
          </a:prstGeom>
          <a:noFill/>
        </p:spPr>
        <p:txBody>
          <a:bodyPr wrap="none" rtlCol="0">
            <a:spAutoFit/>
          </a:bodyPr>
          <a:lstStyle/>
          <a:p>
            <a:pPr>
              <a:buNone/>
            </a:pPr>
            <a:r>
              <a:rPr lang="el-GR" sz="2800" dirty="0" smtClean="0">
                <a:solidFill>
                  <a:srgbClr val="FF0000"/>
                </a:solidFill>
              </a:rPr>
              <a:t>α</a:t>
            </a:r>
            <a:endParaRPr lang="en-US" sz="2800" dirty="0">
              <a:solidFill>
                <a:srgbClr val="FF0000"/>
              </a:solidFill>
            </a:endParaRPr>
          </a:p>
        </p:txBody>
      </p:sp>
      <p:sp>
        <p:nvSpPr>
          <p:cNvPr id="38" name="TextBox 37"/>
          <p:cNvSpPr txBox="1"/>
          <p:nvPr/>
        </p:nvSpPr>
        <p:spPr>
          <a:xfrm>
            <a:off x="4210517" y="4587469"/>
            <a:ext cx="344966" cy="480131"/>
          </a:xfrm>
          <a:prstGeom prst="rect">
            <a:avLst/>
          </a:prstGeom>
          <a:noFill/>
        </p:spPr>
        <p:txBody>
          <a:bodyPr wrap="none" rtlCol="0">
            <a:spAutoFit/>
          </a:bodyPr>
          <a:lstStyle/>
          <a:p>
            <a:pPr>
              <a:buNone/>
            </a:pPr>
            <a:r>
              <a:rPr lang="el-GR" sz="2800" dirty="0" smtClean="0">
                <a:solidFill>
                  <a:srgbClr val="0070C0"/>
                </a:solidFill>
              </a:rPr>
              <a:t>γ</a:t>
            </a:r>
            <a:endParaRPr lang="en-US" sz="2800" dirty="0">
              <a:solidFill>
                <a:srgbClr val="0070C0"/>
              </a:solidFill>
            </a:endParaRPr>
          </a:p>
        </p:txBody>
      </p:sp>
      <p:sp>
        <p:nvSpPr>
          <p:cNvPr id="18" name="Rectangle 17"/>
          <p:cNvSpPr/>
          <p:nvPr/>
        </p:nvSpPr>
        <p:spPr bwMode="auto">
          <a:xfrm>
            <a:off x="893460" y="2813002"/>
            <a:ext cx="2589636" cy="3148048"/>
          </a:xfrm>
          <a:prstGeom prst="rect">
            <a:avLst/>
          </a:prstGeom>
          <a:noFill/>
          <a:ln w="28575" cap="flat" cmpd="sng" algn="ctr">
            <a:solidFill>
              <a:schemeClr val="accent1"/>
            </a:solidFill>
            <a:prstDash val="solid"/>
            <a:round/>
            <a:headEnd type="none" w="sm" len="sm"/>
            <a:tailEnd type="stealth"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Char char="•"/>
              <a:tabLst/>
            </a:pPr>
            <a:endParaRPr kumimoji="0" lang="en-US" sz="1800" b="0" i="0" u="none" strike="noStrike" cap="none" normalizeH="0" baseline="0" smtClean="0">
              <a:ln>
                <a:noFill/>
              </a:ln>
              <a:solidFill>
                <a:schemeClr val="bg1"/>
              </a:solidFill>
              <a:effectLst/>
              <a:latin typeface="Comic Sans MS" pitchFamily="66" charset="0"/>
            </a:endParaRPr>
          </a:p>
        </p:txBody>
      </p:sp>
      <p:sp>
        <p:nvSpPr>
          <p:cNvPr id="19" name="Text Box 5"/>
          <p:cNvSpPr txBox="1">
            <a:spLocks noChangeArrowheads="1"/>
          </p:cNvSpPr>
          <p:nvPr/>
        </p:nvSpPr>
        <p:spPr bwMode="auto">
          <a:xfrm>
            <a:off x="799312" y="5978519"/>
            <a:ext cx="2239716" cy="341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None/>
            </a:pPr>
            <a:r>
              <a:rPr lang="en-US" sz="1800" dirty="0" smtClean="0">
                <a:solidFill>
                  <a:srgbClr val="0070C0"/>
                </a:solidFill>
                <a:latin typeface="Comic Sans MS" pitchFamily="66" charset="0"/>
              </a:rPr>
              <a:t>Universe of States</a:t>
            </a:r>
          </a:p>
        </p:txBody>
      </p:sp>
      <p:sp>
        <p:nvSpPr>
          <p:cNvPr id="24" name="Oval 23"/>
          <p:cNvSpPr/>
          <p:nvPr/>
        </p:nvSpPr>
        <p:spPr bwMode="auto">
          <a:xfrm>
            <a:off x="6088362" y="4398971"/>
            <a:ext cx="54864" cy="56031"/>
          </a:xfrm>
          <a:prstGeom prst="ellipse">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Char char="•"/>
              <a:tabLst/>
            </a:pPr>
            <a:endParaRPr kumimoji="0" lang="en-US" sz="1800" b="0" i="0" u="none" strike="noStrike" cap="none" normalizeH="0" baseline="0" smtClean="0">
              <a:ln>
                <a:noFill/>
              </a:ln>
              <a:solidFill>
                <a:schemeClr val="bg1"/>
              </a:solidFill>
              <a:effectLst/>
              <a:latin typeface="Comic Sans MS" pitchFamily="66" charset="0"/>
            </a:endParaRPr>
          </a:p>
        </p:txBody>
      </p:sp>
      <p:cxnSp>
        <p:nvCxnSpPr>
          <p:cNvPr id="125" name="Straight Connector 124"/>
          <p:cNvCxnSpPr>
            <a:endCxn id="24" idx="2"/>
          </p:cNvCxnSpPr>
          <p:nvPr/>
        </p:nvCxnSpPr>
        <p:spPr bwMode="auto">
          <a:xfrm>
            <a:off x="2865600" y="3923101"/>
            <a:ext cx="3222762" cy="503886"/>
          </a:xfrm>
          <a:prstGeom prst="line">
            <a:avLst/>
          </a:prstGeom>
          <a:ln w="2400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a:stCxn id="23" idx="2"/>
            <a:endCxn id="6" idx="3"/>
          </p:cNvCxnSpPr>
          <p:nvPr/>
        </p:nvCxnSpPr>
        <p:spPr bwMode="auto">
          <a:xfrm flipH="1">
            <a:off x="2089466" y="4944706"/>
            <a:ext cx="4569966" cy="289302"/>
          </a:xfrm>
          <a:prstGeom prst="straightConnector1">
            <a:avLst/>
          </a:prstGeom>
          <a:ln w="2400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6" name="Oval 25"/>
          <p:cNvSpPr/>
          <p:nvPr/>
        </p:nvSpPr>
        <p:spPr bwMode="auto">
          <a:xfrm>
            <a:off x="6091578" y="3809771"/>
            <a:ext cx="54864" cy="56031"/>
          </a:xfrm>
          <a:prstGeom prst="ellipse">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Char char="•"/>
              <a:tabLst/>
            </a:pPr>
            <a:endParaRPr kumimoji="0" lang="en-US" sz="1800" b="0" i="0" u="none" strike="noStrike" cap="none" normalizeH="0" baseline="0" smtClean="0">
              <a:ln>
                <a:noFill/>
              </a:ln>
              <a:solidFill>
                <a:schemeClr val="bg1"/>
              </a:solidFill>
              <a:effectLst/>
              <a:latin typeface="Comic Sans MS" pitchFamily="66" charset="0"/>
            </a:endParaRPr>
          </a:p>
        </p:txBody>
      </p:sp>
      <p:grpSp>
        <p:nvGrpSpPr>
          <p:cNvPr id="34" name="Group 33"/>
          <p:cNvGrpSpPr/>
          <p:nvPr/>
        </p:nvGrpSpPr>
        <p:grpSpPr>
          <a:xfrm>
            <a:off x="6138407" y="3857596"/>
            <a:ext cx="1105830" cy="1059094"/>
            <a:chOff x="6138407" y="3857596"/>
            <a:chExt cx="1105830" cy="1059094"/>
          </a:xfrm>
        </p:grpSpPr>
        <p:cxnSp>
          <p:nvCxnSpPr>
            <p:cNvPr id="25" name="Straight Connector 24"/>
            <p:cNvCxnSpPr>
              <a:stCxn id="23" idx="0"/>
              <a:endCxn id="26" idx="5"/>
            </p:cNvCxnSpPr>
            <p:nvPr/>
          </p:nvCxnSpPr>
          <p:spPr>
            <a:xfrm flipH="1" flipV="1">
              <a:off x="6138407" y="3857596"/>
              <a:ext cx="548457" cy="1059094"/>
            </a:xfrm>
            <a:prstGeom prst="line">
              <a:avLst/>
            </a:prstGeom>
            <a:ln w="240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262750" y="3992887"/>
              <a:ext cx="981487" cy="387798"/>
            </a:xfrm>
            <a:prstGeom prst="rect">
              <a:avLst/>
            </a:prstGeom>
            <a:noFill/>
          </p:spPr>
          <p:txBody>
            <a:bodyPr wrap="none" rtlCol="0">
              <a:spAutoFit/>
            </a:bodyPr>
            <a:lstStyle/>
            <a:p>
              <a:pPr algn="ctr">
                <a:lnSpc>
                  <a:spcPct val="80000"/>
                </a:lnSpc>
                <a:buNone/>
              </a:pPr>
              <a:r>
                <a:rPr lang="en-US" sz="2400" dirty="0" smtClean="0">
                  <a:solidFill>
                    <a:srgbClr val="FF0000"/>
                  </a:solidFill>
                </a:rPr>
                <a:t>safe </a:t>
              </a:r>
              <a:r>
                <a:rPr lang="el-GR" sz="2400" dirty="0" smtClean="0">
                  <a:solidFill>
                    <a:srgbClr val="FF0000"/>
                  </a:solidFill>
                </a:rPr>
                <a:t>τ</a:t>
              </a:r>
              <a:r>
                <a:rPr lang="en-US" sz="2400" baseline="30000" dirty="0" smtClean="0">
                  <a:solidFill>
                    <a:srgbClr val="FF0000"/>
                  </a:solidFill>
                </a:rPr>
                <a:t>#</a:t>
              </a:r>
              <a:endParaRPr lang="en-US" sz="2400" baseline="30000" dirty="0">
                <a:solidFill>
                  <a:srgbClr val="FF0000"/>
                </a:solidFill>
              </a:endParaRPr>
            </a:p>
          </p:txBody>
        </p:sp>
      </p:grpSp>
      <p:cxnSp>
        <p:nvCxnSpPr>
          <p:cNvPr id="33" name="Straight Connector 32"/>
          <p:cNvCxnSpPr>
            <a:stCxn id="24" idx="0"/>
            <a:endCxn id="26" idx="4"/>
          </p:cNvCxnSpPr>
          <p:nvPr/>
        </p:nvCxnSpPr>
        <p:spPr>
          <a:xfrm flipV="1">
            <a:off x="6115794" y="3865802"/>
            <a:ext cx="3216" cy="533169"/>
          </a:xfrm>
          <a:prstGeom prst="line">
            <a:avLst/>
          </a:prstGeom>
          <a:ln w="57150">
            <a:solidFill>
              <a:srgbClr val="00B050"/>
            </a:solidFill>
            <a:tailEnd type="none"/>
          </a:ln>
        </p:spPr>
        <p:style>
          <a:lnRef idx="1">
            <a:schemeClr val="accent1"/>
          </a:lnRef>
          <a:fillRef idx="0">
            <a:schemeClr val="accent1"/>
          </a:fillRef>
          <a:effectRef idx="0">
            <a:schemeClr val="accent1"/>
          </a:effectRef>
          <a:fontRef idx="minor">
            <a:schemeClr val="tx1"/>
          </a:fontRef>
        </p:style>
      </p:cxnSp>
      <p:grpSp>
        <p:nvGrpSpPr>
          <p:cNvPr id="37" name="Group 36"/>
          <p:cNvGrpSpPr/>
          <p:nvPr/>
        </p:nvGrpSpPr>
        <p:grpSpPr>
          <a:xfrm>
            <a:off x="6659432" y="4714997"/>
            <a:ext cx="518454" cy="405752"/>
            <a:chOff x="6659432" y="4714997"/>
            <a:chExt cx="518454" cy="405752"/>
          </a:xfrm>
        </p:grpSpPr>
        <p:sp>
          <p:nvSpPr>
            <p:cNvPr id="23" name="Oval 22"/>
            <p:cNvSpPr/>
            <p:nvPr/>
          </p:nvSpPr>
          <p:spPr bwMode="auto">
            <a:xfrm>
              <a:off x="6659432" y="4916690"/>
              <a:ext cx="54864" cy="56031"/>
            </a:xfrm>
            <a:prstGeom prst="ellipse">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Char char="•"/>
                <a:tabLst/>
              </a:pPr>
              <a:endParaRPr kumimoji="0" lang="en-US" sz="1800" b="0" i="0" u="none" strike="noStrike" cap="none" normalizeH="0" baseline="0" smtClean="0">
                <a:ln>
                  <a:noFill/>
                </a:ln>
                <a:solidFill>
                  <a:schemeClr val="bg1"/>
                </a:solidFill>
                <a:effectLst/>
                <a:latin typeface="Comic Sans MS" pitchFamily="66" charset="0"/>
              </a:endParaRPr>
            </a:p>
          </p:txBody>
        </p:sp>
        <mc:AlternateContent xmlns:mc="http://schemas.openxmlformats.org/markup-compatibility/2006" xmlns:a14="http://schemas.microsoft.com/office/drawing/2010/main">
          <mc:Choice Requires="a14">
            <p:sp>
              <p:nvSpPr>
                <p:cNvPr id="40" name="TextBox 39"/>
                <p:cNvSpPr txBox="1"/>
                <p:nvPr/>
              </p:nvSpPr>
              <p:spPr>
                <a:xfrm>
                  <a:off x="6660500" y="4714997"/>
                  <a:ext cx="517386" cy="405752"/>
                </a:xfrm>
                <a:prstGeom prst="rect">
                  <a:avLst/>
                </a:prstGeom>
                <a:noFill/>
              </p:spPr>
              <p:txBody>
                <a:bodyPr wrap="none" rtlCol="0">
                  <a:spAutoFit/>
                </a:bodyPr>
                <a:lstStyle/>
                <a:p>
                  <a:pPr>
                    <a:buNone/>
                  </a:pPr>
                  <a14:m>
                    <m:oMathPara xmlns:m="http://schemas.openxmlformats.org/officeDocument/2006/math">
                      <m:oMathParaPr>
                        <m:jc m:val="centerGroup"/>
                      </m:oMathParaPr>
                      <m:oMath xmlns:m="http://schemas.openxmlformats.org/officeDocument/2006/math">
                        <m:sSup>
                          <m:sSupPr>
                            <m:ctrlPr>
                              <a:rPr lang="en-US" sz="2000" b="0" i="1" dirty="0" smtClean="0">
                                <a:solidFill>
                                  <a:srgbClr val="FF0000"/>
                                </a:solidFill>
                                <a:latin typeface="Cambria Math"/>
                              </a:rPr>
                            </m:ctrlPr>
                          </m:sSupPr>
                          <m:e>
                            <m:r>
                              <a:rPr lang="en-US" sz="2000" b="0" i="1" dirty="0" smtClean="0">
                                <a:solidFill>
                                  <a:srgbClr val="FF0000"/>
                                </a:solidFill>
                                <a:latin typeface="Cambria Math"/>
                              </a:rPr>
                              <m:t>𝑎</m:t>
                            </m:r>
                          </m:e>
                          <m:sup>
                            <m:r>
                              <a:rPr lang="en-US" sz="2000" b="0" i="1" dirty="0" smtClean="0">
                                <a:solidFill>
                                  <a:srgbClr val="FF0000"/>
                                </a:solidFill>
                                <a:latin typeface="Cambria Math"/>
                              </a:rPr>
                              <m:t>#</m:t>
                            </m:r>
                          </m:sup>
                        </m:sSup>
                      </m:oMath>
                    </m:oMathPara>
                  </a14:m>
                  <a:endParaRPr lang="en-US" sz="2000" b="0" dirty="0" smtClean="0">
                    <a:solidFill>
                      <a:srgbClr val="FF0000"/>
                    </a:solidFill>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6660500" y="4714997"/>
                  <a:ext cx="517386" cy="405752"/>
                </a:xfrm>
                <a:prstGeom prst="rect">
                  <a:avLst/>
                </a:prstGeom>
                <a:blipFill rotWithShape="1">
                  <a:blip r:embed="rId3"/>
                  <a:stretch>
                    <a:fillRect/>
                  </a:stretch>
                </a:blipFill>
              </p:spPr>
              <p:txBody>
                <a:bodyPr/>
                <a:lstStyle/>
                <a:p>
                  <a:r>
                    <a:rPr lang="en-US">
                      <a:noFill/>
                    </a:rPr>
                    <a:t> </a:t>
                  </a:r>
                </a:p>
              </p:txBody>
            </p:sp>
          </mc:Fallback>
        </mc:AlternateContent>
      </p:grpSp>
      <p:grpSp>
        <p:nvGrpSpPr>
          <p:cNvPr id="39" name="Group 38"/>
          <p:cNvGrpSpPr/>
          <p:nvPr/>
        </p:nvGrpSpPr>
        <p:grpSpPr>
          <a:xfrm>
            <a:off x="1492401" y="4062257"/>
            <a:ext cx="750614" cy="625691"/>
            <a:chOff x="2267386" y="3981711"/>
            <a:chExt cx="750614" cy="625691"/>
          </a:xfrm>
        </p:grpSpPr>
        <p:cxnSp>
          <p:nvCxnSpPr>
            <p:cNvPr id="45" name="Straight Connector 44"/>
            <p:cNvCxnSpPr/>
            <p:nvPr/>
          </p:nvCxnSpPr>
          <p:spPr bwMode="auto">
            <a:xfrm flipV="1">
              <a:off x="2267386" y="4075501"/>
              <a:ext cx="750614" cy="531901"/>
            </a:xfrm>
            <a:prstGeom prst="line">
              <a:avLst/>
            </a:prstGeom>
            <a:ln w="19050">
              <a:solidFill>
                <a:srgbClr val="3165BB"/>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2427324" y="3981711"/>
              <a:ext cx="303288" cy="424732"/>
            </a:xfrm>
            <a:prstGeom prst="rect">
              <a:avLst/>
            </a:prstGeom>
            <a:noFill/>
          </p:spPr>
          <p:txBody>
            <a:bodyPr wrap="none" rtlCol="0">
              <a:spAutoFit/>
            </a:bodyPr>
            <a:lstStyle/>
            <a:p>
              <a:pPr>
                <a:buNone/>
              </a:pPr>
              <a:r>
                <a:rPr lang="el-GR" sz="2400" dirty="0" smtClean="0">
                  <a:solidFill>
                    <a:srgbClr val="0070C0"/>
                  </a:solidFill>
                </a:rPr>
                <a:t>τ</a:t>
              </a:r>
              <a:endParaRPr lang="en-US" sz="2400" baseline="30000" dirty="0">
                <a:solidFill>
                  <a:srgbClr val="0070C0"/>
                </a:solidFill>
              </a:endParaRPr>
            </a:p>
          </p:txBody>
        </p:sp>
      </p:grpSp>
      <p:grpSp>
        <p:nvGrpSpPr>
          <p:cNvPr id="48" name="Group 47"/>
          <p:cNvGrpSpPr/>
          <p:nvPr/>
        </p:nvGrpSpPr>
        <p:grpSpPr>
          <a:xfrm>
            <a:off x="1644801" y="4214657"/>
            <a:ext cx="750614" cy="625691"/>
            <a:chOff x="2267386" y="3981711"/>
            <a:chExt cx="750614" cy="625691"/>
          </a:xfrm>
        </p:grpSpPr>
        <p:cxnSp>
          <p:nvCxnSpPr>
            <p:cNvPr id="49" name="Straight Connector 48"/>
            <p:cNvCxnSpPr/>
            <p:nvPr/>
          </p:nvCxnSpPr>
          <p:spPr bwMode="auto">
            <a:xfrm flipV="1">
              <a:off x="2267386" y="4075501"/>
              <a:ext cx="750614" cy="531901"/>
            </a:xfrm>
            <a:prstGeom prst="line">
              <a:avLst/>
            </a:prstGeom>
            <a:ln w="19050">
              <a:solidFill>
                <a:srgbClr val="3165BB"/>
              </a:solidFill>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2427324" y="3981711"/>
              <a:ext cx="303288" cy="424732"/>
            </a:xfrm>
            <a:prstGeom prst="rect">
              <a:avLst/>
            </a:prstGeom>
            <a:noFill/>
          </p:spPr>
          <p:txBody>
            <a:bodyPr wrap="none" rtlCol="0">
              <a:spAutoFit/>
            </a:bodyPr>
            <a:lstStyle/>
            <a:p>
              <a:pPr>
                <a:buNone/>
              </a:pPr>
              <a:r>
                <a:rPr lang="el-GR" sz="2400" dirty="0" smtClean="0">
                  <a:solidFill>
                    <a:srgbClr val="0070C0"/>
                  </a:solidFill>
                </a:rPr>
                <a:t>τ</a:t>
              </a:r>
              <a:endParaRPr lang="en-US" sz="2400" baseline="30000" dirty="0">
                <a:solidFill>
                  <a:srgbClr val="0070C0"/>
                </a:solidFill>
              </a:endParaRPr>
            </a:p>
          </p:txBody>
        </p:sp>
      </p:grpSp>
      <p:grpSp>
        <p:nvGrpSpPr>
          <p:cNvPr id="51" name="Group 50"/>
          <p:cNvGrpSpPr/>
          <p:nvPr/>
        </p:nvGrpSpPr>
        <p:grpSpPr>
          <a:xfrm>
            <a:off x="1980857" y="4274623"/>
            <a:ext cx="750614" cy="625691"/>
            <a:chOff x="2267386" y="3981711"/>
            <a:chExt cx="750614" cy="625691"/>
          </a:xfrm>
        </p:grpSpPr>
        <p:cxnSp>
          <p:nvCxnSpPr>
            <p:cNvPr id="52" name="Straight Connector 51"/>
            <p:cNvCxnSpPr/>
            <p:nvPr/>
          </p:nvCxnSpPr>
          <p:spPr bwMode="auto">
            <a:xfrm flipV="1">
              <a:off x="2267386" y="4075501"/>
              <a:ext cx="750614" cy="531901"/>
            </a:xfrm>
            <a:prstGeom prst="line">
              <a:avLst/>
            </a:prstGeom>
            <a:ln w="19050">
              <a:solidFill>
                <a:srgbClr val="3165BB"/>
              </a:solidFill>
              <a:tailEnd type="arrow"/>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2427324" y="3981711"/>
              <a:ext cx="303288" cy="424732"/>
            </a:xfrm>
            <a:prstGeom prst="rect">
              <a:avLst/>
            </a:prstGeom>
            <a:noFill/>
          </p:spPr>
          <p:txBody>
            <a:bodyPr wrap="none" rtlCol="0">
              <a:spAutoFit/>
            </a:bodyPr>
            <a:lstStyle/>
            <a:p>
              <a:pPr>
                <a:buNone/>
              </a:pPr>
              <a:r>
                <a:rPr lang="el-GR" sz="2400" dirty="0" smtClean="0">
                  <a:solidFill>
                    <a:srgbClr val="0070C0"/>
                  </a:solidFill>
                </a:rPr>
                <a:t>τ</a:t>
              </a:r>
              <a:endParaRPr lang="en-US" sz="2400" baseline="30000" dirty="0">
                <a:solidFill>
                  <a:srgbClr val="0070C0"/>
                </a:solidFill>
              </a:endParaRPr>
            </a:p>
          </p:txBody>
        </p:sp>
      </p:grpSp>
      <p:grpSp>
        <p:nvGrpSpPr>
          <p:cNvPr id="44" name="Group 43"/>
          <p:cNvGrpSpPr/>
          <p:nvPr/>
        </p:nvGrpSpPr>
        <p:grpSpPr>
          <a:xfrm>
            <a:off x="1544711" y="4101083"/>
            <a:ext cx="849010" cy="625692"/>
            <a:chOff x="772321" y="1929344"/>
            <a:chExt cx="849010" cy="625692"/>
          </a:xfrm>
        </p:grpSpPr>
        <p:cxnSp>
          <p:nvCxnSpPr>
            <p:cNvPr id="55" name="Straight Connector 54"/>
            <p:cNvCxnSpPr/>
            <p:nvPr/>
          </p:nvCxnSpPr>
          <p:spPr bwMode="auto">
            <a:xfrm flipV="1">
              <a:off x="772321" y="2141710"/>
              <a:ext cx="849010" cy="413326"/>
            </a:xfrm>
            <a:prstGeom prst="line">
              <a:avLst/>
            </a:prstGeom>
            <a:ln w="19050">
              <a:solidFill>
                <a:srgbClr val="3165BB"/>
              </a:solidFill>
              <a:tailEnd type="arrow"/>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1009099" y="1929344"/>
              <a:ext cx="303288" cy="424732"/>
            </a:xfrm>
            <a:prstGeom prst="rect">
              <a:avLst/>
            </a:prstGeom>
            <a:noFill/>
          </p:spPr>
          <p:txBody>
            <a:bodyPr wrap="none" rtlCol="0">
              <a:spAutoFit/>
            </a:bodyPr>
            <a:lstStyle/>
            <a:p>
              <a:pPr>
                <a:buNone/>
              </a:pPr>
              <a:r>
                <a:rPr lang="el-GR" sz="2400" dirty="0" smtClean="0">
                  <a:solidFill>
                    <a:srgbClr val="0070C0"/>
                  </a:solidFill>
                </a:rPr>
                <a:t>τ</a:t>
              </a:r>
              <a:endParaRPr lang="en-US" sz="2400" baseline="30000" dirty="0">
                <a:solidFill>
                  <a:srgbClr val="0070C0"/>
                </a:solidFill>
              </a:endParaRPr>
            </a:p>
          </p:txBody>
        </p:sp>
      </p:grpSp>
      <p:grpSp>
        <p:nvGrpSpPr>
          <p:cNvPr id="59" name="Group 58"/>
          <p:cNvGrpSpPr/>
          <p:nvPr/>
        </p:nvGrpSpPr>
        <p:grpSpPr>
          <a:xfrm>
            <a:off x="1837048" y="4184021"/>
            <a:ext cx="849010" cy="625692"/>
            <a:chOff x="772321" y="1929344"/>
            <a:chExt cx="849010" cy="625692"/>
          </a:xfrm>
        </p:grpSpPr>
        <p:cxnSp>
          <p:nvCxnSpPr>
            <p:cNvPr id="60" name="Straight Connector 59"/>
            <p:cNvCxnSpPr/>
            <p:nvPr/>
          </p:nvCxnSpPr>
          <p:spPr bwMode="auto">
            <a:xfrm flipV="1">
              <a:off x="772321" y="2141710"/>
              <a:ext cx="849010" cy="413326"/>
            </a:xfrm>
            <a:prstGeom prst="line">
              <a:avLst/>
            </a:prstGeom>
            <a:ln w="19050">
              <a:solidFill>
                <a:srgbClr val="3165BB"/>
              </a:solidFill>
              <a:tailEnd type="arrow"/>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009099" y="1929344"/>
              <a:ext cx="303288" cy="424732"/>
            </a:xfrm>
            <a:prstGeom prst="rect">
              <a:avLst/>
            </a:prstGeom>
            <a:noFill/>
          </p:spPr>
          <p:txBody>
            <a:bodyPr wrap="none" rtlCol="0">
              <a:spAutoFit/>
            </a:bodyPr>
            <a:lstStyle/>
            <a:p>
              <a:pPr>
                <a:buNone/>
              </a:pPr>
              <a:r>
                <a:rPr lang="el-GR" sz="2400" dirty="0" smtClean="0">
                  <a:solidFill>
                    <a:srgbClr val="0070C0"/>
                  </a:solidFill>
                </a:rPr>
                <a:t>τ</a:t>
              </a:r>
              <a:endParaRPr lang="en-US" sz="2400" baseline="30000" dirty="0">
                <a:solidFill>
                  <a:srgbClr val="0070C0"/>
                </a:solidFill>
              </a:endParaRPr>
            </a:p>
          </p:txBody>
        </p:sp>
      </p:grpSp>
      <p:grpSp>
        <p:nvGrpSpPr>
          <p:cNvPr id="62" name="Group 61"/>
          <p:cNvGrpSpPr/>
          <p:nvPr/>
        </p:nvGrpSpPr>
        <p:grpSpPr>
          <a:xfrm>
            <a:off x="2080615" y="3961777"/>
            <a:ext cx="849010" cy="625692"/>
            <a:chOff x="772321" y="1929344"/>
            <a:chExt cx="849010" cy="625692"/>
          </a:xfrm>
        </p:grpSpPr>
        <p:cxnSp>
          <p:nvCxnSpPr>
            <p:cNvPr id="63" name="Straight Connector 62"/>
            <p:cNvCxnSpPr/>
            <p:nvPr/>
          </p:nvCxnSpPr>
          <p:spPr bwMode="auto">
            <a:xfrm flipV="1">
              <a:off x="772321" y="2141710"/>
              <a:ext cx="849010" cy="413326"/>
            </a:xfrm>
            <a:prstGeom prst="line">
              <a:avLst/>
            </a:prstGeom>
            <a:ln w="19050">
              <a:solidFill>
                <a:srgbClr val="3165BB"/>
              </a:solidFill>
              <a:tailEnd type="arrow"/>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1009099" y="1929344"/>
              <a:ext cx="303288" cy="424732"/>
            </a:xfrm>
            <a:prstGeom prst="rect">
              <a:avLst/>
            </a:prstGeom>
            <a:noFill/>
          </p:spPr>
          <p:txBody>
            <a:bodyPr wrap="none" rtlCol="0">
              <a:spAutoFit/>
            </a:bodyPr>
            <a:lstStyle/>
            <a:p>
              <a:pPr>
                <a:buNone/>
              </a:pPr>
              <a:r>
                <a:rPr lang="el-GR" sz="2400" dirty="0" smtClean="0">
                  <a:solidFill>
                    <a:srgbClr val="0070C0"/>
                  </a:solidFill>
                </a:rPr>
                <a:t>τ</a:t>
              </a:r>
              <a:endParaRPr lang="en-US" sz="2400" baseline="30000" dirty="0">
                <a:solidFill>
                  <a:srgbClr val="0070C0"/>
                </a:solidFill>
              </a:endParaRPr>
            </a:p>
          </p:txBody>
        </p:sp>
      </p:grpSp>
      <p:grpSp>
        <p:nvGrpSpPr>
          <p:cNvPr id="68" name="Group 67"/>
          <p:cNvGrpSpPr/>
          <p:nvPr/>
        </p:nvGrpSpPr>
        <p:grpSpPr>
          <a:xfrm>
            <a:off x="8076775" y="5137675"/>
            <a:ext cx="986490" cy="1656420"/>
            <a:chOff x="4721575" y="3546475"/>
            <a:chExt cx="986490" cy="1656420"/>
          </a:xfrm>
        </p:grpSpPr>
        <p:pic>
          <p:nvPicPr>
            <p:cNvPr id="69" name="Picture 4" descr="C:\Users\reps\Documents\Service\Meetings\Dagstuhl SMT-meets-AbsInt-2014\Talk\RadhiaCouso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1575" y="3546475"/>
              <a:ext cx="986490" cy="11887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0" name="Text Box 47"/>
            <p:cNvSpPr txBox="1">
              <a:spLocks noChangeArrowheads="1"/>
            </p:cNvSpPr>
            <p:nvPr/>
          </p:nvSpPr>
          <p:spPr bwMode="auto">
            <a:xfrm>
              <a:off x="4830741" y="4765852"/>
              <a:ext cx="768159"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600" dirty="0" err="1" smtClean="0">
                  <a:latin typeface="Calibri" pitchFamily="34" charset="0"/>
                </a:rPr>
                <a:t>Radhia</a:t>
              </a:r>
              <a:endParaRPr lang="en-US" sz="1600" dirty="0" smtClean="0">
                <a:latin typeface="Calibri" pitchFamily="34" charset="0"/>
              </a:endParaRPr>
            </a:p>
            <a:p>
              <a:pPr algn="ctr">
                <a:lnSpc>
                  <a:spcPct val="70000"/>
                </a:lnSpc>
                <a:buFontTx/>
                <a:buNone/>
              </a:pPr>
              <a:r>
                <a:rPr lang="en-US" sz="1600" dirty="0" err="1" smtClean="0">
                  <a:latin typeface="Calibri" pitchFamily="34" charset="0"/>
                </a:rPr>
                <a:t>Cousot</a:t>
              </a:r>
              <a:endParaRPr lang="en-US" sz="1600" dirty="0" smtClean="0">
                <a:latin typeface="Calibri" pitchFamily="34" charset="0"/>
              </a:endParaRPr>
            </a:p>
          </p:txBody>
        </p:sp>
      </p:grpSp>
      <p:grpSp>
        <p:nvGrpSpPr>
          <p:cNvPr id="71" name="Group 70"/>
          <p:cNvGrpSpPr/>
          <p:nvPr/>
        </p:nvGrpSpPr>
        <p:grpSpPr>
          <a:xfrm>
            <a:off x="6952438" y="5101675"/>
            <a:ext cx="1019662" cy="1692420"/>
            <a:chOff x="3532438" y="3510475"/>
            <a:chExt cx="1019662" cy="1692420"/>
          </a:xfrm>
        </p:grpSpPr>
        <p:pic>
          <p:nvPicPr>
            <p:cNvPr id="72" name="Picture 2" descr="C:\Users\reps\Documents\Service\Meetings\Dagstuhl SMT-meets-AbsInt-2014\Talk\PatrickCouso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2438" y="3510475"/>
              <a:ext cx="1019662" cy="1252728"/>
            </a:xfrm>
            <a:prstGeom prst="rect">
              <a:avLst/>
            </a:prstGeom>
            <a:noFill/>
            <a:extLst>
              <a:ext uri="{909E8E84-426E-40DD-AFC4-6F175D3DCCD1}">
                <a14:hiddenFill xmlns:a14="http://schemas.microsoft.com/office/drawing/2010/main">
                  <a:solidFill>
                    <a:srgbClr val="FFFFFF"/>
                  </a:solidFill>
                </a14:hiddenFill>
              </a:ext>
            </a:extLst>
          </p:spPr>
        </p:pic>
        <p:sp>
          <p:nvSpPr>
            <p:cNvPr id="73" name="Text Box 47"/>
            <p:cNvSpPr txBox="1">
              <a:spLocks noChangeArrowheads="1"/>
            </p:cNvSpPr>
            <p:nvPr/>
          </p:nvSpPr>
          <p:spPr bwMode="auto">
            <a:xfrm>
              <a:off x="3658190" y="4765852"/>
              <a:ext cx="768159"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600" dirty="0" smtClean="0">
                  <a:latin typeface="Calibri" pitchFamily="34" charset="0"/>
                </a:rPr>
                <a:t>Patrick</a:t>
              </a:r>
            </a:p>
            <a:p>
              <a:pPr algn="ctr">
                <a:lnSpc>
                  <a:spcPct val="70000"/>
                </a:lnSpc>
                <a:buFontTx/>
                <a:buNone/>
              </a:pPr>
              <a:r>
                <a:rPr lang="en-US" sz="1600" dirty="0" err="1" smtClean="0">
                  <a:latin typeface="Calibri" pitchFamily="34" charset="0"/>
                </a:rPr>
                <a:t>Cousot</a:t>
              </a:r>
              <a:endParaRPr lang="en-US" sz="1600" dirty="0" smtClean="0">
                <a:latin typeface="Calibri" pitchFamily="34" charset="0"/>
              </a:endParaRPr>
            </a:p>
          </p:txBody>
        </p:sp>
      </p:grpSp>
      <p:sp>
        <p:nvSpPr>
          <p:cNvPr id="74" name="Diamond 73"/>
          <p:cNvSpPr/>
          <p:nvPr/>
        </p:nvSpPr>
        <p:spPr>
          <a:xfrm>
            <a:off x="5084825" y="2754618"/>
            <a:ext cx="2355850" cy="3268662"/>
          </a:xfrm>
          <a:prstGeom prst="diamond">
            <a:avLst/>
          </a:prstGeom>
          <a:noFill/>
          <a:ln w="24000">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00000"/>
              </a:lnSpc>
              <a:spcBef>
                <a:spcPts val="0"/>
              </a:spcBef>
              <a:spcAft>
                <a:spcPts val="0"/>
              </a:spcAft>
              <a:buFontTx/>
              <a:buNone/>
              <a:defRPr/>
            </a:pPr>
            <a:endParaRPr lang="en-US" sz="1800">
              <a:solidFill>
                <a:srgbClr val="ED1C24"/>
              </a:solidFill>
            </a:endParaRPr>
          </a:p>
        </p:txBody>
      </p:sp>
      <p:sp>
        <p:nvSpPr>
          <p:cNvPr id="75" name="Rectangle 74"/>
          <p:cNvSpPr>
            <a:spLocks noRot="1" noChangeAspect="1" noMove="1" noResize="1" noEditPoints="1" noAdjustHandles="1" noChangeArrowheads="1" noChangeShapeType="1" noTextEdit="1"/>
          </p:cNvSpPr>
          <p:nvPr/>
        </p:nvSpPr>
        <p:spPr>
          <a:xfrm>
            <a:off x="5968016" y="1518684"/>
            <a:ext cx="777008" cy="707886"/>
          </a:xfrm>
          <a:prstGeom prst="rect">
            <a:avLst/>
          </a:prstGeom>
          <a:blipFill rotWithShape="1">
            <a:blip r:embed="rId6"/>
            <a:stretch>
              <a:fillRect/>
            </a:stretch>
          </a:blipFill>
        </p:spPr>
        <p:txBody>
          <a:bodyPr/>
          <a:lstStyle/>
          <a:p>
            <a:pPr fontAlgn="auto">
              <a:lnSpc>
                <a:spcPct val="100000"/>
              </a:lnSpc>
              <a:spcBef>
                <a:spcPts val="0"/>
              </a:spcBef>
              <a:spcAft>
                <a:spcPts val="0"/>
              </a:spcAft>
              <a:buFontTx/>
              <a:buNone/>
              <a:defRPr/>
            </a:pPr>
            <a:r>
              <a:rPr lang="en-US" sz="1800">
                <a:noFill/>
                <a:latin typeface="Calibri"/>
              </a:rPr>
              <a:t> </a:t>
            </a:r>
          </a:p>
        </p:txBody>
      </p:sp>
      <p:sp>
        <p:nvSpPr>
          <p:cNvPr id="76" name="Rectangle 75"/>
          <p:cNvSpPr>
            <a:spLocks noRot="1" noChangeAspect="1" noMove="1" noResize="1" noEditPoints="1" noAdjustHandles="1" noChangeArrowheads="1" noChangeShapeType="1" noTextEdit="1"/>
          </p:cNvSpPr>
          <p:nvPr/>
        </p:nvSpPr>
        <p:spPr>
          <a:xfrm>
            <a:off x="1680500" y="1575401"/>
            <a:ext cx="625748" cy="707886"/>
          </a:xfrm>
          <a:prstGeom prst="rect">
            <a:avLst/>
          </a:prstGeom>
          <a:blipFill rotWithShape="1">
            <a:blip r:embed="rId7"/>
            <a:stretch>
              <a:fillRect/>
            </a:stretch>
          </a:blipFill>
        </p:spPr>
        <p:txBody>
          <a:bodyPr/>
          <a:lstStyle/>
          <a:p>
            <a:pPr fontAlgn="auto">
              <a:lnSpc>
                <a:spcPct val="100000"/>
              </a:lnSpc>
              <a:spcBef>
                <a:spcPts val="0"/>
              </a:spcBef>
              <a:spcAft>
                <a:spcPts val="0"/>
              </a:spcAft>
              <a:buFontTx/>
              <a:buNone/>
              <a:defRPr/>
            </a:pPr>
            <a:r>
              <a:rPr lang="en-US" sz="1800">
                <a:noFill/>
                <a:latin typeface="Calibri"/>
              </a:rPr>
              <a:t> </a:t>
            </a:r>
          </a:p>
        </p:txBody>
      </p:sp>
      <mc:AlternateContent xmlns:mc="http://schemas.openxmlformats.org/markup-compatibility/2006" xmlns:a14="http://schemas.microsoft.com/office/drawing/2010/main">
        <mc:Choice Requires="a14">
          <p:sp>
            <p:nvSpPr>
              <p:cNvPr id="35" name="Rounded Rectangular Callout 34"/>
              <p:cNvSpPr/>
              <p:nvPr/>
            </p:nvSpPr>
            <p:spPr>
              <a:xfrm>
                <a:off x="3668625" y="1872627"/>
                <a:ext cx="2175581" cy="996083"/>
              </a:xfrm>
              <a:prstGeom prst="wedgeRoundRectCallout">
                <a:avLst>
                  <a:gd name="adj1" fmla="val 61136"/>
                  <a:gd name="adj2" fmla="val 205551"/>
                  <a:gd name="adj3" fmla="val 16667"/>
                </a:avLst>
              </a:prstGeom>
              <a:solidFill>
                <a:schemeClr val="bg1"/>
              </a:solidFill>
              <a:ln w="19050">
                <a:solidFill>
                  <a:srgbClr val="FF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buNone/>
                </a:pPr>
                <a:r>
                  <a:rPr lang="en-US" dirty="0" smtClean="0">
                    <a:solidFill>
                      <a:srgbClr val="FF0000"/>
                    </a:solidFill>
                  </a:rPr>
                  <a:t>Best</a:t>
                </a:r>
              </a:p>
              <a:p>
                <a:pPr>
                  <a:buNone/>
                </a:pPr>
                <a:r>
                  <a:rPr lang="en-US" dirty="0" smtClean="0">
                    <a:solidFill>
                      <a:srgbClr val="FF0000"/>
                    </a:solidFill>
                  </a:rPr>
                  <a:t>over-approximation</a:t>
                </a:r>
                <a:endParaRPr lang="en-US" dirty="0">
                  <a:solidFill>
                    <a:srgbClr val="FF0000"/>
                  </a:solidFill>
                </a:endParaRPr>
              </a:p>
              <a:p>
                <a:pPr>
                  <a:buNone/>
                </a:pPr>
                <a:r>
                  <a:rPr lang="en-US" dirty="0" smtClean="0">
                    <a:solidFill>
                      <a:srgbClr val="FF0000"/>
                    </a:solidFill>
                  </a:rPr>
                  <a:t>of </a:t>
                </a:r>
                <a:r>
                  <a:rPr lang="el-GR" dirty="0">
                    <a:solidFill>
                      <a:srgbClr val="FF0000"/>
                    </a:solidFill>
                  </a:rPr>
                  <a:t>τ</a:t>
                </a:r>
                <a:r>
                  <a:rPr lang="en-US" dirty="0" smtClean="0">
                    <a:solidFill>
                      <a:srgbClr val="FF0000"/>
                    </a:solidFill>
                  </a:rPr>
                  <a:t>(</a:t>
                </a:r>
                <a:r>
                  <a:rPr lang="el-GR" dirty="0" smtClean="0">
                    <a:solidFill>
                      <a:srgbClr val="FF0000"/>
                    </a:solidFill>
                    <a:latin typeface="Cambria Math"/>
                    <a:ea typeface="Cambria Math"/>
                  </a:rPr>
                  <a:t>γ</a:t>
                </a:r>
                <a:r>
                  <a:rPr lang="en-US" dirty="0" smtClean="0">
                    <a:solidFill>
                      <a:srgbClr val="FF0000"/>
                    </a:solidFill>
                    <a:latin typeface="Cambria Math"/>
                    <a:ea typeface="Cambria Math"/>
                  </a:rPr>
                  <a:t>(</a:t>
                </a:r>
                <a14:m>
                  <m:oMath xmlns:m="http://schemas.openxmlformats.org/officeDocument/2006/math">
                    <m:sSup>
                      <m:sSupPr>
                        <m:ctrlPr>
                          <a:rPr lang="en-US" b="0" i="1" dirty="0" smtClean="0">
                            <a:solidFill>
                              <a:srgbClr val="FF0000"/>
                            </a:solidFill>
                            <a:latin typeface="Cambria Math"/>
                          </a:rPr>
                        </m:ctrlPr>
                      </m:sSupPr>
                      <m:e>
                        <m:r>
                          <a:rPr lang="en-US" b="0" i="1" dirty="0" smtClean="0">
                            <a:solidFill>
                              <a:srgbClr val="FF0000"/>
                            </a:solidFill>
                            <a:latin typeface="Cambria Math"/>
                          </a:rPr>
                          <m:t>𝑎</m:t>
                        </m:r>
                      </m:e>
                      <m:sup>
                        <m:r>
                          <a:rPr lang="en-US" b="0" i="1" dirty="0" smtClean="0">
                            <a:solidFill>
                              <a:srgbClr val="FF0000"/>
                            </a:solidFill>
                            <a:latin typeface="Cambria Math"/>
                          </a:rPr>
                          <m:t>#</m:t>
                        </m:r>
                      </m:sup>
                    </m:sSup>
                  </m:oMath>
                </a14:m>
                <a:r>
                  <a:rPr lang="en-US" dirty="0" smtClean="0">
                    <a:solidFill>
                      <a:srgbClr val="FF0000"/>
                    </a:solidFill>
                  </a:rPr>
                  <a:t>)) </a:t>
                </a:r>
                <a:r>
                  <a:rPr lang="en-US" dirty="0">
                    <a:solidFill>
                      <a:srgbClr val="FF0000"/>
                    </a:solidFill>
                  </a:rPr>
                  <a:t>in </a:t>
                </a:r>
                <a:r>
                  <a:rPr lang="en-US" dirty="0">
                    <a:solidFill>
                      <a:srgbClr val="FF0000"/>
                    </a:solidFill>
                    <a:latin typeface="Lucida Calligraphy"/>
                  </a:rPr>
                  <a:t>A</a:t>
                </a:r>
                <a:endParaRPr lang="en-US" dirty="0">
                  <a:solidFill>
                    <a:srgbClr val="FF0000"/>
                  </a:solidFill>
                </a:endParaRPr>
              </a:p>
            </p:txBody>
          </p:sp>
        </mc:Choice>
        <mc:Fallback xmlns="">
          <p:sp>
            <p:nvSpPr>
              <p:cNvPr id="35" name="Rounded Rectangular Callout 34"/>
              <p:cNvSpPr>
                <a:spLocks noRot="1" noChangeAspect="1" noMove="1" noResize="1" noEditPoints="1" noAdjustHandles="1" noChangeArrowheads="1" noChangeShapeType="1" noTextEdit="1"/>
              </p:cNvSpPr>
              <p:nvPr/>
            </p:nvSpPr>
            <p:spPr>
              <a:xfrm>
                <a:off x="3668625" y="1872627"/>
                <a:ext cx="2175581" cy="996083"/>
              </a:xfrm>
              <a:prstGeom prst="wedgeRoundRectCallout">
                <a:avLst>
                  <a:gd name="adj1" fmla="val 61136"/>
                  <a:gd name="adj2" fmla="val 205551"/>
                  <a:gd name="adj3" fmla="val 16667"/>
                </a:avLst>
              </a:prstGeom>
              <a:blipFill rotWithShape="1">
                <a:blip r:embed="rId8"/>
                <a:stretch>
                  <a:fillRect/>
                </a:stretch>
              </a:blipFill>
              <a:ln w="19050">
                <a:solidFill>
                  <a:srgbClr val="FF0000"/>
                </a:solidFill>
              </a:ln>
              <a:effectLst>
                <a:outerShdw blurRad="50800" sx="1000" sy="1000" algn="ctr" rotWithShape="0">
                  <a:srgbClr val="FFFFFF">
                    <a:alpha val="0"/>
                  </a:srgbClr>
                </a:outerShdw>
              </a:effectLst>
            </p:spPr>
            <p:txBody>
              <a:bodyPr/>
              <a:lstStyle/>
              <a:p>
                <a:r>
                  <a:rPr lang="en-US">
                    <a:noFill/>
                  </a:rPr>
                  <a:t> </a:t>
                </a:r>
              </a:p>
            </p:txBody>
          </p:sp>
        </mc:Fallback>
      </mc:AlternateContent>
      <p:sp>
        <p:nvSpPr>
          <p:cNvPr id="43" name="Rounded Rectangular Callout 42"/>
          <p:cNvSpPr/>
          <p:nvPr/>
        </p:nvSpPr>
        <p:spPr>
          <a:xfrm>
            <a:off x="6745024" y="2283287"/>
            <a:ext cx="1861094" cy="441324"/>
          </a:xfrm>
          <a:prstGeom prst="wedgeRoundRectCallout">
            <a:avLst>
              <a:gd name="adj1" fmla="val -82898"/>
              <a:gd name="adj2" fmla="val 365221"/>
              <a:gd name="adj3" fmla="val 16667"/>
            </a:avLst>
          </a:prstGeom>
          <a:solidFill>
            <a:schemeClr val="bg1"/>
          </a:solidFill>
          <a:ln w="19050">
            <a:solidFill>
              <a:srgbClr val="FF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buNone/>
            </a:pPr>
            <a:r>
              <a:rPr lang="en-US" dirty="0" smtClean="0">
                <a:solidFill>
                  <a:srgbClr val="FF0000"/>
                </a:solidFill>
              </a:rPr>
              <a:t>Loss of precision</a:t>
            </a:r>
            <a:endParaRPr lang="en-US" dirty="0">
              <a:solidFill>
                <a:srgbClr val="FF0000"/>
              </a:solidFill>
            </a:endParaRPr>
          </a:p>
        </p:txBody>
      </p:sp>
      <p:sp>
        <p:nvSpPr>
          <p:cNvPr id="77" name="Rounded Rectangular Callout 76"/>
          <p:cNvSpPr/>
          <p:nvPr/>
        </p:nvSpPr>
        <p:spPr>
          <a:xfrm>
            <a:off x="5565173" y="244800"/>
            <a:ext cx="3462091" cy="1015199"/>
          </a:xfrm>
          <a:prstGeom prst="wedgeRoundRectCallout">
            <a:avLst>
              <a:gd name="adj1" fmla="val -84354"/>
              <a:gd name="adj2" fmla="val 132597"/>
              <a:gd name="adj3" fmla="val 16667"/>
            </a:avLst>
          </a:prstGeom>
          <a:solidFill>
            <a:schemeClr val="bg1"/>
          </a:solidFill>
          <a:ln w="19050">
            <a:solidFill>
              <a:srgbClr val="FF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buNone/>
            </a:pPr>
            <a:r>
              <a:rPr lang="en-US" dirty="0" smtClean="0">
                <a:solidFill>
                  <a:srgbClr val="FF0000"/>
                </a:solidFill>
              </a:rPr>
              <a:t>However, no </a:t>
            </a:r>
            <a:r>
              <a:rPr lang="en-US" u="sng" dirty="0" smtClean="0">
                <a:solidFill>
                  <a:srgbClr val="FF0000"/>
                </a:solidFill>
              </a:rPr>
              <a:t>algorithms</a:t>
            </a:r>
            <a:r>
              <a:rPr lang="en-US" dirty="0" smtClean="0">
                <a:solidFill>
                  <a:srgbClr val="FF0000"/>
                </a:solidFill>
              </a:rPr>
              <a:t> to</a:t>
            </a:r>
          </a:p>
          <a:p>
            <a:pPr marL="173038" indent="-173038">
              <a:buFont typeface="Arial" panose="020B0604020202020204" pitchFamily="34" charset="0"/>
              <a:buChar char="•"/>
            </a:pPr>
            <a:r>
              <a:rPr lang="en-US" dirty="0" smtClean="0">
                <a:solidFill>
                  <a:srgbClr val="FF0000"/>
                </a:solidFill>
              </a:rPr>
              <a:t>apply the best transformer </a:t>
            </a:r>
            <a:r>
              <a:rPr lang="en-US" dirty="0">
                <a:solidFill>
                  <a:srgbClr val="FF0000"/>
                </a:solidFill>
                <a:sym typeface="Wingdings"/>
              </a:rPr>
              <a:t></a:t>
            </a:r>
            <a:endParaRPr lang="en-US" dirty="0" smtClean="0">
              <a:solidFill>
                <a:srgbClr val="FF0000"/>
              </a:solidFill>
            </a:endParaRPr>
          </a:p>
          <a:p>
            <a:pPr marL="173038" indent="-173038">
              <a:buFont typeface="Arial" panose="020B0604020202020204" pitchFamily="34" charset="0"/>
              <a:buChar char="•"/>
            </a:pPr>
            <a:r>
              <a:rPr lang="en-US" dirty="0" smtClean="0">
                <a:solidFill>
                  <a:srgbClr val="FF0000"/>
                </a:solidFill>
              </a:rPr>
              <a:t>create the best transformer </a:t>
            </a:r>
            <a:r>
              <a:rPr lang="en-US" dirty="0" smtClean="0">
                <a:solidFill>
                  <a:srgbClr val="FF0000"/>
                </a:solidFill>
                <a:sym typeface="Wingdings"/>
              </a:rPr>
              <a:t></a:t>
            </a:r>
            <a:endParaRPr lang="en-US" dirty="0" smtClean="0">
              <a:solidFill>
                <a:srgbClr val="FF0000"/>
              </a:solidFill>
            </a:endParaRPr>
          </a:p>
        </p:txBody>
      </p:sp>
      <p:sp>
        <p:nvSpPr>
          <p:cNvPr id="58" name="TextBox 57"/>
          <p:cNvSpPr txBox="1"/>
          <p:nvPr/>
        </p:nvSpPr>
        <p:spPr>
          <a:xfrm>
            <a:off x="4245232" y="3141311"/>
            <a:ext cx="344966" cy="480131"/>
          </a:xfrm>
          <a:prstGeom prst="rect">
            <a:avLst/>
          </a:prstGeom>
          <a:noFill/>
        </p:spPr>
        <p:txBody>
          <a:bodyPr wrap="none" rtlCol="0">
            <a:spAutoFit/>
          </a:bodyPr>
          <a:lstStyle/>
          <a:p>
            <a:pPr>
              <a:buNone/>
            </a:pPr>
            <a:r>
              <a:rPr lang="el-GR" sz="2800" dirty="0" smtClean="0">
                <a:solidFill>
                  <a:srgbClr val="0070C0"/>
                </a:solidFill>
              </a:rPr>
              <a:t>γ</a:t>
            </a:r>
            <a:endParaRPr lang="en-US" sz="2800" dirty="0">
              <a:solidFill>
                <a:srgbClr val="0070C0"/>
              </a:solidFill>
            </a:endParaRPr>
          </a:p>
        </p:txBody>
      </p:sp>
      <p:cxnSp>
        <p:nvCxnSpPr>
          <p:cNvPr id="65" name="Straight Arrow Connector 64"/>
          <p:cNvCxnSpPr>
            <a:stCxn id="26" idx="2"/>
            <a:endCxn id="57" idx="6"/>
          </p:cNvCxnSpPr>
          <p:nvPr/>
        </p:nvCxnSpPr>
        <p:spPr bwMode="auto">
          <a:xfrm flipH="1" flipV="1">
            <a:off x="2719404" y="3430364"/>
            <a:ext cx="3372174" cy="407423"/>
          </a:xfrm>
          <a:prstGeom prst="straightConnector1">
            <a:avLst/>
          </a:prstGeom>
          <a:ln w="24000">
            <a:solidFill>
              <a:srgbClr val="0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78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wipe(right)">
                                      <p:cBhvr>
                                        <p:cTn id="7" dur="500"/>
                                        <p:tgtEl>
                                          <p:spTgt spid="12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dissolve">
                                      <p:cBhvr>
                                        <p:cTn id="10" dur="500"/>
                                        <p:tgtEl>
                                          <p:spTgt spid="38"/>
                                        </p:tgtEl>
                                      </p:cBhvr>
                                    </p:animEffect>
                                  </p:childTnLst>
                                </p:cTn>
                              </p:par>
                            </p:childTnLst>
                          </p:cTn>
                        </p:par>
                        <p:par>
                          <p:cTn id="11" fill="hold">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dissolv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down)">
                                      <p:cBhvr>
                                        <p:cTn id="19" dur="500"/>
                                        <p:tgtEl>
                                          <p:spTgt spid="22"/>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dissolve">
                                      <p:cBhvr>
                                        <p:cTn id="22" dur="500"/>
                                        <p:tgtEl>
                                          <p:spTgt spid="36"/>
                                        </p:tgtEl>
                                      </p:cBhvr>
                                    </p:animEffect>
                                  </p:childTnLst>
                                </p:cTn>
                              </p:par>
                            </p:childTnLst>
                          </p:cTn>
                        </p:par>
                        <p:par>
                          <p:cTn id="23" fill="hold">
                            <p:stCondLst>
                              <p:cond delay="500"/>
                            </p:stCondLst>
                            <p:childTnLst>
                              <p:par>
                                <p:cTn id="24" presetID="9"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dissolv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down)">
                                      <p:cBhvr>
                                        <p:cTn id="31" dur="500"/>
                                        <p:tgtEl>
                                          <p:spTgt spid="39"/>
                                        </p:tgtEl>
                                      </p:cBhvr>
                                    </p:animEffect>
                                  </p:childTnLst>
                                </p:cTn>
                              </p:par>
                            </p:childTnLst>
                          </p:cTn>
                        </p:par>
                        <p:par>
                          <p:cTn id="32" fill="hold">
                            <p:stCondLst>
                              <p:cond delay="500"/>
                            </p:stCondLst>
                            <p:childTnLst>
                              <p:par>
                                <p:cTn id="33" presetID="22" presetClass="entr" presetSubtype="4" fill="hold" nodeType="after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wipe(down)">
                                      <p:cBhvr>
                                        <p:cTn id="35" dur="500"/>
                                        <p:tgtEl>
                                          <p:spTgt spid="51"/>
                                        </p:tgtEl>
                                      </p:cBhvr>
                                    </p:animEffect>
                                  </p:childTnLst>
                                </p:cTn>
                              </p:par>
                            </p:childTnLst>
                          </p:cTn>
                        </p:par>
                        <p:par>
                          <p:cTn id="36" fill="hold">
                            <p:stCondLst>
                              <p:cond delay="1000"/>
                            </p:stCondLst>
                            <p:childTnLst>
                              <p:par>
                                <p:cTn id="37" presetID="22" presetClass="entr" presetSubtype="4" fill="hold" nodeType="after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wipe(down)">
                                      <p:cBhvr>
                                        <p:cTn id="39" dur="500"/>
                                        <p:tgtEl>
                                          <p:spTgt spid="44"/>
                                        </p:tgtEl>
                                      </p:cBhvr>
                                    </p:animEffect>
                                  </p:childTnLst>
                                </p:cTn>
                              </p:par>
                            </p:childTnLst>
                          </p:cTn>
                        </p:par>
                        <p:par>
                          <p:cTn id="40" fill="hold">
                            <p:stCondLst>
                              <p:cond delay="1500"/>
                            </p:stCondLst>
                            <p:childTnLst>
                              <p:par>
                                <p:cTn id="41" presetID="22" presetClass="entr" presetSubtype="4" fill="hold" nodeType="after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wipe(down)">
                                      <p:cBhvr>
                                        <p:cTn id="43" dur="500"/>
                                        <p:tgtEl>
                                          <p:spTgt spid="48"/>
                                        </p:tgtEl>
                                      </p:cBhvr>
                                    </p:animEffect>
                                  </p:childTnLst>
                                </p:cTn>
                              </p:par>
                            </p:childTnLst>
                          </p:cTn>
                        </p:par>
                        <p:par>
                          <p:cTn id="44" fill="hold">
                            <p:stCondLst>
                              <p:cond delay="2000"/>
                            </p:stCondLst>
                            <p:childTnLst>
                              <p:par>
                                <p:cTn id="45" presetID="22" presetClass="entr" presetSubtype="4" fill="hold" nodeType="afterEffect">
                                  <p:stCondLst>
                                    <p:cond delay="0"/>
                                  </p:stCondLst>
                                  <p:childTnLst>
                                    <p:set>
                                      <p:cBhvr>
                                        <p:cTn id="46" dur="1" fill="hold">
                                          <p:stCondLst>
                                            <p:cond delay="0"/>
                                          </p:stCondLst>
                                        </p:cTn>
                                        <p:tgtEl>
                                          <p:spTgt spid="62"/>
                                        </p:tgtEl>
                                        <p:attrNameLst>
                                          <p:attrName>style.visibility</p:attrName>
                                        </p:attrNameLst>
                                      </p:cBhvr>
                                      <p:to>
                                        <p:strVal val="visible"/>
                                      </p:to>
                                    </p:set>
                                    <p:animEffect transition="in" filter="wipe(down)">
                                      <p:cBhvr>
                                        <p:cTn id="47" dur="500"/>
                                        <p:tgtEl>
                                          <p:spTgt spid="62"/>
                                        </p:tgtEl>
                                      </p:cBhvr>
                                    </p:animEffect>
                                  </p:childTnLst>
                                </p:cTn>
                              </p:par>
                            </p:childTnLst>
                          </p:cTn>
                        </p:par>
                        <p:par>
                          <p:cTn id="48" fill="hold">
                            <p:stCondLst>
                              <p:cond delay="2500"/>
                            </p:stCondLst>
                            <p:childTnLst>
                              <p:par>
                                <p:cTn id="49" presetID="22" presetClass="entr" presetSubtype="4" fill="hold" nodeType="afterEffect">
                                  <p:stCondLst>
                                    <p:cond delay="0"/>
                                  </p:stCondLst>
                                  <p:childTnLst>
                                    <p:set>
                                      <p:cBhvr>
                                        <p:cTn id="50" dur="1" fill="hold">
                                          <p:stCondLst>
                                            <p:cond delay="0"/>
                                          </p:stCondLst>
                                        </p:cTn>
                                        <p:tgtEl>
                                          <p:spTgt spid="59"/>
                                        </p:tgtEl>
                                        <p:attrNameLst>
                                          <p:attrName>style.visibility</p:attrName>
                                        </p:attrNameLst>
                                      </p:cBhvr>
                                      <p:to>
                                        <p:strVal val="visible"/>
                                      </p:to>
                                    </p:set>
                                    <p:animEffect transition="in" filter="wipe(down)">
                                      <p:cBhvr>
                                        <p:cTn id="51" dur="500"/>
                                        <p:tgtEl>
                                          <p:spTgt spid="5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125"/>
                                        </p:tgtEl>
                                        <p:attrNameLst>
                                          <p:attrName>style.visibility</p:attrName>
                                        </p:attrNameLst>
                                      </p:cBhvr>
                                      <p:to>
                                        <p:strVal val="visible"/>
                                      </p:to>
                                    </p:set>
                                    <p:animEffect transition="in" filter="wipe(left)">
                                      <p:cBhvr>
                                        <p:cTn id="56" dur="500"/>
                                        <p:tgtEl>
                                          <p:spTgt spid="125"/>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dissolve">
                                      <p:cBhvr>
                                        <p:cTn id="59" dur="500"/>
                                        <p:tgtEl>
                                          <p:spTgt spid="29"/>
                                        </p:tgtEl>
                                      </p:cBhvr>
                                    </p:animEffect>
                                  </p:childTnLst>
                                </p:cTn>
                              </p:par>
                            </p:childTnLst>
                          </p:cTn>
                        </p:par>
                        <p:par>
                          <p:cTn id="60" fill="hold">
                            <p:stCondLst>
                              <p:cond delay="500"/>
                            </p:stCondLst>
                            <p:childTnLst>
                              <p:par>
                                <p:cTn id="61" presetID="9" presetClass="entr" presetSubtype="0" fill="hold" grpId="0" nodeType="after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dissolve">
                                      <p:cBhvr>
                                        <p:cTn id="63" dur="500"/>
                                        <p:tgtEl>
                                          <p:spTgt spid="24"/>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ipe(down)">
                                      <p:cBhvr>
                                        <p:cTn id="68" dur="500"/>
                                        <p:tgtEl>
                                          <p:spTgt spid="20"/>
                                        </p:tgtEl>
                                      </p:cBhvr>
                                    </p:animEffect>
                                  </p:childTnLst>
                                </p:cTn>
                              </p:par>
                              <p:par>
                                <p:cTn id="69" presetID="9" presetClass="entr" presetSubtype="0"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dissolve">
                                      <p:cBhvr>
                                        <p:cTn id="71" dur="500"/>
                                        <p:tgtEl>
                                          <p:spTgt spid="27"/>
                                        </p:tgtEl>
                                      </p:cBhvr>
                                    </p:animEffect>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35"/>
                                        </p:tgtEl>
                                        <p:attrNameLst>
                                          <p:attrName>style.visibility</p:attrName>
                                        </p:attrNameLst>
                                      </p:cBhvr>
                                      <p:to>
                                        <p:strVal val="visible"/>
                                      </p:to>
                                    </p:set>
                                    <p:animEffect transition="in" filter="dissolve">
                                      <p:cBhvr>
                                        <p:cTn id="76" dur="500"/>
                                        <p:tgtEl>
                                          <p:spTgt spid="35"/>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34"/>
                                        </p:tgtEl>
                                        <p:attrNameLst>
                                          <p:attrName>style.visibility</p:attrName>
                                        </p:attrNameLst>
                                      </p:cBhvr>
                                      <p:to>
                                        <p:strVal val="visible"/>
                                      </p:to>
                                    </p:set>
                                    <p:animEffect transition="in" filter="wipe(down)">
                                      <p:cBhvr>
                                        <p:cTn id="81" dur="500"/>
                                        <p:tgtEl>
                                          <p:spTgt spid="34"/>
                                        </p:tgtEl>
                                      </p:cBhvr>
                                    </p:animEffect>
                                  </p:childTnLst>
                                </p:cTn>
                              </p:par>
                            </p:childTnLst>
                          </p:cTn>
                        </p:par>
                        <p:par>
                          <p:cTn id="82" fill="hold">
                            <p:stCondLst>
                              <p:cond delay="500"/>
                            </p:stCondLst>
                            <p:childTnLst>
                              <p:par>
                                <p:cTn id="83" presetID="9" presetClass="entr" presetSubtype="0" fill="hold" grpId="0" nodeType="afterEffect">
                                  <p:stCondLst>
                                    <p:cond delay="0"/>
                                  </p:stCondLst>
                                  <p:childTnLst>
                                    <p:set>
                                      <p:cBhvr>
                                        <p:cTn id="84" dur="1" fill="hold">
                                          <p:stCondLst>
                                            <p:cond delay="0"/>
                                          </p:stCondLst>
                                        </p:cTn>
                                        <p:tgtEl>
                                          <p:spTgt spid="26"/>
                                        </p:tgtEl>
                                        <p:attrNameLst>
                                          <p:attrName>style.visibility</p:attrName>
                                        </p:attrNameLst>
                                      </p:cBhvr>
                                      <p:to>
                                        <p:strVal val="visible"/>
                                      </p:to>
                                    </p:set>
                                    <p:animEffect transition="in" filter="dissolve">
                                      <p:cBhvr>
                                        <p:cTn id="85" dur="500"/>
                                        <p:tgtEl>
                                          <p:spTgt spid="26"/>
                                        </p:tgtEl>
                                      </p:cBhvr>
                                    </p:animEffect>
                                  </p:childTnLst>
                                </p:cTn>
                              </p:par>
                            </p:childTnLst>
                          </p:cTn>
                        </p:par>
                      </p:childTnLst>
                    </p:cTn>
                  </p:par>
                  <p:par>
                    <p:cTn id="86" fill="hold">
                      <p:stCondLst>
                        <p:cond delay="indefinite"/>
                      </p:stCondLst>
                      <p:childTnLst>
                        <p:par>
                          <p:cTn id="87" fill="hold">
                            <p:stCondLst>
                              <p:cond delay="0"/>
                            </p:stCondLst>
                            <p:childTnLst>
                              <p:par>
                                <p:cTn id="88" presetID="9" presetClass="entr" presetSubtype="0" fill="hold" nodeType="click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dissolve">
                                      <p:cBhvr>
                                        <p:cTn id="90" dur="500"/>
                                        <p:tgtEl>
                                          <p:spTgt spid="33"/>
                                        </p:tgtEl>
                                      </p:cBhvr>
                                    </p:animEffect>
                                  </p:childTnLst>
                                </p:cTn>
                              </p:par>
                            </p:childTnLst>
                          </p:cTn>
                        </p:par>
                      </p:childTnLst>
                    </p:cTn>
                  </p:par>
                  <p:par>
                    <p:cTn id="91" fill="hold">
                      <p:stCondLst>
                        <p:cond delay="indefinite"/>
                      </p:stCondLst>
                      <p:childTnLst>
                        <p:par>
                          <p:cTn id="92" fill="hold">
                            <p:stCondLst>
                              <p:cond delay="0"/>
                            </p:stCondLst>
                            <p:childTnLst>
                              <p:par>
                                <p:cTn id="93" presetID="9" presetClass="entr" presetSubtype="0" fill="hold" grpId="0" nodeType="clickEffect">
                                  <p:stCondLst>
                                    <p:cond delay="0"/>
                                  </p:stCondLst>
                                  <p:childTnLst>
                                    <p:set>
                                      <p:cBhvr>
                                        <p:cTn id="94" dur="1" fill="hold">
                                          <p:stCondLst>
                                            <p:cond delay="0"/>
                                          </p:stCondLst>
                                        </p:cTn>
                                        <p:tgtEl>
                                          <p:spTgt spid="43"/>
                                        </p:tgtEl>
                                        <p:attrNameLst>
                                          <p:attrName>style.visibility</p:attrName>
                                        </p:attrNameLst>
                                      </p:cBhvr>
                                      <p:to>
                                        <p:strVal val="visible"/>
                                      </p:to>
                                    </p:set>
                                    <p:animEffect transition="in" filter="dissolve">
                                      <p:cBhvr>
                                        <p:cTn id="95" dur="500"/>
                                        <p:tgtEl>
                                          <p:spTgt spid="43"/>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2" fill="hold" nodeType="clickEffect">
                                  <p:stCondLst>
                                    <p:cond delay="0"/>
                                  </p:stCondLst>
                                  <p:childTnLst>
                                    <p:set>
                                      <p:cBhvr>
                                        <p:cTn id="99" dur="1" fill="hold">
                                          <p:stCondLst>
                                            <p:cond delay="0"/>
                                          </p:stCondLst>
                                        </p:cTn>
                                        <p:tgtEl>
                                          <p:spTgt spid="65"/>
                                        </p:tgtEl>
                                        <p:attrNameLst>
                                          <p:attrName>style.visibility</p:attrName>
                                        </p:attrNameLst>
                                      </p:cBhvr>
                                      <p:to>
                                        <p:strVal val="visible"/>
                                      </p:to>
                                    </p:set>
                                    <p:animEffect transition="in" filter="wipe(right)">
                                      <p:cBhvr>
                                        <p:cTn id="100" dur="500"/>
                                        <p:tgtEl>
                                          <p:spTgt spid="65"/>
                                        </p:tgtEl>
                                      </p:cBhvr>
                                    </p:animEffect>
                                  </p:childTnLst>
                                </p:cTn>
                              </p:par>
                              <p:par>
                                <p:cTn id="101" presetID="9" presetClass="entr" presetSubtype="0" fill="hold" grpId="0" nodeType="withEffect">
                                  <p:stCondLst>
                                    <p:cond delay="0"/>
                                  </p:stCondLst>
                                  <p:childTnLst>
                                    <p:set>
                                      <p:cBhvr>
                                        <p:cTn id="102" dur="1" fill="hold">
                                          <p:stCondLst>
                                            <p:cond delay="0"/>
                                          </p:stCondLst>
                                        </p:cTn>
                                        <p:tgtEl>
                                          <p:spTgt spid="58"/>
                                        </p:tgtEl>
                                        <p:attrNameLst>
                                          <p:attrName>style.visibility</p:attrName>
                                        </p:attrNameLst>
                                      </p:cBhvr>
                                      <p:to>
                                        <p:strVal val="visible"/>
                                      </p:to>
                                    </p:set>
                                    <p:animEffect transition="in" filter="dissolve">
                                      <p:cBhvr>
                                        <p:cTn id="103" dur="500"/>
                                        <p:tgtEl>
                                          <p:spTgt spid="58"/>
                                        </p:tgtEl>
                                      </p:cBhvr>
                                    </p:animEffect>
                                  </p:childTnLst>
                                </p:cTn>
                              </p:par>
                            </p:childTnLst>
                          </p:cTn>
                        </p:par>
                        <p:par>
                          <p:cTn id="104" fill="hold">
                            <p:stCondLst>
                              <p:cond delay="500"/>
                            </p:stCondLst>
                            <p:childTnLst>
                              <p:par>
                                <p:cTn id="105" presetID="9" presetClass="entr" presetSubtype="0" fill="hold" grpId="0" nodeType="afterEffect">
                                  <p:stCondLst>
                                    <p:cond delay="0"/>
                                  </p:stCondLst>
                                  <p:childTnLst>
                                    <p:set>
                                      <p:cBhvr>
                                        <p:cTn id="106" dur="1" fill="hold">
                                          <p:stCondLst>
                                            <p:cond delay="0"/>
                                          </p:stCondLst>
                                        </p:cTn>
                                        <p:tgtEl>
                                          <p:spTgt spid="57"/>
                                        </p:tgtEl>
                                        <p:attrNameLst>
                                          <p:attrName>style.visibility</p:attrName>
                                        </p:attrNameLst>
                                      </p:cBhvr>
                                      <p:to>
                                        <p:strVal val="visible"/>
                                      </p:to>
                                    </p:set>
                                    <p:animEffect transition="in" filter="dissolve">
                                      <p:cBhvr>
                                        <p:cTn id="107" dur="500"/>
                                        <p:tgtEl>
                                          <p:spTgt spid="57"/>
                                        </p:tgtEl>
                                      </p:cBhvr>
                                    </p:animEffect>
                                  </p:childTnLst>
                                </p:cTn>
                              </p:par>
                            </p:childTnLst>
                          </p:cTn>
                        </p:par>
                      </p:childTnLst>
                    </p:cTn>
                  </p:par>
                  <p:par>
                    <p:cTn id="108" fill="hold">
                      <p:stCondLst>
                        <p:cond delay="indefinite"/>
                      </p:stCondLst>
                      <p:childTnLst>
                        <p:par>
                          <p:cTn id="109" fill="hold">
                            <p:stCondLst>
                              <p:cond delay="0"/>
                            </p:stCondLst>
                            <p:childTnLst>
                              <p:par>
                                <p:cTn id="110" presetID="9" presetClass="entr" presetSubtype="0" fill="hold" grpId="0" nodeType="clickEffect">
                                  <p:stCondLst>
                                    <p:cond delay="0"/>
                                  </p:stCondLst>
                                  <p:childTnLst>
                                    <p:set>
                                      <p:cBhvr>
                                        <p:cTn id="111" dur="1" fill="hold">
                                          <p:stCondLst>
                                            <p:cond delay="0"/>
                                          </p:stCondLst>
                                        </p:cTn>
                                        <p:tgtEl>
                                          <p:spTgt spid="77"/>
                                        </p:tgtEl>
                                        <p:attrNameLst>
                                          <p:attrName>style.visibility</p:attrName>
                                        </p:attrNameLst>
                                      </p:cBhvr>
                                      <p:to>
                                        <p:strVal val="visible"/>
                                      </p:to>
                                    </p:set>
                                    <p:animEffect transition="in" filter="dissolve">
                                      <p:cBhvr>
                                        <p:cTn id="112"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7" grpId="0" animBg="1"/>
      <p:bldP spid="6" grpId="0" animBg="1"/>
      <p:bldP spid="27" grpId="0"/>
      <p:bldP spid="36" grpId="0"/>
      <p:bldP spid="29" grpId="0"/>
      <p:bldP spid="38" grpId="0"/>
      <p:bldP spid="24" grpId="0" animBg="1"/>
      <p:bldP spid="26" grpId="0" animBg="1"/>
      <p:bldP spid="35" grpId="0" animBg="1"/>
      <p:bldP spid="43" grpId="0" animBg="1"/>
      <p:bldP spid="77" grpId="0" animBg="1"/>
      <p:bldP spid="5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Challenge: Abstract Interpretation is Inherently Non-Compositional</a:t>
            </a:r>
            <a:endParaRPr lang="en-US" dirty="0"/>
          </a:p>
        </p:txBody>
      </p:sp>
      <p:sp>
        <p:nvSpPr>
          <p:cNvPr id="3" name="Content Placeholder 2"/>
          <p:cNvSpPr>
            <a:spLocks noGrp="1"/>
          </p:cNvSpPr>
          <p:nvPr>
            <p:ph idx="1"/>
          </p:nvPr>
        </p:nvSpPr>
        <p:spPr>
          <a:xfrm>
            <a:off x="457200" y="1600200"/>
            <a:ext cx="8445398" cy="5257800"/>
          </a:xfrm>
        </p:spPr>
        <p:txBody>
          <a:bodyPr>
            <a:normAutofit fontScale="92500"/>
          </a:bodyPr>
          <a:lstStyle/>
          <a:p>
            <a:r>
              <a:rPr lang="en-US" dirty="0" smtClean="0"/>
              <a:t>In computer science, we rely on compositionality</a:t>
            </a:r>
          </a:p>
          <a:p>
            <a:pPr lvl="1"/>
            <a:r>
              <a:rPr lang="en-US" dirty="0" smtClean="0"/>
              <a:t>languages </a:t>
            </a:r>
            <a:r>
              <a:rPr lang="en-US" dirty="0"/>
              <a:t>are expressed using context-free grammars</a:t>
            </a:r>
          </a:p>
          <a:p>
            <a:pPr lvl="1"/>
            <a:r>
              <a:rPr lang="en-US" dirty="0" smtClean="0"/>
              <a:t>many concepts and properties defined using inductive definitions</a:t>
            </a:r>
          </a:p>
          <a:p>
            <a:pPr lvl="1"/>
            <a:r>
              <a:rPr lang="en-US" dirty="0" smtClean="0"/>
              <a:t>recursive tree traversals are a basic workhorse</a:t>
            </a:r>
          </a:p>
          <a:p>
            <a:pPr lvl="1"/>
            <a:r>
              <a:rPr lang="en-US" dirty="0" smtClean="0"/>
              <a:t>software organized into layers</a:t>
            </a:r>
          </a:p>
          <a:p>
            <a:r>
              <a:rPr lang="en-US" dirty="0" smtClean="0"/>
              <a:t>Example: (x + (–x)), eva</a:t>
            </a:r>
            <a:r>
              <a:rPr lang="en-US" dirty="0"/>
              <a:t>luated in (x ↦ [5,10], y ↦ [10,20</a:t>
            </a:r>
            <a:r>
              <a:rPr lang="en-US" dirty="0" smtClean="0"/>
              <a:t>])</a:t>
            </a:r>
          </a:p>
          <a:p>
            <a:pPr lvl="1"/>
            <a:r>
              <a:rPr lang="en-US" dirty="0" smtClean="0"/>
              <a:t>[-5, 5] versus [0,0]</a:t>
            </a:r>
            <a:endParaRPr lang="en-US" dirty="0"/>
          </a:p>
          <a:p>
            <a:pPr lvl="1"/>
            <a:r>
              <a:rPr lang="en-US" dirty="0" smtClean="0"/>
              <a:t>Suppose that you </a:t>
            </a:r>
            <a:r>
              <a:rPr lang="en-US" dirty="0"/>
              <a:t>have in hand a collection of ``</a:t>
            </a:r>
            <a:r>
              <a:rPr lang="en-US" dirty="0" smtClean="0"/>
              <a:t>best” abstract-interpretation operators</a:t>
            </a:r>
          </a:p>
          <a:p>
            <a:pPr lvl="1"/>
            <a:r>
              <a:rPr lang="en-US" dirty="0" smtClean="0"/>
              <a:t>Their </a:t>
            </a:r>
            <a:r>
              <a:rPr lang="en-US" dirty="0"/>
              <a:t>composition may </a:t>
            </a:r>
            <a:r>
              <a:rPr lang="en-US" dirty="0" smtClean="0"/>
              <a:t>not provide </a:t>
            </a:r>
            <a:r>
              <a:rPr lang="en-US" dirty="0"/>
              <a:t>the best (abstract) answer for the composition of </a:t>
            </a:r>
            <a:r>
              <a:rPr lang="en-US" dirty="0" smtClean="0"/>
              <a:t>the corresponding </a:t>
            </a:r>
            <a:r>
              <a:rPr lang="en-US" dirty="0"/>
              <a:t>concrete operations</a:t>
            </a:r>
            <a:endParaRPr lang="en-US" dirty="0" smtClean="0"/>
          </a:p>
        </p:txBody>
      </p:sp>
      <p:sp>
        <p:nvSpPr>
          <p:cNvPr id="5" name="Slide Number Placeholder 4"/>
          <p:cNvSpPr>
            <a:spLocks noGrp="1"/>
          </p:cNvSpPr>
          <p:nvPr>
            <p:ph type="sldNum" sz="quarter" idx="12"/>
          </p:nvPr>
        </p:nvSpPr>
        <p:spPr/>
        <p:txBody>
          <a:bodyPr/>
          <a:lstStyle/>
          <a:p>
            <a:fld id="{A65A0EED-6B89-664A-801E-D3FDD91C7C69}" type="slidenum">
              <a:rPr lang="en-US" smtClean="0"/>
              <a:pPr/>
              <a:t>29</a:t>
            </a:fld>
            <a:endParaRPr lang="en-US"/>
          </a:p>
        </p:txBody>
      </p:sp>
      <p:pic>
        <p:nvPicPr>
          <p:cNvPr id="14" name="Picture 8" descr="C:\Users\reps\AppData\Local\Microsoft\Windows\Temporary Internet Files\Content.IE5\UWN4LK9M\Lightbulb_by_Trixyrogu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63731" y="1150557"/>
            <a:ext cx="880269" cy="101231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a:off x="2994625" y="147136"/>
            <a:ext cx="3852411" cy="2900657"/>
            <a:chOff x="2994625" y="147136"/>
            <a:chExt cx="3852411" cy="2900657"/>
          </a:xfrm>
        </p:grpSpPr>
        <p:sp>
          <p:nvSpPr>
            <p:cNvPr id="4" name="Rounded Rectangular Callout 3"/>
            <p:cNvSpPr/>
            <p:nvPr/>
          </p:nvSpPr>
          <p:spPr>
            <a:xfrm>
              <a:off x="3264632" y="147136"/>
              <a:ext cx="3282472" cy="2900657"/>
            </a:xfrm>
            <a:prstGeom prst="wedgeRoundRectCallout">
              <a:avLst>
                <a:gd name="adj1" fmla="val -42741"/>
                <a:gd name="adj2" fmla="val 74763"/>
                <a:gd name="adj3" fmla="val 16667"/>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chemeClr val="tx1"/>
                </a:solidFill>
              </a:endParaRPr>
            </a:p>
          </p:txBody>
        </p:sp>
        <mc:AlternateContent xmlns:mc="http://schemas.openxmlformats.org/markup-compatibility/2006" xmlns:a14="http://schemas.microsoft.com/office/drawing/2010/main">
          <mc:Choice Requires="a14">
            <p:sp>
              <p:nvSpPr>
                <p:cNvPr id="6" name="Oval 5"/>
                <p:cNvSpPr/>
                <p:nvPr/>
              </p:nvSpPr>
              <p:spPr>
                <a:xfrm>
                  <a:off x="4545129" y="621327"/>
                  <a:ext cx="781878" cy="402534"/>
                </a:xfrm>
                <a:prstGeom prst="ellipse">
                  <a:avLst/>
                </a:prstGeom>
                <a:solidFill>
                  <a:schemeClr val="bg1"/>
                </a:solidFill>
                <a:ln w="19050">
                  <a:solidFill>
                    <a:schemeClr val="tx1"/>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55448" tIns="45720" rIns="91440" bIns="73152" numCol="1" spcCol="0" rtlCol="0" fromWordArt="0" anchor="ctr" anchorCtr="0" forceAA="0" compatLnSpc="1">
                  <a:prstTxWarp prst="textNoShape">
                    <a:avLst/>
                  </a:prstTxWarp>
                  <a:noAutofit/>
                </a:bodyPr>
                <a:lstStyle/>
                <a:p>
                  <a:pPr algn="ctr"/>
                  <a14:m>
                    <m:oMathPara xmlns:m="http://schemas.openxmlformats.org/officeDocument/2006/math">
                      <m:oMathParaPr>
                        <m:jc m:val="centerGroup"/>
                      </m:oMathParaPr>
                      <m:oMath xmlns:m="http://schemas.openxmlformats.org/officeDocument/2006/math">
                        <m:r>
                          <a:rPr lang="en-US" sz="2800" b="0" i="1" dirty="0" smtClean="0">
                            <a:solidFill>
                              <a:schemeClr val="tx1"/>
                            </a:solidFill>
                            <a:latin typeface="Cambria Math"/>
                          </a:rPr>
                          <m:t>+</m:t>
                        </m:r>
                      </m:oMath>
                    </m:oMathPara>
                  </a14:m>
                  <a:endParaRPr lang="en-US" sz="1200" dirty="0" smtClean="0">
                    <a:solidFill>
                      <a:schemeClr val="tx1"/>
                    </a:solidFill>
                  </a:endParaRPr>
                </a:p>
              </p:txBody>
            </p:sp>
          </mc:Choice>
          <mc:Fallback xmlns="">
            <p:sp>
              <p:nvSpPr>
                <p:cNvPr id="6" name="Oval 5"/>
                <p:cNvSpPr>
                  <a:spLocks noRot="1" noChangeAspect="1" noMove="1" noResize="1" noEditPoints="1" noAdjustHandles="1" noChangeArrowheads="1" noChangeShapeType="1" noTextEdit="1"/>
                </p:cNvSpPr>
                <p:nvPr/>
              </p:nvSpPr>
              <p:spPr>
                <a:xfrm>
                  <a:off x="4545129" y="621327"/>
                  <a:ext cx="781878" cy="402534"/>
                </a:xfrm>
                <a:prstGeom prst="ellipse">
                  <a:avLst/>
                </a:prstGeom>
                <a:blipFill rotWithShape="1">
                  <a:blip r:embed="rId4"/>
                  <a:stretch>
                    <a:fillRect/>
                  </a:stretch>
                </a:blipFill>
                <a:ln w="19050">
                  <a:solidFill>
                    <a:schemeClr val="tx1"/>
                  </a:solidFill>
                </a:ln>
                <a:effectLst>
                  <a:outerShdw blurRad="50800" sx="1000" sy="1000" algn="ctr" rotWithShape="0">
                    <a:srgbClr val="FFFFFF">
                      <a:alpha val="0"/>
                    </a:srgbClr>
                  </a:outerShdw>
                </a:effectLst>
              </p:spPr>
              <p:txBody>
                <a:bodyPr/>
                <a:lstStyle/>
                <a:p>
                  <a:r>
                    <a:rPr lang="en-US">
                      <a:noFill/>
                    </a:rPr>
                    <a:t> </a:t>
                  </a:r>
                </a:p>
              </p:txBody>
            </p:sp>
          </mc:Fallback>
        </mc:AlternateContent>
        <p:sp>
          <p:nvSpPr>
            <p:cNvPr id="10" name="Oval 9"/>
            <p:cNvSpPr/>
            <p:nvPr/>
          </p:nvSpPr>
          <p:spPr>
            <a:xfrm>
              <a:off x="3776504" y="1594446"/>
              <a:ext cx="503579" cy="402534"/>
            </a:xfrm>
            <a:prstGeom prst="ellipse">
              <a:avLst/>
            </a:prstGeom>
            <a:solidFill>
              <a:schemeClr val="bg1"/>
            </a:solidFill>
            <a:ln w="19050">
              <a:no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dirty="0" smtClean="0">
                  <a:solidFill>
                    <a:schemeClr val="tx1"/>
                  </a:solidFill>
                </a:rPr>
                <a:t>x</a:t>
              </a:r>
            </a:p>
          </p:txBody>
        </p:sp>
        <p:sp>
          <p:nvSpPr>
            <p:cNvPr id="11" name="Oval 10"/>
            <p:cNvSpPr/>
            <p:nvPr/>
          </p:nvSpPr>
          <p:spPr>
            <a:xfrm>
              <a:off x="5658048" y="2567341"/>
              <a:ext cx="390939" cy="402534"/>
            </a:xfrm>
            <a:prstGeom prst="ellipse">
              <a:avLst/>
            </a:prstGeom>
            <a:solidFill>
              <a:schemeClr val="bg1"/>
            </a:solidFill>
            <a:ln w="19050">
              <a:no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dirty="0" smtClean="0">
                  <a:solidFill>
                    <a:schemeClr val="tx1"/>
                  </a:solidFill>
                </a:rPr>
                <a:t>x</a:t>
              </a:r>
            </a:p>
          </p:txBody>
        </p:sp>
        <p:cxnSp>
          <p:nvCxnSpPr>
            <p:cNvPr id="13" name="Straight Connector 12"/>
            <p:cNvCxnSpPr>
              <a:stCxn id="6" idx="4"/>
              <a:endCxn id="10" idx="7"/>
            </p:cNvCxnSpPr>
            <p:nvPr/>
          </p:nvCxnSpPr>
          <p:spPr>
            <a:xfrm flipH="1">
              <a:off x="4206336" y="1023861"/>
              <a:ext cx="729732" cy="62953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a:stCxn id="6" idx="4"/>
              <a:endCxn id="16" idx="1"/>
            </p:cNvCxnSpPr>
            <p:nvPr/>
          </p:nvCxnSpPr>
          <p:spPr>
            <a:xfrm>
              <a:off x="4936068" y="1023861"/>
              <a:ext cx="633698" cy="61227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 name="Oval 20"/>
            <p:cNvSpPr/>
            <p:nvPr/>
          </p:nvSpPr>
          <p:spPr>
            <a:xfrm>
              <a:off x="2994625" y="1271114"/>
              <a:ext cx="1537252" cy="402534"/>
            </a:xfrm>
            <a:prstGeom prst="ellipse">
              <a:avLst/>
            </a:prstGeom>
            <a:noFill/>
            <a:ln w="19050">
              <a:no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smtClean="0">
                  <a:solidFill>
                    <a:srgbClr val="FF0000"/>
                  </a:solidFill>
                </a:rPr>
                <a:t>[5,10]</a:t>
              </a:r>
            </a:p>
          </p:txBody>
        </p:sp>
        <p:sp>
          <p:nvSpPr>
            <p:cNvPr id="22" name="Oval 21"/>
            <p:cNvSpPr/>
            <p:nvPr/>
          </p:nvSpPr>
          <p:spPr>
            <a:xfrm>
              <a:off x="4600620" y="2459378"/>
              <a:ext cx="1537252" cy="402534"/>
            </a:xfrm>
            <a:prstGeom prst="ellipse">
              <a:avLst/>
            </a:prstGeom>
            <a:noFill/>
            <a:ln w="19050">
              <a:no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smtClean="0">
                  <a:solidFill>
                    <a:srgbClr val="FF0000"/>
                  </a:solidFill>
                </a:rPr>
                <a:t>[5,10]</a:t>
              </a:r>
            </a:p>
          </p:txBody>
        </p:sp>
        <p:sp>
          <p:nvSpPr>
            <p:cNvPr id="24" name="Oval 23"/>
            <p:cNvSpPr/>
            <p:nvPr/>
          </p:nvSpPr>
          <p:spPr>
            <a:xfrm>
              <a:off x="4179832" y="168791"/>
              <a:ext cx="1537252" cy="402534"/>
            </a:xfrm>
            <a:prstGeom prst="ellipse">
              <a:avLst/>
            </a:prstGeom>
            <a:noFill/>
            <a:ln w="19050">
              <a:no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smtClean="0">
                  <a:solidFill>
                    <a:srgbClr val="FF0000"/>
                  </a:solidFill>
                </a:rPr>
                <a:t>[-5,5]</a:t>
              </a:r>
            </a:p>
          </p:txBody>
        </p:sp>
        <mc:AlternateContent xmlns:mc="http://schemas.openxmlformats.org/markup-compatibility/2006" xmlns:a14="http://schemas.microsoft.com/office/drawing/2010/main">
          <mc:Choice Requires="a14">
            <p:sp>
              <p:nvSpPr>
                <p:cNvPr id="16" name="Oval 15"/>
                <p:cNvSpPr/>
                <p:nvPr/>
              </p:nvSpPr>
              <p:spPr>
                <a:xfrm>
                  <a:off x="5455263" y="1577188"/>
                  <a:ext cx="781878" cy="402534"/>
                </a:xfrm>
                <a:prstGeom prst="ellipse">
                  <a:avLst/>
                </a:prstGeom>
                <a:solidFill>
                  <a:schemeClr val="bg1"/>
                </a:solidFill>
                <a:ln w="19050">
                  <a:solidFill>
                    <a:schemeClr val="tx1"/>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55448" tIns="45720" rIns="91440" bIns="73152" numCol="1" spcCol="0" rtlCol="0" fromWordArt="0" anchor="ctr" anchorCtr="0" forceAA="0" compatLnSpc="1">
                  <a:prstTxWarp prst="textNoShape">
                    <a:avLst/>
                  </a:prstTxWarp>
                  <a:noAutofit/>
                </a:bodyPr>
                <a:lstStyle/>
                <a:p>
                  <a:pPr algn="ctr"/>
                  <a14:m>
                    <m:oMathPara xmlns:m="http://schemas.openxmlformats.org/officeDocument/2006/math">
                      <m:oMathParaPr>
                        <m:jc m:val="centerGroup"/>
                      </m:oMathParaPr>
                      <m:oMath xmlns:m="http://schemas.openxmlformats.org/officeDocument/2006/math">
                        <m:r>
                          <a:rPr lang="en-US" sz="2800" i="1" dirty="0" smtClean="0">
                            <a:solidFill>
                              <a:schemeClr val="tx1"/>
                            </a:solidFill>
                            <a:latin typeface="Cambria Math"/>
                          </a:rPr>
                          <m:t>−</m:t>
                        </m:r>
                      </m:oMath>
                    </m:oMathPara>
                  </a14:m>
                  <a:endParaRPr lang="en-US" sz="1200" dirty="0" smtClean="0">
                    <a:solidFill>
                      <a:schemeClr val="tx1"/>
                    </a:solidFill>
                  </a:endParaRPr>
                </a:p>
              </p:txBody>
            </p:sp>
          </mc:Choice>
          <mc:Fallback xmlns="">
            <p:sp>
              <p:nvSpPr>
                <p:cNvPr id="16" name="Oval 15"/>
                <p:cNvSpPr>
                  <a:spLocks noRot="1" noChangeAspect="1" noMove="1" noResize="1" noEditPoints="1" noAdjustHandles="1" noChangeArrowheads="1" noChangeShapeType="1" noTextEdit="1"/>
                </p:cNvSpPr>
                <p:nvPr/>
              </p:nvSpPr>
              <p:spPr>
                <a:xfrm>
                  <a:off x="5455263" y="1577188"/>
                  <a:ext cx="781878" cy="402534"/>
                </a:xfrm>
                <a:prstGeom prst="ellipse">
                  <a:avLst/>
                </a:prstGeom>
                <a:blipFill rotWithShape="1">
                  <a:blip r:embed="rId5"/>
                  <a:stretch>
                    <a:fillRect/>
                  </a:stretch>
                </a:blipFill>
                <a:ln w="19050">
                  <a:solidFill>
                    <a:schemeClr val="tx1"/>
                  </a:solidFill>
                </a:ln>
                <a:effectLst>
                  <a:outerShdw blurRad="50800" sx="1000" sy="1000" algn="ctr" rotWithShape="0">
                    <a:srgbClr val="FFFFFF">
                      <a:alpha val="0"/>
                    </a:srgbClr>
                  </a:outerShdw>
                </a:effectLst>
              </p:spPr>
              <p:txBody>
                <a:bodyPr/>
                <a:lstStyle/>
                <a:p>
                  <a:r>
                    <a:rPr lang="en-US">
                      <a:noFill/>
                    </a:rPr>
                    <a:t> </a:t>
                  </a:r>
                </a:p>
              </p:txBody>
            </p:sp>
          </mc:Fallback>
        </mc:AlternateContent>
        <p:cxnSp>
          <p:nvCxnSpPr>
            <p:cNvPr id="17" name="Straight Connector 16"/>
            <p:cNvCxnSpPr>
              <a:stCxn id="16" idx="4"/>
              <a:endCxn id="11" idx="0"/>
            </p:cNvCxnSpPr>
            <p:nvPr/>
          </p:nvCxnSpPr>
          <p:spPr>
            <a:xfrm>
              <a:off x="5846202" y="1979722"/>
              <a:ext cx="7316" cy="58761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4995494" y="1135682"/>
              <a:ext cx="1851542" cy="402534"/>
            </a:xfrm>
            <a:prstGeom prst="ellipse">
              <a:avLst/>
            </a:prstGeom>
            <a:noFill/>
            <a:ln w="19050">
              <a:no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smtClean="0">
                  <a:solidFill>
                    <a:srgbClr val="FF0000"/>
                  </a:solidFill>
                </a:rPr>
                <a:t>[-10,-5]</a:t>
              </a:r>
            </a:p>
          </p:txBody>
        </p:sp>
      </p:grpSp>
    </p:spTree>
    <p:extLst>
      <p:ext uri="{BB962C8B-B14F-4D97-AF65-F5344CB8AC3E}">
        <p14:creationId xmlns:p14="http://schemas.microsoft.com/office/powerpoint/2010/main" val="263734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dissolve">
                                      <p:cBhvr>
                                        <p:cTn id="7" dur="500"/>
                                        <p:tgtEl>
                                          <p:spTgt spid="3">
                                            <p:txEl>
                                              <p:pRg st="5" end="5"/>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dissolve">
                                      <p:cBhvr>
                                        <p:cTn id="10" dur="500"/>
                                        <p:tgtEl>
                                          <p:spTgt spid="3">
                                            <p:txEl>
                                              <p:pRg st="6" end="6"/>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ssolv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dissolve">
                                      <p:cBhvr>
                                        <p:cTn id="18" dur="500"/>
                                        <p:tgtEl>
                                          <p:spTgt spid="3">
                                            <p:txEl>
                                              <p:pRg st="7" end="7"/>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dissolve">
                                      <p:cBhvr>
                                        <p:cTn id="2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138" name="Rectangle 2"/>
          <p:cNvSpPr>
            <a:spLocks noGrp="1" noChangeArrowheads="1"/>
          </p:cNvSpPr>
          <p:nvPr>
            <p:ph type="body" sz="half" idx="1"/>
          </p:nvPr>
        </p:nvSpPr>
        <p:spPr>
          <a:xfrm>
            <a:off x="412750" y="3095625"/>
            <a:ext cx="8239125" cy="3308350"/>
          </a:xfrm>
          <a:noFill/>
        </p:spPr>
        <p:txBody>
          <a:bodyPr/>
          <a:lstStyle/>
          <a:p>
            <a:pPr>
              <a:lnSpc>
                <a:spcPct val="110000"/>
              </a:lnSpc>
            </a:pPr>
            <a:r>
              <a:rPr lang="en-US" altLang="he-IL" sz="2400" dirty="0"/>
              <a:t>The administrator of the U.S.S. </a:t>
            </a:r>
            <a:r>
              <a:rPr lang="en-US" altLang="he-IL" sz="2400" dirty="0" smtClean="0"/>
              <a:t>Yorktown’s </a:t>
            </a:r>
            <a:r>
              <a:rPr lang="en-US" altLang="he-IL" sz="2400" dirty="0"/>
              <a:t>Standard Monitoring Control System entered 0 into a data field for the Remote Data Base Manager program.  That caused the database to overflow and crash all LAN consoles and miniature remote terminal </a:t>
            </a:r>
            <a:r>
              <a:rPr lang="en-US" altLang="he-IL" sz="2400" dirty="0" smtClean="0"/>
              <a:t>units</a:t>
            </a:r>
            <a:endParaRPr lang="en-US" altLang="he-IL" sz="2400" dirty="0"/>
          </a:p>
          <a:p>
            <a:pPr>
              <a:lnSpc>
                <a:spcPct val="110000"/>
              </a:lnSpc>
            </a:pPr>
            <a:r>
              <a:rPr lang="en-US" altLang="he-IL" sz="2400" dirty="0"/>
              <a:t>The Yorktown was dead in the water for about two hours and 45 </a:t>
            </a:r>
            <a:r>
              <a:rPr lang="en-US" altLang="he-IL" sz="2400" dirty="0" smtClean="0"/>
              <a:t>minutes</a:t>
            </a:r>
            <a:endParaRPr lang="en-US" altLang="he-IL" sz="2400" dirty="0"/>
          </a:p>
        </p:txBody>
      </p:sp>
      <p:pic>
        <p:nvPicPr>
          <p:cNvPr id="1115141" name="Picture 5" descr="york"/>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690813" y="1157288"/>
            <a:ext cx="3762375" cy="1314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Slide Number Placeholder 4"/>
          <p:cNvSpPr>
            <a:spLocks noGrp="1"/>
          </p:cNvSpPr>
          <p:nvPr>
            <p:ph type="sldNum" sz="quarter" idx="12"/>
          </p:nvPr>
        </p:nvSpPr>
        <p:spPr>
          <a:xfrm>
            <a:off x="6890134" y="6356350"/>
            <a:ext cx="2133600" cy="365125"/>
          </a:xfrm>
        </p:spPr>
        <p:txBody>
          <a:bodyPr/>
          <a:lstStyle/>
          <a:p>
            <a:fld id="{A65A0EED-6B89-664A-801E-D3FDD91C7C69}" type="slidenum">
              <a:rPr lang="en-US" smtClean="0"/>
              <a:pPr/>
              <a:t>3</a:t>
            </a:fld>
            <a:endParaRPr lang="en-US" dirty="0"/>
          </a:p>
        </p:txBody>
      </p:sp>
    </p:spTree>
    <p:extLst>
      <p:ext uri="{BB962C8B-B14F-4D97-AF65-F5344CB8AC3E}">
        <p14:creationId xmlns:p14="http://schemas.microsoft.com/office/powerpoint/2010/main" val="969519699"/>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457200" y="1727790"/>
            <a:ext cx="8229600" cy="4525963"/>
          </a:xfrm>
        </p:spPr>
        <p:txBody>
          <a:bodyPr/>
          <a:lstStyle/>
          <a:p>
            <a:r>
              <a:rPr lang="en-US" dirty="0" smtClean="0"/>
              <a:t>Gentle introduction to abstract interpretation</a:t>
            </a:r>
            <a:endParaRPr lang="en-US" dirty="0" smtClean="0">
              <a:latin typeface="Webdings" panose="05030102010509060703" pitchFamily="18" charset="2"/>
              <a:sym typeface="Wingdings"/>
            </a:endParaRPr>
          </a:p>
          <a:p>
            <a:r>
              <a:rPr lang="en-US" dirty="0" smtClean="0">
                <a:solidFill>
                  <a:srgbClr val="C00000"/>
                </a:solidFill>
              </a:rPr>
              <a:t>First glimmer of insight</a:t>
            </a:r>
          </a:p>
          <a:p>
            <a:r>
              <a:rPr lang="en-US" dirty="0" smtClean="0"/>
              <a:t>Second insight</a:t>
            </a:r>
          </a:p>
          <a:p>
            <a:r>
              <a:rPr lang="en-US" dirty="0" smtClean="0"/>
              <a:t>Third insight</a:t>
            </a:r>
          </a:p>
          <a:p>
            <a:r>
              <a:rPr lang="en-US" dirty="0" err="1" smtClean="0"/>
              <a:t>DiSSolve</a:t>
            </a:r>
            <a:r>
              <a:rPr lang="en-US" dirty="0" smtClean="0"/>
              <a:t>: A parallel SAT solver</a:t>
            </a:r>
          </a:p>
          <a:p>
            <a:r>
              <a:rPr lang="en-US" dirty="0" smtClean="0"/>
              <a:t>Wrap-up</a:t>
            </a:r>
            <a:endParaRPr lang="en-US" dirty="0"/>
          </a:p>
        </p:txBody>
      </p:sp>
      <p:sp>
        <p:nvSpPr>
          <p:cNvPr id="5" name="Slide Number Placeholder 4"/>
          <p:cNvSpPr>
            <a:spLocks noGrp="1"/>
          </p:cNvSpPr>
          <p:nvPr>
            <p:ph type="sldNum" sz="quarter" idx="12"/>
          </p:nvPr>
        </p:nvSpPr>
        <p:spPr/>
        <p:txBody>
          <a:bodyPr/>
          <a:lstStyle/>
          <a:p>
            <a:fld id="{A65A0EED-6B89-664A-801E-D3FDD91C7C69}" type="slidenum">
              <a:rPr lang="en-US" smtClean="0"/>
              <a:pPr/>
              <a:t>30</a:t>
            </a:fld>
            <a:endParaRPr lang="en-US"/>
          </a:p>
        </p:txBody>
      </p:sp>
    </p:spTree>
    <p:extLst>
      <p:ext uri="{BB962C8B-B14F-4D97-AF65-F5344CB8AC3E}">
        <p14:creationId xmlns:p14="http://schemas.microsoft.com/office/powerpoint/2010/main" val="6434909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First Glimmer</a:t>
            </a:r>
            <a:endParaRPr lang="en-US" dirty="0"/>
          </a:p>
        </p:txBody>
      </p:sp>
      <p:pic>
        <p:nvPicPr>
          <p:cNvPr id="5122" name="Picture 2" descr="C:\Users\reps\Documents\Service\Meetings\Dagstuhl SMT-meets-AbsInt-2014\Talk\MitchellBookCo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635222" y="1933517"/>
            <a:ext cx="3621320" cy="2458637"/>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227288" y="2463050"/>
            <a:ext cx="1651912" cy="2008150"/>
            <a:chOff x="227288" y="2463050"/>
            <a:chExt cx="1651912" cy="2008150"/>
          </a:xfrm>
        </p:grpSpPr>
        <p:pic>
          <p:nvPicPr>
            <p:cNvPr id="5123" name="Picture 3" descr="C:\Users\reps\Documents\Service\Meetings\Dagstuhl SMT-meets-AbsInt-2014\Talk\shavlik-lar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288" y="2463050"/>
              <a:ext cx="1651912" cy="16519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3768" y="4101868"/>
              <a:ext cx="1318951" cy="369332"/>
            </a:xfrm>
            <a:prstGeom prst="rect">
              <a:avLst/>
            </a:prstGeom>
            <a:noFill/>
          </p:spPr>
          <p:txBody>
            <a:bodyPr wrap="none" rtlCol="0">
              <a:spAutoFit/>
            </a:bodyPr>
            <a:lstStyle/>
            <a:p>
              <a:r>
                <a:rPr lang="en-US" dirty="0" smtClean="0"/>
                <a:t>Jude </a:t>
              </a:r>
              <a:r>
                <a:rPr lang="en-US" dirty="0" err="1" smtClean="0"/>
                <a:t>Shavlik</a:t>
              </a:r>
              <a:endParaRPr lang="en-US" dirty="0"/>
            </a:p>
          </p:txBody>
        </p:sp>
      </p:grpSp>
      <p:sp>
        <p:nvSpPr>
          <p:cNvPr id="5" name="Rounded Rectangular Callout 4"/>
          <p:cNvSpPr/>
          <p:nvPr/>
        </p:nvSpPr>
        <p:spPr>
          <a:xfrm>
            <a:off x="2376000" y="1352174"/>
            <a:ext cx="2448000" cy="1655001"/>
          </a:xfrm>
          <a:prstGeom prst="wedgeRoundRectCallout">
            <a:avLst>
              <a:gd name="adj1" fmla="val -94616"/>
              <a:gd name="adj2" fmla="val 85229"/>
              <a:gd name="adj3" fmla="val 16667"/>
            </a:avLst>
          </a:prstGeom>
          <a:solidFill>
            <a:schemeClr val="bg1"/>
          </a:solidFill>
          <a:ln w="19050">
            <a:solidFill>
              <a:schemeClr val="tx1"/>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40% of the people in the Wisconsin CS department are doing machine learning, </a:t>
            </a:r>
            <a:r>
              <a:rPr lang="en-US" smtClean="0">
                <a:solidFill>
                  <a:schemeClr val="tx1"/>
                </a:solidFill>
              </a:rPr>
              <a:t>but don’t </a:t>
            </a:r>
            <a:r>
              <a:rPr lang="en-US" dirty="0" smtClean="0">
                <a:solidFill>
                  <a:schemeClr val="tx1"/>
                </a:solidFill>
              </a:rPr>
              <a:t>know it</a:t>
            </a:r>
            <a:endParaRPr lang="en-US" dirty="0">
              <a:solidFill>
                <a:schemeClr val="tx1"/>
              </a:solidFill>
            </a:endParaRPr>
          </a:p>
        </p:txBody>
      </p:sp>
      <p:grpSp>
        <p:nvGrpSpPr>
          <p:cNvPr id="10" name="Group 9"/>
          <p:cNvGrpSpPr/>
          <p:nvPr/>
        </p:nvGrpSpPr>
        <p:grpSpPr>
          <a:xfrm>
            <a:off x="7982663" y="5160309"/>
            <a:ext cx="1082944" cy="1646987"/>
            <a:chOff x="7444883" y="4606763"/>
            <a:chExt cx="1082944" cy="1646987"/>
          </a:xfrm>
        </p:grpSpPr>
        <p:pic>
          <p:nvPicPr>
            <p:cNvPr id="11" name="Picture 3" descr="C:\Users\reps\Documents\Service\Meetings\Dagstuhl SMT-meets-AbsInt-2014\Talk\gret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44883" y="4606763"/>
              <a:ext cx="1082944" cy="1188720"/>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47"/>
            <p:cNvSpPr txBox="1">
              <a:spLocks noChangeArrowheads="1"/>
            </p:cNvSpPr>
            <p:nvPr/>
          </p:nvSpPr>
          <p:spPr bwMode="auto">
            <a:xfrm>
              <a:off x="7661523" y="5816707"/>
              <a:ext cx="649665"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600" dirty="0" smtClean="0">
                  <a:latin typeface="Calibri" pitchFamily="34" charset="0"/>
                </a:rPr>
                <a:t>Greta</a:t>
              </a:r>
            </a:p>
            <a:p>
              <a:pPr algn="ctr">
                <a:lnSpc>
                  <a:spcPct val="70000"/>
                </a:lnSpc>
                <a:buFontTx/>
                <a:buNone/>
              </a:pPr>
              <a:r>
                <a:rPr lang="en-US" sz="1600" dirty="0" err="1" smtClean="0">
                  <a:latin typeface="Calibri" pitchFamily="34" charset="0"/>
                </a:rPr>
                <a:t>Yorsh</a:t>
              </a:r>
              <a:endParaRPr lang="en-US" sz="1600" dirty="0" smtClean="0">
                <a:latin typeface="Calibri" pitchFamily="34" charset="0"/>
              </a:endParaRPr>
            </a:p>
          </p:txBody>
        </p:sp>
      </p:grpSp>
      <p:grpSp>
        <p:nvGrpSpPr>
          <p:cNvPr id="13" name="Group 12"/>
          <p:cNvGrpSpPr/>
          <p:nvPr/>
        </p:nvGrpSpPr>
        <p:grpSpPr>
          <a:xfrm>
            <a:off x="6914788" y="5160309"/>
            <a:ext cx="869624" cy="1658015"/>
            <a:chOff x="5935560" y="4606763"/>
            <a:chExt cx="869624" cy="1658015"/>
          </a:xfrm>
        </p:grpSpPr>
        <p:pic>
          <p:nvPicPr>
            <p:cNvPr id="14" name="Picture 2" descr="C:\Users\reps\Documents\Service\Meetings\Dagstuhl SMT-meets-AbsInt-2014\Talk\Mooly Sagiv\1-20140225_19162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35560" y="4606763"/>
              <a:ext cx="869624" cy="1188720"/>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47"/>
            <p:cNvSpPr txBox="1">
              <a:spLocks noChangeArrowheads="1"/>
            </p:cNvSpPr>
            <p:nvPr/>
          </p:nvSpPr>
          <p:spPr bwMode="auto">
            <a:xfrm>
              <a:off x="6011941" y="5816707"/>
              <a:ext cx="716863" cy="448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600" dirty="0" err="1" smtClean="0">
                  <a:latin typeface="Calibri" pitchFamily="34" charset="0"/>
                </a:rPr>
                <a:t>Mooly</a:t>
              </a:r>
              <a:endParaRPr lang="en-US" sz="1600" dirty="0">
                <a:latin typeface="Calibri" pitchFamily="34" charset="0"/>
              </a:endParaRPr>
            </a:p>
            <a:p>
              <a:pPr algn="ctr">
                <a:lnSpc>
                  <a:spcPct val="70000"/>
                </a:lnSpc>
                <a:buFontTx/>
                <a:buNone/>
              </a:pPr>
              <a:r>
                <a:rPr lang="en-US" sz="1600" dirty="0" err="1" smtClean="0">
                  <a:latin typeface="Calibri" pitchFamily="34" charset="0"/>
                </a:rPr>
                <a:t>Sagiv</a:t>
              </a:r>
              <a:endParaRPr lang="en-US" sz="1600" dirty="0">
                <a:latin typeface="Calibri" pitchFamily="34" charset="0"/>
              </a:endParaRPr>
            </a:p>
          </p:txBody>
        </p:sp>
      </p:grpSp>
      <p:sp>
        <p:nvSpPr>
          <p:cNvPr id="8" name="TextBox 7"/>
          <p:cNvSpPr txBox="1"/>
          <p:nvPr/>
        </p:nvSpPr>
        <p:spPr>
          <a:xfrm>
            <a:off x="2260800" y="5431502"/>
            <a:ext cx="4330416" cy="646331"/>
          </a:xfrm>
          <a:prstGeom prst="rect">
            <a:avLst/>
          </a:prstGeom>
          <a:noFill/>
        </p:spPr>
        <p:txBody>
          <a:bodyPr wrap="none" rtlCol="0">
            <a:spAutoFit/>
          </a:bodyPr>
          <a:lstStyle/>
          <a:p>
            <a:r>
              <a:rPr lang="en-US" dirty="0" smtClean="0"/>
              <a:t>R., </a:t>
            </a:r>
            <a:r>
              <a:rPr lang="en-US" dirty="0" err="1" smtClean="0"/>
              <a:t>Sagiv</a:t>
            </a:r>
            <a:r>
              <a:rPr lang="en-US" dirty="0"/>
              <a:t>, </a:t>
            </a:r>
            <a:r>
              <a:rPr lang="en-US" dirty="0" smtClean="0"/>
              <a:t>&amp; </a:t>
            </a:r>
            <a:r>
              <a:rPr lang="en-US" dirty="0" err="1" smtClean="0"/>
              <a:t>Yorsh</a:t>
            </a:r>
            <a:r>
              <a:rPr lang="en-US" dirty="0"/>
              <a:t>: </a:t>
            </a:r>
            <a:r>
              <a:rPr lang="en-US" b="1" dirty="0"/>
              <a:t>Symbolic </a:t>
            </a:r>
            <a:r>
              <a:rPr lang="en-US" b="1" dirty="0" smtClean="0"/>
              <a:t>implementation</a:t>
            </a:r>
          </a:p>
          <a:p>
            <a:r>
              <a:rPr lang="en-US" b="1" dirty="0" smtClean="0"/>
              <a:t>of the best transformer</a:t>
            </a:r>
            <a:r>
              <a:rPr lang="en-US" dirty="0" smtClean="0"/>
              <a:t>, </a:t>
            </a:r>
            <a:r>
              <a:rPr lang="en-US" dirty="0"/>
              <a:t>VMCAI </a:t>
            </a:r>
            <a:r>
              <a:rPr lang="en-US" dirty="0" smtClean="0"/>
              <a:t>2004</a:t>
            </a:r>
            <a:endParaRPr lang="en-US" dirty="0"/>
          </a:p>
        </p:txBody>
      </p:sp>
    </p:spTree>
    <p:extLst>
      <p:ext uri="{BB962C8B-B14F-4D97-AF65-F5344CB8AC3E}">
        <p14:creationId xmlns:p14="http://schemas.microsoft.com/office/powerpoint/2010/main" val="117979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dissolve">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par>
                                <p:cTn id="13" presetID="9"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ular Callout 33"/>
          <p:cNvSpPr/>
          <p:nvPr/>
        </p:nvSpPr>
        <p:spPr>
          <a:xfrm>
            <a:off x="5502306" y="1184986"/>
            <a:ext cx="3509850" cy="1181853"/>
          </a:xfrm>
          <a:prstGeom prst="wedgeRoundRectCallout">
            <a:avLst>
              <a:gd name="adj1" fmla="val 19008"/>
              <a:gd name="adj2" fmla="val 321098"/>
              <a:gd name="adj3" fmla="val 16667"/>
            </a:avLst>
          </a:prstGeom>
          <a:solidFill>
            <a:srgbClr val="FFFFFF"/>
          </a:solid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solidFill>
                  <a:srgbClr val="C00000"/>
                </a:solidFill>
              </a:rPr>
              <a:t>(x </a:t>
            </a:r>
            <a:r>
              <a:rPr lang="en-US" dirty="0" smtClean="0">
                <a:solidFill>
                  <a:srgbClr val="C00000"/>
                </a:solidFill>
                <a:latin typeface="Cambria Math" panose="02040503050406030204" pitchFamily="18" charset="0"/>
                <a:ea typeface="Cambria Math" panose="02040503050406030204" pitchFamily="18" charset="0"/>
              </a:rPr>
              <a:t>↦ [5, 10])  </a:t>
            </a:r>
            <a:r>
              <a:rPr lang="en-US" dirty="0" smtClean="0">
                <a:solidFill>
                  <a:srgbClr val="C00000"/>
                </a:solidFill>
                <a:latin typeface="Cambria Math"/>
                <a:ea typeface="Cambria Math"/>
              </a:rPr>
              <a:t>⇝  </a:t>
            </a:r>
            <a:r>
              <a:rPr lang="en-US" dirty="0">
                <a:solidFill>
                  <a:srgbClr val="C00000"/>
                </a:solidFill>
                <a:latin typeface="Cambria Math"/>
                <a:ea typeface="Cambria Math"/>
              </a:rPr>
              <a:t>5 </a:t>
            </a:r>
            <a:r>
              <a:rPr lang="en-US" dirty="0" smtClean="0">
                <a:solidFill>
                  <a:srgbClr val="C00000"/>
                </a:solidFill>
                <a:latin typeface="Cambria Math"/>
                <a:ea typeface="Cambria Math"/>
              </a:rPr>
              <a:t>≤ </a:t>
            </a:r>
            <a:r>
              <a:rPr lang="en-US" dirty="0">
                <a:solidFill>
                  <a:srgbClr val="C00000"/>
                </a:solidFill>
              </a:rPr>
              <a:t>x</a:t>
            </a:r>
            <a:r>
              <a:rPr lang="en-US" dirty="0" smtClean="0">
                <a:solidFill>
                  <a:srgbClr val="C00000"/>
                </a:solidFill>
                <a:latin typeface="Cambria Math"/>
                <a:ea typeface="Cambria Math"/>
              </a:rPr>
              <a:t> ˄</a:t>
            </a:r>
            <a:r>
              <a:rPr lang="en-US" dirty="0">
                <a:solidFill>
                  <a:srgbClr val="C00000"/>
                </a:solidFill>
              </a:rPr>
              <a:t> x </a:t>
            </a:r>
            <a:r>
              <a:rPr lang="en-US" dirty="0" smtClean="0">
                <a:solidFill>
                  <a:srgbClr val="C00000"/>
                </a:solidFill>
                <a:latin typeface="Cambria Math"/>
                <a:ea typeface="Cambria Math"/>
              </a:rPr>
              <a:t>≤ 1</a:t>
            </a:r>
            <a:r>
              <a:rPr lang="en-US" dirty="0" smtClean="0">
                <a:solidFill>
                  <a:srgbClr val="C00000"/>
                </a:solidFill>
                <a:latin typeface="Cambria Math" panose="02040503050406030204" pitchFamily="18" charset="0"/>
                <a:ea typeface="Cambria Math" panose="02040503050406030204" pitchFamily="18" charset="0"/>
              </a:rPr>
              <a:t>0</a:t>
            </a:r>
          </a:p>
          <a:p>
            <a:r>
              <a:rPr lang="en-US" dirty="0" smtClean="0">
                <a:solidFill>
                  <a:srgbClr val="C00000"/>
                </a:solidFill>
                <a:latin typeface="Cambria Math" panose="02040503050406030204" pitchFamily="18" charset="0"/>
                <a:ea typeface="Cambria Math" panose="02040503050406030204" pitchFamily="18" charset="0"/>
              </a:rPr>
              <a:t>Interval</a:t>
            </a:r>
            <a:r>
              <a:rPr lang="en-US" dirty="0">
                <a:solidFill>
                  <a:srgbClr val="C00000"/>
                </a:solidFill>
                <a:latin typeface="Cambria Math"/>
                <a:ea typeface="Cambria Math"/>
              </a:rPr>
              <a:t> </a:t>
            </a:r>
            <a:r>
              <a:rPr lang="en-US" dirty="0" smtClean="0">
                <a:solidFill>
                  <a:srgbClr val="C00000"/>
                </a:solidFill>
                <a:latin typeface="Cambria Math"/>
                <a:ea typeface="Cambria Math"/>
              </a:rPr>
              <a:t>         ⇝   conjunction of</a:t>
            </a:r>
          </a:p>
          <a:p>
            <a:r>
              <a:rPr lang="en-US" dirty="0" smtClean="0">
                <a:solidFill>
                  <a:srgbClr val="C00000"/>
                </a:solidFill>
                <a:latin typeface="Cambria Math"/>
                <a:ea typeface="Cambria Math"/>
              </a:rPr>
              <a:t>environment        single-variable</a:t>
            </a:r>
          </a:p>
          <a:p>
            <a:r>
              <a:rPr lang="en-US" dirty="0" smtClean="0">
                <a:solidFill>
                  <a:srgbClr val="C00000"/>
                </a:solidFill>
                <a:latin typeface="Cambria Math"/>
                <a:ea typeface="Cambria Math"/>
              </a:rPr>
              <a:t>                                 inequalities</a:t>
            </a:r>
            <a:endParaRPr lang="en-US" dirty="0">
              <a:solidFill>
                <a:srgbClr val="C00000"/>
              </a:solidFill>
            </a:endParaRPr>
          </a:p>
        </p:txBody>
      </p:sp>
      <p:sp>
        <p:nvSpPr>
          <p:cNvPr id="21" name="Oval 20"/>
          <p:cNvSpPr/>
          <p:nvPr/>
        </p:nvSpPr>
        <p:spPr>
          <a:xfrm>
            <a:off x="6018299" y="4115284"/>
            <a:ext cx="466165"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ysClr val="windowText" lastClr="000000"/>
                </a:solidFill>
                <a:latin typeface="Lucida Calligraphy" panose="03010101010101010101" pitchFamily="66" charset="0"/>
              </a:rPr>
              <a:t>A</a:t>
            </a:r>
            <a:endParaRPr lang="en-US" sz="1600" baseline="-25000" dirty="0">
              <a:solidFill>
                <a:sysClr val="windowText" lastClr="000000"/>
              </a:solidFill>
            </a:endParaRPr>
          </a:p>
        </p:txBody>
      </p:sp>
      <p:sp>
        <p:nvSpPr>
          <p:cNvPr id="19" name="Oval 18"/>
          <p:cNvSpPr/>
          <p:nvPr/>
        </p:nvSpPr>
        <p:spPr>
          <a:xfrm>
            <a:off x="4258655" y="4115284"/>
            <a:ext cx="338097"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ysClr val="windowText" lastClr="000000"/>
                </a:solidFill>
                <a:latin typeface="Lucida Calligraphy" panose="03010101010101010101" pitchFamily="66" charset="0"/>
              </a:rPr>
              <a:t>L</a:t>
            </a:r>
            <a:endParaRPr lang="en-US" sz="1600" baseline="-25000" dirty="0">
              <a:solidFill>
                <a:sysClr val="windowText" lastClr="000000"/>
              </a:solidFill>
              <a:latin typeface="Lucida Calligraphy" panose="03010101010101010101" pitchFamily="66" charset="0"/>
            </a:endParaRPr>
          </a:p>
        </p:txBody>
      </p:sp>
      <p:sp>
        <p:nvSpPr>
          <p:cNvPr id="3" name="Rounded Rectangle 2"/>
          <p:cNvSpPr/>
          <p:nvPr/>
        </p:nvSpPr>
        <p:spPr>
          <a:xfrm>
            <a:off x="3812981" y="2423669"/>
            <a:ext cx="1265474" cy="1709175"/>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4426414" y="3220212"/>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sp>
        <p:nvSpPr>
          <p:cNvPr id="17" name="TextBox 16"/>
          <p:cNvSpPr txBox="1"/>
          <p:nvPr/>
        </p:nvSpPr>
        <p:spPr>
          <a:xfrm>
            <a:off x="4351752" y="2909795"/>
            <a:ext cx="231795" cy="276999"/>
          </a:xfrm>
          <a:prstGeom prst="rect">
            <a:avLst/>
          </a:prstGeom>
          <a:noFill/>
        </p:spPr>
        <p:txBody>
          <a:bodyPr wrap="none" lIns="45720" tIns="0" rIns="45720" bIns="0" rtlCol="0">
            <a:spAutoFit/>
          </a:bodyPr>
          <a:lstStyle/>
          <a:p>
            <a:r>
              <a:rPr lang="en-US" dirty="0" smtClean="0">
                <a:solidFill>
                  <a:sysClr val="windowText" lastClr="000000"/>
                </a:solidFill>
                <a:sym typeface="Symbol"/>
              </a:rPr>
              <a:t></a:t>
            </a:r>
            <a:endParaRPr lang="en-US" b="1" dirty="0">
              <a:solidFill>
                <a:sysClr val="windowText" lastClr="000000"/>
              </a:solidFill>
            </a:endParaRPr>
          </a:p>
        </p:txBody>
      </p:sp>
      <p:grpSp>
        <p:nvGrpSpPr>
          <p:cNvPr id="12" name="Group 11"/>
          <p:cNvGrpSpPr/>
          <p:nvPr/>
        </p:nvGrpSpPr>
        <p:grpSpPr>
          <a:xfrm>
            <a:off x="4484047" y="2917415"/>
            <a:ext cx="2508845" cy="447987"/>
            <a:chOff x="4484047" y="2917415"/>
            <a:chExt cx="2328575" cy="447987"/>
          </a:xfrm>
        </p:grpSpPr>
        <mc:AlternateContent xmlns:mc="http://schemas.openxmlformats.org/markup-compatibility/2006" xmlns:a14="http://schemas.microsoft.com/office/drawing/2010/main">
          <mc:Choice Requires="a14">
            <p:sp>
              <p:nvSpPr>
                <p:cNvPr id="39" name="TextBox 38"/>
                <p:cNvSpPr txBox="1"/>
                <p:nvPr/>
              </p:nvSpPr>
              <p:spPr>
                <a:xfrm>
                  <a:off x="6203983" y="2996070"/>
                  <a:ext cx="608639" cy="369332"/>
                </a:xfrm>
                <a:prstGeom prst="rect">
                  <a:avLst/>
                </a:prstGeom>
                <a:noFill/>
              </p:spPr>
              <p:txBody>
                <a:bodyPr wrap="square" rtlCol="0">
                  <a:spAutoFit/>
                </a:bodyPr>
                <a:lstStyle/>
                <a:p>
                  <a14:m>
                    <m:oMath xmlns:m="http://schemas.openxmlformats.org/officeDocument/2006/math">
                      <m:acc>
                        <m:accPr>
                          <m:chr m:val="̂"/>
                          <m:ctrlPr>
                            <a:rPr lang="en-US" i="1" smtClean="0">
                              <a:latin typeface="Cambria Math"/>
                              <a:sym typeface="Symbol"/>
                            </a:rPr>
                          </m:ctrlPr>
                        </m:accPr>
                        <m:e>
                          <m:r>
                            <m:rPr>
                              <m:nor/>
                            </m:rPr>
                            <a:rPr lang="en-US" dirty="0">
                              <a:sym typeface="Symbol"/>
                            </a:rPr>
                            <m:t></m:t>
                          </m:r>
                        </m:e>
                      </m:acc>
                    </m:oMath>
                  </a14:m>
                  <a:r>
                    <a:rPr lang="en-US" dirty="0" smtClean="0">
                      <a:sym typeface="Symbol"/>
                    </a:rPr>
                    <a:t>(</a:t>
                  </a:r>
                  <a:r>
                    <a:rPr lang="en-US" dirty="0" smtClean="0">
                      <a:solidFill>
                        <a:sysClr val="windowText" lastClr="000000"/>
                      </a:solidFill>
                      <a:sym typeface="Symbol"/>
                    </a:rPr>
                    <a:t></a:t>
                  </a:r>
                  <a:r>
                    <a:rPr lang="en-US" dirty="0" smtClean="0"/>
                    <a:t>)</a:t>
                  </a:r>
                  <a:endParaRPr lang="en-US" dirty="0"/>
                </a:p>
              </p:txBody>
            </p:sp>
          </mc:Choice>
          <mc:Fallback xmlns="">
            <p:sp>
              <p:nvSpPr>
                <p:cNvPr id="39" name="TextBox 38"/>
                <p:cNvSpPr txBox="1">
                  <a:spLocks noRot="1" noChangeAspect="1" noMove="1" noResize="1" noEditPoints="1" noAdjustHandles="1" noChangeArrowheads="1" noChangeShapeType="1" noTextEdit="1"/>
                </p:cNvSpPr>
                <p:nvPr/>
              </p:nvSpPr>
              <p:spPr>
                <a:xfrm>
                  <a:off x="6203983" y="2996070"/>
                  <a:ext cx="608639" cy="369332"/>
                </a:xfrm>
                <a:prstGeom prst="rect">
                  <a:avLst/>
                </a:prstGeom>
                <a:blipFill rotWithShape="1">
                  <a:blip r:embed="rId3"/>
                  <a:stretch>
                    <a:fillRect t="-11475" r="-1869" b="-24590"/>
                  </a:stretch>
                </a:blipFill>
              </p:spPr>
              <p:txBody>
                <a:bodyPr/>
                <a:lstStyle/>
                <a:p>
                  <a:r>
                    <a:rPr lang="en-US">
                      <a:noFill/>
                    </a:rPr>
                    <a:t> </a:t>
                  </a:r>
                </a:p>
              </p:txBody>
            </p:sp>
          </mc:Fallback>
        </mc:AlternateContent>
        <p:cxnSp>
          <p:nvCxnSpPr>
            <p:cNvPr id="49" name="Straight Arrow Connector 48"/>
            <p:cNvCxnSpPr>
              <a:stCxn id="55" idx="2"/>
              <a:endCxn id="36" idx="6"/>
            </p:cNvCxnSpPr>
            <p:nvPr/>
          </p:nvCxnSpPr>
          <p:spPr>
            <a:xfrm flipH="1">
              <a:off x="4484047" y="3192576"/>
              <a:ext cx="1708407" cy="55068"/>
            </a:xfrm>
            <a:prstGeom prst="straightConnector1">
              <a:avLst/>
            </a:prstGeom>
            <a:ln>
              <a:solidFill>
                <a:schemeClr val="tx1"/>
              </a:solidFill>
              <a:headEnd type="stealth" w="med" len="lg"/>
              <a:tailEnd type="none" w="med" len="lg"/>
            </a:ln>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6192454" y="3165144"/>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mc:AlternateContent xmlns:mc="http://schemas.openxmlformats.org/markup-compatibility/2006" xmlns:a14="http://schemas.microsoft.com/office/drawing/2010/main">
          <mc:Choice Requires="a14">
            <p:sp>
              <p:nvSpPr>
                <p:cNvPr id="66" name="TextBox 65"/>
                <p:cNvSpPr txBox="1"/>
                <p:nvPr/>
              </p:nvSpPr>
              <p:spPr>
                <a:xfrm>
                  <a:off x="5089619" y="2917415"/>
                  <a:ext cx="339521" cy="3629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a:latin typeface="Cambria Math"/>
                                <a:sym typeface="Symbol"/>
                              </a:rPr>
                            </m:ctrlPr>
                          </m:accPr>
                          <m:e>
                            <m:r>
                              <m:rPr>
                                <m:nor/>
                              </m:rPr>
                              <a:rPr lang="en-US" dirty="0">
                                <a:sym typeface="Symbol"/>
                              </a:rPr>
                              <m:t></m:t>
                            </m:r>
                          </m:e>
                        </m:acc>
                      </m:oMath>
                    </m:oMathPara>
                  </a14:m>
                  <a:endParaRPr lang="en-US" baseline="-25000" dirty="0"/>
                </a:p>
              </p:txBody>
            </p:sp>
          </mc:Choice>
          <mc:Fallback xmlns="">
            <p:sp>
              <p:nvSpPr>
                <p:cNvPr id="66" name="TextBox 65"/>
                <p:cNvSpPr txBox="1">
                  <a:spLocks noRot="1" noChangeAspect="1" noMove="1" noResize="1" noEditPoints="1" noAdjustHandles="1" noChangeArrowheads="1" noChangeShapeType="1" noTextEdit="1"/>
                </p:cNvSpPr>
                <p:nvPr/>
              </p:nvSpPr>
              <p:spPr>
                <a:xfrm>
                  <a:off x="5089619" y="2917415"/>
                  <a:ext cx="339521" cy="362984"/>
                </a:xfrm>
                <a:prstGeom prst="rect">
                  <a:avLst/>
                </a:prstGeom>
                <a:blipFill rotWithShape="1">
                  <a:blip r:embed="rId4"/>
                  <a:stretch>
                    <a:fillRect t="-3390" r="-5000"/>
                  </a:stretch>
                </a:blipFill>
              </p:spPr>
              <p:txBody>
                <a:bodyPr/>
                <a:lstStyle/>
                <a:p>
                  <a:r>
                    <a:rPr lang="en-US">
                      <a:noFill/>
                    </a:rPr>
                    <a:t> </a:t>
                  </a:r>
                </a:p>
              </p:txBody>
            </p:sp>
          </mc:Fallback>
        </mc:AlternateContent>
      </p:grpSp>
      <p:sp>
        <p:nvSpPr>
          <p:cNvPr id="75" name="Diamond 74"/>
          <p:cNvSpPr/>
          <p:nvPr/>
        </p:nvSpPr>
        <p:spPr>
          <a:xfrm>
            <a:off x="5509871" y="2423669"/>
            <a:ext cx="1483020" cy="1709175"/>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371281" y="4115284"/>
            <a:ext cx="830677" cy="338554"/>
          </a:xfrm>
          <a:prstGeom prst="rect">
            <a:avLst/>
          </a:prstGeom>
          <a:noFill/>
        </p:spPr>
        <p:txBody>
          <a:bodyPr wrap="none" rtlCol="0">
            <a:spAutoFit/>
          </a:bodyPr>
          <a:lstStyle/>
          <a:p>
            <a:r>
              <a:rPr lang="en-US" sz="1600" dirty="0" smtClean="0">
                <a:solidFill>
                  <a:sysClr val="windowText" lastClr="000000"/>
                </a:solidFill>
                <a:latin typeface="Lucida Calligraphy" panose="03010101010101010101" pitchFamily="66" charset="0"/>
              </a:rPr>
              <a:t>States</a:t>
            </a:r>
            <a:endParaRPr lang="en-US" sz="1600" baseline="-25000" dirty="0">
              <a:solidFill>
                <a:sysClr val="windowText" lastClr="000000"/>
              </a:solidFill>
            </a:endParaRPr>
          </a:p>
        </p:txBody>
      </p:sp>
      <p:sp>
        <p:nvSpPr>
          <p:cNvPr id="37" name="Rounded Rectangle 36"/>
          <p:cNvSpPr/>
          <p:nvPr/>
        </p:nvSpPr>
        <p:spPr>
          <a:xfrm>
            <a:off x="2151110" y="2423669"/>
            <a:ext cx="1265474" cy="1709174"/>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2522178" y="2404163"/>
            <a:ext cx="3833584" cy="1227876"/>
            <a:chOff x="2522178" y="2404163"/>
            <a:chExt cx="3833584" cy="1227876"/>
          </a:xfrm>
        </p:grpSpPr>
        <p:sp>
          <p:nvSpPr>
            <p:cNvPr id="18" name="Regular Pentagon 17"/>
            <p:cNvSpPr>
              <a:spLocks noChangeAspect="1"/>
            </p:cNvSpPr>
            <p:nvPr/>
          </p:nvSpPr>
          <p:spPr>
            <a:xfrm rot="949945">
              <a:off x="2522178" y="2986388"/>
              <a:ext cx="591865" cy="645651"/>
            </a:xfrm>
            <a:prstGeom prst="pentagon">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p:cNvSpPr txBox="1"/>
            <p:nvPr/>
          </p:nvSpPr>
          <p:spPr>
            <a:xfrm>
              <a:off x="5407938" y="2404163"/>
              <a:ext cx="279244" cy="369332"/>
            </a:xfrm>
            <a:prstGeom prst="rect">
              <a:avLst/>
            </a:prstGeom>
            <a:noFill/>
          </p:spPr>
          <p:txBody>
            <a:bodyPr wrap="none" rtlCol="0">
              <a:spAutoFit/>
            </a:bodyPr>
            <a:lstStyle/>
            <a:p>
              <a:r>
                <a:rPr lang="en-US" dirty="0" smtClean="0">
                  <a:sym typeface="Symbol"/>
                </a:rPr>
                <a:t></a:t>
              </a:r>
              <a:endParaRPr lang="en-US" baseline="-25000" dirty="0"/>
            </a:p>
          </p:txBody>
        </p:sp>
        <p:cxnSp>
          <p:nvCxnSpPr>
            <p:cNvPr id="9" name="Curved Connector 8"/>
            <p:cNvCxnSpPr>
              <a:stCxn id="55" idx="0"/>
              <a:endCxn id="18" idx="0"/>
            </p:cNvCxnSpPr>
            <p:nvPr/>
          </p:nvCxnSpPr>
          <p:spPr>
            <a:xfrm rot="16200000" flipV="1">
              <a:off x="4547720" y="1357102"/>
              <a:ext cx="166509" cy="3449575"/>
            </a:xfrm>
            <a:prstGeom prst="curvedConnector3">
              <a:avLst>
                <a:gd name="adj1" fmla="val 244645"/>
              </a:avLst>
            </a:prstGeom>
            <a:ln>
              <a:solidFill>
                <a:schemeClr val="tx1"/>
              </a:solidFill>
              <a:prstDash val="dash"/>
              <a:headEnd type="none" w="med" len="lg"/>
              <a:tailEnd type="stealth" w="med" len="lg"/>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2668587" y="3011555"/>
            <a:ext cx="1757827" cy="629538"/>
            <a:chOff x="2668587" y="3011555"/>
            <a:chExt cx="1757827" cy="629538"/>
          </a:xfrm>
        </p:grpSpPr>
        <p:cxnSp>
          <p:nvCxnSpPr>
            <p:cNvPr id="38" name="Straight Arrow Connector 37"/>
            <p:cNvCxnSpPr>
              <a:stCxn id="36" idx="2"/>
              <a:endCxn id="5" idx="6"/>
            </p:cNvCxnSpPr>
            <p:nvPr/>
          </p:nvCxnSpPr>
          <p:spPr>
            <a:xfrm flipH="1">
              <a:off x="3022053" y="3247644"/>
              <a:ext cx="1404361" cy="90175"/>
            </a:xfrm>
            <a:prstGeom prst="straightConnector1">
              <a:avLst/>
            </a:prstGeom>
            <a:ln>
              <a:solidFill>
                <a:schemeClr val="tx1"/>
              </a:solidFill>
              <a:prstDash val="dash"/>
              <a:headEnd type="none" w="med" len="lg"/>
              <a:tailEnd type="stealth" w="med" len="lg"/>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2668587" y="3034544"/>
              <a:ext cx="353466" cy="606549"/>
            </a:xfrm>
            <a:prstGeom prst="ellipse">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3435714" y="3011555"/>
              <a:ext cx="470003" cy="276999"/>
            </a:xfrm>
            <a:prstGeom prst="rect">
              <a:avLst/>
            </a:prstGeom>
            <a:noFill/>
          </p:spPr>
          <p:txBody>
            <a:bodyPr wrap="square" lIns="45720" tIns="0" rIns="45720" bIns="0" rtlCol="0">
              <a:spAutoFit/>
            </a:bodyPr>
            <a:lstStyle/>
            <a:p>
              <a:r>
                <a:rPr lang="en-US" dirty="0" smtClean="0">
                  <a:solidFill>
                    <a:sysClr val="windowText" lastClr="000000"/>
                  </a:solidFill>
                  <a:sym typeface="Math B"/>
                </a:rPr>
                <a:t></a:t>
              </a:r>
              <a:endParaRPr lang="en-US" b="1" dirty="0">
                <a:solidFill>
                  <a:sysClr val="windowText" lastClr="000000"/>
                </a:solidFill>
              </a:endParaRPr>
            </a:p>
          </p:txBody>
        </p:sp>
      </p:grpSp>
      <p:sp>
        <p:nvSpPr>
          <p:cNvPr id="8" name="Title 7"/>
          <p:cNvSpPr>
            <a:spLocks noGrp="1"/>
          </p:cNvSpPr>
          <p:nvPr>
            <p:ph type="title"/>
          </p:nvPr>
        </p:nvSpPr>
        <p:spPr/>
        <p:txBody>
          <a:bodyPr/>
          <a:lstStyle/>
          <a:p>
            <a:r>
              <a:rPr lang="en-US" dirty="0" smtClean="0"/>
              <a:t>Symbolic Abstraction</a:t>
            </a:r>
            <a:endParaRPr lang="en-US" dirty="0"/>
          </a:p>
        </p:txBody>
      </p:sp>
      <mc:AlternateContent xmlns:mc="http://schemas.openxmlformats.org/markup-compatibility/2006" xmlns:a14="http://schemas.microsoft.com/office/drawing/2010/main">
        <mc:Choice Requires="a14">
          <p:sp>
            <p:nvSpPr>
              <p:cNvPr id="2" name="TextBox 1"/>
              <p:cNvSpPr txBox="1"/>
              <p:nvPr/>
            </p:nvSpPr>
            <p:spPr>
              <a:xfrm>
                <a:off x="1582303" y="4728342"/>
                <a:ext cx="5978368" cy="651332"/>
              </a:xfrm>
              <a:prstGeom prst="rect">
                <a:avLst/>
              </a:prstGeom>
              <a:noFill/>
            </p:spPr>
            <p:txBody>
              <a:bodyPr wrap="none" rtlCol="0">
                <a:spAutoFit/>
              </a:bodyPr>
              <a:lstStyle/>
              <a:p>
                <a:r>
                  <a:rPr lang="en-US" dirty="0" smtClean="0"/>
                  <a:t>Given a </a:t>
                </a:r>
                <a:r>
                  <a:rPr lang="en-US" dirty="0"/>
                  <a:t>formula </a:t>
                </a:r>
                <a:r>
                  <a:rPr lang="en-US" dirty="0" smtClean="0">
                    <a:sym typeface="Symbol"/>
                  </a:rPr>
                  <a:t>  </a:t>
                </a:r>
                <a:r>
                  <a:rPr lang="en-US" dirty="0" smtClean="0">
                    <a:solidFill>
                      <a:sysClr val="windowText" lastClr="000000"/>
                    </a:solidFill>
                    <a:latin typeface="Lucida Calligraphy" panose="03010101010101010101" pitchFamily="66" charset="0"/>
                  </a:rPr>
                  <a:t>L</a:t>
                </a:r>
                <a:r>
                  <a:rPr lang="en-US" dirty="0" smtClean="0"/>
                  <a:t>, </a:t>
                </a:r>
                <a:r>
                  <a:rPr lang="en-US" dirty="0"/>
                  <a:t>the goal of a procedure for </a:t>
                </a:r>
                <a14:m>
                  <m:oMath xmlns:m="http://schemas.openxmlformats.org/officeDocument/2006/math">
                    <m:acc>
                      <m:accPr>
                        <m:chr m:val="̂"/>
                        <m:ctrlPr>
                          <a:rPr lang="en-US" i="1" smtClean="0">
                            <a:latin typeface="Cambria Math"/>
                          </a:rPr>
                        </m:ctrlPr>
                      </m:accPr>
                      <m:e>
                        <m:r>
                          <a:rPr lang="en-US" i="1" smtClean="0">
                            <a:latin typeface="Cambria Math"/>
                            <a:ea typeface="Cambria Math"/>
                          </a:rPr>
                          <m:t>𝛼</m:t>
                        </m:r>
                      </m:e>
                    </m:acc>
                  </m:oMath>
                </a14:m>
                <a:r>
                  <a:rPr lang="en-US" dirty="0" smtClean="0"/>
                  <a:t> </a:t>
                </a:r>
                <a:r>
                  <a:rPr lang="en-US" dirty="0"/>
                  <a:t>is to </a:t>
                </a:r>
                <a:r>
                  <a:rPr lang="en-US" dirty="0" smtClean="0"/>
                  <a:t>find</a:t>
                </a:r>
              </a:p>
              <a:p>
                <a:r>
                  <a:rPr lang="en-US" dirty="0" smtClean="0"/>
                  <a:t>the smallest element </a:t>
                </a:r>
                <a14:m>
                  <m:oMath xmlns:m="http://schemas.openxmlformats.org/officeDocument/2006/math">
                    <m:sSup>
                      <m:sSupPr>
                        <m:ctrlPr>
                          <a:rPr lang="en-US" b="0" i="1" dirty="0" smtClean="0">
                            <a:latin typeface="Cambria Math"/>
                          </a:rPr>
                        </m:ctrlPr>
                      </m:sSupPr>
                      <m:e>
                        <m:r>
                          <a:rPr lang="en-US" b="0" i="1" dirty="0" smtClean="0">
                            <a:latin typeface="Cambria Math"/>
                          </a:rPr>
                          <m:t>𝑎</m:t>
                        </m:r>
                      </m:e>
                      <m:sup>
                        <m:r>
                          <a:rPr lang="en-US" b="0" i="1" dirty="0" smtClean="0">
                            <a:latin typeface="Cambria Math"/>
                          </a:rPr>
                          <m:t>#</m:t>
                        </m:r>
                      </m:sup>
                    </m:sSup>
                  </m:oMath>
                </a14:m>
                <a:r>
                  <a:rPr lang="en-US" dirty="0"/>
                  <a:t> </a:t>
                </a:r>
                <a:r>
                  <a:rPr lang="en-US" dirty="0" smtClean="0">
                    <a:sym typeface="Symbol"/>
                  </a:rPr>
                  <a:t></a:t>
                </a:r>
                <a:r>
                  <a:rPr lang="en-US" dirty="0" smtClean="0"/>
                  <a:t> </a:t>
                </a:r>
                <a:r>
                  <a:rPr lang="en-US" dirty="0" smtClean="0">
                    <a:solidFill>
                      <a:sysClr val="windowText" lastClr="000000"/>
                    </a:solidFill>
                    <a:latin typeface="Lucida Calligraphy" panose="03010101010101010101" pitchFamily="66" charset="0"/>
                  </a:rPr>
                  <a:t>A</a:t>
                </a:r>
                <a:r>
                  <a:rPr lang="en-US" dirty="0" smtClean="0"/>
                  <a:t> </a:t>
                </a:r>
                <a:r>
                  <a:rPr lang="en-US" dirty="0"/>
                  <a:t>such that </a:t>
                </a:r>
                <a:r>
                  <a:rPr lang="en-US" dirty="0" smtClean="0">
                    <a:sym typeface="Symbol"/>
                  </a:rPr>
                  <a:t></a:t>
                </a:r>
                <a:r>
                  <a:rPr lang="en-US" dirty="0" smtClean="0"/>
                  <a:t>(</a:t>
                </a:r>
                <a14:m>
                  <m:oMath xmlns:m="http://schemas.openxmlformats.org/officeDocument/2006/math">
                    <m:sSup>
                      <m:sSupPr>
                        <m:ctrlPr>
                          <a:rPr lang="en-US" i="1" dirty="0">
                            <a:latin typeface="Cambria Math"/>
                          </a:rPr>
                        </m:ctrlPr>
                      </m:sSupPr>
                      <m:e>
                        <m:r>
                          <a:rPr lang="en-US" i="1" dirty="0">
                            <a:latin typeface="Cambria Math"/>
                          </a:rPr>
                          <m:t>𝑎</m:t>
                        </m:r>
                      </m:e>
                      <m:sup>
                        <m:r>
                          <a:rPr lang="en-US" i="1" dirty="0">
                            <a:latin typeface="Cambria Math"/>
                          </a:rPr>
                          <m:t>#</m:t>
                        </m:r>
                      </m:sup>
                    </m:sSup>
                  </m:oMath>
                </a14:m>
                <a:r>
                  <a:rPr lang="en-US" dirty="0" smtClean="0"/>
                  <a:t>) </a:t>
                </a:r>
                <a:r>
                  <a:rPr lang="en-US" dirty="0" smtClean="0">
                    <a:sym typeface="Symbol"/>
                  </a:rPr>
                  <a:t></a:t>
                </a:r>
                <a:r>
                  <a:rPr lang="en-US" dirty="0" smtClean="0"/>
                  <a:t> </a:t>
                </a:r>
                <a:r>
                  <a:rPr lang="en-US" dirty="0" smtClean="0">
                    <a:sym typeface="Math B"/>
                  </a:rPr>
                  <a:t></a:t>
                </a:r>
                <a:r>
                  <a:rPr lang="en-US" dirty="0" smtClean="0">
                    <a:sym typeface="Symbol"/>
                  </a:rPr>
                  <a:t></a:t>
                </a:r>
                <a:r>
                  <a:rPr lang="en-US" dirty="0" smtClean="0">
                    <a:sym typeface="Math B"/>
                  </a:rPr>
                  <a:t></a:t>
                </a:r>
                <a:r>
                  <a:rPr lang="en-US" dirty="0" smtClean="0"/>
                  <a:t>.</a:t>
                </a:r>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1582303" y="4728342"/>
                <a:ext cx="5978368" cy="651332"/>
              </a:xfrm>
              <a:prstGeom prst="rect">
                <a:avLst/>
              </a:prstGeom>
              <a:blipFill rotWithShape="1">
                <a:blip r:embed="rId5"/>
                <a:stretch>
                  <a:fillRect l="-918" t="-7547" r="-102" b="-16038"/>
                </a:stretch>
              </a:blipFill>
            </p:spPr>
            <p:txBody>
              <a:bodyPr/>
              <a:lstStyle/>
              <a:p>
                <a:r>
                  <a:rPr lang="en-US">
                    <a:noFill/>
                  </a:rPr>
                  <a:t> </a:t>
                </a:r>
              </a:p>
            </p:txBody>
          </p:sp>
        </mc:Fallback>
      </mc:AlternateContent>
      <p:sp>
        <p:nvSpPr>
          <p:cNvPr id="6" name="TextBox 5"/>
          <p:cNvSpPr txBox="1"/>
          <p:nvPr/>
        </p:nvSpPr>
        <p:spPr>
          <a:xfrm>
            <a:off x="1094034" y="5559132"/>
            <a:ext cx="7387600" cy="923330"/>
          </a:xfrm>
          <a:prstGeom prst="rect">
            <a:avLst/>
          </a:prstGeom>
          <a:noFill/>
        </p:spPr>
        <p:txBody>
          <a:bodyPr wrap="none" rtlCol="0">
            <a:spAutoFit/>
          </a:bodyPr>
          <a:lstStyle/>
          <a:p>
            <a:r>
              <a:rPr lang="en-US" dirty="0"/>
              <a:t>Typically</a:t>
            </a:r>
            <a:r>
              <a:rPr lang="en-US" dirty="0" smtClean="0"/>
              <a:t>, </a:t>
            </a:r>
            <a:r>
              <a:rPr lang="en-US" dirty="0" smtClean="0">
                <a:solidFill>
                  <a:sysClr val="windowText" lastClr="000000"/>
                </a:solidFill>
                <a:latin typeface="Lucida Calligraphy" panose="03010101010101010101" pitchFamily="66" charset="0"/>
              </a:rPr>
              <a:t>L </a:t>
            </a:r>
            <a:r>
              <a:rPr lang="en-US" dirty="0" smtClean="0"/>
              <a:t>is </a:t>
            </a:r>
            <a:r>
              <a:rPr lang="en-US" dirty="0"/>
              <a:t>a rich </a:t>
            </a:r>
            <a:r>
              <a:rPr lang="en-US" dirty="0" smtClean="0"/>
              <a:t>language and </a:t>
            </a:r>
            <a:r>
              <a:rPr lang="en-US" dirty="0">
                <a:solidFill>
                  <a:sysClr val="windowText" lastClr="000000"/>
                </a:solidFill>
                <a:latin typeface="Lucida Calligraphy" panose="03010101010101010101" pitchFamily="66" charset="0"/>
              </a:rPr>
              <a:t>A </a:t>
            </a:r>
            <a:r>
              <a:rPr lang="en-US" dirty="0" smtClean="0"/>
              <a:t>is an impoverished </a:t>
            </a:r>
            <a:r>
              <a:rPr lang="en-US" dirty="0"/>
              <a:t>logic fragment</a:t>
            </a:r>
            <a:r>
              <a:rPr lang="en-US"/>
              <a:t> </a:t>
            </a:r>
            <a:r>
              <a:rPr lang="en-US" smtClean="0">
                <a:solidFill>
                  <a:sysClr val="windowText" lastClr="000000"/>
                </a:solidFill>
                <a:latin typeface="Lucida Calligraphy" panose="03010101010101010101" pitchFamily="66" charset="0"/>
              </a:rPr>
              <a:t>L</a:t>
            </a:r>
            <a:r>
              <a:rPr lang="en-US" i="1" smtClean="0"/>
              <a:t>'.</a:t>
            </a:r>
            <a:endParaRPr lang="en-US" i="1" dirty="0" smtClean="0"/>
          </a:p>
          <a:p>
            <a:r>
              <a:rPr lang="en-US" dirty="0" smtClean="0"/>
              <a:t>Symbolic </a:t>
            </a:r>
            <a:r>
              <a:rPr lang="en-US" dirty="0"/>
              <a:t>abstraction addresses </a:t>
            </a:r>
            <a:r>
              <a:rPr lang="en-US" dirty="0" smtClean="0"/>
              <a:t>a </a:t>
            </a:r>
            <a:r>
              <a:rPr lang="en-US" dirty="0"/>
              <a:t>fundamental approximation problem:</a:t>
            </a:r>
          </a:p>
          <a:p>
            <a:r>
              <a:rPr lang="en-US" dirty="0"/>
              <a:t>Given </a:t>
            </a:r>
            <a:r>
              <a:rPr lang="en-US" dirty="0">
                <a:sym typeface="Symbol"/>
              </a:rPr>
              <a:t>  </a:t>
            </a:r>
            <a:r>
              <a:rPr lang="en-US" dirty="0">
                <a:solidFill>
                  <a:sysClr val="windowText" lastClr="000000"/>
                </a:solidFill>
                <a:latin typeface="Lucida Calligraphy" panose="03010101010101010101" pitchFamily="66" charset="0"/>
              </a:rPr>
              <a:t>L</a:t>
            </a:r>
            <a:r>
              <a:rPr lang="en-US" dirty="0" smtClean="0"/>
              <a:t>, </a:t>
            </a:r>
            <a:r>
              <a:rPr lang="en-US" dirty="0"/>
              <a:t>find the </a:t>
            </a:r>
            <a:r>
              <a:rPr lang="en-US" i="1" dirty="0"/>
              <a:t>strongest consequence</a:t>
            </a:r>
            <a:r>
              <a:rPr lang="en-US" dirty="0"/>
              <a:t> of </a:t>
            </a:r>
            <a:r>
              <a:rPr lang="en-US" dirty="0" smtClean="0">
                <a:sym typeface="Symbol"/>
              </a:rPr>
              <a:t></a:t>
            </a:r>
            <a:r>
              <a:rPr lang="en-US" dirty="0" smtClean="0"/>
              <a:t> </a:t>
            </a:r>
            <a:r>
              <a:rPr lang="en-US" dirty="0"/>
              <a:t>that is expressible </a:t>
            </a:r>
            <a:r>
              <a:rPr lang="en-US"/>
              <a:t>in </a:t>
            </a:r>
            <a:r>
              <a:rPr lang="en-US" smtClean="0">
                <a:solidFill>
                  <a:sysClr val="windowText" lastClr="000000"/>
                </a:solidFill>
                <a:latin typeface="Lucida Calligraphy" panose="03010101010101010101" pitchFamily="66" charset="0"/>
              </a:rPr>
              <a:t>L</a:t>
            </a:r>
            <a:r>
              <a:rPr lang="en-US" i="1" smtClean="0"/>
              <a:t>'</a:t>
            </a:r>
            <a:r>
              <a:rPr lang="en-US" smtClean="0"/>
              <a:t>.</a:t>
            </a:r>
            <a:endParaRPr lang="en-US" dirty="0"/>
          </a:p>
        </p:txBody>
      </p:sp>
      <p:sp>
        <p:nvSpPr>
          <p:cNvPr id="16" name="Slide Number Placeholder 15"/>
          <p:cNvSpPr>
            <a:spLocks noGrp="1"/>
          </p:cNvSpPr>
          <p:nvPr>
            <p:ph type="sldNum" sz="quarter" idx="12"/>
          </p:nvPr>
        </p:nvSpPr>
        <p:spPr/>
        <p:txBody>
          <a:bodyPr/>
          <a:lstStyle/>
          <a:p>
            <a:fld id="{A65A0EED-6B89-664A-801E-D3FDD91C7C69}" type="slidenum">
              <a:rPr lang="en-US" smtClean="0"/>
              <a:pPr/>
              <a:t>32</a:t>
            </a:fld>
            <a:endParaRPr lang="en-US"/>
          </a:p>
        </p:txBody>
      </p:sp>
    </p:spTree>
    <p:extLst>
      <p:ext uri="{BB962C8B-B14F-4D97-AF65-F5344CB8AC3E}">
        <p14:creationId xmlns:p14="http://schemas.microsoft.com/office/powerpoint/2010/main" val="235558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dissolv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dissolve">
                                      <p:cBhvr>
                                        <p:cTn id="27" dur="500"/>
                                        <p:tgtEl>
                                          <p:spTgt spid="34"/>
                                        </p:tgtEl>
                                      </p:cBhvr>
                                    </p:animEffect>
                                  </p:childTnLst>
                                </p:cTn>
                              </p:par>
                              <p:par>
                                <p:cTn id="28" presetID="9" presetClass="entr" presetSubtype="0" fill="hold" nodeType="withEffect">
                                  <p:stCondLst>
                                    <p:cond delay="0"/>
                                  </p:stCondLst>
                                  <p:childTnLst>
                                    <p:set>
                                      <p:cBhvr>
                                        <p:cTn id="29" dur="1" fill="hold">
                                          <p:stCondLst>
                                            <p:cond delay="0"/>
                                          </p:stCondLst>
                                        </p:cTn>
                                        <p:tgtEl>
                                          <p:spTgt spid="34">
                                            <p:txEl>
                                              <p:pRg st="0" end="0"/>
                                            </p:txEl>
                                          </p:spTgt>
                                        </p:tgtEl>
                                        <p:attrNameLst>
                                          <p:attrName>style.visibility</p:attrName>
                                        </p:attrNameLst>
                                      </p:cBhvr>
                                      <p:to>
                                        <p:strVal val="visible"/>
                                      </p:to>
                                    </p:set>
                                    <p:animEffect transition="in" filter="dissolve">
                                      <p:cBhvr>
                                        <p:cTn id="30" dur="500"/>
                                        <p:tgtEl>
                                          <p:spTgt spid="3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34">
                                            <p:txEl>
                                              <p:pRg st="1" end="1"/>
                                            </p:txEl>
                                          </p:spTgt>
                                        </p:tgtEl>
                                        <p:attrNameLst>
                                          <p:attrName>style.visibility</p:attrName>
                                        </p:attrNameLst>
                                      </p:cBhvr>
                                      <p:to>
                                        <p:strVal val="visible"/>
                                      </p:to>
                                    </p:set>
                                    <p:animEffect transition="in" filter="dissolve">
                                      <p:cBhvr>
                                        <p:cTn id="35" dur="500"/>
                                        <p:tgtEl>
                                          <p:spTgt spid="34">
                                            <p:txEl>
                                              <p:pRg st="1" end="1"/>
                                            </p:txEl>
                                          </p:spTgt>
                                        </p:tgtEl>
                                      </p:cBhvr>
                                    </p:animEffect>
                                  </p:childTnLst>
                                </p:cTn>
                              </p:par>
                              <p:par>
                                <p:cTn id="36" presetID="9" presetClass="entr" presetSubtype="0" fill="hold" nodeType="withEffect">
                                  <p:stCondLst>
                                    <p:cond delay="0"/>
                                  </p:stCondLst>
                                  <p:childTnLst>
                                    <p:set>
                                      <p:cBhvr>
                                        <p:cTn id="37" dur="1" fill="hold">
                                          <p:stCondLst>
                                            <p:cond delay="0"/>
                                          </p:stCondLst>
                                        </p:cTn>
                                        <p:tgtEl>
                                          <p:spTgt spid="34">
                                            <p:txEl>
                                              <p:pRg st="2" end="2"/>
                                            </p:txEl>
                                          </p:spTgt>
                                        </p:tgtEl>
                                        <p:attrNameLst>
                                          <p:attrName>style.visibility</p:attrName>
                                        </p:attrNameLst>
                                      </p:cBhvr>
                                      <p:to>
                                        <p:strVal val="visible"/>
                                      </p:to>
                                    </p:set>
                                    <p:animEffect transition="in" filter="dissolve">
                                      <p:cBhvr>
                                        <p:cTn id="38" dur="500"/>
                                        <p:tgtEl>
                                          <p:spTgt spid="34">
                                            <p:txEl>
                                              <p:pRg st="2" end="2"/>
                                            </p:txEl>
                                          </p:spTgt>
                                        </p:tgtEl>
                                      </p:cBhvr>
                                    </p:animEffect>
                                  </p:childTnLst>
                                </p:cTn>
                              </p:par>
                              <p:par>
                                <p:cTn id="39" presetID="9" presetClass="entr" presetSubtype="0" fill="hold" nodeType="withEffect">
                                  <p:stCondLst>
                                    <p:cond delay="0"/>
                                  </p:stCondLst>
                                  <p:childTnLst>
                                    <p:set>
                                      <p:cBhvr>
                                        <p:cTn id="40" dur="1" fill="hold">
                                          <p:stCondLst>
                                            <p:cond delay="0"/>
                                          </p:stCondLst>
                                        </p:cTn>
                                        <p:tgtEl>
                                          <p:spTgt spid="34">
                                            <p:txEl>
                                              <p:pRg st="3" end="3"/>
                                            </p:txEl>
                                          </p:spTgt>
                                        </p:tgtEl>
                                        <p:attrNameLst>
                                          <p:attrName>style.visibility</p:attrName>
                                        </p:attrNameLst>
                                      </p:cBhvr>
                                      <p:to>
                                        <p:strVal val="visible"/>
                                      </p:to>
                                    </p:set>
                                    <p:animEffect transition="in" filter="dissolve">
                                      <p:cBhvr>
                                        <p:cTn id="41" dur="500"/>
                                        <p:tgtEl>
                                          <p:spTgt spid="34">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6">
                                            <p:txEl>
                                              <p:pRg st="1" end="1"/>
                                            </p:txEl>
                                          </p:spTgt>
                                        </p:tgtEl>
                                        <p:attrNameLst>
                                          <p:attrName>style.visibility</p:attrName>
                                        </p:attrNameLst>
                                      </p:cBhvr>
                                      <p:to>
                                        <p:strVal val="visible"/>
                                      </p:to>
                                    </p:set>
                                    <p:animEffect transition="in" filter="dissolve">
                                      <p:cBhvr>
                                        <p:cTn id="46" dur="500"/>
                                        <p:tgtEl>
                                          <p:spTgt spid="6">
                                            <p:txEl>
                                              <p:pRg st="1" end="1"/>
                                            </p:txEl>
                                          </p:spTgt>
                                        </p:tgtEl>
                                      </p:cBhvr>
                                    </p:animEffect>
                                  </p:childTnLst>
                                </p:cTn>
                              </p:par>
                              <p:par>
                                <p:cTn id="47" presetID="9" presetClass="entr" presetSubtype="0" fill="hold" nodeType="withEffect">
                                  <p:stCondLst>
                                    <p:cond delay="0"/>
                                  </p:stCondLst>
                                  <p:childTnLst>
                                    <p:set>
                                      <p:cBhvr>
                                        <p:cTn id="48" dur="1" fill="hold">
                                          <p:stCondLst>
                                            <p:cond delay="0"/>
                                          </p:stCondLst>
                                        </p:cTn>
                                        <p:tgtEl>
                                          <p:spTgt spid="6">
                                            <p:txEl>
                                              <p:pRg st="2" end="2"/>
                                            </p:txEl>
                                          </p:spTgt>
                                        </p:tgtEl>
                                        <p:attrNameLst>
                                          <p:attrName>style.visibility</p:attrName>
                                        </p:attrNameLst>
                                      </p:cBhvr>
                                      <p:to>
                                        <p:strVal val="visible"/>
                                      </p:to>
                                    </p:set>
                                    <p:animEffect transition="in" filter="dissolve">
                                      <p:cBhvr>
                                        <p:cTn id="49"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prstClr val="white"/>
                </a:solidFill>
              </a:rPr>
              <a:t>Example</a:t>
            </a:r>
            <a:endParaRPr lang="en-US" dirty="0"/>
          </a:p>
        </p:txBody>
      </p:sp>
      <p:sp>
        <p:nvSpPr>
          <p:cNvPr id="5" name="Slide Number Placeholder 4"/>
          <p:cNvSpPr>
            <a:spLocks noGrp="1"/>
          </p:cNvSpPr>
          <p:nvPr>
            <p:ph type="sldNum" sz="quarter" idx="12"/>
          </p:nvPr>
        </p:nvSpPr>
        <p:spPr/>
        <p:txBody>
          <a:bodyPr/>
          <a:lstStyle/>
          <a:p>
            <a:fld id="{A65A0EED-6B89-664A-801E-D3FDD91C7C69}" type="slidenum">
              <a:rPr lang="en-US" smtClean="0"/>
              <a:pPr/>
              <a:t>33</a:t>
            </a:fld>
            <a:endParaRPr lang="en-US"/>
          </a:p>
        </p:txBody>
      </p:sp>
      <p:sp>
        <p:nvSpPr>
          <p:cNvPr id="7" name="TextBox 6"/>
          <p:cNvSpPr txBox="1"/>
          <p:nvPr/>
        </p:nvSpPr>
        <p:spPr>
          <a:xfrm>
            <a:off x="1608208" y="2244935"/>
            <a:ext cx="5199629" cy="646331"/>
          </a:xfrm>
          <a:prstGeom prst="rect">
            <a:avLst/>
          </a:prstGeom>
          <a:noFill/>
        </p:spPr>
        <p:txBody>
          <a:bodyPr wrap="none" rtlCol="0">
            <a:spAutoFit/>
          </a:bodyPr>
          <a:lstStyle/>
          <a:p>
            <a:r>
              <a:rPr lang="en-US" dirty="0" smtClean="0"/>
              <a:t>Adds </a:t>
            </a:r>
            <a:r>
              <a:rPr lang="en-US" b="1" dirty="0" smtClean="0">
                <a:latin typeface="MS Mincho" pitchFamily="49" charset="-128"/>
                <a:ea typeface="MS Mincho" pitchFamily="49" charset="-128"/>
              </a:rPr>
              <a:t>al</a:t>
            </a:r>
            <a:r>
              <a:rPr lang="en-US" dirty="0" smtClean="0"/>
              <a:t>, the low-order byte of 32-bit register </a:t>
            </a:r>
            <a:r>
              <a:rPr lang="en-US" b="1" dirty="0" err="1" smtClean="0">
                <a:latin typeface="MS Mincho" pitchFamily="49" charset="-128"/>
                <a:ea typeface="MS Mincho" pitchFamily="49" charset="-128"/>
              </a:rPr>
              <a:t>eax,</a:t>
            </a:r>
            <a:r>
              <a:rPr lang="en-US" dirty="0" err="1" smtClean="0"/>
              <a:t>to</a:t>
            </a:r>
            <a:r>
              <a:rPr lang="en-US" dirty="0" smtClean="0"/>
              <a:t> </a:t>
            </a:r>
            <a:br>
              <a:rPr lang="en-US" dirty="0" smtClean="0"/>
            </a:br>
            <a:r>
              <a:rPr lang="en-US" b="1" dirty="0" err="1" smtClean="0">
                <a:latin typeface="MS Mincho" pitchFamily="49" charset="-128"/>
                <a:ea typeface="MS Mincho" pitchFamily="49" charset="-128"/>
              </a:rPr>
              <a:t>bh</a:t>
            </a:r>
            <a:r>
              <a:rPr lang="en-US" dirty="0" smtClean="0"/>
              <a:t>, the second-to-lowest byte of 32-bit register </a:t>
            </a:r>
            <a:r>
              <a:rPr lang="en-US" b="1" dirty="0" err="1" smtClean="0">
                <a:latin typeface="MS Mincho" pitchFamily="49" charset="-128"/>
                <a:ea typeface="MS Mincho" pitchFamily="49" charset="-128"/>
              </a:rPr>
              <a:t>ebx</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1062770565"/>
              </p:ext>
            </p:extLst>
          </p:nvPr>
        </p:nvGraphicFramePr>
        <p:xfrm>
          <a:off x="2569723" y="3400898"/>
          <a:ext cx="3524656" cy="422071"/>
        </p:xfrm>
        <a:graphic>
          <a:graphicData uri="http://schemas.openxmlformats.org/drawingml/2006/table">
            <a:tbl>
              <a:tblPr bandRow="1">
                <a:tableStyleId>{5C22544A-7EE6-4342-B048-85BDC9FD1C3A}</a:tableStyleId>
              </a:tblPr>
              <a:tblGrid>
                <a:gridCol w="881164"/>
                <a:gridCol w="881164"/>
                <a:gridCol w="881164"/>
                <a:gridCol w="881164"/>
              </a:tblGrid>
              <a:tr h="422071">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solidFill>
                      <a:srgbClr val="0070C0"/>
                    </a:solidFill>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006812307"/>
              </p:ext>
            </p:extLst>
          </p:nvPr>
        </p:nvGraphicFramePr>
        <p:xfrm>
          <a:off x="2445695" y="5308878"/>
          <a:ext cx="3524656" cy="391530"/>
        </p:xfrm>
        <a:graphic>
          <a:graphicData uri="http://schemas.openxmlformats.org/drawingml/2006/table">
            <a:tbl>
              <a:tblPr bandRow="1">
                <a:tableStyleId>{5C22544A-7EE6-4342-B048-85BDC9FD1C3A}</a:tableStyleId>
              </a:tblPr>
              <a:tblGrid>
                <a:gridCol w="881164"/>
                <a:gridCol w="881164"/>
                <a:gridCol w="881164"/>
                <a:gridCol w="881164"/>
              </a:tblGrid>
              <a:tr h="391530">
                <a:tc>
                  <a:txBody>
                    <a:bodyPr/>
                    <a:lstStyle/>
                    <a:p>
                      <a:endParaRPr lang="en-US" dirty="0"/>
                    </a:p>
                  </a:txBody>
                  <a:tcPr/>
                </a:tc>
                <a:tc>
                  <a:txBody>
                    <a:bodyPr/>
                    <a:lstStyle/>
                    <a:p>
                      <a:endParaRPr lang="en-US" dirty="0"/>
                    </a:p>
                  </a:txBody>
                  <a:tcPr/>
                </a:tc>
                <a:tc>
                  <a:txBody>
                    <a:bodyPr/>
                    <a:lstStyle/>
                    <a:p>
                      <a:endParaRPr lang="en-US" dirty="0"/>
                    </a:p>
                  </a:txBody>
                  <a:tcPr>
                    <a:solidFill>
                      <a:srgbClr val="0070C0"/>
                    </a:solidFill>
                  </a:tcPr>
                </a:tc>
                <a:tc>
                  <a:txBody>
                    <a:bodyPr/>
                    <a:lstStyle/>
                    <a:p>
                      <a:endParaRPr lang="en-US" dirty="0"/>
                    </a:p>
                  </a:txBody>
                  <a:tcPr/>
                </a:tc>
              </a:tr>
            </a:tbl>
          </a:graphicData>
        </a:graphic>
      </p:graphicFrame>
      <p:sp>
        <p:nvSpPr>
          <p:cNvPr id="11" name="TextBox 10"/>
          <p:cNvSpPr txBox="1"/>
          <p:nvPr/>
        </p:nvSpPr>
        <p:spPr>
          <a:xfrm>
            <a:off x="1552986" y="3443751"/>
            <a:ext cx="705642" cy="369332"/>
          </a:xfrm>
          <a:prstGeom prst="rect">
            <a:avLst/>
          </a:prstGeom>
          <a:noFill/>
        </p:spPr>
        <p:txBody>
          <a:bodyPr wrap="none" rtlCol="0">
            <a:spAutoFit/>
          </a:bodyPr>
          <a:lstStyle/>
          <a:p>
            <a:r>
              <a:rPr lang="en-US" dirty="0"/>
              <a:t> </a:t>
            </a:r>
            <a:r>
              <a:rPr lang="en-US" b="1" dirty="0" err="1">
                <a:latin typeface="MS Mincho" pitchFamily="49" charset="-128"/>
                <a:ea typeface="MS Mincho" pitchFamily="49" charset="-128"/>
              </a:rPr>
              <a:t>eax</a:t>
            </a:r>
            <a:r>
              <a:rPr lang="en-US" b="1" dirty="0">
                <a:latin typeface="MS Mincho" pitchFamily="49" charset="-128"/>
                <a:ea typeface="MS Mincho" pitchFamily="49" charset="-128"/>
              </a:rPr>
              <a:t> </a:t>
            </a:r>
            <a:endParaRPr lang="en-US" dirty="0"/>
          </a:p>
        </p:txBody>
      </p:sp>
      <p:sp>
        <p:nvSpPr>
          <p:cNvPr id="12" name="TextBox 11"/>
          <p:cNvSpPr txBox="1"/>
          <p:nvPr/>
        </p:nvSpPr>
        <p:spPr>
          <a:xfrm>
            <a:off x="1500685" y="5317946"/>
            <a:ext cx="705642" cy="369332"/>
          </a:xfrm>
          <a:prstGeom prst="rect">
            <a:avLst/>
          </a:prstGeom>
          <a:noFill/>
        </p:spPr>
        <p:txBody>
          <a:bodyPr wrap="none" rtlCol="0">
            <a:spAutoFit/>
          </a:bodyPr>
          <a:lstStyle/>
          <a:p>
            <a:r>
              <a:rPr lang="en-US" dirty="0"/>
              <a:t> </a:t>
            </a:r>
            <a:r>
              <a:rPr lang="en-US" b="1" dirty="0" err="1" smtClean="0">
                <a:latin typeface="MS Mincho" pitchFamily="49" charset="-128"/>
                <a:ea typeface="MS Mincho" pitchFamily="49" charset="-128"/>
              </a:rPr>
              <a:t>ebx</a:t>
            </a:r>
            <a:r>
              <a:rPr lang="en-US" b="1" dirty="0" smtClean="0">
                <a:latin typeface="MS Mincho" pitchFamily="49" charset="-128"/>
                <a:ea typeface="MS Mincho" pitchFamily="49" charset="-128"/>
              </a:rPr>
              <a:t> </a:t>
            </a:r>
            <a:endParaRPr lang="en-US" dirty="0"/>
          </a:p>
        </p:txBody>
      </p:sp>
      <p:cxnSp>
        <p:nvCxnSpPr>
          <p:cNvPr id="16" name="Straight Arrow Connector 15"/>
          <p:cNvCxnSpPr/>
          <p:nvPr/>
        </p:nvCxnSpPr>
        <p:spPr>
          <a:xfrm flipV="1">
            <a:off x="4922196" y="4630371"/>
            <a:ext cx="0" cy="6681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4922196" y="3813083"/>
            <a:ext cx="714982" cy="5838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Elbow Connector 26"/>
          <p:cNvCxnSpPr/>
          <p:nvPr/>
        </p:nvCxnSpPr>
        <p:spPr>
          <a:xfrm rot="10800000" flipV="1">
            <a:off x="4445540" y="4513638"/>
            <a:ext cx="355060" cy="804307"/>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2" name="TextBox 41"/>
              <p:cNvSpPr txBox="1"/>
              <p:nvPr/>
            </p:nvSpPr>
            <p:spPr>
              <a:xfrm>
                <a:off x="4680784" y="4282805"/>
                <a:ext cx="48282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a:rPr>
                        <m:t>+</m:t>
                      </m:r>
                    </m:oMath>
                  </m:oMathPara>
                </a14:m>
                <a:endParaRPr lang="en-US" dirty="0"/>
              </a:p>
            </p:txBody>
          </p:sp>
        </mc:Choice>
        <mc:Fallback xmlns="">
          <p:sp>
            <p:nvSpPr>
              <p:cNvPr id="42" name="TextBox 41"/>
              <p:cNvSpPr txBox="1">
                <a:spLocks noRot="1" noChangeAspect="1" noMove="1" noResize="1" noEditPoints="1" noAdjustHandles="1" noChangeArrowheads="1" noChangeShapeType="1" noTextEdit="1"/>
              </p:cNvSpPr>
              <p:nvPr/>
            </p:nvSpPr>
            <p:spPr>
              <a:xfrm>
                <a:off x="4680784" y="4282805"/>
                <a:ext cx="482824" cy="461665"/>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2569723" y="1330008"/>
                <a:ext cx="3276600" cy="646331"/>
              </a:xfrm>
              <a:prstGeom prst="rect">
                <a:avLst/>
              </a:prstGeom>
              <a:noFill/>
            </p:spPr>
            <p:txBody>
              <a:bodyPr wrap="square" rtlCol="0">
                <a:spAutoFit/>
              </a:bodyPr>
              <a:lstStyle/>
              <a:p>
                <a14:m>
                  <m:oMath xmlns:m="http://schemas.openxmlformats.org/officeDocument/2006/math">
                    <m:r>
                      <a:rPr lang="en-US" sz="3600" b="1" i="1" dirty="0" smtClean="0">
                        <a:solidFill>
                          <a:srgbClr val="00B050"/>
                        </a:solidFill>
                        <a:latin typeface="Cambria Math"/>
                        <a:ea typeface="MS Mincho" pitchFamily="49" charset="-128"/>
                      </a:rPr>
                      <m:t>𝝉</m:t>
                    </m:r>
                    <m:r>
                      <a:rPr lang="en-US" sz="3600" b="1" i="1" dirty="0" smtClean="0">
                        <a:solidFill>
                          <a:srgbClr val="00B050"/>
                        </a:solidFill>
                        <a:latin typeface="Cambria Math"/>
                        <a:ea typeface="MS Mincho" pitchFamily="49" charset="-128"/>
                      </a:rPr>
                      <m:t>: </m:t>
                    </m:r>
                  </m:oMath>
                </a14:m>
                <a:r>
                  <a:rPr lang="en-US" sz="3600" dirty="0" smtClean="0">
                    <a:latin typeface="MS Mincho" pitchFamily="49" charset="-128"/>
                    <a:ea typeface="MS Mincho" pitchFamily="49" charset="-128"/>
                  </a:rPr>
                  <a:t>add </a:t>
                </a:r>
                <a:r>
                  <a:rPr lang="en-US" sz="3600" dirty="0" err="1" smtClean="0">
                    <a:latin typeface="MS Mincho" pitchFamily="49" charset="-128"/>
                    <a:ea typeface="MS Mincho" pitchFamily="49" charset="-128"/>
                  </a:rPr>
                  <a:t>bh,al</a:t>
                </a:r>
                <a:endParaRPr lang="en-US" sz="3600" dirty="0">
                  <a:latin typeface="MS Mincho" pitchFamily="49" charset="-128"/>
                  <a:ea typeface="MS Mincho" pitchFamily="49" charset="-128"/>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2569723" y="1330008"/>
                <a:ext cx="3276600" cy="646331"/>
              </a:xfrm>
              <a:prstGeom prst="rect">
                <a:avLst/>
              </a:prstGeom>
              <a:blipFill rotWithShape="1">
                <a:blip r:embed="rId5"/>
                <a:stretch>
                  <a:fillRect t="-16981" b="-32075"/>
                </a:stretch>
              </a:blipFill>
            </p:spPr>
            <p:txBody>
              <a:bodyPr/>
              <a:lstStyle/>
              <a:p>
                <a:r>
                  <a:rPr lang="en-US">
                    <a:noFill/>
                  </a:rPr>
                  <a:t> </a:t>
                </a:r>
              </a:p>
            </p:txBody>
          </p:sp>
        </mc:Fallback>
      </mc:AlternateContent>
    </p:spTree>
    <p:extLst>
      <p:ext uri="{BB962C8B-B14F-4D97-AF65-F5344CB8AC3E}">
        <p14:creationId xmlns:p14="http://schemas.microsoft.com/office/powerpoint/2010/main" val="3037444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4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4" name="TextBox 33"/>
              <p:cNvSpPr txBox="1"/>
              <p:nvPr/>
            </p:nvSpPr>
            <p:spPr>
              <a:xfrm>
                <a:off x="2569723" y="1330008"/>
                <a:ext cx="3276600" cy="646331"/>
              </a:xfrm>
              <a:prstGeom prst="rect">
                <a:avLst/>
              </a:prstGeom>
              <a:noFill/>
            </p:spPr>
            <p:txBody>
              <a:bodyPr wrap="square" rtlCol="0">
                <a:spAutoFit/>
              </a:bodyPr>
              <a:lstStyle/>
              <a:p>
                <a14:m>
                  <m:oMath xmlns:m="http://schemas.openxmlformats.org/officeDocument/2006/math">
                    <m:r>
                      <a:rPr lang="en-US" sz="3600" b="1" i="1" dirty="0" smtClean="0">
                        <a:solidFill>
                          <a:srgbClr val="00B050"/>
                        </a:solidFill>
                        <a:latin typeface="Cambria Math"/>
                        <a:ea typeface="MS Mincho" pitchFamily="49" charset="-128"/>
                      </a:rPr>
                      <m:t>𝝉</m:t>
                    </m:r>
                    <m:r>
                      <a:rPr lang="en-US" sz="3600" b="1" i="1" dirty="0" smtClean="0">
                        <a:solidFill>
                          <a:srgbClr val="00B050"/>
                        </a:solidFill>
                        <a:latin typeface="Cambria Math"/>
                        <a:ea typeface="MS Mincho" pitchFamily="49" charset="-128"/>
                      </a:rPr>
                      <m:t>: </m:t>
                    </m:r>
                  </m:oMath>
                </a14:m>
                <a:r>
                  <a:rPr lang="en-US" sz="3600" dirty="0" smtClean="0">
                    <a:latin typeface="MS Mincho" pitchFamily="49" charset="-128"/>
                    <a:ea typeface="MS Mincho" pitchFamily="49" charset="-128"/>
                  </a:rPr>
                  <a:t>add </a:t>
                </a:r>
                <a:r>
                  <a:rPr lang="en-US" sz="3600" dirty="0" err="1" smtClean="0">
                    <a:latin typeface="MS Mincho" pitchFamily="49" charset="-128"/>
                    <a:ea typeface="MS Mincho" pitchFamily="49" charset="-128"/>
                  </a:rPr>
                  <a:t>bh,al</a:t>
                </a:r>
                <a:endParaRPr lang="en-US" sz="3600" dirty="0">
                  <a:latin typeface="MS Mincho" pitchFamily="49" charset="-128"/>
                  <a:ea typeface="MS Mincho" pitchFamily="49" charset="-128"/>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2569723" y="1330008"/>
                <a:ext cx="3276600" cy="646331"/>
              </a:xfrm>
              <a:prstGeom prst="rect">
                <a:avLst/>
              </a:prstGeom>
              <a:blipFill rotWithShape="1">
                <a:blip r:embed="rId2"/>
                <a:stretch>
                  <a:fillRect t="-16981" b="-32075"/>
                </a:stretch>
              </a:blipFill>
            </p:spPr>
            <p:txBody>
              <a:bodyPr/>
              <a:lstStyle/>
              <a:p>
                <a:r>
                  <a:rPr lang="en-US">
                    <a:noFill/>
                  </a:rPr>
                  <a:t> </a:t>
                </a:r>
              </a:p>
            </p:txBody>
          </p:sp>
        </mc:Fallback>
      </mc:AlternateContent>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2753" y="2808919"/>
            <a:ext cx="6919621" cy="1073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TextBox 28"/>
          <p:cNvSpPr txBox="1"/>
          <p:nvPr/>
        </p:nvSpPr>
        <p:spPr>
          <a:xfrm>
            <a:off x="5876997" y="5029200"/>
            <a:ext cx="2995820" cy="584775"/>
          </a:xfrm>
          <a:prstGeom prst="rect">
            <a:avLst/>
          </a:prstGeom>
          <a:noFill/>
        </p:spPr>
        <p:txBody>
          <a:bodyPr wrap="none" rtlCol="0">
            <a:spAutoFit/>
          </a:bodyPr>
          <a:lstStyle/>
          <a:p>
            <a:r>
              <a:rPr lang="en-US" sz="1600" dirty="0" smtClean="0"/>
              <a:t>Primed variables represent values</a:t>
            </a:r>
          </a:p>
          <a:p>
            <a:r>
              <a:rPr lang="en-US" sz="1600" dirty="0" smtClean="0"/>
              <a:t>in the post-state</a:t>
            </a:r>
            <a:endParaRPr lang="en-US" sz="1600" dirty="0"/>
          </a:p>
        </p:txBody>
      </p:sp>
      <p:sp>
        <p:nvSpPr>
          <p:cNvPr id="2" name="Rectangle 1"/>
          <p:cNvSpPr/>
          <p:nvPr/>
        </p:nvSpPr>
        <p:spPr>
          <a:xfrm>
            <a:off x="2693849" y="2930839"/>
            <a:ext cx="1722876" cy="41067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3008244" y="3392015"/>
            <a:ext cx="618406" cy="41067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67409" y="2865392"/>
            <a:ext cx="5612296" cy="99040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814866" y="2969232"/>
            <a:ext cx="1239805" cy="80028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normAutofit/>
          </a:bodyPr>
          <a:lstStyle/>
          <a:p>
            <a:r>
              <a:rPr lang="en-US" dirty="0"/>
              <a:t>From concrete semantics to </a:t>
            </a:r>
            <a:r>
              <a:rPr lang="en-US" dirty="0" smtClean="0"/>
              <a:t>formulas</a:t>
            </a:r>
            <a:endParaRPr lang="en-US" dirty="0"/>
          </a:p>
        </p:txBody>
      </p:sp>
      <p:sp>
        <p:nvSpPr>
          <p:cNvPr id="10" name="Rectangle 9"/>
          <p:cNvSpPr/>
          <p:nvPr/>
        </p:nvSpPr>
        <p:spPr>
          <a:xfrm>
            <a:off x="2037456" y="3417936"/>
            <a:ext cx="153653" cy="41067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ular Callout 2"/>
          <p:cNvSpPr/>
          <p:nvPr/>
        </p:nvSpPr>
        <p:spPr>
          <a:xfrm>
            <a:off x="1951388" y="4597677"/>
            <a:ext cx="2514324" cy="1247954"/>
          </a:xfrm>
          <a:prstGeom prst="wedgeRoundRectCallout">
            <a:avLst>
              <a:gd name="adj1" fmla="val -39668"/>
              <a:gd name="adj2" fmla="val -128419"/>
              <a:gd name="adj3" fmla="val 16667"/>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690000"/>
                </a:solidFill>
              </a:rPr>
              <a:t>Bitvector</a:t>
            </a:r>
            <a:r>
              <a:rPr lang="en-US" dirty="0" smtClean="0">
                <a:solidFill>
                  <a:srgbClr val="690000"/>
                </a:solidFill>
              </a:rPr>
              <a:t>-or may not be an operator in the impoverished logic of the abstract domain</a:t>
            </a:r>
            <a:endParaRPr lang="en-US" dirty="0">
              <a:solidFill>
                <a:srgbClr val="690000"/>
              </a:solidFill>
            </a:endParaRPr>
          </a:p>
        </p:txBody>
      </p:sp>
      <p:sp>
        <p:nvSpPr>
          <p:cNvPr id="12" name="Rounded Rectangular Callout 11"/>
          <p:cNvSpPr/>
          <p:nvPr/>
        </p:nvSpPr>
        <p:spPr>
          <a:xfrm>
            <a:off x="5225143" y="1188992"/>
            <a:ext cx="3918857" cy="928361"/>
          </a:xfrm>
          <a:prstGeom prst="wedgeRoundRectCallout">
            <a:avLst>
              <a:gd name="adj1" fmla="val -70741"/>
              <a:gd name="adj2" fmla="val 154583"/>
              <a:gd name="adj3" fmla="val 16667"/>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690000"/>
                </a:solidFill>
              </a:rPr>
              <a:t>Bitvector</a:t>
            </a:r>
            <a:r>
              <a:rPr lang="en-US" dirty="0" smtClean="0">
                <a:solidFill>
                  <a:srgbClr val="690000"/>
                </a:solidFill>
              </a:rPr>
              <a:t>-and [with constant</a:t>
            </a:r>
            <a:r>
              <a:rPr lang="en-US" dirty="0">
                <a:solidFill>
                  <a:srgbClr val="690000"/>
                </a:solidFill>
              </a:rPr>
              <a:t>]</a:t>
            </a:r>
            <a:r>
              <a:rPr lang="en-US" dirty="0" smtClean="0">
                <a:solidFill>
                  <a:srgbClr val="690000"/>
                </a:solidFill>
              </a:rPr>
              <a:t> may not be an operator in the impoverished logic of the abstract domain</a:t>
            </a:r>
            <a:endParaRPr lang="en-US" dirty="0">
              <a:solidFill>
                <a:srgbClr val="690000"/>
              </a:solidFill>
            </a:endParaRPr>
          </a:p>
        </p:txBody>
      </p:sp>
      <p:sp>
        <p:nvSpPr>
          <p:cNvPr id="13" name="Rounded Rectangular Callout 12"/>
          <p:cNvSpPr/>
          <p:nvPr/>
        </p:nvSpPr>
        <p:spPr>
          <a:xfrm>
            <a:off x="4820102" y="4532366"/>
            <a:ext cx="2952295" cy="1313265"/>
          </a:xfrm>
          <a:prstGeom prst="wedgeRoundRectCallout">
            <a:avLst>
              <a:gd name="adj1" fmla="val -89480"/>
              <a:gd name="adj2" fmla="val -124043"/>
              <a:gd name="adj3" fmla="val 16667"/>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690000"/>
                </a:solidFill>
              </a:rPr>
              <a:t>Multiplication [by constant] may not be an operator in the impoverished logic of the abstract domain</a:t>
            </a:r>
            <a:endParaRPr lang="en-US" dirty="0">
              <a:solidFill>
                <a:srgbClr val="690000"/>
              </a:solidFill>
            </a:endParaRPr>
          </a:p>
        </p:txBody>
      </p:sp>
      <p:sp>
        <p:nvSpPr>
          <p:cNvPr id="14" name="Slide Number Placeholder 4"/>
          <p:cNvSpPr>
            <a:spLocks noGrp="1"/>
          </p:cNvSpPr>
          <p:nvPr>
            <p:ph type="sldNum" sz="quarter" idx="12"/>
          </p:nvPr>
        </p:nvSpPr>
        <p:spPr>
          <a:xfrm>
            <a:off x="6890134" y="6356350"/>
            <a:ext cx="2133600" cy="365125"/>
          </a:xfrm>
        </p:spPr>
        <p:txBody>
          <a:bodyPr/>
          <a:lstStyle/>
          <a:p>
            <a:fld id="{A65A0EED-6B89-664A-801E-D3FDD91C7C69}" type="slidenum">
              <a:rPr lang="en-US" smtClean="0"/>
              <a:pPr/>
              <a:t>34</a:t>
            </a:fld>
            <a:endParaRPr lang="en-US" dirty="0"/>
          </a:p>
        </p:txBody>
      </p:sp>
    </p:spTree>
    <p:extLst>
      <p:ext uri="{BB962C8B-B14F-4D97-AF65-F5344CB8AC3E}">
        <p14:creationId xmlns:p14="http://schemas.microsoft.com/office/powerpoint/2010/main" val="2604768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fade">
                                      <p:cBhvr>
                                        <p:cTn id="7" dur="500"/>
                                        <p:tgtEl>
                                          <p:spTgt spid="717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ssolve">
                                      <p:cBhvr>
                                        <p:cTn id="28" dur="500"/>
                                        <p:tgtEl>
                                          <p:spTgt spid="12"/>
                                        </p:tgtEl>
                                      </p:cBhvr>
                                    </p:animEffect>
                                  </p:childTnLst>
                                </p:cTn>
                              </p:par>
                              <p:par>
                                <p:cTn id="29" presetID="10" presetClass="exit" presetSubtype="0" fill="hold" grpId="1" nodeType="withEffect">
                                  <p:stCondLst>
                                    <p:cond delay="0"/>
                                  </p:stCondLst>
                                  <p:childTnLst>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8"/>
                                        </p:tgtEl>
                                      </p:cBhvr>
                                    </p:animEffect>
                                    <p:set>
                                      <p:cBhvr>
                                        <p:cTn id="34" dur="1" fill="hold">
                                          <p:stCondLst>
                                            <p:cond delay="499"/>
                                          </p:stCondLst>
                                        </p:cTn>
                                        <p:tgtEl>
                                          <p:spTgt spid="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500"/>
                                        <p:tgtEl>
                                          <p:spTgt spid="35"/>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dissolv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dissolve">
                                      <p:cBhvr>
                                        <p:cTn id="5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 grpId="0" animBg="1"/>
      <p:bldP spid="35" grpId="0" animBg="1"/>
      <p:bldP spid="8" grpId="0" animBg="1"/>
      <p:bldP spid="8" grpId="1" animBg="1"/>
      <p:bldP spid="9" grpId="0" animBg="1"/>
      <p:bldP spid="9" grpId="1" animBg="1"/>
      <p:bldP spid="10" grpId="0" animBg="1"/>
      <p:bldP spid="3" grpId="0" animBg="1"/>
      <p:bldP spid="12"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What Does It Mean to Automate</a:t>
            </a:r>
            <a:br>
              <a:rPr lang="en-US" sz="3600" dirty="0" smtClean="0"/>
            </a:br>
            <a:r>
              <a:rPr lang="en-US" sz="3600" dirty="0" smtClean="0"/>
              <a:t>Abstract Interpretation?</a:t>
            </a:r>
            <a:endParaRPr lang="en-US" sz="3600" dirty="0"/>
          </a:p>
        </p:txBody>
      </p:sp>
      <p:sp>
        <p:nvSpPr>
          <p:cNvPr id="5" name="Slide Number Placeholder 4"/>
          <p:cNvSpPr>
            <a:spLocks noGrp="1"/>
          </p:cNvSpPr>
          <p:nvPr>
            <p:ph type="sldNum" sz="quarter" idx="12"/>
          </p:nvPr>
        </p:nvSpPr>
        <p:spPr/>
        <p:txBody>
          <a:bodyPr/>
          <a:lstStyle/>
          <a:p>
            <a:fld id="{A65A0EED-6B89-664A-801E-D3FDD91C7C69}" type="slidenum">
              <a:rPr lang="en-US" smtClean="0"/>
              <a:pPr/>
              <a:t>35</a:t>
            </a:fld>
            <a:endParaRPr lang="en-US"/>
          </a:p>
        </p:txBody>
      </p:sp>
      <mc:AlternateContent xmlns:mc="http://schemas.openxmlformats.org/markup-compatibility/2006" xmlns:a14="http://schemas.microsoft.com/office/drawing/2010/main">
        <mc:Choice Requires="a14">
          <p:sp>
            <p:nvSpPr>
              <p:cNvPr id="11" name="Content Placeholder 2"/>
              <p:cNvSpPr>
                <a:spLocks noGrp="1"/>
              </p:cNvSpPr>
              <p:nvPr>
                <p:ph idx="1"/>
              </p:nvPr>
            </p:nvSpPr>
            <p:spPr>
              <a:xfrm>
                <a:off x="0" y="1691640"/>
                <a:ext cx="9128980" cy="4947699"/>
              </a:xfrm>
            </p:spPr>
            <p:txBody>
              <a:bodyPr>
                <a:normAutofit fontScale="92500" lnSpcReduction="20000"/>
              </a:bodyPr>
              <a:lstStyle/>
              <a:p>
                <a:r>
                  <a:rPr lang="en-US" dirty="0" smtClean="0"/>
                  <a:t>An abstract interpreter </a:t>
                </a:r>
                <a:r>
                  <a:rPr lang="en-US" dirty="0" err="1" smtClean="0"/>
                  <a:t>Interp</a:t>
                </a:r>
                <a:r>
                  <a:rPr lang="en-US" baseline="30000" dirty="0" smtClean="0"/>
                  <a:t>#</a:t>
                </a:r>
                <a:r>
                  <a:rPr lang="en-US" dirty="0" smtClean="0"/>
                  <a:t>(</a:t>
                </a:r>
                <a:r>
                  <a:rPr lang="en-US" dirty="0" err="1" smtClean="0"/>
                  <a:t>M</a:t>
                </a:r>
                <a:r>
                  <a:rPr lang="en-US" baseline="-25000" dirty="0" err="1" smtClean="0"/>
                  <a:t>s</a:t>
                </a:r>
                <a:r>
                  <a:rPr lang="en-US" dirty="0" err="1"/>
                  <a:t>,</a:t>
                </a:r>
                <a:r>
                  <a:rPr lang="en-US" dirty="0" err="1" smtClean="0">
                    <a:latin typeface="Lucida Calligraphy"/>
                  </a:rPr>
                  <a:t>A</a:t>
                </a:r>
                <a:r>
                  <a:rPr lang="en-US" dirty="0" err="1" smtClean="0"/>
                  <a:t>,</a:t>
                </a:r>
                <a:r>
                  <a:rPr lang="en-US" dirty="0"/>
                  <a:t> </a:t>
                </a:r>
                <a14:m>
                  <m:oMath xmlns:m="http://schemas.openxmlformats.org/officeDocument/2006/math">
                    <m:sSup>
                      <m:sSupPr>
                        <m:ctrlPr>
                          <a:rPr lang="en-US" i="1" dirty="0">
                            <a:latin typeface="Cambria Math"/>
                          </a:rPr>
                        </m:ctrlPr>
                      </m:sSupPr>
                      <m:e>
                        <m:r>
                          <a:rPr lang="en-US" i="1" dirty="0">
                            <a:latin typeface="Cambria Math"/>
                          </a:rPr>
                          <m:t>𝑎</m:t>
                        </m:r>
                      </m:e>
                      <m:sup>
                        <m:r>
                          <a:rPr lang="en-US" i="1" dirty="0">
                            <a:latin typeface="Cambria Math"/>
                          </a:rPr>
                          <m:t>#</m:t>
                        </m:r>
                      </m:sup>
                    </m:sSup>
                  </m:oMath>
                </a14:m>
                <a:r>
                  <a:rPr lang="en-US" dirty="0" smtClean="0"/>
                  <a:t>) has three inputs</a:t>
                </a:r>
              </a:p>
              <a:p>
                <a:pPr lvl="1"/>
                <a:r>
                  <a:rPr lang="en-US" dirty="0" err="1" smtClean="0"/>
                  <a:t>M</a:t>
                </a:r>
                <a:r>
                  <a:rPr lang="en-US" baseline="-25000" dirty="0" err="1" smtClean="0"/>
                  <a:t>s</a:t>
                </a:r>
                <a:r>
                  <a:rPr lang="en-US" dirty="0" smtClean="0"/>
                  <a:t> = the meaning function for a programming language statement s</a:t>
                </a:r>
              </a:p>
              <a:p>
                <a:pPr lvl="1"/>
                <a:r>
                  <a:rPr lang="en-US" dirty="0" smtClean="0">
                    <a:latin typeface="Lucida Calligraphy"/>
                  </a:rPr>
                  <a:t>A </a:t>
                </a:r>
                <a:r>
                  <a:rPr lang="en-US" dirty="0"/>
                  <a:t>= an abstract domain</a:t>
                </a:r>
              </a:p>
              <a:p>
                <a:pPr lvl="1"/>
                <a14:m>
                  <m:oMath xmlns:m="http://schemas.openxmlformats.org/officeDocument/2006/math">
                    <m:sSup>
                      <m:sSupPr>
                        <m:ctrlPr>
                          <a:rPr lang="en-US" i="1" dirty="0">
                            <a:latin typeface="Cambria Math"/>
                          </a:rPr>
                        </m:ctrlPr>
                      </m:sSupPr>
                      <m:e>
                        <m:r>
                          <a:rPr lang="en-US" i="1" dirty="0">
                            <a:latin typeface="Cambria Math"/>
                          </a:rPr>
                          <m:t>𝑎</m:t>
                        </m:r>
                      </m:e>
                      <m:sup>
                        <m:r>
                          <a:rPr lang="en-US" i="1" dirty="0">
                            <a:latin typeface="Cambria Math"/>
                          </a:rPr>
                          <m:t>#</m:t>
                        </m:r>
                      </m:sup>
                    </m:sSup>
                  </m:oMath>
                </a14:m>
                <a:r>
                  <a:rPr lang="en-US" dirty="0" smtClean="0"/>
                  <a:t> = an abstract-domain value (represents a set of states)</a:t>
                </a:r>
              </a:p>
              <a:p>
                <a:pPr marL="457200" lvl="1" indent="0">
                  <a:buNone/>
                </a:pPr>
                <a:r>
                  <a:rPr lang="en-US" dirty="0" smtClean="0"/>
                  <a:t>A changes </a:t>
                </a:r>
                <a:r>
                  <a:rPr lang="en-US" dirty="0"/>
                  <a:t>more frequently than </a:t>
                </a:r>
                <a:r>
                  <a:rPr lang="en-US" dirty="0" err="1" smtClean="0"/>
                  <a:t>M</a:t>
                </a:r>
                <a:r>
                  <a:rPr lang="en-US" baseline="-25000" dirty="0" err="1" smtClean="0"/>
                  <a:t>s</a:t>
                </a:r>
                <a:r>
                  <a:rPr lang="en-US" dirty="0" smtClean="0"/>
                  <a:t> and </a:t>
                </a:r>
                <a:r>
                  <a:rPr lang="en-US" dirty="0">
                    <a:latin typeface="Lucida Calligraphy"/>
                  </a:rPr>
                  <a:t>A</a:t>
                </a:r>
                <a:endParaRPr lang="en-US" baseline="-25000" dirty="0" smtClean="0"/>
              </a:p>
              <a:p>
                <a:r>
                  <a:rPr lang="en-US" dirty="0" smtClean="0"/>
                  <a:t>Goal</a:t>
                </a:r>
              </a:p>
              <a:p>
                <a:pPr lvl="1"/>
                <a:r>
                  <a:rPr lang="en-US" dirty="0" smtClean="0"/>
                  <a:t>Inputs:</a:t>
                </a:r>
              </a:p>
              <a:p>
                <a:pPr marL="457200" lvl="1" indent="0">
                  <a:buNone/>
                </a:pPr>
                <a:r>
                  <a:rPr lang="en-US" dirty="0"/>
                  <a:t> </a:t>
                </a:r>
                <a:r>
                  <a:rPr lang="en-US" dirty="0" smtClean="0"/>
                  <a:t>   (</a:t>
                </a:r>
                <a:r>
                  <a:rPr lang="en-US" dirty="0" err="1" smtClean="0"/>
                  <a:t>i</a:t>
                </a:r>
                <a:r>
                  <a:rPr lang="en-US" dirty="0" smtClean="0"/>
                  <a:t>)  a specification of the semantics of a programming language’s</a:t>
                </a:r>
              </a:p>
              <a:p>
                <a:pPr marL="457200" lvl="1" indent="0">
                  <a:buNone/>
                </a:pPr>
                <a:r>
                  <a:rPr lang="en-US" dirty="0"/>
                  <a:t> </a:t>
                </a:r>
                <a:r>
                  <a:rPr lang="en-US" dirty="0" smtClean="0"/>
                  <a:t>         statements</a:t>
                </a:r>
              </a:p>
              <a:p>
                <a:pPr marL="457200" lvl="1" indent="0">
                  <a:buNone/>
                </a:pPr>
                <a:r>
                  <a:rPr lang="en-US" dirty="0"/>
                  <a:t> </a:t>
                </a:r>
                <a:r>
                  <a:rPr lang="en-US" dirty="0" smtClean="0"/>
                  <a:t>   (ii) a specification of abstract domain </a:t>
                </a:r>
                <a:r>
                  <a:rPr lang="en-US" dirty="0">
                    <a:latin typeface="Lucida Calligraphy"/>
                  </a:rPr>
                  <a:t>A</a:t>
                </a:r>
                <a:endParaRPr lang="en-US" dirty="0" smtClean="0"/>
              </a:p>
              <a:p>
                <a:pPr lvl="1"/>
                <a:r>
                  <a:rPr lang="en-US" dirty="0" smtClean="0"/>
                  <a:t>Output: a function </a:t>
                </a:r>
                <a:r>
                  <a:rPr lang="en-US" dirty="0" err="1" smtClean="0"/>
                  <a:t>I</a:t>
                </a:r>
                <a:r>
                  <a:rPr lang="en-US" baseline="-25000" dirty="0" err="1" smtClean="0"/>
                  <a:t>s,</a:t>
                </a:r>
                <a:r>
                  <a:rPr lang="en-US" baseline="-25000" dirty="0" err="1" smtClean="0">
                    <a:latin typeface="Lucida Calligraphy"/>
                  </a:rPr>
                  <a:t>A</a:t>
                </a:r>
                <a:r>
                  <a:rPr lang="en-US" dirty="0" smtClean="0"/>
                  <a:t>(</a:t>
                </a:r>
                <a:r>
                  <a:rPr lang="en-US" dirty="0" smtClean="0">
                    <a:latin typeface="Lucida Calligraphy"/>
                  </a:rPr>
                  <a:t>•</a:t>
                </a:r>
                <a:r>
                  <a:rPr lang="en-US" dirty="0" smtClean="0"/>
                  <a:t>) such that </a:t>
                </a:r>
                <a:r>
                  <a:rPr lang="en-US" dirty="0" err="1" smtClean="0"/>
                  <a:t>I</a:t>
                </a:r>
                <a:r>
                  <a:rPr lang="en-US" baseline="-25000" dirty="0" err="1" smtClean="0"/>
                  <a:t>s,</a:t>
                </a:r>
                <a:r>
                  <a:rPr lang="en-US" baseline="-25000" dirty="0" err="1" smtClean="0">
                    <a:latin typeface="Lucida Calligraphy"/>
                  </a:rPr>
                  <a:t>A</a:t>
                </a:r>
                <a:r>
                  <a:rPr lang="en-US" dirty="0" smtClean="0"/>
                  <a:t>(</a:t>
                </a:r>
                <a14:m>
                  <m:oMath xmlns:m="http://schemas.openxmlformats.org/officeDocument/2006/math">
                    <m:sSup>
                      <m:sSupPr>
                        <m:ctrlPr>
                          <a:rPr lang="en-US" i="1" dirty="0">
                            <a:latin typeface="Cambria Math"/>
                          </a:rPr>
                        </m:ctrlPr>
                      </m:sSupPr>
                      <m:e>
                        <m:r>
                          <a:rPr lang="en-US" i="1" dirty="0">
                            <a:latin typeface="Cambria Math"/>
                          </a:rPr>
                          <m:t>𝑎</m:t>
                        </m:r>
                      </m:e>
                      <m:sup>
                        <m:r>
                          <a:rPr lang="en-US" i="1" dirty="0">
                            <a:latin typeface="Cambria Math"/>
                          </a:rPr>
                          <m:t>#</m:t>
                        </m:r>
                      </m:sup>
                    </m:sSup>
                  </m:oMath>
                </a14:m>
                <a:r>
                  <a:rPr lang="en-US" dirty="0" smtClean="0"/>
                  <a:t>) computes </a:t>
                </a:r>
                <a:r>
                  <a:rPr lang="en-US" dirty="0" err="1" smtClean="0"/>
                  <a:t>Interp</a:t>
                </a:r>
                <a:r>
                  <a:rPr lang="en-US" baseline="30000" dirty="0" smtClean="0"/>
                  <a:t>#</a:t>
                </a:r>
                <a:r>
                  <a:rPr lang="en-US" dirty="0" smtClean="0"/>
                  <a:t>(</a:t>
                </a:r>
                <a:r>
                  <a:rPr lang="en-US" dirty="0" err="1" smtClean="0"/>
                  <a:t>M</a:t>
                </a:r>
                <a:r>
                  <a:rPr lang="en-US" baseline="-25000" dirty="0" err="1" smtClean="0"/>
                  <a:t>s</a:t>
                </a:r>
                <a:r>
                  <a:rPr lang="en-US" dirty="0" err="1" smtClean="0"/>
                  <a:t>,</a:t>
                </a:r>
                <a:r>
                  <a:rPr lang="en-US" dirty="0" err="1" smtClean="0">
                    <a:latin typeface="Lucida Calligraphy"/>
                  </a:rPr>
                  <a:t>A</a:t>
                </a:r>
                <a:r>
                  <a:rPr lang="en-US" dirty="0" err="1" smtClean="0"/>
                  <a:t>,</a:t>
                </a:r>
                <a:r>
                  <a:rPr lang="en-US" dirty="0"/>
                  <a:t> </a:t>
                </a:r>
                <a14:m>
                  <m:oMath xmlns:m="http://schemas.openxmlformats.org/officeDocument/2006/math">
                    <m:sSup>
                      <m:sSupPr>
                        <m:ctrlPr>
                          <a:rPr lang="en-US" i="1" dirty="0">
                            <a:latin typeface="Cambria Math"/>
                          </a:rPr>
                        </m:ctrlPr>
                      </m:sSupPr>
                      <m:e>
                        <m:r>
                          <a:rPr lang="en-US" i="1" dirty="0">
                            <a:latin typeface="Cambria Math"/>
                          </a:rPr>
                          <m:t>𝑎</m:t>
                        </m:r>
                      </m:e>
                      <m:sup>
                        <m:r>
                          <a:rPr lang="en-US" i="1" dirty="0">
                            <a:latin typeface="Cambria Math"/>
                          </a:rPr>
                          <m:t>#</m:t>
                        </m:r>
                      </m:sup>
                    </m:sSup>
                  </m:oMath>
                </a14:m>
                <a:r>
                  <a:rPr lang="en-US" dirty="0" smtClean="0"/>
                  <a:t>)</a:t>
                </a:r>
              </a:p>
              <a:p>
                <a:r>
                  <a:rPr lang="en-US" dirty="0">
                    <a:solidFill>
                      <a:srgbClr val="C00000"/>
                    </a:solidFill>
                  </a:rPr>
                  <a:t>What formalism should we use to specify </a:t>
                </a:r>
                <a:r>
                  <a:rPr lang="en-US" dirty="0" err="1">
                    <a:solidFill>
                      <a:srgbClr val="C00000"/>
                    </a:solidFill>
                  </a:rPr>
                  <a:t>M</a:t>
                </a:r>
                <a:r>
                  <a:rPr lang="en-US" baseline="-25000" dirty="0" err="1">
                    <a:solidFill>
                      <a:srgbClr val="C00000"/>
                    </a:solidFill>
                  </a:rPr>
                  <a:t>s</a:t>
                </a:r>
                <a:r>
                  <a:rPr lang="en-US" dirty="0">
                    <a:solidFill>
                      <a:srgbClr val="C00000"/>
                    </a:solidFill>
                  </a:rPr>
                  <a:t>?</a:t>
                </a:r>
                <a:endParaRPr lang="en-US" baseline="-25000" dirty="0">
                  <a:solidFill>
                    <a:srgbClr val="C00000"/>
                  </a:solidFill>
                </a:endParaRPr>
              </a:p>
              <a:p>
                <a:r>
                  <a:rPr lang="en-US" dirty="0">
                    <a:solidFill>
                      <a:srgbClr val="C00000"/>
                    </a:solidFill>
                  </a:rPr>
                  <a:t>What formalism should we use to specify </a:t>
                </a:r>
                <a:r>
                  <a:rPr lang="en-US" dirty="0">
                    <a:solidFill>
                      <a:srgbClr val="C00000"/>
                    </a:solidFill>
                    <a:latin typeface="Lucida Calligraphy"/>
                  </a:rPr>
                  <a:t>A</a:t>
                </a:r>
                <a:r>
                  <a:rPr lang="en-US" dirty="0" smtClean="0">
                    <a:solidFill>
                      <a:srgbClr val="C00000"/>
                    </a:solidFill>
                  </a:rPr>
                  <a:t>?</a:t>
                </a:r>
                <a:r>
                  <a:rPr lang="en-US" dirty="0" smtClean="0"/>
                  <a:t> </a:t>
                </a:r>
                <a:endParaRPr lang="en-US" baseline="-25000" dirty="0"/>
              </a:p>
            </p:txBody>
          </p:sp>
        </mc:Choice>
        <mc:Fallback xmlns="">
          <p:sp>
            <p:nvSpPr>
              <p:cNvPr id="11" name="Content Placeholder 2"/>
              <p:cNvSpPr>
                <a:spLocks noGrp="1" noRot="1" noChangeAspect="1" noMove="1" noResize="1" noEditPoints="1" noAdjustHandles="1" noChangeArrowheads="1" noChangeShapeType="1" noTextEdit="1"/>
              </p:cNvSpPr>
              <p:nvPr>
                <p:ph idx="1"/>
              </p:nvPr>
            </p:nvSpPr>
            <p:spPr>
              <a:xfrm>
                <a:off x="0" y="1691640"/>
                <a:ext cx="9128980" cy="4947699"/>
              </a:xfrm>
              <a:blipFill rotWithShape="1">
                <a:blip r:embed="rId2"/>
                <a:stretch>
                  <a:fillRect l="-1001" t="-2343" r="-334"/>
                </a:stretch>
              </a:blipFill>
            </p:spPr>
            <p:txBody>
              <a:bodyPr/>
              <a:lstStyle/>
              <a:p>
                <a:r>
                  <a:rPr lang="en-US">
                    <a:noFill/>
                  </a:rPr>
                  <a:t> </a:t>
                </a:r>
              </a:p>
            </p:txBody>
          </p:sp>
        </mc:Fallback>
      </mc:AlternateContent>
      <p:sp>
        <p:nvSpPr>
          <p:cNvPr id="3" name="Rounded Rectangular Callout 2"/>
          <p:cNvSpPr/>
          <p:nvPr/>
        </p:nvSpPr>
        <p:spPr>
          <a:xfrm>
            <a:off x="6049111" y="2690448"/>
            <a:ext cx="2934847" cy="1872374"/>
          </a:xfrm>
          <a:prstGeom prst="wedgeRoundRectCallout">
            <a:avLst>
              <a:gd name="adj1" fmla="val -39610"/>
              <a:gd name="adj2" fmla="val 101331"/>
              <a:gd name="adj3" fmla="val 16667"/>
            </a:avLst>
          </a:prstGeom>
          <a:solidFill>
            <a:schemeClr val="bg1"/>
          </a:solidFill>
          <a:ln w="3810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600" dirty="0" smtClean="0">
                <a:solidFill>
                  <a:srgbClr val="C00000"/>
                </a:solidFill>
              </a:rPr>
              <a:t>Use logic, such as quantifier-free bit-vector arithmetic (QF_ABV)</a:t>
            </a:r>
          </a:p>
        </p:txBody>
      </p:sp>
    </p:spTree>
    <p:extLst>
      <p:ext uri="{BB962C8B-B14F-4D97-AF65-F5344CB8AC3E}">
        <p14:creationId xmlns:p14="http://schemas.microsoft.com/office/powerpoint/2010/main" val="41473467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49954" name="Rectangle 2"/>
              <p:cNvSpPr>
                <a:spLocks noGrp="1" noChangeArrowheads="1"/>
              </p:cNvSpPr>
              <p:nvPr>
                <p:ph type="title"/>
              </p:nvPr>
            </p:nvSpPr>
            <p:spPr>
              <a:xfrm>
                <a:off x="0" y="355600"/>
                <a:ext cx="9144000" cy="742950"/>
              </a:xfrm>
            </p:spPr>
            <p:txBody>
              <a:bodyPr/>
              <a:lstStyle/>
              <a:p>
                <a:r>
                  <a:rPr lang="en-US" altLang="en-US" dirty="0" smtClean="0">
                    <a:latin typeface="Calibri" panose="020F0502020204030204" pitchFamily="34" charset="0"/>
                    <a:sym typeface="Symbol" pitchFamily="18" charset="2"/>
                  </a:rPr>
                  <a:t>The Idea </a:t>
                </a:r>
                <a:r>
                  <a:rPr lang="en-US" altLang="en-US" dirty="0">
                    <a:latin typeface="Calibri" panose="020F0502020204030204" pitchFamily="34" charset="0"/>
                    <a:sym typeface="Symbol" pitchFamily="18" charset="2"/>
                  </a:rPr>
                  <a:t>Behind Procedure </a:t>
                </a:r>
                <a14:m>
                  <m:oMath xmlns:m="http://schemas.openxmlformats.org/officeDocument/2006/math">
                    <m:acc>
                      <m:accPr>
                        <m:chr m:val="̂"/>
                        <m:ctrlPr>
                          <a:rPr lang="en-US" i="1" smtClean="0">
                            <a:latin typeface="Cambria Math"/>
                            <a:ea typeface="Cambria Math"/>
                          </a:rPr>
                        </m:ctrlPr>
                      </m:accPr>
                      <m:e>
                        <m:r>
                          <a:rPr lang="en-US" i="1">
                            <a:latin typeface="Cambria Math"/>
                            <a:ea typeface="Cambria Math"/>
                          </a:rPr>
                          <m:t>𝛼</m:t>
                        </m:r>
                      </m:e>
                    </m:acc>
                    <m:d>
                      <m:dPr>
                        <m:ctrlPr>
                          <a:rPr lang="en-US" i="1">
                            <a:latin typeface="Cambria Math"/>
                            <a:ea typeface="Cambria Math"/>
                          </a:rPr>
                        </m:ctrlPr>
                      </m:dPr>
                      <m:e>
                        <m:r>
                          <m:rPr>
                            <m:nor/>
                          </m:rPr>
                          <a:rPr lang="en-US" altLang="en-US" dirty="0" smtClean="0">
                            <a:sym typeface="Symbol" pitchFamily="18" charset="2"/>
                          </a:rPr>
                          <m:t></m:t>
                        </m:r>
                      </m:e>
                    </m:d>
                  </m:oMath>
                </a14:m>
                <a:endParaRPr lang="en-US" altLang="he-IL" dirty="0">
                  <a:sym typeface="Symbol" pitchFamily="18" charset="2"/>
                </a:endParaRPr>
              </a:p>
            </p:txBody>
          </p:sp>
        </mc:Choice>
        <mc:Fallback xmlns="">
          <p:sp>
            <p:nvSpPr>
              <p:cNvPr id="1149954" name="Rectangle 2"/>
              <p:cNvSpPr>
                <a:spLocks noGrp="1" noRot="1" noChangeAspect="1" noMove="1" noResize="1" noEditPoints="1" noAdjustHandles="1" noChangeArrowheads="1" noChangeShapeType="1" noTextEdit="1"/>
              </p:cNvSpPr>
              <p:nvPr>
                <p:ph type="title"/>
              </p:nvPr>
            </p:nvSpPr>
            <p:spPr>
              <a:xfrm>
                <a:off x="0" y="355600"/>
                <a:ext cx="9144000" cy="742950"/>
              </a:xfrm>
              <a:blipFill rotWithShape="1">
                <a:blip r:embed="rId3"/>
                <a:stretch>
                  <a:fillRect t="-17213" b="-40984"/>
                </a:stretch>
              </a:blipFill>
            </p:spPr>
            <p:txBody>
              <a:bodyPr/>
              <a:lstStyle/>
              <a:p>
                <a:r>
                  <a:rPr lang="en-US">
                    <a:noFill/>
                  </a:rPr>
                  <a:t> </a:t>
                </a:r>
              </a:p>
            </p:txBody>
          </p:sp>
        </mc:Fallback>
      </mc:AlternateContent>
      <p:sp>
        <p:nvSpPr>
          <p:cNvPr id="1149955" name="Text Box 3"/>
          <p:cNvSpPr txBox="1">
            <a:spLocks noChangeArrowheads="1"/>
          </p:cNvSpPr>
          <p:nvPr/>
        </p:nvSpPr>
        <p:spPr bwMode="auto">
          <a:xfrm>
            <a:off x="4476750" y="2570163"/>
            <a:ext cx="4286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3200" smtClean="0">
                <a:solidFill>
                  <a:srgbClr val="FFFFFF"/>
                </a:solidFill>
                <a:sym typeface="Symbol" pitchFamily="18" charset="2"/>
              </a:rPr>
              <a:t></a:t>
            </a:r>
          </a:p>
        </p:txBody>
      </p:sp>
      <p:sp>
        <p:nvSpPr>
          <p:cNvPr id="1149957" name="Oval 5"/>
          <p:cNvSpPr>
            <a:spLocks noChangeArrowheads="1"/>
          </p:cNvSpPr>
          <p:nvPr/>
        </p:nvSpPr>
        <p:spPr bwMode="auto">
          <a:xfrm>
            <a:off x="4684713" y="3241675"/>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smtClean="0">
              <a:solidFill>
                <a:srgbClr val="000000"/>
              </a:solidFill>
            </a:endParaRPr>
          </a:p>
        </p:txBody>
      </p:sp>
      <p:sp>
        <p:nvSpPr>
          <p:cNvPr id="1149958" name="Text Box 6"/>
          <p:cNvSpPr txBox="1">
            <a:spLocks noChangeArrowheads="1"/>
          </p:cNvSpPr>
          <p:nvPr/>
        </p:nvSpPr>
        <p:spPr bwMode="auto">
          <a:xfrm>
            <a:off x="4936335" y="5832475"/>
            <a:ext cx="45878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3200" dirty="0">
                <a:solidFill>
                  <a:srgbClr val="FFFFFF"/>
                </a:solidFill>
                <a:latin typeface="Lucida Calligraphy"/>
              </a:rPr>
              <a:t>L</a:t>
            </a:r>
            <a:endParaRPr lang="en-US" altLang="en-US" sz="3200" dirty="0" smtClean="0">
              <a:solidFill>
                <a:srgbClr val="FFFFFF"/>
              </a:solidFill>
            </a:endParaRPr>
          </a:p>
        </p:txBody>
      </p:sp>
      <p:sp>
        <p:nvSpPr>
          <p:cNvPr id="1149960" name="Text Box 8"/>
          <p:cNvSpPr txBox="1">
            <a:spLocks noChangeArrowheads="1"/>
          </p:cNvSpPr>
          <p:nvPr/>
        </p:nvSpPr>
        <p:spPr bwMode="auto">
          <a:xfrm>
            <a:off x="1261585" y="5832475"/>
            <a:ext cx="46519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dirty="0" smtClean="0">
                <a:solidFill>
                  <a:srgbClr val="FFFFFF"/>
                </a:solidFill>
                <a:latin typeface="Lucida Calligraphy"/>
              </a:rPr>
              <a:t>C</a:t>
            </a:r>
            <a:endParaRPr lang="en-US" altLang="en-US" sz="3200" dirty="0" smtClean="0">
              <a:solidFill>
                <a:srgbClr val="FFFFFF"/>
              </a:solidFill>
            </a:endParaRPr>
          </a:p>
        </p:txBody>
      </p:sp>
      <p:sp>
        <p:nvSpPr>
          <p:cNvPr id="1149961" name="Text Box 9"/>
          <p:cNvSpPr txBox="1">
            <a:spLocks noChangeArrowheads="1"/>
          </p:cNvSpPr>
          <p:nvPr/>
        </p:nvSpPr>
        <p:spPr bwMode="auto">
          <a:xfrm>
            <a:off x="7488594" y="5832475"/>
            <a:ext cx="58541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dirty="0" smtClean="0">
                <a:solidFill>
                  <a:srgbClr val="FFFFFF"/>
                </a:solidFill>
                <a:latin typeface="Lucida Calligraphy"/>
              </a:rPr>
              <a:t>A</a:t>
            </a:r>
            <a:endParaRPr lang="en-US" altLang="en-US" sz="3200" dirty="0" smtClean="0">
              <a:solidFill>
                <a:srgbClr val="FFFFFF"/>
              </a:solidFill>
            </a:endParaRPr>
          </a:p>
        </p:txBody>
      </p:sp>
      <p:sp>
        <p:nvSpPr>
          <p:cNvPr id="1149967" name="Line 15"/>
          <p:cNvSpPr>
            <a:spLocks noChangeShapeType="1"/>
          </p:cNvSpPr>
          <p:nvPr/>
        </p:nvSpPr>
        <p:spPr bwMode="auto">
          <a:xfrm flipV="1">
            <a:off x="7773988" y="2127250"/>
            <a:ext cx="1292225" cy="30638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smtClean="0">
              <a:solidFill>
                <a:srgbClr val="000000"/>
              </a:solidFill>
            </a:endParaRPr>
          </a:p>
        </p:txBody>
      </p:sp>
      <p:sp>
        <p:nvSpPr>
          <p:cNvPr id="1149968" name="Line 16"/>
          <p:cNvSpPr>
            <a:spLocks noChangeShapeType="1"/>
          </p:cNvSpPr>
          <p:nvPr/>
        </p:nvSpPr>
        <p:spPr bwMode="auto">
          <a:xfrm flipH="1" flipV="1">
            <a:off x="6484938" y="2146300"/>
            <a:ext cx="1292225" cy="30638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smtClean="0">
              <a:solidFill>
                <a:srgbClr val="000000"/>
              </a:solidFill>
            </a:endParaRPr>
          </a:p>
        </p:txBody>
      </p:sp>
      <p:grpSp>
        <p:nvGrpSpPr>
          <p:cNvPr id="1149974" name="Group 22"/>
          <p:cNvGrpSpPr>
            <a:grpSpLocks/>
          </p:cNvGrpSpPr>
          <p:nvPr/>
        </p:nvGrpSpPr>
        <p:grpSpPr bwMode="auto">
          <a:xfrm>
            <a:off x="222250" y="3324225"/>
            <a:ext cx="2355850" cy="1974850"/>
            <a:chOff x="140" y="2094"/>
            <a:chExt cx="1484" cy="1244"/>
          </a:xfrm>
        </p:grpSpPr>
        <p:sp>
          <p:nvSpPr>
            <p:cNvPr id="1149975" name="Freeform 23"/>
            <p:cNvSpPr>
              <a:spLocks/>
            </p:cNvSpPr>
            <p:nvPr/>
          </p:nvSpPr>
          <p:spPr bwMode="auto">
            <a:xfrm>
              <a:off x="502" y="2094"/>
              <a:ext cx="1122" cy="1244"/>
            </a:xfrm>
            <a:custGeom>
              <a:avLst/>
              <a:gdLst>
                <a:gd name="T0" fmla="*/ 31 w 1122"/>
                <a:gd name="T1" fmla="*/ 371 h 1244"/>
                <a:gd name="T2" fmla="*/ 77 w 1122"/>
                <a:gd name="T3" fmla="*/ 582 h 1244"/>
                <a:gd name="T4" fmla="*/ 54 w 1122"/>
                <a:gd name="T5" fmla="*/ 929 h 1244"/>
                <a:gd name="T6" fmla="*/ 402 w 1122"/>
                <a:gd name="T7" fmla="*/ 1181 h 1244"/>
                <a:gd name="T8" fmla="*/ 678 w 1122"/>
                <a:gd name="T9" fmla="*/ 1223 h 1244"/>
                <a:gd name="T10" fmla="*/ 920 w 1122"/>
                <a:gd name="T11" fmla="*/ 1056 h 1244"/>
                <a:gd name="T12" fmla="*/ 1103 w 1122"/>
                <a:gd name="T13" fmla="*/ 792 h 1244"/>
                <a:gd name="T14" fmla="*/ 1035 w 1122"/>
                <a:gd name="T15" fmla="*/ 470 h 1244"/>
                <a:gd name="T16" fmla="*/ 994 w 1122"/>
                <a:gd name="T17" fmla="*/ 210 h 1244"/>
                <a:gd name="T18" fmla="*/ 794 w 1122"/>
                <a:gd name="T19" fmla="*/ 98 h 1244"/>
                <a:gd name="T20" fmla="*/ 459 w 1122"/>
                <a:gd name="T21" fmla="*/ 14 h 1244"/>
                <a:gd name="T22" fmla="*/ 250 w 1122"/>
                <a:gd name="T23" fmla="*/ 183 h 1244"/>
                <a:gd name="T24" fmla="*/ 31 w 1122"/>
                <a:gd name="T25" fmla="*/ 371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2" h="1244">
                  <a:moveTo>
                    <a:pt x="31" y="371"/>
                  </a:moveTo>
                  <a:cubicBezTo>
                    <a:pt x="23" y="436"/>
                    <a:pt x="74" y="489"/>
                    <a:pt x="77" y="582"/>
                  </a:cubicBezTo>
                  <a:cubicBezTo>
                    <a:pt x="80" y="675"/>
                    <a:pt x="0" y="829"/>
                    <a:pt x="54" y="929"/>
                  </a:cubicBezTo>
                  <a:cubicBezTo>
                    <a:pt x="108" y="1029"/>
                    <a:pt x="298" y="1132"/>
                    <a:pt x="402" y="1181"/>
                  </a:cubicBezTo>
                  <a:cubicBezTo>
                    <a:pt x="505" y="1230"/>
                    <a:pt x="591" y="1244"/>
                    <a:pt x="678" y="1223"/>
                  </a:cubicBezTo>
                  <a:cubicBezTo>
                    <a:pt x="764" y="1202"/>
                    <a:pt x="849" y="1128"/>
                    <a:pt x="920" y="1056"/>
                  </a:cubicBezTo>
                  <a:cubicBezTo>
                    <a:pt x="991" y="984"/>
                    <a:pt x="1084" y="890"/>
                    <a:pt x="1103" y="792"/>
                  </a:cubicBezTo>
                  <a:cubicBezTo>
                    <a:pt x="1122" y="694"/>
                    <a:pt x="1053" y="567"/>
                    <a:pt x="1035" y="470"/>
                  </a:cubicBezTo>
                  <a:cubicBezTo>
                    <a:pt x="1017" y="373"/>
                    <a:pt x="1034" y="272"/>
                    <a:pt x="994" y="210"/>
                  </a:cubicBezTo>
                  <a:cubicBezTo>
                    <a:pt x="954" y="148"/>
                    <a:pt x="883" y="131"/>
                    <a:pt x="794" y="98"/>
                  </a:cubicBezTo>
                  <a:cubicBezTo>
                    <a:pt x="705" y="65"/>
                    <a:pt x="550" y="0"/>
                    <a:pt x="459" y="14"/>
                  </a:cubicBezTo>
                  <a:cubicBezTo>
                    <a:pt x="368" y="28"/>
                    <a:pt x="321" y="124"/>
                    <a:pt x="250" y="183"/>
                  </a:cubicBezTo>
                  <a:cubicBezTo>
                    <a:pt x="179" y="242"/>
                    <a:pt x="77" y="332"/>
                    <a:pt x="31" y="371"/>
                  </a:cubicBezTo>
                  <a:close/>
                </a:path>
              </a:pathLst>
            </a:custGeom>
            <a:noFill/>
            <a:ln w="28575" cap="flat" cmpd="sng">
              <a:solidFill>
                <a:srgbClr val="FFFF66"/>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smtClean="0">
                <a:solidFill>
                  <a:srgbClr val="000000"/>
                </a:solidFill>
              </a:endParaRPr>
            </a:p>
          </p:txBody>
        </p:sp>
        <p:sp>
          <p:nvSpPr>
            <p:cNvPr id="1149976" name="Text Box 24"/>
            <p:cNvSpPr txBox="1">
              <a:spLocks noChangeArrowheads="1"/>
            </p:cNvSpPr>
            <p:nvPr/>
          </p:nvSpPr>
          <p:spPr bwMode="auto">
            <a:xfrm>
              <a:off x="140" y="2818"/>
              <a:ext cx="40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smtClean="0">
                  <a:solidFill>
                    <a:srgbClr val="FFFFFF"/>
                  </a:solidFill>
                  <a:sym typeface="Math B" pitchFamily="2" charset="2"/>
                </a:rPr>
                <a:t></a:t>
              </a:r>
              <a:r>
                <a:rPr lang="en-US" altLang="en-US" sz="2400" smtClean="0">
                  <a:solidFill>
                    <a:srgbClr val="FFFFFF"/>
                  </a:solidFill>
                  <a:sym typeface="Symbol" pitchFamily="18" charset="2"/>
                </a:rPr>
                <a:t></a:t>
              </a:r>
              <a:r>
                <a:rPr lang="en-US" altLang="en-US" sz="2400" smtClean="0">
                  <a:solidFill>
                    <a:srgbClr val="FFFFFF"/>
                  </a:solidFill>
                  <a:sym typeface="Math B" pitchFamily="2" charset="2"/>
                </a:rPr>
                <a:t></a:t>
              </a:r>
            </a:p>
          </p:txBody>
        </p:sp>
      </p:grpSp>
      <p:grpSp>
        <p:nvGrpSpPr>
          <p:cNvPr id="1150001" name="Group 49"/>
          <p:cNvGrpSpPr>
            <a:grpSpLocks/>
          </p:cNvGrpSpPr>
          <p:nvPr/>
        </p:nvGrpSpPr>
        <p:grpSpPr bwMode="auto">
          <a:xfrm>
            <a:off x="7593017" y="2063750"/>
            <a:ext cx="1554163" cy="2855913"/>
            <a:chOff x="4783" y="1300"/>
            <a:chExt cx="979" cy="1799"/>
          </a:xfrm>
        </p:grpSpPr>
        <p:sp>
          <p:nvSpPr>
            <p:cNvPr id="1149992" name="Line 40"/>
            <p:cNvSpPr>
              <a:spLocks noChangeShapeType="1"/>
            </p:cNvSpPr>
            <p:nvPr/>
          </p:nvSpPr>
          <p:spPr bwMode="auto">
            <a:xfrm flipH="1" flipV="1">
              <a:off x="4826" y="1361"/>
              <a:ext cx="575" cy="1474"/>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smtClean="0">
                <a:solidFill>
                  <a:srgbClr val="000000"/>
                </a:solidFill>
              </a:endParaRPr>
            </a:p>
          </p:txBody>
        </p:sp>
        <mc:AlternateContent xmlns:mc="http://schemas.openxmlformats.org/markup-compatibility/2006" xmlns:a14="http://schemas.microsoft.com/office/drawing/2010/main">
          <mc:Choice Requires="a14">
            <p:sp>
              <p:nvSpPr>
                <p:cNvPr id="1149993" name="Text Box 41"/>
                <p:cNvSpPr txBox="1">
                  <a:spLocks noChangeArrowheads="1"/>
                </p:cNvSpPr>
                <p:nvPr/>
              </p:nvSpPr>
              <p:spPr bwMode="auto">
                <a:xfrm>
                  <a:off x="5302" y="2725"/>
                  <a:ext cx="460" cy="374"/>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p>
                          <m:sSupPr>
                            <m:ctrlPr>
                              <a:rPr lang="en-US" altLang="en-US" sz="3200" b="0" i="1" dirty="0" smtClean="0">
                                <a:solidFill>
                                  <a:srgbClr val="FFFFFF"/>
                                </a:solidFill>
                                <a:latin typeface="Cambria Math"/>
                              </a:rPr>
                            </m:ctrlPr>
                          </m:sSupPr>
                          <m:e>
                            <m:r>
                              <a:rPr lang="en-US" altLang="en-US" sz="3200" b="0" i="1" dirty="0" smtClean="0">
                                <a:solidFill>
                                  <a:srgbClr val="FFFFFF"/>
                                </a:solidFill>
                                <a:latin typeface="Cambria Math"/>
                              </a:rPr>
                              <m:t>𝑎</m:t>
                            </m:r>
                          </m:e>
                          <m:sup>
                            <m:r>
                              <a:rPr lang="en-US" altLang="en-US" sz="3200" b="0" i="1" dirty="0" smtClean="0">
                                <a:solidFill>
                                  <a:srgbClr val="FFFFFF"/>
                                </a:solidFill>
                                <a:latin typeface="Cambria Math"/>
                              </a:rPr>
                              <m:t>#</m:t>
                            </m:r>
                          </m:sup>
                        </m:sSup>
                      </m:oMath>
                    </m:oMathPara>
                  </a14:m>
                  <a:endParaRPr lang="en-US" altLang="en-US" sz="3200" b="0" dirty="0" smtClean="0">
                    <a:solidFill>
                      <a:srgbClr val="FFFFFF"/>
                    </a:solidFill>
                  </a:endParaRPr>
                </a:p>
              </p:txBody>
            </p:sp>
          </mc:Choice>
          <mc:Fallback xmlns="">
            <p:sp>
              <p:nvSpPr>
                <p:cNvPr id="1149993" name="Text Box 41"/>
                <p:cNvSpPr txBox="1">
                  <a:spLocks noRot="1" noChangeAspect="1" noMove="1" noResize="1" noEditPoints="1" noAdjustHandles="1" noChangeArrowheads="1" noChangeShapeType="1" noTextEdit="1"/>
                </p:cNvSpPr>
                <p:nvPr/>
              </p:nvSpPr>
              <p:spPr bwMode="auto">
                <a:xfrm>
                  <a:off x="5302" y="2725"/>
                  <a:ext cx="460" cy="374"/>
                </a:xfrm>
                <a:prstGeom prst="rect">
                  <a:avLst/>
                </a:prstGeom>
                <a:blipFill rotWithShape="1">
                  <a:blip r:embed="rId4"/>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149994" name="Oval 42"/>
            <p:cNvSpPr>
              <a:spLocks noChangeArrowheads="1"/>
            </p:cNvSpPr>
            <p:nvPr/>
          </p:nvSpPr>
          <p:spPr bwMode="auto">
            <a:xfrm>
              <a:off x="4783" y="1300"/>
              <a:ext cx="48" cy="48"/>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smtClean="0">
                <a:solidFill>
                  <a:srgbClr val="000000"/>
                </a:solidFill>
              </a:endParaRPr>
            </a:p>
          </p:txBody>
        </p:sp>
      </p:grpSp>
      <p:grpSp>
        <p:nvGrpSpPr>
          <p:cNvPr id="1150000" name="Group 48"/>
          <p:cNvGrpSpPr>
            <a:grpSpLocks/>
          </p:cNvGrpSpPr>
          <p:nvPr/>
        </p:nvGrpSpPr>
        <p:grpSpPr bwMode="auto">
          <a:xfrm>
            <a:off x="688975" y="2149475"/>
            <a:ext cx="6911975" cy="3586163"/>
            <a:chOff x="434" y="1354"/>
            <a:chExt cx="4354" cy="2259"/>
          </a:xfrm>
        </p:grpSpPr>
        <p:sp>
          <p:nvSpPr>
            <p:cNvPr id="1149995" name="Freeform 43"/>
            <p:cNvSpPr>
              <a:spLocks/>
            </p:cNvSpPr>
            <p:nvPr/>
          </p:nvSpPr>
          <p:spPr bwMode="auto">
            <a:xfrm>
              <a:off x="434" y="2059"/>
              <a:ext cx="1217" cy="1330"/>
            </a:xfrm>
            <a:custGeom>
              <a:avLst/>
              <a:gdLst>
                <a:gd name="T0" fmla="*/ 1088 w 1217"/>
                <a:gd name="T1" fmla="*/ 176 h 1330"/>
                <a:gd name="T2" fmla="*/ 820 w 1217"/>
                <a:gd name="T3" fmla="*/ 57 h 1330"/>
                <a:gd name="T4" fmla="*/ 479 w 1217"/>
                <a:gd name="T5" fmla="*/ 21 h 1330"/>
                <a:gd name="T6" fmla="*/ 284 w 1217"/>
                <a:gd name="T7" fmla="*/ 185 h 1330"/>
                <a:gd name="T8" fmla="*/ 37 w 1217"/>
                <a:gd name="T9" fmla="*/ 350 h 1330"/>
                <a:gd name="T10" fmla="*/ 60 w 1217"/>
                <a:gd name="T11" fmla="*/ 731 h 1330"/>
                <a:gd name="T12" fmla="*/ 37 w 1217"/>
                <a:gd name="T13" fmla="*/ 911 h 1330"/>
                <a:gd name="T14" fmla="*/ 164 w 1217"/>
                <a:gd name="T15" fmla="*/ 1060 h 1330"/>
                <a:gd name="T16" fmla="*/ 408 w 1217"/>
                <a:gd name="T17" fmla="*/ 1244 h 1330"/>
                <a:gd name="T18" fmla="*/ 756 w 1217"/>
                <a:gd name="T19" fmla="*/ 1312 h 1330"/>
                <a:gd name="T20" fmla="*/ 1008 w 1217"/>
                <a:gd name="T21" fmla="*/ 1136 h 1330"/>
                <a:gd name="T22" fmla="*/ 1172 w 1217"/>
                <a:gd name="T23" fmla="*/ 940 h 1330"/>
                <a:gd name="T24" fmla="*/ 1216 w 1217"/>
                <a:gd name="T25" fmla="*/ 708 h 1330"/>
                <a:gd name="T26" fmla="*/ 1176 w 1217"/>
                <a:gd name="T27" fmla="*/ 540 h 1330"/>
                <a:gd name="T28" fmla="*/ 1124 w 1217"/>
                <a:gd name="T29" fmla="*/ 380 h 1330"/>
                <a:gd name="T30" fmla="*/ 1088 w 1217"/>
                <a:gd name="T31" fmla="*/ 17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17" h="1330">
                  <a:moveTo>
                    <a:pt x="1088" y="176"/>
                  </a:moveTo>
                  <a:cubicBezTo>
                    <a:pt x="1037" y="122"/>
                    <a:pt x="922" y="83"/>
                    <a:pt x="820" y="57"/>
                  </a:cubicBezTo>
                  <a:cubicBezTo>
                    <a:pt x="718" y="31"/>
                    <a:pt x="568" y="0"/>
                    <a:pt x="479" y="21"/>
                  </a:cubicBezTo>
                  <a:cubicBezTo>
                    <a:pt x="390" y="42"/>
                    <a:pt x="358" y="130"/>
                    <a:pt x="284" y="185"/>
                  </a:cubicBezTo>
                  <a:cubicBezTo>
                    <a:pt x="210" y="240"/>
                    <a:pt x="74" y="259"/>
                    <a:pt x="37" y="350"/>
                  </a:cubicBezTo>
                  <a:cubicBezTo>
                    <a:pt x="0" y="441"/>
                    <a:pt x="60" y="638"/>
                    <a:pt x="60" y="731"/>
                  </a:cubicBezTo>
                  <a:cubicBezTo>
                    <a:pt x="60" y="824"/>
                    <a:pt x="20" y="856"/>
                    <a:pt x="37" y="911"/>
                  </a:cubicBezTo>
                  <a:cubicBezTo>
                    <a:pt x="54" y="966"/>
                    <a:pt x="102" y="1005"/>
                    <a:pt x="164" y="1060"/>
                  </a:cubicBezTo>
                  <a:cubicBezTo>
                    <a:pt x="226" y="1115"/>
                    <a:pt x="309" y="1202"/>
                    <a:pt x="408" y="1244"/>
                  </a:cubicBezTo>
                  <a:cubicBezTo>
                    <a:pt x="507" y="1286"/>
                    <a:pt x="656" y="1330"/>
                    <a:pt x="756" y="1312"/>
                  </a:cubicBezTo>
                  <a:cubicBezTo>
                    <a:pt x="856" y="1294"/>
                    <a:pt x="939" y="1198"/>
                    <a:pt x="1008" y="1136"/>
                  </a:cubicBezTo>
                  <a:cubicBezTo>
                    <a:pt x="1077" y="1074"/>
                    <a:pt x="1137" y="1011"/>
                    <a:pt x="1172" y="940"/>
                  </a:cubicBezTo>
                  <a:cubicBezTo>
                    <a:pt x="1207" y="869"/>
                    <a:pt x="1215" y="775"/>
                    <a:pt x="1216" y="708"/>
                  </a:cubicBezTo>
                  <a:cubicBezTo>
                    <a:pt x="1217" y="641"/>
                    <a:pt x="1191" y="594"/>
                    <a:pt x="1176" y="540"/>
                  </a:cubicBezTo>
                  <a:cubicBezTo>
                    <a:pt x="1161" y="486"/>
                    <a:pt x="1139" y="441"/>
                    <a:pt x="1124" y="380"/>
                  </a:cubicBezTo>
                  <a:cubicBezTo>
                    <a:pt x="1109" y="319"/>
                    <a:pt x="1139" y="230"/>
                    <a:pt x="1088" y="176"/>
                  </a:cubicBezTo>
                  <a:close/>
                </a:path>
              </a:pathLst>
            </a:custGeom>
            <a:solidFill>
              <a:srgbClr val="FFFF66">
                <a:alpha val="50000"/>
              </a:srgbClr>
            </a:solidFill>
            <a:ln w="28575" cap="flat" cmpd="sng">
              <a:solidFill>
                <a:srgbClr val="FFFF66"/>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smtClean="0">
                <a:solidFill>
                  <a:srgbClr val="000000"/>
                </a:solidFill>
              </a:endParaRPr>
            </a:p>
          </p:txBody>
        </p:sp>
        <p:sp>
          <p:nvSpPr>
            <p:cNvPr id="1149997" name="Text Box 45"/>
            <p:cNvSpPr txBox="1">
              <a:spLocks noChangeArrowheads="1"/>
            </p:cNvSpPr>
            <p:nvPr/>
          </p:nvSpPr>
          <p:spPr bwMode="auto">
            <a:xfrm>
              <a:off x="2419" y="3168"/>
              <a:ext cx="221"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3200" smtClean="0">
                  <a:solidFill>
                    <a:srgbClr val="FFFFFF"/>
                  </a:solidFill>
                  <a:sym typeface="Symbol" pitchFamily="18" charset="2"/>
                </a:rPr>
                <a:t></a:t>
              </a:r>
              <a:endParaRPr lang="en-US" altLang="en-US" sz="3600" smtClean="0">
                <a:solidFill>
                  <a:srgbClr val="000000"/>
                </a:solidFill>
              </a:endParaRPr>
            </a:p>
          </p:txBody>
        </p:sp>
        <p:sp>
          <p:nvSpPr>
            <p:cNvPr id="1149998" name="Freeform 46"/>
            <p:cNvSpPr>
              <a:spLocks/>
            </p:cNvSpPr>
            <p:nvPr/>
          </p:nvSpPr>
          <p:spPr bwMode="auto">
            <a:xfrm>
              <a:off x="1204" y="1354"/>
              <a:ext cx="3584" cy="2259"/>
            </a:xfrm>
            <a:custGeom>
              <a:avLst/>
              <a:gdLst>
                <a:gd name="T0" fmla="*/ 3584 w 3584"/>
                <a:gd name="T1" fmla="*/ 0 h 2259"/>
                <a:gd name="T2" fmla="*/ 3419 w 3584"/>
                <a:gd name="T3" fmla="*/ 651 h 2259"/>
                <a:gd name="T4" fmla="*/ 2993 w 3584"/>
                <a:gd name="T5" fmla="*/ 1728 h 2259"/>
                <a:gd name="T6" fmla="*/ 2230 w 3584"/>
                <a:gd name="T7" fmla="*/ 2154 h 2259"/>
                <a:gd name="T8" fmla="*/ 1085 w 3584"/>
                <a:gd name="T9" fmla="*/ 2162 h 2259"/>
                <a:gd name="T10" fmla="*/ 0 w 3584"/>
                <a:gd name="T11" fmla="*/ 1571 h 2259"/>
              </a:gdLst>
              <a:ahLst/>
              <a:cxnLst>
                <a:cxn ang="0">
                  <a:pos x="T0" y="T1"/>
                </a:cxn>
                <a:cxn ang="0">
                  <a:pos x="T2" y="T3"/>
                </a:cxn>
                <a:cxn ang="0">
                  <a:pos x="T4" y="T5"/>
                </a:cxn>
                <a:cxn ang="0">
                  <a:pos x="T6" y="T7"/>
                </a:cxn>
                <a:cxn ang="0">
                  <a:pos x="T8" y="T9"/>
                </a:cxn>
                <a:cxn ang="0">
                  <a:pos x="T10" y="T11"/>
                </a:cxn>
              </a:cxnLst>
              <a:rect l="0" t="0" r="r" b="b"/>
              <a:pathLst>
                <a:path w="3584" h="2259">
                  <a:moveTo>
                    <a:pt x="3584" y="0"/>
                  </a:moveTo>
                  <a:cubicBezTo>
                    <a:pt x="3550" y="181"/>
                    <a:pt x="3517" y="363"/>
                    <a:pt x="3419" y="651"/>
                  </a:cubicBezTo>
                  <a:cubicBezTo>
                    <a:pt x="3321" y="939"/>
                    <a:pt x="3191" y="1478"/>
                    <a:pt x="2993" y="1728"/>
                  </a:cubicBezTo>
                  <a:cubicBezTo>
                    <a:pt x="2795" y="1978"/>
                    <a:pt x="2548" y="2082"/>
                    <a:pt x="2230" y="2154"/>
                  </a:cubicBezTo>
                  <a:cubicBezTo>
                    <a:pt x="1912" y="2226"/>
                    <a:pt x="1457" y="2259"/>
                    <a:pt x="1085" y="2162"/>
                  </a:cubicBezTo>
                  <a:cubicBezTo>
                    <a:pt x="713" y="2065"/>
                    <a:pt x="356" y="1818"/>
                    <a:pt x="0" y="1571"/>
                  </a:cubicBezTo>
                </a:path>
              </a:pathLst>
            </a:custGeom>
            <a:noFill/>
            <a:ln w="28575" cap="flat" cmpd="sng">
              <a:solidFill>
                <a:schemeClr val="bg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sz="3600" smtClean="0">
                <a:solidFill>
                  <a:srgbClr val="000000"/>
                </a:solidFill>
              </a:endParaRPr>
            </a:p>
          </p:txBody>
        </p:sp>
      </p:grpSp>
      <p:sp>
        <p:nvSpPr>
          <p:cNvPr id="23" name="Rounded Rectangle 22"/>
          <p:cNvSpPr/>
          <p:nvPr/>
        </p:nvSpPr>
        <p:spPr bwMode="auto">
          <a:xfrm>
            <a:off x="4070350" y="1493838"/>
            <a:ext cx="2190750" cy="3684587"/>
          </a:xfrm>
          <a:prstGeom prst="roundRect">
            <a:avLst/>
          </a:prstGeom>
          <a:noFill/>
          <a:ln w="285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Times New Roman" pitchFamily="18" charset="0"/>
            </a:endParaRPr>
          </a:p>
        </p:txBody>
      </p:sp>
      <p:sp>
        <p:nvSpPr>
          <p:cNvPr id="24" name="Rounded Rectangle 23"/>
          <p:cNvSpPr/>
          <p:nvPr/>
        </p:nvSpPr>
        <p:spPr bwMode="auto">
          <a:xfrm>
            <a:off x="170268" y="1623974"/>
            <a:ext cx="2647825" cy="3820529"/>
          </a:xfrm>
          <a:prstGeom prst="roundRect">
            <a:avLst/>
          </a:prstGeom>
          <a:noFill/>
          <a:ln w="285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797140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49974"/>
                                        </p:tgtEl>
                                        <p:attrNameLst>
                                          <p:attrName>style.visibility</p:attrName>
                                        </p:attrNameLst>
                                      </p:cBhvr>
                                      <p:to>
                                        <p:strVal val="visible"/>
                                      </p:to>
                                    </p:set>
                                    <p:animEffect transition="in" filter="dissolve">
                                      <p:cBhvr>
                                        <p:cTn id="7" dur="500"/>
                                        <p:tgtEl>
                                          <p:spTgt spid="11499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150001"/>
                                        </p:tgtEl>
                                        <p:attrNameLst>
                                          <p:attrName>style.visibility</p:attrName>
                                        </p:attrNameLst>
                                      </p:cBhvr>
                                      <p:to>
                                        <p:strVal val="visible"/>
                                      </p:to>
                                    </p:set>
                                    <p:animEffect transition="in" filter="dissolve">
                                      <p:cBhvr>
                                        <p:cTn id="12" dur="500"/>
                                        <p:tgtEl>
                                          <p:spTgt spid="115000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1150000"/>
                                        </p:tgtEl>
                                        <p:attrNameLst>
                                          <p:attrName>style.visibility</p:attrName>
                                        </p:attrNameLst>
                                      </p:cBhvr>
                                      <p:to>
                                        <p:strVal val="visible"/>
                                      </p:to>
                                    </p:set>
                                    <p:animEffect transition="in" filter="wipe(right)">
                                      <p:cBhvr>
                                        <p:cTn id="17" dur="500"/>
                                        <p:tgtEl>
                                          <p:spTgt spid="11500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61218" name="Rectangle 2"/>
              <p:cNvSpPr>
                <a:spLocks noGrp="1" noChangeArrowheads="1"/>
              </p:cNvSpPr>
              <p:nvPr>
                <p:ph type="title"/>
              </p:nvPr>
            </p:nvSpPr>
            <p:spPr>
              <a:xfrm>
                <a:off x="0" y="355600"/>
                <a:ext cx="9144000" cy="742950"/>
              </a:xfrm>
            </p:spPr>
            <p:txBody>
              <a:bodyPr/>
              <a:lstStyle/>
              <a:p>
                <a:r>
                  <a:rPr lang="en-US" altLang="en-US" dirty="0">
                    <a:latin typeface="Calibri" panose="020F0502020204030204" pitchFamily="34" charset="0"/>
                    <a:sym typeface="Symbol" pitchFamily="18" charset="2"/>
                  </a:rPr>
                  <a:t>The Idea Behind Procedure </a:t>
                </a:r>
                <a14:m>
                  <m:oMath xmlns:m="http://schemas.openxmlformats.org/officeDocument/2006/math">
                    <m:acc>
                      <m:accPr>
                        <m:chr m:val="̂"/>
                        <m:ctrlPr>
                          <a:rPr lang="en-US" i="1" smtClean="0">
                            <a:latin typeface="Cambria Math"/>
                            <a:ea typeface="Cambria Math"/>
                          </a:rPr>
                        </m:ctrlPr>
                      </m:accPr>
                      <m:e>
                        <m:r>
                          <a:rPr lang="en-US" i="1">
                            <a:latin typeface="Cambria Math"/>
                            <a:ea typeface="Cambria Math"/>
                          </a:rPr>
                          <m:t>𝛼</m:t>
                        </m:r>
                      </m:e>
                    </m:acc>
                    <m:d>
                      <m:dPr>
                        <m:ctrlPr>
                          <a:rPr lang="en-US" i="1">
                            <a:latin typeface="Cambria Math"/>
                            <a:ea typeface="Cambria Math"/>
                          </a:rPr>
                        </m:ctrlPr>
                      </m:dPr>
                      <m:e>
                        <m:r>
                          <m:rPr>
                            <m:nor/>
                          </m:rPr>
                          <a:rPr lang="en-US" altLang="en-US" dirty="0" smtClean="0">
                            <a:sym typeface="Symbol" pitchFamily="18" charset="2"/>
                          </a:rPr>
                          <m:t></m:t>
                        </m:r>
                      </m:e>
                    </m:d>
                  </m:oMath>
                </a14:m>
                <a:endParaRPr lang="en-US" altLang="he-IL" dirty="0">
                  <a:sym typeface="Symbol" pitchFamily="18" charset="2"/>
                </a:endParaRPr>
              </a:p>
            </p:txBody>
          </p:sp>
        </mc:Choice>
        <mc:Fallback xmlns="">
          <p:sp>
            <p:nvSpPr>
              <p:cNvPr id="1161218" name="Rectangle 2"/>
              <p:cNvSpPr>
                <a:spLocks noGrp="1" noRot="1" noChangeAspect="1" noMove="1" noResize="1" noEditPoints="1" noAdjustHandles="1" noChangeArrowheads="1" noChangeShapeType="1" noTextEdit="1"/>
              </p:cNvSpPr>
              <p:nvPr>
                <p:ph type="title"/>
              </p:nvPr>
            </p:nvSpPr>
            <p:spPr>
              <a:xfrm>
                <a:off x="0" y="355600"/>
                <a:ext cx="9144000" cy="742950"/>
              </a:xfrm>
              <a:blipFill rotWithShape="1">
                <a:blip r:embed="rId3"/>
                <a:stretch>
                  <a:fillRect t="-17213" b="-40984"/>
                </a:stretch>
              </a:blipFill>
            </p:spPr>
            <p:txBody>
              <a:bodyPr/>
              <a:lstStyle/>
              <a:p>
                <a:r>
                  <a:rPr lang="en-US">
                    <a:noFill/>
                  </a:rPr>
                  <a:t> </a:t>
                </a:r>
              </a:p>
            </p:txBody>
          </p:sp>
        </mc:Fallback>
      </mc:AlternateContent>
      <p:sp>
        <p:nvSpPr>
          <p:cNvPr id="1161219" name="Text Box 3"/>
          <p:cNvSpPr txBox="1">
            <a:spLocks noChangeArrowheads="1"/>
          </p:cNvSpPr>
          <p:nvPr/>
        </p:nvSpPr>
        <p:spPr bwMode="auto">
          <a:xfrm>
            <a:off x="4476750" y="2570163"/>
            <a:ext cx="4286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3200" smtClean="0">
                <a:solidFill>
                  <a:srgbClr val="FFFFFF"/>
                </a:solidFill>
                <a:sym typeface="Symbol" pitchFamily="18" charset="2"/>
              </a:rPr>
              <a:t></a:t>
            </a:r>
          </a:p>
        </p:txBody>
      </p:sp>
      <p:sp>
        <p:nvSpPr>
          <p:cNvPr id="1161221" name="Oval 5"/>
          <p:cNvSpPr>
            <a:spLocks noChangeArrowheads="1"/>
          </p:cNvSpPr>
          <p:nvPr/>
        </p:nvSpPr>
        <p:spPr bwMode="auto">
          <a:xfrm>
            <a:off x="4684713" y="3241675"/>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smtClean="0">
              <a:solidFill>
                <a:srgbClr val="000000"/>
              </a:solidFill>
            </a:endParaRPr>
          </a:p>
        </p:txBody>
      </p:sp>
      <p:grpSp>
        <p:nvGrpSpPr>
          <p:cNvPr id="1161226" name="Group 10"/>
          <p:cNvGrpSpPr>
            <a:grpSpLocks/>
          </p:cNvGrpSpPr>
          <p:nvPr/>
        </p:nvGrpSpPr>
        <p:grpSpPr bwMode="auto">
          <a:xfrm>
            <a:off x="1793875" y="3167063"/>
            <a:ext cx="2901950" cy="1666875"/>
            <a:chOff x="1130" y="1995"/>
            <a:chExt cx="1828" cy="1050"/>
          </a:xfrm>
        </p:grpSpPr>
        <p:sp>
          <p:nvSpPr>
            <p:cNvPr id="1161227" name="Text Box 11"/>
            <p:cNvSpPr txBox="1">
              <a:spLocks noChangeArrowheads="1"/>
            </p:cNvSpPr>
            <p:nvPr/>
          </p:nvSpPr>
          <p:spPr bwMode="auto">
            <a:xfrm>
              <a:off x="1789" y="1995"/>
              <a:ext cx="651"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3200" i="1" smtClean="0">
                  <a:solidFill>
                    <a:srgbClr val="FFFFFF"/>
                  </a:solidFill>
                  <a:latin typeface="Courier New" pitchFamily="49" charset="0"/>
                </a:rPr>
                <a:t>S</a:t>
              </a:r>
              <a:r>
                <a:rPr lang="en-US" altLang="en-US" sz="900" i="1" smtClean="0">
                  <a:solidFill>
                    <a:srgbClr val="FFFFFF"/>
                  </a:solidFill>
                  <a:latin typeface="Courier New" pitchFamily="49" charset="0"/>
                </a:rPr>
                <a:t> </a:t>
              </a:r>
              <a:r>
                <a:rPr lang="en-US" altLang="en-US" sz="3200" smtClean="0">
                  <a:solidFill>
                    <a:srgbClr val="FFFFFF"/>
                  </a:solidFill>
                  <a:latin typeface="Courier New" pitchFamily="49" charset="0"/>
                  <a:sym typeface="Math B" pitchFamily="2" charset="2"/>
                </a:rPr>
                <a:t></a:t>
              </a:r>
              <a:r>
                <a:rPr lang="en-US" altLang="en-US" sz="900" smtClean="0">
                  <a:solidFill>
                    <a:srgbClr val="FFFFFF"/>
                  </a:solidFill>
                  <a:latin typeface="Courier New" pitchFamily="49" charset="0"/>
                </a:rPr>
                <a:t> </a:t>
              </a:r>
              <a:r>
                <a:rPr lang="en-US" altLang="en-US" sz="3200" smtClean="0">
                  <a:solidFill>
                    <a:srgbClr val="FFFFFF"/>
                  </a:solidFill>
                  <a:sym typeface="Symbol" pitchFamily="18" charset="2"/>
                </a:rPr>
                <a:t></a:t>
              </a:r>
            </a:p>
          </p:txBody>
        </p:sp>
        <p:cxnSp>
          <p:nvCxnSpPr>
            <p:cNvPr id="1161228" name="AutoShape 12"/>
            <p:cNvCxnSpPr>
              <a:cxnSpLocks noChangeShapeType="1"/>
              <a:stCxn id="1161221" idx="3"/>
              <a:endCxn id="1161229" idx="7"/>
            </p:cNvCxnSpPr>
            <p:nvPr/>
          </p:nvCxnSpPr>
          <p:spPr bwMode="auto">
            <a:xfrm flipH="1">
              <a:off x="1415" y="2083"/>
              <a:ext cx="1543" cy="811"/>
            </a:xfrm>
            <a:prstGeom prst="straightConnector1">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61229" name="Oval 13"/>
            <p:cNvSpPr>
              <a:spLocks noChangeArrowheads="1"/>
            </p:cNvSpPr>
            <p:nvPr/>
          </p:nvSpPr>
          <p:spPr bwMode="auto">
            <a:xfrm>
              <a:off x="1374" y="2887"/>
              <a:ext cx="48" cy="48"/>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smtClean="0">
                <a:solidFill>
                  <a:srgbClr val="000000"/>
                </a:solidFill>
              </a:endParaRPr>
            </a:p>
          </p:txBody>
        </p:sp>
        <p:sp>
          <p:nvSpPr>
            <p:cNvPr id="1161230" name="Text Box 14"/>
            <p:cNvSpPr txBox="1">
              <a:spLocks noChangeArrowheads="1"/>
            </p:cNvSpPr>
            <p:nvPr/>
          </p:nvSpPr>
          <p:spPr bwMode="auto">
            <a:xfrm>
              <a:off x="1130" y="2757"/>
              <a:ext cx="23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i="1" smtClean="0">
                  <a:solidFill>
                    <a:srgbClr val="FFFFFF"/>
                  </a:solidFill>
                  <a:latin typeface="Courier New" pitchFamily="49" charset="0"/>
                </a:rPr>
                <a:t>S</a:t>
              </a:r>
            </a:p>
          </p:txBody>
        </p:sp>
      </p:grpSp>
      <p:sp>
        <p:nvSpPr>
          <p:cNvPr id="1161231" name="Line 15"/>
          <p:cNvSpPr>
            <a:spLocks noChangeShapeType="1"/>
          </p:cNvSpPr>
          <p:nvPr/>
        </p:nvSpPr>
        <p:spPr bwMode="auto">
          <a:xfrm flipV="1">
            <a:off x="7773988" y="2127250"/>
            <a:ext cx="1292225" cy="30638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smtClean="0">
              <a:solidFill>
                <a:srgbClr val="000000"/>
              </a:solidFill>
            </a:endParaRPr>
          </a:p>
        </p:txBody>
      </p:sp>
      <p:sp>
        <p:nvSpPr>
          <p:cNvPr id="1161232" name="Line 16"/>
          <p:cNvSpPr>
            <a:spLocks noChangeShapeType="1"/>
          </p:cNvSpPr>
          <p:nvPr/>
        </p:nvSpPr>
        <p:spPr bwMode="auto">
          <a:xfrm flipH="1" flipV="1">
            <a:off x="6484938" y="2146300"/>
            <a:ext cx="1292225" cy="30638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smtClean="0">
              <a:solidFill>
                <a:srgbClr val="000000"/>
              </a:solidFill>
            </a:endParaRPr>
          </a:p>
        </p:txBody>
      </p:sp>
      <p:grpSp>
        <p:nvGrpSpPr>
          <p:cNvPr id="1161233" name="Group 17"/>
          <p:cNvGrpSpPr>
            <a:grpSpLocks/>
          </p:cNvGrpSpPr>
          <p:nvPr/>
        </p:nvGrpSpPr>
        <p:grpSpPr bwMode="auto">
          <a:xfrm>
            <a:off x="2219325" y="3548063"/>
            <a:ext cx="6107113" cy="2101850"/>
            <a:chOff x="1398" y="2235"/>
            <a:chExt cx="3847" cy="1324"/>
          </a:xfrm>
        </p:grpSpPr>
        <p:sp>
          <p:nvSpPr>
            <p:cNvPr id="1161234" name="Text Box 18"/>
            <p:cNvSpPr txBox="1">
              <a:spLocks noChangeArrowheads="1"/>
            </p:cNvSpPr>
            <p:nvPr/>
          </p:nvSpPr>
          <p:spPr bwMode="auto">
            <a:xfrm>
              <a:off x="4142" y="3194"/>
              <a:ext cx="257"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3200" i="1" smtClean="0">
                  <a:solidFill>
                    <a:srgbClr val="FFFFFF"/>
                  </a:solidFill>
                  <a:latin typeface="Courier New" pitchFamily="49" charset="0"/>
                  <a:sym typeface="Symbol" pitchFamily="18" charset="2"/>
                </a:rPr>
                <a:t></a:t>
              </a:r>
              <a:endParaRPr lang="en-US" altLang="en-US" sz="3200" smtClean="0">
                <a:solidFill>
                  <a:srgbClr val="FFFFFF"/>
                </a:solidFill>
                <a:latin typeface="Courier New" pitchFamily="49" charset="0"/>
              </a:endParaRPr>
            </a:p>
          </p:txBody>
        </p:sp>
        <p:cxnSp>
          <p:nvCxnSpPr>
            <p:cNvPr id="1161235" name="AutoShape 19"/>
            <p:cNvCxnSpPr>
              <a:cxnSpLocks noChangeShapeType="1"/>
              <a:stCxn id="1161229" idx="4"/>
              <a:endCxn id="1161236" idx="3"/>
            </p:cNvCxnSpPr>
            <p:nvPr/>
          </p:nvCxnSpPr>
          <p:spPr bwMode="auto">
            <a:xfrm rot="5400000" flipH="1" flipV="1">
              <a:off x="2975" y="1013"/>
              <a:ext cx="345" cy="3500"/>
            </a:xfrm>
            <a:prstGeom prst="curvedConnector3">
              <a:avLst>
                <a:gd name="adj1" fmla="val -148407"/>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61236" name="Oval 20"/>
            <p:cNvSpPr>
              <a:spLocks noChangeArrowheads="1"/>
            </p:cNvSpPr>
            <p:nvPr/>
          </p:nvSpPr>
          <p:spPr bwMode="auto">
            <a:xfrm>
              <a:off x="4891" y="2549"/>
              <a:ext cx="48" cy="48"/>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smtClean="0">
                <a:solidFill>
                  <a:srgbClr val="000000"/>
                </a:solidFill>
              </a:endParaRPr>
            </a:p>
          </p:txBody>
        </p:sp>
        <p:sp>
          <p:nvSpPr>
            <p:cNvPr id="1161237" name="Text Box 21"/>
            <p:cNvSpPr txBox="1">
              <a:spLocks noChangeArrowheads="1"/>
            </p:cNvSpPr>
            <p:nvPr/>
          </p:nvSpPr>
          <p:spPr bwMode="auto">
            <a:xfrm>
              <a:off x="4679" y="2235"/>
              <a:ext cx="56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i="1" smtClean="0">
                  <a:solidFill>
                    <a:srgbClr val="FFFFFF"/>
                  </a:solidFill>
                  <a:latin typeface="Courier New" pitchFamily="49" charset="0"/>
                  <a:sym typeface="Symbol" pitchFamily="18" charset="2"/>
                </a:rPr>
                <a:t></a:t>
              </a:r>
              <a:r>
                <a:rPr lang="en-US" altLang="en-US" sz="2400" smtClean="0">
                  <a:solidFill>
                    <a:srgbClr val="FFFFFF"/>
                  </a:solidFill>
                  <a:latin typeface="Courier New" pitchFamily="49" charset="0"/>
                </a:rPr>
                <a:t>(</a:t>
              </a:r>
              <a:r>
                <a:rPr lang="en-US" altLang="en-US" sz="2400" i="1" smtClean="0">
                  <a:solidFill>
                    <a:srgbClr val="FFFFFF"/>
                  </a:solidFill>
                  <a:latin typeface="Courier New" pitchFamily="49" charset="0"/>
                </a:rPr>
                <a:t>S</a:t>
              </a:r>
              <a:r>
                <a:rPr lang="en-US" altLang="en-US" sz="2400" smtClean="0">
                  <a:solidFill>
                    <a:srgbClr val="FFFFFF"/>
                  </a:solidFill>
                  <a:latin typeface="Courier New" pitchFamily="49" charset="0"/>
                </a:rPr>
                <a:t>)</a:t>
              </a:r>
            </a:p>
          </p:txBody>
        </p:sp>
      </p:grpSp>
      <p:grpSp>
        <p:nvGrpSpPr>
          <p:cNvPr id="1161238" name="Group 22"/>
          <p:cNvGrpSpPr>
            <a:grpSpLocks/>
          </p:cNvGrpSpPr>
          <p:nvPr/>
        </p:nvGrpSpPr>
        <p:grpSpPr bwMode="auto">
          <a:xfrm>
            <a:off x="222250" y="3324225"/>
            <a:ext cx="2355850" cy="1974850"/>
            <a:chOff x="140" y="2094"/>
            <a:chExt cx="1484" cy="1244"/>
          </a:xfrm>
        </p:grpSpPr>
        <p:sp>
          <p:nvSpPr>
            <p:cNvPr id="1161239" name="Freeform 23"/>
            <p:cNvSpPr>
              <a:spLocks/>
            </p:cNvSpPr>
            <p:nvPr/>
          </p:nvSpPr>
          <p:spPr bwMode="auto">
            <a:xfrm>
              <a:off x="502" y="2094"/>
              <a:ext cx="1122" cy="1244"/>
            </a:xfrm>
            <a:custGeom>
              <a:avLst/>
              <a:gdLst>
                <a:gd name="T0" fmla="*/ 31 w 1122"/>
                <a:gd name="T1" fmla="*/ 371 h 1244"/>
                <a:gd name="T2" fmla="*/ 77 w 1122"/>
                <a:gd name="T3" fmla="*/ 582 h 1244"/>
                <a:gd name="T4" fmla="*/ 54 w 1122"/>
                <a:gd name="T5" fmla="*/ 929 h 1244"/>
                <a:gd name="T6" fmla="*/ 402 w 1122"/>
                <a:gd name="T7" fmla="*/ 1181 h 1244"/>
                <a:gd name="T8" fmla="*/ 678 w 1122"/>
                <a:gd name="T9" fmla="*/ 1223 h 1244"/>
                <a:gd name="T10" fmla="*/ 920 w 1122"/>
                <a:gd name="T11" fmla="*/ 1056 h 1244"/>
                <a:gd name="T12" fmla="*/ 1103 w 1122"/>
                <a:gd name="T13" fmla="*/ 792 h 1244"/>
                <a:gd name="T14" fmla="*/ 1035 w 1122"/>
                <a:gd name="T15" fmla="*/ 470 h 1244"/>
                <a:gd name="T16" fmla="*/ 994 w 1122"/>
                <a:gd name="T17" fmla="*/ 210 h 1244"/>
                <a:gd name="T18" fmla="*/ 794 w 1122"/>
                <a:gd name="T19" fmla="*/ 98 h 1244"/>
                <a:gd name="T20" fmla="*/ 459 w 1122"/>
                <a:gd name="T21" fmla="*/ 14 h 1244"/>
                <a:gd name="T22" fmla="*/ 250 w 1122"/>
                <a:gd name="T23" fmla="*/ 183 h 1244"/>
                <a:gd name="T24" fmla="*/ 31 w 1122"/>
                <a:gd name="T25" fmla="*/ 371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2" h="1244">
                  <a:moveTo>
                    <a:pt x="31" y="371"/>
                  </a:moveTo>
                  <a:cubicBezTo>
                    <a:pt x="23" y="436"/>
                    <a:pt x="74" y="489"/>
                    <a:pt x="77" y="582"/>
                  </a:cubicBezTo>
                  <a:cubicBezTo>
                    <a:pt x="80" y="675"/>
                    <a:pt x="0" y="829"/>
                    <a:pt x="54" y="929"/>
                  </a:cubicBezTo>
                  <a:cubicBezTo>
                    <a:pt x="108" y="1029"/>
                    <a:pt x="298" y="1132"/>
                    <a:pt x="402" y="1181"/>
                  </a:cubicBezTo>
                  <a:cubicBezTo>
                    <a:pt x="505" y="1230"/>
                    <a:pt x="591" y="1244"/>
                    <a:pt x="678" y="1223"/>
                  </a:cubicBezTo>
                  <a:cubicBezTo>
                    <a:pt x="764" y="1202"/>
                    <a:pt x="849" y="1128"/>
                    <a:pt x="920" y="1056"/>
                  </a:cubicBezTo>
                  <a:cubicBezTo>
                    <a:pt x="991" y="984"/>
                    <a:pt x="1084" y="890"/>
                    <a:pt x="1103" y="792"/>
                  </a:cubicBezTo>
                  <a:cubicBezTo>
                    <a:pt x="1122" y="694"/>
                    <a:pt x="1053" y="567"/>
                    <a:pt x="1035" y="470"/>
                  </a:cubicBezTo>
                  <a:cubicBezTo>
                    <a:pt x="1017" y="373"/>
                    <a:pt x="1034" y="272"/>
                    <a:pt x="994" y="210"/>
                  </a:cubicBezTo>
                  <a:cubicBezTo>
                    <a:pt x="954" y="148"/>
                    <a:pt x="883" y="131"/>
                    <a:pt x="794" y="98"/>
                  </a:cubicBezTo>
                  <a:cubicBezTo>
                    <a:pt x="705" y="65"/>
                    <a:pt x="550" y="0"/>
                    <a:pt x="459" y="14"/>
                  </a:cubicBezTo>
                  <a:cubicBezTo>
                    <a:pt x="368" y="28"/>
                    <a:pt x="321" y="124"/>
                    <a:pt x="250" y="183"/>
                  </a:cubicBezTo>
                  <a:cubicBezTo>
                    <a:pt x="179" y="242"/>
                    <a:pt x="77" y="332"/>
                    <a:pt x="31" y="371"/>
                  </a:cubicBezTo>
                  <a:close/>
                </a:path>
              </a:pathLst>
            </a:custGeom>
            <a:noFill/>
            <a:ln w="28575" cap="flat" cmpd="sng">
              <a:solidFill>
                <a:srgbClr val="FFFF66"/>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smtClean="0">
                <a:solidFill>
                  <a:srgbClr val="000000"/>
                </a:solidFill>
              </a:endParaRPr>
            </a:p>
          </p:txBody>
        </p:sp>
        <p:sp>
          <p:nvSpPr>
            <p:cNvPr id="1161240" name="Text Box 24"/>
            <p:cNvSpPr txBox="1">
              <a:spLocks noChangeArrowheads="1"/>
            </p:cNvSpPr>
            <p:nvPr/>
          </p:nvSpPr>
          <p:spPr bwMode="auto">
            <a:xfrm>
              <a:off x="140" y="2818"/>
              <a:ext cx="40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smtClean="0">
                  <a:solidFill>
                    <a:srgbClr val="FFFFFF"/>
                  </a:solidFill>
                  <a:sym typeface="Math B" pitchFamily="2" charset="2"/>
                </a:rPr>
                <a:t></a:t>
              </a:r>
              <a:r>
                <a:rPr lang="en-US" altLang="en-US" sz="2400" smtClean="0">
                  <a:solidFill>
                    <a:srgbClr val="FFFFFF"/>
                  </a:solidFill>
                  <a:sym typeface="Symbol" pitchFamily="18" charset="2"/>
                </a:rPr>
                <a:t></a:t>
              </a:r>
              <a:r>
                <a:rPr lang="en-US" altLang="en-US" sz="2400" smtClean="0">
                  <a:solidFill>
                    <a:srgbClr val="FFFFFF"/>
                  </a:solidFill>
                  <a:sym typeface="Math B" pitchFamily="2" charset="2"/>
                </a:rPr>
                <a:t></a:t>
              </a:r>
            </a:p>
          </p:txBody>
        </p:sp>
      </p:grpSp>
      <p:sp>
        <p:nvSpPr>
          <p:cNvPr id="1161241" name="Line 25"/>
          <p:cNvSpPr>
            <a:spLocks noChangeShapeType="1"/>
          </p:cNvSpPr>
          <p:nvPr/>
        </p:nvSpPr>
        <p:spPr bwMode="auto">
          <a:xfrm flipH="1">
            <a:off x="7791450" y="4762500"/>
            <a:ext cx="652463" cy="450850"/>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smtClean="0">
              <a:solidFill>
                <a:srgbClr val="000000"/>
              </a:solidFill>
            </a:endParaRPr>
          </a:p>
        </p:txBody>
      </p:sp>
      <mc:AlternateContent xmlns:mc="http://schemas.openxmlformats.org/markup-compatibility/2006" xmlns:a14="http://schemas.microsoft.com/office/drawing/2010/main">
        <mc:Choice Requires="a14">
          <p:sp>
            <p:nvSpPr>
              <p:cNvPr id="1161242" name="Text Box 26"/>
              <p:cNvSpPr txBox="1">
                <a:spLocks noChangeArrowheads="1"/>
              </p:cNvSpPr>
              <p:nvPr/>
            </p:nvSpPr>
            <p:spPr bwMode="auto">
              <a:xfrm>
                <a:off x="8416925" y="4325938"/>
                <a:ext cx="729495" cy="593752"/>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p>
                        <m:sSupPr>
                          <m:ctrlPr>
                            <a:rPr lang="en-US" altLang="en-US" sz="3200" i="1" dirty="0">
                              <a:solidFill>
                                <a:srgbClr val="FFFFFF"/>
                              </a:solidFill>
                              <a:latin typeface="Cambria Math"/>
                            </a:rPr>
                          </m:ctrlPr>
                        </m:sSupPr>
                        <m:e>
                          <m:r>
                            <a:rPr lang="en-US" altLang="en-US" sz="3200" i="1" dirty="0">
                              <a:solidFill>
                                <a:srgbClr val="FFFFFF"/>
                              </a:solidFill>
                              <a:latin typeface="Cambria Math"/>
                            </a:rPr>
                            <m:t>𝑎</m:t>
                          </m:r>
                        </m:e>
                        <m:sup>
                          <m:r>
                            <a:rPr lang="en-US" altLang="en-US" sz="3200" i="1" dirty="0">
                              <a:solidFill>
                                <a:srgbClr val="FFFFFF"/>
                              </a:solidFill>
                              <a:latin typeface="Cambria Math"/>
                            </a:rPr>
                            <m:t>#</m:t>
                          </m:r>
                        </m:sup>
                      </m:sSup>
                    </m:oMath>
                  </m:oMathPara>
                </a14:m>
                <a:endParaRPr lang="en-US" altLang="en-US" sz="3200" dirty="0">
                  <a:solidFill>
                    <a:srgbClr val="FFFFFF"/>
                  </a:solidFill>
                </a:endParaRPr>
              </a:p>
            </p:txBody>
          </p:sp>
        </mc:Choice>
        <mc:Fallback xmlns="">
          <p:sp>
            <p:nvSpPr>
              <p:cNvPr id="1161242" name="Text Box 26"/>
              <p:cNvSpPr txBox="1">
                <a:spLocks noRot="1" noChangeAspect="1" noMove="1" noResize="1" noEditPoints="1" noAdjustHandles="1" noChangeArrowheads="1" noChangeShapeType="1" noTextEdit="1"/>
              </p:cNvSpPr>
              <p:nvPr/>
            </p:nvSpPr>
            <p:spPr bwMode="auto">
              <a:xfrm>
                <a:off x="8416925" y="4325938"/>
                <a:ext cx="729495" cy="593752"/>
              </a:xfrm>
              <a:prstGeom prst="rect">
                <a:avLst/>
              </a:prstGeom>
              <a:blipFill rotWithShape="1">
                <a:blip r:embed="rId4"/>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27" name="Rounded Rectangle 26"/>
          <p:cNvSpPr/>
          <p:nvPr/>
        </p:nvSpPr>
        <p:spPr bwMode="auto">
          <a:xfrm>
            <a:off x="4070350" y="1493838"/>
            <a:ext cx="2190750" cy="3684587"/>
          </a:xfrm>
          <a:prstGeom prst="roundRect">
            <a:avLst/>
          </a:prstGeom>
          <a:noFill/>
          <a:ln w="285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Times New Roman" pitchFamily="18" charset="0"/>
            </a:endParaRPr>
          </a:p>
        </p:txBody>
      </p:sp>
      <p:sp>
        <p:nvSpPr>
          <p:cNvPr id="28" name="Rounded Rectangle 27"/>
          <p:cNvSpPr/>
          <p:nvPr/>
        </p:nvSpPr>
        <p:spPr bwMode="auto">
          <a:xfrm>
            <a:off x="170268" y="1623974"/>
            <a:ext cx="2647825" cy="3820529"/>
          </a:xfrm>
          <a:prstGeom prst="roundRect">
            <a:avLst/>
          </a:prstGeom>
          <a:noFill/>
          <a:ln w="285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Times New Roman" pitchFamily="18" charset="0"/>
            </a:endParaRPr>
          </a:p>
        </p:txBody>
      </p:sp>
      <p:sp>
        <p:nvSpPr>
          <p:cNvPr id="29" name="Text Box 6"/>
          <p:cNvSpPr txBox="1">
            <a:spLocks noChangeArrowheads="1"/>
          </p:cNvSpPr>
          <p:nvPr/>
        </p:nvSpPr>
        <p:spPr bwMode="auto">
          <a:xfrm>
            <a:off x="4936335" y="5832475"/>
            <a:ext cx="45878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3200" dirty="0">
                <a:solidFill>
                  <a:srgbClr val="FFFFFF"/>
                </a:solidFill>
                <a:latin typeface="Lucida Calligraphy"/>
              </a:rPr>
              <a:t>L</a:t>
            </a:r>
            <a:endParaRPr lang="en-US" altLang="en-US" sz="3200" dirty="0" smtClean="0">
              <a:solidFill>
                <a:srgbClr val="FFFFFF"/>
              </a:solidFill>
            </a:endParaRPr>
          </a:p>
        </p:txBody>
      </p:sp>
      <p:sp>
        <p:nvSpPr>
          <p:cNvPr id="30" name="Text Box 8"/>
          <p:cNvSpPr txBox="1">
            <a:spLocks noChangeArrowheads="1"/>
          </p:cNvSpPr>
          <p:nvPr/>
        </p:nvSpPr>
        <p:spPr bwMode="auto">
          <a:xfrm>
            <a:off x="1261585" y="5832475"/>
            <a:ext cx="46519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dirty="0" smtClean="0">
                <a:solidFill>
                  <a:srgbClr val="FFFFFF"/>
                </a:solidFill>
                <a:latin typeface="Lucida Calligraphy"/>
              </a:rPr>
              <a:t>C</a:t>
            </a:r>
            <a:endParaRPr lang="en-US" altLang="en-US" sz="3200" dirty="0" smtClean="0">
              <a:solidFill>
                <a:srgbClr val="FFFFFF"/>
              </a:solidFill>
            </a:endParaRPr>
          </a:p>
        </p:txBody>
      </p:sp>
      <p:sp>
        <p:nvSpPr>
          <p:cNvPr id="31" name="Text Box 9"/>
          <p:cNvSpPr txBox="1">
            <a:spLocks noChangeArrowheads="1"/>
          </p:cNvSpPr>
          <p:nvPr/>
        </p:nvSpPr>
        <p:spPr bwMode="auto">
          <a:xfrm>
            <a:off x="7488594" y="5832475"/>
            <a:ext cx="58541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dirty="0" smtClean="0">
                <a:solidFill>
                  <a:srgbClr val="FFFFFF"/>
                </a:solidFill>
                <a:latin typeface="Lucida Calligraphy"/>
              </a:rPr>
              <a:t>A</a:t>
            </a:r>
            <a:endParaRPr lang="en-US" altLang="en-US" sz="3200" dirty="0" smtClean="0">
              <a:solidFill>
                <a:srgbClr val="FFFFFF"/>
              </a:solidFill>
            </a:endParaRPr>
          </a:p>
        </p:txBody>
      </p:sp>
    </p:spTree>
    <p:extLst>
      <p:ext uri="{BB962C8B-B14F-4D97-AF65-F5344CB8AC3E}">
        <p14:creationId xmlns:p14="http://schemas.microsoft.com/office/powerpoint/2010/main" val="97545700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61241"/>
                                        </p:tgtEl>
                                        <p:attrNameLst>
                                          <p:attrName>style.visibility</p:attrName>
                                        </p:attrNameLst>
                                      </p:cBhvr>
                                      <p:to>
                                        <p:strVal val="visible"/>
                                      </p:to>
                                    </p:set>
                                    <p:animEffect transition="in" filter="dissolve">
                                      <p:cBhvr>
                                        <p:cTn id="7" dur="500"/>
                                        <p:tgtEl>
                                          <p:spTgt spid="116124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61242"/>
                                        </p:tgtEl>
                                        <p:attrNameLst>
                                          <p:attrName>style.visibility</p:attrName>
                                        </p:attrNameLst>
                                      </p:cBhvr>
                                      <p:to>
                                        <p:strVal val="visible"/>
                                      </p:to>
                                    </p:set>
                                    <p:animEffect transition="in" filter="dissolve">
                                      <p:cBhvr>
                                        <p:cTn id="10" dur="500"/>
                                        <p:tgtEl>
                                          <p:spTgt spid="116124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2" fill="hold" nodeType="clickEffect">
                                  <p:stCondLst>
                                    <p:cond delay="0"/>
                                  </p:stCondLst>
                                  <p:childTnLst>
                                    <p:set>
                                      <p:cBhvr>
                                        <p:cTn id="14" dur="1" fill="hold">
                                          <p:stCondLst>
                                            <p:cond delay="0"/>
                                          </p:stCondLst>
                                        </p:cTn>
                                        <p:tgtEl>
                                          <p:spTgt spid="1161226"/>
                                        </p:tgtEl>
                                        <p:attrNameLst>
                                          <p:attrName>style.visibility</p:attrName>
                                        </p:attrNameLst>
                                      </p:cBhvr>
                                      <p:to>
                                        <p:strVal val="visible"/>
                                      </p:to>
                                    </p:set>
                                    <p:animEffect transition="in" filter="wipe(right)">
                                      <p:cBhvr>
                                        <p:cTn id="15" dur="500"/>
                                        <p:tgtEl>
                                          <p:spTgt spid="116122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1161233"/>
                                        </p:tgtEl>
                                        <p:attrNameLst>
                                          <p:attrName>style.visibility</p:attrName>
                                        </p:attrNameLst>
                                      </p:cBhvr>
                                      <p:to>
                                        <p:strVal val="visible"/>
                                      </p:to>
                                    </p:set>
                                    <p:animEffect transition="in" filter="wipe(left)">
                                      <p:cBhvr>
                                        <p:cTn id="20" dur="500"/>
                                        <p:tgtEl>
                                          <p:spTgt spid="1161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1241" grpId="0" animBg="1"/>
      <p:bldP spid="116124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55074" name="Rectangle 2"/>
              <p:cNvSpPr>
                <a:spLocks noGrp="1" noChangeArrowheads="1"/>
              </p:cNvSpPr>
              <p:nvPr>
                <p:ph type="title"/>
              </p:nvPr>
            </p:nvSpPr>
            <p:spPr>
              <a:xfrm>
                <a:off x="0" y="355600"/>
                <a:ext cx="9144000" cy="742950"/>
              </a:xfrm>
            </p:spPr>
            <p:txBody>
              <a:bodyPr/>
              <a:lstStyle/>
              <a:p>
                <a:r>
                  <a:rPr lang="en-US" altLang="en-US" dirty="0">
                    <a:latin typeface="Calibri" panose="020F0502020204030204" pitchFamily="34" charset="0"/>
                    <a:sym typeface="Symbol" pitchFamily="18" charset="2"/>
                  </a:rPr>
                  <a:t>The Idea Behind Procedure </a:t>
                </a:r>
                <a14:m>
                  <m:oMath xmlns:m="http://schemas.openxmlformats.org/officeDocument/2006/math">
                    <m:acc>
                      <m:accPr>
                        <m:chr m:val="̂"/>
                        <m:ctrlPr>
                          <a:rPr lang="en-US" i="1" smtClean="0">
                            <a:latin typeface="Cambria Math"/>
                            <a:ea typeface="Cambria Math"/>
                          </a:rPr>
                        </m:ctrlPr>
                      </m:accPr>
                      <m:e>
                        <m:r>
                          <a:rPr lang="en-US" i="1">
                            <a:latin typeface="Cambria Math"/>
                            <a:ea typeface="Cambria Math"/>
                          </a:rPr>
                          <m:t>𝛼</m:t>
                        </m:r>
                      </m:e>
                    </m:acc>
                    <m:d>
                      <m:dPr>
                        <m:ctrlPr>
                          <a:rPr lang="en-US" i="1">
                            <a:latin typeface="Cambria Math"/>
                            <a:ea typeface="Cambria Math"/>
                          </a:rPr>
                        </m:ctrlPr>
                      </m:dPr>
                      <m:e>
                        <m:r>
                          <m:rPr>
                            <m:nor/>
                          </m:rPr>
                          <a:rPr lang="en-US" altLang="en-US" dirty="0" smtClean="0">
                            <a:sym typeface="Symbol" pitchFamily="18" charset="2"/>
                          </a:rPr>
                          <m:t></m:t>
                        </m:r>
                      </m:e>
                    </m:d>
                  </m:oMath>
                </a14:m>
                <a:endParaRPr lang="en-US" altLang="he-IL" dirty="0">
                  <a:sym typeface="Symbol" pitchFamily="18" charset="2"/>
                </a:endParaRPr>
              </a:p>
            </p:txBody>
          </p:sp>
        </mc:Choice>
        <mc:Fallback xmlns="">
          <p:sp>
            <p:nvSpPr>
              <p:cNvPr id="1155074" name="Rectangle 2"/>
              <p:cNvSpPr>
                <a:spLocks noGrp="1" noRot="1" noChangeAspect="1" noMove="1" noResize="1" noEditPoints="1" noAdjustHandles="1" noChangeArrowheads="1" noChangeShapeType="1" noTextEdit="1"/>
              </p:cNvSpPr>
              <p:nvPr>
                <p:ph type="title"/>
              </p:nvPr>
            </p:nvSpPr>
            <p:spPr>
              <a:xfrm>
                <a:off x="0" y="355600"/>
                <a:ext cx="9144000" cy="742950"/>
              </a:xfrm>
              <a:blipFill rotWithShape="1">
                <a:blip r:embed="rId3"/>
                <a:stretch>
                  <a:fillRect t="-17213" b="-40984"/>
                </a:stretch>
              </a:blipFill>
            </p:spPr>
            <p:txBody>
              <a:bodyPr/>
              <a:lstStyle/>
              <a:p>
                <a:r>
                  <a:rPr lang="en-US">
                    <a:noFill/>
                  </a:rPr>
                  <a:t> </a:t>
                </a:r>
              </a:p>
            </p:txBody>
          </p:sp>
        </mc:Fallback>
      </mc:AlternateContent>
      <p:sp>
        <p:nvSpPr>
          <p:cNvPr id="1155075" name="Text Box 3"/>
          <p:cNvSpPr txBox="1">
            <a:spLocks noChangeArrowheads="1"/>
          </p:cNvSpPr>
          <p:nvPr/>
        </p:nvSpPr>
        <p:spPr bwMode="auto">
          <a:xfrm>
            <a:off x="4476750" y="2570163"/>
            <a:ext cx="4286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3200" smtClean="0">
                <a:solidFill>
                  <a:srgbClr val="FFFFFF"/>
                </a:solidFill>
                <a:sym typeface="Symbol" pitchFamily="18" charset="2"/>
              </a:rPr>
              <a:t></a:t>
            </a:r>
          </a:p>
        </p:txBody>
      </p:sp>
      <p:sp>
        <p:nvSpPr>
          <p:cNvPr id="1155077" name="Oval 5"/>
          <p:cNvSpPr>
            <a:spLocks noChangeArrowheads="1"/>
          </p:cNvSpPr>
          <p:nvPr/>
        </p:nvSpPr>
        <p:spPr bwMode="auto">
          <a:xfrm>
            <a:off x="4684713" y="3241675"/>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smtClean="0">
              <a:solidFill>
                <a:srgbClr val="000000"/>
              </a:solidFill>
            </a:endParaRPr>
          </a:p>
        </p:txBody>
      </p:sp>
      <p:grpSp>
        <p:nvGrpSpPr>
          <p:cNvPr id="1155082" name="Group 10"/>
          <p:cNvGrpSpPr>
            <a:grpSpLocks/>
          </p:cNvGrpSpPr>
          <p:nvPr/>
        </p:nvGrpSpPr>
        <p:grpSpPr bwMode="auto">
          <a:xfrm>
            <a:off x="1793875" y="3167063"/>
            <a:ext cx="2901950" cy="1666875"/>
            <a:chOff x="1130" y="1995"/>
            <a:chExt cx="1828" cy="1050"/>
          </a:xfrm>
        </p:grpSpPr>
        <p:sp>
          <p:nvSpPr>
            <p:cNvPr id="1155083" name="Text Box 11"/>
            <p:cNvSpPr txBox="1">
              <a:spLocks noChangeArrowheads="1"/>
            </p:cNvSpPr>
            <p:nvPr/>
          </p:nvSpPr>
          <p:spPr bwMode="auto">
            <a:xfrm>
              <a:off x="1789" y="1995"/>
              <a:ext cx="651"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3200" i="1" smtClean="0">
                  <a:solidFill>
                    <a:srgbClr val="FFFFFF"/>
                  </a:solidFill>
                  <a:latin typeface="Courier New" pitchFamily="49" charset="0"/>
                </a:rPr>
                <a:t>S</a:t>
              </a:r>
              <a:r>
                <a:rPr lang="en-US" altLang="en-US" sz="900" i="1" smtClean="0">
                  <a:solidFill>
                    <a:srgbClr val="FFFFFF"/>
                  </a:solidFill>
                  <a:latin typeface="Courier New" pitchFamily="49" charset="0"/>
                </a:rPr>
                <a:t> </a:t>
              </a:r>
              <a:r>
                <a:rPr lang="en-US" altLang="en-US" sz="3200" smtClean="0">
                  <a:solidFill>
                    <a:srgbClr val="FFFFFF"/>
                  </a:solidFill>
                  <a:latin typeface="Courier New" pitchFamily="49" charset="0"/>
                  <a:sym typeface="Math B" pitchFamily="2" charset="2"/>
                </a:rPr>
                <a:t></a:t>
              </a:r>
              <a:r>
                <a:rPr lang="en-US" altLang="en-US" sz="900" smtClean="0">
                  <a:solidFill>
                    <a:srgbClr val="FFFFFF"/>
                  </a:solidFill>
                  <a:latin typeface="Courier New" pitchFamily="49" charset="0"/>
                </a:rPr>
                <a:t> </a:t>
              </a:r>
              <a:r>
                <a:rPr lang="en-US" altLang="en-US" sz="3200" smtClean="0">
                  <a:solidFill>
                    <a:srgbClr val="FFFFFF"/>
                  </a:solidFill>
                  <a:sym typeface="Symbol" pitchFamily="18" charset="2"/>
                </a:rPr>
                <a:t></a:t>
              </a:r>
            </a:p>
          </p:txBody>
        </p:sp>
        <p:cxnSp>
          <p:nvCxnSpPr>
            <p:cNvPr id="1155084" name="AutoShape 12"/>
            <p:cNvCxnSpPr>
              <a:cxnSpLocks noChangeShapeType="1"/>
              <a:stCxn id="1155077" idx="3"/>
              <a:endCxn id="1155085" idx="7"/>
            </p:cNvCxnSpPr>
            <p:nvPr/>
          </p:nvCxnSpPr>
          <p:spPr bwMode="auto">
            <a:xfrm flipH="1">
              <a:off x="1415" y="2083"/>
              <a:ext cx="1543" cy="811"/>
            </a:xfrm>
            <a:prstGeom prst="straightConnector1">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55085" name="Oval 13"/>
            <p:cNvSpPr>
              <a:spLocks noChangeArrowheads="1"/>
            </p:cNvSpPr>
            <p:nvPr/>
          </p:nvSpPr>
          <p:spPr bwMode="auto">
            <a:xfrm>
              <a:off x="1374" y="2887"/>
              <a:ext cx="48" cy="48"/>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smtClean="0">
                <a:solidFill>
                  <a:srgbClr val="000000"/>
                </a:solidFill>
              </a:endParaRPr>
            </a:p>
          </p:txBody>
        </p:sp>
        <p:sp>
          <p:nvSpPr>
            <p:cNvPr id="1155086" name="Text Box 14"/>
            <p:cNvSpPr txBox="1">
              <a:spLocks noChangeArrowheads="1"/>
            </p:cNvSpPr>
            <p:nvPr/>
          </p:nvSpPr>
          <p:spPr bwMode="auto">
            <a:xfrm>
              <a:off x="1130" y="2757"/>
              <a:ext cx="23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i="1" smtClean="0">
                  <a:solidFill>
                    <a:srgbClr val="FFFFFF"/>
                  </a:solidFill>
                  <a:latin typeface="Courier New" pitchFamily="49" charset="0"/>
                </a:rPr>
                <a:t>S</a:t>
              </a:r>
            </a:p>
          </p:txBody>
        </p:sp>
      </p:grpSp>
      <p:sp>
        <p:nvSpPr>
          <p:cNvPr id="1155087" name="Line 15"/>
          <p:cNvSpPr>
            <a:spLocks noChangeShapeType="1"/>
          </p:cNvSpPr>
          <p:nvPr/>
        </p:nvSpPr>
        <p:spPr bwMode="auto">
          <a:xfrm flipV="1">
            <a:off x="7773988" y="2127250"/>
            <a:ext cx="1292225" cy="30638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smtClean="0">
              <a:solidFill>
                <a:srgbClr val="000000"/>
              </a:solidFill>
            </a:endParaRPr>
          </a:p>
        </p:txBody>
      </p:sp>
      <p:sp>
        <p:nvSpPr>
          <p:cNvPr id="1155088" name="Line 16"/>
          <p:cNvSpPr>
            <a:spLocks noChangeShapeType="1"/>
          </p:cNvSpPr>
          <p:nvPr/>
        </p:nvSpPr>
        <p:spPr bwMode="auto">
          <a:xfrm flipH="1" flipV="1">
            <a:off x="6484938" y="2146300"/>
            <a:ext cx="1292225" cy="30638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smtClean="0">
              <a:solidFill>
                <a:srgbClr val="000000"/>
              </a:solidFill>
            </a:endParaRPr>
          </a:p>
        </p:txBody>
      </p:sp>
      <p:grpSp>
        <p:nvGrpSpPr>
          <p:cNvPr id="1155089" name="Group 17"/>
          <p:cNvGrpSpPr>
            <a:grpSpLocks/>
          </p:cNvGrpSpPr>
          <p:nvPr/>
        </p:nvGrpSpPr>
        <p:grpSpPr bwMode="auto">
          <a:xfrm>
            <a:off x="2219325" y="3548063"/>
            <a:ext cx="6107113" cy="2101850"/>
            <a:chOff x="1398" y="2235"/>
            <a:chExt cx="3847" cy="1324"/>
          </a:xfrm>
        </p:grpSpPr>
        <p:sp>
          <p:nvSpPr>
            <p:cNvPr id="1155090" name="Text Box 18"/>
            <p:cNvSpPr txBox="1">
              <a:spLocks noChangeArrowheads="1"/>
            </p:cNvSpPr>
            <p:nvPr/>
          </p:nvSpPr>
          <p:spPr bwMode="auto">
            <a:xfrm>
              <a:off x="4142" y="3194"/>
              <a:ext cx="257"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3200" i="1" smtClean="0">
                  <a:solidFill>
                    <a:srgbClr val="FFFFFF"/>
                  </a:solidFill>
                  <a:latin typeface="Courier New" pitchFamily="49" charset="0"/>
                  <a:sym typeface="Symbol" pitchFamily="18" charset="2"/>
                </a:rPr>
                <a:t></a:t>
              </a:r>
              <a:endParaRPr lang="en-US" altLang="en-US" sz="3200" smtClean="0">
                <a:solidFill>
                  <a:srgbClr val="FFFFFF"/>
                </a:solidFill>
                <a:latin typeface="Courier New" pitchFamily="49" charset="0"/>
              </a:endParaRPr>
            </a:p>
          </p:txBody>
        </p:sp>
        <p:cxnSp>
          <p:nvCxnSpPr>
            <p:cNvPr id="1155091" name="AutoShape 19"/>
            <p:cNvCxnSpPr>
              <a:cxnSpLocks noChangeShapeType="1"/>
              <a:stCxn id="1155085" idx="4"/>
              <a:endCxn id="1155092" idx="3"/>
            </p:cNvCxnSpPr>
            <p:nvPr/>
          </p:nvCxnSpPr>
          <p:spPr bwMode="auto">
            <a:xfrm rot="5400000" flipH="1" flipV="1">
              <a:off x="2975" y="1013"/>
              <a:ext cx="345" cy="3500"/>
            </a:xfrm>
            <a:prstGeom prst="curvedConnector3">
              <a:avLst>
                <a:gd name="adj1" fmla="val -148407"/>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55092" name="Oval 20"/>
            <p:cNvSpPr>
              <a:spLocks noChangeArrowheads="1"/>
            </p:cNvSpPr>
            <p:nvPr/>
          </p:nvSpPr>
          <p:spPr bwMode="auto">
            <a:xfrm>
              <a:off x="4891" y="2549"/>
              <a:ext cx="48" cy="48"/>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smtClean="0">
                <a:solidFill>
                  <a:srgbClr val="000000"/>
                </a:solidFill>
              </a:endParaRPr>
            </a:p>
          </p:txBody>
        </p:sp>
        <p:sp>
          <p:nvSpPr>
            <p:cNvPr id="1155093" name="Text Box 21"/>
            <p:cNvSpPr txBox="1">
              <a:spLocks noChangeArrowheads="1"/>
            </p:cNvSpPr>
            <p:nvPr/>
          </p:nvSpPr>
          <p:spPr bwMode="auto">
            <a:xfrm>
              <a:off x="4679" y="2235"/>
              <a:ext cx="56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i="1" smtClean="0">
                  <a:solidFill>
                    <a:srgbClr val="FFFFFF"/>
                  </a:solidFill>
                  <a:latin typeface="Courier New" pitchFamily="49" charset="0"/>
                  <a:sym typeface="Symbol" pitchFamily="18" charset="2"/>
                </a:rPr>
                <a:t></a:t>
              </a:r>
              <a:r>
                <a:rPr lang="en-US" altLang="en-US" sz="2400" smtClean="0">
                  <a:solidFill>
                    <a:srgbClr val="FFFFFF"/>
                  </a:solidFill>
                  <a:latin typeface="Courier New" pitchFamily="49" charset="0"/>
                </a:rPr>
                <a:t>(</a:t>
              </a:r>
              <a:r>
                <a:rPr lang="en-US" altLang="en-US" sz="2400" i="1" smtClean="0">
                  <a:solidFill>
                    <a:srgbClr val="FFFFFF"/>
                  </a:solidFill>
                  <a:latin typeface="Courier New" pitchFamily="49" charset="0"/>
                </a:rPr>
                <a:t>S</a:t>
              </a:r>
              <a:r>
                <a:rPr lang="en-US" altLang="en-US" sz="2400" smtClean="0">
                  <a:solidFill>
                    <a:srgbClr val="FFFFFF"/>
                  </a:solidFill>
                  <a:latin typeface="Courier New" pitchFamily="49" charset="0"/>
                </a:rPr>
                <a:t>)</a:t>
              </a:r>
            </a:p>
          </p:txBody>
        </p:sp>
      </p:grpSp>
      <p:grpSp>
        <p:nvGrpSpPr>
          <p:cNvPr id="1155094" name="Group 22"/>
          <p:cNvGrpSpPr>
            <a:grpSpLocks/>
          </p:cNvGrpSpPr>
          <p:nvPr/>
        </p:nvGrpSpPr>
        <p:grpSpPr bwMode="auto">
          <a:xfrm>
            <a:off x="222250" y="3324225"/>
            <a:ext cx="2355850" cy="1974850"/>
            <a:chOff x="140" y="2094"/>
            <a:chExt cx="1484" cy="1244"/>
          </a:xfrm>
        </p:grpSpPr>
        <p:sp>
          <p:nvSpPr>
            <p:cNvPr id="1155095" name="Freeform 23"/>
            <p:cNvSpPr>
              <a:spLocks/>
            </p:cNvSpPr>
            <p:nvPr/>
          </p:nvSpPr>
          <p:spPr bwMode="auto">
            <a:xfrm>
              <a:off x="502" y="2094"/>
              <a:ext cx="1122" cy="1244"/>
            </a:xfrm>
            <a:custGeom>
              <a:avLst/>
              <a:gdLst>
                <a:gd name="T0" fmla="*/ 31 w 1122"/>
                <a:gd name="T1" fmla="*/ 371 h 1244"/>
                <a:gd name="T2" fmla="*/ 77 w 1122"/>
                <a:gd name="T3" fmla="*/ 582 h 1244"/>
                <a:gd name="T4" fmla="*/ 54 w 1122"/>
                <a:gd name="T5" fmla="*/ 929 h 1244"/>
                <a:gd name="T6" fmla="*/ 402 w 1122"/>
                <a:gd name="T7" fmla="*/ 1181 h 1244"/>
                <a:gd name="T8" fmla="*/ 678 w 1122"/>
                <a:gd name="T9" fmla="*/ 1223 h 1244"/>
                <a:gd name="T10" fmla="*/ 920 w 1122"/>
                <a:gd name="T11" fmla="*/ 1056 h 1244"/>
                <a:gd name="T12" fmla="*/ 1103 w 1122"/>
                <a:gd name="T13" fmla="*/ 792 h 1244"/>
                <a:gd name="T14" fmla="*/ 1035 w 1122"/>
                <a:gd name="T15" fmla="*/ 470 h 1244"/>
                <a:gd name="T16" fmla="*/ 994 w 1122"/>
                <a:gd name="T17" fmla="*/ 210 h 1244"/>
                <a:gd name="T18" fmla="*/ 794 w 1122"/>
                <a:gd name="T19" fmla="*/ 98 h 1244"/>
                <a:gd name="T20" fmla="*/ 459 w 1122"/>
                <a:gd name="T21" fmla="*/ 14 h 1244"/>
                <a:gd name="T22" fmla="*/ 250 w 1122"/>
                <a:gd name="T23" fmla="*/ 183 h 1244"/>
                <a:gd name="T24" fmla="*/ 31 w 1122"/>
                <a:gd name="T25" fmla="*/ 371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2" h="1244">
                  <a:moveTo>
                    <a:pt x="31" y="371"/>
                  </a:moveTo>
                  <a:cubicBezTo>
                    <a:pt x="23" y="436"/>
                    <a:pt x="74" y="489"/>
                    <a:pt x="77" y="582"/>
                  </a:cubicBezTo>
                  <a:cubicBezTo>
                    <a:pt x="80" y="675"/>
                    <a:pt x="0" y="829"/>
                    <a:pt x="54" y="929"/>
                  </a:cubicBezTo>
                  <a:cubicBezTo>
                    <a:pt x="108" y="1029"/>
                    <a:pt x="298" y="1132"/>
                    <a:pt x="402" y="1181"/>
                  </a:cubicBezTo>
                  <a:cubicBezTo>
                    <a:pt x="505" y="1230"/>
                    <a:pt x="591" y="1244"/>
                    <a:pt x="678" y="1223"/>
                  </a:cubicBezTo>
                  <a:cubicBezTo>
                    <a:pt x="764" y="1202"/>
                    <a:pt x="849" y="1128"/>
                    <a:pt x="920" y="1056"/>
                  </a:cubicBezTo>
                  <a:cubicBezTo>
                    <a:pt x="991" y="984"/>
                    <a:pt x="1084" y="890"/>
                    <a:pt x="1103" y="792"/>
                  </a:cubicBezTo>
                  <a:cubicBezTo>
                    <a:pt x="1122" y="694"/>
                    <a:pt x="1053" y="567"/>
                    <a:pt x="1035" y="470"/>
                  </a:cubicBezTo>
                  <a:cubicBezTo>
                    <a:pt x="1017" y="373"/>
                    <a:pt x="1034" y="272"/>
                    <a:pt x="994" y="210"/>
                  </a:cubicBezTo>
                  <a:cubicBezTo>
                    <a:pt x="954" y="148"/>
                    <a:pt x="883" y="131"/>
                    <a:pt x="794" y="98"/>
                  </a:cubicBezTo>
                  <a:cubicBezTo>
                    <a:pt x="705" y="65"/>
                    <a:pt x="550" y="0"/>
                    <a:pt x="459" y="14"/>
                  </a:cubicBezTo>
                  <a:cubicBezTo>
                    <a:pt x="368" y="28"/>
                    <a:pt x="321" y="124"/>
                    <a:pt x="250" y="183"/>
                  </a:cubicBezTo>
                  <a:cubicBezTo>
                    <a:pt x="179" y="242"/>
                    <a:pt x="77" y="332"/>
                    <a:pt x="31" y="371"/>
                  </a:cubicBezTo>
                  <a:close/>
                </a:path>
              </a:pathLst>
            </a:custGeom>
            <a:noFill/>
            <a:ln w="28575" cap="flat" cmpd="sng">
              <a:solidFill>
                <a:srgbClr val="FFFF66"/>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smtClean="0">
                <a:solidFill>
                  <a:srgbClr val="000000"/>
                </a:solidFill>
              </a:endParaRPr>
            </a:p>
          </p:txBody>
        </p:sp>
        <p:sp>
          <p:nvSpPr>
            <p:cNvPr id="1155096" name="Text Box 24"/>
            <p:cNvSpPr txBox="1">
              <a:spLocks noChangeArrowheads="1"/>
            </p:cNvSpPr>
            <p:nvPr/>
          </p:nvSpPr>
          <p:spPr bwMode="auto">
            <a:xfrm>
              <a:off x="140" y="2818"/>
              <a:ext cx="40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smtClean="0">
                  <a:solidFill>
                    <a:srgbClr val="FFFFFF"/>
                  </a:solidFill>
                  <a:sym typeface="Math B" pitchFamily="2" charset="2"/>
                </a:rPr>
                <a:t></a:t>
              </a:r>
              <a:r>
                <a:rPr lang="en-US" altLang="en-US" sz="2400" smtClean="0">
                  <a:solidFill>
                    <a:srgbClr val="FFFFFF"/>
                  </a:solidFill>
                  <a:sym typeface="Symbol" pitchFamily="18" charset="2"/>
                </a:rPr>
                <a:t></a:t>
              </a:r>
              <a:r>
                <a:rPr lang="en-US" altLang="en-US" sz="2400" smtClean="0">
                  <a:solidFill>
                    <a:srgbClr val="FFFFFF"/>
                  </a:solidFill>
                  <a:sym typeface="Math B" pitchFamily="2" charset="2"/>
                </a:rPr>
                <a:t></a:t>
              </a:r>
            </a:p>
          </p:txBody>
        </p:sp>
      </p:grpSp>
      <p:grpSp>
        <p:nvGrpSpPr>
          <p:cNvPr id="1155097" name="Group 25"/>
          <p:cNvGrpSpPr>
            <a:grpSpLocks/>
          </p:cNvGrpSpPr>
          <p:nvPr/>
        </p:nvGrpSpPr>
        <p:grpSpPr bwMode="auto">
          <a:xfrm>
            <a:off x="4800600" y="3478214"/>
            <a:ext cx="2965450" cy="1122363"/>
            <a:chOff x="3024" y="2191"/>
            <a:chExt cx="1868" cy="707"/>
          </a:xfrm>
        </p:grpSpPr>
        <p:sp>
          <p:nvSpPr>
            <p:cNvPr id="1155098" name="Oval 26"/>
            <p:cNvSpPr>
              <a:spLocks noChangeArrowheads="1"/>
            </p:cNvSpPr>
            <p:nvPr/>
          </p:nvSpPr>
          <p:spPr bwMode="auto">
            <a:xfrm>
              <a:off x="3406" y="2572"/>
              <a:ext cx="48" cy="48"/>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smtClean="0">
                <a:solidFill>
                  <a:srgbClr val="000000"/>
                </a:solidFill>
              </a:endParaRPr>
            </a:p>
          </p:txBody>
        </p:sp>
        <p:sp>
          <p:nvSpPr>
            <p:cNvPr id="1155099" name="Freeform 27"/>
            <p:cNvSpPr>
              <a:spLocks/>
            </p:cNvSpPr>
            <p:nvPr/>
          </p:nvSpPr>
          <p:spPr bwMode="auto">
            <a:xfrm>
              <a:off x="3463" y="2487"/>
              <a:ext cx="1429" cy="86"/>
            </a:xfrm>
            <a:custGeom>
              <a:avLst/>
              <a:gdLst>
                <a:gd name="T0" fmla="*/ 1429 w 1429"/>
                <a:gd name="T1" fmla="*/ 71 h 86"/>
                <a:gd name="T2" fmla="*/ 906 w 1429"/>
                <a:gd name="T3" fmla="*/ 19 h 86"/>
                <a:gd name="T4" fmla="*/ 412 w 1429"/>
                <a:gd name="T5" fmla="*/ 11 h 86"/>
                <a:gd name="T6" fmla="*/ 0 w 1429"/>
                <a:gd name="T7" fmla="*/ 86 h 86"/>
              </a:gdLst>
              <a:ahLst/>
              <a:cxnLst>
                <a:cxn ang="0">
                  <a:pos x="T0" y="T1"/>
                </a:cxn>
                <a:cxn ang="0">
                  <a:pos x="T2" y="T3"/>
                </a:cxn>
                <a:cxn ang="0">
                  <a:pos x="T4" y="T5"/>
                </a:cxn>
                <a:cxn ang="0">
                  <a:pos x="T6" y="T7"/>
                </a:cxn>
              </a:cxnLst>
              <a:rect l="0" t="0" r="r" b="b"/>
              <a:pathLst>
                <a:path w="1429" h="86">
                  <a:moveTo>
                    <a:pt x="1429" y="71"/>
                  </a:moveTo>
                  <a:cubicBezTo>
                    <a:pt x="1252" y="50"/>
                    <a:pt x="1075" y="29"/>
                    <a:pt x="906" y="19"/>
                  </a:cubicBezTo>
                  <a:cubicBezTo>
                    <a:pt x="737" y="9"/>
                    <a:pt x="563" y="0"/>
                    <a:pt x="412" y="11"/>
                  </a:cubicBezTo>
                  <a:cubicBezTo>
                    <a:pt x="261" y="22"/>
                    <a:pt x="130" y="54"/>
                    <a:pt x="0" y="86"/>
                  </a:cubicBezTo>
                </a:path>
              </a:pathLst>
            </a:custGeom>
            <a:noFill/>
            <a:ln w="28575" cap="flat" cmpd="sng">
              <a:solidFill>
                <a:schemeClr val="bg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sz="3600" smtClean="0">
                <a:solidFill>
                  <a:srgbClr val="000000"/>
                </a:solidFill>
              </a:endParaRPr>
            </a:p>
          </p:txBody>
        </p:sp>
        <mc:AlternateContent xmlns:mc="http://schemas.openxmlformats.org/markup-compatibility/2006" xmlns:a14="http://schemas.microsoft.com/office/drawing/2010/main">
          <mc:Choice Requires="a14">
            <p:sp>
              <p:nvSpPr>
                <p:cNvPr id="1155100" name="Text Box 28"/>
                <p:cNvSpPr txBox="1">
                  <a:spLocks noChangeArrowheads="1"/>
                </p:cNvSpPr>
                <p:nvPr/>
              </p:nvSpPr>
              <p:spPr bwMode="auto">
                <a:xfrm>
                  <a:off x="3024" y="2607"/>
                  <a:ext cx="519" cy="291"/>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acc>
                          <m:accPr>
                            <m:chr m:val="̂"/>
                            <m:ctrlPr>
                              <a:rPr lang="en-US" sz="2400" i="1" kern="0">
                                <a:solidFill>
                                  <a:srgbClr val="FFFFFF"/>
                                </a:solidFill>
                                <a:latin typeface="Cambria Math"/>
                                <a:ea typeface="Cambria Math"/>
                              </a:rPr>
                            </m:ctrlPr>
                          </m:accPr>
                          <m:e>
                            <m:r>
                              <m:rPr>
                                <m:sty m:val="p"/>
                              </m:rPr>
                              <a:rPr lang="el-GR" sz="2400" i="1" kern="0">
                                <a:solidFill>
                                  <a:srgbClr val="FFFFFF"/>
                                </a:solidFill>
                                <a:latin typeface="Cambria Math"/>
                                <a:ea typeface="Cambria Math"/>
                              </a:rPr>
                              <m:t>γ</m:t>
                            </m:r>
                          </m:e>
                        </m:acc>
                        <m:r>
                          <a:rPr lang="en-US" sz="2400" i="1" kern="0">
                            <a:solidFill>
                              <a:srgbClr val="FFFFFF"/>
                            </a:solidFill>
                            <a:latin typeface="Cambria Math"/>
                            <a:ea typeface="Cambria Math"/>
                          </a:rPr>
                          <m:t>(</m:t>
                        </m:r>
                        <m:r>
                          <m:rPr>
                            <m:sty m:val="p"/>
                          </m:rPr>
                          <a:rPr lang="en-US" sz="2400" i="1" kern="0" smtClean="0">
                            <a:solidFill>
                              <a:srgbClr val="FFFFFF"/>
                            </a:solidFill>
                            <a:latin typeface="Cambria Math"/>
                            <a:ea typeface="Cambria Math"/>
                          </a:rPr>
                          <m:t>a</m:t>
                        </m:r>
                        <m:r>
                          <a:rPr lang="en-US" sz="2400" i="1" kern="0">
                            <a:solidFill>
                              <a:srgbClr val="FFFFFF"/>
                            </a:solidFill>
                            <a:latin typeface="Cambria Math"/>
                            <a:ea typeface="Cambria Math"/>
                          </a:rPr>
                          <m:t>)</m:t>
                        </m:r>
                      </m:oMath>
                    </m:oMathPara>
                  </a14:m>
                  <a:endParaRPr lang="en-US" altLang="en-US" sz="1400" u="sng" dirty="0">
                    <a:solidFill>
                      <a:srgbClr val="FFFFFF"/>
                    </a:solidFill>
                    <a:sym typeface="Symbol" pitchFamily="18" charset="2"/>
                  </a:endParaRPr>
                </a:p>
              </p:txBody>
            </p:sp>
          </mc:Choice>
          <mc:Fallback xmlns="">
            <p:sp>
              <p:nvSpPr>
                <p:cNvPr id="1155100" name="Text Box 28"/>
                <p:cNvSpPr txBox="1">
                  <a:spLocks noRot="1" noChangeAspect="1" noMove="1" noResize="1" noEditPoints="1" noAdjustHandles="1" noChangeArrowheads="1" noChangeShapeType="1" noTextEdit="1"/>
                </p:cNvSpPr>
                <p:nvPr/>
              </p:nvSpPr>
              <p:spPr bwMode="auto">
                <a:xfrm>
                  <a:off x="3024" y="2607"/>
                  <a:ext cx="519" cy="291"/>
                </a:xfrm>
                <a:prstGeom prst="rect">
                  <a:avLst/>
                </a:prstGeom>
                <a:blipFill rotWithShape="1">
                  <a:blip r:embed="rId4"/>
                  <a:stretch>
                    <a:fillRect t="-2632" r="-741" b="-1842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55101" name="Text Box 29"/>
                <p:cNvSpPr txBox="1">
                  <a:spLocks noChangeArrowheads="1"/>
                </p:cNvSpPr>
                <p:nvPr/>
              </p:nvSpPr>
              <p:spPr bwMode="auto">
                <a:xfrm>
                  <a:off x="3989" y="2191"/>
                  <a:ext cx="263" cy="291"/>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acc>
                          <m:accPr>
                            <m:chr m:val="̂"/>
                            <m:ctrlPr>
                              <a:rPr lang="en-US" sz="2400" i="1" kern="0">
                                <a:solidFill>
                                  <a:srgbClr val="FFFFFF"/>
                                </a:solidFill>
                                <a:latin typeface="Cambria Math"/>
                                <a:ea typeface="Cambria Math"/>
                                <a:cs typeface="+mj-cs"/>
                              </a:rPr>
                            </m:ctrlPr>
                          </m:accPr>
                          <m:e>
                            <m:r>
                              <m:rPr>
                                <m:sty m:val="p"/>
                              </m:rPr>
                              <a:rPr lang="el-GR" sz="2400" i="1" kern="0" smtClean="0">
                                <a:solidFill>
                                  <a:srgbClr val="FFFFFF"/>
                                </a:solidFill>
                                <a:latin typeface="Cambria Math"/>
                                <a:ea typeface="Cambria Math"/>
                                <a:cs typeface="+mj-cs"/>
                              </a:rPr>
                              <m:t>γ</m:t>
                            </m:r>
                          </m:e>
                        </m:acc>
                      </m:oMath>
                    </m:oMathPara>
                  </a14:m>
                  <a:endParaRPr lang="en-US" altLang="en-US" sz="1400" u="sng" dirty="0" smtClean="0">
                    <a:solidFill>
                      <a:srgbClr val="FFFFFF"/>
                    </a:solidFill>
                    <a:sym typeface="Symbol" pitchFamily="18" charset="2"/>
                  </a:endParaRPr>
                </a:p>
              </p:txBody>
            </p:sp>
          </mc:Choice>
          <mc:Fallback xmlns="">
            <p:sp>
              <p:nvSpPr>
                <p:cNvPr id="1155101" name="Text Box 29"/>
                <p:cNvSpPr txBox="1">
                  <a:spLocks noRot="1" noChangeAspect="1" noMove="1" noResize="1" noEditPoints="1" noAdjustHandles="1" noChangeArrowheads="1" noChangeShapeType="1" noTextEdit="1"/>
                </p:cNvSpPr>
                <p:nvPr/>
              </p:nvSpPr>
              <p:spPr bwMode="auto">
                <a:xfrm>
                  <a:off x="3989" y="2191"/>
                  <a:ext cx="263" cy="291"/>
                </a:xfrm>
                <a:prstGeom prst="rect">
                  <a:avLst/>
                </a:prstGeom>
                <a:blipFill rotWithShape="1">
                  <a:blip r:embed="rId5"/>
                  <a:stretch>
                    <a:fillRect t="-2667" r="-17647" b="-1066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grpSp>
        <p:nvGrpSpPr>
          <p:cNvPr id="1155102" name="Group 30"/>
          <p:cNvGrpSpPr>
            <a:grpSpLocks/>
          </p:cNvGrpSpPr>
          <p:nvPr/>
        </p:nvGrpSpPr>
        <p:grpSpPr bwMode="auto">
          <a:xfrm>
            <a:off x="322262" y="2765425"/>
            <a:ext cx="2147887" cy="1200150"/>
            <a:chOff x="203" y="1742"/>
            <a:chExt cx="1262" cy="756"/>
          </a:xfrm>
        </p:grpSpPr>
        <mc:AlternateContent xmlns:mc="http://schemas.openxmlformats.org/markup-compatibility/2006" xmlns:a14="http://schemas.microsoft.com/office/drawing/2010/main">
          <mc:Choice Requires="a14">
            <p:sp>
              <p:nvSpPr>
                <p:cNvPr id="1155103" name="Text Box 31"/>
                <p:cNvSpPr txBox="1">
                  <a:spLocks noChangeArrowheads="1"/>
                </p:cNvSpPr>
                <p:nvPr/>
              </p:nvSpPr>
              <p:spPr bwMode="auto">
                <a:xfrm>
                  <a:off x="203" y="1742"/>
                  <a:ext cx="1262" cy="295"/>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pPr>
                  <a:r>
                    <a:rPr lang="en-US" altLang="en-US" sz="2400" dirty="0" smtClean="0">
                      <a:solidFill>
                        <a:srgbClr val="FFFFFF"/>
                      </a:solidFill>
                      <a:sym typeface="Math B" pitchFamily="2" charset="2"/>
                    </a:rPr>
                    <a:t></a:t>
                  </a:r>
                  <a:r>
                    <a:rPr lang="en-US" altLang="en-US" sz="2400" dirty="0" smtClean="0">
                      <a:solidFill>
                        <a:srgbClr val="FFFFFF"/>
                      </a:solidFill>
                      <a:sym typeface="Symbol" pitchFamily="18" charset="2"/>
                    </a:rPr>
                    <a:t></a:t>
                  </a:r>
                  <a:r>
                    <a:rPr lang="en-US" altLang="en-US" sz="2400" dirty="0" smtClean="0">
                      <a:solidFill>
                        <a:srgbClr val="FFFFFF"/>
                      </a:solidFill>
                    </a:rPr>
                    <a:t> </a:t>
                  </a:r>
                  <a:r>
                    <a:rPr lang="en-US" altLang="en-US" sz="2400" dirty="0" smtClean="0">
                      <a:solidFill>
                        <a:srgbClr val="FFFFFF"/>
                      </a:solidFill>
                      <a:sym typeface="Symbol" pitchFamily="18" charset="2"/>
                    </a:rPr>
                    <a:t></a:t>
                  </a:r>
                  <a:r>
                    <a:rPr lang="en-US" altLang="en-US" sz="2400" dirty="0" smtClean="0">
                      <a:solidFill>
                        <a:srgbClr val="FFFFFF"/>
                      </a:solidFill>
                    </a:rPr>
                    <a:t> </a:t>
                  </a:r>
                  <a:r>
                    <a:rPr lang="en-US" altLang="en-US" sz="2400" dirty="0" smtClean="0">
                      <a:solidFill>
                        <a:srgbClr val="FFFFFF"/>
                      </a:solidFill>
                      <a:sym typeface="Symbol" pitchFamily="18" charset="2"/>
                    </a:rPr>
                    <a:t></a:t>
                  </a:r>
                  <a14:m>
                    <m:oMath xmlns:m="http://schemas.openxmlformats.org/officeDocument/2006/math">
                      <m:acc>
                        <m:accPr>
                          <m:chr m:val="̂"/>
                          <m:ctrlPr>
                            <a:rPr lang="en-US" sz="2400" i="1" kern="0">
                              <a:solidFill>
                                <a:srgbClr val="FFFFFF"/>
                              </a:solidFill>
                              <a:latin typeface="Cambria Math"/>
                              <a:ea typeface="Cambria Math"/>
                            </a:rPr>
                          </m:ctrlPr>
                        </m:accPr>
                        <m:e>
                          <m:r>
                            <m:rPr>
                              <m:sty m:val="p"/>
                            </m:rPr>
                            <a:rPr lang="el-GR" sz="2400" i="1" kern="0">
                              <a:solidFill>
                                <a:srgbClr val="FFFFFF"/>
                              </a:solidFill>
                              <a:latin typeface="Cambria Math"/>
                              <a:ea typeface="Cambria Math"/>
                            </a:rPr>
                            <m:t>γ</m:t>
                          </m:r>
                        </m:e>
                      </m:acc>
                      <m:r>
                        <a:rPr lang="en-US" sz="2400" i="1" kern="0">
                          <a:solidFill>
                            <a:srgbClr val="FFFFFF"/>
                          </a:solidFill>
                          <a:latin typeface="Cambria Math"/>
                          <a:ea typeface="Cambria Math"/>
                        </a:rPr>
                        <m:t>(</m:t>
                      </m:r>
                      <m:sSup>
                        <m:sSupPr>
                          <m:ctrlPr>
                            <a:rPr lang="en-US" altLang="en-US" sz="2400" i="1" dirty="0">
                              <a:solidFill>
                                <a:srgbClr val="FFFFFF"/>
                              </a:solidFill>
                              <a:latin typeface="Cambria Math"/>
                            </a:rPr>
                          </m:ctrlPr>
                        </m:sSupPr>
                        <m:e>
                          <m:r>
                            <a:rPr lang="en-US" altLang="en-US" sz="2400" i="1" dirty="0">
                              <a:solidFill>
                                <a:srgbClr val="FFFFFF"/>
                              </a:solidFill>
                              <a:latin typeface="Cambria Math"/>
                            </a:rPr>
                            <m:t>𝑎</m:t>
                          </m:r>
                        </m:e>
                        <m:sup>
                          <m:r>
                            <a:rPr lang="en-US" altLang="en-US" sz="2400" i="1" dirty="0">
                              <a:solidFill>
                                <a:srgbClr val="FFFFFF"/>
                              </a:solidFill>
                              <a:latin typeface="Cambria Math"/>
                            </a:rPr>
                            <m:t>#</m:t>
                          </m:r>
                        </m:sup>
                      </m:sSup>
                      <m:r>
                        <a:rPr lang="en-US" sz="2400" i="1" kern="0">
                          <a:solidFill>
                            <a:srgbClr val="FFFFFF"/>
                          </a:solidFill>
                          <a:latin typeface="Cambria Math"/>
                          <a:ea typeface="Cambria Math"/>
                        </a:rPr>
                        <m:t>)</m:t>
                      </m:r>
                    </m:oMath>
                  </a14:m>
                  <a:r>
                    <a:rPr lang="en-US" altLang="en-US" sz="2400" dirty="0" smtClean="0">
                      <a:solidFill>
                        <a:srgbClr val="FFFFFF"/>
                      </a:solidFill>
                      <a:sym typeface="Math B" pitchFamily="2" charset="2"/>
                    </a:rPr>
                    <a:t></a:t>
                  </a:r>
                </a:p>
              </p:txBody>
            </p:sp>
          </mc:Choice>
          <mc:Fallback xmlns="">
            <p:sp>
              <p:nvSpPr>
                <p:cNvPr id="1155103" name="Text Box 31"/>
                <p:cNvSpPr txBox="1">
                  <a:spLocks noRot="1" noChangeAspect="1" noMove="1" noResize="1" noEditPoints="1" noAdjustHandles="1" noChangeArrowheads="1" noChangeShapeType="1" noTextEdit="1"/>
                </p:cNvSpPr>
                <p:nvPr/>
              </p:nvSpPr>
              <p:spPr bwMode="auto">
                <a:xfrm>
                  <a:off x="203" y="1742"/>
                  <a:ext cx="1262" cy="295"/>
                </a:xfrm>
                <a:prstGeom prst="rect">
                  <a:avLst/>
                </a:prstGeom>
                <a:blipFill rotWithShape="1">
                  <a:blip r:embed="rId6"/>
                  <a:stretch>
                    <a:fillRect l="-4545" t="-10526" b="-2894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155104" name="Line 32"/>
            <p:cNvSpPr>
              <a:spLocks noChangeShapeType="1"/>
            </p:cNvSpPr>
            <p:nvPr/>
          </p:nvSpPr>
          <p:spPr bwMode="auto">
            <a:xfrm>
              <a:off x="561" y="2020"/>
              <a:ext cx="344" cy="478"/>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sz="3600" smtClean="0">
                <a:solidFill>
                  <a:srgbClr val="000000"/>
                </a:solidFill>
              </a:endParaRPr>
            </a:p>
          </p:txBody>
        </p:sp>
      </p:grpSp>
      <p:grpSp>
        <p:nvGrpSpPr>
          <p:cNvPr id="1155105" name="Group 33"/>
          <p:cNvGrpSpPr>
            <a:grpSpLocks/>
          </p:cNvGrpSpPr>
          <p:nvPr/>
        </p:nvGrpSpPr>
        <p:grpSpPr bwMode="auto">
          <a:xfrm>
            <a:off x="1296988" y="4038601"/>
            <a:ext cx="1870075" cy="1860551"/>
            <a:chOff x="817" y="2544"/>
            <a:chExt cx="1178" cy="1172"/>
          </a:xfrm>
        </p:grpSpPr>
        <p:sp>
          <p:nvSpPr>
            <p:cNvPr id="1155106" name="Freeform 34"/>
            <p:cNvSpPr>
              <a:spLocks/>
            </p:cNvSpPr>
            <p:nvPr/>
          </p:nvSpPr>
          <p:spPr bwMode="auto">
            <a:xfrm>
              <a:off x="817" y="2544"/>
              <a:ext cx="855" cy="853"/>
            </a:xfrm>
            <a:custGeom>
              <a:avLst/>
              <a:gdLst>
                <a:gd name="T0" fmla="*/ 204 w 855"/>
                <a:gd name="T1" fmla="*/ 418 h 853"/>
                <a:gd name="T2" fmla="*/ 107 w 855"/>
                <a:gd name="T3" fmla="*/ 590 h 853"/>
                <a:gd name="T4" fmla="*/ 39 w 855"/>
                <a:gd name="T5" fmla="*/ 788 h 853"/>
                <a:gd name="T6" fmla="*/ 343 w 855"/>
                <a:gd name="T7" fmla="*/ 832 h 853"/>
                <a:gd name="T8" fmla="*/ 635 w 855"/>
                <a:gd name="T9" fmla="*/ 660 h 853"/>
                <a:gd name="T10" fmla="*/ 831 w 855"/>
                <a:gd name="T11" fmla="*/ 364 h 853"/>
                <a:gd name="T12" fmla="*/ 779 w 855"/>
                <a:gd name="T13" fmla="*/ 44 h 853"/>
                <a:gd name="T14" fmla="*/ 593 w 855"/>
                <a:gd name="T15" fmla="*/ 97 h 853"/>
                <a:gd name="T16" fmla="*/ 444 w 855"/>
                <a:gd name="T17" fmla="*/ 148 h 853"/>
                <a:gd name="T18" fmla="*/ 316 w 855"/>
                <a:gd name="T19" fmla="*/ 291 h 853"/>
                <a:gd name="T20" fmla="*/ 204 w 855"/>
                <a:gd name="T21" fmla="*/ 418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5" h="853">
                  <a:moveTo>
                    <a:pt x="204" y="418"/>
                  </a:moveTo>
                  <a:cubicBezTo>
                    <a:pt x="169" y="468"/>
                    <a:pt x="134" y="528"/>
                    <a:pt x="107" y="590"/>
                  </a:cubicBezTo>
                  <a:cubicBezTo>
                    <a:pt x="80" y="652"/>
                    <a:pt x="0" y="748"/>
                    <a:pt x="39" y="788"/>
                  </a:cubicBezTo>
                  <a:cubicBezTo>
                    <a:pt x="78" y="828"/>
                    <a:pt x="244" y="853"/>
                    <a:pt x="343" y="832"/>
                  </a:cubicBezTo>
                  <a:cubicBezTo>
                    <a:pt x="442" y="811"/>
                    <a:pt x="554" y="738"/>
                    <a:pt x="635" y="660"/>
                  </a:cubicBezTo>
                  <a:cubicBezTo>
                    <a:pt x="716" y="582"/>
                    <a:pt x="807" y="466"/>
                    <a:pt x="831" y="364"/>
                  </a:cubicBezTo>
                  <a:cubicBezTo>
                    <a:pt x="855" y="262"/>
                    <a:pt x="819" y="88"/>
                    <a:pt x="779" y="44"/>
                  </a:cubicBezTo>
                  <a:cubicBezTo>
                    <a:pt x="739" y="0"/>
                    <a:pt x="649" y="80"/>
                    <a:pt x="593" y="97"/>
                  </a:cubicBezTo>
                  <a:cubicBezTo>
                    <a:pt x="537" y="114"/>
                    <a:pt x="490" y="116"/>
                    <a:pt x="444" y="148"/>
                  </a:cubicBezTo>
                  <a:cubicBezTo>
                    <a:pt x="398" y="180"/>
                    <a:pt x="356" y="246"/>
                    <a:pt x="316" y="291"/>
                  </a:cubicBezTo>
                  <a:cubicBezTo>
                    <a:pt x="276" y="336"/>
                    <a:pt x="227" y="392"/>
                    <a:pt x="204" y="418"/>
                  </a:cubicBezTo>
                  <a:close/>
                </a:path>
              </a:pathLst>
            </a:custGeom>
            <a:solidFill>
              <a:srgbClr val="FFFF00">
                <a:alpha val="50000"/>
              </a:srgbClr>
            </a:solidFill>
            <a:ln w="28575" cap="flat" cmpd="sng">
              <a:solidFill>
                <a:srgbClr val="FFFF66"/>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smtClean="0">
                <a:solidFill>
                  <a:srgbClr val="000000"/>
                </a:solidFill>
              </a:endParaRPr>
            </a:p>
          </p:txBody>
        </p:sp>
        <mc:AlternateContent xmlns:mc="http://schemas.openxmlformats.org/markup-compatibility/2006" xmlns:a14="http://schemas.microsoft.com/office/drawing/2010/main">
          <mc:Choice Requires="a14">
            <p:sp>
              <p:nvSpPr>
                <p:cNvPr id="1155107" name="Text Box 35"/>
                <p:cNvSpPr txBox="1">
                  <a:spLocks noChangeArrowheads="1"/>
                </p:cNvSpPr>
                <p:nvPr/>
              </p:nvSpPr>
              <p:spPr bwMode="auto">
                <a:xfrm>
                  <a:off x="1355" y="3425"/>
                  <a:ext cx="640" cy="291"/>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dirty="0" smtClean="0">
                      <a:solidFill>
                        <a:srgbClr val="FFFFFF"/>
                      </a:solidFill>
                      <a:sym typeface="Math B" pitchFamily="2" charset="2"/>
                    </a:rPr>
                    <a:t></a:t>
                  </a:r>
                  <a14:m>
                    <m:oMath xmlns:m="http://schemas.openxmlformats.org/officeDocument/2006/math">
                      <m:acc>
                        <m:accPr>
                          <m:chr m:val="̂"/>
                          <m:ctrlPr>
                            <a:rPr lang="en-US" sz="2400" i="1" kern="0">
                              <a:solidFill>
                                <a:srgbClr val="FFFFFF"/>
                              </a:solidFill>
                              <a:latin typeface="Cambria Math"/>
                              <a:ea typeface="Cambria Math"/>
                            </a:rPr>
                          </m:ctrlPr>
                        </m:accPr>
                        <m:e>
                          <m:r>
                            <m:rPr>
                              <m:sty m:val="p"/>
                            </m:rPr>
                            <a:rPr lang="el-GR" sz="2400" i="1" kern="0">
                              <a:solidFill>
                                <a:srgbClr val="FFFFFF"/>
                              </a:solidFill>
                              <a:latin typeface="Cambria Math"/>
                              <a:ea typeface="Cambria Math"/>
                            </a:rPr>
                            <m:t>γ</m:t>
                          </m:r>
                        </m:e>
                      </m:acc>
                      <m:r>
                        <a:rPr lang="en-US" sz="2400" i="1" kern="0">
                          <a:solidFill>
                            <a:srgbClr val="FFFFFF"/>
                          </a:solidFill>
                          <a:latin typeface="Cambria Math"/>
                          <a:ea typeface="Cambria Math"/>
                        </a:rPr>
                        <m:t>(</m:t>
                      </m:r>
                      <m:r>
                        <m:rPr>
                          <m:sty m:val="p"/>
                        </m:rPr>
                        <a:rPr lang="en-US" sz="2400" i="1" kern="0" smtClean="0">
                          <a:solidFill>
                            <a:srgbClr val="FFFFFF"/>
                          </a:solidFill>
                          <a:latin typeface="Cambria Math"/>
                          <a:ea typeface="Cambria Math"/>
                        </a:rPr>
                        <m:t>a</m:t>
                      </m:r>
                      <m:r>
                        <a:rPr lang="en-US" sz="2400" i="1" kern="0">
                          <a:solidFill>
                            <a:srgbClr val="FFFFFF"/>
                          </a:solidFill>
                          <a:latin typeface="Cambria Math"/>
                          <a:ea typeface="Cambria Math"/>
                        </a:rPr>
                        <m:t>)</m:t>
                      </m:r>
                    </m:oMath>
                  </a14:m>
                  <a:r>
                    <a:rPr lang="en-US" altLang="en-US" sz="2400" dirty="0" smtClean="0">
                      <a:solidFill>
                        <a:srgbClr val="FFFFFF"/>
                      </a:solidFill>
                      <a:sym typeface="Math B" pitchFamily="2" charset="2"/>
                    </a:rPr>
                    <a:t></a:t>
                  </a:r>
                </a:p>
              </p:txBody>
            </p:sp>
          </mc:Choice>
          <mc:Fallback xmlns="">
            <p:sp>
              <p:nvSpPr>
                <p:cNvPr id="1155107" name="Text Box 35"/>
                <p:cNvSpPr txBox="1">
                  <a:spLocks noRot="1" noChangeAspect="1" noMove="1" noResize="1" noEditPoints="1" noAdjustHandles="1" noChangeArrowheads="1" noChangeShapeType="1" noTextEdit="1"/>
                </p:cNvSpPr>
                <p:nvPr/>
              </p:nvSpPr>
              <p:spPr bwMode="auto">
                <a:xfrm>
                  <a:off x="1355" y="3425"/>
                  <a:ext cx="640" cy="291"/>
                </a:xfrm>
                <a:prstGeom prst="rect">
                  <a:avLst/>
                </a:prstGeom>
                <a:blipFill rotWithShape="1">
                  <a:blip r:embed="rId7"/>
                  <a:stretch>
                    <a:fillRect l="-9581" t="-11842" r="-7784" b="-2763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155108" name="Line 36"/>
            <p:cNvSpPr>
              <a:spLocks noChangeShapeType="1"/>
            </p:cNvSpPr>
            <p:nvPr/>
          </p:nvSpPr>
          <p:spPr bwMode="auto">
            <a:xfrm flipH="1" flipV="1">
              <a:off x="1189" y="3082"/>
              <a:ext cx="367" cy="374"/>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sz="3600" smtClean="0">
                <a:solidFill>
                  <a:srgbClr val="000000"/>
                </a:solidFill>
              </a:endParaRPr>
            </a:p>
          </p:txBody>
        </p:sp>
      </p:grpSp>
      <mc:AlternateContent xmlns:mc="http://schemas.openxmlformats.org/markup-compatibility/2006" xmlns:a14="http://schemas.microsoft.com/office/drawing/2010/main">
        <mc:Choice Requires="a14">
          <p:sp>
            <p:nvSpPr>
              <p:cNvPr id="1155109" name="Text Box 37"/>
              <p:cNvSpPr txBox="1">
                <a:spLocks noChangeArrowheads="1"/>
              </p:cNvSpPr>
              <p:nvPr/>
            </p:nvSpPr>
            <p:spPr bwMode="auto">
              <a:xfrm>
                <a:off x="8416925" y="4325938"/>
                <a:ext cx="729495" cy="593752"/>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p>
                        <m:sSupPr>
                          <m:ctrlPr>
                            <a:rPr lang="en-US" altLang="en-US" sz="3200" i="1" dirty="0">
                              <a:solidFill>
                                <a:srgbClr val="FFFFFF"/>
                              </a:solidFill>
                              <a:latin typeface="Cambria Math"/>
                            </a:rPr>
                          </m:ctrlPr>
                        </m:sSupPr>
                        <m:e>
                          <m:r>
                            <a:rPr lang="en-US" altLang="en-US" sz="3200" i="1" dirty="0">
                              <a:solidFill>
                                <a:srgbClr val="FFFFFF"/>
                              </a:solidFill>
                              <a:latin typeface="Cambria Math"/>
                            </a:rPr>
                            <m:t>𝑎</m:t>
                          </m:r>
                        </m:e>
                        <m:sup>
                          <m:r>
                            <a:rPr lang="en-US" altLang="en-US" sz="3200" i="1" dirty="0">
                              <a:solidFill>
                                <a:srgbClr val="FFFFFF"/>
                              </a:solidFill>
                              <a:latin typeface="Cambria Math"/>
                            </a:rPr>
                            <m:t>#</m:t>
                          </m:r>
                        </m:sup>
                      </m:sSup>
                    </m:oMath>
                  </m:oMathPara>
                </a14:m>
                <a:endParaRPr lang="en-US" altLang="en-US" sz="3200" dirty="0">
                  <a:solidFill>
                    <a:srgbClr val="FFFFFF"/>
                  </a:solidFill>
                </a:endParaRPr>
              </a:p>
            </p:txBody>
          </p:sp>
        </mc:Choice>
        <mc:Fallback xmlns="">
          <p:sp>
            <p:nvSpPr>
              <p:cNvPr id="1155109" name="Text Box 37"/>
              <p:cNvSpPr txBox="1">
                <a:spLocks noRot="1" noChangeAspect="1" noMove="1" noResize="1" noEditPoints="1" noAdjustHandles="1" noChangeArrowheads="1" noChangeShapeType="1" noTextEdit="1"/>
              </p:cNvSpPr>
              <p:nvPr/>
            </p:nvSpPr>
            <p:spPr bwMode="auto">
              <a:xfrm>
                <a:off x="8416925" y="4325938"/>
                <a:ext cx="729495" cy="593752"/>
              </a:xfrm>
              <a:prstGeom prst="rect">
                <a:avLst/>
              </a:prstGeom>
              <a:blipFill rotWithShape="1">
                <a:blip r:embed="rId8"/>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155110" name="Line 38"/>
          <p:cNvSpPr>
            <a:spLocks noChangeShapeType="1"/>
          </p:cNvSpPr>
          <p:nvPr/>
        </p:nvSpPr>
        <p:spPr bwMode="auto">
          <a:xfrm flipH="1" flipV="1">
            <a:off x="7862888" y="4121150"/>
            <a:ext cx="592137" cy="474663"/>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smtClean="0">
              <a:solidFill>
                <a:srgbClr val="000000"/>
              </a:solidFill>
            </a:endParaRPr>
          </a:p>
        </p:txBody>
      </p:sp>
      <p:sp>
        <p:nvSpPr>
          <p:cNvPr id="1155111" name="Line 39"/>
          <p:cNvSpPr>
            <a:spLocks noChangeShapeType="1"/>
          </p:cNvSpPr>
          <p:nvPr/>
        </p:nvSpPr>
        <p:spPr bwMode="auto">
          <a:xfrm flipV="1">
            <a:off x="7778750" y="4144963"/>
            <a:ext cx="23813" cy="1033462"/>
          </a:xfrm>
          <a:prstGeom prst="line">
            <a:avLst/>
          </a:prstGeom>
          <a:noFill/>
          <a:ln w="28575">
            <a:solidFill>
              <a:srgbClr val="FF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sz="3600" smtClean="0">
              <a:solidFill>
                <a:srgbClr val="000000"/>
              </a:solidFill>
            </a:endParaRPr>
          </a:p>
        </p:txBody>
      </p:sp>
      <p:sp>
        <p:nvSpPr>
          <p:cNvPr id="40" name="Rounded Rectangle 39"/>
          <p:cNvSpPr/>
          <p:nvPr/>
        </p:nvSpPr>
        <p:spPr bwMode="auto">
          <a:xfrm>
            <a:off x="4070350" y="1493838"/>
            <a:ext cx="2190750" cy="3684587"/>
          </a:xfrm>
          <a:prstGeom prst="roundRect">
            <a:avLst/>
          </a:prstGeom>
          <a:noFill/>
          <a:ln w="285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Times New Roman" pitchFamily="18" charset="0"/>
            </a:endParaRPr>
          </a:p>
        </p:txBody>
      </p:sp>
      <p:sp>
        <p:nvSpPr>
          <p:cNvPr id="2" name="Rounded Rectangle 1"/>
          <p:cNvSpPr/>
          <p:nvPr/>
        </p:nvSpPr>
        <p:spPr bwMode="auto">
          <a:xfrm>
            <a:off x="170268" y="1623974"/>
            <a:ext cx="2647825" cy="3820529"/>
          </a:xfrm>
          <a:prstGeom prst="roundRect">
            <a:avLst/>
          </a:prstGeom>
          <a:noFill/>
          <a:ln w="285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Times New Roman" pitchFamily="18" charset="0"/>
            </a:endParaRPr>
          </a:p>
        </p:txBody>
      </p:sp>
      <p:sp>
        <p:nvSpPr>
          <p:cNvPr id="42" name="Text Box 6"/>
          <p:cNvSpPr txBox="1">
            <a:spLocks noChangeArrowheads="1"/>
          </p:cNvSpPr>
          <p:nvPr/>
        </p:nvSpPr>
        <p:spPr bwMode="auto">
          <a:xfrm>
            <a:off x="4936335" y="5832475"/>
            <a:ext cx="45878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3200" dirty="0">
                <a:solidFill>
                  <a:srgbClr val="FFFFFF"/>
                </a:solidFill>
                <a:latin typeface="Lucida Calligraphy"/>
              </a:rPr>
              <a:t>L</a:t>
            </a:r>
            <a:endParaRPr lang="en-US" altLang="en-US" sz="3200" dirty="0" smtClean="0">
              <a:solidFill>
                <a:srgbClr val="FFFFFF"/>
              </a:solidFill>
            </a:endParaRPr>
          </a:p>
        </p:txBody>
      </p:sp>
      <p:sp>
        <p:nvSpPr>
          <p:cNvPr id="43" name="Text Box 8"/>
          <p:cNvSpPr txBox="1">
            <a:spLocks noChangeArrowheads="1"/>
          </p:cNvSpPr>
          <p:nvPr/>
        </p:nvSpPr>
        <p:spPr bwMode="auto">
          <a:xfrm>
            <a:off x="1261585" y="5832475"/>
            <a:ext cx="46519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dirty="0" smtClean="0">
                <a:solidFill>
                  <a:srgbClr val="FFFFFF"/>
                </a:solidFill>
                <a:latin typeface="Lucida Calligraphy"/>
              </a:rPr>
              <a:t>C</a:t>
            </a:r>
            <a:endParaRPr lang="en-US" altLang="en-US" sz="3200" dirty="0" smtClean="0">
              <a:solidFill>
                <a:srgbClr val="FFFFFF"/>
              </a:solidFill>
            </a:endParaRPr>
          </a:p>
        </p:txBody>
      </p:sp>
      <p:sp>
        <p:nvSpPr>
          <p:cNvPr id="44" name="Text Box 9"/>
          <p:cNvSpPr txBox="1">
            <a:spLocks noChangeArrowheads="1"/>
          </p:cNvSpPr>
          <p:nvPr/>
        </p:nvSpPr>
        <p:spPr bwMode="auto">
          <a:xfrm>
            <a:off x="7488594" y="5832475"/>
            <a:ext cx="58541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dirty="0" smtClean="0">
                <a:solidFill>
                  <a:srgbClr val="FFFFFF"/>
                </a:solidFill>
                <a:latin typeface="Lucida Calligraphy"/>
              </a:rPr>
              <a:t>A</a:t>
            </a:r>
            <a:endParaRPr lang="en-US" altLang="en-US" sz="3200" dirty="0" smtClean="0">
              <a:solidFill>
                <a:srgbClr val="FFFFFF"/>
              </a:solidFill>
            </a:endParaRPr>
          </a:p>
        </p:txBody>
      </p:sp>
    </p:spTree>
    <p:extLst>
      <p:ext uri="{BB962C8B-B14F-4D97-AF65-F5344CB8AC3E}">
        <p14:creationId xmlns:p14="http://schemas.microsoft.com/office/powerpoint/2010/main" val="88620093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155097"/>
                                        </p:tgtEl>
                                        <p:attrNameLst>
                                          <p:attrName>style.visibility</p:attrName>
                                        </p:attrNameLst>
                                      </p:cBhvr>
                                      <p:to>
                                        <p:strVal val="visible"/>
                                      </p:to>
                                    </p:set>
                                    <p:animEffect transition="in" filter="wipe(right)">
                                      <p:cBhvr>
                                        <p:cTn id="7" dur="500"/>
                                        <p:tgtEl>
                                          <p:spTgt spid="11550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155105"/>
                                        </p:tgtEl>
                                        <p:attrNameLst>
                                          <p:attrName>style.visibility</p:attrName>
                                        </p:attrNameLst>
                                      </p:cBhvr>
                                      <p:to>
                                        <p:strVal val="visible"/>
                                      </p:to>
                                    </p:set>
                                    <p:animEffect transition="in" filter="dissolve">
                                      <p:cBhvr>
                                        <p:cTn id="12" dur="500"/>
                                        <p:tgtEl>
                                          <p:spTgt spid="115510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155102"/>
                                        </p:tgtEl>
                                        <p:attrNameLst>
                                          <p:attrName>style.visibility</p:attrName>
                                        </p:attrNameLst>
                                      </p:cBhvr>
                                      <p:to>
                                        <p:strVal val="visible"/>
                                      </p:to>
                                    </p:set>
                                    <p:animEffect transition="in" filter="dissolve">
                                      <p:cBhvr>
                                        <p:cTn id="17" dur="500"/>
                                        <p:tgtEl>
                                          <p:spTgt spid="1155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3058" name="Freeform 34"/>
          <p:cNvSpPr>
            <a:spLocks/>
          </p:cNvSpPr>
          <p:nvPr/>
        </p:nvSpPr>
        <p:spPr bwMode="auto">
          <a:xfrm>
            <a:off x="1296988" y="4038600"/>
            <a:ext cx="1357312" cy="1354138"/>
          </a:xfrm>
          <a:custGeom>
            <a:avLst/>
            <a:gdLst>
              <a:gd name="T0" fmla="*/ 204 w 855"/>
              <a:gd name="T1" fmla="*/ 418 h 853"/>
              <a:gd name="T2" fmla="*/ 107 w 855"/>
              <a:gd name="T3" fmla="*/ 590 h 853"/>
              <a:gd name="T4" fmla="*/ 39 w 855"/>
              <a:gd name="T5" fmla="*/ 788 h 853"/>
              <a:gd name="T6" fmla="*/ 343 w 855"/>
              <a:gd name="T7" fmla="*/ 832 h 853"/>
              <a:gd name="T8" fmla="*/ 635 w 855"/>
              <a:gd name="T9" fmla="*/ 660 h 853"/>
              <a:gd name="T10" fmla="*/ 831 w 855"/>
              <a:gd name="T11" fmla="*/ 364 h 853"/>
              <a:gd name="T12" fmla="*/ 779 w 855"/>
              <a:gd name="T13" fmla="*/ 44 h 853"/>
              <a:gd name="T14" fmla="*/ 593 w 855"/>
              <a:gd name="T15" fmla="*/ 97 h 853"/>
              <a:gd name="T16" fmla="*/ 444 w 855"/>
              <a:gd name="T17" fmla="*/ 148 h 853"/>
              <a:gd name="T18" fmla="*/ 316 w 855"/>
              <a:gd name="T19" fmla="*/ 291 h 853"/>
              <a:gd name="T20" fmla="*/ 204 w 855"/>
              <a:gd name="T21" fmla="*/ 418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5" h="853">
                <a:moveTo>
                  <a:pt x="204" y="418"/>
                </a:moveTo>
                <a:cubicBezTo>
                  <a:pt x="169" y="468"/>
                  <a:pt x="134" y="528"/>
                  <a:pt x="107" y="590"/>
                </a:cubicBezTo>
                <a:cubicBezTo>
                  <a:pt x="80" y="652"/>
                  <a:pt x="0" y="748"/>
                  <a:pt x="39" y="788"/>
                </a:cubicBezTo>
                <a:cubicBezTo>
                  <a:pt x="78" y="828"/>
                  <a:pt x="244" y="853"/>
                  <a:pt x="343" y="832"/>
                </a:cubicBezTo>
                <a:cubicBezTo>
                  <a:pt x="442" y="811"/>
                  <a:pt x="554" y="738"/>
                  <a:pt x="635" y="660"/>
                </a:cubicBezTo>
                <a:cubicBezTo>
                  <a:pt x="716" y="582"/>
                  <a:pt x="807" y="466"/>
                  <a:pt x="831" y="364"/>
                </a:cubicBezTo>
                <a:cubicBezTo>
                  <a:pt x="855" y="262"/>
                  <a:pt x="819" y="88"/>
                  <a:pt x="779" y="44"/>
                </a:cubicBezTo>
                <a:cubicBezTo>
                  <a:pt x="739" y="0"/>
                  <a:pt x="649" y="80"/>
                  <a:pt x="593" y="97"/>
                </a:cubicBezTo>
                <a:cubicBezTo>
                  <a:pt x="537" y="114"/>
                  <a:pt x="490" y="116"/>
                  <a:pt x="444" y="148"/>
                </a:cubicBezTo>
                <a:cubicBezTo>
                  <a:pt x="398" y="180"/>
                  <a:pt x="356" y="246"/>
                  <a:pt x="316" y="291"/>
                </a:cubicBezTo>
                <a:cubicBezTo>
                  <a:pt x="276" y="336"/>
                  <a:pt x="227" y="392"/>
                  <a:pt x="204" y="418"/>
                </a:cubicBezTo>
                <a:close/>
              </a:path>
            </a:pathLst>
          </a:custGeom>
          <a:solidFill>
            <a:srgbClr val="FFFF00">
              <a:alpha val="50000"/>
            </a:srgbClr>
          </a:solidFill>
          <a:ln w="28575" cap="flat" cmpd="sng">
            <a:solidFill>
              <a:srgbClr val="FFFF66"/>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smtClean="0">
              <a:solidFill>
                <a:srgbClr val="000000"/>
              </a:solidFill>
            </a:endParaRPr>
          </a:p>
        </p:txBody>
      </p:sp>
      <mc:AlternateContent xmlns:mc="http://schemas.openxmlformats.org/markup-compatibility/2006" xmlns:a14="http://schemas.microsoft.com/office/drawing/2010/main">
        <mc:Choice Requires="a14">
          <p:sp>
            <p:nvSpPr>
              <p:cNvPr id="1153026" name="Rectangle 2"/>
              <p:cNvSpPr>
                <a:spLocks noGrp="1" noChangeArrowheads="1"/>
              </p:cNvSpPr>
              <p:nvPr>
                <p:ph type="title"/>
              </p:nvPr>
            </p:nvSpPr>
            <p:spPr>
              <a:xfrm>
                <a:off x="0" y="355600"/>
                <a:ext cx="9144000" cy="742950"/>
              </a:xfrm>
            </p:spPr>
            <p:txBody>
              <a:bodyPr/>
              <a:lstStyle/>
              <a:p>
                <a:r>
                  <a:rPr lang="en-US" altLang="en-US" dirty="0">
                    <a:latin typeface="Calibri" panose="020F0502020204030204" pitchFamily="34" charset="0"/>
                    <a:sym typeface="Symbol" pitchFamily="18" charset="2"/>
                  </a:rPr>
                  <a:t>The Idea Behind Procedure </a:t>
                </a:r>
                <a14:m>
                  <m:oMath xmlns:m="http://schemas.openxmlformats.org/officeDocument/2006/math">
                    <m:acc>
                      <m:accPr>
                        <m:chr m:val="̂"/>
                        <m:ctrlPr>
                          <a:rPr lang="en-US" i="1" smtClean="0">
                            <a:latin typeface="Cambria Math"/>
                            <a:ea typeface="Cambria Math"/>
                          </a:rPr>
                        </m:ctrlPr>
                      </m:accPr>
                      <m:e>
                        <m:r>
                          <a:rPr lang="en-US" i="1">
                            <a:latin typeface="Cambria Math"/>
                            <a:ea typeface="Cambria Math"/>
                          </a:rPr>
                          <m:t>𝛼</m:t>
                        </m:r>
                      </m:e>
                    </m:acc>
                    <m:d>
                      <m:dPr>
                        <m:ctrlPr>
                          <a:rPr lang="en-US" i="1">
                            <a:latin typeface="Cambria Math"/>
                            <a:ea typeface="Cambria Math"/>
                          </a:rPr>
                        </m:ctrlPr>
                      </m:dPr>
                      <m:e>
                        <m:r>
                          <m:rPr>
                            <m:nor/>
                          </m:rPr>
                          <a:rPr lang="en-US" altLang="en-US" dirty="0" smtClean="0">
                            <a:sym typeface="Symbol" pitchFamily="18" charset="2"/>
                          </a:rPr>
                          <m:t></m:t>
                        </m:r>
                      </m:e>
                    </m:d>
                  </m:oMath>
                </a14:m>
                <a:endParaRPr lang="en-US" altLang="he-IL" dirty="0">
                  <a:sym typeface="Symbol" pitchFamily="18" charset="2"/>
                </a:endParaRPr>
              </a:p>
            </p:txBody>
          </p:sp>
        </mc:Choice>
        <mc:Fallback xmlns="">
          <p:sp>
            <p:nvSpPr>
              <p:cNvPr id="1153026" name="Rectangle 2"/>
              <p:cNvSpPr>
                <a:spLocks noGrp="1" noRot="1" noChangeAspect="1" noMove="1" noResize="1" noEditPoints="1" noAdjustHandles="1" noChangeArrowheads="1" noChangeShapeType="1" noTextEdit="1"/>
              </p:cNvSpPr>
              <p:nvPr>
                <p:ph type="title"/>
              </p:nvPr>
            </p:nvSpPr>
            <p:spPr>
              <a:xfrm>
                <a:off x="0" y="355600"/>
                <a:ext cx="9144000" cy="742950"/>
              </a:xfrm>
              <a:blipFill rotWithShape="1">
                <a:blip r:embed="rId3"/>
                <a:stretch>
                  <a:fillRect t="-17213" b="-40984"/>
                </a:stretch>
              </a:blipFill>
            </p:spPr>
            <p:txBody>
              <a:bodyPr/>
              <a:lstStyle/>
              <a:p>
                <a:r>
                  <a:rPr lang="en-US">
                    <a:noFill/>
                  </a:rPr>
                  <a:t> </a:t>
                </a:r>
              </a:p>
            </p:txBody>
          </p:sp>
        </mc:Fallback>
      </mc:AlternateContent>
      <p:sp>
        <p:nvSpPr>
          <p:cNvPr id="1153039" name="Line 15"/>
          <p:cNvSpPr>
            <a:spLocks noChangeShapeType="1"/>
          </p:cNvSpPr>
          <p:nvPr/>
        </p:nvSpPr>
        <p:spPr bwMode="auto">
          <a:xfrm flipV="1">
            <a:off x="7773988" y="2127250"/>
            <a:ext cx="1292225" cy="30638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smtClean="0">
              <a:solidFill>
                <a:srgbClr val="000000"/>
              </a:solidFill>
            </a:endParaRPr>
          </a:p>
        </p:txBody>
      </p:sp>
      <p:sp>
        <p:nvSpPr>
          <p:cNvPr id="1153040" name="Line 16"/>
          <p:cNvSpPr>
            <a:spLocks noChangeShapeType="1"/>
          </p:cNvSpPr>
          <p:nvPr/>
        </p:nvSpPr>
        <p:spPr bwMode="auto">
          <a:xfrm flipH="1" flipV="1">
            <a:off x="6484938" y="2146300"/>
            <a:ext cx="1292225" cy="30638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smtClean="0">
              <a:solidFill>
                <a:srgbClr val="000000"/>
              </a:solidFill>
            </a:endParaRPr>
          </a:p>
        </p:txBody>
      </p:sp>
      <p:sp>
        <p:nvSpPr>
          <p:cNvPr id="1153047" name="Freeform 23"/>
          <p:cNvSpPr>
            <a:spLocks/>
          </p:cNvSpPr>
          <p:nvPr/>
        </p:nvSpPr>
        <p:spPr bwMode="auto">
          <a:xfrm>
            <a:off x="796925" y="3324225"/>
            <a:ext cx="1781175" cy="1974850"/>
          </a:xfrm>
          <a:custGeom>
            <a:avLst/>
            <a:gdLst>
              <a:gd name="T0" fmla="*/ 31 w 1122"/>
              <a:gd name="T1" fmla="*/ 371 h 1244"/>
              <a:gd name="T2" fmla="*/ 77 w 1122"/>
              <a:gd name="T3" fmla="*/ 582 h 1244"/>
              <a:gd name="T4" fmla="*/ 54 w 1122"/>
              <a:gd name="T5" fmla="*/ 929 h 1244"/>
              <a:gd name="T6" fmla="*/ 402 w 1122"/>
              <a:gd name="T7" fmla="*/ 1181 h 1244"/>
              <a:gd name="T8" fmla="*/ 678 w 1122"/>
              <a:gd name="T9" fmla="*/ 1223 h 1244"/>
              <a:gd name="T10" fmla="*/ 920 w 1122"/>
              <a:gd name="T11" fmla="*/ 1056 h 1244"/>
              <a:gd name="T12" fmla="*/ 1103 w 1122"/>
              <a:gd name="T13" fmla="*/ 792 h 1244"/>
              <a:gd name="T14" fmla="*/ 1035 w 1122"/>
              <a:gd name="T15" fmla="*/ 470 h 1244"/>
              <a:gd name="T16" fmla="*/ 994 w 1122"/>
              <a:gd name="T17" fmla="*/ 210 h 1244"/>
              <a:gd name="T18" fmla="*/ 794 w 1122"/>
              <a:gd name="T19" fmla="*/ 98 h 1244"/>
              <a:gd name="T20" fmla="*/ 459 w 1122"/>
              <a:gd name="T21" fmla="*/ 14 h 1244"/>
              <a:gd name="T22" fmla="*/ 250 w 1122"/>
              <a:gd name="T23" fmla="*/ 183 h 1244"/>
              <a:gd name="T24" fmla="*/ 31 w 1122"/>
              <a:gd name="T25" fmla="*/ 371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2" h="1244">
                <a:moveTo>
                  <a:pt x="31" y="371"/>
                </a:moveTo>
                <a:cubicBezTo>
                  <a:pt x="23" y="436"/>
                  <a:pt x="74" y="489"/>
                  <a:pt x="77" y="582"/>
                </a:cubicBezTo>
                <a:cubicBezTo>
                  <a:pt x="80" y="675"/>
                  <a:pt x="0" y="829"/>
                  <a:pt x="54" y="929"/>
                </a:cubicBezTo>
                <a:cubicBezTo>
                  <a:pt x="108" y="1029"/>
                  <a:pt x="298" y="1132"/>
                  <a:pt x="402" y="1181"/>
                </a:cubicBezTo>
                <a:cubicBezTo>
                  <a:pt x="505" y="1230"/>
                  <a:pt x="591" y="1244"/>
                  <a:pt x="678" y="1223"/>
                </a:cubicBezTo>
                <a:cubicBezTo>
                  <a:pt x="764" y="1202"/>
                  <a:pt x="849" y="1128"/>
                  <a:pt x="920" y="1056"/>
                </a:cubicBezTo>
                <a:cubicBezTo>
                  <a:pt x="991" y="984"/>
                  <a:pt x="1084" y="890"/>
                  <a:pt x="1103" y="792"/>
                </a:cubicBezTo>
                <a:cubicBezTo>
                  <a:pt x="1122" y="694"/>
                  <a:pt x="1053" y="567"/>
                  <a:pt x="1035" y="470"/>
                </a:cubicBezTo>
                <a:cubicBezTo>
                  <a:pt x="1017" y="373"/>
                  <a:pt x="1034" y="272"/>
                  <a:pt x="994" y="210"/>
                </a:cubicBezTo>
                <a:cubicBezTo>
                  <a:pt x="954" y="148"/>
                  <a:pt x="883" y="131"/>
                  <a:pt x="794" y="98"/>
                </a:cubicBezTo>
                <a:cubicBezTo>
                  <a:pt x="705" y="65"/>
                  <a:pt x="550" y="0"/>
                  <a:pt x="459" y="14"/>
                </a:cubicBezTo>
                <a:cubicBezTo>
                  <a:pt x="368" y="28"/>
                  <a:pt x="321" y="124"/>
                  <a:pt x="250" y="183"/>
                </a:cubicBezTo>
                <a:cubicBezTo>
                  <a:pt x="179" y="242"/>
                  <a:pt x="77" y="332"/>
                  <a:pt x="31" y="371"/>
                </a:cubicBezTo>
                <a:close/>
              </a:path>
            </a:pathLst>
          </a:custGeom>
          <a:noFill/>
          <a:ln w="28575" cap="flat" cmpd="sng">
            <a:solidFill>
              <a:srgbClr val="FFFF66"/>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smtClean="0">
              <a:solidFill>
                <a:srgbClr val="000000"/>
              </a:solidFill>
            </a:endParaRPr>
          </a:p>
        </p:txBody>
      </p:sp>
      <p:sp>
        <p:nvSpPr>
          <p:cNvPr id="1153048" name="Text Box 24"/>
          <p:cNvSpPr txBox="1">
            <a:spLocks noChangeArrowheads="1"/>
          </p:cNvSpPr>
          <p:nvPr/>
        </p:nvSpPr>
        <p:spPr bwMode="auto">
          <a:xfrm>
            <a:off x="155575" y="4206875"/>
            <a:ext cx="63991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dirty="0" smtClean="0">
                <a:solidFill>
                  <a:srgbClr val="FFFFFF"/>
                </a:solidFill>
                <a:sym typeface="Math B" pitchFamily="2" charset="2"/>
              </a:rPr>
              <a:t></a:t>
            </a:r>
            <a:r>
              <a:rPr lang="en-US" altLang="en-US" sz="2400" dirty="0" smtClean="0">
                <a:solidFill>
                  <a:srgbClr val="FFFFFF"/>
                </a:solidFill>
                <a:sym typeface="Symbol" pitchFamily="18" charset="2"/>
              </a:rPr>
              <a:t></a:t>
            </a:r>
            <a:r>
              <a:rPr lang="en-US" altLang="en-US" sz="2400" dirty="0" smtClean="0">
                <a:solidFill>
                  <a:srgbClr val="FFFFFF"/>
                </a:solidFill>
                <a:sym typeface="Math B" pitchFamily="2" charset="2"/>
              </a:rPr>
              <a:t></a:t>
            </a:r>
          </a:p>
        </p:txBody>
      </p:sp>
      <p:grpSp>
        <p:nvGrpSpPr>
          <p:cNvPr id="9" name="Group 8"/>
          <p:cNvGrpSpPr/>
          <p:nvPr/>
        </p:nvGrpSpPr>
        <p:grpSpPr>
          <a:xfrm>
            <a:off x="1671638" y="3743325"/>
            <a:ext cx="463550" cy="457200"/>
            <a:chOff x="1671638" y="3743325"/>
            <a:chExt cx="463550" cy="457200"/>
          </a:xfrm>
        </p:grpSpPr>
        <p:sp>
          <p:nvSpPr>
            <p:cNvPr id="1153038" name="Text Box 14"/>
            <p:cNvSpPr txBox="1">
              <a:spLocks noChangeArrowheads="1"/>
            </p:cNvSpPr>
            <p:nvPr/>
          </p:nvSpPr>
          <p:spPr bwMode="auto">
            <a:xfrm>
              <a:off x="1671638" y="3743325"/>
              <a:ext cx="3667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i="1" dirty="0" smtClean="0">
                  <a:solidFill>
                    <a:srgbClr val="FFFFFF"/>
                  </a:solidFill>
                  <a:latin typeface="Courier New" pitchFamily="49" charset="0"/>
                </a:rPr>
                <a:t>S</a:t>
              </a:r>
            </a:p>
          </p:txBody>
        </p:sp>
        <p:sp>
          <p:nvSpPr>
            <p:cNvPr id="1153037" name="Oval 13"/>
            <p:cNvSpPr>
              <a:spLocks noChangeArrowheads="1"/>
            </p:cNvSpPr>
            <p:nvPr/>
          </p:nvSpPr>
          <p:spPr bwMode="auto">
            <a:xfrm>
              <a:off x="2058988" y="3949700"/>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smtClean="0">
                <a:solidFill>
                  <a:srgbClr val="000000"/>
                </a:solidFill>
              </a:endParaRPr>
            </a:p>
          </p:txBody>
        </p:sp>
      </p:grpSp>
      <p:grpSp>
        <p:nvGrpSpPr>
          <p:cNvPr id="1153071" name="Group 47"/>
          <p:cNvGrpSpPr>
            <a:grpSpLocks/>
          </p:cNvGrpSpPr>
          <p:nvPr/>
        </p:nvGrpSpPr>
        <p:grpSpPr bwMode="auto">
          <a:xfrm>
            <a:off x="2097088" y="3548063"/>
            <a:ext cx="5834062" cy="2101850"/>
            <a:chOff x="1321" y="2235"/>
            <a:chExt cx="3675" cy="1324"/>
          </a:xfrm>
        </p:grpSpPr>
        <p:sp>
          <p:nvSpPr>
            <p:cNvPr id="1153042" name="Text Box 18"/>
            <p:cNvSpPr txBox="1">
              <a:spLocks noChangeArrowheads="1"/>
            </p:cNvSpPr>
            <p:nvPr/>
          </p:nvSpPr>
          <p:spPr bwMode="auto">
            <a:xfrm>
              <a:off x="4142" y="3194"/>
              <a:ext cx="257"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3200" i="1" smtClean="0">
                  <a:solidFill>
                    <a:srgbClr val="FFFFFF"/>
                  </a:solidFill>
                  <a:latin typeface="Courier New" pitchFamily="49" charset="0"/>
                  <a:sym typeface="Symbol" pitchFamily="18" charset="2"/>
                </a:rPr>
                <a:t></a:t>
              </a:r>
              <a:endParaRPr lang="en-US" altLang="en-US" sz="3200" smtClean="0">
                <a:solidFill>
                  <a:srgbClr val="FFFFFF"/>
                </a:solidFill>
                <a:latin typeface="Courier New" pitchFamily="49" charset="0"/>
              </a:endParaRPr>
            </a:p>
          </p:txBody>
        </p:sp>
        <p:sp>
          <p:nvSpPr>
            <p:cNvPr id="1153044" name="Oval 20"/>
            <p:cNvSpPr>
              <a:spLocks noChangeArrowheads="1"/>
            </p:cNvSpPr>
            <p:nvPr/>
          </p:nvSpPr>
          <p:spPr bwMode="auto">
            <a:xfrm>
              <a:off x="4709" y="2549"/>
              <a:ext cx="48" cy="48"/>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smtClean="0">
                <a:solidFill>
                  <a:srgbClr val="000000"/>
                </a:solidFill>
              </a:endParaRPr>
            </a:p>
          </p:txBody>
        </p:sp>
        <p:sp>
          <p:nvSpPr>
            <p:cNvPr id="1153045" name="Text Box 21"/>
            <p:cNvSpPr txBox="1">
              <a:spLocks noChangeArrowheads="1"/>
            </p:cNvSpPr>
            <p:nvPr/>
          </p:nvSpPr>
          <p:spPr bwMode="auto">
            <a:xfrm>
              <a:off x="4532" y="2235"/>
              <a:ext cx="4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i="1" smtClean="0">
                  <a:solidFill>
                    <a:srgbClr val="FFFFFF"/>
                  </a:solidFill>
                  <a:latin typeface="Courier New" pitchFamily="49" charset="0"/>
                  <a:sym typeface="Symbol" pitchFamily="18" charset="2"/>
                </a:rPr>
                <a:t></a:t>
              </a:r>
              <a:r>
                <a:rPr lang="en-US" altLang="en-US" sz="2400" smtClean="0">
                  <a:solidFill>
                    <a:srgbClr val="FFFFFF"/>
                  </a:solidFill>
                  <a:latin typeface="Microsoft Sans Serif" pitchFamily="34" charset="0"/>
                </a:rPr>
                <a:t>(</a:t>
              </a:r>
              <a:r>
                <a:rPr lang="en-US" altLang="en-US" sz="2400" i="1" smtClean="0">
                  <a:solidFill>
                    <a:srgbClr val="FFFFFF"/>
                  </a:solidFill>
                  <a:latin typeface="Courier New" pitchFamily="49" charset="0"/>
                </a:rPr>
                <a:t>S</a:t>
              </a:r>
              <a:r>
                <a:rPr lang="en-US" altLang="en-US" sz="2400" smtClean="0">
                  <a:solidFill>
                    <a:srgbClr val="FFFFFF"/>
                  </a:solidFill>
                  <a:latin typeface="Microsoft Sans Serif" pitchFamily="34" charset="0"/>
                </a:rPr>
                <a:t>)</a:t>
              </a:r>
            </a:p>
          </p:txBody>
        </p:sp>
        <p:cxnSp>
          <p:nvCxnSpPr>
            <p:cNvPr id="1153062" name="AutoShape 38"/>
            <p:cNvCxnSpPr>
              <a:cxnSpLocks noChangeShapeType="1"/>
              <a:stCxn id="1153037" idx="4"/>
              <a:endCxn id="1153044" idx="4"/>
            </p:cNvCxnSpPr>
            <p:nvPr/>
          </p:nvCxnSpPr>
          <p:spPr bwMode="auto">
            <a:xfrm rot="16200000" flipH="1">
              <a:off x="2996" y="861"/>
              <a:ext cx="61" cy="3412"/>
            </a:xfrm>
            <a:prstGeom prst="curvedConnector3">
              <a:avLst>
                <a:gd name="adj1" fmla="val 1547537"/>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mc:AlternateContent xmlns:mc="http://schemas.openxmlformats.org/markup-compatibility/2006" xmlns:a14="http://schemas.microsoft.com/office/drawing/2010/main">
        <mc:Choice Requires="a14">
          <p:sp>
            <p:nvSpPr>
              <p:cNvPr id="1153068" name="Text Box 44"/>
              <p:cNvSpPr txBox="1">
                <a:spLocks noChangeArrowheads="1"/>
              </p:cNvSpPr>
              <p:nvPr/>
            </p:nvSpPr>
            <p:spPr bwMode="auto">
              <a:xfrm>
                <a:off x="8416925" y="4325938"/>
                <a:ext cx="729495" cy="593752"/>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p>
                        <m:sSupPr>
                          <m:ctrlPr>
                            <a:rPr lang="en-US" altLang="en-US" sz="3200" i="1" dirty="0">
                              <a:solidFill>
                                <a:srgbClr val="FFFFFF"/>
                              </a:solidFill>
                              <a:latin typeface="Cambria Math"/>
                            </a:rPr>
                          </m:ctrlPr>
                        </m:sSupPr>
                        <m:e>
                          <m:r>
                            <a:rPr lang="en-US" altLang="en-US" sz="3200" i="1" dirty="0">
                              <a:solidFill>
                                <a:srgbClr val="FFFFFF"/>
                              </a:solidFill>
                              <a:latin typeface="Cambria Math"/>
                            </a:rPr>
                            <m:t>𝑎</m:t>
                          </m:r>
                        </m:e>
                        <m:sup>
                          <m:r>
                            <a:rPr lang="en-US" altLang="en-US" sz="3200" i="1" dirty="0">
                              <a:solidFill>
                                <a:srgbClr val="FFFFFF"/>
                              </a:solidFill>
                              <a:latin typeface="Cambria Math"/>
                            </a:rPr>
                            <m:t>#</m:t>
                          </m:r>
                        </m:sup>
                      </m:sSup>
                    </m:oMath>
                  </m:oMathPara>
                </a14:m>
                <a:endParaRPr lang="en-US" altLang="en-US" sz="3200" dirty="0">
                  <a:solidFill>
                    <a:srgbClr val="FFFFFF"/>
                  </a:solidFill>
                </a:endParaRPr>
              </a:p>
            </p:txBody>
          </p:sp>
        </mc:Choice>
        <mc:Fallback xmlns="">
          <p:sp>
            <p:nvSpPr>
              <p:cNvPr id="1153068" name="Text Box 44"/>
              <p:cNvSpPr txBox="1">
                <a:spLocks noRot="1" noChangeAspect="1" noMove="1" noResize="1" noEditPoints="1" noAdjustHandles="1" noChangeArrowheads="1" noChangeShapeType="1" noTextEdit="1"/>
              </p:cNvSpPr>
              <p:nvPr/>
            </p:nvSpPr>
            <p:spPr bwMode="auto">
              <a:xfrm>
                <a:off x="8416925" y="4325938"/>
                <a:ext cx="729495" cy="593752"/>
              </a:xfrm>
              <a:prstGeom prst="rect">
                <a:avLst/>
              </a:prstGeom>
              <a:blipFill rotWithShape="1">
                <a:blip r:embed="rId4"/>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153069" name="Line 45"/>
          <p:cNvSpPr>
            <a:spLocks noChangeShapeType="1"/>
          </p:cNvSpPr>
          <p:nvPr/>
        </p:nvSpPr>
        <p:spPr bwMode="auto">
          <a:xfrm flipH="1" flipV="1">
            <a:off x="7862888" y="4121150"/>
            <a:ext cx="592137" cy="474663"/>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smtClean="0">
              <a:solidFill>
                <a:srgbClr val="000000"/>
              </a:solidFill>
            </a:endParaRPr>
          </a:p>
        </p:txBody>
      </p:sp>
      <p:sp>
        <p:nvSpPr>
          <p:cNvPr id="1153070" name="Oval 46"/>
          <p:cNvSpPr>
            <a:spLocks noChangeArrowheads="1"/>
          </p:cNvSpPr>
          <p:nvPr/>
        </p:nvSpPr>
        <p:spPr bwMode="auto">
          <a:xfrm>
            <a:off x="7764463" y="4046538"/>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smtClean="0">
              <a:solidFill>
                <a:srgbClr val="000000"/>
              </a:solidFill>
            </a:endParaRPr>
          </a:p>
        </p:txBody>
      </p:sp>
      <p:sp>
        <p:nvSpPr>
          <p:cNvPr id="1153073" name="Line 49"/>
          <p:cNvSpPr>
            <a:spLocks noChangeShapeType="1"/>
          </p:cNvSpPr>
          <p:nvPr/>
        </p:nvSpPr>
        <p:spPr bwMode="auto">
          <a:xfrm flipV="1">
            <a:off x="7778750" y="4144963"/>
            <a:ext cx="23813" cy="1033462"/>
          </a:xfrm>
          <a:prstGeom prst="line">
            <a:avLst/>
          </a:prstGeom>
          <a:noFill/>
          <a:ln w="28575">
            <a:solidFill>
              <a:srgbClr val="FF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sz="3600" smtClean="0">
              <a:solidFill>
                <a:srgbClr val="000000"/>
              </a:solidFill>
            </a:endParaRPr>
          </a:p>
        </p:txBody>
      </p:sp>
      <p:sp>
        <p:nvSpPr>
          <p:cNvPr id="30" name="Rounded Rectangle 29"/>
          <p:cNvSpPr/>
          <p:nvPr/>
        </p:nvSpPr>
        <p:spPr bwMode="auto">
          <a:xfrm>
            <a:off x="4070350" y="1493838"/>
            <a:ext cx="2190750" cy="3684587"/>
          </a:xfrm>
          <a:prstGeom prst="roundRect">
            <a:avLst/>
          </a:prstGeom>
          <a:noFill/>
          <a:ln w="285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Times New Roman" pitchFamily="18" charset="0"/>
            </a:endParaRPr>
          </a:p>
        </p:txBody>
      </p:sp>
      <p:sp>
        <p:nvSpPr>
          <p:cNvPr id="31" name="Rounded Rectangle 30"/>
          <p:cNvSpPr/>
          <p:nvPr/>
        </p:nvSpPr>
        <p:spPr bwMode="auto">
          <a:xfrm>
            <a:off x="170268" y="1623974"/>
            <a:ext cx="2647825" cy="3820529"/>
          </a:xfrm>
          <a:prstGeom prst="roundRect">
            <a:avLst/>
          </a:prstGeom>
          <a:noFill/>
          <a:ln w="285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Times New Roman" pitchFamily="18" charset="0"/>
            </a:endParaRPr>
          </a:p>
        </p:txBody>
      </p:sp>
      <p:sp>
        <p:nvSpPr>
          <p:cNvPr id="32" name="Text Box 6"/>
          <p:cNvSpPr txBox="1">
            <a:spLocks noChangeArrowheads="1"/>
          </p:cNvSpPr>
          <p:nvPr/>
        </p:nvSpPr>
        <p:spPr bwMode="auto">
          <a:xfrm>
            <a:off x="4936335" y="5832475"/>
            <a:ext cx="45878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3200" dirty="0">
                <a:solidFill>
                  <a:srgbClr val="FFFFFF"/>
                </a:solidFill>
                <a:latin typeface="Lucida Calligraphy"/>
              </a:rPr>
              <a:t>L</a:t>
            </a:r>
            <a:endParaRPr lang="en-US" altLang="en-US" sz="3200" dirty="0" smtClean="0">
              <a:solidFill>
                <a:srgbClr val="FFFFFF"/>
              </a:solidFill>
            </a:endParaRPr>
          </a:p>
        </p:txBody>
      </p:sp>
      <p:sp>
        <p:nvSpPr>
          <p:cNvPr id="33" name="Text Box 8"/>
          <p:cNvSpPr txBox="1">
            <a:spLocks noChangeArrowheads="1"/>
          </p:cNvSpPr>
          <p:nvPr/>
        </p:nvSpPr>
        <p:spPr bwMode="auto">
          <a:xfrm>
            <a:off x="1261585" y="5832475"/>
            <a:ext cx="46519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dirty="0" smtClean="0">
                <a:solidFill>
                  <a:srgbClr val="FFFFFF"/>
                </a:solidFill>
                <a:latin typeface="Lucida Calligraphy"/>
              </a:rPr>
              <a:t>C</a:t>
            </a:r>
            <a:endParaRPr lang="en-US" altLang="en-US" sz="3200" dirty="0" smtClean="0">
              <a:solidFill>
                <a:srgbClr val="FFFFFF"/>
              </a:solidFill>
            </a:endParaRPr>
          </a:p>
        </p:txBody>
      </p:sp>
      <p:sp>
        <p:nvSpPr>
          <p:cNvPr id="34" name="Text Box 9"/>
          <p:cNvSpPr txBox="1">
            <a:spLocks noChangeArrowheads="1"/>
          </p:cNvSpPr>
          <p:nvPr/>
        </p:nvSpPr>
        <p:spPr bwMode="auto">
          <a:xfrm>
            <a:off x="7488594" y="5832475"/>
            <a:ext cx="58541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dirty="0" smtClean="0">
                <a:solidFill>
                  <a:srgbClr val="FFFFFF"/>
                </a:solidFill>
                <a:latin typeface="Lucida Calligraphy"/>
              </a:rPr>
              <a:t>A</a:t>
            </a:r>
            <a:endParaRPr lang="en-US" altLang="en-US" sz="3200" dirty="0" smtClean="0">
              <a:solidFill>
                <a:srgbClr val="FFFFFF"/>
              </a:solidFill>
            </a:endParaRPr>
          </a:p>
        </p:txBody>
      </p:sp>
      <p:sp>
        <p:nvSpPr>
          <p:cNvPr id="37" name="Text Box 3"/>
          <p:cNvSpPr txBox="1">
            <a:spLocks noChangeArrowheads="1"/>
          </p:cNvSpPr>
          <p:nvPr/>
        </p:nvSpPr>
        <p:spPr bwMode="auto">
          <a:xfrm>
            <a:off x="4476750" y="2570163"/>
            <a:ext cx="4286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3200" smtClean="0">
                <a:solidFill>
                  <a:srgbClr val="FFFFFF"/>
                </a:solidFill>
                <a:sym typeface="Symbol" pitchFamily="18" charset="2"/>
              </a:rPr>
              <a:t></a:t>
            </a:r>
          </a:p>
        </p:txBody>
      </p:sp>
      <p:sp>
        <p:nvSpPr>
          <p:cNvPr id="38" name="Oval 5"/>
          <p:cNvSpPr>
            <a:spLocks noChangeArrowheads="1"/>
          </p:cNvSpPr>
          <p:nvPr/>
        </p:nvSpPr>
        <p:spPr bwMode="auto">
          <a:xfrm>
            <a:off x="4684713" y="3241675"/>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smtClean="0">
              <a:solidFill>
                <a:srgbClr val="000000"/>
              </a:solidFill>
            </a:endParaRPr>
          </a:p>
        </p:txBody>
      </p:sp>
      <p:grpSp>
        <p:nvGrpSpPr>
          <p:cNvPr id="8" name="Group 7"/>
          <p:cNvGrpSpPr/>
          <p:nvPr/>
        </p:nvGrpSpPr>
        <p:grpSpPr>
          <a:xfrm>
            <a:off x="2124029" y="3190882"/>
            <a:ext cx="2571843" cy="769977"/>
            <a:chOff x="2124029" y="3190882"/>
            <a:chExt cx="2571843" cy="769977"/>
          </a:xfrm>
        </p:grpSpPr>
        <p:cxnSp>
          <p:nvCxnSpPr>
            <p:cNvPr id="1153036" name="AutoShape 12"/>
            <p:cNvCxnSpPr>
              <a:cxnSpLocks noChangeShapeType="1"/>
              <a:stCxn id="38" idx="3"/>
              <a:endCxn id="1153037" idx="7"/>
            </p:cNvCxnSpPr>
            <p:nvPr/>
          </p:nvCxnSpPr>
          <p:spPr bwMode="auto">
            <a:xfrm flipH="1">
              <a:off x="2124029" y="3306716"/>
              <a:ext cx="2571843" cy="654143"/>
            </a:xfrm>
            <a:prstGeom prst="straightConnector1">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1153061" name="Text Box 37"/>
                <p:cNvSpPr txBox="1">
                  <a:spLocks noChangeArrowheads="1"/>
                </p:cNvSpPr>
                <p:nvPr/>
              </p:nvSpPr>
              <p:spPr bwMode="auto">
                <a:xfrm rot="20761062">
                  <a:off x="2597548" y="3190882"/>
                  <a:ext cx="1732141" cy="400110"/>
                </a:xfrm>
                <a:prstGeom prst="rect">
                  <a:avLst/>
                </a:prstGeom>
                <a:solidFill>
                  <a:schemeClr val="accent6"/>
                </a:solidFill>
                <a:ln>
                  <a:noFill/>
                </a:ln>
                <a:effectLst/>
                <a:extLst/>
              </p:spPr>
              <p:txBody>
                <a:bodyPr wrap="none">
                  <a:spAutoFit/>
                </a:bodyPr>
                <a:lstStyle/>
                <a:p>
                  <a:pPr eaLnBrk="0" fontAlgn="base" hangingPunct="0">
                    <a:spcBef>
                      <a:spcPct val="0"/>
                    </a:spcBef>
                    <a:spcAft>
                      <a:spcPct val="0"/>
                    </a:spcAft>
                  </a:pPr>
                  <a:r>
                    <a:rPr lang="en-US" altLang="en-US" sz="2000" i="1" dirty="0" smtClean="0">
                      <a:solidFill>
                        <a:srgbClr val="FFFFFF"/>
                      </a:solidFill>
                      <a:latin typeface="Courier New" pitchFamily="49" charset="0"/>
                    </a:rPr>
                    <a:t>S</a:t>
                  </a:r>
                  <a:r>
                    <a:rPr lang="en-US" altLang="en-US" sz="600" i="1" dirty="0" smtClean="0">
                      <a:solidFill>
                        <a:srgbClr val="FFFFFF"/>
                      </a:solidFill>
                      <a:latin typeface="Courier New" pitchFamily="49" charset="0"/>
                    </a:rPr>
                    <a:t> </a:t>
                  </a:r>
                  <a:r>
                    <a:rPr lang="en-US" altLang="en-US" sz="2000" dirty="0" smtClean="0">
                      <a:solidFill>
                        <a:srgbClr val="FFFFFF"/>
                      </a:solidFill>
                      <a:latin typeface="Courier New" pitchFamily="49" charset="0"/>
                      <a:sym typeface="Math B" pitchFamily="2" charset="2"/>
                    </a:rPr>
                    <a:t></a:t>
                  </a:r>
                  <a:r>
                    <a:rPr lang="en-US" altLang="en-US" sz="600" dirty="0" smtClean="0">
                      <a:solidFill>
                        <a:srgbClr val="FFFFFF"/>
                      </a:solidFill>
                      <a:latin typeface="Courier New" pitchFamily="49" charset="0"/>
                    </a:rPr>
                    <a:t> </a:t>
                  </a:r>
                  <a:r>
                    <a:rPr lang="en-US" altLang="en-US" sz="2000" dirty="0">
                      <a:solidFill>
                        <a:srgbClr val="FFFFFF"/>
                      </a:solidFill>
                      <a:sym typeface="Symbol" pitchFamily="18" charset="2"/>
                    </a:rPr>
                    <a:t> </a:t>
                  </a:r>
                  <a:r>
                    <a:rPr lang="en-US" altLang="en-US" sz="2000" dirty="0">
                      <a:solidFill>
                        <a:srgbClr val="FFFFFF"/>
                      </a:solidFill>
                    </a:rPr>
                    <a:t> </a:t>
                  </a:r>
                  <a:r>
                    <a:rPr lang="en-US" altLang="en-US" sz="2000" dirty="0">
                      <a:solidFill>
                        <a:srgbClr val="FFFFFF"/>
                      </a:solidFill>
                      <a:sym typeface="Symbol" pitchFamily="18" charset="2"/>
                    </a:rPr>
                    <a:t></a:t>
                  </a:r>
                  <a14:m>
                    <m:oMath xmlns:m="http://schemas.openxmlformats.org/officeDocument/2006/math">
                      <m:acc>
                        <m:accPr>
                          <m:chr m:val="̂"/>
                          <m:ctrlPr>
                            <a:rPr lang="en-US" sz="1400" i="1" kern="0">
                              <a:solidFill>
                                <a:srgbClr val="FFFFFF"/>
                              </a:solidFill>
                              <a:latin typeface="Cambria Math"/>
                              <a:ea typeface="Cambria Math"/>
                            </a:rPr>
                          </m:ctrlPr>
                        </m:accPr>
                        <m:e>
                          <m:r>
                            <m:rPr>
                              <m:sty m:val="p"/>
                            </m:rPr>
                            <a:rPr lang="el-GR" sz="1400" i="1" kern="0">
                              <a:solidFill>
                                <a:srgbClr val="FFFFFF"/>
                              </a:solidFill>
                              <a:latin typeface="Cambria Math"/>
                              <a:ea typeface="Cambria Math"/>
                            </a:rPr>
                            <m:t>γ</m:t>
                          </m:r>
                        </m:e>
                      </m:acc>
                      <m:r>
                        <a:rPr lang="en-US" sz="1400" i="1" kern="0">
                          <a:solidFill>
                            <a:srgbClr val="FFFFFF"/>
                          </a:solidFill>
                          <a:latin typeface="Cambria Math"/>
                          <a:ea typeface="Cambria Math"/>
                        </a:rPr>
                        <m:t>(</m:t>
                      </m:r>
                      <m:sSup>
                        <m:sSupPr>
                          <m:ctrlPr>
                            <a:rPr lang="en-US" altLang="en-US" sz="2000" i="1" dirty="0">
                              <a:solidFill>
                                <a:srgbClr val="FFFFFF"/>
                              </a:solidFill>
                              <a:latin typeface="Cambria Math"/>
                            </a:rPr>
                          </m:ctrlPr>
                        </m:sSupPr>
                        <m:e>
                          <m:r>
                            <a:rPr lang="en-US" altLang="en-US" sz="2000" i="1" dirty="0">
                              <a:solidFill>
                                <a:srgbClr val="FFFFFF"/>
                              </a:solidFill>
                              <a:latin typeface="Cambria Math"/>
                            </a:rPr>
                            <m:t>𝑎</m:t>
                          </m:r>
                        </m:e>
                        <m:sup>
                          <m:r>
                            <a:rPr lang="en-US" altLang="en-US" sz="2000" i="1" dirty="0">
                              <a:solidFill>
                                <a:srgbClr val="FFFFFF"/>
                              </a:solidFill>
                              <a:latin typeface="Cambria Math"/>
                            </a:rPr>
                            <m:t>#</m:t>
                          </m:r>
                        </m:sup>
                      </m:sSup>
                      <m:r>
                        <a:rPr lang="en-US" sz="2000" i="1" kern="0">
                          <a:solidFill>
                            <a:srgbClr val="FFFFFF"/>
                          </a:solidFill>
                          <a:latin typeface="Cambria Math"/>
                          <a:ea typeface="Cambria Math"/>
                        </a:rPr>
                        <m:t>)</m:t>
                      </m:r>
                    </m:oMath>
                  </a14:m>
                  <a:endParaRPr lang="en-US" altLang="en-US" sz="2000" dirty="0" smtClean="0">
                    <a:solidFill>
                      <a:srgbClr val="FFFFFF"/>
                    </a:solidFill>
                    <a:sym typeface="Symbol" pitchFamily="18" charset="2"/>
                  </a:endParaRPr>
                </a:p>
              </p:txBody>
            </p:sp>
          </mc:Choice>
          <mc:Fallback xmlns="">
            <p:sp>
              <p:nvSpPr>
                <p:cNvPr id="1153061" name="Text Box 37"/>
                <p:cNvSpPr txBox="1">
                  <a:spLocks noRot="1" noChangeAspect="1" noMove="1" noResize="1" noEditPoints="1" noAdjustHandles="1" noChangeArrowheads="1" noChangeShapeType="1" noTextEdit="1"/>
                </p:cNvSpPr>
                <p:nvPr/>
              </p:nvSpPr>
              <p:spPr bwMode="auto">
                <a:xfrm rot="20761062">
                  <a:off x="2597548" y="3190882"/>
                  <a:ext cx="1732141" cy="400110"/>
                </a:xfrm>
                <a:prstGeom prst="rect">
                  <a:avLst/>
                </a:prstGeom>
                <a:blipFill rotWithShape="1">
                  <a:blip r:embed="rId5"/>
                  <a:stretch>
                    <a:fillRect l="-3425" r="-1712" b="-15789"/>
                  </a:stretch>
                </a:blipFill>
                <a:ln>
                  <a:noFill/>
                </a:ln>
                <a:effectLst/>
                <a:extLst/>
              </p:spPr>
              <p:txBody>
                <a:bodyPr/>
                <a:lstStyle/>
                <a:p>
                  <a:r>
                    <a:rPr lang="en-US">
                      <a:noFill/>
                    </a:rPr>
                    <a:t> </a:t>
                  </a:r>
                </a:p>
              </p:txBody>
            </p:sp>
          </mc:Fallback>
        </mc:AlternateContent>
      </p:grpSp>
      <p:grpSp>
        <p:nvGrpSpPr>
          <p:cNvPr id="36" name="Group 25"/>
          <p:cNvGrpSpPr>
            <a:grpSpLocks/>
          </p:cNvGrpSpPr>
          <p:nvPr/>
        </p:nvGrpSpPr>
        <p:grpSpPr bwMode="auto">
          <a:xfrm>
            <a:off x="4800600" y="3478214"/>
            <a:ext cx="2965450" cy="1128713"/>
            <a:chOff x="3024" y="2191"/>
            <a:chExt cx="1868" cy="711"/>
          </a:xfrm>
        </p:grpSpPr>
        <p:sp>
          <p:nvSpPr>
            <p:cNvPr id="39" name="Oval 26"/>
            <p:cNvSpPr>
              <a:spLocks noChangeArrowheads="1"/>
            </p:cNvSpPr>
            <p:nvPr/>
          </p:nvSpPr>
          <p:spPr bwMode="auto">
            <a:xfrm>
              <a:off x="3406" y="2572"/>
              <a:ext cx="48" cy="48"/>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smtClean="0">
                <a:solidFill>
                  <a:srgbClr val="000000"/>
                </a:solidFill>
              </a:endParaRPr>
            </a:p>
          </p:txBody>
        </p:sp>
        <p:sp>
          <p:nvSpPr>
            <p:cNvPr id="40" name="Freeform 27"/>
            <p:cNvSpPr>
              <a:spLocks/>
            </p:cNvSpPr>
            <p:nvPr/>
          </p:nvSpPr>
          <p:spPr bwMode="auto">
            <a:xfrm>
              <a:off x="3463" y="2487"/>
              <a:ext cx="1429" cy="86"/>
            </a:xfrm>
            <a:custGeom>
              <a:avLst/>
              <a:gdLst>
                <a:gd name="T0" fmla="*/ 1429 w 1429"/>
                <a:gd name="T1" fmla="*/ 71 h 86"/>
                <a:gd name="T2" fmla="*/ 906 w 1429"/>
                <a:gd name="T3" fmla="*/ 19 h 86"/>
                <a:gd name="T4" fmla="*/ 412 w 1429"/>
                <a:gd name="T5" fmla="*/ 11 h 86"/>
                <a:gd name="T6" fmla="*/ 0 w 1429"/>
                <a:gd name="T7" fmla="*/ 86 h 86"/>
              </a:gdLst>
              <a:ahLst/>
              <a:cxnLst>
                <a:cxn ang="0">
                  <a:pos x="T0" y="T1"/>
                </a:cxn>
                <a:cxn ang="0">
                  <a:pos x="T2" y="T3"/>
                </a:cxn>
                <a:cxn ang="0">
                  <a:pos x="T4" y="T5"/>
                </a:cxn>
                <a:cxn ang="0">
                  <a:pos x="T6" y="T7"/>
                </a:cxn>
              </a:cxnLst>
              <a:rect l="0" t="0" r="r" b="b"/>
              <a:pathLst>
                <a:path w="1429" h="86">
                  <a:moveTo>
                    <a:pt x="1429" y="71"/>
                  </a:moveTo>
                  <a:cubicBezTo>
                    <a:pt x="1252" y="50"/>
                    <a:pt x="1075" y="29"/>
                    <a:pt x="906" y="19"/>
                  </a:cubicBezTo>
                  <a:cubicBezTo>
                    <a:pt x="737" y="9"/>
                    <a:pt x="563" y="0"/>
                    <a:pt x="412" y="11"/>
                  </a:cubicBezTo>
                  <a:cubicBezTo>
                    <a:pt x="261" y="22"/>
                    <a:pt x="130" y="54"/>
                    <a:pt x="0" y="86"/>
                  </a:cubicBezTo>
                </a:path>
              </a:pathLst>
            </a:custGeom>
            <a:noFill/>
            <a:ln w="28575" cap="flat" cmpd="sng">
              <a:solidFill>
                <a:schemeClr val="bg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sz="3600" smtClean="0">
                <a:solidFill>
                  <a:srgbClr val="000000"/>
                </a:solidFill>
              </a:endParaRPr>
            </a:p>
          </p:txBody>
        </p:sp>
        <mc:AlternateContent xmlns:mc="http://schemas.openxmlformats.org/markup-compatibility/2006" xmlns:a14="http://schemas.microsoft.com/office/drawing/2010/main">
          <mc:Choice Requires="a14">
            <p:sp>
              <p:nvSpPr>
                <p:cNvPr id="41" name="Text Box 28"/>
                <p:cNvSpPr txBox="1">
                  <a:spLocks noChangeArrowheads="1"/>
                </p:cNvSpPr>
                <p:nvPr/>
              </p:nvSpPr>
              <p:spPr bwMode="auto">
                <a:xfrm>
                  <a:off x="3024" y="2607"/>
                  <a:ext cx="633" cy="295"/>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acc>
                          <m:accPr>
                            <m:chr m:val="̂"/>
                            <m:ctrlPr>
                              <a:rPr lang="en-US" sz="2400" i="1" kern="0">
                                <a:solidFill>
                                  <a:srgbClr val="FFFFFF"/>
                                </a:solidFill>
                                <a:latin typeface="Cambria Math"/>
                                <a:ea typeface="Cambria Math"/>
                              </a:rPr>
                            </m:ctrlPr>
                          </m:accPr>
                          <m:e>
                            <m:r>
                              <m:rPr>
                                <m:sty m:val="p"/>
                              </m:rPr>
                              <a:rPr lang="el-GR" sz="2400" i="1" kern="0">
                                <a:solidFill>
                                  <a:srgbClr val="FFFFFF"/>
                                </a:solidFill>
                                <a:latin typeface="Cambria Math"/>
                                <a:ea typeface="Cambria Math"/>
                              </a:rPr>
                              <m:t>γ</m:t>
                            </m:r>
                          </m:e>
                        </m:acc>
                        <m:r>
                          <a:rPr lang="en-US" sz="2400" i="1" kern="0">
                            <a:solidFill>
                              <a:srgbClr val="FFFFFF"/>
                            </a:solidFill>
                            <a:latin typeface="Cambria Math"/>
                            <a:ea typeface="Cambria Math"/>
                          </a:rPr>
                          <m:t>(</m:t>
                        </m:r>
                        <m:sSup>
                          <m:sSupPr>
                            <m:ctrlPr>
                              <a:rPr lang="en-US" altLang="en-US" sz="2400" i="1" dirty="0">
                                <a:solidFill>
                                  <a:srgbClr val="FFFFFF"/>
                                </a:solidFill>
                                <a:latin typeface="Cambria Math"/>
                              </a:rPr>
                            </m:ctrlPr>
                          </m:sSupPr>
                          <m:e>
                            <m:r>
                              <a:rPr lang="en-US" altLang="en-US" sz="2400" i="1" dirty="0">
                                <a:solidFill>
                                  <a:srgbClr val="FFFFFF"/>
                                </a:solidFill>
                                <a:latin typeface="Cambria Math"/>
                              </a:rPr>
                              <m:t>𝑎</m:t>
                            </m:r>
                          </m:e>
                          <m:sup>
                            <m:r>
                              <a:rPr lang="en-US" altLang="en-US" sz="2400" i="1" dirty="0">
                                <a:solidFill>
                                  <a:srgbClr val="FFFFFF"/>
                                </a:solidFill>
                                <a:latin typeface="Cambria Math"/>
                              </a:rPr>
                              <m:t>#</m:t>
                            </m:r>
                          </m:sup>
                        </m:sSup>
                        <m:r>
                          <a:rPr lang="en-US" sz="2400" i="1" kern="0">
                            <a:solidFill>
                              <a:srgbClr val="FFFFFF"/>
                            </a:solidFill>
                            <a:latin typeface="Cambria Math"/>
                            <a:ea typeface="Cambria Math"/>
                          </a:rPr>
                          <m:t>)</m:t>
                        </m:r>
                      </m:oMath>
                    </m:oMathPara>
                  </a14:m>
                  <a:endParaRPr lang="en-US" altLang="en-US" sz="1400" u="sng" dirty="0">
                    <a:solidFill>
                      <a:srgbClr val="FFFFFF"/>
                    </a:solidFill>
                    <a:sym typeface="Symbol" pitchFamily="18" charset="2"/>
                  </a:endParaRPr>
                </a:p>
              </p:txBody>
            </p:sp>
          </mc:Choice>
          <mc:Fallback xmlns="">
            <p:sp>
              <p:nvSpPr>
                <p:cNvPr id="41" name="Text Box 28"/>
                <p:cNvSpPr txBox="1">
                  <a:spLocks noRot="1" noChangeAspect="1" noMove="1" noResize="1" noEditPoints="1" noAdjustHandles="1" noChangeArrowheads="1" noChangeShapeType="1" noTextEdit="1"/>
                </p:cNvSpPr>
                <p:nvPr/>
              </p:nvSpPr>
              <p:spPr bwMode="auto">
                <a:xfrm>
                  <a:off x="3024" y="2607"/>
                  <a:ext cx="633" cy="295"/>
                </a:xfrm>
                <a:prstGeom prst="rect">
                  <a:avLst/>
                </a:prstGeom>
                <a:blipFill rotWithShape="1">
                  <a:blip r:embed="rId6"/>
                  <a:stretch>
                    <a:fillRect t="-1299" r="-1220" b="-1818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 Box 29"/>
                <p:cNvSpPr txBox="1">
                  <a:spLocks noChangeArrowheads="1"/>
                </p:cNvSpPr>
                <p:nvPr/>
              </p:nvSpPr>
              <p:spPr bwMode="auto">
                <a:xfrm>
                  <a:off x="3989" y="2191"/>
                  <a:ext cx="263" cy="291"/>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acc>
                          <m:accPr>
                            <m:chr m:val="̂"/>
                            <m:ctrlPr>
                              <a:rPr lang="en-US" sz="2400" i="1" kern="0">
                                <a:solidFill>
                                  <a:srgbClr val="FFFFFF"/>
                                </a:solidFill>
                                <a:latin typeface="Cambria Math"/>
                                <a:ea typeface="Cambria Math"/>
                                <a:cs typeface="+mj-cs"/>
                              </a:rPr>
                            </m:ctrlPr>
                          </m:accPr>
                          <m:e>
                            <m:r>
                              <m:rPr>
                                <m:sty m:val="p"/>
                              </m:rPr>
                              <a:rPr lang="el-GR" sz="2400" i="1" kern="0" smtClean="0">
                                <a:solidFill>
                                  <a:srgbClr val="FFFFFF"/>
                                </a:solidFill>
                                <a:latin typeface="Cambria Math"/>
                                <a:ea typeface="Cambria Math"/>
                                <a:cs typeface="+mj-cs"/>
                              </a:rPr>
                              <m:t>γ</m:t>
                            </m:r>
                          </m:e>
                        </m:acc>
                      </m:oMath>
                    </m:oMathPara>
                  </a14:m>
                  <a:endParaRPr lang="en-US" altLang="en-US" sz="1400" u="sng" dirty="0" smtClean="0">
                    <a:solidFill>
                      <a:srgbClr val="FFFFFF"/>
                    </a:solidFill>
                    <a:sym typeface="Symbol" pitchFamily="18" charset="2"/>
                  </a:endParaRPr>
                </a:p>
              </p:txBody>
            </p:sp>
          </mc:Choice>
          <mc:Fallback xmlns="">
            <p:sp>
              <p:nvSpPr>
                <p:cNvPr id="1155101" name="Text Box 29"/>
                <p:cNvSpPr txBox="1">
                  <a:spLocks noRot="1" noChangeAspect="1" noMove="1" noResize="1" noEditPoints="1" noAdjustHandles="1" noChangeArrowheads="1" noChangeShapeType="1" noTextEdit="1"/>
                </p:cNvSpPr>
                <p:nvPr/>
              </p:nvSpPr>
              <p:spPr bwMode="auto">
                <a:xfrm>
                  <a:off x="3989" y="2191"/>
                  <a:ext cx="263" cy="291"/>
                </a:xfrm>
                <a:prstGeom prst="rect">
                  <a:avLst/>
                </a:prstGeom>
                <a:blipFill rotWithShape="1">
                  <a:blip r:embed="rId7"/>
                  <a:stretch>
                    <a:fillRect t="-2667" r="-17647" b="-1066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grpSp>
        <p:nvGrpSpPr>
          <p:cNvPr id="43" name="Group 30"/>
          <p:cNvGrpSpPr>
            <a:grpSpLocks/>
          </p:cNvGrpSpPr>
          <p:nvPr/>
        </p:nvGrpSpPr>
        <p:grpSpPr bwMode="auto">
          <a:xfrm>
            <a:off x="322262" y="2765425"/>
            <a:ext cx="2147887" cy="1200150"/>
            <a:chOff x="203" y="1742"/>
            <a:chExt cx="1262" cy="756"/>
          </a:xfrm>
        </p:grpSpPr>
        <mc:AlternateContent xmlns:mc="http://schemas.openxmlformats.org/markup-compatibility/2006" xmlns:a14="http://schemas.microsoft.com/office/drawing/2010/main">
          <mc:Choice Requires="a14">
            <p:sp>
              <p:nvSpPr>
                <p:cNvPr id="44" name="Text Box 31"/>
                <p:cNvSpPr txBox="1">
                  <a:spLocks noChangeArrowheads="1"/>
                </p:cNvSpPr>
                <p:nvPr/>
              </p:nvSpPr>
              <p:spPr bwMode="auto">
                <a:xfrm>
                  <a:off x="203" y="1742"/>
                  <a:ext cx="1262" cy="295"/>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pPr>
                  <a:r>
                    <a:rPr lang="en-US" altLang="en-US" sz="2400" dirty="0" smtClean="0">
                      <a:solidFill>
                        <a:srgbClr val="FFFFFF"/>
                      </a:solidFill>
                      <a:sym typeface="Math B" pitchFamily="2" charset="2"/>
                    </a:rPr>
                    <a:t></a:t>
                  </a:r>
                  <a:r>
                    <a:rPr lang="en-US" altLang="en-US" sz="2400" dirty="0" smtClean="0">
                      <a:solidFill>
                        <a:srgbClr val="FFFFFF"/>
                      </a:solidFill>
                      <a:sym typeface="Symbol" pitchFamily="18" charset="2"/>
                    </a:rPr>
                    <a:t></a:t>
                  </a:r>
                  <a:r>
                    <a:rPr lang="en-US" altLang="en-US" sz="2400" dirty="0" smtClean="0">
                      <a:solidFill>
                        <a:srgbClr val="FFFFFF"/>
                      </a:solidFill>
                    </a:rPr>
                    <a:t> </a:t>
                  </a:r>
                  <a:r>
                    <a:rPr lang="en-US" altLang="en-US" sz="2400" dirty="0" smtClean="0">
                      <a:solidFill>
                        <a:srgbClr val="FFFFFF"/>
                      </a:solidFill>
                      <a:sym typeface="Symbol" pitchFamily="18" charset="2"/>
                    </a:rPr>
                    <a:t></a:t>
                  </a:r>
                  <a:r>
                    <a:rPr lang="en-US" altLang="en-US" sz="2400" dirty="0" smtClean="0">
                      <a:solidFill>
                        <a:srgbClr val="FFFFFF"/>
                      </a:solidFill>
                    </a:rPr>
                    <a:t> </a:t>
                  </a:r>
                  <a:r>
                    <a:rPr lang="en-US" altLang="en-US" sz="2400" dirty="0" smtClean="0">
                      <a:solidFill>
                        <a:srgbClr val="FFFFFF"/>
                      </a:solidFill>
                      <a:sym typeface="Symbol" pitchFamily="18" charset="2"/>
                    </a:rPr>
                    <a:t></a:t>
                  </a:r>
                  <a14:m>
                    <m:oMath xmlns:m="http://schemas.openxmlformats.org/officeDocument/2006/math">
                      <m:acc>
                        <m:accPr>
                          <m:chr m:val="̂"/>
                          <m:ctrlPr>
                            <a:rPr lang="en-US" sz="2400" i="1" kern="0">
                              <a:solidFill>
                                <a:srgbClr val="FFFFFF"/>
                              </a:solidFill>
                              <a:latin typeface="Cambria Math"/>
                              <a:ea typeface="Cambria Math"/>
                            </a:rPr>
                          </m:ctrlPr>
                        </m:accPr>
                        <m:e>
                          <m:r>
                            <m:rPr>
                              <m:sty m:val="p"/>
                            </m:rPr>
                            <a:rPr lang="el-GR" sz="2400" i="1" kern="0">
                              <a:solidFill>
                                <a:srgbClr val="FFFFFF"/>
                              </a:solidFill>
                              <a:latin typeface="Cambria Math"/>
                              <a:ea typeface="Cambria Math"/>
                            </a:rPr>
                            <m:t>γ</m:t>
                          </m:r>
                        </m:e>
                      </m:acc>
                      <m:r>
                        <a:rPr lang="en-US" sz="2400" i="1" kern="0">
                          <a:solidFill>
                            <a:srgbClr val="FFFFFF"/>
                          </a:solidFill>
                          <a:latin typeface="Cambria Math"/>
                          <a:ea typeface="Cambria Math"/>
                        </a:rPr>
                        <m:t>(</m:t>
                      </m:r>
                      <m:sSup>
                        <m:sSupPr>
                          <m:ctrlPr>
                            <a:rPr lang="en-US" altLang="en-US" sz="2400" i="1" dirty="0">
                              <a:solidFill>
                                <a:srgbClr val="FFFFFF"/>
                              </a:solidFill>
                              <a:latin typeface="Cambria Math"/>
                            </a:rPr>
                          </m:ctrlPr>
                        </m:sSupPr>
                        <m:e>
                          <m:r>
                            <a:rPr lang="en-US" altLang="en-US" sz="2400" i="1" dirty="0">
                              <a:solidFill>
                                <a:srgbClr val="FFFFFF"/>
                              </a:solidFill>
                              <a:latin typeface="Cambria Math"/>
                            </a:rPr>
                            <m:t>𝑎</m:t>
                          </m:r>
                        </m:e>
                        <m:sup>
                          <m:r>
                            <a:rPr lang="en-US" altLang="en-US" sz="2400" i="1" dirty="0">
                              <a:solidFill>
                                <a:srgbClr val="FFFFFF"/>
                              </a:solidFill>
                              <a:latin typeface="Cambria Math"/>
                            </a:rPr>
                            <m:t>#</m:t>
                          </m:r>
                        </m:sup>
                      </m:sSup>
                      <m:r>
                        <a:rPr lang="en-US" sz="2400" i="1" kern="0">
                          <a:solidFill>
                            <a:srgbClr val="FFFFFF"/>
                          </a:solidFill>
                          <a:latin typeface="Cambria Math"/>
                          <a:ea typeface="Cambria Math"/>
                        </a:rPr>
                        <m:t>)</m:t>
                      </m:r>
                    </m:oMath>
                  </a14:m>
                  <a:r>
                    <a:rPr lang="en-US" altLang="en-US" sz="2400" dirty="0" smtClean="0">
                      <a:solidFill>
                        <a:srgbClr val="FFFFFF"/>
                      </a:solidFill>
                      <a:sym typeface="Math B" pitchFamily="2" charset="2"/>
                    </a:rPr>
                    <a:t></a:t>
                  </a:r>
                </a:p>
              </p:txBody>
            </p:sp>
          </mc:Choice>
          <mc:Fallback xmlns="">
            <p:sp>
              <p:nvSpPr>
                <p:cNvPr id="44" name="Text Box 31"/>
                <p:cNvSpPr txBox="1">
                  <a:spLocks noRot="1" noChangeAspect="1" noMove="1" noResize="1" noEditPoints="1" noAdjustHandles="1" noChangeArrowheads="1" noChangeShapeType="1" noTextEdit="1"/>
                </p:cNvSpPr>
                <p:nvPr/>
              </p:nvSpPr>
              <p:spPr bwMode="auto">
                <a:xfrm>
                  <a:off x="203" y="1742"/>
                  <a:ext cx="1262" cy="295"/>
                </a:xfrm>
                <a:prstGeom prst="rect">
                  <a:avLst/>
                </a:prstGeom>
                <a:blipFill rotWithShape="1">
                  <a:blip r:embed="rId8"/>
                  <a:stretch>
                    <a:fillRect l="-4545" t="-10526" b="-2894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45" name="Line 32"/>
            <p:cNvSpPr>
              <a:spLocks noChangeShapeType="1"/>
            </p:cNvSpPr>
            <p:nvPr/>
          </p:nvSpPr>
          <p:spPr bwMode="auto">
            <a:xfrm>
              <a:off x="561" y="2020"/>
              <a:ext cx="344" cy="478"/>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sz="3600" smtClean="0">
                <a:solidFill>
                  <a:srgbClr val="000000"/>
                </a:solidFill>
              </a:endParaRPr>
            </a:p>
          </p:txBody>
        </p:sp>
      </p:grpSp>
    </p:spTree>
    <p:extLst>
      <p:ext uri="{BB962C8B-B14F-4D97-AF65-F5344CB8AC3E}">
        <p14:creationId xmlns:p14="http://schemas.microsoft.com/office/powerpoint/2010/main" val="23664887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53071"/>
                                        </p:tgtEl>
                                        <p:attrNameLst>
                                          <p:attrName>style.visibility</p:attrName>
                                        </p:attrNameLst>
                                      </p:cBhvr>
                                      <p:to>
                                        <p:strVal val="visible"/>
                                      </p:to>
                                    </p:set>
                                    <p:animEffect transition="in" filter="wipe(left)">
                                      <p:cBhvr>
                                        <p:cTn id="15" dur="500"/>
                                        <p:tgtEl>
                                          <p:spTgt spid="11530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4594" name="Rectangle 2"/>
          <p:cNvSpPr>
            <a:spLocks noGrp="1" noChangeArrowheads="1"/>
          </p:cNvSpPr>
          <p:nvPr>
            <p:ph type="body" sz="half" idx="1"/>
          </p:nvPr>
        </p:nvSpPr>
        <p:spPr>
          <a:xfrm>
            <a:off x="412750" y="3495675"/>
            <a:ext cx="8239125" cy="2620963"/>
          </a:xfrm>
          <a:noFill/>
        </p:spPr>
        <p:txBody>
          <a:bodyPr>
            <a:normAutofit lnSpcReduction="10000"/>
          </a:bodyPr>
          <a:lstStyle/>
          <a:p>
            <a:pPr>
              <a:lnSpc>
                <a:spcPct val="110000"/>
              </a:lnSpc>
            </a:pPr>
            <a:r>
              <a:rPr lang="en-US" altLang="he-IL" sz="2400" dirty="0"/>
              <a:t>A sailor on the U.S.S. Yorktown entered a 0 into a data field in a</a:t>
            </a:r>
            <a:r>
              <a:rPr lang="en-US" altLang="he-IL" sz="2400" dirty="0">
                <a:solidFill>
                  <a:srgbClr val="FFFF00"/>
                </a:solidFill>
              </a:rPr>
              <a:t> </a:t>
            </a:r>
            <a:r>
              <a:rPr lang="en-US" altLang="he-IL" sz="2400" dirty="0">
                <a:solidFill>
                  <a:srgbClr val="C00000"/>
                </a:solidFill>
              </a:rPr>
              <a:t>kitchen-inventory </a:t>
            </a:r>
            <a:r>
              <a:rPr lang="en-US" altLang="he-IL" sz="2400" dirty="0" smtClean="0">
                <a:solidFill>
                  <a:srgbClr val="C00000"/>
                </a:solidFill>
              </a:rPr>
              <a:t>program</a:t>
            </a:r>
          </a:p>
          <a:p>
            <a:pPr>
              <a:lnSpc>
                <a:spcPct val="110000"/>
              </a:lnSpc>
            </a:pPr>
            <a:r>
              <a:rPr lang="en-US" altLang="he-IL" sz="2400" dirty="0" smtClean="0"/>
              <a:t>That </a:t>
            </a:r>
            <a:r>
              <a:rPr lang="en-US" altLang="he-IL" sz="2400" dirty="0"/>
              <a:t>caused </a:t>
            </a:r>
            <a:r>
              <a:rPr lang="en-US" altLang="he-IL" sz="2400" dirty="0" smtClean="0"/>
              <a:t>an overflow, which crashed </a:t>
            </a:r>
            <a:r>
              <a:rPr lang="en-US" altLang="he-IL" sz="2400" dirty="0"/>
              <a:t>all LAN consoles and miniature </a:t>
            </a:r>
            <a:r>
              <a:rPr lang="en-US" altLang="he-IL" sz="2400" dirty="0" smtClean="0"/>
              <a:t>remote </a:t>
            </a:r>
            <a:r>
              <a:rPr lang="en-US" altLang="he-IL" sz="2400" dirty="0"/>
              <a:t>terminal </a:t>
            </a:r>
            <a:r>
              <a:rPr lang="en-US" altLang="he-IL" sz="2400" dirty="0" smtClean="0"/>
              <a:t>units</a:t>
            </a:r>
            <a:endParaRPr lang="en-US" altLang="he-IL" sz="2400" dirty="0"/>
          </a:p>
          <a:p>
            <a:pPr>
              <a:lnSpc>
                <a:spcPct val="110000"/>
              </a:lnSpc>
            </a:pPr>
            <a:r>
              <a:rPr lang="en-US" altLang="he-IL" sz="2400" dirty="0"/>
              <a:t>The Yorktown was dead in the water for about two hours and 45 </a:t>
            </a:r>
            <a:r>
              <a:rPr lang="en-US" altLang="he-IL" sz="2400" dirty="0" smtClean="0"/>
              <a:t>minutes</a:t>
            </a:r>
            <a:endParaRPr lang="en-US" altLang="he-IL" sz="2400" dirty="0"/>
          </a:p>
        </p:txBody>
      </p:sp>
      <p:pic>
        <p:nvPicPr>
          <p:cNvPr id="1774595" name="Picture 3" descr="york"/>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690813" y="1157288"/>
            <a:ext cx="3762375" cy="1314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74596" name="Rectangle 4"/>
          <p:cNvSpPr>
            <a:spLocks noChangeArrowheads="1"/>
          </p:cNvSpPr>
          <p:nvPr/>
        </p:nvSpPr>
        <p:spPr bwMode="auto">
          <a:xfrm>
            <a:off x="5908677" y="3511551"/>
            <a:ext cx="209550" cy="461963"/>
          </a:xfrm>
          <a:prstGeom prst="rect">
            <a:avLst/>
          </a:prstGeom>
          <a:noFill/>
          <a:ln w="28575">
            <a:solidFill>
              <a:srgbClr val="F000D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1774597" name="Text Box 5"/>
          <p:cNvSpPr txBox="1">
            <a:spLocks noChangeArrowheads="1"/>
          </p:cNvSpPr>
          <p:nvPr/>
        </p:nvSpPr>
        <p:spPr bwMode="auto">
          <a:xfrm>
            <a:off x="6681788" y="1398588"/>
            <a:ext cx="2244725" cy="1411287"/>
          </a:xfrm>
          <a:prstGeom prst="rect">
            <a:avLst/>
          </a:prstGeom>
          <a:solidFill>
            <a:schemeClr val="bg1"/>
          </a:solidFill>
          <a:ln w="38100">
            <a:solidFill>
              <a:srgbClr val="F000D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a:solidFill>
                  <a:srgbClr val="F000DF"/>
                </a:solidFill>
              </a:rPr>
              <a:t>Analysis must</a:t>
            </a:r>
          </a:p>
          <a:p>
            <a:pPr algn="ctr"/>
            <a:r>
              <a:rPr lang="en-US" altLang="en-US" sz="2800">
                <a:solidFill>
                  <a:srgbClr val="F000DF"/>
                </a:solidFill>
              </a:rPr>
              <a:t>track numeric</a:t>
            </a:r>
          </a:p>
          <a:p>
            <a:pPr algn="ctr"/>
            <a:r>
              <a:rPr lang="en-US" altLang="en-US" sz="2800">
                <a:solidFill>
                  <a:srgbClr val="F000DF"/>
                </a:solidFill>
              </a:rPr>
              <a:t>information</a:t>
            </a:r>
          </a:p>
        </p:txBody>
      </p:sp>
      <p:cxnSp>
        <p:nvCxnSpPr>
          <p:cNvPr id="1774598" name="AutoShape 6"/>
          <p:cNvCxnSpPr>
            <a:cxnSpLocks noChangeShapeType="1"/>
            <a:stCxn id="1774597" idx="2"/>
            <a:endCxn id="1774596" idx="0"/>
          </p:cNvCxnSpPr>
          <p:nvPr/>
        </p:nvCxnSpPr>
        <p:spPr bwMode="auto">
          <a:xfrm flipH="1">
            <a:off x="6013452" y="2809875"/>
            <a:ext cx="1790699" cy="701676"/>
          </a:xfrm>
          <a:prstGeom prst="straightConnector1">
            <a:avLst/>
          </a:prstGeom>
          <a:noFill/>
          <a:ln w="28575">
            <a:solidFill>
              <a:srgbClr val="F000D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Slide Number Placeholder 4"/>
          <p:cNvSpPr>
            <a:spLocks noGrp="1"/>
          </p:cNvSpPr>
          <p:nvPr>
            <p:ph type="sldNum" sz="quarter" idx="12"/>
          </p:nvPr>
        </p:nvSpPr>
        <p:spPr>
          <a:xfrm>
            <a:off x="6890134" y="6356350"/>
            <a:ext cx="2133600" cy="365125"/>
          </a:xfrm>
        </p:spPr>
        <p:txBody>
          <a:bodyPr/>
          <a:lstStyle/>
          <a:p>
            <a:fld id="{A65A0EED-6B89-664A-801E-D3FDD91C7C69}" type="slidenum">
              <a:rPr lang="en-US" smtClean="0"/>
              <a:pPr/>
              <a:t>4</a:t>
            </a:fld>
            <a:endParaRPr lang="en-US" dirty="0"/>
          </a:p>
        </p:txBody>
      </p:sp>
    </p:spTree>
    <p:extLst>
      <p:ext uri="{BB962C8B-B14F-4D97-AF65-F5344CB8AC3E}">
        <p14:creationId xmlns:p14="http://schemas.microsoft.com/office/powerpoint/2010/main" val="330952148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74597"/>
                                        </p:tgtEl>
                                        <p:attrNameLst>
                                          <p:attrName>style.visibility</p:attrName>
                                        </p:attrNameLst>
                                      </p:cBhvr>
                                      <p:to>
                                        <p:strVal val="visible"/>
                                      </p:to>
                                    </p:set>
                                    <p:animEffect transition="in" filter="dissolve">
                                      <p:cBhvr>
                                        <p:cTn id="7" dur="500"/>
                                        <p:tgtEl>
                                          <p:spTgt spid="1774597"/>
                                        </p:tgtEl>
                                      </p:cBhvr>
                                    </p:animEffect>
                                  </p:childTnLst>
                                </p:cTn>
                              </p:par>
                              <p:par>
                                <p:cTn id="8" presetID="9" presetClass="entr" presetSubtype="0" fill="hold" nodeType="withEffect">
                                  <p:stCondLst>
                                    <p:cond delay="0"/>
                                  </p:stCondLst>
                                  <p:childTnLst>
                                    <p:set>
                                      <p:cBhvr>
                                        <p:cTn id="9" dur="1" fill="hold">
                                          <p:stCondLst>
                                            <p:cond delay="0"/>
                                          </p:stCondLst>
                                        </p:cTn>
                                        <p:tgtEl>
                                          <p:spTgt spid="1774598"/>
                                        </p:tgtEl>
                                        <p:attrNameLst>
                                          <p:attrName>style.visibility</p:attrName>
                                        </p:attrNameLst>
                                      </p:cBhvr>
                                      <p:to>
                                        <p:strVal val="visible"/>
                                      </p:to>
                                    </p:set>
                                    <p:animEffect transition="in" filter="dissolve">
                                      <p:cBhvr>
                                        <p:cTn id="10" dur="500"/>
                                        <p:tgtEl>
                                          <p:spTgt spid="177459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774596"/>
                                        </p:tgtEl>
                                        <p:attrNameLst>
                                          <p:attrName>style.visibility</p:attrName>
                                        </p:attrNameLst>
                                      </p:cBhvr>
                                      <p:to>
                                        <p:strVal val="visible"/>
                                      </p:to>
                                    </p:set>
                                    <p:animEffect transition="in" filter="dissolve">
                                      <p:cBhvr>
                                        <p:cTn id="13" dur="500"/>
                                        <p:tgtEl>
                                          <p:spTgt spid="1774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4596" grpId="0" animBg="1"/>
      <p:bldP spid="177459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23" name="Freeform 3"/>
          <p:cNvSpPr>
            <a:spLocks/>
          </p:cNvSpPr>
          <p:nvPr/>
        </p:nvSpPr>
        <p:spPr bwMode="auto">
          <a:xfrm>
            <a:off x="1296988" y="4038600"/>
            <a:ext cx="1357312" cy="1354138"/>
          </a:xfrm>
          <a:custGeom>
            <a:avLst/>
            <a:gdLst>
              <a:gd name="T0" fmla="*/ 204 w 855"/>
              <a:gd name="T1" fmla="*/ 418 h 853"/>
              <a:gd name="T2" fmla="*/ 107 w 855"/>
              <a:gd name="T3" fmla="*/ 590 h 853"/>
              <a:gd name="T4" fmla="*/ 39 w 855"/>
              <a:gd name="T5" fmla="*/ 788 h 853"/>
              <a:gd name="T6" fmla="*/ 343 w 855"/>
              <a:gd name="T7" fmla="*/ 832 h 853"/>
              <a:gd name="T8" fmla="*/ 635 w 855"/>
              <a:gd name="T9" fmla="*/ 660 h 853"/>
              <a:gd name="T10" fmla="*/ 831 w 855"/>
              <a:gd name="T11" fmla="*/ 364 h 853"/>
              <a:gd name="T12" fmla="*/ 779 w 855"/>
              <a:gd name="T13" fmla="*/ 44 h 853"/>
              <a:gd name="T14" fmla="*/ 593 w 855"/>
              <a:gd name="T15" fmla="*/ 97 h 853"/>
              <a:gd name="T16" fmla="*/ 444 w 855"/>
              <a:gd name="T17" fmla="*/ 148 h 853"/>
              <a:gd name="T18" fmla="*/ 316 w 855"/>
              <a:gd name="T19" fmla="*/ 291 h 853"/>
              <a:gd name="T20" fmla="*/ 204 w 855"/>
              <a:gd name="T21" fmla="*/ 418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5" h="853">
                <a:moveTo>
                  <a:pt x="204" y="418"/>
                </a:moveTo>
                <a:cubicBezTo>
                  <a:pt x="169" y="468"/>
                  <a:pt x="134" y="528"/>
                  <a:pt x="107" y="590"/>
                </a:cubicBezTo>
                <a:cubicBezTo>
                  <a:pt x="80" y="652"/>
                  <a:pt x="0" y="748"/>
                  <a:pt x="39" y="788"/>
                </a:cubicBezTo>
                <a:cubicBezTo>
                  <a:pt x="78" y="828"/>
                  <a:pt x="244" y="853"/>
                  <a:pt x="343" y="832"/>
                </a:cubicBezTo>
                <a:cubicBezTo>
                  <a:pt x="442" y="811"/>
                  <a:pt x="554" y="738"/>
                  <a:pt x="635" y="660"/>
                </a:cubicBezTo>
                <a:cubicBezTo>
                  <a:pt x="716" y="582"/>
                  <a:pt x="807" y="466"/>
                  <a:pt x="831" y="364"/>
                </a:cubicBezTo>
                <a:cubicBezTo>
                  <a:pt x="855" y="262"/>
                  <a:pt x="819" y="88"/>
                  <a:pt x="779" y="44"/>
                </a:cubicBezTo>
                <a:cubicBezTo>
                  <a:pt x="739" y="0"/>
                  <a:pt x="649" y="80"/>
                  <a:pt x="593" y="97"/>
                </a:cubicBezTo>
                <a:cubicBezTo>
                  <a:pt x="537" y="114"/>
                  <a:pt x="490" y="116"/>
                  <a:pt x="444" y="148"/>
                </a:cubicBezTo>
                <a:cubicBezTo>
                  <a:pt x="398" y="180"/>
                  <a:pt x="356" y="246"/>
                  <a:pt x="316" y="291"/>
                </a:cubicBezTo>
                <a:cubicBezTo>
                  <a:pt x="276" y="336"/>
                  <a:pt x="227" y="392"/>
                  <a:pt x="204" y="418"/>
                </a:cubicBezTo>
                <a:close/>
              </a:path>
            </a:pathLst>
          </a:custGeom>
          <a:solidFill>
            <a:srgbClr val="FFFF00">
              <a:alpha val="50000"/>
            </a:srgbClr>
          </a:solidFill>
          <a:ln w="28575" cap="flat" cmpd="sng">
            <a:solidFill>
              <a:srgbClr val="FFFF66"/>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smtClean="0">
              <a:solidFill>
                <a:srgbClr val="000000"/>
              </a:solidFill>
            </a:endParaRPr>
          </a:p>
        </p:txBody>
      </p:sp>
      <p:grpSp>
        <p:nvGrpSpPr>
          <p:cNvPr id="1157165" name="Group 45"/>
          <p:cNvGrpSpPr>
            <a:grpSpLocks/>
          </p:cNvGrpSpPr>
          <p:nvPr/>
        </p:nvGrpSpPr>
        <p:grpSpPr bwMode="auto">
          <a:xfrm>
            <a:off x="1277938" y="3371852"/>
            <a:ext cx="2070101" cy="2533651"/>
            <a:chOff x="805" y="2124"/>
            <a:chExt cx="1304" cy="1596"/>
          </a:xfrm>
        </p:grpSpPr>
        <p:sp>
          <p:nvSpPr>
            <p:cNvPr id="1157122" name="Freeform 2"/>
            <p:cNvSpPr>
              <a:spLocks/>
            </p:cNvSpPr>
            <p:nvPr/>
          </p:nvSpPr>
          <p:spPr bwMode="auto">
            <a:xfrm>
              <a:off x="805" y="2124"/>
              <a:ext cx="848" cy="1274"/>
            </a:xfrm>
            <a:custGeom>
              <a:avLst/>
              <a:gdLst>
                <a:gd name="T0" fmla="*/ 719 w 848"/>
                <a:gd name="T1" fmla="*/ 120 h 1274"/>
                <a:gd name="T2" fmla="*/ 451 w 848"/>
                <a:gd name="T3" fmla="*/ 1 h 1274"/>
                <a:gd name="T4" fmla="*/ 323 w 848"/>
                <a:gd name="T5" fmla="*/ 128 h 1274"/>
                <a:gd name="T6" fmla="*/ 263 w 848"/>
                <a:gd name="T7" fmla="*/ 304 h 1274"/>
                <a:gd name="T8" fmla="*/ 175 w 848"/>
                <a:gd name="T9" fmla="*/ 464 h 1274"/>
                <a:gd name="T10" fmla="*/ 151 w 848"/>
                <a:gd name="T11" fmla="*/ 828 h 1274"/>
                <a:gd name="T12" fmla="*/ 39 w 848"/>
                <a:gd name="T13" fmla="*/ 1188 h 1274"/>
                <a:gd name="T14" fmla="*/ 387 w 848"/>
                <a:gd name="T15" fmla="*/ 1256 h 1274"/>
                <a:gd name="T16" fmla="*/ 639 w 848"/>
                <a:gd name="T17" fmla="*/ 1080 h 1274"/>
                <a:gd name="T18" fmla="*/ 803 w 848"/>
                <a:gd name="T19" fmla="*/ 884 h 1274"/>
                <a:gd name="T20" fmla="*/ 847 w 848"/>
                <a:gd name="T21" fmla="*/ 652 h 1274"/>
                <a:gd name="T22" fmla="*/ 807 w 848"/>
                <a:gd name="T23" fmla="*/ 484 h 1274"/>
                <a:gd name="T24" fmla="*/ 755 w 848"/>
                <a:gd name="T25" fmla="*/ 324 h 1274"/>
                <a:gd name="T26" fmla="*/ 719 w 848"/>
                <a:gd name="T27" fmla="*/ 120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8" h="1274">
                  <a:moveTo>
                    <a:pt x="719" y="120"/>
                  </a:moveTo>
                  <a:cubicBezTo>
                    <a:pt x="668" y="66"/>
                    <a:pt x="517" y="0"/>
                    <a:pt x="451" y="1"/>
                  </a:cubicBezTo>
                  <a:cubicBezTo>
                    <a:pt x="385" y="2"/>
                    <a:pt x="354" y="78"/>
                    <a:pt x="323" y="128"/>
                  </a:cubicBezTo>
                  <a:cubicBezTo>
                    <a:pt x="292" y="178"/>
                    <a:pt x="288" y="248"/>
                    <a:pt x="263" y="304"/>
                  </a:cubicBezTo>
                  <a:cubicBezTo>
                    <a:pt x="238" y="360"/>
                    <a:pt x="194" y="377"/>
                    <a:pt x="175" y="464"/>
                  </a:cubicBezTo>
                  <a:cubicBezTo>
                    <a:pt x="156" y="551"/>
                    <a:pt x="174" y="707"/>
                    <a:pt x="151" y="828"/>
                  </a:cubicBezTo>
                  <a:cubicBezTo>
                    <a:pt x="128" y="949"/>
                    <a:pt x="0" y="1117"/>
                    <a:pt x="39" y="1188"/>
                  </a:cubicBezTo>
                  <a:cubicBezTo>
                    <a:pt x="78" y="1259"/>
                    <a:pt x="287" y="1274"/>
                    <a:pt x="387" y="1256"/>
                  </a:cubicBezTo>
                  <a:cubicBezTo>
                    <a:pt x="487" y="1238"/>
                    <a:pt x="570" y="1142"/>
                    <a:pt x="639" y="1080"/>
                  </a:cubicBezTo>
                  <a:cubicBezTo>
                    <a:pt x="708" y="1018"/>
                    <a:pt x="768" y="955"/>
                    <a:pt x="803" y="884"/>
                  </a:cubicBezTo>
                  <a:cubicBezTo>
                    <a:pt x="838" y="813"/>
                    <a:pt x="846" y="719"/>
                    <a:pt x="847" y="652"/>
                  </a:cubicBezTo>
                  <a:cubicBezTo>
                    <a:pt x="848" y="585"/>
                    <a:pt x="822" y="538"/>
                    <a:pt x="807" y="484"/>
                  </a:cubicBezTo>
                  <a:cubicBezTo>
                    <a:pt x="792" y="430"/>
                    <a:pt x="770" y="385"/>
                    <a:pt x="755" y="324"/>
                  </a:cubicBezTo>
                  <a:cubicBezTo>
                    <a:pt x="740" y="263"/>
                    <a:pt x="770" y="174"/>
                    <a:pt x="719" y="120"/>
                  </a:cubicBezTo>
                  <a:close/>
                </a:path>
              </a:pathLst>
            </a:custGeom>
            <a:solidFill>
              <a:srgbClr val="FFFF66">
                <a:alpha val="50000"/>
              </a:srgbClr>
            </a:solidFill>
            <a:ln w="28575" cap="flat" cmpd="sng">
              <a:solidFill>
                <a:srgbClr val="FFFF66"/>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smtClean="0">
                <a:solidFill>
                  <a:srgbClr val="000000"/>
                </a:solidFill>
              </a:endParaRPr>
            </a:p>
          </p:txBody>
        </p:sp>
        <mc:AlternateContent xmlns:mc="http://schemas.openxmlformats.org/markup-compatibility/2006" xmlns:a14="http://schemas.microsoft.com/office/drawing/2010/main">
          <mc:Choice Requires="a14">
            <p:sp>
              <p:nvSpPr>
                <p:cNvPr id="1157124" name="Text Box 4"/>
                <p:cNvSpPr txBox="1">
                  <a:spLocks noChangeArrowheads="1"/>
                </p:cNvSpPr>
                <p:nvPr/>
              </p:nvSpPr>
              <p:spPr bwMode="auto">
                <a:xfrm>
                  <a:off x="1355" y="3425"/>
                  <a:ext cx="754" cy="295"/>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dirty="0" smtClean="0">
                      <a:solidFill>
                        <a:srgbClr val="FFFFFF"/>
                      </a:solidFill>
                      <a:sym typeface="Math B" pitchFamily="2" charset="2"/>
                    </a:rPr>
                    <a:t></a:t>
                  </a:r>
                  <a14:m>
                    <m:oMath xmlns:m="http://schemas.openxmlformats.org/officeDocument/2006/math">
                      <m:acc>
                        <m:accPr>
                          <m:chr m:val="̂"/>
                          <m:ctrlPr>
                            <a:rPr lang="en-US" sz="2400" i="1" kern="0">
                              <a:solidFill>
                                <a:srgbClr val="FFFFFF"/>
                              </a:solidFill>
                              <a:latin typeface="Cambria Math"/>
                              <a:ea typeface="Cambria Math"/>
                            </a:rPr>
                          </m:ctrlPr>
                        </m:accPr>
                        <m:e>
                          <m:r>
                            <m:rPr>
                              <m:sty m:val="p"/>
                            </m:rPr>
                            <a:rPr lang="el-GR" sz="2400" i="1" kern="0">
                              <a:solidFill>
                                <a:srgbClr val="FFFFFF"/>
                              </a:solidFill>
                              <a:latin typeface="Cambria Math"/>
                              <a:ea typeface="Cambria Math"/>
                            </a:rPr>
                            <m:t>γ</m:t>
                          </m:r>
                        </m:e>
                      </m:acc>
                      <m:r>
                        <a:rPr lang="en-US" sz="2400" i="1" kern="0">
                          <a:solidFill>
                            <a:srgbClr val="FFFFFF"/>
                          </a:solidFill>
                          <a:latin typeface="Cambria Math"/>
                          <a:ea typeface="Cambria Math"/>
                        </a:rPr>
                        <m:t>(</m:t>
                      </m:r>
                      <m:sSup>
                        <m:sSupPr>
                          <m:ctrlPr>
                            <a:rPr lang="en-US" altLang="en-US" sz="2400" i="1" dirty="0">
                              <a:solidFill>
                                <a:srgbClr val="FFFFFF"/>
                              </a:solidFill>
                              <a:latin typeface="Cambria Math"/>
                            </a:rPr>
                          </m:ctrlPr>
                        </m:sSupPr>
                        <m:e>
                          <m:r>
                            <a:rPr lang="en-US" altLang="en-US" sz="2400" i="1" dirty="0">
                              <a:solidFill>
                                <a:srgbClr val="FFFFFF"/>
                              </a:solidFill>
                              <a:latin typeface="Cambria Math"/>
                            </a:rPr>
                            <m:t>𝑎</m:t>
                          </m:r>
                        </m:e>
                        <m:sup>
                          <m:r>
                            <a:rPr lang="en-US" altLang="en-US" sz="2400" i="1" dirty="0">
                              <a:solidFill>
                                <a:srgbClr val="FFFFFF"/>
                              </a:solidFill>
                              <a:latin typeface="Cambria Math"/>
                            </a:rPr>
                            <m:t>#</m:t>
                          </m:r>
                        </m:sup>
                      </m:sSup>
                      <m:r>
                        <a:rPr lang="en-US" sz="2400" i="1" kern="0">
                          <a:solidFill>
                            <a:srgbClr val="FFFFFF"/>
                          </a:solidFill>
                          <a:latin typeface="Cambria Math"/>
                          <a:ea typeface="Cambria Math"/>
                        </a:rPr>
                        <m:t>)</m:t>
                      </m:r>
                    </m:oMath>
                  </a14:m>
                  <a:r>
                    <a:rPr lang="en-US" altLang="en-US" sz="2400" dirty="0" smtClean="0">
                      <a:solidFill>
                        <a:srgbClr val="FFFFFF"/>
                      </a:solidFill>
                      <a:sym typeface="Math B" pitchFamily="2" charset="2"/>
                    </a:rPr>
                    <a:t></a:t>
                  </a:r>
                </a:p>
              </p:txBody>
            </p:sp>
          </mc:Choice>
          <mc:Fallback xmlns="">
            <p:sp>
              <p:nvSpPr>
                <p:cNvPr id="1157124" name="Text Box 4"/>
                <p:cNvSpPr txBox="1">
                  <a:spLocks noRot="1" noChangeAspect="1" noMove="1" noResize="1" noEditPoints="1" noAdjustHandles="1" noChangeArrowheads="1" noChangeShapeType="1" noTextEdit="1"/>
                </p:cNvSpPr>
                <p:nvPr/>
              </p:nvSpPr>
              <p:spPr bwMode="auto">
                <a:xfrm>
                  <a:off x="1355" y="3425"/>
                  <a:ext cx="754" cy="295"/>
                </a:xfrm>
                <a:prstGeom prst="rect">
                  <a:avLst/>
                </a:prstGeom>
                <a:blipFill rotWithShape="1">
                  <a:blip r:embed="rId3"/>
                  <a:stretch>
                    <a:fillRect l="-8163" t="-10390" r="-7143" b="-2727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157125" name="Line 5"/>
            <p:cNvSpPr>
              <a:spLocks noChangeShapeType="1"/>
            </p:cNvSpPr>
            <p:nvPr/>
          </p:nvSpPr>
          <p:spPr bwMode="auto">
            <a:xfrm flipH="1" flipV="1">
              <a:off x="1070" y="2656"/>
              <a:ext cx="486" cy="800"/>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smtClean="0">
                <a:solidFill>
                  <a:srgbClr val="000000"/>
                </a:solidFill>
              </a:endParaRPr>
            </a:p>
          </p:txBody>
        </p:sp>
      </p:grpSp>
      <mc:AlternateContent xmlns:mc="http://schemas.openxmlformats.org/markup-compatibility/2006" xmlns:a14="http://schemas.microsoft.com/office/drawing/2010/main">
        <mc:Choice Requires="a14">
          <p:sp>
            <p:nvSpPr>
              <p:cNvPr id="1157127" name="Rectangle 7"/>
              <p:cNvSpPr>
                <a:spLocks noGrp="1" noChangeArrowheads="1"/>
              </p:cNvSpPr>
              <p:nvPr>
                <p:ph type="title"/>
              </p:nvPr>
            </p:nvSpPr>
            <p:spPr>
              <a:xfrm>
                <a:off x="0" y="355600"/>
                <a:ext cx="9144000" cy="742950"/>
              </a:xfrm>
            </p:spPr>
            <p:txBody>
              <a:bodyPr/>
              <a:lstStyle/>
              <a:p>
                <a:r>
                  <a:rPr lang="en-US" altLang="en-US" dirty="0">
                    <a:latin typeface="Calibri" panose="020F0502020204030204" pitchFamily="34" charset="0"/>
                    <a:sym typeface="Symbol" pitchFamily="18" charset="2"/>
                  </a:rPr>
                  <a:t>The Idea Behind Procedure </a:t>
                </a:r>
                <a14:m>
                  <m:oMath xmlns:m="http://schemas.openxmlformats.org/officeDocument/2006/math">
                    <m:acc>
                      <m:accPr>
                        <m:chr m:val="̂"/>
                        <m:ctrlPr>
                          <a:rPr lang="en-US" i="1" smtClean="0">
                            <a:latin typeface="Cambria Math"/>
                            <a:ea typeface="Cambria Math"/>
                          </a:rPr>
                        </m:ctrlPr>
                      </m:accPr>
                      <m:e>
                        <m:r>
                          <a:rPr lang="en-US" i="1">
                            <a:latin typeface="Cambria Math"/>
                            <a:ea typeface="Cambria Math"/>
                          </a:rPr>
                          <m:t>𝛼</m:t>
                        </m:r>
                      </m:e>
                    </m:acc>
                    <m:d>
                      <m:dPr>
                        <m:ctrlPr>
                          <a:rPr lang="en-US" i="1">
                            <a:latin typeface="Cambria Math"/>
                            <a:ea typeface="Cambria Math"/>
                          </a:rPr>
                        </m:ctrlPr>
                      </m:dPr>
                      <m:e>
                        <m:r>
                          <m:rPr>
                            <m:nor/>
                          </m:rPr>
                          <a:rPr lang="en-US" altLang="en-US" dirty="0" smtClean="0">
                            <a:sym typeface="Symbol" pitchFamily="18" charset="2"/>
                          </a:rPr>
                          <m:t></m:t>
                        </m:r>
                      </m:e>
                    </m:d>
                  </m:oMath>
                </a14:m>
                <a:endParaRPr lang="en-US" altLang="he-IL" dirty="0">
                  <a:sym typeface="Symbol" pitchFamily="18" charset="2"/>
                </a:endParaRPr>
              </a:p>
            </p:txBody>
          </p:sp>
        </mc:Choice>
        <mc:Fallback xmlns="">
          <p:sp>
            <p:nvSpPr>
              <p:cNvPr id="1157127" name="Rectangle 7"/>
              <p:cNvSpPr>
                <a:spLocks noGrp="1" noRot="1" noChangeAspect="1" noMove="1" noResize="1" noEditPoints="1" noAdjustHandles="1" noChangeArrowheads="1" noChangeShapeType="1" noTextEdit="1"/>
              </p:cNvSpPr>
              <p:nvPr>
                <p:ph type="title"/>
              </p:nvPr>
            </p:nvSpPr>
            <p:spPr>
              <a:xfrm>
                <a:off x="0" y="355600"/>
                <a:ext cx="9144000" cy="742950"/>
              </a:xfrm>
              <a:blipFill rotWithShape="1">
                <a:blip r:embed="rId4"/>
                <a:stretch>
                  <a:fillRect t="-17213" b="-40984"/>
                </a:stretch>
              </a:blipFill>
            </p:spPr>
            <p:txBody>
              <a:bodyPr/>
              <a:lstStyle/>
              <a:p>
                <a:r>
                  <a:rPr lang="en-US">
                    <a:noFill/>
                  </a:rPr>
                  <a:t> </a:t>
                </a:r>
              </a:p>
            </p:txBody>
          </p:sp>
        </mc:Fallback>
      </mc:AlternateContent>
      <p:sp>
        <p:nvSpPr>
          <p:cNvPr id="1157135" name="Line 15"/>
          <p:cNvSpPr>
            <a:spLocks noChangeShapeType="1"/>
          </p:cNvSpPr>
          <p:nvPr/>
        </p:nvSpPr>
        <p:spPr bwMode="auto">
          <a:xfrm flipV="1">
            <a:off x="7773988" y="2127250"/>
            <a:ext cx="1292225" cy="30638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smtClean="0">
              <a:solidFill>
                <a:srgbClr val="000000"/>
              </a:solidFill>
            </a:endParaRPr>
          </a:p>
        </p:txBody>
      </p:sp>
      <p:sp>
        <p:nvSpPr>
          <p:cNvPr id="1157136" name="Line 16"/>
          <p:cNvSpPr>
            <a:spLocks noChangeShapeType="1"/>
          </p:cNvSpPr>
          <p:nvPr/>
        </p:nvSpPr>
        <p:spPr bwMode="auto">
          <a:xfrm flipH="1" flipV="1">
            <a:off x="6484938" y="2146300"/>
            <a:ext cx="1292225" cy="30638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smtClean="0">
              <a:solidFill>
                <a:srgbClr val="000000"/>
              </a:solidFill>
            </a:endParaRPr>
          </a:p>
        </p:txBody>
      </p:sp>
      <p:sp>
        <p:nvSpPr>
          <p:cNvPr id="1157137" name="Freeform 17"/>
          <p:cNvSpPr>
            <a:spLocks/>
          </p:cNvSpPr>
          <p:nvPr/>
        </p:nvSpPr>
        <p:spPr bwMode="auto">
          <a:xfrm>
            <a:off x="796925" y="3324225"/>
            <a:ext cx="1781175" cy="1974850"/>
          </a:xfrm>
          <a:custGeom>
            <a:avLst/>
            <a:gdLst>
              <a:gd name="T0" fmla="*/ 31 w 1122"/>
              <a:gd name="T1" fmla="*/ 371 h 1244"/>
              <a:gd name="T2" fmla="*/ 77 w 1122"/>
              <a:gd name="T3" fmla="*/ 582 h 1244"/>
              <a:gd name="T4" fmla="*/ 54 w 1122"/>
              <a:gd name="T5" fmla="*/ 929 h 1244"/>
              <a:gd name="T6" fmla="*/ 402 w 1122"/>
              <a:gd name="T7" fmla="*/ 1181 h 1244"/>
              <a:gd name="T8" fmla="*/ 678 w 1122"/>
              <a:gd name="T9" fmla="*/ 1223 h 1244"/>
              <a:gd name="T10" fmla="*/ 920 w 1122"/>
              <a:gd name="T11" fmla="*/ 1056 h 1244"/>
              <a:gd name="T12" fmla="*/ 1103 w 1122"/>
              <a:gd name="T13" fmla="*/ 792 h 1244"/>
              <a:gd name="T14" fmla="*/ 1035 w 1122"/>
              <a:gd name="T15" fmla="*/ 470 h 1244"/>
              <a:gd name="T16" fmla="*/ 994 w 1122"/>
              <a:gd name="T17" fmla="*/ 210 h 1244"/>
              <a:gd name="T18" fmla="*/ 794 w 1122"/>
              <a:gd name="T19" fmla="*/ 98 h 1244"/>
              <a:gd name="T20" fmla="*/ 459 w 1122"/>
              <a:gd name="T21" fmla="*/ 14 h 1244"/>
              <a:gd name="T22" fmla="*/ 250 w 1122"/>
              <a:gd name="T23" fmla="*/ 183 h 1244"/>
              <a:gd name="T24" fmla="*/ 31 w 1122"/>
              <a:gd name="T25" fmla="*/ 371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2" h="1244">
                <a:moveTo>
                  <a:pt x="31" y="371"/>
                </a:moveTo>
                <a:cubicBezTo>
                  <a:pt x="23" y="436"/>
                  <a:pt x="74" y="489"/>
                  <a:pt x="77" y="582"/>
                </a:cubicBezTo>
                <a:cubicBezTo>
                  <a:pt x="80" y="675"/>
                  <a:pt x="0" y="829"/>
                  <a:pt x="54" y="929"/>
                </a:cubicBezTo>
                <a:cubicBezTo>
                  <a:pt x="108" y="1029"/>
                  <a:pt x="298" y="1132"/>
                  <a:pt x="402" y="1181"/>
                </a:cubicBezTo>
                <a:cubicBezTo>
                  <a:pt x="505" y="1230"/>
                  <a:pt x="591" y="1244"/>
                  <a:pt x="678" y="1223"/>
                </a:cubicBezTo>
                <a:cubicBezTo>
                  <a:pt x="764" y="1202"/>
                  <a:pt x="849" y="1128"/>
                  <a:pt x="920" y="1056"/>
                </a:cubicBezTo>
                <a:cubicBezTo>
                  <a:pt x="991" y="984"/>
                  <a:pt x="1084" y="890"/>
                  <a:pt x="1103" y="792"/>
                </a:cubicBezTo>
                <a:cubicBezTo>
                  <a:pt x="1122" y="694"/>
                  <a:pt x="1053" y="567"/>
                  <a:pt x="1035" y="470"/>
                </a:cubicBezTo>
                <a:cubicBezTo>
                  <a:pt x="1017" y="373"/>
                  <a:pt x="1034" y="272"/>
                  <a:pt x="994" y="210"/>
                </a:cubicBezTo>
                <a:cubicBezTo>
                  <a:pt x="954" y="148"/>
                  <a:pt x="883" y="131"/>
                  <a:pt x="794" y="98"/>
                </a:cubicBezTo>
                <a:cubicBezTo>
                  <a:pt x="705" y="65"/>
                  <a:pt x="550" y="0"/>
                  <a:pt x="459" y="14"/>
                </a:cubicBezTo>
                <a:cubicBezTo>
                  <a:pt x="368" y="28"/>
                  <a:pt x="321" y="124"/>
                  <a:pt x="250" y="183"/>
                </a:cubicBezTo>
                <a:cubicBezTo>
                  <a:pt x="179" y="242"/>
                  <a:pt x="77" y="332"/>
                  <a:pt x="31" y="371"/>
                </a:cubicBezTo>
                <a:close/>
              </a:path>
            </a:pathLst>
          </a:custGeom>
          <a:noFill/>
          <a:ln w="28575" cap="flat" cmpd="sng">
            <a:solidFill>
              <a:srgbClr val="FFFF66"/>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smtClean="0">
              <a:solidFill>
                <a:srgbClr val="000000"/>
              </a:solidFill>
            </a:endParaRPr>
          </a:p>
        </p:txBody>
      </p:sp>
      <p:sp>
        <p:nvSpPr>
          <p:cNvPr id="1157138" name="Text Box 18"/>
          <p:cNvSpPr txBox="1">
            <a:spLocks noChangeArrowheads="1"/>
          </p:cNvSpPr>
          <p:nvPr/>
        </p:nvSpPr>
        <p:spPr bwMode="auto">
          <a:xfrm>
            <a:off x="155575" y="4206875"/>
            <a:ext cx="63991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dirty="0" smtClean="0">
                <a:solidFill>
                  <a:srgbClr val="FFFFFF"/>
                </a:solidFill>
                <a:sym typeface="Math B" pitchFamily="2" charset="2"/>
              </a:rPr>
              <a:t></a:t>
            </a:r>
            <a:r>
              <a:rPr lang="en-US" altLang="en-US" sz="2400" dirty="0" smtClean="0">
                <a:solidFill>
                  <a:srgbClr val="FFFFFF"/>
                </a:solidFill>
                <a:sym typeface="Symbol" pitchFamily="18" charset="2"/>
              </a:rPr>
              <a:t></a:t>
            </a:r>
            <a:r>
              <a:rPr lang="en-US" altLang="en-US" sz="2400" dirty="0" smtClean="0">
                <a:solidFill>
                  <a:srgbClr val="FFFFFF"/>
                </a:solidFill>
                <a:sym typeface="Math B" pitchFamily="2" charset="2"/>
              </a:rPr>
              <a:t></a:t>
            </a:r>
          </a:p>
        </p:txBody>
      </p:sp>
      <p:grpSp>
        <p:nvGrpSpPr>
          <p:cNvPr id="1157162" name="Group 42"/>
          <p:cNvGrpSpPr>
            <a:grpSpLocks/>
          </p:cNvGrpSpPr>
          <p:nvPr/>
        </p:nvGrpSpPr>
        <p:grpSpPr bwMode="auto">
          <a:xfrm>
            <a:off x="322263" y="2765425"/>
            <a:ext cx="1943100" cy="903288"/>
            <a:chOff x="203" y="1742"/>
            <a:chExt cx="1224" cy="569"/>
          </a:xfrm>
        </p:grpSpPr>
        <mc:AlternateContent xmlns:mc="http://schemas.openxmlformats.org/markup-compatibility/2006" xmlns:a14="http://schemas.microsoft.com/office/drawing/2010/main">
          <mc:Choice Requires="a14">
            <p:sp>
              <p:nvSpPr>
                <p:cNvPr id="1157139" name="Text Box 19"/>
                <p:cNvSpPr txBox="1">
                  <a:spLocks noChangeArrowheads="1"/>
                </p:cNvSpPr>
                <p:nvPr/>
              </p:nvSpPr>
              <p:spPr bwMode="auto">
                <a:xfrm>
                  <a:off x="203" y="1742"/>
                  <a:ext cx="1224" cy="295"/>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dirty="0" smtClean="0">
                      <a:solidFill>
                        <a:srgbClr val="FFFFFF"/>
                      </a:solidFill>
                      <a:sym typeface="Math B" pitchFamily="2" charset="2"/>
                    </a:rPr>
                    <a:t></a:t>
                  </a:r>
                  <a:r>
                    <a:rPr lang="en-US" altLang="en-US" sz="2400" dirty="0" smtClean="0">
                      <a:solidFill>
                        <a:srgbClr val="FFFFFF"/>
                      </a:solidFill>
                      <a:sym typeface="Symbol" pitchFamily="18" charset="2"/>
                    </a:rPr>
                    <a:t></a:t>
                  </a:r>
                  <a:r>
                    <a:rPr lang="en-US" altLang="en-US" sz="2400" dirty="0" smtClean="0">
                      <a:solidFill>
                        <a:srgbClr val="FFFFFF"/>
                      </a:solidFill>
                    </a:rPr>
                    <a:t> </a:t>
                  </a:r>
                  <a:r>
                    <a:rPr lang="en-US" altLang="en-US" sz="2400" dirty="0" smtClean="0">
                      <a:solidFill>
                        <a:srgbClr val="FFFFFF"/>
                      </a:solidFill>
                      <a:sym typeface="Symbol" pitchFamily="18" charset="2"/>
                    </a:rPr>
                    <a:t></a:t>
                  </a:r>
                  <a:r>
                    <a:rPr lang="en-US" altLang="en-US" sz="2400" dirty="0" smtClean="0">
                      <a:solidFill>
                        <a:srgbClr val="FFFFFF"/>
                      </a:solidFill>
                    </a:rPr>
                    <a:t> </a:t>
                  </a:r>
                  <a:r>
                    <a:rPr lang="en-US" altLang="en-US" sz="2400" dirty="0" smtClean="0">
                      <a:solidFill>
                        <a:srgbClr val="FFFFFF"/>
                      </a:solidFill>
                      <a:sym typeface="Symbol" pitchFamily="18" charset="2"/>
                    </a:rPr>
                    <a:t></a:t>
                  </a:r>
                  <a14:m>
                    <m:oMath xmlns:m="http://schemas.openxmlformats.org/officeDocument/2006/math">
                      <m:acc>
                        <m:accPr>
                          <m:chr m:val="̂"/>
                          <m:ctrlPr>
                            <a:rPr lang="en-US" sz="2400" i="1" kern="0">
                              <a:solidFill>
                                <a:srgbClr val="FFFFFF"/>
                              </a:solidFill>
                              <a:latin typeface="Cambria Math"/>
                              <a:ea typeface="Cambria Math"/>
                            </a:rPr>
                          </m:ctrlPr>
                        </m:accPr>
                        <m:e>
                          <m:r>
                            <m:rPr>
                              <m:sty m:val="p"/>
                            </m:rPr>
                            <a:rPr lang="el-GR" sz="2400" i="1" kern="0">
                              <a:solidFill>
                                <a:srgbClr val="FFFFFF"/>
                              </a:solidFill>
                              <a:latin typeface="Cambria Math"/>
                              <a:ea typeface="Cambria Math"/>
                            </a:rPr>
                            <m:t>γ</m:t>
                          </m:r>
                        </m:e>
                      </m:acc>
                      <m:r>
                        <a:rPr lang="en-US" sz="2400" i="1" kern="0">
                          <a:solidFill>
                            <a:srgbClr val="FFFFFF"/>
                          </a:solidFill>
                          <a:latin typeface="Cambria Math"/>
                          <a:ea typeface="Cambria Math"/>
                        </a:rPr>
                        <m:t>(</m:t>
                      </m:r>
                      <m:sSup>
                        <m:sSupPr>
                          <m:ctrlPr>
                            <a:rPr lang="en-US" altLang="en-US" sz="2400" i="1" dirty="0">
                              <a:solidFill>
                                <a:srgbClr val="FFFFFF"/>
                              </a:solidFill>
                              <a:latin typeface="Cambria Math"/>
                            </a:rPr>
                          </m:ctrlPr>
                        </m:sSupPr>
                        <m:e>
                          <m:r>
                            <a:rPr lang="en-US" altLang="en-US" sz="2400" i="1" dirty="0">
                              <a:solidFill>
                                <a:srgbClr val="FFFFFF"/>
                              </a:solidFill>
                              <a:latin typeface="Cambria Math"/>
                            </a:rPr>
                            <m:t>𝑎</m:t>
                          </m:r>
                        </m:e>
                        <m:sup>
                          <m:r>
                            <a:rPr lang="en-US" altLang="en-US" sz="2400" i="1" dirty="0">
                              <a:solidFill>
                                <a:srgbClr val="FFFFFF"/>
                              </a:solidFill>
                              <a:latin typeface="Cambria Math"/>
                            </a:rPr>
                            <m:t>#</m:t>
                          </m:r>
                        </m:sup>
                      </m:sSup>
                      <m:r>
                        <a:rPr lang="en-US" sz="2400" i="1" kern="0">
                          <a:solidFill>
                            <a:srgbClr val="FFFFFF"/>
                          </a:solidFill>
                          <a:latin typeface="Cambria Math"/>
                          <a:ea typeface="Cambria Math"/>
                        </a:rPr>
                        <m:t>)</m:t>
                      </m:r>
                    </m:oMath>
                  </a14:m>
                  <a:r>
                    <a:rPr lang="en-US" altLang="en-US" sz="2400" dirty="0" smtClean="0">
                      <a:solidFill>
                        <a:srgbClr val="FFFFFF"/>
                      </a:solidFill>
                      <a:sym typeface="Math B" pitchFamily="2" charset="2"/>
                    </a:rPr>
                    <a:t></a:t>
                  </a:r>
                </a:p>
              </p:txBody>
            </p:sp>
          </mc:Choice>
          <mc:Fallback xmlns="">
            <p:sp>
              <p:nvSpPr>
                <p:cNvPr id="1157139" name="Text Box 19"/>
                <p:cNvSpPr txBox="1">
                  <a:spLocks noRot="1" noChangeAspect="1" noMove="1" noResize="1" noEditPoints="1" noAdjustHandles="1" noChangeArrowheads="1" noChangeShapeType="1" noTextEdit="1"/>
                </p:cNvSpPr>
                <p:nvPr/>
              </p:nvSpPr>
              <p:spPr bwMode="auto">
                <a:xfrm>
                  <a:off x="203" y="1742"/>
                  <a:ext cx="1224" cy="295"/>
                </a:xfrm>
                <a:prstGeom prst="rect">
                  <a:avLst/>
                </a:prstGeom>
                <a:blipFill rotWithShape="1">
                  <a:blip r:embed="rId5"/>
                  <a:stretch>
                    <a:fillRect l="-5016" t="-10526" r="-3762" b="-2894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157140" name="Line 20"/>
            <p:cNvSpPr>
              <a:spLocks noChangeShapeType="1"/>
            </p:cNvSpPr>
            <p:nvPr/>
          </p:nvSpPr>
          <p:spPr bwMode="auto">
            <a:xfrm>
              <a:off x="725" y="1975"/>
              <a:ext cx="157" cy="336"/>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smtClean="0">
                <a:solidFill>
                  <a:srgbClr val="000000"/>
                </a:solidFill>
              </a:endParaRPr>
            </a:p>
          </p:txBody>
        </p:sp>
      </p:grpSp>
      <p:cxnSp>
        <p:nvCxnSpPr>
          <p:cNvPr id="1157142" name="AutoShape 22"/>
          <p:cNvCxnSpPr>
            <a:cxnSpLocks noChangeShapeType="1"/>
            <a:stCxn id="51" idx="3"/>
            <a:endCxn id="1157144" idx="7"/>
          </p:cNvCxnSpPr>
          <p:nvPr/>
        </p:nvCxnSpPr>
        <p:spPr bwMode="auto">
          <a:xfrm flipH="1">
            <a:off x="2124029" y="3306716"/>
            <a:ext cx="2571843" cy="654143"/>
          </a:xfrm>
          <a:prstGeom prst="straightConnector1">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57143" name="Text Box 23"/>
          <p:cNvSpPr txBox="1">
            <a:spLocks noChangeArrowheads="1"/>
          </p:cNvSpPr>
          <p:nvPr/>
        </p:nvSpPr>
        <p:spPr bwMode="auto">
          <a:xfrm>
            <a:off x="1671638" y="3743325"/>
            <a:ext cx="3667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i="1" smtClean="0">
                <a:solidFill>
                  <a:srgbClr val="FFFFFF"/>
                </a:solidFill>
                <a:latin typeface="Courier New" pitchFamily="49" charset="0"/>
              </a:rPr>
              <a:t>S</a:t>
            </a:r>
          </a:p>
        </p:txBody>
      </p:sp>
      <p:sp>
        <p:nvSpPr>
          <p:cNvPr id="1157144" name="Oval 24"/>
          <p:cNvSpPr>
            <a:spLocks noChangeArrowheads="1"/>
          </p:cNvSpPr>
          <p:nvPr/>
        </p:nvSpPr>
        <p:spPr bwMode="auto">
          <a:xfrm>
            <a:off x="2058988" y="3949700"/>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smtClean="0">
              <a:solidFill>
                <a:srgbClr val="000000"/>
              </a:solidFill>
            </a:endParaRPr>
          </a:p>
        </p:txBody>
      </p:sp>
      <p:sp>
        <p:nvSpPr>
          <p:cNvPr id="1157145" name="Text Box 25"/>
          <p:cNvSpPr txBox="1">
            <a:spLocks noChangeArrowheads="1"/>
          </p:cNvSpPr>
          <p:nvPr/>
        </p:nvSpPr>
        <p:spPr bwMode="auto">
          <a:xfrm>
            <a:off x="6575425" y="5070475"/>
            <a:ext cx="4079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3200" i="1" smtClean="0">
                <a:solidFill>
                  <a:srgbClr val="FFFFFF"/>
                </a:solidFill>
                <a:latin typeface="Courier New" pitchFamily="49" charset="0"/>
                <a:sym typeface="Symbol" pitchFamily="18" charset="2"/>
              </a:rPr>
              <a:t></a:t>
            </a:r>
            <a:endParaRPr lang="en-US" altLang="en-US" sz="3200" smtClean="0">
              <a:solidFill>
                <a:srgbClr val="FFFFFF"/>
              </a:solidFill>
              <a:latin typeface="Courier New" pitchFamily="49" charset="0"/>
            </a:endParaRPr>
          </a:p>
        </p:txBody>
      </p:sp>
      <p:sp>
        <p:nvSpPr>
          <p:cNvPr id="1157146" name="Oval 26"/>
          <p:cNvSpPr>
            <a:spLocks noChangeArrowheads="1"/>
          </p:cNvSpPr>
          <p:nvPr/>
        </p:nvSpPr>
        <p:spPr bwMode="auto">
          <a:xfrm>
            <a:off x="7475538" y="4046538"/>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smtClean="0">
              <a:solidFill>
                <a:srgbClr val="000000"/>
              </a:solidFill>
            </a:endParaRPr>
          </a:p>
        </p:txBody>
      </p:sp>
      <p:sp>
        <p:nvSpPr>
          <p:cNvPr id="1157147" name="Text Box 27"/>
          <p:cNvSpPr txBox="1">
            <a:spLocks noChangeArrowheads="1"/>
          </p:cNvSpPr>
          <p:nvPr/>
        </p:nvSpPr>
        <p:spPr bwMode="auto">
          <a:xfrm>
            <a:off x="7194550" y="3548063"/>
            <a:ext cx="736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i="1" smtClean="0">
                <a:solidFill>
                  <a:srgbClr val="FFFFFF"/>
                </a:solidFill>
                <a:latin typeface="Courier New" pitchFamily="49" charset="0"/>
                <a:sym typeface="Symbol" pitchFamily="18" charset="2"/>
              </a:rPr>
              <a:t></a:t>
            </a:r>
            <a:r>
              <a:rPr lang="en-US" altLang="en-US" sz="2400" smtClean="0">
                <a:solidFill>
                  <a:srgbClr val="FFFFFF"/>
                </a:solidFill>
                <a:latin typeface="Microsoft Sans Serif" pitchFamily="34" charset="0"/>
              </a:rPr>
              <a:t>(</a:t>
            </a:r>
            <a:r>
              <a:rPr lang="en-US" altLang="en-US" sz="2400" i="1" smtClean="0">
                <a:solidFill>
                  <a:srgbClr val="FFFFFF"/>
                </a:solidFill>
                <a:latin typeface="Courier New" pitchFamily="49" charset="0"/>
              </a:rPr>
              <a:t>S</a:t>
            </a:r>
            <a:r>
              <a:rPr lang="en-US" altLang="en-US" sz="2400" smtClean="0">
                <a:solidFill>
                  <a:srgbClr val="FFFFFF"/>
                </a:solidFill>
                <a:latin typeface="Microsoft Sans Serif" pitchFamily="34" charset="0"/>
              </a:rPr>
              <a:t>)</a:t>
            </a:r>
          </a:p>
        </p:txBody>
      </p:sp>
      <p:cxnSp>
        <p:nvCxnSpPr>
          <p:cNvPr id="1157148" name="AutoShape 28"/>
          <p:cNvCxnSpPr>
            <a:cxnSpLocks noChangeShapeType="1"/>
            <a:stCxn id="1157144" idx="4"/>
            <a:endCxn id="1157146" idx="4"/>
          </p:cNvCxnSpPr>
          <p:nvPr/>
        </p:nvCxnSpPr>
        <p:spPr bwMode="auto">
          <a:xfrm rot="16200000" flipH="1">
            <a:off x="4756944" y="1366044"/>
            <a:ext cx="96838" cy="5416550"/>
          </a:xfrm>
          <a:prstGeom prst="curvedConnector3">
            <a:avLst>
              <a:gd name="adj1" fmla="val 1547537"/>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1157149" name="Text Box 29"/>
              <p:cNvSpPr txBox="1">
                <a:spLocks noChangeArrowheads="1"/>
              </p:cNvSpPr>
              <p:nvPr/>
            </p:nvSpPr>
            <p:spPr bwMode="auto">
              <a:xfrm>
                <a:off x="8416925" y="4325938"/>
                <a:ext cx="729495" cy="593752"/>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p>
                        <m:sSupPr>
                          <m:ctrlPr>
                            <a:rPr lang="en-US" altLang="en-US" sz="3200" i="1" dirty="0">
                              <a:solidFill>
                                <a:srgbClr val="FFFFFF"/>
                              </a:solidFill>
                              <a:latin typeface="Cambria Math"/>
                            </a:rPr>
                          </m:ctrlPr>
                        </m:sSupPr>
                        <m:e>
                          <m:r>
                            <a:rPr lang="en-US" altLang="en-US" sz="3200" i="1" dirty="0">
                              <a:solidFill>
                                <a:srgbClr val="FFFFFF"/>
                              </a:solidFill>
                              <a:latin typeface="Cambria Math"/>
                            </a:rPr>
                            <m:t>𝑎</m:t>
                          </m:r>
                        </m:e>
                        <m:sup>
                          <m:r>
                            <a:rPr lang="en-US" altLang="en-US" sz="3200" i="1" dirty="0">
                              <a:solidFill>
                                <a:srgbClr val="FFFFFF"/>
                              </a:solidFill>
                              <a:latin typeface="Cambria Math"/>
                            </a:rPr>
                            <m:t>#</m:t>
                          </m:r>
                        </m:sup>
                      </m:sSup>
                    </m:oMath>
                  </m:oMathPara>
                </a14:m>
                <a:endParaRPr lang="en-US" altLang="en-US" sz="3200" dirty="0">
                  <a:solidFill>
                    <a:srgbClr val="FFFFFF"/>
                  </a:solidFill>
                </a:endParaRPr>
              </a:p>
            </p:txBody>
          </p:sp>
        </mc:Choice>
        <mc:Fallback xmlns="">
          <p:sp>
            <p:nvSpPr>
              <p:cNvPr id="1157149" name="Text Box 29"/>
              <p:cNvSpPr txBox="1">
                <a:spLocks noRot="1" noChangeAspect="1" noMove="1" noResize="1" noEditPoints="1" noAdjustHandles="1" noChangeArrowheads="1" noChangeShapeType="1" noTextEdit="1"/>
              </p:cNvSpPr>
              <p:nvPr/>
            </p:nvSpPr>
            <p:spPr bwMode="auto">
              <a:xfrm>
                <a:off x="8416925" y="4325938"/>
                <a:ext cx="729495" cy="593752"/>
              </a:xfrm>
              <a:prstGeom prst="rect">
                <a:avLst/>
              </a:prstGeom>
              <a:blipFill rotWithShape="1">
                <a:blip r:embed="rId6"/>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157151" name="Oval 31"/>
          <p:cNvSpPr>
            <a:spLocks noChangeArrowheads="1"/>
          </p:cNvSpPr>
          <p:nvPr/>
        </p:nvSpPr>
        <p:spPr bwMode="auto">
          <a:xfrm>
            <a:off x="7764463" y="4046538"/>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smtClean="0">
              <a:solidFill>
                <a:srgbClr val="000000"/>
              </a:solidFill>
            </a:endParaRPr>
          </a:p>
        </p:txBody>
      </p:sp>
      <p:sp>
        <p:nvSpPr>
          <p:cNvPr id="1157157" name="Oval 37"/>
          <p:cNvSpPr>
            <a:spLocks noChangeArrowheads="1"/>
          </p:cNvSpPr>
          <p:nvPr/>
        </p:nvSpPr>
        <p:spPr bwMode="auto">
          <a:xfrm>
            <a:off x="7667625" y="3295650"/>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smtClean="0">
              <a:solidFill>
                <a:srgbClr val="000000"/>
              </a:solidFill>
            </a:endParaRPr>
          </a:p>
        </p:txBody>
      </p:sp>
      <p:sp>
        <p:nvSpPr>
          <p:cNvPr id="1157158" name="Line 38"/>
          <p:cNvSpPr>
            <a:spLocks noChangeShapeType="1"/>
          </p:cNvSpPr>
          <p:nvPr/>
        </p:nvSpPr>
        <p:spPr bwMode="auto">
          <a:xfrm flipV="1">
            <a:off x="7529513" y="3371850"/>
            <a:ext cx="165100" cy="677863"/>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sz="3600" smtClean="0">
              <a:solidFill>
                <a:srgbClr val="000000"/>
              </a:solidFill>
            </a:endParaRPr>
          </a:p>
        </p:txBody>
      </p:sp>
      <p:sp>
        <p:nvSpPr>
          <p:cNvPr id="1157159" name="Line 39"/>
          <p:cNvSpPr>
            <a:spLocks noChangeShapeType="1"/>
          </p:cNvSpPr>
          <p:nvPr/>
        </p:nvSpPr>
        <p:spPr bwMode="auto">
          <a:xfrm flipH="1" flipV="1">
            <a:off x="7707313" y="3349625"/>
            <a:ext cx="95250" cy="700088"/>
          </a:xfrm>
          <a:prstGeom prst="line">
            <a:avLst/>
          </a:prstGeom>
          <a:noFill/>
          <a:ln w="28575">
            <a:solidFill>
              <a:srgbClr val="FF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sz="3600" smtClean="0">
              <a:solidFill>
                <a:srgbClr val="000000"/>
              </a:solidFill>
            </a:endParaRPr>
          </a:p>
        </p:txBody>
      </p:sp>
      <p:cxnSp>
        <p:nvCxnSpPr>
          <p:cNvPr id="1157160" name="AutoShape 40"/>
          <p:cNvCxnSpPr>
            <a:cxnSpLocks noChangeShapeType="1"/>
            <a:stCxn id="1157149" idx="1"/>
            <a:endCxn id="1157159" idx="1"/>
          </p:cNvCxnSpPr>
          <p:nvPr/>
        </p:nvCxnSpPr>
        <p:spPr bwMode="auto">
          <a:xfrm rot="10800000">
            <a:off x="7707313" y="3349626"/>
            <a:ext cx="709612" cy="1273189"/>
          </a:xfrm>
          <a:prstGeom prst="curvedConnector2">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57166" name="Line 46"/>
          <p:cNvSpPr>
            <a:spLocks noChangeShapeType="1"/>
          </p:cNvSpPr>
          <p:nvPr/>
        </p:nvSpPr>
        <p:spPr bwMode="auto">
          <a:xfrm flipV="1">
            <a:off x="7778750" y="4144963"/>
            <a:ext cx="23813" cy="1033462"/>
          </a:xfrm>
          <a:prstGeom prst="line">
            <a:avLst/>
          </a:prstGeom>
          <a:noFill/>
          <a:ln w="28575">
            <a:solidFill>
              <a:srgbClr val="FF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sz="3600" smtClean="0">
              <a:solidFill>
                <a:srgbClr val="000000"/>
              </a:solidFill>
            </a:endParaRPr>
          </a:p>
        </p:txBody>
      </p:sp>
      <p:sp>
        <p:nvSpPr>
          <p:cNvPr id="43" name="Rounded Rectangle 42"/>
          <p:cNvSpPr/>
          <p:nvPr/>
        </p:nvSpPr>
        <p:spPr bwMode="auto">
          <a:xfrm>
            <a:off x="4070350" y="1493838"/>
            <a:ext cx="2190750" cy="3684587"/>
          </a:xfrm>
          <a:prstGeom prst="roundRect">
            <a:avLst/>
          </a:prstGeom>
          <a:noFill/>
          <a:ln w="285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Times New Roman" pitchFamily="18" charset="0"/>
            </a:endParaRPr>
          </a:p>
        </p:txBody>
      </p:sp>
      <p:sp>
        <p:nvSpPr>
          <p:cNvPr id="44" name="Rounded Rectangle 43"/>
          <p:cNvSpPr/>
          <p:nvPr/>
        </p:nvSpPr>
        <p:spPr bwMode="auto">
          <a:xfrm>
            <a:off x="170268" y="1623974"/>
            <a:ext cx="2647825" cy="3820529"/>
          </a:xfrm>
          <a:prstGeom prst="roundRect">
            <a:avLst/>
          </a:prstGeom>
          <a:noFill/>
          <a:ln w="285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Times New Roman" pitchFamily="18" charset="0"/>
            </a:endParaRPr>
          </a:p>
        </p:txBody>
      </p:sp>
      <p:sp>
        <p:nvSpPr>
          <p:cNvPr id="45" name="Text Box 6"/>
          <p:cNvSpPr txBox="1">
            <a:spLocks noChangeArrowheads="1"/>
          </p:cNvSpPr>
          <p:nvPr/>
        </p:nvSpPr>
        <p:spPr bwMode="auto">
          <a:xfrm>
            <a:off x="4936335" y="5832475"/>
            <a:ext cx="45878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3200" dirty="0">
                <a:solidFill>
                  <a:srgbClr val="FFFFFF"/>
                </a:solidFill>
                <a:latin typeface="Lucida Calligraphy"/>
              </a:rPr>
              <a:t>L</a:t>
            </a:r>
            <a:endParaRPr lang="en-US" altLang="en-US" sz="3200" dirty="0" smtClean="0">
              <a:solidFill>
                <a:srgbClr val="FFFFFF"/>
              </a:solidFill>
            </a:endParaRPr>
          </a:p>
        </p:txBody>
      </p:sp>
      <p:sp>
        <p:nvSpPr>
          <p:cNvPr id="46" name="Text Box 8"/>
          <p:cNvSpPr txBox="1">
            <a:spLocks noChangeArrowheads="1"/>
          </p:cNvSpPr>
          <p:nvPr/>
        </p:nvSpPr>
        <p:spPr bwMode="auto">
          <a:xfrm>
            <a:off x="1261585" y="5832475"/>
            <a:ext cx="46519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dirty="0" smtClean="0">
                <a:solidFill>
                  <a:srgbClr val="FFFFFF"/>
                </a:solidFill>
                <a:latin typeface="Lucida Calligraphy"/>
              </a:rPr>
              <a:t>C</a:t>
            </a:r>
            <a:endParaRPr lang="en-US" altLang="en-US" sz="3200" dirty="0" smtClean="0">
              <a:solidFill>
                <a:srgbClr val="FFFFFF"/>
              </a:solidFill>
            </a:endParaRPr>
          </a:p>
        </p:txBody>
      </p:sp>
      <p:sp>
        <p:nvSpPr>
          <p:cNvPr id="47" name="Text Box 9"/>
          <p:cNvSpPr txBox="1">
            <a:spLocks noChangeArrowheads="1"/>
          </p:cNvSpPr>
          <p:nvPr/>
        </p:nvSpPr>
        <p:spPr bwMode="auto">
          <a:xfrm>
            <a:off x="7488594" y="5832475"/>
            <a:ext cx="58541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dirty="0" smtClean="0">
                <a:solidFill>
                  <a:srgbClr val="FFFFFF"/>
                </a:solidFill>
                <a:latin typeface="Lucida Calligraphy"/>
              </a:rPr>
              <a:t>A</a:t>
            </a:r>
            <a:endParaRPr lang="en-US" altLang="en-US" sz="3200" dirty="0" smtClean="0">
              <a:solidFill>
                <a:srgbClr val="FFFFFF"/>
              </a:solidFill>
            </a:endParaRPr>
          </a:p>
        </p:txBody>
      </p:sp>
      <p:grpSp>
        <p:nvGrpSpPr>
          <p:cNvPr id="4" name="Group 3"/>
          <p:cNvGrpSpPr/>
          <p:nvPr/>
        </p:nvGrpSpPr>
        <p:grpSpPr>
          <a:xfrm>
            <a:off x="5497516" y="3360738"/>
            <a:ext cx="2173288" cy="579439"/>
            <a:chOff x="5497516" y="3360738"/>
            <a:chExt cx="2173288" cy="579439"/>
          </a:xfrm>
        </p:grpSpPr>
        <p:sp>
          <p:nvSpPr>
            <p:cNvPr id="1157154" name="Freeform 34"/>
            <p:cNvSpPr>
              <a:spLocks/>
            </p:cNvSpPr>
            <p:nvPr/>
          </p:nvSpPr>
          <p:spPr bwMode="auto">
            <a:xfrm>
              <a:off x="5497516" y="3360738"/>
              <a:ext cx="2173288" cy="473075"/>
            </a:xfrm>
            <a:custGeom>
              <a:avLst/>
              <a:gdLst>
                <a:gd name="T0" fmla="*/ 1369 w 1369"/>
                <a:gd name="T1" fmla="*/ 0 h 448"/>
                <a:gd name="T2" fmla="*/ 898 w 1369"/>
                <a:gd name="T3" fmla="*/ 90 h 448"/>
                <a:gd name="T4" fmla="*/ 389 w 1369"/>
                <a:gd name="T5" fmla="*/ 262 h 448"/>
                <a:gd name="T6" fmla="*/ 0 w 1369"/>
                <a:gd name="T7" fmla="*/ 448 h 448"/>
              </a:gdLst>
              <a:ahLst/>
              <a:cxnLst>
                <a:cxn ang="0">
                  <a:pos x="T0" y="T1"/>
                </a:cxn>
                <a:cxn ang="0">
                  <a:pos x="T2" y="T3"/>
                </a:cxn>
                <a:cxn ang="0">
                  <a:pos x="T4" y="T5"/>
                </a:cxn>
                <a:cxn ang="0">
                  <a:pos x="T6" y="T7"/>
                </a:cxn>
              </a:cxnLst>
              <a:rect l="0" t="0" r="r" b="b"/>
              <a:pathLst>
                <a:path w="1369" h="448">
                  <a:moveTo>
                    <a:pt x="1369" y="0"/>
                  </a:moveTo>
                  <a:cubicBezTo>
                    <a:pt x="1291" y="15"/>
                    <a:pt x="1061" y="46"/>
                    <a:pt x="898" y="90"/>
                  </a:cubicBezTo>
                  <a:cubicBezTo>
                    <a:pt x="735" y="134"/>
                    <a:pt x="539" y="202"/>
                    <a:pt x="389" y="262"/>
                  </a:cubicBezTo>
                  <a:cubicBezTo>
                    <a:pt x="239" y="322"/>
                    <a:pt x="81" y="409"/>
                    <a:pt x="0" y="448"/>
                  </a:cubicBezTo>
                </a:path>
              </a:pathLst>
            </a:custGeom>
            <a:noFill/>
            <a:ln w="28575" cap="flat" cmpd="sng">
              <a:solidFill>
                <a:schemeClr val="bg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smtClean="0">
                <a:solidFill>
                  <a:srgbClr val="000000"/>
                </a:solidFill>
              </a:endParaRPr>
            </a:p>
          </p:txBody>
        </p:sp>
        <mc:AlternateContent xmlns:mc="http://schemas.openxmlformats.org/markup-compatibility/2006" xmlns:a14="http://schemas.microsoft.com/office/drawing/2010/main">
          <mc:Choice Requires="a14">
            <p:sp>
              <p:nvSpPr>
                <p:cNvPr id="48" name="Text Box 29"/>
                <p:cNvSpPr txBox="1">
                  <a:spLocks noChangeArrowheads="1"/>
                </p:cNvSpPr>
                <p:nvPr/>
              </p:nvSpPr>
              <p:spPr bwMode="auto">
                <a:xfrm>
                  <a:off x="6420318" y="3478214"/>
                  <a:ext cx="417513" cy="461963"/>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acc>
                          <m:accPr>
                            <m:chr m:val="̂"/>
                            <m:ctrlPr>
                              <a:rPr lang="en-US" sz="2400" i="1" kern="0">
                                <a:solidFill>
                                  <a:srgbClr val="FFFFFF"/>
                                </a:solidFill>
                                <a:latin typeface="Cambria Math"/>
                                <a:ea typeface="Cambria Math"/>
                                <a:cs typeface="+mj-cs"/>
                              </a:rPr>
                            </m:ctrlPr>
                          </m:accPr>
                          <m:e>
                            <m:r>
                              <m:rPr>
                                <m:sty m:val="p"/>
                              </m:rPr>
                              <a:rPr lang="el-GR" sz="2400" i="1" kern="0" smtClean="0">
                                <a:solidFill>
                                  <a:srgbClr val="FFFFFF"/>
                                </a:solidFill>
                                <a:latin typeface="Cambria Math"/>
                                <a:ea typeface="Cambria Math"/>
                                <a:cs typeface="+mj-cs"/>
                              </a:rPr>
                              <m:t>γ</m:t>
                            </m:r>
                          </m:e>
                        </m:acc>
                      </m:oMath>
                    </m:oMathPara>
                  </a14:m>
                  <a:endParaRPr lang="en-US" altLang="en-US" sz="1400" u="sng" dirty="0" smtClean="0">
                    <a:solidFill>
                      <a:srgbClr val="FFFFFF"/>
                    </a:solidFill>
                    <a:sym typeface="Symbol" pitchFamily="18" charset="2"/>
                  </a:endParaRPr>
                </a:p>
              </p:txBody>
            </p:sp>
          </mc:Choice>
          <mc:Fallback xmlns="">
            <p:sp>
              <p:nvSpPr>
                <p:cNvPr id="48" name="Text Box 29"/>
                <p:cNvSpPr txBox="1">
                  <a:spLocks noRot="1" noChangeAspect="1" noMove="1" noResize="1" noEditPoints="1" noAdjustHandles="1" noChangeArrowheads="1" noChangeShapeType="1" noTextEdit="1"/>
                </p:cNvSpPr>
                <p:nvPr/>
              </p:nvSpPr>
              <p:spPr bwMode="auto">
                <a:xfrm>
                  <a:off x="6420318" y="3478214"/>
                  <a:ext cx="417513" cy="461963"/>
                </a:xfrm>
                <a:prstGeom prst="rect">
                  <a:avLst/>
                </a:prstGeom>
                <a:blipFill rotWithShape="1">
                  <a:blip r:embed="rId7"/>
                  <a:stretch>
                    <a:fillRect t="-2667" r="-17391" b="-1066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grpSp>
        <p:nvGrpSpPr>
          <p:cNvPr id="5" name="Group 4"/>
          <p:cNvGrpSpPr/>
          <p:nvPr/>
        </p:nvGrpSpPr>
        <p:grpSpPr>
          <a:xfrm>
            <a:off x="4800600" y="3827463"/>
            <a:ext cx="1004827" cy="489215"/>
            <a:chOff x="4800600" y="3827463"/>
            <a:chExt cx="1004827" cy="489215"/>
          </a:xfrm>
        </p:grpSpPr>
        <p:sp>
          <p:nvSpPr>
            <p:cNvPr id="1157153" name="Oval 33"/>
            <p:cNvSpPr>
              <a:spLocks noChangeArrowheads="1"/>
            </p:cNvSpPr>
            <p:nvPr/>
          </p:nvSpPr>
          <p:spPr bwMode="auto">
            <a:xfrm>
              <a:off x="5407028" y="3827463"/>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smtClean="0">
                <a:solidFill>
                  <a:srgbClr val="000000"/>
                </a:solidFill>
              </a:endParaRPr>
            </a:p>
          </p:txBody>
        </p:sp>
        <mc:AlternateContent xmlns:mc="http://schemas.openxmlformats.org/markup-compatibility/2006" xmlns:a14="http://schemas.microsoft.com/office/drawing/2010/main">
          <mc:Choice Requires="a14">
            <p:sp>
              <p:nvSpPr>
                <p:cNvPr id="49" name="Text Box 28"/>
                <p:cNvSpPr txBox="1">
                  <a:spLocks noChangeArrowheads="1"/>
                </p:cNvSpPr>
                <p:nvPr/>
              </p:nvSpPr>
              <p:spPr bwMode="auto">
                <a:xfrm>
                  <a:off x="4800600" y="3848345"/>
                  <a:ext cx="1004827" cy="468333"/>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acc>
                          <m:accPr>
                            <m:chr m:val="̂"/>
                            <m:ctrlPr>
                              <a:rPr lang="en-US" sz="2400" i="1" kern="0">
                                <a:solidFill>
                                  <a:srgbClr val="FFFFFF"/>
                                </a:solidFill>
                                <a:latin typeface="Cambria Math"/>
                                <a:ea typeface="Cambria Math"/>
                              </a:rPr>
                            </m:ctrlPr>
                          </m:accPr>
                          <m:e>
                            <m:r>
                              <m:rPr>
                                <m:sty m:val="p"/>
                              </m:rPr>
                              <a:rPr lang="el-GR" sz="2400" i="1" kern="0">
                                <a:solidFill>
                                  <a:srgbClr val="FFFFFF"/>
                                </a:solidFill>
                                <a:latin typeface="Cambria Math"/>
                                <a:ea typeface="Cambria Math"/>
                              </a:rPr>
                              <m:t>γ</m:t>
                            </m:r>
                          </m:e>
                        </m:acc>
                        <m:r>
                          <a:rPr lang="en-US" sz="2400" i="1" kern="0">
                            <a:solidFill>
                              <a:srgbClr val="FFFFFF"/>
                            </a:solidFill>
                            <a:latin typeface="Cambria Math"/>
                            <a:ea typeface="Cambria Math"/>
                          </a:rPr>
                          <m:t>(</m:t>
                        </m:r>
                        <m:sSup>
                          <m:sSupPr>
                            <m:ctrlPr>
                              <a:rPr lang="en-US" altLang="en-US" sz="2400" i="1" dirty="0">
                                <a:solidFill>
                                  <a:srgbClr val="FFFFFF"/>
                                </a:solidFill>
                                <a:latin typeface="Cambria Math"/>
                              </a:rPr>
                            </m:ctrlPr>
                          </m:sSupPr>
                          <m:e>
                            <m:r>
                              <a:rPr lang="en-US" altLang="en-US" sz="2400" i="1" dirty="0">
                                <a:solidFill>
                                  <a:srgbClr val="FFFFFF"/>
                                </a:solidFill>
                                <a:latin typeface="Cambria Math"/>
                              </a:rPr>
                              <m:t>𝑎</m:t>
                            </m:r>
                          </m:e>
                          <m:sup>
                            <m:r>
                              <a:rPr lang="en-US" altLang="en-US" sz="2400" i="1" dirty="0">
                                <a:solidFill>
                                  <a:srgbClr val="FFFFFF"/>
                                </a:solidFill>
                                <a:latin typeface="Cambria Math"/>
                              </a:rPr>
                              <m:t>#</m:t>
                            </m:r>
                          </m:sup>
                        </m:sSup>
                        <m:r>
                          <a:rPr lang="en-US" sz="2400" i="1" kern="0">
                            <a:solidFill>
                              <a:srgbClr val="FFFFFF"/>
                            </a:solidFill>
                            <a:latin typeface="Cambria Math"/>
                            <a:ea typeface="Cambria Math"/>
                          </a:rPr>
                          <m:t>)</m:t>
                        </m:r>
                      </m:oMath>
                    </m:oMathPara>
                  </a14:m>
                  <a:endParaRPr lang="en-US" altLang="en-US" sz="1400" u="sng" dirty="0">
                    <a:solidFill>
                      <a:srgbClr val="FFFFFF"/>
                    </a:solidFill>
                    <a:sym typeface="Symbol" pitchFamily="18" charset="2"/>
                  </a:endParaRPr>
                </a:p>
              </p:txBody>
            </p:sp>
          </mc:Choice>
          <mc:Fallback xmlns="">
            <p:sp>
              <p:nvSpPr>
                <p:cNvPr id="49" name="Text Box 28"/>
                <p:cNvSpPr txBox="1">
                  <a:spLocks noRot="1" noChangeAspect="1" noMove="1" noResize="1" noEditPoints="1" noAdjustHandles="1" noChangeArrowheads="1" noChangeShapeType="1" noTextEdit="1"/>
                </p:cNvSpPr>
                <p:nvPr/>
              </p:nvSpPr>
              <p:spPr bwMode="auto">
                <a:xfrm>
                  <a:off x="4800600" y="3848345"/>
                  <a:ext cx="1004827" cy="468333"/>
                </a:xfrm>
                <a:prstGeom prst="rect">
                  <a:avLst/>
                </a:prstGeom>
                <a:blipFill rotWithShape="1">
                  <a:blip r:embed="rId8"/>
                  <a:stretch>
                    <a:fillRect t="-1299" r="-1220" b="-1818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sp>
        <p:nvSpPr>
          <p:cNvPr id="50" name="Text Box 3"/>
          <p:cNvSpPr txBox="1">
            <a:spLocks noChangeArrowheads="1"/>
          </p:cNvSpPr>
          <p:nvPr/>
        </p:nvSpPr>
        <p:spPr bwMode="auto">
          <a:xfrm>
            <a:off x="4476750" y="2570163"/>
            <a:ext cx="4286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3200" smtClean="0">
                <a:solidFill>
                  <a:srgbClr val="FFFFFF"/>
                </a:solidFill>
                <a:sym typeface="Symbol" pitchFamily="18" charset="2"/>
              </a:rPr>
              <a:t></a:t>
            </a:r>
          </a:p>
        </p:txBody>
      </p:sp>
      <p:sp>
        <p:nvSpPr>
          <p:cNvPr id="51" name="Oval 5"/>
          <p:cNvSpPr>
            <a:spLocks noChangeArrowheads="1"/>
          </p:cNvSpPr>
          <p:nvPr/>
        </p:nvSpPr>
        <p:spPr bwMode="auto">
          <a:xfrm>
            <a:off x="4684713" y="3241675"/>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smtClean="0">
              <a:solidFill>
                <a:srgbClr val="000000"/>
              </a:solidFill>
            </a:endParaRPr>
          </a:p>
        </p:txBody>
      </p:sp>
    </p:spTree>
    <p:extLst>
      <p:ext uri="{BB962C8B-B14F-4D97-AF65-F5344CB8AC3E}">
        <p14:creationId xmlns:p14="http://schemas.microsoft.com/office/powerpoint/2010/main" val="94958377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157165"/>
                                        </p:tgtEl>
                                        <p:attrNameLst>
                                          <p:attrName>style.visibility</p:attrName>
                                        </p:attrNameLst>
                                      </p:cBhvr>
                                      <p:to>
                                        <p:strVal val="visible"/>
                                      </p:to>
                                    </p:set>
                                    <p:animEffect transition="in" filter="dissolve">
                                      <p:cBhvr>
                                        <p:cTn id="15" dur="500"/>
                                        <p:tgtEl>
                                          <p:spTgt spid="1157165"/>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157162"/>
                                        </p:tgtEl>
                                        <p:attrNameLst>
                                          <p:attrName>style.visibility</p:attrName>
                                        </p:attrNameLst>
                                      </p:cBhvr>
                                      <p:to>
                                        <p:strVal val="visible"/>
                                      </p:to>
                                    </p:set>
                                    <p:animEffect transition="in" filter="dissolve">
                                      <p:cBhvr>
                                        <p:cTn id="20" dur="500"/>
                                        <p:tgtEl>
                                          <p:spTgt spid="1157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58152" name="Rectangle 8"/>
              <p:cNvSpPr>
                <a:spLocks noGrp="1" noChangeArrowheads="1"/>
              </p:cNvSpPr>
              <p:nvPr>
                <p:ph type="title"/>
              </p:nvPr>
            </p:nvSpPr>
            <p:spPr>
              <a:xfrm>
                <a:off x="0" y="355600"/>
                <a:ext cx="9144000" cy="742950"/>
              </a:xfrm>
            </p:spPr>
            <p:txBody>
              <a:bodyPr/>
              <a:lstStyle/>
              <a:p>
                <a:r>
                  <a:rPr lang="en-US" altLang="en-US" dirty="0">
                    <a:latin typeface="Calibri" panose="020F0502020204030204" pitchFamily="34" charset="0"/>
                    <a:sym typeface="Symbol" pitchFamily="18" charset="2"/>
                  </a:rPr>
                  <a:t>The Idea Behind Procedure </a:t>
                </a:r>
                <a14:m>
                  <m:oMath xmlns:m="http://schemas.openxmlformats.org/officeDocument/2006/math">
                    <m:acc>
                      <m:accPr>
                        <m:chr m:val="̂"/>
                        <m:ctrlPr>
                          <a:rPr lang="en-US" i="1" smtClean="0">
                            <a:latin typeface="Cambria Math"/>
                            <a:ea typeface="Cambria Math"/>
                          </a:rPr>
                        </m:ctrlPr>
                      </m:accPr>
                      <m:e>
                        <m:r>
                          <a:rPr lang="en-US" i="1">
                            <a:latin typeface="Cambria Math"/>
                            <a:ea typeface="Cambria Math"/>
                          </a:rPr>
                          <m:t>𝛼</m:t>
                        </m:r>
                      </m:e>
                    </m:acc>
                    <m:d>
                      <m:dPr>
                        <m:ctrlPr>
                          <a:rPr lang="en-US" i="1">
                            <a:latin typeface="Cambria Math"/>
                            <a:ea typeface="Cambria Math"/>
                          </a:rPr>
                        </m:ctrlPr>
                      </m:dPr>
                      <m:e>
                        <m:r>
                          <m:rPr>
                            <m:nor/>
                          </m:rPr>
                          <a:rPr lang="en-US" altLang="en-US" dirty="0" smtClean="0">
                            <a:sym typeface="Symbol" pitchFamily="18" charset="2"/>
                          </a:rPr>
                          <m:t></m:t>
                        </m:r>
                      </m:e>
                    </m:d>
                  </m:oMath>
                </a14:m>
                <a:endParaRPr lang="en-US" altLang="he-IL" dirty="0">
                  <a:sym typeface="Symbol" pitchFamily="18" charset="2"/>
                </a:endParaRPr>
              </a:p>
            </p:txBody>
          </p:sp>
        </mc:Choice>
        <mc:Fallback xmlns="">
          <p:sp>
            <p:nvSpPr>
              <p:cNvPr id="1158152" name="Rectangle 8"/>
              <p:cNvSpPr>
                <a:spLocks noGrp="1" noRot="1" noChangeAspect="1" noMove="1" noResize="1" noEditPoints="1" noAdjustHandles="1" noChangeArrowheads="1" noChangeShapeType="1" noTextEdit="1"/>
              </p:cNvSpPr>
              <p:nvPr>
                <p:ph type="title"/>
              </p:nvPr>
            </p:nvSpPr>
            <p:spPr>
              <a:xfrm>
                <a:off x="0" y="355600"/>
                <a:ext cx="9144000" cy="742950"/>
              </a:xfrm>
              <a:blipFill rotWithShape="1">
                <a:blip r:embed="rId3"/>
                <a:stretch>
                  <a:fillRect t="-17213" b="-40984"/>
                </a:stretch>
              </a:blipFill>
            </p:spPr>
            <p:txBody>
              <a:bodyPr/>
              <a:lstStyle/>
              <a:p>
                <a:r>
                  <a:rPr lang="en-US">
                    <a:noFill/>
                  </a:rPr>
                  <a:t> </a:t>
                </a:r>
              </a:p>
            </p:txBody>
          </p:sp>
        </mc:Fallback>
      </mc:AlternateContent>
      <p:sp>
        <p:nvSpPr>
          <p:cNvPr id="1158160" name="Line 16"/>
          <p:cNvSpPr>
            <a:spLocks noChangeShapeType="1"/>
          </p:cNvSpPr>
          <p:nvPr/>
        </p:nvSpPr>
        <p:spPr bwMode="auto">
          <a:xfrm flipV="1">
            <a:off x="7773988" y="2127250"/>
            <a:ext cx="1292225" cy="30638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smtClean="0">
              <a:solidFill>
                <a:srgbClr val="000000"/>
              </a:solidFill>
            </a:endParaRPr>
          </a:p>
        </p:txBody>
      </p:sp>
      <p:sp>
        <p:nvSpPr>
          <p:cNvPr id="1158161" name="Line 17"/>
          <p:cNvSpPr>
            <a:spLocks noChangeShapeType="1"/>
          </p:cNvSpPr>
          <p:nvPr/>
        </p:nvSpPr>
        <p:spPr bwMode="auto">
          <a:xfrm flipH="1" flipV="1">
            <a:off x="6484938" y="2146300"/>
            <a:ext cx="1292225" cy="30638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smtClean="0">
              <a:solidFill>
                <a:srgbClr val="000000"/>
              </a:solidFill>
            </a:endParaRPr>
          </a:p>
        </p:txBody>
      </p:sp>
      <p:sp>
        <p:nvSpPr>
          <p:cNvPr id="1158162" name="Freeform 18"/>
          <p:cNvSpPr>
            <a:spLocks/>
          </p:cNvSpPr>
          <p:nvPr/>
        </p:nvSpPr>
        <p:spPr bwMode="auto">
          <a:xfrm>
            <a:off x="796925" y="3324225"/>
            <a:ext cx="1781175" cy="1974850"/>
          </a:xfrm>
          <a:custGeom>
            <a:avLst/>
            <a:gdLst>
              <a:gd name="T0" fmla="*/ 31 w 1122"/>
              <a:gd name="T1" fmla="*/ 371 h 1244"/>
              <a:gd name="T2" fmla="*/ 77 w 1122"/>
              <a:gd name="T3" fmla="*/ 582 h 1244"/>
              <a:gd name="T4" fmla="*/ 54 w 1122"/>
              <a:gd name="T5" fmla="*/ 929 h 1244"/>
              <a:gd name="T6" fmla="*/ 402 w 1122"/>
              <a:gd name="T7" fmla="*/ 1181 h 1244"/>
              <a:gd name="T8" fmla="*/ 678 w 1122"/>
              <a:gd name="T9" fmla="*/ 1223 h 1244"/>
              <a:gd name="T10" fmla="*/ 920 w 1122"/>
              <a:gd name="T11" fmla="*/ 1056 h 1244"/>
              <a:gd name="T12" fmla="*/ 1103 w 1122"/>
              <a:gd name="T13" fmla="*/ 792 h 1244"/>
              <a:gd name="T14" fmla="*/ 1035 w 1122"/>
              <a:gd name="T15" fmla="*/ 470 h 1244"/>
              <a:gd name="T16" fmla="*/ 994 w 1122"/>
              <a:gd name="T17" fmla="*/ 210 h 1244"/>
              <a:gd name="T18" fmla="*/ 794 w 1122"/>
              <a:gd name="T19" fmla="*/ 98 h 1244"/>
              <a:gd name="T20" fmla="*/ 459 w 1122"/>
              <a:gd name="T21" fmla="*/ 14 h 1244"/>
              <a:gd name="T22" fmla="*/ 250 w 1122"/>
              <a:gd name="T23" fmla="*/ 183 h 1244"/>
              <a:gd name="T24" fmla="*/ 31 w 1122"/>
              <a:gd name="T25" fmla="*/ 371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2" h="1244">
                <a:moveTo>
                  <a:pt x="31" y="371"/>
                </a:moveTo>
                <a:cubicBezTo>
                  <a:pt x="23" y="436"/>
                  <a:pt x="74" y="489"/>
                  <a:pt x="77" y="582"/>
                </a:cubicBezTo>
                <a:cubicBezTo>
                  <a:pt x="80" y="675"/>
                  <a:pt x="0" y="829"/>
                  <a:pt x="54" y="929"/>
                </a:cubicBezTo>
                <a:cubicBezTo>
                  <a:pt x="108" y="1029"/>
                  <a:pt x="298" y="1132"/>
                  <a:pt x="402" y="1181"/>
                </a:cubicBezTo>
                <a:cubicBezTo>
                  <a:pt x="505" y="1230"/>
                  <a:pt x="591" y="1244"/>
                  <a:pt x="678" y="1223"/>
                </a:cubicBezTo>
                <a:cubicBezTo>
                  <a:pt x="764" y="1202"/>
                  <a:pt x="849" y="1128"/>
                  <a:pt x="920" y="1056"/>
                </a:cubicBezTo>
                <a:cubicBezTo>
                  <a:pt x="991" y="984"/>
                  <a:pt x="1084" y="890"/>
                  <a:pt x="1103" y="792"/>
                </a:cubicBezTo>
                <a:cubicBezTo>
                  <a:pt x="1122" y="694"/>
                  <a:pt x="1053" y="567"/>
                  <a:pt x="1035" y="470"/>
                </a:cubicBezTo>
                <a:cubicBezTo>
                  <a:pt x="1017" y="373"/>
                  <a:pt x="1034" y="272"/>
                  <a:pt x="994" y="210"/>
                </a:cubicBezTo>
                <a:cubicBezTo>
                  <a:pt x="954" y="148"/>
                  <a:pt x="883" y="131"/>
                  <a:pt x="794" y="98"/>
                </a:cubicBezTo>
                <a:cubicBezTo>
                  <a:pt x="705" y="65"/>
                  <a:pt x="550" y="0"/>
                  <a:pt x="459" y="14"/>
                </a:cubicBezTo>
                <a:cubicBezTo>
                  <a:pt x="368" y="28"/>
                  <a:pt x="321" y="124"/>
                  <a:pt x="250" y="183"/>
                </a:cubicBezTo>
                <a:cubicBezTo>
                  <a:pt x="179" y="242"/>
                  <a:pt x="77" y="332"/>
                  <a:pt x="31" y="371"/>
                </a:cubicBezTo>
                <a:close/>
              </a:path>
            </a:pathLst>
          </a:custGeom>
          <a:noFill/>
          <a:ln w="28575" cap="flat" cmpd="sng">
            <a:solidFill>
              <a:srgbClr val="FFFF66"/>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smtClean="0">
              <a:solidFill>
                <a:srgbClr val="000000"/>
              </a:solidFill>
            </a:endParaRPr>
          </a:p>
        </p:txBody>
      </p:sp>
      <mc:AlternateContent xmlns:mc="http://schemas.openxmlformats.org/markup-compatibility/2006" xmlns:a14="http://schemas.microsoft.com/office/drawing/2010/main">
        <mc:Choice Requires="a14">
          <p:sp>
            <p:nvSpPr>
              <p:cNvPr id="1158175" name="Text Box 31"/>
              <p:cNvSpPr txBox="1">
                <a:spLocks noChangeArrowheads="1"/>
              </p:cNvSpPr>
              <p:nvPr/>
            </p:nvSpPr>
            <p:spPr bwMode="auto">
              <a:xfrm>
                <a:off x="8416925" y="4325938"/>
                <a:ext cx="729495" cy="593752"/>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p>
                        <m:sSupPr>
                          <m:ctrlPr>
                            <a:rPr lang="en-US" altLang="en-US" sz="3200" i="1" dirty="0">
                              <a:solidFill>
                                <a:srgbClr val="FFFFFF"/>
                              </a:solidFill>
                              <a:latin typeface="Cambria Math"/>
                            </a:rPr>
                          </m:ctrlPr>
                        </m:sSupPr>
                        <m:e>
                          <m:r>
                            <a:rPr lang="en-US" altLang="en-US" sz="3200" i="1" dirty="0">
                              <a:solidFill>
                                <a:srgbClr val="FFFFFF"/>
                              </a:solidFill>
                              <a:latin typeface="Cambria Math"/>
                            </a:rPr>
                            <m:t>𝑎</m:t>
                          </m:r>
                        </m:e>
                        <m:sup>
                          <m:r>
                            <a:rPr lang="en-US" altLang="en-US" sz="3200" i="1" dirty="0">
                              <a:solidFill>
                                <a:srgbClr val="FFFFFF"/>
                              </a:solidFill>
                              <a:latin typeface="Cambria Math"/>
                            </a:rPr>
                            <m:t>#</m:t>
                          </m:r>
                        </m:sup>
                      </m:sSup>
                    </m:oMath>
                  </m:oMathPara>
                </a14:m>
                <a:endParaRPr lang="en-US" altLang="en-US" sz="3200" dirty="0">
                  <a:solidFill>
                    <a:srgbClr val="FFFFFF"/>
                  </a:solidFill>
                </a:endParaRPr>
              </a:p>
            </p:txBody>
          </p:sp>
        </mc:Choice>
        <mc:Fallback xmlns="">
          <p:sp>
            <p:nvSpPr>
              <p:cNvPr id="1158175" name="Text Box 31"/>
              <p:cNvSpPr txBox="1">
                <a:spLocks noRot="1" noChangeAspect="1" noMove="1" noResize="1" noEditPoints="1" noAdjustHandles="1" noChangeArrowheads="1" noChangeShapeType="1" noTextEdit="1"/>
              </p:cNvSpPr>
              <p:nvPr/>
            </p:nvSpPr>
            <p:spPr bwMode="auto">
              <a:xfrm>
                <a:off x="8416925" y="4325938"/>
                <a:ext cx="729495" cy="593752"/>
              </a:xfrm>
              <a:prstGeom prst="rect">
                <a:avLst/>
              </a:prstGeom>
              <a:blipFill rotWithShape="1">
                <a:blip r:embed="rId4"/>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158176" name="Oval 32"/>
          <p:cNvSpPr>
            <a:spLocks noChangeArrowheads="1"/>
          </p:cNvSpPr>
          <p:nvPr/>
        </p:nvSpPr>
        <p:spPr bwMode="auto">
          <a:xfrm>
            <a:off x="7764463" y="4046538"/>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smtClean="0">
              <a:solidFill>
                <a:srgbClr val="000000"/>
              </a:solidFill>
            </a:endParaRPr>
          </a:p>
        </p:txBody>
      </p:sp>
      <p:sp>
        <p:nvSpPr>
          <p:cNvPr id="1158182" name="Oval 38"/>
          <p:cNvSpPr>
            <a:spLocks noChangeArrowheads="1"/>
          </p:cNvSpPr>
          <p:nvPr/>
        </p:nvSpPr>
        <p:spPr bwMode="auto">
          <a:xfrm>
            <a:off x="7667625" y="3295650"/>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smtClean="0">
              <a:solidFill>
                <a:srgbClr val="000000"/>
              </a:solidFill>
            </a:endParaRPr>
          </a:p>
        </p:txBody>
      </p:sp>
      <p:sp>
        <p:nvSpPr>
          <p:cNvPr id="1158184" name="Line 40"/>
          <p:cNvSpPr>
            <a:spLocks noChangeShapeType="1"/>
          </p:cNvSpPr>
          <p:nvPr/>
        </p:nvSpPr>
        <p:spPr bwMode="auto">
          <a:xfrm flipH="1" flipV="1">
            <a:off x="7707313" y="3349625"/>
            <a:ext cx="95250" cy="700088"/>
          </a:xfrm>
          <a:prstGeom prst="line">
            <a:avLst/>
          </a:prstGeom>
          <a:noFill/>
          <a:ln w="28575">
            <a:solidFill>
              <a:srgbClr val="FF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sz="3600" smtClean="0">
              <a:solidFill>
                <a:srgbClr val="000000"/>
              </a:solidFill>
            </a:endParaRPr>
          </a:p>
        </p:txBody>
      </p:sp>
      <p:cxnSp>
        <p:nvCxnSpPr>
          <p:cNvPr id="1158185" name="AutoShape 41"/>
          <p:cNvCxnSpPr>
            <a:cxnSpLocks noChangeShapeType="1"/>
            <a:stCxn id="1158175" idx="1"/>
            <a:endCxn id="1158188" idx="7"/>
          </p:cNvCxnSpPr>
          <p:nvPr/>
        </p:nvCxnSpPr>
        <p:spPr bwMode="auto">
          <a:xfrm rot="10800000">
            <a:off x="7565979" y="2084434"/>
            <a:ext cx="850946" cy="2538380"/>
          </a:xfrm>
          <a:prstGeom prst="curvedConnector4">
            <a:avLst>
              <a:gd name="adj1" fmla="val 49344"/>
              <a:gd name="adj2" fmla="val 109006"/>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58186" name="Line 42"/>
          <p:cNvSpPr>
            <a:spLocks noChangeShapeType="1"/>
          </p:cNvSpPr>
          <p:nvPr/>
        </p:nvSpPr>
        <p:spPr bwMode="auto">
          <a:xfrm flipV="1">
            <a:off x="7778750" y="4144963"/>
            <a:ext cx="23813" cy="1033462"/>
          </a:xfrm>
          <a:prstGeom prst="line">
            <a:avLst/>
          </a:prstGeom>
          <a:noFill/>
          <a:ln w="28575">
            <a:solidFill>
              <a:srgbClr val="FF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sz="3600" smtClean="0">
              <a:solidFill>
                <a:srgbClr val="000000"/>
              </a:solidFill>
            </a:endParaRPr>
          </a:p>
        </p:txBody>
      </p:sp>
      <p:sp>
        <p:nvSpPr>
          <p:cNvPr id="1158187" name="Oval 43"/>
          <p:cNvSpPr>
            <a:spLocks noChangeArrowheads="1"/>
          </p:cNvSpPr>
          <p:nvPr/>
        </p:nvSpPr>
        <p:spPr bwMode="auto">
          <a:xfrm>
            <a:off x="7572375" y="2773363"/>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smtClean="0">
              <a:solidFill>
                <a:srgbClr val="000000"/>
              </a:solidFill>
            </a:endParaRPr>
          </a:p>
        </p:txBody>
      </p:sp>
      <p:sp>
        <p:nvSpPr>
          <p:cNvPr id="1158188" name="Oval 44"/>
          <p:cNvSpPr>
            <a:spLocks noChangeArrowheads="1"/>
          </p:cNvSpPr>
          <p:nvPr/>
        </p:nvSpPr>
        <p:spPr bwMode="auto">
          <a:xfrm>
            <a:off x="7500938" y="2073275"/>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smtClean="0">
              <a:solidFill>
                <a:srgbClr val="000000"/>
              </a:solidFill>
            </a:endParaRPr>
          </a:p>
        </p:txBody>
      </p:sp>
      <p:sp>
        <p:nvSpPr>
          <p:cNvPr id="1158189" name="Line 45"/>
          <p:cNvSpPr>
            <a:spLocks noChangeShapeType="1"/>
          </p:cNvSpPr>
          <p:nvPr/>
        </p:nvSpPr>
        <p:spPr bwMode="auto">
          <a:xfrm flipH="1" flipV="1">
            <a:off x="7612063" y="2838450"/>
            <a:ext cx="106362" cy="474663"/>
          </a:xfrm>
          <a:prstGeom prst="line">
            <a:avLst/>
          </a:prstGeom>
          <a:noFill/>
          <a:ln w="28575">
            <a:solidFill>
              <a:srgbClr val="FF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sz="3600" smtClean="0">
              <a:solidFill>
                <a:srgbClr val="000000"/>
              </a:solidFill>
            </a:endParaRPr>
          </a:p>
        </p:txBody>
      </p:sp>
      <p:sp>
        <p:nvSpPr>
          <p:cNvPr id="1158190" name="Line 46"/>
          <p:cNvSpPr>
            <a:spLocks noChangeShapeType="1"/>
          </p:cNvSpPr>
          <p:nvPr/>
        </p:nvSpPr>
        <p:spPr bwMode="auto">
          <a:xfrm flipH="1" flipV="1">
            <a:off x="7553325" y="2136775"/>
            <a:ext cx="58738" cy="641350"/>
          </a:xfrm>
          <a:prstGeom prst="line">
            <a:avLst/>
          </a:prstGeom>
          <a:noFill/>
          <a:ln w="28575">
            <a:solidFill>
              <a:srgbClr val="FF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sz="3600" smtClean="0">
              <a:solidFill>
                <a:srgbClr val="000000"/>
              </a:solidFill>
            </a:endParaRPr>
          </a:p>
        </p:txBody>
      </p:sp>
      <p:grpSp>
        <p:nvGrpSpPr>
          <p:cNvPr id="7" name="Group 6"/>
          <p:cNvGrpSpPr/>
          <p:nvPr/>
        </p:nvGrpSpPr>
        <p:grpSpPr>
          <a:xfrm>
            <a:off x="368300" y="2730500"/>
            <a:ext cx="2286001" cy="2663825"/>
            <a:chOff x="368300" y="2730500"/>
            <a:chExt cx="2286001" cy="2663825"/>
          </a:xfrm>
        </p:grpSpPr>
        <p:sp>
          <p:nvSpPr>
            <p:cNvPr id="1158196" name="Freeform 52"/>
            <p:cNvSpPr>
              <a:spLocks/>
            </p:cNvSpPr>
            <p:nvPr/>
          </p:nvSpPr>
          <p:spPr bwMode="auto">
            <a:xfrm>
              <a:off x="688975" y="3268663"/>
              <a:ext cx="1931988" cy="2111375"/>
            </a:xfrm>
            <a:custGeom>
              <a:avLst/>
              <a:gdLst>
                <a:gd name="T0" fmla="*/ 1088 w 1217"/>
                <a:gd name="T1" fmla="*/ 176 h 1330"/>
                <a:gd name="T2" fmla="*/ 820 w 1217"/>
                <a:gd name="T3" fmla="*/ 57 h 1330"/>
                <a:gd name="T4" fmla="*/ 479 w 1217"/>
                <a:gd name="T5" fmla="*/ 21 h 1330"/>
                <a:gd name="T6" fmla="*/ 284 w 1217"/>
                <a:gd name="T7" fmla="*/ 185 h 1330"/>
                <a:gd name="T8" fmla="*/ 37 w 1217"/>
                <a:gd name="T9" fmla="*/ 350 h 1330"/>
                <a:gd name="T10" fmla="*/ 60 w 1217"/>
                <a:gd name="T11" fmla="*/ 731 h 1330"/>
                <a:gd name="T12" fmla="*/ 37 w 1217"/>
                <a:gd name="T13" fmla="*/ 911 h 1330"/>
                <a:gd name="T14" fmla="*/ 164 w 1217"/>
                <a:gd name="T15" fmla="*/ 1060 h 1330"/>
                <a:gd name="T16" fmla="*/ 408 w 1217"/>
                <a:gd name="T17" fmla="*/ 1244 h 1330"/>
                <a:gd name="T18" fmla="*/ 756 w 1217"/>
                <a:gd name="T19" fmla="*/ 1312 h 1330"/>
                <a:gd name="T20" fmla="*/ 1008 w 1217"/>
                <a:gd name="T21" fmla="*/ 1136 h 1330"/>
                <a:gd name="T22" fmla="*/ 1172 w 1217"/>
                <a:gd name="T23" fmla="*/ 940 h 1330"/>
                <a:gd name="T24" fmla="*/ 1216 w 1217"/>
                <a:gd name="T25" fmla="*/ 708 h 1330"/>
                <a:gd name="T26" fmla="*/ 1176 w 1217"/>
                <a:gd name="T27" fmla="*/ 540 h 1330"/>
                <a:gd name="T28" fmla="*/ 1124 w 1217"/>
                <a:gd name="T29" fmla="*/ 380 h 1330"/>
                <a:gd name="T30" fmla="*/ 1088 w 1217"/>
                <a:gd name="T31" fmla="*/ 17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17" h="1330">
                  <a:moveTo>
                    <a:pt x="1088" y="176"/>
                  </a:moveTo>
                  <a:cubicBezTo>
                    <a:pt x="1037" y="122"/>
                    <a:pt x="922" y="83"/>
                    <a:pt x="820" y="57"/>
                  </a:cubicBezTo>
                  <a:cubicBezTo>
                    <a:pt x="718" y="31"/>
                    <a:pt x="568" y="0"/>
                    <a:pt x="479" y="21"/>
                  </a:cubicBezTo>
                  <a:cubicBezTo>
                    <a:pt x="390" y="42"/>
                    <a:pt x="358" y="130"/>
                    <a:pt x="284" y="185"/>
                  </a:cubicBezTo>
                  <a:cubicBezTo>
                    <a:pt x="210" y="240"/>
                    <a:pt x="74" y="259"/>
                    <a:pt x="37" y="350"/>
                  </a:cubicBezTo>
                  <a:cubicBezTo>
                    <a:pt x="0" y="441"/>
                    <a:pt x="60" y="638"/>
                    <a:pt x="60" y="731"/>
                  </a:cubicBezTo>
                  <a:cubicBezTo>
                    <a:pt x="60" y="824"/>
                    <a:pt x="20" y="856"/>
                    <a:pt x="37" y="911"/>
                  </a:cubicBezTo>
                  <a:cubicBezTo>
                    <a:pt x="54" y="966"/>
                    <a:pt x="102" y="1005"/>
                    <a:pt x="164" y="1060"/>
                  </a:cubicBezTo>
                  <a:cubicBezTo>
                    <a:pt x="226" y="1115"/>
                    <a:pt x="309" y="1202"/>
                    <a:pt x="408" y="1244"/>
                  </a:cubicBezTo>
                  <a:cubicBezTo>
                    <a:pt x="507" y="1286"/>
                    <a:pt x="656" y="1330"/>
                    <a:pt x="756" y="1312"/>
                  </a:cubicBezTo>
                  <a:cubicBezTo>
                    <a:pt x="856" y="1294"/>
                    <a:pt x="939" y="1198"/>
                    <a:pt x="1008" y="1136"/>
                  </a:cubicBezTo>
                  <a:cubicBezTo>
                    <a:pt x="1077" y="1074"/>
                    <a:pt x="1137" y="1011"/>
                    <a:pt x="1172" y="940"/>
                  </a:cubicBezTo>
                  <a:cubicBezTo>
                    <a:pt x="1207" y="869"/>
                    <a:pt x="1215" y="775"/>
                    <a:pt x="1216" y="708"/>
                  </a:cubicBezTo>
                  <a:cubicBezTo>
                    <a:pt x="1217" y="641"/>
                    <a:pt x="1191" y="594"/>
                    <a:pt x="1176" y="540"/>
                  </a:cubicBezTo>
                  <a:cubicBezTo>
                    <a:pt x="1161" y="486"/>
                    <a:pt x="1139" y="441"/>
                    <a:pt x="1124" y="380"/>
                  </a:cubicBezTo>
                  <a:cubicBezTo>
                    <a:pt x="1109" y="319"/>
                    <a:pt x="1139" y="230"/>
                    <a:pt x="1088" y="176"/>
                  </a:cubicBezTo>
                  <a:close/>
                </a:path>
              </a:pathLst>
            </a:custGeom>
            <a:solidFill>
              <a:srgbClr val="FFFF66">
                <a:alpha val="50000"/>
              </a:srgbClr>
            </a:solidFill>
            <a:ln w="28575" cap="flat" cmpd="sng">
              <a:solidFill>
                <a:srgbClr val="FFFF66"/>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smtClean="0">
                <a:solidFill>
                  <a:srgbClr val="000000"/>
                </a:solidFill>
              </a:endParaRPr>
            </a:p>
          </p:txBody>
        </p:sp>
        <p:sp>
          <p:nvSpPr>
            <p:cNvPr id="1158148" name="Freeform 4"/>
            <p:cNvSpPr>
              <a:spLocks/>
            </p:cNvSpPr>
            <p:nvPr/>
          </p:nvSpPr>
          <p:spPr bwMode="auto">
            <a:xfrm>
              <a:off x="1277938" y="3371850"/>
              <a:ext cx="1346200" cy="2022475"/>
            </a:xfrm>
            <a:custGeom>
              <a:avLst/>
              <a:gdLst>
                <a:gd name="T0" fmla="*/ 719 w 848"/>
                <a:gd name="T1" fmla="*/ 120 h 1274"/>
                <a:gd name="T2" fmla="*/ 451 w 848"/>
                <a:gd name="T3" fmla="*/ 1 h 1274"/>
                <a:gd name="T4" fmla="*/ 323 w 848"/>
                <a:gd name="T5" fmla="*/ 128 h 1274"/>
                <a:gd name="T6" fmla="*/ 263 w 848"/>
                <a:gd name="T7" fmla="*/ 304 h 1274"/>
                <a:gd name="T8" fmla="*/ 175 w 848"/>
                <a:gd name="T9" fmla="*/ 464 h 1274"/>
                <a:gd name="T10" fmla="*/ 151 w 848"/>
                <a:gd name="T11" fmla="*/ 828 h 1274"/>
                <a:gd name="T12" fmla="*/ 39 w 848"/>
                <a:gd name="T13" fmla="*/ 1188 h 1274"/>
                <a:gd name="T14" fmla="*/ 387 w 848"/>
                <a:gd name="T15" fmla="*/ 1256 h 1274"/>
                <a:gd name="T16" fmla="*/ 639 w 848"/>
                <a:gd name="T17" fmla="*/ 1080 h 1274"/>
                <a:gd name="T18" fmla="*/ 803 w 848"/>
                <a:gd name="T19" fmla="*/ 884 h 1274"/>
                <a:gd name="T20" fmla="*/ 847 w 848"/>
                <a:gd name="T21" fmla="*/ 652 h 1274"/>
                <a:gd name="T22" fmla="*/ 807 w 848"/>
                <a:gd name="T23" fmla="*/ 484 h 1274"/>
                <a:gd name="T24" fmla="*/ 755 w 848"/>
                <a:gd name="T25" fmla="*/ 324 h 1274"/>
                <a:gd name="T26" fmla="*/ 719 w 848"/>
                <a:gd name="T27" fmla="*/ 120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8" h="1274">
                  <a:moveTo>
                    <a:pt x="719" y="120"/>
                  </a:moveTo>
                  <a:cubicBezTo>
                    <a:pt x="668" y="66"/>
                    <a:pt x="517" y="0"/>
                    <a:pt x="451" y="1"/>
                  </a:cubicBezTo>
                  <a:cubicBezTo>
                    <a:pt x="385" y="2"/>
                    <a:pt x="354" y="78"/>
                    <a:pt x="323" y="128"/>
                  </a:cubicBezTo>
                  <a:cubicBezTo>
                    <a:pt x="292" y="178"/>
                    <a:pt x="288" y="248"/>
                    <a:pt x="263" y="304"/>
                  </a:cubicBezTo>
                  <a:cubicBezTo>
                    <a:pt x="238" y="360"/>
                    <a:pt x="194" y="377"/>
                    <a:pt x="175" y="464"/>
                  </a:cubicBezTo>
                  <a:cubicBezTo>
                    <a:pt x="156" y="551"/>
                    <a:pt x="174" y="707"/>
                    <a:pt x="151" y="828"/>
                  </a:cubicBezTo>
                  <a:cubicBezTo>
                    <a:pt x="128" y="949"/>
                    <a:pt x="0" y="1117"/>
                    <a:pt x="39" y="1188"/>
                  </a:cubicBezTo>
                  <a:cubicBezTo>
                    <a:pt x="78" y="1259"/>
                    <a:pt x="287" y="1274"/>
                    <a:pt x="387" y="1256"/>
                  </a:cubicBezTo>
                  <a:cubicBezTo>
                    <a:pt x="487" y="1238"/>
                    <a:pt x="570" y="1142"/>
                    <a:pt x="639" y="1080"/>
                  </a:cubicBezTo>
                  <a:cubicBezTo>
                    <a:pt x="708" y="1018"/>
                    <a:pt x="768" y="955"/>
                    <a:pt x="803" y="884"/>
                  </a:cubicBezTo>
                  <a:cubicBezTo>
                    <a:pt x="838" y="813"/>
                    <a:pt x="846" y="719"/>
                    <a:pt x="847" y="652"/>
                  </a:cubicBezTo>
                  <a:cubicBezTo>
                    <a:pt x="848" y="585"/>
                    <a:pt x="822" y="538"/>
                    <a:pt x="807" y="484"/>
                  </a:cubicBezTo>
                  <a:cubicBezTo>
                    <a:pt x="792" y="430"/>
                    <a:pt x="770" y="385"/>
                    <a:pt x="755" y="324"/>
                  </a:cubicBezTo>
                  <a:cubicBezTo>
                    <a:pt x="740" y="263"/>
                    <a:pt x="770" y="174"/>
                    <a:pt x="719" y="120"/>
                  </a:cubicBezTo>
                  <a:close/>
                </a:path>
              </a:pathLst>
            </a:custGeom>
            <a:solidFill>
              <a:srgbClr val="FFFF66">
                <a:alpha val="50000"/>
              </a:srgbClr>
            </a:solidFill>
            <a:ln w="28575" cap="flat" cmpd="sng">
              <a:solidFill>
                <a:srgbClr val="FFFF66"/>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smtClean="0">
                <a:solidFill>
                  <a:srgbClr val="000000"/>
                </a:solidFill>
              </a:endParaRPr>
            </a:p>
          </p:txBody>
        </p:sp>
        <p:sp>
          <p:nvSpPr>
            <p:cNvPr id="1158146" name="Freeform 2"/>
            <p:cNvSpPr>
              <a:spLocks/>
            </p:cNvSpPr>
            <p:nvPr/>
          </p:nvSpPr>
          <p:spPr bwMode="auto">
            <a:xfrm>
              <a:off x="1296988" y="4038600"/>
              <a:ext cx="1357313" cy="1354138"/>
            </a:xfrm>
            <a:custGeom>
              <a:avLst/>
              <a:gdLst>
                <a:gd name="T0" fmla="*/ 204 w 855"/>
                <a:gd name="T1" fmla="*/ 418 h 853"/>
                <a:gd name="T2" fmla="*/ 107 w 855"/>
                <a:gd name="T3" fmla="*/ 590 h 853"/>
                <a:gd name="T4" fmla="*/ 39 w 855"/>
                <a:gd name="T5" fmla="*/ 788 h 853"/>
                <a:gd name="T6" fmla="*/ 343 w 855"/>
                <a:gd name="T7" fmla="*/ 832 h 853"/>
                <a:gd name="T8" fmla="*/ 635 w 855"/>
                <a:gd name="T9" fmla="*/ 660 h 853"/>
                <a:gd name="T10" fmla="*/ 831 w 855"/>
                <a:gd name="T11" fmla="*/ 364 h 853"/>
                <a:gd name="T12" fmla="*/ 779 w 855"/>
                <a:gd name="T13" fmla="*/ 44 h 853"/>
                <a:gd name="T14" fmla="*/ 593 w 855"/>
                <a:gd name="T15" fmla="*/ 97 h 853"/>
                <a:gd name="T16" fmla="*/ 444 w 855"/>
                <a:gd name="T17" fmla="*/ 148 h 853"/>
                <a:gd name="T18" fmla="*/ 316 w 855"/>
                <a:gd name="T19" fmla="*/ 291 h 853"/>
                <a:gd name="T20" fmla="*/ 204 w 855"/>
                <a:gd name="T21" fmla="*/ 418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5" h="853">
                  <a:moveTo>
                    <a:pt x="204" y="418"/>
                  </a:moveTo>
                  <a:cubicBezTo>
                    <a:pt x="169" y="468"/>
                    <a:pt x="134" y="528"/>
                    <a:pt x="107" y="590"/>
                  </a:cubicBezTo>
                  <a:cubicBezTo>
                    <a:pt x="80" y="652"/>
                    <a:pt x="0" y="748"/>
                    <a:pt x="39" y="788"/>
                  </a:cubicBezTo>
                  <a:cubicBezTo>
                    <a:pt x="78" y="828"/>
                    <a:pt x="244" y="853"/>
                    <a:pt x="343" y="832"/>
                  </a:cubicBezTo>
                  <a:cubicBezTo>
                    <a:pt x="442" y="811"/>
                    <a:pt x="554" y="738"/>
                    <a:pt x="635" y="660"/>
                  </a:cubicBezTo>
                  <a:cubicBezTo>
                    <a:pt x="716" y="582"/>
                    <a:pt x="807" y="466"/>
                    <a:pt x="831" y="364"/>
                  </a:cubicBezTo>
                  <a:cubicBezTo>
                    <a:pt x="855" y="262"/>
                    <a:pt x="819" y="88"/>
                    <a:pt x="779" y="44"/>
                  </a:cubicBezTo>
                  <a:cubicBezTo>
                    <a:pt x="739" y="0"/>
                    <a:pt x="649" y="80"/>
                    <a:pt x="593" y="97"/>
                  </a:cubicBezTo>
                  <a:cubicBezTo>
                    <a:pt x="537" y="114"/>
                    <a:pt x="490" y="116"/>
                    <a:pt x="444" y="148"/>
                  </a:cubicBezTo>
                  <a:cubicBezTo>
                    <a:pt x="398" y="180"/>
                    <a:pt x="356" y="246"/>
                    <a:pt x="316" y="291"/>
                  </a:cubicBezTo>
                  <a:cubicBezTo>
                    <a:pt x="276" y="336"/>
                    <a:pt x="227" y="392"/>
                    <a:pt x="204" y="418"/>
                  </a:cubicBezTo>
                  <a:close/>
                </a:path>
              </a:pathLst>
            </a:custGeom>
            <a:solidFill>
              <a:srgbClr val="FFFF00">
                <a:alpha val="50000"/>
              </a:srgbClr>
            </a:solidFill>
            <a:ln w="28575" cap="flat" cmpd="sng">
              <a:solidFill>
                <a:srgbClr val="FFFF66"/>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smtClean="0">
                <a:solidFill>
                  <a:srgbClr val="000000"/>
                </a:solidFill>
              </a:endParaRPr>
            </a:p>
          </p:txBody>
        </p:sp>
        <mc:AlternateContent xmlns:mc="http://schemas.openxmlformats.org/markup-compatibility/2006" xmlns:a14="http://schemas.microsoft.com/office/drawing/2010/main">
          <mc:Choice Requires="a14">
            <p:sp>
              <p:nvSpPr>
                <p:cNvPr id="1158149" name="Text Box 5"/>
                <p:cNvSpPr txBox="1">
                  <a:spLocks noChangeArrowheads="1"/>
                </p:cNvSpPr>
                <p:nvPr/>
              </p:nvSpPr>
              <p:spPr bwMode="auto">
                <a:xfrm>
                  <a:off x="368300" y="2730500"/>
                  <a:ext cx="2014141" cy="468333"/>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dirty="0" smtClean="0">
                      <a:solidFill>
                        <a:srgbClr val="FFFFFF"/>
                      </a:solidFill>
                      <a:sym typeface="Math B" pitchFamily="2" charset="2"/>
                    </a:rPr>
                    <a:t></a:t>
                  </a:r>
                  <a14:m>
                    <m:oMath xmlns:m="http://schemas.openxmlformats.org/officeDocument/2006/math">
                      <m:acc>
                        <m:accPr>
                          <m:chr m:val="̂"/>
                          <m:ctrlPr>
                            <a:rPr lang="en-US" sz="2400" i="1" kern="0">
                              <a:solidFill>
                                <a:srgbClr val="FFFFFF"/>
                              </a:solidFill>
                              <a:latin typeface="Cambria Math"/>
                              <a:ea typeface="Cambria Math"/>
                            </a:rPr>
                          </m:ctrlPr>
                        </m:accPr>
                        <m:e>
                          <m:r>
                            <m:rPr>
                              <m:sty m:val="p"/>
                            </m:rPr>
                            <a:rPr lang="el-GR" sz="2400" i="1" kern="0">
                              <a:solidFill>
                                <a:srgbClr val="FFFFFF"/>
                              </a:solidFill>
                              <a:latin typeface="Cambria Math"/>
                              <a:ea typeface="Cambria Math"/>
                            </a:rPr>
                            <m:t>γ</m:t>
                          </m:r>
                        </m:e>
                      </m:acc>
                      <m:r>
                        <a:rPr lang="en-US" sz="2400" i="1" kern="0">
                          <a:solidFill>
                            <a:srgbClr val="FFFFFF"/>
                          </a:solidFill>
                          <a:latin typeface="Cambria Math"/>
                          <a:ea typeface="Cambria Math"/>
                        </a:rPr>
                        <m:t>(</m:t>
                      </m:r>
                      <m:sSup>
                        <m:sSupPr>
                          <m:ctrlPr>
                            <a:rPr lang="en-US" altLang="en-US" sz="2400" i="1" dirty="0">
                              <a:solidFill>
                                <a:srgbClr val="FFFFFF"/>
                              </a:solidFill>
                              <a:latin typeface="Cambria Math"/>
                            </a:rPr>
                          </m:ctrlPr>
                        </m:sSupPr>
                        <m:e>
                          <m:r>
                            <a:rPr lang="en-US" altLang="en-US" sz="2400" i="1" dirty="0">
                              <a:solidFill>
                                <a:srgbClr val="FFFFFF"/>
                              </a:solidFill>
                              <a:latin typeface="Cambria Math"/>
                            </a:rPr>
                            <m:t>𝑎</m:t>
                          </m:r>
                        </m:e>
                        <m:sup>
                          <m:r>
                            <a:rPr lang="en-US" altLang="en-US" sz="2400" i="1" dirty="0">
                              <a:solidFill>
                                <a:srgbClr val="FFFFFF"/>
                              </a:solidFill>
                              <a:latin typeface="Cambria Math"/>
                            </a:rPr>
                            <m:t>#</m:t>
                          </m:r>
                        </m:sup>
                      </m:sSup>
                      <m:r>
                        <a:rPr lang="en-US" sz="2400" i="1" kern="0">
                          <a:solidFill>
                            <a:srgbClr val="FFFFFF"/>
                          </a:solidFill>
                          <a:latin typeface="Cambria Math"/>
                          <a:ea typeface="Cambria Math"/>
                        </a:rPr>
                        <m:t>)</m:t>
                      </m:r>
                    </m:oMath>
                  </a14:m>
                  <a:r>
                    <a:rPr lang="en-US" altLang="en-US" sz="2400" dirty="0" smtClean="0">
                      <a:solidFill>
                        <a:srgbClr val="FFFFFF"/>
                      </a:solidFill>
                      <a:sym typeface="Math B" pitchFamily="2" charset="2"/>
                    </a:rPr>
                    <a:t>, </a:t>
                  </a:r>
                  <a:r>
                    <a:rPr lang="en-US" altLang="en-US" sz="2400" dirty="0" smtClean="0">
                      <a:solidFill>
                        <a:srgbClr val="FFFFFF"/>
                      </a:solidFill>
                      <a:sym typeface="Symbol" pitchFamily="18" charset="2"/>
                    </a:rPr>
                    <a:t></a:t>
                  </a:r>
                  <a:r>
                    <a:rPr lang="en-US" altLang="en-US" sz="2400" dirty="0" smtClean="0">
                      <a:solidFill>
                        <a:srgbClr val="FFFFFF"/>
                      </a:solidFill>
                      <a:latin typeface="Microsoft Sans Serif" pitchFamily="34" charset="0"/>
                    </a:rPr>
                    <a:t>(</a:t>
                  </a:r>
                  <a14:m>
                    <m:oMath xmlns:m="http://schemas.openxmlformats.org/officeDocument/2006/math">
                      <m:sSup>
                        <m:sSupPr>
                          <m:ctrlPr>
                            <a:rPr lang="en-US" altLang="en-US" sz="2400" i="1" dirty="0">
                              <a:solidFill>
                                <a:srgbClr val="FFFFFF"/>
                              </a:solidFill>
                              <a:latin typeface="Cambria Math"/>
                            </a:rPr>
                          </m:ctrlPr>
                        </m:sSupPr>
                        <m:e>
                          <m:r>
                            <a:rPr lang="en-US" altLang="en-US" sz="2400" i="1" dirty="0">
                              <a:solidFill>
                                <a:srgbClr val="FFFFFF"/>
                              </a:solidFill>
                              <a:latin typeface="Cambria Math"/>
                            </a:rPr>
                            <m:t>𝑎</m:t>
                          </m:r>
                        </m:e>
                        <m:sup>
                          <m:r>
                            <a:rPr lang="en-US" altLang="en-US" sz="2400" i="1" dirty="0">
                              <a:solidFill>
                                <a:srgbClr val="FFFFFF"/>
                              </a:solidFill>
                              <a:latin typeface="Cambria Math"/>
                            </a:rPr>
                            <m:t>#</m:t>
                          </m:r>
                        </m:sup>
                      </m:sSup>
                    </m:oMath>
                  </a14:m>
                  <a:r>
                    <a:rPr lang="en-US" altLang="en-US" sz="2400" dirty="0" smtClean="0">
                      <a:solidFill>
                        <a:srgbClr val="FFFFFF"/>
                      </a:solidFill>
                      <a:latin typeface="Microsoft Sans Serif" pitchFamily="34" charset="0"/>
                    </a:rPr>
                    <a:t>)</a:t>
                  </a:r>
                </a:p>
              </p:txBody>
            </p:sp>
          </mc:Choice>
          <mc:Fallback xmlns="">
            <p:sp>
              <p:nvSpPr>
                <p:cNvPr id="1158149" name="Text Box 5"/>
                <p:cNvSpPr txBox="1">
                  <a:spLocks noRot="1" noChangeAspect="1" noMove="1" noResize="1" noEditPoints="1" noAdjustHandles="1" noChangeArrowheads="1" noChangeShapeType="1" noTextEdit="1"/>
                </p:cNvSpPr>
                <p:nvPr/>
              </p:nvSpPr>
              <p:spPr bwMode="auto">
                <a:xfrm>
                  <a:off x="368300" y="2730500"/>
                  <a:ext cx="2014141" cy="468333"/>
                </a:xfrm>
                <a:prstGeom prst="rect">
                  <a:avLst/>
                </a:prstGeom>
                <a:blipFill rotWithShape="1">
                  <a:blip r:embed="rId5"/>
                  <a:stretch>
                    <a:fillRect l="-4532" t="-10390" r="-4230" b="-2857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grpSp>
        <p:nvGrpSpPr>
          <p:cNvPr id="5" name="Group 4"/>
          <p:cNvGrpSpPr/>
          <p:nvPr/>
        </p:nvGrpSpPr>
        <p:grpSpPr>
          <a:xfrm>
            <a:off x="4953000" y="3305175"/>
            <a:ext cx="1009635" cy="503258"/>
            <a:chOff x="4953000" y="3305175"/>
            <a:chExt cx="1009635" cy="503258"/>
          </a:xfrm>
        </p:grpSpPr>
        <mc:AlternateContent xmlns:mc="http://schemas.openxmlformats.org/markup-compatibility/2006" xmlns:a14="http://schemas.microsoft.com/office/drawing/2010/main">
          <mc:Choice Requires="a14">
            <p:sp>
              <p:nvSpPr>
                <p:cNvPr id="1158180" name="Text Box 36"/>
                <p:cNvSpPr txBox="1">
                  <a:spLocks noChangeArrowheads="1"/>
                </p:cNvSpPr>
                <p:nvPr/>
              </p:nvSpPr>
              <p:spPr bwMode="auto">
                <a:xfrm>
                  <a:off x="4953000" y="3340100"/>
                  <a:ext cx="1009635" cy="468333"/>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acc>
                          <m:accPr>
                            <m:chr m:val="̂"/>
                            <m:ctrlPr>
                              <a:rPr lang="en-US" sz="2400" i="1" kern="0">
                                <a:solidFill>
                                  <a:srgbClr val="FFFFFF"/>
                                </a:solidFill>
                                <a:latin typeface="Cambria Math"/>
                                <a:ea typeface="Cambria Math"/>
                              </a:rPr>
                            </m:ctrlPr>
                          </m:accPr>
                          <m:e>
                            <m:r>
                              <m:rPr>
                                <m:sty m:val="p"/>
                              </m:rPr>
                              <a:rPr lang="el-GR" sz="2400" i="1" kern="0">
                                <a:solidFill>
                                  <a:srgbClr val="FFFFFF"/>
                                </a:solidFill>
                                <a:latin typeface="Cambria Math"/>
                                <a:ea typeface="Cambria Math"/>
                              </a:rPr>
                              <m:t>γ</m:t>
                            </m:r>
                          </m:e>
                        </m:acc>
                        <m:r>
                          <a:rPr lang="en-US" sz="2400" i="1" kern="0">
                            <a:solidFill>
                              <a:srgbClr val="FFFFFF"/>
                            </a:solidFill>
                            <a:latin typeface="Cambria Math"/>
                            <a:ea typeface="Cambria Math"/>
                          </a:rPr>
                          <m:t>(</m:t>
                        </m:r>
                        <m:sSup>
                          <m:sSupPr>
                            <m:ctrlPr>
                              <a:rPr lang="en-US" altLang="en-US" sz="2400" i="1" dirty="0">
                                <a:solidFill>
                                  <a:srgbClr val="FFFFFF"/>
                                </a:solidFill>
                                <a:latin typeface="Cambria Math"/>
                              </a:rPr>
                            </m:ctrlPr>
                          </m:sSupPr>
                          <m:e>
                            <m:r>
                              <a:rPr lang="en-US" altLang="en-US" sz="2400" i="1" dirty="0">
                                <a:solidFill>
                                  <a:srgbClr val="FFFFFF"/>
                                </a:solidFill>
                                <a:latin typeface="Cambria Math"/>
                              </a:rPr>
                              <m:t>𝑎</m:t>
                            </m:r>
                          </m:e>
                          <m:sup>
                            <m:r>
                              <a:rPr lang="en-US" altLang="en-US" sz="2400" i="1" dirty="0">
                                <a:solidFill>
                                  <a:srgbClr val="FFFFFF"/>
                                </a:solidFill>
                                <a:latin typeface="Cambria Math"/>
                              </a:rPr>
                              <m:t>#</m:t>
                            </m:r>
                          </m:sup>
                        </m:sSup>
                        <m:r>
                          <a:rPr lang="en-US" sz="2400" i="1" kern="0">
                            <a:solidFill>
                              <a:srgbClr val="FFFFFF"/>
                            </a:solidFill>
                            <a:latin typeface="Cambria Math"/>
                            <a:ea typeface="Cambria Math"/>
                          </a:rPr>
                          <m:t>)</m:t>
                        </m:r>
                      </m:oMath>
                    </m:oMathPara>
                  </a14:m>
                  <a:endParaRPr lang="en-US" altLang="en-US" sz="2400" dirty="0" smtClean="0">
                    <a:solidFill>
                      <a:srgbClr val="FFFFFF"/>
                    </a:solidFill>
                    <a:latin typeface="Microsoft Sans Serif" pitchFamily="34" charset="0"/>
                  </a:endParaRPr>
                </a:p>
              </p:txBody>
            </p:sp>
          </mc:Choice>
          <mc:Fallback xmlns="">
            <p:sp>
              <p:nvSpPr>
                <p:cNvPr id="1158180" name="Text Box 36"/>
                <p:cNvSpPr txBox="1">
                  <a:spLocks noRot="1" noChangeAspect="1" noMove="1" noResize="1" noEditPoints="1" noAdjustHandles="1" noChangeArrowheads="1" noChangeShapeType="1" noTextEdit="1"/>
                </p:cNvSpPr>
                <p:nvPr/>
              </p:nvSpPr>
              <p:spPr bwMode="auto">
                <a:xfrm>
                  <a:off x="4953000" y="3340100"/>
                  <a:ext cx="1009635" cy="468333"/>
                </a:xfrm>
                <a:prstGeom prst="rect">
                  <a:avLst/>
                </a:prstGeom>
                <a:blipFill rotWithShape="1">
                  <a:blip r:embed="rId6"/>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158178" name="Oval 34"/>
            <p:cNvSpPr>
              <a:spLocks noChangeArrowheads="1"/>
            </p:cNvSpPr>
            <p:nvPr/>
          </p:nvSpPr>
          <p:spPr bwMode="auto">
            <a:xfrm>
              <a:off x="5407025" y="3305175"/>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smtClean="0">
                <a:solidFill>
                  <a:srgbClr val="000000"/>
                </a:solidFill>
              </a:endParaRPr>
            </a:p>
          </p:txBody>
        </p:sp>
      </p:grpSp>
      <p:grpSp>
        <p:nvGrpSpPr>
          <p:cNvPr id="6" name="Group 5"/>
          <p:cNvGrpSpPr/>
          <p:nvPr/>
        </p:nvGrpSpPr>
        <p:grpSpPr>
          <a:xfrm>
            <a:off x="2469441" y="1174750"/>
            <a:ext cx="5052135" cy="2468995"/>
            <a:chOff x="2469441" y="1174750"/>
            <a:chExt cx="5052135" cy="2468995"/>
          </a:xfrm>
        </p:grpSpPr>
        <p:sp>
          <p:nvSpPr>
            <p:cNvPr id="1158200" name="Text Box 56"/>
            <p:cNvSpPr txBox="1">
              <a:spLocks noChangeArrowheads="1"/>
            </p:cNvSpPr>
            <p:nvPr/>
          </p:nvSpPr>
          <p:spPr bwMode="auto">
            <a:xfrm>
              <a:off x="3092450" y="1590675"/>
              <a:ext cx="3508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3200" dirty="0" smtClean="0">
                  <a:solidFill>
                    <a:srgbClr val="FFFFFF"/>
                  </a:solidFill>
                  <a:sym typeface="Symbol" pitchFamily="18" charset="2"/>
                </a:rPr>
                <a:t></a:t>
              </a:r>
              <a:endParaRPr lang="en-US" altLang="en-US" sz="3600" dirty="0" smtClean="0">
                <a:solidFill>
                  <a:srgbClr val="000000"/>
                </a:solidFill>
              </a:endParaRPr>
            </a:p>
          </p:txBody>
        </p:sp>
        <p:sp>
          <p:nvSpPr>
            <p:cNvPr id="1158201" name="Freeform 57"/>
            <p:cNvSpPr>
              <a:spLocks/>
            </p:cNvSpPr>
            <p:nvPr/>
          </p:nvSpPr>
          <p:spPr bwMode="auto">
            <a:xfrm>
              <a:off x="2469441" y="1174750"/>
              <a:ext cx="5052135" cy="2468995"/>
            </a:xfrm>
            <a:custGeom>
              <a:avLst/>
              <a:gdLst>
                <a:gd name="T0" fmla="*/ 3584 w 3584"/>
                <a:gd name="T1" fmla="*/ 0 h 2109"/>
                <a:gd name="T2" fmla="*/ 3419 w 3584"/>
                <a:gd name="T3" fmla="*/ 651 h 2109"/>
                <a:gd name="T4" fmla="*/ 2993 w 3584"/>
                <a:gd name="T5" fmla="*/ 1728 h 2109"/>
                <a:gd name="T6" fmla="*/ 2162 w 3584"/>
                <a:gd name="T7" fmla="*/ 2071 h 2109"/>
                <a:gd name="T8" fmla="*/ 1257 w 3584"/>
                <a:gd name="T9" fmla="*/ 1959 h 2109"/>
                <a:gd name="T10" fmla="*/ 0 w 3584"/>
                <a:gd name="T11" fmla="*/ 1571 h 2109"/>
                <a:gd name="connsiteX0" fmla="*/ 10000 w 10000"/>
                <a:gd name="connsiteY0" fmla="*/ 2978 h 13650"/>
                <a:gd name="connsiteX1" fmla="*/ 9540 w 10000"/>
                <a:gd name="connsiteY1" fmla="*/ 6065 h 13650"/>
                <a:gd name="connsiteX2" fmla="*/ 6977 w 10000"/>
                <a:gd name="connsiteY2" fmla="*/ 128 h 13650"/>
                <a:gd name="connsiteX3" fmla="*/ 6032 w 10000"/>
                <a:gd name="connsiteY3" fmla="*/ 12798 h 13650"/>
                <a:gd name="connsiteX4" fmla="*/ 3507 w 10000"/>
                <a:gd name="connsiteY4" fmla="*/ 12267 h 13650"/>
                <a:gd name="connsiteX5" fmla="*/ 0 w 10000"/>
                <a:gd name="connsiteY5" fmla="*/ 10427 h 13650"/>
                <a:gd name="connsiteX0" fmla="*/ 10000 w 10000"/>
                <a:gd name="connsiteY0" fmla="*/ 3511 h 14183"/>
                <a:gd name="connsiteX1" fmla="*/ 9004 w 10000"/>
                <a:gd name="connsiteY1" fmla="*/ 1967 h 14183"/>
                <a:gd name="connsiteX2" fmla="*/ 6977 w 10000"/>
                <a:gd name="connsiteY2" fmla="*/ 661 h 14183"/>
                <a:gd name="connsiteX3" fmla="*/ 6032 w 10000"/>
                <a:gd name="connsiteY3" fmla="*/ 13331 h 14183"/>
                <a:gd name="connsiteX4" fmla="*/ 3507 w 10000"/>
                <a:gd name="connsiteY4" fmla="*/ 12800 h 14183"/>
                <a:gd name="connsiteX5" fmla="*/ 0 w 10000"/>
                <a:gd name="connsiteY5" fmla="*/ 10960 h 14183"/>
                <a:gd name="connsiteX0" fmla="*/ 10000 w 10000"/>
                <a:gd name="connsiteY0" fmla="*/ 3511 h 14183"/>
                <a:gd name="connsiteX1" fmla="*/ 9004 w 10000"/>
                <a:gd name="connsiteY1" fmla="*/ 1967 h 14183"/>
                <a:gd name="connsiteX2" fmla="*/ 6977 w 10000"/>
                <a:gd name="connsiteY2" fmla="*/ 661 h 14183"/>
                <a:gd name="connsiteX3" fmla="*/ 6032 w 10000"/>
                <a:gd name="connsiteY3" fmla="*/ 13331 h 14183"/>
                <a:gd name="connsiteX4" fmla="*/ 3507 w 10000"/>
                <a:gd name="connsiteY4" fmla="*/ 12800 h 14183"/>
                <a:gd name="connsiteX5" fmla="*/ 0 w 10000"/>
                <a:gd name="connsiteY5" fmla="*/ 10960 h 14183"/>
                <a:gd name="connsiteX0" fmla="*/ 10000 w 10000"/>
                <a:gd name="connsiteY0" fmla="*/ 3553 h 14225"/>
                <a:gd name="connsiteX1" fmla="*/ 9004 w 10000"/>
                <a:gd name="connsiteY1" fmla="*/ 2009 h 14225"/>
                <a:gd name="connsiteX2" fmla="*/ 6977 w 10000"/>
                <a:gd name="connsiteY2" fmla="*/ 703 h 14225"/>
                <a:gd name="connsiteX3" fmla="*/ 6032 w 10000"/>
                <a:gd name="connsiteY3" fmla="*/ 13373 h 14225"/>
                <a:gd name="connsiteX4" fmla="*/ 3507 w 10000"/>
                <a:gd name="connsiteY4" fmla="*/ 12842 h 14225"/>
                <a:gd name="connsiteX5" fmla="*/ 0 w 10000"/>
                <a:gd name="connsiteY5" fmla="*/ 11002 h 14225"/>
                <a:gd name="connsiteX0" fmla="*/ 10000 w 10000"/>
                <a:gd name="connsiteY0" fmla="*/ 3650 h 12949"/>
                <a:gd name="connsiteX1" fmla="*/ 9004 w 10000"/>
                <a:gd name="connsiteY1" fmla="*/ 2106 h 12949"/>
                <a:gd name="connsiteX2" fmla="*/ 6977 w 10000"/>
                <a:gd name="connsiteY2" fmla="*/ 800 h 12949"/>
                <a:gd name="connsiteX3" fmla="*/ 4588 w 10000"/>
                <a:gd name="connsiteY3" fmla="*/ 1001 h 12949"/>
                <a:gd name="connsiteX4" fmla="*/ 3507 w 10000"/>
                <a:gd name="connsiteY4" fmla="*/ 12939 h 12949"/>
                <a:gd name="connsiteX5" fmla="*/ 0 w 10000"/>
                <a:gd name="connsiteY5" fmla="*/ 11099 h 12949"/>
                <a:gd name="connsiteX0" fmla="*/ 10000 w 10000"/>
                <a:gd name="connsiteY0" fmla="*/ 3005 h 10467"/>
                <a:gd name="connsiteX1" fmla="*/ 9004 w 10000"/>
                <a:gd name="connsiteY1" fmla="*/ 1461 h 10467"/>
                <a:gd name="connsiteX2" fmla="*/ 6977 w 10000"/>
                <a:gd name="connsiteY2" fmla="*/ 155 h 10467"/>
                <a:gd name="connsiteX3" fmla="*/ 4588 w 10000"/>
                <a:gd name="connsiteY3" fmla="*/ 356 h 10467"/>
                <a:gd name="connsiteX4" fmla="*/ 2692 w 10000"/>
                <a:gd name="connsiteY4" fmla="*/ 3111 h 10467"/>
                <a:gd name="connsiteX5" fmla="*/ 0 w 10000"/>
                <a:gd name="connsiteY5" fmla="*/ 10454 h 10467"/>
                <a:gd name="connsiteX0" fmla="*/ 10000 w 10000"/>
                <a:gd name="connsiteY0" fmla="*/ 3005 h 10454"/>
                <a:gd name="connsiteX1" fmla="*/ 9004 w 10000"/>
                <a:gd name="connsiteY1" fmla="*/ 1461 h 10454"/>
                <a:gd name="connsiteX2" fmla="*/ 6977 w 10000"/>
                <a:gd name="connsiteY2" fmla="*/ 155 h 10454"/>
                <a:gd name="connsiteX3" fmla="*/ 4588 w 10000"/>
                <a:gd name="connsiteY3" fmla="*/ 356 h 10454"/>
                <a:gd name="connsiteX4" fmla="*/ 2692 w 10000"/>
                <a:gd name="connsiteY4" fmla="*/ 3111 h 10454"/>
                <a:gd name="connsiteX5" fmla="*/ 0 w 10000"/>
                <a:gd name="connsiteY5" fmla="*/ 10454 h 10454"/>
                <a:gd name="connsiteX0" fmla="*/ 10000 w 10000"/>
                <a:gd name="connsiteY0" fmla="*/ 3005 h 10454"/>
                <a:gd name="connsiteX1" fmla="*/ 9004 w 10000"/>
                <a:gd name="connsiteY1" fmla="*/ 1461 h 10454"/>
                <a:gd name="connsiteX2" fmla="*/ 6977 w 10000"/>
                <a:gd name="connsiteY2" fmla="*/ 155 h 10454"/>
                <a:gd name="connsiteX3" fmla="*/ 4588 w 10000"/>
                <a:gd name="connsiteY3" fmla="*/ 356 h 10454"/>
                <a:gd name="connsiteX4" fmla="*/ 2692 w 10000"/>
                <a:gd name="connsiteY4" fmla="*/ 3111 h 10454"/>
                <a:gd name="connsiteX5" fmla="*/ 0 w 10000"/>
                <a:gd name="connsiteY5" fmla="*/ 10454 h 10454"/>
                <a:gd name="connsiteX0" fmla="*/ 10000 w 10000"/>
                <a:gd name="connsiteY0" fmla="*/ 3005 h 10454"/>
                <a:gd name="connsiteX1" fmla="*/ 9004 w 10000"/>
                <a:gd name="connsiteY1" fmla="*/ 1461 h 10454"/>
                <a:gd name="connsiteX2" fmla="*/ 6977 w 10000"/>
                <a:gd name="connsiteY2" fmla="*/ 155 h 10454"/>
                <a:gd name="connsiteX3" fmla="*/ 4588 w 10000"/>
                <a:gd name="connsiteY3" fmla="*/ 356 h 10454"/>
                <a:gd name="connsiteX4" fmla="*/ 2692 w 10000"/>
                <a:gd name="connsiteY4" fmla="*/ 3111 h 10454"/>
                <a:gd name="connsiteX5" fmla="*/ 0 w 10000"/>
                <a:gd name="connsiteY5" fmla="*/ 10454 h 10454"/>
                <a:gd name="connsiteX0" fmla="*/ 10000 w 10000"/>
                <a:gd name="connsiteY0" fmla="*/ 3005 h 10454"/>
                <a:gd name="connsiteX1" fmla="*/ 9004 w 10000"/>
                <a:gd name="connsiteY1" fmla="*/ 1461 h 10454"/>
                <a:gd name="connsiteX2" fmla="*/ 6977 w 10000"/>
                <a:gd name="connsiteY2" fmla="*/ 155 h 10454"/>
                <a:gd name="connsiteX3" fmla="*/ 4588 w 10000"/>
                <a:gd name="connsiteY3" fmla="*/ 356 h 10454"/>
                <a:gd name="connsiteX4" fmla="*/ 2692 w 10000"/>
                <a:gd name="connsiteY4" fmla="*/ 3111 h 10454"/>
                <a:gd name="connsiteX5" fmla="*/ 0 w 10000"/>
                <a:gd name="connsiteY5" fmla="*/ 10454 h 10454"/>
                <a:gd name="connsiteX0" fmla="*/ 10000 w 10000"/>
                <a:gd name="connsiteY0" fmla="*/ 3005 h 10454"/>
                <a:gd name="connsiteX1" fmla="*/ 9004 w 10000"/>
                <a:gd name="connsiteY1" fmla="*/ 1461 h 10454"/>
                <a:gd name="connsiteX2" fmla="*/ 6977 w 10000"/>
                <a:gd name="connsiteY2" fmla="*/ 155 h 10454"/>
                <a:gd name="connsiteX3" fmla="*/ 4588 w 10000"/>
                <a:gd name="connsiteY3" fmla="*/ 356 h 10454"/>
                <a:gd name="connsiteX4" fmla="*/ 2692 w 10000"/>
                <a:gd name="connsiteY4" fmla="*/ 3111 h 10454"/>
                <a:gd name="connsiteX5" fmla="*/ 0 w 10000"/>
                <a:gd name="connsiteY5" fmla="*/ 10454 h 10454"/>
                <a:gd name="connsiteX0" fmla="*/ 9985 w 9985"/>
                <a:gd name="connsiteY0" fmla="*/ 2799 h 10454"/>
                <a:gd name="connsiteX1" fmla="*/ 9004 w 9985"/>
                <a:gd name="connsiteY1" fmla="*/ 1461 h 10454"/>
                <a:gd name="connsiteX2" fmla="*/ 6977 w 9985"/>
                <a:gd name="connsiteY2" fmla="*/ 155 h 10454"/>
                <a:gd name="connsiteX3" fmla="*/ 4588 w 9985"/>
                <a:gd name="connsiteY3" fmla="*/ 356 h 10454"/>
                <a:gd name="connsiteX4" fmla="*/ 2692 w 9985"/>
                <a:gd name="connsiteY4" fmla="*/ 3111 h 10454"/>
                <a:gd name="connsiteX5" fmla="*/ 0 w 9985"/>
                <a:gd name="connsiteY5" fmla="*/ 10454 h 10454"/>
                <a:gd name="connsiteX0" fmla="*/ 10000 w 10000"/>
                <a:gd name="connsiteY0" fmla="*/ 2677 h 10000"/>
                <a:gd name="connsiteX1" fmla="*/ 9018 w 10000"/>
                <a:gd name="connsiteY1" fmla="*/ 1398 h 10000"/>
                <a:gd name="connsiteX2" fmla="*/ 6987 w 10000"/>
                <a:gd name="connsiteY2" fmla="*/ 148 h 10000"/>
                <a:gd name="connsiteX3" fmla="*/ 4595 w 10000"/>
                <a:gd name="connsiteY3" fmla="*/ 341 h 10000"/>
                <a:gd name="connsiteX4" fmla="*/ 2696 w 10000"/>
                <a:gd name="connsiteY4" fmla="*/ 2976 h 10000"/>
                <a:gd name="connsiteX5" fmla="*/ 0 w 10000"/>
                <a:gd name="connsiteY5" fmla="*/ 10000 h 10000"/>
                <a:gd name="connsiteX0" fmla="*/ 10000 w 10000"/>
                <a:gd name="connsiteY0" fmla="*/ 2663 h 9986"/>
                <a:gd name="connsiteX1" fmla="*/ 8851 w 10000"/>
                <a:gd name="connsiteY1" fmla="*/ 1162 h 9986"/>
                <a:gd name="connsiteX2" fmla="*/ 6987 w 10000"/>
                <a:gd name="connsiteY2" fmla="*/ 134 h 9986"/>
                <a:gd name="connsiteX3" fmla="*/ 4595 w 10000"/>
                <a:gd name="connsiteY3" fmla="*/ 327 h 9986"/>
                <a:gd name="connsiteX4" fmla="*/ 2696 w 10000"/>
                <a:gd name="connsiteY4" fmla="*/ 2962 h 9986"/>
                <a:gd name="connsiteX5" fmla="*/ 0 w 10000"/>
                <a:gd name="connsiteY5" fmla="*/ 9986 h 9986"/>
                <a:gd name="connsiteX0" fmla="*/ 8892 w 8892"/>
                <a:gd name="connsiteY0" fmla="*/ 2667 h 7063"/>
                <a:gd name="connsiteX1" fmla="*/ 7743 w 8892"/>
                <a:gd name="connsiteY1" fmla="*/ 1164 h 7063"/>
                <a:gd name="connsiteX2" fmla="*/ 5879 w 8892"/>
                <a:gd name="connsiteY2" fmla="*/ 134 h 7063"/>
                <a:gd name="connsiteX3" fmla="*/ 3487 w 8892"/>
                <a:gd name="connsiteY3" fmla="*/ 327 h 7063"/>
                <a:gd name="connsiteX4" fmla="*/ 1588 w 8892"/>
                <a:gd name="connsiteY4" fmla="*/ 2966 h 7063"/>
                <a:gd name="connsiteX5" fmla="*/ 0 w 8892"/>
                <a:gd name="connsiteY5" fmla="*/ 7063 h 7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2" h="7063">
                  <a:moveTo>
                    <a:pt x="8892" y="2667"/>
                  </a:moveTo>
                  <a:cubicBezTo>
                    <a:pt x="8672" y="2229"/>
                    <a:pt x="8244" y="1585"/>
                    <a:pt x="7743" y="1164"/>
                  </a:cubicBezTo>
                  <a:cubicBezTo>
                    <a:pt x="7241" y="741"/>
                    <a:pt x="6588" y="273"/>
                    <a:pt x="5879" y="134"/>
                  </a:cubicBezTo>
                  <a:cubicBezTo>
                    <a:pt x="5170" y="-5"/>
                    <a:pt x="4202" y="-145"/>
                    <a:pt x="3487" y="327"/>
                  </a:cubicBezTo>
                  <a:cubicBezTo>
                    <a:pt x="2772" y="799"/>
                    <a:pt x="2268" y="1561"/>
                    <a:pt x="1588" y="2966"/>
                  </a:cubicBezTo>
                  <a:cubicBezTo>
                    <a:pt x="676" y="5242"/>
                    <a:pt x="288" y="6294"/>
                    <a:pt x="0" y="7063"/>
                  </a:cubicBezTo>
                </a:path>
              </a:pathLst>
            </a:custGeom>
            <a:noFill/>
            <a:ln w="28575" cap="flat" cmpd="sng">
              <a:solidFill>
                <a:schemeClr val="bg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sz="3600" smtClean="0">
                <a:solidFill>
                  <a:srgbClr val="000000"/>
                </a:solidFill>
              </a:endParaRPr>
            </a:p>
          </p:txBody>
        </p:sp>
      </p:grpSp>
      <p:sp>
        <p:nvSpPr>
          <p:cNvPr id="2" name="Rounded Rectangle 1"/>
          <p:cNvSpPr/>
          <p:nvPr/>
        </p:nvSpPr>
        <p:spPr bwMode="auto">
          <a:xfrm>
            <a:off x="4070350" y="1493838"/>
            <a:ext cx="2190750" cy="3684587"/>
          </a:xfrm>
          <a:prstGeom prst="roundRect">
            <a:avLst/>
          </a:prstGeom>
          <a:noFill/>
          <a:ln w="285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Times New Roman" pitchFamily="18" charset="0"/>
            </a:endParaRPr>
          </a:p>
        </p:txBody>
      </p:sp>
      <p:sp>
        <p:nvSpPr>
          <p:cNvPr id="35" name="Rounded Rectangle 34"/>
          <p:cNvSpPr/>
          <p:nvPr/>
        </p:nvSpPr>
        <p:spPr bwMode="auto">
          <a:xfrm>
            <a:off x="170268" y="1623974"/>
            <a:ext cx="2647825" cy="3820529"/>
          </a:xfrm>
          <a:prstGeom prst="roundRect">
            <a:avLst/>
          </a:prstGeom>
          <a:noFill/>
          <a:ln w="285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Times New Roman" pitchFamily="18" charset="0"/>
            </a:endParaRPr>
          </a:p>
        </p:txBody>
      </p:sp>
      <p:sp>
        <p:nvSpPr>
          <p:cNvPr id="36" name="Text Box 6"/>
          <p:cNvSpPr txBox="1">
            <a:spLocks noChangeArrowheads="1"/>
          </p:cNvSpPr>
          <p:nvPr/>
        </p:nvSpPr>
        <p:spPr bwMode="auto">
          <a:xfrm>
            <a:off x="4936335" y="5832475"/>
            <a:ext cx="45878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3200" dirty="0">
                <a:solidFill>
                  <a:srgbClr val="FFFFFF"/>
                </a:solidFill>
                <a:latin typeface="Lucida Calligraphy"/>
              </a:rPr>
              <a:t>L</a:t>
            </a:r>
            <a:endParaRPr lang="en-US" altLang="en-US" sz="3200" dirty="0" smtClean="0">
              <a:solidFill>
                <a:srgbClr val="FFFFFF"/>
              </a:solidFill>
            </a:endParaRPr>
          </a:p>
        </p:txBody>
      </p:sp>
      <p:sp>
        <p:nvSpPr>
          <p:cNvPr id="37" name="Text Box 8"/>
          <p:cNvSpPr txBox="1">
            <a:spLocks noChangeArrowheads="1"/>
          </p:cNvSpPr>
          <p:nvPr/>
        </p:nvSpPr>
        <p:spPr bwMode="auto">
          <a:xfrm>
            <a:off x="1261585" y="5832475"/>
            <a:ext cx="46519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dirty="0" smtClean="0">
                <a:solidFill>
                  <a:srgbClr val="FFFFFF"/>
                </a:solidFill>
                <a:latin typeface="Lucida Calligraphy"/>
              </a:rPr>
              <a:t>C</a:t>
            </a:r>
            <a:endParaRPr lang="en-US" altLang="en-US" sz="3200" dirty="0" smtClean="0">
              <a:solidFill>
                <a:srgbClr val="FFFFFF"/>
              </a:solidFill>
            </a:endParaRPr>
          </a:p>
        </p:txBody>
      </p:sp>
      <p:sp>
        <p:nvSpPr>
          <p:cNvPr id="38" name="Text Box 9"/>
          <p:cNvSpPr txBox="1">
            <a:spLocks noChangeArrowheads="1"/>
          </p:cNvSpPr>
          <p:nvPr/>
        </p:nvSpPr>
        <p:spPr bwMode="auto">
          <a:xfrm>
            <a:off x="7488594" y="5832475"/>
            <a:ext cx="58541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dirty="0" smtClean="0">
                <a:solidFill>
                  <a:srgbClr val="FFFFFF"/>
                </a:solidFill>
                <a:latin typeface="Lucida Calligraphy"/>
              </a:rPr>
              <a:t>A</a:t>
            </a:r>
            <a:endParaRPr lang="en-US" altLang="en-US" sz="3200" dirty="0" smtClean="0">
              <a:solidFill>
                <a:srgbClr val="FFFFFF"/>
              </a:solidFill>
            </a:endParaRPr>
          </a:p>
        </p:txBody>
      </p:sp>
      <p:grpSp>
        <p:nvGrpSpPr>
          <p:cNvPr id="4" name="Group 3"/>
          <p:cNvGrpSpPr/>
          <p:nvPr/>
        </p:nvGrpSpPr>
        <p:grpSpPr>
          <a:xfrm>
            <a:off x="5497513" y="2136775"/>
            <a:ext cx="1984375" cy="1174750"/>
            <a:chOff x="5497513" y="2136775"/>
            <a:chExt cx="1984375" cy="1174750"/>
          </a:xfrm>
        </p:grpSpPr>
        <p:sp>
          <p:nvSpPr>
            <p:cNvPr id="1158179" name="Freeform 35"/>
            <p:cNvSpPr>
              <a:spLocks/>
            </p:cNvSpPr>
            <p:nvPr/>
          </p:nvSpPr>
          <p:spPr bwMode="auto">
            <a:xfrm>
              <a:off x="5497513" y="2136775"/>
              <a:ext cx="1984375" cy="1174750"/>
            </a:xfrm>
            <a:custGeom>
              <a:avLst/>
              <a:gdLst>
                <a:gd name="T0" fmla="*/ 1369 w 1369"/>
                <a:gd name="T1" fmla="*/ 0 h 448"/>
                <a:gd name="T2" fmla="*/ 898 w 1369"/>
                <a:gd name="T3" fmla="*/ 90 h 448"/>
                <a:gd name="T4" fmla="*/ 389 w 1369"/>
                <a:gd name="T5" fmla="*/ 262 h 448"/>
                <a:gd name="T6" fmla="*/ 0 w 1369"/>
                <a:gd name="T7" fmla="*/ 448 h 448"/>
              </a:gdLst>
              <a:ahLst/>
              <a:cxnLst>
                <a:cxn ang="0">
                  <a:pos x="T0" y="T1"/>
                </a:cxn>
                <a:cxn ang="0">
                  <a:pos x="T2" y="T3"/>
                </a:cxn>
                <a:cxn ang="0">
                  <a:pos x="T4" y="T5"/>
                </a:cxn>
                <a:cxn ang="0">
                  <a:pos x="T6" y="T7"/>
                </a:cxn>
              </a:cxnLst>
              <a:rect l="0" t="0" r="r" b="b"/>
              <a:pathLst>
                <a:path w="1369" h="448">
                  <a:moveTo>
                    <a:pt x="1369" y="0"/>
                  </a:moveTo>
                  <a:cubicBezTo>
                    <a:pt x="1291" y="15"/>
                    <a:pt x="1061" y="46"/>
                    <a:pt x="898" y="90"/>
                  </a:cubicBezTo>
                  <a:cubicBezTo>
                    <a:pt x="735" y="134"/>
                    <a:pt x="539" y="202"/>
                    <a:pt x="389" y="262"/>
                  </a:cubicBezTo>
                  <a:cubicBezTo>
                    <a:pt x="239" y="322"/>
                    <a:pt x="81" y="409"/>
                    <a:pt x="0" y="448"/>
                  </a:cubicBezTo>
                </a:path>
              </a:pathLst>
            </a:custGeom>
            <a:noFill/>
            <a:ln w="28575" cap="flat" cmpd="sng">
              <a:solidFill>
                <a:schemeClr val="bg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3600" smtClean="0">
                <a:solidFill>
                  <a:srgbClr val="000000"/>
                </a:solidFill>
              </a:endParaRPr>
            </a:p>
          </p:txBody>
        </p:sp>
        <mc:AlternateContent xmlns:mc="http://schemas.openxmlformats.org/markup-compatibility/2006" xmlns:a14="http://schemas.microsoft.com/office/drawing/2010/main">
          <mc:Choice Requires="a14">
            <p:sp>
              <p:nvSpPr>
                <p:cNvPr id="39" name="Text Box 29"/>
                <p:cNvSpPr txBox="1">
                  <a:spLocks noChangeArrowheads="1"/>
                </p:cNvSpPr>
                <p:nvPr/>
              </p:nvSpPr>
              <p:spPr bwMode="auto">
                <a:xfrm>
                  <a:off x="6250270" y="2519949"/>
                  <a:ext cx="417513" cy="461963"/>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acc>
                          <m:accPr>
                            <m:chr m:val="̂"/>
                            <m:ctrlPr>
                              <a:rPr lang="en-US" sz="2400" i="1" kern="0">
                                <a:solidFill>
                                  <a:srgbClr val="FFFFFF"/>
                                </a:solidFill>
                                <a:latin typeface="Cambria Math"/>
                                <a:ea typeface="Cambria Math"/>
                                <a:cs typeface="+mj-cs"/>
                              </a:rPr>
                            </m:ctrlPr>
                          </m:accPr>
                          <m:e>
                            <m:r>
                              <m:rPr>
                                <m:sty m:val="p"/>
                              </m:rPr>
                              <a:rPr lang="el-GR" sz="2400" i="1" kern="0" smtClean="0">
                                <a:solidFill>
                                  <a:srgbClr val="FFFFFF"/>
                                </a:solidFill>
                                <a:latin typeface="Cambria Math"/>
                                <a:ea typeface="Cambria Math"/>
                                <a:cs typeface="+mj-cs"/>
                              </a:rPr>
                              <m:t>γ</m:t>
                            </m:r>
                          </m:e>
                        </m:acc>
                      </m:oMath>
                    </m:oMathPara>
                  </a14:m>
                  <a:endParaRPr lang="en-US" altLang="en-US" sz="1400" u="sng" dirty="0" smtClean="0">
                    <a:solidFill>
                      <a:srgbClr val="FFFFFF"/>
                    </a:solidFill>
                    <a:sym typeface="Symbol" pitchFamily="18" charset="2"/>
                  </a:endParaRPr>
                </a:p>
              </p:txBody>
            </p:sp>
          </mc:Choice>
          <mc:Fallback xmlns="">
            <p:sp>
              <p:nvSpPr>
                <p:cNvPr id="39" name="Text Box 29"/>
                <p:cNvSpPr txBox="1">
                  <a:spLocks noRot="1" noChangeAspect="1" noMove="1" noResize="1" noEditPoints="1" noAdjustHandles="1" noChangeArrowheads="1" noChangeShapeType="1" noTextEdit="1"/>
                </p:cNvSpPr>
                <p:nvPr/>
              </p:nvSpPr>
              <p:spPr bwMode="auto">
                <a:xfrm>
                  <a:off x="6250270" y="2519949"/>
                  <a:ext cx="417513" cy="461963"/>
                </a:xfrm>
                <a:prstGeom prst="rect">
                  <a:avLst/>
                </a:prstGeom>
                <a:blipFill rotWithShape="1">
                  <a:blip r:embed="rId7"/>
                  <a:stretch>
                    <a:fillRect t="-2632" r="-17391" b="-921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sp>
        <p:nvSpPr>
          <p:cNvPr id="34" name="Text Box 3"/>
          <p:cNvSpPr txBox="1">
            <a:spLocks noChangeArrowheads="1"/>
          </p:cNvSpPr>
          <p:nvPr/>
        </p:nvSpPr>
        <p:spPr bwMode="auto">
          <a:xfrm>
            <a:off x="4476750" y="2570163"/>
            <a:ext cx="4286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3200" smtClean="0">
                <a:solidFill>
                  <a:srgbClr val="FFFFFF"/>
                </a:solidFill>
                <a:sym typeface="Symbol" pitchFamily="18" charset="2"/>
              </a:rPr>
              <a:t></a:t>
            </a:r>
          </a:p>
        </p:txBody>
      </p:sp>
      <p:sp>
        <p:nvSpPr>
          <p:cNvPr id="40" name="Oval 5"/>
          <p:cNvSpPr>
            <a:spLocks noChangeArrowheads="1"/>
          </p:cNvSpPr>
          <p:nvPr/>
        </p:nvSpPr>
        <p:spPr bwMode="auto">
          <a:xfrm>
            <a:off x="4684713" y="3241675"/>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smtClean="0">
              <a:solidFill>
                <a:srgbClr val="000000"/>
              </a:solidFill>
            </a:endParaRPr>
          </a:p>
        </p:txBody>
      </p:sp>
      <p:grpSp>
        <p:nvGrpSpPr>
          <p:cNvPr id="41" name="Group 40"/>
          <p:cNvGrpSpPr/>
          <p:nvPr/>
        </p:nvGrpSpPr>
        <p:grpSpPr>
          <a:xfrm rot="18786697">
            <a:off x="2719927" y="4058549"/>
            <a:ext cx="2571843" cy="769977"/>
            <a:chOff x="2124029" y="3190882"/>
            <a:chExt cx="2571843" cy="769977"/>
          </a:xfrm>
        </p:grpSpPr>
        <p:cxnSp>
          <p:nvCxnSpPr>
            <p:cNvPr id="42" name="AutoShape 12"/>
            <p:cNvCxnSpPr>
              <a:cxnSpLocks noChangeShapeType="1"/>
            </p:cNvCxnSpPr>
            <p:nvPr/>
          </p:nvCxnSpPr>
          <p:spPr bwMode="auto">
            <a:xfrm flipH="1">
              <a:off x="2124029" y="3306716"/>
              <a:ext cx="2571843" cy="654143"/>
            </a:xfrm>
            <a:prstGeom prst="straightConnector1">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43" name="Text Box 37"/>
                <p:cNvSpPr txBox="1">
                  <a:spLocks noChangeArrowheads="1"/>
                </p:cNvSpPr>
                <p:nvPr/>
              </p:nvSpPr>
              <p:spPr bwMode="auto">
                <a:xfrm rot="20761062">
                  <a:off x="2597548" y="3190882"/>
                  <a:ext cx="1732141" cy="400110"/>
                </a:xfrm>
                <a:prstGeom prst="rect">
                  <a:avLst/>
                </a:prstGeom>
                <a:solidFill>
                  <a:schemeClr val="accent6"/>
                </a:solidFill>
                <a:ln>
                  <a:noFill/>
                </a:ln>
                <a:effectLst/>
                <a:extLst/>
              </p:spPr>
              <p:txBody>
                <a:bodyPr wrap="none">
                  <a:spAutoFit/>
                </a:bodyPr>
                <a:lstStyle/>
                <a:p>
                  <a:pPr eaLnBrk="0" fontAlgn="base" hangingPunct="0">
                    <a:spcBef>
                      <a:spcPct val="0"/>
                    </a:spcBef>
                    <a:spcAft>
                      <a:spcPct val="0"/>
                    </a:spcAft>
                  </a:pPr>
                  <a:r>
                    <a:rPr lang="en-US" altLang="en-US" sz="2000" i="1" dirty="0" smtClean="0">
                      <a:solidFill>
                        <a:srgbClr val="FFFFFF"/>
                      </a:solidFill>
                      <a:latin typeface="Courier New" pitchFamily="49" charset="0"/>
                    </a:rPr>
                    <a:t>S</a:t>
                  </a:r>
                  <a:r>
                    <a:rPr lang="en-US" altLang="en-US" sz="600" i="1" dirty="0" smtClean="0">
                      <a:solidFill>
                        <a:srgbClr val="FFFFFF"/>
                      </a:solidFill>
                      <a:latin typeface="Courier New" pitchFamily="49" charset="0"/>
                    </a:rPr>
                    <a:t> </a:t>
                  </a:r>
                  <a:r>
                    <a:rPr lang="en-US" altLang="en-US" sz="2000" dirty="0" smtClean="0">
                      <a:solidFill>
                        <a:srgbClr val="FFFFFF"/>
                      </a:solidFill>
                      <a:latin typeface="Courier New" pitchFamily="49" charset="0"/>
                      <a:sym typeface="Math B" pitchFamily="2" charset="2"/>
                    </a:rPr>
                    <a:t></a:t>
                  </a:r>
                  <a:r>
                    <a:rPr lang="en-US" altLang="en-US" sz="600" dirty="0" smtClean="0">
                      <a:solidFill>
                        <a:srgbClr val="FFFFFF"/>
                      </a:solidFill>
                      <a:latin typeface="Courier New" pitchFamily="49" charset="0"/>
                    </a:rPr>
                    <a:t> </a:t>
                  </a:r>
                  <a:r>
                    <a:rPr lang="en-US" altLang="en-US" sz="2000" dirty="0">
                      <a:solidFill>
                        <a:srgbClr val="FFFFFF"/>
                      </a:solidFill>
                      <a:sym typeface="Symbol" pitchFamily="18" charset="2"/>
                    </a:rPr>
                    <a:t> </a:t>
                  </a:r>
                  <a:r>
                    <a:rPr lang="en-US" altLang="en-US" sz="2000" dirty="0">
                      <a:solidFill>
                        <a:srgbClr val="FFFFFF"/>
                      </a:solidFill>
                    </a:rPr>
                    <a:t> </a:t>
                  </a:r>
                  <a:r>
                    <a:rPr lang="en-US" altLang="en-US" sz="2000" dirty="0">
                      <a:solidFill>
                        <a:srgbClr val="FFFFFF"/>
                      </a:solidFill>
                      <a:sym typeface="Symbol" pitchFamily="18" charset="2"/>
                    </a:rPr>
                    <a:t></a:t>
                  </a:r>
                  <a14:m>
                    <m:oMath xmlns:m="http://schemas.openxmlformats.org/officeDocument/2006/math">
                      <m:acc>
                        <m:accPr>
                          <m:chr m:val="̂"/>
                          <m:ctrlPr>
                            <a:rPr lang="en-US" sz="1400" i="1" kern="0">
                              <a:solidFill>
                                <a:srgbClr val="FFFFFF"/>
                              </a:solidFill>
                              <a:latin typeface="Cambria Math"/>
                              <a:ea typeface="Cambria Math"/>
                            </a:rPr>
                          </m:ctrlPr>
                        </m:accPr>
                        <m:e>
                          <m:r>
                            <m:rPr>
                              <m:sty m:val="p"/>
                            </m:rPr>
                            <a:rPr lang="el-GR" sz="1400" i="1" kern="0">
                              <a:solidFill>
                                <a:srgbClr val="FFFFFF"/>
                              </a:solidFill>
                              <a:latin typeface="Cambria Math"/>
                              <a:ea typeface="Cambria Math"/>
                            </a:rPr>
                            <m:t>γ</m:t>
                          </m:r>
                        </m:e>
                      </m:acc>
                      <m:r>
                        <a:rPr lang="en-US" sz="1400" i="1" kern="0">
                          <a:solidFill>
                            <a:srgbClr val="FFFFFF"/>
                          </a:solidFill>
                          <a:latin typeface="Cambria Math"/>
                          <a:ea typeface="Cambria Math"/>
                        </a:rPr>
                        <m:t>(</m:t>
                      </m:r>
                      <m:sSup>
                        <m:sSupPr>
                          <m:ctrlPr>
                            <a:rPr lang="en-US" altLang="en-US" sz="2000" i="1" dirty="0">
                              <a:solidFill>
                                <a:srgbClr val="FFFFFF"/>
                              </a:solidFill>
                              <a:latin typeface="Cambria Math"/>
                            </a:rPr>
                          </m:ctrlPr>
                        </m:sSupPr>
                        <m:e>
                          <m:r>
                            <a:rPr lang="en-US" altLang="en-US" sz="2000" i="1" dirty="0">
                              <a:solidFill>
                                <a:srgbClr val="FFFFFF"/>
                              </a:solidFill>
                              <a:latin typeface="Cambria Math"/>
                            </a:rPr>
                            <m:t>𝑎</m:t>
                          </m:r>
                        </m:e>
                        <m:sup>
                          <m:r>
                            <a:rPr lang="en-US" altLang="en-US" sz="2000" i="1" dirty="0">
                              <a:solidFill>
                                <a:srgbClr val="FFFFFF"/>
                              </a:solidFill>
                              <a:latin typeface="Cambria Math"/>
                            </a:rPr>
                            <m:t>#</m:t>
                          </m:r>
                        </m:sup>
                      </m:sSup>
                      <m:r>
                        <a:rPr lang="en-US" sz="2000" i="1" kern="0">
                          <a:solidFill>
                            <a:srgbClr val="FFFFFF"/>
                          </a:solidFill>
                          <a:latin typeface="Cambria Math"/>
                          <a:ea typeface="Cambria Math"/>
                        </a:rPr>
                        <m:t>)</m:t>
                      </m:r>
                    </m:oMath>
                  </a14:m>
                  <a:endParaRPr lang="en-US" altLang="en-US" sz="2000" dirty="0" smtClean="0">
                    <a:solidFill>
                      <a:srgbClr val="FFFFFF"/>
                    </a:solidFill>
                    <a:sym typeface="Symbol" pitchFamily="18" charset="2"/>
                  </a:endParaRPr>
                </a:p>
              </p:txBody>
            </p:sp>
          </mc:Choice>
          <mc:Fallback xmlns="">
            <p:sp>
              <p:nvSpPr>
                <p:cNvPr id="43" name="Text Box 37"/>
                <p:cNvSpPr txBox="1">
                  <a:spLocks noRot="1" noChangeAspect="1" noMove="1" noResize="1" noEditPoints="1" noAdjustHandles="1" noChangeArrowheads="1" noChangeShapeType="1" noTextEdit="1"/>
                </p:cNvSpPr>
                <p:nvPr/>
              </p:nvSpPr>
              <p:spPr bwMode="auto">
                <a:xfrm rot="20761062">
                  <a:off x="2597548" y="3190882"/>
                  <a:ext cx="1732141" cy="400110"/>
                </a:xfrm>
                <a:prstGeom prst="rect">
                  <a:avLst/>
                </a:prstGeom>
                <a:blipFill rotWithShape="1">
                  <a:blip r:embed="rId8"/>
                  <a:stretch>
                    <a:fillRect l="-3571" r="-4592" b="-6406"/>
                  </a:stretch>
                </a:blipFill>
                <a:ln>
                  <a:noFill/>
                </a:ln>
                <a:effectLst/>
                <a:extLst/>
              </p:spPr>
              <p:txBody>
                <a:bodyPr/>
                <a:lstStyle/>
                <a:p>
                  <a:r>
                    <a:rPr lang="en-US">
                      <a:noFill/>
                    </a:rPr>
                    <a:t> </a:t>
                  </a:r>
                </a:p>
              </p:txBody>
            </p:sp>
          </mc:Fallback>
        </mc:AlternateContent>
      </p:grpSp>
      <p:sp>
        <p:nvSpPr>
          <p:cNvPr id="3" name="TextBox 2"/>
          <p:cNvSpPr txBox="1"/>
          <p:nvPr/>
        </p:nvSpPr>
        <p:spPr>
          <a:xfrm>
            <a:off x="2879326" y="5565889"/>
            <a:ext cx="992451" cy="523220"/>
          </a:xfrm>
          <a:prstGeom prst="rect">
            <a:avLst/>
          </a:prstGeom>
          <a:noFill/>
        </p:spPr>
        <p:txBody>
          <a:bodyPr wrap="none" rtlCol="0">
            <a:spAutoFit/>
          </a:bodyPr>
          <a:lstStyle/>
          <a:p>
            <a:r>
              <a:rPr lang="en-US" sz="2800" dirty="0" err="1" smtClean="0">
                <a:solidFill>
                  <a:schemeClr val="bg1"/>
                </a:solidFill>
                <a:latin typeface="Calibri" panose="020F0502020204030204" pitchFamily="34" charset="0"/>
              </a:rPr>
              <a:t>unsat</a:t>
            </a:r>
            <a:endParaRPr lang="en-US" sz="28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396456053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500"/>
                                        <p:tgtEl>
                                          <p:spTgt spid="6"/>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right)">
                                      <p:cBhvr>
                                        <p:cTn id="23" dur="500"/>
                                        <p:tgtEl>
                                          <p:spTgt spid="41"/>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46882" name="Rectangle 2"/>
              <p:cNvSpPr>
                <a:spLocks noGrp="1" noChangeArrowheads="1"/>
              </p:cNvSpPr>
              <p:nvPr>
                <p:ph type="title"/>
              </p:nvPr>
            </p:nvSpPr>
            <p:spPr>
              <a:xfrm>
                <a:off x="0" y="355600"/>
                <a:ext cx="9144000" cy="742950"/>
              </a:xfrm>
            </p:spPr>
            <p:txBody>
              <a:bodyPr/>
              <a:lstStyle/>
              <a:p>
                <a:r>
                  <a:rPr lang="en-US" altLang="en-US" dirty="0">
                    <a:latin typeface="Calibri" panose="020F0502020204030204" pitchFamily="34" charset="0"/>
                    <a:sym typeface="Symbol" pitchFamily="18" charset="2"/>
                  </a:rPr>
                  <a:t>Procedure</a:t>
                </a:r>
                <a:r>
                  <a:rPr lang="en-US" altLang="en-US" dirty="0">
                    <a:sym typeface="Symbol" pitchFamily="18" charset="2"/>
                  </a:rPr>
                  <a:t> </a:t>
                </a:r>
                <a14:m>
                  <m:oMath xmlns:m="http://schemas.openxmlformats.org/officeDocument/2006/math">
                    <m:acc>
                      <m:accPr>
                        <m:chr m:val="̂"/>
                        <m:ctrlPr>
                          <a:rPr lang="en-US" i="1" smtClean="0">
                            <a:latin typeface="Cambria Math"/>
                            <a:ea typeface="Cambria Math"/>
                          </a:rPr>
                        </m:ctrlPr>
                      </m:accPr>
                      <m:e>
                        <m:r>
                          <a:rPr lang="en-US" i="1">
                            <a:latin typeface="Cambria Math"/>
                            <a:ea typeface="Cambria Math"/>
                          </a:rPr>
                          <m:t>𝛼</m:t>
                        </m:r>
                      </m:e>
                    </m:acc>
                  </m:oMath>
                </a14:m>
                <a:endParaRPr lang="en-US" altLang="he-IL" baseline="-25000" dirty="0">
                  <a:sym typeface="Symbol" pitchFamily="18" charset="2"/>
                </a:endParaRPr>
              </a:p>
            </p:txBody>
          </p:sp>
        </mc:Choice>
        <mc:Fallback xmlns="">
          <p:sp>
            <p:nvSpPr>
              <p:cNvPr id="1146882" name="Rectangle 2"/>
              <p:cNvSpPr>
                <a:spLocks noGrp="1" noRot="1" noChangeAspect="1" noMove="1" noResize="1" noEditPoints="1" noAdjustHandles="1" noChangeArrowheads="1" noChangeShapeType="1" noTextEdit="1"/>
              </p:cNvSpPr>
              <p:nvPr>
                <p:ph type="title"/>
              </p:nvPr>
            </p:nvSpPr>
            <p:spPr>
              <a:xfrm>
                <a:off x="0" y="355600"/>
                <a:ext cx="9144000" cy="742950"/>
              </a:xfrm>
              <a:blipFill rotWithShape="1">
                <a:blip r:embed="rId3"/>
                <a:stretch>
                  <a:fillRect t="-17213" b="-409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46883" name="Text Box 3"/>
              <p:cNvSpPr txBox="1">
                <a:spLocks noChangeArrowheads="1"/>
              </p:cNvSpPr>
              <p:nvPr/>
            </p:nvSpPr>
            <p:spPr bwMode="auto">
              <a:xfrm>
                <a:off x="1014413" y="1411288"/>
                <a:ext cx="7509722" cy="3993786"/>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pPr>
                <a14:m>
                  <m:oMath xmlns:m="http://schemas.openxmlformats.org/officeDocument/2006/math">
                    <m:acc>
                      <m:accPr>
                        <m:chr m:val="̂"/>
                        <m:ctrlPr>
                          <a:rPr lang="en-US" sz="2800" i="1" kern="0">
                            <a:solidFill>
                              <a:srgbClr val="FFFFFF"/>
                            </a:solidFill>
                            <a:latin typeface="Cambria Math"/>
                            <a:ea typeface="Cambria Math"/>
                            <a:cs typeface="+mj-cs"/>
                          </a:rPr>
                        </m:ctrlPr>
                      </m:accPr>
                      <m:e>
                        <m:r>
                          <a:rPr lang="en-US" sz="2800" i="1" kern="0">
                            <a:solidFill>
                              <a:srgbClr val="FFFFFF"/>
                            </a:solidFill>
                            <a:latin typeface="Cambria Math"/>
                            <a:ea typeface="Cambria Math"/>
                            <a:cs typeface="+mj-cs"/>
                          </a:rPr>
                          <m:t>𝛼</m:t>
                        </m:r>
                      </m:e>
                    </m:acc>
                  </m:oMath>
                </a14:m>
                <a:r>
                  <a:rPr lang="en-US" altLang="en-US" sz="2800" dirty="0" smtClean="0">
                    <a:solidFill>
                      <a:srgbClr val="FFFFFF"/>
                    </a:solidFill>
                    <a:latin typeface="Microsoft Sans Serif" pitchFamily="34" charset="0"/>
                  </a:rPr>
                  <a:t>(formula </a:t>
                </a:r>
                <a:r>
                  <a:rPr lang="en-US" altLang="en-US" sz="2800" dirty="0" smtClean="0">
                    <a:solidFill>
                      <a:srgbClr val="FFFFFF"/>
                    </a:solidFill>
                    <a:latin typeface="Microsoft Sans Serif" pitchFamily="34" charset="0"/>
                    <a:sym typeface="Symbol" pitchFamily="18" charset="2"/>
                  </a:rPr>
                  <a:t></a:t>
                </a:r>
                <a:r>
                  <a:rPr lang="en-US" altLang="en-US" sz="2800" dirty="0" smtClean="0">
                    <a:solidFill>
                      <a:srgbClr val="FFFFFF"/>
                    </a:solidFill>
                    <a:latin typeface="Microsoft Sans Serif" pitchFamily="34" charset="0"/>
                  </a:rPr>
                  <a:t>) {</a:t>
                </a:r>
              </a:p>
              <a:p>
                <a:pPr eaLnBrk="0" fontAlgn="base" hangingPunct="0">
                  <a:spcBef>
                    <a:spcPct val="0"/>
                  </a:spcBef>
                  <a:spcAft>
                    <a:spcPct val="0"/>
                  </a:spcAft>
                </a:pPr>
                <a:r>
                  <a:rPr lang="en-US" altLang="en-US" sz="2800" dirty="0" smtClean="0">
                    <a:solidFill>
                      <a:srgbClr val="FFFFFF"/>
                    </a:solidFill>
                    <a:latin typeface="Microsoft Sans Serif" pitchFamily="34" charset="0"/>
                  </a:rPr>
                  <a:t>   </a:t>
                </a:r>
                <a14:m>
                  <m:oMath xmlns:m="http://schemas.openxmlformats.org/officeDocument/2006/math">
                    <m:sSup>
                      <m:sSupPr>
                        <m:ctrlPr>
                          <a:rPr lang="en-US" altLang="en-US" sz="2800" i="1" dirty="0">
                            <a:solidFill>
                              <a:srgbClr val="FFFFFF"/>
                            </a:solidFill>
                            <a:latin typeface="Cambria Math"/>
                          </a:rPr>
                        </m:ctrlPr>
                      </m:sSupPr>
                      <m:e>
                        <m:r>
                          <a:rPr lang="en-US" altLang="en-US" sz="2800" i="1" dirty="0">
                            <a:solidFill>
                              <a:srgbClr val="FFFFFF"/>
                            </a:solidFill>
                            <a:latin typeface="Cambria Math"/>
                          </a:rPr>
                          <m:t>𝑎</m:t>
                        </m:r>
                      </m:e>
                      <m:sup>
                        <m:r>
                          <a:rPr lang="en-US" altLang="en-US" sz="2800" i="1" dirty="0">
                            <a:solidFill>
                              <a:srgbClr val="FFFFFF"/>
                            </a:solidFill>
                            <a:latin typeface="Cambria Math"/>
                          </a:rPr>
                          <m:t>#</m:t>
                        </m:r>
                      </m:sup>
                    </m:sSup>
                  </m:oMath>
                </a14:m>
                <a:r>
                  <a:rPr lang="en-US" altLang="en-US" sz="2800" dirty="0" smtClean="0">
                    <a:solidFill>
                      <a:srgbClr val="FFFFFF"/>
                    </a:solidFill>
                    <a:latin typeface="Microsoft Sans Serif" pitchFamily="34" charset="0"/>
                  </a:rPr>
                  <a:t> := </a:t>
                </a:r>
                <a:r>
                  <a:rPr lang="en-US" altLang="en-US" sz="2800" dirty="0" smtClean="0">
                    <a:solidFill>
                      <a:srgbClr val="FFFFFF"/>
                    </a:solidFill>
                    <a:latin typeface="Microsoft Sans Serif" pitchFamily="34" charset="0"/>
                    <a:sym typeface="Symbol" pitchFamily="18" charset="2"/>
                  </a:rPr>
                  <a:t></a:t>
                </a:r>
                <a:endParaRPr lang="en-US" altLang="en-US" sz="2800" dirty="0" smtClean="0">
                  <a:solidFill>
                    <a:srgbClr val="FFFFFF"/>
                  </a:solidFill>
                  <a:latin typeface="Microsoft Sans Serif" pitchFamily="34" charset="0"/>
                </a:endParaRPr>
              </a:p>
              <a:p>
                <a:pPr eaLnBrk="0" fontAlgn="base" hangingPunct="0">
                  <a:spcBef>
                    <a:spcPct val="0"/>
                  </a:spcBef>
                  <a:spcAft>
                    <a:spcPct val="0"/>
                  </a:spcAft>
                </a:pPr>
                <a:r>
                  <a:rPr lang="en-US" altLang="en-US" sz="2800" dirty="0" smtClean="0">
                    <a:solidFill>
                      <a:srgbClr val="FFFFFF"/>
                    </a:solidFill>
                    <a:latin typeface="Microsoft Sans Serif" pitchFamily="34" charset="0"/>
                  </a:rPr>
                  <a:t>   </a:t>
                </a:r>
                <a:r>
                  <a:rPr lang="en-US" altLang="en-US" sz="2800" dirty="0" smtClean="0">
                    <a:solidFill>
                      <a:srgbClr val="FFFFFF"/>
                    </a:solidFill>
                    <a:latin typeface="Microsoft Sans Serif" pitchFamily="34" charset="0"/>
                    <a:sym typeface="Symbol" pitchFamily="18" charset="2"/>
                  </a:rPr>
                  <a:t></a:t>
                </a:r>
                <a:r>
                  <a:rPr lang="en-US" altLang="en-US" sz="2800" dirty="0" smtClean="0">
                    <a:solidFill>
                      <a:srgbClr val="FFFFFF"/>
                    </a:solidFill>
                    <a:latin typeface="Microsoft Sans Serif" pitchFamily="34" charset="0"/>
                  </a:rPr>
                  <a:t> := </a:t>
                </a:r>
                <a:r>
                  <a:rPr lang="en-US" altLang="en-US" sz="2800" dirty="0" smtClean="0">
                    <a:solidFill>
                      <a:srgbClr val="FFFFFF"/>
                    </a:solidFill>
                    <a:latin typeface="Microsoft Sans Serif" pitchFamily="34" charset="0"/>
                    <a:sym typeface="Symbol" pitchFamily="18" charset="2"/>
                  </a:rPr>
                  <a:t></a:t>
                </a:r>
                <a:endParaRPr lang="en-US" altLang="en-US" sz="2800" dirty="0" smtClean="0">
                  <a:solidFill>
                    <a:srgbClr val="FFFFFF"/>
                  </a:solidFill>
                  <a:latin typeface="Microsoft Sans Serif" pitchFamily="34" charset="0"/>
                </a:endParaRPr>
              </a:p>
              <a:p>
                <a:pPr eaLnBrk="0" fontAlgn="base" hangingPunct="0">
                  <a:spcBef>
                    <a:spcPct val="0"/>
                  </a:spcBef>
                  <a:spcAft>
                    <a:spcPct val="0"/>
                  </a:spcAft>
                </a:pPr>
                <a:r>
                  <a:rPr lang="en-US" altLang="en-US" sz="2800" dirty="0" smtClean="0">
                    <a:solidFill>
                      <a:srgbClr val="FFFFFF"/>
                    </a:solidFill>
                    <a:latin typeface="Microsoft Sans Serif" pitchFamily="34" charset="0"/>
                  </a:rPr>
                  <a:t>   while (</a:t>
                </a:r>
                <a:r>
                  <a:rPr lang="en-US" altLang="en-US" sz="2800" dirty="0" smtClean="0">
                    <a:solidFill>
                      <a:srgbClr val="FFFFFF"/>
                    </a:solidFill>
                    <a:latin typeface="Microsoft Sans Serif" pitchFamily="34" charset="0"/>
                    <a:sym typeface="Symbol" pitchFamily="18" charset="2"/>
                  </a:rPr>
                  <a:t></a:t>
                </a:r>
                <a:r>
                  <a:rPr lang="en-US" altLang="en-US" sz="2800" dirty="0" smtClean="0">
                    <a:solidFill>
                      <a:srgbClr val="FFFFFF"/>
                    </a:solidFill>
                    <a:latin typeface="Microsoft Sans Serif" pitchFamily="34" charset="0"/>
                  </a:rPr>
                  <a:t> is </a:t>
                </a:r>
                <a:r>
                  <a:rPr lang="en-US" altLang="en-US" sz="2800" dirty="0" err="1" smtClean="0">
                    <a:solidFill>
                      <a:srgbClr val="FFFFFF"/>
                    </a:solidFill>
                    <a:latin typeface="Microsoft Sans Serif" pitchFamily="34" charset="0"/>
                  </a:rPr>
                  <a:t>satisfiable</a:t>
                </a:r>
                <a:r>
                  <a:rPr lang="en-US" altLang="en-US" sz="2800" dirty="0" smtClean="0">
                    <a:solidFill>
                      <a:srgbClr val="FFFFFF"/>
                    </a:solidFill>
                    <a:latin typeface="Microsoft Sans Serif" pitchFamily="34" charset="0"/>
                  </a:rPr>
                  <a:t>) {</a:t>
                </a:r>
              </a:p>
              <a:p>
                <a:pPr eaLnBrk="0" fontAlgn="base" hangingPunct="0">
                  <a:spcBef>
                    <a:spcPct val="0"/>
                  </a:spcBef>
                  <a:spcAft>
                    <a:spcPct val="0"/>
                  </a:spcAft>
                </a:pPr>
                <a:r>
                  <a:rPr lang="en-US" altLang="en-US" sz="2800" dirty="0" smtClean="0">
                    <a:solidFill>
                      <a:srgbClr val="FFFFFF"/>
                    </a:solidFill>
                    <a:latin typeface="Microsoft Sans Serif" pitchFamily="34" charset="0"/>
                  </a:rPr>
                  <a:t>      Select a store </a:t>
                </a:r>
                <a:r>
                  <a:rPr lang="en-US" altLang="en-US" sz="2800" i="1" dirty="0" smtClean="0">
                    <a:solidFill>
                      <a:srgbClr val="FFFFFF"/>
                    </a:solidFill>
                    <a:latin typeface="Microsoft Sans Serif" pitchFamily="34" charset="0"/>
                  </a:rPr>
                  <a:t>S</a:t>
                </a:r>
                <a:r>
                  <a:rPr lang="en-US" altLang="en-US" sz="2800" dirty="0" smtClean="0">
                    <a:solidFill>
                      <a:srgbClr val="FFFFFF"/>
                    </a:solidFill>
                    <a:latin typeface="Microsoft Sans Serif" pitchFamily="34" charset="0"/>
                  </a:rPr>
                  <a:t> such that </a:t>
                </a:r>
                <a:r>
                  <a:rPr lang="en-US" altLang="en-US" sz="2800" i="1" dirty="0" smtClean="0">
                    <a:solidFill>
                      <a:srgbClr val="FFFFFF"/>
                    </a:solidFill>
                    <a:latin typeface="Microsoft Sans Serif" pitchFamily="34" charset="0"/>
                  </a:rPr>
                  <a:t>S</a:t>
                </a:r>
                <a:r>
                  <a:rPr lang="en-US" altLang="en-US" sz="2800" dirty="0" smtClean="0">
                    <a:solidFill>
                      <a:srgbClr val="FFFFFF"/>
                    </a:solidFill>
                    <a:latin typeface="Microsoft Sans Serif" pitchFamily="34" charset="0"/>
                  </a:rPr>
                  <a:t> </a:t>
                </a:r>
                <a:r>
                  <a:rPr lang="en-US" altLang="en-US" sz="2800" dirty="0" smtClean="0">
                    <a:solidFill>
                      <a:srgbClr val="FFFFFF"/>
                    </a:solidFill>
                    <a:latin typeface="Microsoft Sans Serif" pitchFamily="34" charset="0"/>
                    <a:sym typeface="Math B" pitchFamily="2" charset="2"/>
                  </a:rPr>
                  <a:t></a:t>
                </a:r>
                <a:r>
                  <a:rPr lang="en-US" altLang="en-US" sz="2800" dirty="0" smtClean="0">
                    <a:solidFill>
                      <a:srgbClr val="FFFFFF"/>
                    </a:solidFill>
                    <a:latin typeface="Microsoft Sans Serif" pitchFamily="34" charset="0"/>
                  </a:rPr>
                  <a:t> </a:t>
                </a:r>
                <a:r>
                  <a:rPr lang="en-US" altLang="en-US" sz="2800" dirty="0" smtClean="0">
                    <a:solidFill>
                      <a:srgbClr val="FFFFFF"/>
                    </a:solidFill>
                    <a:latin typeface="Microsoft Sans Serif" pitchFamily="34" charset="0"/>
                    <a:sym typeface="Symbol" pitchFamily="18" charset="2"/>
                  </a:rPr>
                  <a:t> </a:t>
                </a:r>
                <a:r>
                  <a:rPr lang="en-US" altLang="en-US" sz="2800" dirty="0" smtClean="0">
                    <a:solidFill>
                      <a:srgbClr val="FFFFFF"/>
                    </a:solidFill>
                    <a:latin typeface="Microsoft Sans Serif" pitchFamily="34" charset="0"/>
                  </a:rPr>
                  <a:t> </a:t>
                </a:r>
                <a:r>
                  <a:rPr lang="en-US" altLang="en-US" sz="2800" dirty="0">
                    <a:solidFill>
                      <a:srgbClr val="FFFFFF"/>
                    </a:solidFill>
                    <a:latin typeface="Microsoft Sans Serif" pitchFamily="34" charset="0"/>
                    <a:sym typeface="Symbol" pitchFamily="18" charset="2"/>
                  </a:rPr>
                  <a:t></a:t>
                </a:r>
                <a14:m>
                  <m:oMath xmlns:m="http://schemas.openxmlformats.org/officeDocument/2006/math">
                    <m:acc>
                      <m:accPr>
                        <m:chr m:val="̂"/>
                        <m:ctrlPr>
                          <a:rPr lang="en-US" sz="2400" i="1" kern="0">
                            <a:solidFill>
                              <a:srgbClr val="FFFFFF"/>
                            </a:solidFill>
                            <a:latin typeface="Cambria Math"/>
                            <a:ea typeface="Cambria Math"/>
                          </a:rPr>
                        </m:ctrlPr>
                      </m:accPr>
                      <m:e>
                        <m:r>
                          <m:rPr>
                            <m:sty m:val="p"/>
                          </m:rPr>
                          <a:rPr lang="el-GR" sz="2400" i="1" kern="0">
                            <a:solidFill>
                              <a:srgbClr val="FFFFFF"/>
                            </a:solidFill>
                            <a:latin typeface="Cambria Math"/>
                            <a:ea typeface="Cambria Math"/>
                          </a:rPr>
                          <m:t>γ</m:t>
                        </m:r>
                      </m:e>
                    </m:acc>
                    <m:r>
                      <a:rPr lang="en-US" sz="2400" i="1" kern="0">
                        <a:solidFill>
                          <a:srgbClr val="FFFFFF"/>
                        </a:solidFill>
                        <a:latin typeface="Cambria Math"/>
                        <a:ea typeface="Cambria Math"/>
                      </a:rPr>
                      <m:t>(</m:t>
                    </m:r>
                    <m:sSup>
                      <m:sSupPr>
                        <m:ctrlPr>
                          <a:rPr lang="en-US" altLang="en-US" sz="2800" i="1" dirty="0">
                            <a:solidFill>
                              <a:srgbClr val="FFFFFF"/>
                            </a:solidFill>
                            <a:latin typeface="Cambria Math"/>
                          </a:rPr>
                        </m:ctrlPr>
                      </m:sSupPr>
                      <m:e>
                        <m:r>
                          <a:rPr lang="en-US" altLang="en-US" sz="2800" i="1" dirty="0">
                            <a:solidFill>
                              <a:srgbClr val="FFFFFF"/>
                            </a:solidFill>
                            <a:latin typeface="Cambria Math"/>
                          </a:rPr>
                          <m:t>𝑎</m:t>
                        </m:r>
                      </m:e>
                      <m:sup>
                        <m:r>
                          <a:rPr lang="en-US" altLang="en-US" sz="2800" i="1" dirty="0">
                            <a:solidFill>
                              <a:srgbClr val="FFFFFF"/>
                            </a:solidFill>
                            <a:latin typeface="Cambria Math"/>
                          </a:rPr>
                          <m:t>#</m:t>
                        </m:r>
                      </m:sup>
                    </m:sSup>
                    <m:r>
                      <a:rPr lang="en-US" sz="2800" i="1" kern="0">
                        <a:solidFill>
                          <a:srgbClr val="FFFFFF"/>
                        </a:solidFill>
                        <a:latin typeface="Cambria Math"/>
                        <a:ea typeface="Cambria Math"/>
                      </a:rPr>
                      <m:t>)</m:t>
                    </m:r>
                  </m:oMath>
                </a14:m>
                <a:endParaRPr lang="en-US" altLang="en-US" sz="2800" dirty="0" smtClean="0">
                  <a:solidFill>
                    <a:srgbClr val="FFFFFF"/>
                  </a:solidFill>
                  <a:latin typeface="Microsoft Sans Serif" pitchFamily="34" charset="0"/>
                </a:endParaRPr>
              </a:p>
              <a:p>
                <a:pPr eaLnBrk="0" fontAlgn="base" hangingPunct="0">
                  <a:spcBef>
                    <a:spcPct val="0"/>
                  </a:spcBef>
                  <a:spcAft>
                    <a:spcPct val="0"/>
                  </a:spcAft>
                </a:pPr>
                <a:r>
                  <a:rPr lang="en-US" altLang="en-US" sz="2800" dirty="0" smtClean="0">
                    <a:solidFill>
                      <a:srgbClr val="FFFFFF"/>
                    </a:solidFill>
                    <a:latin typeface="Microsoft Sans Serif" pitchFamily="34" charset="0"/>
                  </a:rPr>
                  <a:t>      </a:t>
                </a:r>
                <a14:m>
                  <m:oMath xmlns:m="http://schemas.openxmlformats.org/officeDocument/2006/math">
                    <m:sSup>
                      <m:sSupPr>
                        <m:ctrlPr>
                          <a:rPr lang="en-US" altLang="en-US" sz="2800" i="1" dirty="0">
                            <a:solidFill>
                              <a:srgbClr val="FFFFFF"/>
                            </a:solidFill>
                            <a:latin typeface="Cambria Math"/>
                          </a:rPr>
                        </m:ctrlPr>
                      </m:sSupPr>
                      <m:e>
                        <m:r>
                          <a:rPr lang="en-US" altLang="en-US" sz="2800" i="1" dirty="0">
                            <a:solidFill>
                              <a:srgbClr val="FFFFFF"/>
                            </a:solidFill>
                            <a:latin typeface="Cambria Math"/>
                          </a:rPr>
                          <m:t>𝑎</m:t>
                        </m:r>
                      </m:e>
                      <m:sup>
                        <m:r>
                          <a:rPr lang="en-US" altLang="en-US" sz="2800" i="1" dirty="0">
                            <a:solidFill>
                              <a:srgbClr val="FFFFFF"/>
                            </a:solidFill>
                            <a:latin typeface="Cambria Math"/>
                          </a:rPr>
                          <m:t>#</m:t>
                        </m:r>
                      </m:sup>
                    </m:sSup>
                  </m:oMath>
                </a14:m>
                <a:r>
                  <a:rPr lang="en-US" altLang="en-US" sz="2800" dirty="0" smtClean="0">
                    <a:solidFill>
                      <a:srgbClr val="FFFFFF"/>
                    </a:solidFill>
                    <a:latin typeface="Microsoft Sans Serif" pitchFamily="34" charset="0"/>
                  </a:rPr>
                  <a:t> := </a:t>
                </a:r>
                <a14:m>
                  <m:oMath xmlns:m="http://schemas.openxmlformats.org/officeDocument/2006/math">
                    <m:sSup>
                      <m:sSupPr>
                        <m:ctrlPr>
                          <a:rPr lang="en-US" altLang="en-US" sz="2800" i="1" dirty="0">
                            <a:solidFill>
                              <a:srgbClr val="FFFFFF"/>
                            </a:solidFill>
                            <a:latin typeface="Cambria Math"/>
                          </a:rPr>
                        </m:ctrlPr>
                      </m:sSupPr>
                      <m:e>
                        <m:r>
                          <a:rPr lang="en-US" altLang="en-US" sz="2800" i="1" dirty="0">
                            <a:solidFill>
                              <a:srgbClr val="FFFFFF"/>
                            </a:solidFill>
                            <a:latin typeface="Cambria Math"/>
                          </a:rPr>
                          <m:t>𝑎</m:t>
                        </m:r>
                      </m:e>
                      <m:sup>
                        <m:r>
                          <a:rPr lang="en-US" altLang="en-US" sz="2800" i="1" dirty="0">
                            <a:solidFill>
                              <a:srgbClr val="FFFFFF"/>
                            </a:solidFill>
                            <a:latin typeface="Cambria Math"/>
                          </a:rPr>
                          <m:t>#</m:t>
                        </m:r>
                      </m:sup>
                    </m:sSup>
                  </m:oMath>
                </a14:m>
                <a:r>
                  <a:rPr lang="en-US" altLang="en-US" sz="2800" dirty="0" smtClean="0">
                    <a:solidFill>
                      <a:srgbClr val="FFFFFF"/>
                    </a:solidFill>
                    <a:latin typeface="Microsoft Sans Serif" pitchFamily="34" charset="0"/>
                  </a:rPr>
                  <a:t> </a:t>
                </a:r>
                <a:r>
                  <a:rPr lang="en-US" altLang="en-US" sz="2800" dirty="0" smtClean="0">
                    <a:solidFill>
                      <a:srgbClr val="FFFFFF"/>
                    </a:solidFill>
                    <a:latin typeface="Microsoft Sans Serif" pitchFamily="34" charset="0"/>
                    <a:sym typeface="Math B" pitchFamily="2" charset="2"/>
                  </a:rPr>
                  <a:t></a:t>
                </a:r>
                <a:r>
                  <a:rPr lang="en-US" altLang="en-US" sz="2800" dirty="0" smtClean="0">
                    <a:solidFill>
                      <a:srgbClr val="FFFFFF"/>
                    </a:solidFill>
                    <a:latin typeface="Microsoft Sans Serif" pitchFamily="34" charset="0"/>
                  </a:rPr>
                  <a:t> </a:t>
                </a:r>
                <a:r>
                  <a:rPr lang="en-US" altLang="en-US" sz="2800" i="1" dirty="0" smtClean="0">
                    <a:solidFill>
                      <a:srgbClr val="FFFFFF"/>
                    </a:solidFill>
                    <a:latin typeface="Microsoft Sans Serif" pitchFamily="34" charset="0"/>
                    <a:sym typeface="Symbol" pitchFamily="18" charset="2"/>
                  </a:rPr>
                  <a:t></a:t>
                </a:r>
                <a:r>
                  <a:rPr lang="en-US" altLang="en-US" sz="2800" dirty="0" smtClean="0">
                    <a:solidFill>
                      <a:srgbClr val="FFFFFF"/>
                    </a:solidFill>
                    <a:latin typeface="Microsoft Sans Serif" pitchFamily="34" charset="0"/>
                  </a:rPr>
                  <a:t>(</a:t>
                </a:r>
                <a:r>
                  <a:rPr lang="en-US" altLang="en-US" sz="2800" i="1" dirty="0" smtClean="0">
                    <a:solidFill>
                      <a:srgbClr val="FFFFFF"/>
                    </a:solidFill>
                    <a:latin typeface="Microsoft Sans Serif" pitchFamily="34" charset="0"/>
                  </a:rPr>
                  <a:t>S</a:t>
                </a:r>
                <a:r>
                  <a:rPr lang="en-US" altLang="en-US" sz="2800" dirty="0" smtClean="0">
                    <a:solidFill>
                      <a:srgbClr val="FFFFFF"/>
                    </a:solidFill>
                    <a:latin typeface="Microsoft Sans Serif" pitchFamily="34" charset="0"/>
                  </a:rPr>
                  <a:t>)</a:t>
                </a:r>
              </a:p>
              <a:p>
                <a:pPr eaLnBrk="0" fontAlgn="base" hangingPunct="0">
                  <a:spcBef>
                    <a:spcPct val="0"/>
                  </a:spcBef>
                  <a:spcAft>
                    <a:spcPct val="0"/>
                  </a:spcAft>
                </a:pPr>
                <a:r>
                  <a:rPr lang="en-US" altLang="en-US" sz="2800" dirty="0" smtClean="0">
                    <a:solidFill>
                      <a:srgbClr val="FFFFFF"/>
                    </a:solidFill>
                    <a:latin typeface="Microsoft Sans Serif" pitchFamily="34" charset="0"/>
                  </a:rPr>
                  <a:t>   }</a:t>
                </a:r>
              </a:p>
              <a:p>
                <a:pPr eaLnBrk="0" fontAlgn="base" hangingPunct="0">
                  <a:spcBef>
                    <a:spcPct val="0"/>
                  </a:spcBef>
                  <a:spcAft>
                    <a:spcPct val="0"/>
                  </a:spcAft>
                </a:pPr>
                <a:r>
                  <a:rPr lang="en-US" altLang="en-US" sz="2800" dirty="0" smtClean="0">
                    <a:solidFill>
                      <a:srgbClr val="FFFFFF"/>
                    </a:solidFill>
                    <a:latin typeface="Microsoft Sans Serif" pitchFamily="34" charset="0"/>
                  </a:rPr>
                  <a:t>   return </a:t>
                </a:r>
                <a14:m>
                  <m:oMath xmlns:m="http://schemas.openxmlformats.org/officeDocument/2006/math">
                    <m:sSup>
                      <m:sSupPr>
                        <m:ctrlPr>
                          <a:rPr lang="en-US" altLang="en-US" sz="2800" i="1" dirty="0">
                            <a:solidFill>
                              <a:srgbClr val="FFFFFF"/>
                            </a:solidFill>
                            <a:latin typeface="Cambria Math"/>
                          </a:rPr>
                        </m:ctrlPr>
                      </m:sSupPr>
                      <m:e>
                        <m:r>
                          <a:rPr lang="en-US" altLang="en-US" sz="2800" i="1" dirty="0">
                            <a:solidFill>
                              <a:srgbClr val="FFFFFF"/>
                            </a:solidFill>
                            <a:latin typeface="Cambria Math"/>
                          </a:rPr>
                          <m:t>𝑎</m:t>
                        </m:r>
                      </m:e>
                      <m:sup>
                        <m:r>
                          <a:rPr lang="en-US" altLang="en-US" sz="2800" i="1" dirty="0">
                            <a:solidFill>
                              <a:srgbClr val="FFFFFF"/>
                            </a:solidFill>
                            <a:latin typeface="Cambria Math"/>
                          </a:rPr>
                          <m:t>#</m:t>
                        </m:r>
                      </m:sup>
                    </m:sSup>
                  </m:oMath>
                </a14:m>
                <a:endParaRPr lang="en-US" altLang="en-US" sz="2800" dirty="0" smtClean="0">
                  <a:solidFill>
                    <a:srgbClr val="FFFFFF"/>
                  </a:solidFill>
                  <a:latin typeface="Microsoft Sans Serif" pitchFamily="34" charset="0"/>
                </a:endParaRPr>
              </a:p>
              <a:p>
                <a:pPr eaLnBrk="0" fontAlgn="base" hangingPunct="0">
                  <a:spcBef>
                    <a:spcPct val="0"/>
                  </a:spcBef>
                  <a:spcAft>
                    <a:spcPct val="0"/>
                  </a:spcAft>
                </a:pPr>
                <a:r>
                  <a:rPr lang="en-US" altLang="en-US" sz="2800" dirty="0" smtClean="0">
                    <a:solidFill>
                      <a:srgbClr val="FFFFFF"/>
                    </a:solidFill>
                    <a:latin typeface="Microsoft Sans Serif" pitchFamily="34" charset="0"/>
                  </a:rPr>
                  <a:t>}</a:t>
                </a:r>
              </a:p>
            </p:txBody>
          </p:sp>
        </mc:Choice>
        <mc:Fallback xmlns="">
          <p:sp>
            <p:nvSpPr>
              <p:cNvPr id="1146883" name="Text Box 3"/>
              <p:cNvSpPr txBox="1">
                <a:spLocks noRot="1" noChangeAspect="1" noMove="1" noResize="1" noEditPoints="1" noAdjustHandles="1" noChangeArrowheads="1" noChangeShapeType="1" noTextEdit="1"/>
              </p:cNvSpPr>
              <p:nvPr/>
            </p:nvSpPr>
            <p:spPr bwMode="auto">
              <a:xfrm>
                <a:off x="1014413" y="1411288"/>
                <a:ext cx="7509722" cy="3993786"/>
              </a:xfrm>
              <a:prstGeom prst="rect">
                <a:avLst/>
              </a:prstGeom>
              <a:blipFill rotWithShape="1">
                <a:blip r:embed="rId4"/>
                <a:stretch>
                  <a:fillRect l="-1623" t="-1527" b="-335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5" name="Group 4"/>
          <p:cNvGrpSpPr/>
          <p:nvPr/>
        </p:nvGrpSpPr>
        <p:grpSpPr>
          <a:xfrm>
            <a:off x="7982663" y="5160309"/>
            <a:ext cx="1082944" cy="1646987"/>
            <a:chOff x="7444883" y="4606763"/>
            <a:chExt cx="1082944" cy="1646987"/>
          </a:xfrm>
        </p:grpSpPr>
        <p:pic>
          <p:nvPicPr>
            <p:cNvPr id="6" name="Picture 3" descr="C:\Users\reps\Documents\Service\Meetings\Dagstuhl SMT-meets-AbsInt-2014\Talk\gret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44883" y="4606763"/>
              <a:ext cx="1082944" cy="118872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47"/>
            <p:cNvSpPr txBox="1">
              <a:spLocks noChangeArrowheads="1"/>
            </p:cNvSpPr>
            <p:nvPr/>
          </p:nvSpPr>
          <p:spPr bwMode="auto">
            <a:xfrm>
              <a:off x="7661523" y="5816707"/>
              <a:ext cx="649665"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600" dirty="0" smtClean="0">
                  <a:solidFill>
                    <a:schemeClr val="bg1"/>
                  </a:solidFill>
                  <a:latin typeface="Calibri" pitchFamily="34" charset="0"/>
                </a:rPr>
                <a:t>Greta</a:t>
              </a:r>
            </a:p>
            <a:p>
              <a:pPr algn="ctr">
                <a:lnSpc>
                  <a:spcPct val="70000"/>
                </a:lnSpc>
                <a:buFontTx/>
                <a:buNone/>
              </a:pPr>
              <a:r>
                <a:rPr lang="en-US" sz="1600" dirty="0" err="1" smtClean="0">
                  <a:solidFill>
                    <a:schemeClr val="bg1"/>
                  </a:solidFill>
                  <a:latin typeface="Calibri" pitchFamily="34" charset="0"/>
                </a:rPr>
                <a:t>Yorsh</a:t>
              </a:r>
              <a:endParaRPr lang="en-US" sz="1600" dirty="0" smtClean="0">
                <a:solidFill>
                  <a:schemeClr val="bg1"/>
                </a:solidFill>
                <a:latin typeface="Calibri" pitchFamily="34" charset="0"/>
              </a:endParaRPr>
            </a:p>
          </p:txBody>
        </p:sp>
      </p:grpSp>
      <p:grpSp>
        <p:nvGrpSpPr>
          <p:cNvPr id="8" name="Group 7"/>
          <p:cNvGrpSpPr/>
          <p:nvPr/>
        </p:nvGrpSpPr>
        <p:grpSpPr>
          <a:xfrm>
            <a:off x="6914788" y="5160309"/>
            <a:ext cx="869624" cy="1658015"/>
            <a:chOff x="5935560" y="4606763"/>
            <a:chExt cx="869624" cy="1658015"/>
          </a:xfrm>
        </p:grpSpPr>
        <p:pic>
          <p:nvPicPr>
            <p:cNvPr id="9" name="Picture 2" descr="C:\Users\reps\Documents\Service\Meetings\Dagstuhl SMT-meets-AbsInt-2014\Talk\Mooly Sagiv\1-20140225_19162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35560" y="4606763"/>
              <a:ext cx="869624" cy="118872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47"/>
            <p:cNvSpPr txBox="1">
              <a:spLocks noChangeArrowheads="1"/>
            </p:cNvSpPr>
            <p:nvPr/>
          </p:nvSpPr>
          <p:spPr bwMode="auto">
            <a:xfrm>
              <a:off x="6011941" y="5816707"/>
              <a:ext cx="716863" cy="448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600" dirty="0" err="1" smtClean="0">
                  <a:solidFill>
                    <a:schemeClr val="bg1"/>
                  </a:solidFill>
                  <a:latin typeface="Calibri" pitchFamily="34" charset="0"/>
                </a:rPr>
                <a:t>Mooly</a:t>
              </a:r>
              <a:endParaRPr lang="en-US" sz="1600" dirty="0">
                <a:solidFill>
                  <a:schemeClr val="bg1"/>
                </a:solidFill>
                <a:latin typeface="Calibri" pitchFamily="34" charset="0"/>
              </a:endParaRPr>
            </a:p>
            <a:p>
              <a:pPr algn="ctr">
                <a:lnSpc>
                  <a:spcPct val="70000"/>
                </a:lnSpc>
                <a:buFontTx/>
                <a:buNone/>
              </a:pPr>
              <a:r>
                <a:rPr lang="en-US" sz="1600" dirty="0" err="1" smtClean="0">
                  <a:solidFill>
                    <a:schemeClr val="bg1"/>
                  </a:solidFill>
                  <a:latin typeface="Calibri" pitchFamily="34" charset="0"/>
                </a:rPr>
                <a:t>Sagiv</a:t>
              </a:r>
              <a:endParaRPr lang="en-US" sz="1600" dirty="0">
                <a:solidFill>
                  <a:schemeClr val="bg1"/>
                </a:solidFill>
                <a:latin typeface="Calibri" pitchFamily="34" charset="0"/>
              </a:endParaRPr>
            </a:p>
          </p:txBody>
        </p:sp>
      </p:grpSp>
      <p:sp>
        <p:nvSpPr>
          <p:cNvPr id="11" name="TextBox 10"/>
          <p:cNvSpPr txBox="1"/>
          <p:nvPr/>
        </p:nvSpPr>
        <p:spPr>
          <a:xfrm>
            <a:off x="1040468" y="5719190"/>
            <a:ext cx="5715283" cy="830997"/>
          </a:xfrm>
          <a:prstGeom prst="rect">
            <a:avLst/>
          </a:prstGeom>
          <a:noFill/>
          <a:ln w="28575">
            <a:solidFill>
              <a:schemeClr val="bg1"/>
            </a:solidFill>
          </a:ln>
        </p:spPr>
        <p:txBody>
          <a:bodyPr wrap="none" rtlCol="0">
            <a:spAutoFit/>
          </a:bodyPr>
          <a:lstStyle/>
          <a:p>
            <a:r>
              <a:rPr lang="en-US" sz="2400" dirty="0" smtClean="0">
                <a:solidFill>
                  <a:schemeClr val="bg1"/>
                </a:solidFill>
                <a:latin typeface="Calibri" panose="020F0502020204030204" pitchFamily="34" charset="0"/>
              </a:rPr>
              <a:t>R., </a:t>
            </a:r>
            <a:r>
              <a:rPr lang="en-US" sz="2400" dirty="0" err="1" smtClean="0">
                <a:solidFill>
                  <a:schemeClr val="bg1"/>
                </a:solidFill>
                <a:latin typeface="Calibri" panose="020F0502020204030204" pitchFamily="34" charset="0"/>
              </a:rPr>
              <a:t>Sagiv</a:t>
            </a:r>
            <a:r>
              <a:rPr lang="en-US" sz="2400" dirty="0">
                <a:solidFill>
                  <a:schemeClr val="bg1"/>
                </a:solidFill>
                <a:latin typeface="Calibri" panose="020F0502020204030204" pitchFamily="34" charset="0"/>
              </a:rPr>
              <a:t>, </a:t>
            </a:r>
            <a:r>
              <a:rPr lang="en-US" sz="2400" dirty="0" smtClean="0">
                <a:solidFill>
                  <a:schemeClr val="bg1"/>
                </a:solidFill>
                <a:latin typeface="Calibri" panose="020F0502020204030204" pitchFamily="34" charset="0"/>
              </a:rPr>
              <a:t>&amp; </a:t>
            </a:r>
            <a:r>
              <a:rPr lang="en-US" sz="2400" dirty="0" err="1" smtClean="0">
                <a:solidFill>
                  <a:schemeClr val="bg1"/>
                </a:solidFill>
                <a:latin typeface="Calibri" panose="020F0502020204030204" pitchFamily="34" charset="0"/>
              </a:rPr>
              <a:t>Yorsh</a:t>
            </a:r>
            <a:r>
              <a:rPr lang="en-US" sz="2400" dirty="0">
                <a:solidFill>
                  <a:schemeClr val="bg1"/>
                </a:solidFill>
                <a:latin typeface="Calibri" panose="020F0502020204030204" pitchFamily="34" charset="0"/>
              </a:rPr>
              <a:t>: </a:t>
            </a:r>
            <a:r>
              <a:rPr lang="en-US" sz="2400" b="1" dirty="0">
                <a:solidFill>
                  <a:schemeClr val="bg1"/>
                </a:solidFill>
                <a:latin typeface="Calibri" panose="020F0502020204030204" pitchFamily="34" charset="0"/>
              </a:rPr>
              <a:t>Symbolic </a:t>
            </a:r>
            <a:r>
              <a:rPr lang="en-US" sz="2400" b="1" dirty="0" smtClean="0">
                <a:solidFill>
                  <a:schemeClr val="bg1"/>
                </a:solidFill>
                <a:latin typeface="Calibri" panose="020F0502020204030204" pitchFamily="34" charset="0"/>
              </a:rPr>
              <a:t>implementation</a:t>
            </a:r>
          </a:p>
          <a:p>
            <a:r>
              <a:rPr lang="en-US" sz="2400" b="1" dirty="0" smtClean="0">
                <a:solidFill>
                  <a:schemeClr val="bg1"/>
                </a:solidFill>
                <a:latin typeface="Calibri" panose="020F0502020204030204" pitchFamily="34" charset="0"/>
              </a:rPr>
              <a:t>of the best transformer</a:t>
            </a:r>
            <a:r>
              <a:rPr lang="en-US" sz="2400" dirty="0" smtClean="0">
                <a:solidFill>
                  <a:schemeClr val="bg1"/>
                </a:solidFill>
                <a:latin typeface="Calibri" panose="020F0502020204030204" pitchFamily="34" charset="0"/>
              </a:rPr>
              <a:t>, </a:t>
            </a:r>
            <a:r>
              <a:rPr lang="en-US" sz="2400" dirty="0">
                <a:solidFill>
                  <a:schemeClr val="bg1"/>
                </a:solidFill>
                <a:latin typeface="Calibri" panose="020F0502020204030204" pitchFamily="34" charset="0"/>
              </a:rPr>
              <a:t>VMCAI </a:t>
            </a:r>
            <a:r>
              <a:rPr lang="en-US" sz="2400" dirty="0" smtClean="0">
                <a:solidFill>
                  <a:schemeClr val="bg1"/>
                </a:solidFill>
                <a:latin typeface="Calibri" panose="020F0502020204030204" pitchFamily="34" charset="0"/>
              </a:rPr>
              <a:t>2004</a:t>
            </a:r>
            <a:endParaRPr lang="en-US" sz="24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2655798778"/>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63266" name="Rectangle 2"/>
              <p:cNvSpPr>
                <a:spLocks noGrp="1" noChangeArrowheads="1"/>
              </p:cNvSpPr>
              <p:nvPr>
                <p:ph type="title"/>
              </p:nvPr>
            </p:nvSpPr>
            <p:spPr>
              <a:xfrm>
                <a:off x="0" y="300038"/>
                <a:ext cx="9144000" cy="742950"/>
              </a:xfrm>
            </p:spPr>
            <p:txBody>
              <a:bodyPr/>
              <a:lstStyle/>
              <a:p>
                <a:r>
                  <a:rPr lang="en-US" altLang="en-US" sz="4000" dirty="0" smtClean="0"/>
                  <a:t>Example: </a:t>
                </a:r>
                <a14:m>
                  <m:oMath xmlns:m="http://schemas.openxmlformats.org/officeDocument/2006/math">
                    <m:acc>
                      <m:accPr>
                        <m:chr m:val="̂"/>
                        <m:ctrlPr>
                          <a:rPr lang="en-US" sz="4000" i="1">
                            <a:solidFill>
                              <a:srgbClr val="FFFFFF"/>
                            </a:solidFill>
                            <a:latin typeface="Cambria Math"/>
                            <a:ea typeface="Cambria Math"/>
                          </a:rPr>
                        </m:ctrlPr>
                      </m:accPr>
                      <m:e>
                        <m:r>
                          <a:rPr lang="en-US" sz="4000" i="1">
                            <a:solidFill>
                              <a:srgbClr val="FFFFFF"/>
                            </a:solidFill>
                            <a:latin typeface="Cambria Math"/>
                            <a:ea typeface="Cambria Math"/>
                          </a:rPr>
                          <m:t>𝛼</m:t>
                        </m:r>
                      </m:e>
                    </m:acc>
                  </m:oMath>
                </a14:m>
                <a:r>
                  <a:rPr lang="en-US" altLang="en-US" sz="4000" baseline="-25000" dirty="0" smtClean="0">
                    <a:sym typeface="Symbol" pitchFamily="18" charset="2"/>
                  </a:rPr>
                  <a:t>CP</a:t>
                </a:r>
                <a:r>
                  <a:rPr lang="en-US" altLang="en-US" sz="4000" dirty="0" smtClean="0"/>
                  <a:t>(</a:t>
                </a:r>
                <a14:m>
                  <m:oMath xmlns:m="http://schemas.openxmlformats.org/officeDocument/2006/math">
                    <m:r>
                      <a:rPr lang="en-US" altLang="en-US" sz="4000" b="0" i="1" smtClean="0">
                        <a:latin typeface="Cambria Math"/>
                      </a:rPr>
                      <m:t>𝑦</m:t>
                    </m:r>
                    <m:r>
                      <a:rPr lang="en-US" altLang="en-US" sz="4000" b="0" i="1" smtClean="0">
                        <a:latin typeface="Cambria Math"/>
                      </a:rPr>
                      <m:t>=</m:t>
                    </m:r>
                    <m:r>
                      <a:rPr lang="en-US" altLang="en-US" sz="4000" b="0" i="1" smtClean="0">
                        <a:latin typeface="Cambria Math"/>
                      </a:rPr>
                      <m:t>𝑥</m:t>
                    </m:r>
                    <m:r>
                      <a:rPr lang="en-US" altLang="en-US" sz="4000" b="0" i="1" smtClean="0">
                        <a:latin typeface="Cambria Math"/>
                      </a:rPr>
                      <m:t>+(−</m:t>
                    </m:r>
                    <m:r>
                      <a:rPr lang="en-US" altLang="en-US" sz="4000" b="0" i="1" smtClean="0">
                        <a:latin typeface="Cambria Math"/>
                      </a:rPr>
                      <m:t>𝑥</m:t>
                    </m:r>
                    <m:r>
                      <a:rPr lang="en-US" altLang="en-US" sz="4000" b="0" i="1" smtClean="0">
                        <a:latin typeface="Cambria Math"/>
                      </a:rPr>
                      <m:t>)</m:t>
                    </m:r>
                  </m:oMath>
                </a14:m>
                <a:r>
                  <a:rPr lang="en-US" altLang="en-US" sz="4000" dirty="0" smtClean="0"/>
                  <a:t>)</a:t>
                </a:r>
                <a:endParaRPr lang="en-US" altLang="he-IL" sz="4000" dirty="0">
                  <a:solidFill>
                    <a:schemeClr val="tx1"/>
                  </a:solidFill>
                </a:endParaRPr>
              </a:p>
            </p:txBody>
          </p:sp>
        </mc:Choice>
        <mc:Fallback xmlns="">
          <p:sp>
            <p:nvSpPr>
              <p:cNvPr id="1163266" name="Rectangle 2"/>
              <p:cNvSpPr>
                <a:spLocks noGrp="1" noRot="1" noChangeAspect="1" noMove="1" noResize="1" noEditPoints="1" noAdjustHandles="1" noChangeArrowheads="1" noChangeShapeType="1" noTextEdit="1"/>
              </p:cNvSpPr>
              <p:nvPr>
                <p:ph type="title"/>
              </p:nvPr>
            </p:nvSpPr>
            <p:spPr>
              <a:xfrm>
                <a:off x="0" y="300038"/>
                <a:ext cx="9144000" cy="742950"/>
              </a:xfrm>
              <a:blipFill rotWithShape="1">
                <a:blip r:embed="rId3"/>
                <a:stretch>
                  <a:fillRect t="-11475" b="-327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63267" name="Text Box 3"/>
              <p:cNvSpPr txBox="1">
                <a:spLocks noChangeArrowheads="1"/>
              </p:cNvSpPr>
              <p:nvPr/>
            </p:nvSpPr>
            <p:spPr bwMode="auto">
              <a:xfrm>
                <a:off x="0" y="1428750"/>
                <a:ext cx="9126538" cy="4256935"/>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p>
                <a:pPr>
                  <a:lnSpc>
                    <a:spcPct val="120000"/>
                  </a:lnSpc>
                </a:pPr>
                <a:r>
                  <a:rPr lang="en-US" altLang="en-US" sz="2800" dirty="0">
                    <a:solidFill>
                      <a:schemeClr val="bg1"/>
                    </a:solidFill>
                  </a:rPr>
                  <a:t>Initialization:</a:t>
                </a:r>
              </a:p>
              <a:p>
                <a:pPr>
                  <a:lnSpc>
                    <a:spcPct val="120000"/>
                  </a:lnSpc>
                </a:pPr>
                <a:r>
                  <a:rPr lang="en-US" altLang="en-US" sz="2800" dirty="0">
                    <a:solidFill>
                      <a:schemeClr val="bg1"/>
                    </a:solidFill>
                  </a:rPr>
                  <a:t>                </a:t>
                </a:r>
                <a:r>
                  <a:rPr lang="en-US" altLang="en-US" sz="2800" dirty="0" smtClean="0">
                    <a:solidFill>
                      <a:schemeClr val="bg1"/>
                    </a:solidFill>
                  </a:rPr>
                  <a:t> </a:t>
                </a:r>
                <a14:m>
                  <m:oMath xmlns:m="http://schemas.openxmlformats.org/officeDocument/2006/math">
                    <m:sSup>
                      <m:sSupPr>
                        <m:ctrlPr>
                          <a:rPr lang="en-US" altLang="en-US" sz="2800" i="1" dirty="0">
                            <a:solidFill>
                              <a:srgbClr val="FFFFFF"/>
                            </a:solidFill>
                            <a:latin typeface="Cambria Math"/>
                          </a:rPr>
                        </m:ctrlPr>
                      </m:sSupPr>
                      <m:e>
                        <m:r>
                          <a:rPr lang="en-US" altLang="en-US" sz="2800" i="1" dirty="0">
                            <a:solidFill>
                              <a:srgbClr val="FFFFFF"/>
                            </a:solidFill>
                            <a:latin typeface="Cambria Math"/>
                          </a:rPr>
                          <m:t>𝑎</m:t>
                        </m:r>
                      </m:e>
                      <m:sup>
                        <m:r>
                          <a:rPr lang="en-US" altLang="en-US" sz="2800" i="1" dirty="0">
                            <a:solidFill>
                              <a:srgbClr val="FFFFFF"/>
                            </a:solidFill>
                            <a:latin typeface="Cambria Math"/>
                          </a:rPr>
                          <m:t>#</m:t>
                        </m:r>
                      </m:sup>
                    </m:sSup>
                  </m:oMath>
                </a14:m>
                <a:r>
                  <a:rPr lang="en-US" altLang="en-US" sz="2800" dirty="0" smtClean="0">
                    <a:solidFill>
                      <a:schemeClr val="bg1"/>
                    </a:solidFill>
                  </a:rPr>
                  <a:t> </a:t>
                </a:r>
                <a:r>
                  <a:rPr lang="en-US" altLang="en-US" sz="2800" dirty="0">
                    <a:solidFill>
                      <a:schemeClr val="bg1"/>
                    </a:solidFill>
                  </a:rPr>
                  <a:t>:= </a:t>
                </a:r>
                <a:r>
                  <a:rPr lang="en-US" altLang="en-US" sz="2400" dirty="0">
                    <a:solidFill>
                      <a:schemeClr val="bg1"/>
                    </a:solidFill>
                    <a:latin typeface="Courier New" pitchFamily="49" charset="0"/>
                    <a:sym typeface="Symbol" pitchFamily="18" charset="2"/>
                  </a:rPr>
                  <a:t></a:t>
                </a:r>
              </a:p>
              <a:p>
                <a:pPr>
                  <a:lnSpc>
                    <a:spcPct val="120000"/>
                  </a:lnSpc>
                </a:pPr>
                <a:r>
                  <a:rPr lang="en-US" altLang="en-US" sz="2400" dirty="0">
                    <a:solidFill>
                      <a:schemeClr val="bg1"/>
                    </a:solidFill>
                    <a:latin typeface="Courier New" pitchFamily="49" charset="0"/>
                    <a:sym typeface="Symbol" pitchFamily="18" charset="2"/>
                  </a:rPr>
                  <a:t>         </a:t>
                </a:r>
                <a:r>
                  <a:rPr lang="en-US" altLang="en-US" sz="1000" dirty="0">
                    <a:solidFill>
                      <a:schemeClr val="bg1"/>
                    </a:solidFill>
                    <a:latin typeface="Courier New" pitchFamily="49" charset="0"/>
                    <a:sym typeface="Symbol" pitchFamily="18" charset="2"/>
                  </a:rPr>
                  <a:t> </a:t>
                </a:r>
                <a:r>
                  <a:rPr lang="en-US" altLang="en-US" sz="2400" dirty="0">
                    <a:solidFill>
                      <a:schemeClr val="bg1"/>
                    </a:solidFill>
                    <a:sym typeface="Symbol" pitchFamily="18" charset="2"/>
                  </a:rPr>
                  <a:t></a:t>
                </a:r>
                <a:r>
                  <a:rPr lang="en-US" altLang="en-US" sz="2800" dirty="0">
                    <a:solidFill>
                      <a:schemeClr val="bg1"/>
                    </a:solidFill>
                  </a:rPr>
                  <a:t> := </a:t>
                </a:r>
                <a:r>
                  <a:rPr lang="en-US" altLang="en-US" sz="2800" dirty="0" smtClean="0">
                    <a:solidFill>
                      <a:schemeClr val="bg1"/>
                    </a:solidFill>
                  </a:rPr>
                  <a:t>(</a:t>
                </a:r>
                <a14:m>
                  <m:oMath xmlns:m="http://schemas.openxmlformats.org/officeDocument/2006/math">
                    <m:r>
                      <a:rPr lang="en-US" altLang="en-US" sz="2800" i="1">
                        <a:solidFill>
                          <a:schemeClr val="bg1"/>
                        </a:solidFill>
                        <a:latin typeface="Cambria Math"/>
                      </a:rPr>
                      <m:t>𝑦</m:t>
                    </m:r>
                    <m:r>
                      <a:rPr lang="en-US" altLang="en-US" sz="2800" i="1">
                        <a:solidFill>
                          <a:schemeClr val="bg1"/>
                        </a:solidFill>
                        <a:latin typeface="Cambria Math"/>
                      </a:rPr>
                      <m:t>=</m:t>
                    </m:r>
                    <m:r>
                      <a:rPr lang="en-US" altLang="en-US" sz="2800" i="1">
                        <a:solidFill>
                          <a:schemeClr val="bg1"/>
                        </a:solidFill>
                        <a:latin typeface="Cambria Math"/>
                      </a:rPr>
                      <m:t>𝑥</m:t>
                    </m:r>
                    <m:r>
                      <a:rPr lang="en-US" altLang="en-US" sz="2800" i="1">
                        <a:solidFill>
                          <a:schemeClr val="bg1"/>
                        </a:solidFill>
                        <a:latin typeface="Cambria Math"/>
                      </a:rPr>
                      <m:t>+(−</m:t>
                    </m:r>
                    <m:r>
                      <a:rPr lang="en-US" altLang="en-US" sz="2800" i="1">
                        <a:solidFill>
                          <a:schemeClr val="bg1"/>
                        </a:solidFill>
                        <a:latin typeface="Cambria Math"/>
                      </a:rPr>
                      <m:t>𝑥</m:t>
                    </m:r>
                    <m:r>
                      <a:rPr lang="en-US" altLang="en-US" sz="2800" i="1">
                        <a:solidFill>
                          <a:schemeClr val="bg1"/>
                        </a:solidFill>
                        <a:latin typeface="Cambria Math"/>
                      </a:rPr>
                      <m:t>)</m:t>
                    </m:r>
                  </m:oMath>
                </a14:m>
                <a:r>
                  <a:rPr lang="en-US" altLang="en-US" sz="2800" dirty="0">
                    <a:solidFill>
                      <a:schemeClr val="bg1"/>
                    </a:solidFill>
                  </a:rPr>
                  <a:t>)</a:t>
                </a:r>
              </a:p>
              <a:p>
                <a:pPr>
                  <a:lnSpc>
                    <a:spcPct val="120000"/>
                  </a:lnSpc>
                </a:pPr>
                <a:r>
                  <a:rPr lang="en-US" altLang="en-US" sz="2800" dirty="0">
                    <a:solidFill>
                      <a:schemeClr val="bg1"/>
                    </a:solidFill>
                  </a:rPr>
                  <a:t>Iteration 1:  </a:t>
                </a:r>
                <a:r>
                  <a:rPr lang="en-US" altLang="en-US" sz="2800" i="1" dirty="0">
                    <a:solidFill>
                      <a:schemeClr val="bg1"/>
                    </a:solidFill>
                  </a:rPr>
                  <a:t>S</a:t>
                </a:r>
                <a:r>
                  <a:rPr lang="en-US" altLang="en-US" sz="2800" dirty="0">
                    <a:solidFill>
                      <a:schemeClr val="bg1"/>
                    </a:solidFill>
                  </a:rPr>
                  <a:t> := [</a:t>
                </a:r>
                <a:r>
                  <a:rPr lang="en-US" altLang="en-US" sz="2800" i="1" dirty="0">
                    <a:solidFill>
                      <a:schemeClr val="bg1"/>
                    </a:solidFill>
                  </a:rPr>
                  <a:t>x</a:t>
                </a:r>
                <a:r>
                  <a:rPr lang="en-US" altLang="en-US" sz="2800" dirty="0">
                    <a:solidFill>
                      <a:schemeClr val="bg1"/>
                    </a:solidFill>
                  </a:rPr>
                  <a:t> </a:t>
                </a:r>
                <a:r>
                  <a:rPr lang="en-US" altLang="en-US" sz="2800" dirty="0">
                    <a:solidFill>
                      <a:schemeClr val="bg1"/>
                    </a:solidFill>
                    <a:sym typeface="Symbol" pitchFamily="18" charset="2"/>
                  </a:rPr>
                  <a:t></a:t>
                </a:r>
                <a:r>
                  <a:rPr lang="en-US" altLang="en-US" sz="2800" dirty="0">
                    <a:solidFill>
                      <a:schemeClr val="bg1"/>
                    </a:solidFill>
                  </a:rPr>
                  <a:t> </a:t>
                </a:r>
                <a:r>
                  <a:rPr lang="en-US" altLang="en-US" sz="2800" dirty="0" smtClean="0">
                    <a:solidFill>
                      <a:schemeClr val="bg1"/>
                    </a:solidFill>
                  </a:rPr>
                  <a:t>43, </a:t>
                </a:r>
                <a:r>
                  <a:rPr lang="en-US" altLang="en-US" sz="2800" i="1" dirty="0">
                    <a:solidFill>
                      <a:schemeClr val="bg1"/>
                    </a:solidFill>
                  </a:rPr>
                  <a:t>y</a:t>
                </a:r>
                <a:r>
                  <a:rPr lang="en-US" altLang="en-US" sz="2800" dirty="0">
                    <a:solidFill>
                      <a:schemeClr val="bg1"/>
                    </a:solidFill>
                  </a:rPr>
                  <a:t> </a:t>
                </a:r>
                <a:r>
                  <a:rPr lang="en-US" altLang="en-US" sz="2800" dirty="0">
                    <a:solidFill>
                      <a:schemeClr val="bg1"/>
                    </a:solidFill>
                    <a:sym typeface="Symbol" pitchFamily="18" charset="2"/>
                  </a:rPr>
                  <a:t></a:t>
                </a:r>
                <a:r>
                  <a:rPr lang="en-US" altLang="en-US" sz="2800" dirty="0">
                    <a:solidFill>
                      <a:schemeClr val="bg1"/>
                    </a:solidFill>
                  </a:rPr>
                  <a:t> </a:t>
                </a:r>
                <a:r>
                  <a:rPr lang="en-US" altLang="en-US" sz="2800" dirty="0" smtClean="0">
                    <a:solidFill>
                      <a:schemeClr val="bg1"/>
                    </a:solidFill>
                  </a:rPr>
                  <a:t>0]    </a:t>
                </a:r>
                <a:r>
                  <a:rPr lang="en-US" altLang="en-US" sz="2800" dirty="0">
                    <a:solidFill>
                      <a:schemeClr val="bg1"/>
                    </a:solidFill>
                  </a:rPr>
                  <a:t>// A satisfying store</a:t>
                </a:r>
              </a:p>
              <a:p>
                <a:pPr>
                  <a:lnSpc>
                    <a:spcPct val="120000"/>
                  </a:lnSpc>
                </a:pPr>
                <a:r>
                  <a:rPr lang="en-US" altLang="en-US" sz="2800" dirty="0">
                    <a:solidFill>
                      <a:schemeClr val="bg1"/>
                    </a:solidFill>
                  </a:rPr>
                  <a:t>               </a:t>
                </a:r>
                <a:r>
                  <a:rPr lang="en-US" altLang="en-US" sz="2800" dirty="0" smtClean="0">
                    <a:solidFill>
                      <a:schemeClr val="bg1"/>
                    </a:solidFill>
                  </a:rPr>
                  <a:t>  </a:t>
                </a:r>
                <a14:m>
                  <m:oMath xmlns:m="http://schemas.openxmlformats.org/officeDocument/2006/math">
                    <m:sSup>
                      <m:sSupPr>
                        <m:ctrlPr>
                          <a:rPr lang="en-US" altLang="en-US" sz="2800" i="1" dirty="0">
                            <a:solidFill>
                              <a:srgbClr val="FFFFFF"/>
                            </a:solidFill>
                            <a:latin typeface="Cambria Math"/>
                          </a:rPr>
                        </m:ctrlPr>
                      </m:sSupPr>
                      <m:e>
                        <m:r>
                          <a:rPr lang="en-US" altLang="en-US" sz="2800" i="1" dirty="0">
                            <a:solidFill>
                              <a:srgbClr val="FFFFFF"/>
                            </a:solidFill>
                            <a:latin typeface="Cambria Math"/>
                          </a:rPr>
                          <m:t>𝑎</m:t>
                        </m:r>
                      </m:e>
                      <m:sup>
                        <m:r>
                          <a:rPr lang="en-US" altLang="en-US" sz="2800" i="1" dirty="0">
                            <a:solidFill>
                              <a:srgbClr val="FFFFFF"/>
                            </a:solidFill>
                            <a:latin typeface="Cambria Math"/>
                          </a:rPr>
                          <m:t>#</m:t>
                        </m:r>
                      </m:sup>
                    </m:sSup>
                  </m:oMath>
                </a14:m>
                <a:r>
                  <a:rPr lang="en-US" altLang="en-US" sz="2800" dirty="0" smtClean="0">
                    <a:solidFill>
                      <a:schemeClr val="bg1"/>
                    </a:solidFill>
                  </a:rPr>
                  <a:t> </a:t>
                </a:r>
                <a:r>
                  <a:rPr lang="en-US" altLang="en-US" sz="2800" dirty="0">
                    <a:solidFill>
                      <a:schemeClr val="bg1"/>
                    </a:solidFill>
                  </a:rPr>
                  <a:t>:= </a:t>
                </a:r>
                <a:r>
                  <a:rPr lang="en-US" altLang="en-US" sz="2400" dirty="0">
                    <a:solidFill>
                      <a:schemeClr val="bg1"/>
                    </a:solidFill>
                    <a:latin typeface="Courier New" pitchFamily="49" charset="0"/>
                    <a:sym typeface="Symbol" pitchFamily="18" charset="2"/>
                  </a:rPr>
                  <a:t></a:t>
                </a:r>
                <a:r>
                  <a:rPr lang="en-US" altLang="en-US" sz="2800" dirty="0">
                    <a:solidFill>
                      <a:schemeClr val="bg1"/>
                    </a:solidFill>
                  </a:rPr>
                  <a:t> </a:t>
                </a:r>
                <a:r>
                  <a:rPr lang="en-US" altLang="en-US" sz="2400" dirty="0">
                    <a:solidFill>
                      <a:schemeClr val="bg1"/>
                    </a:solidFill>
                    <a:latin typeface="Courier New" pitchFamily="49" charset="0"/>
                    <a:sym typeface="Math B" pitchFamily="2" charset="2"/>
                  </a:rPr>
                  <a:t></a:t>
                </a:r>
                <a:r>
                  <a:rPr lang="en-US" altLang="en-US" sz="2800" dirty="0">
                    <a:solidFill>
                      <a:schemeClr val="bg1"/>
                    </a:solidFill>
                  </a:rPr>
                  <a:t> </a:t>
                </a:r>
                <a:r>
                  <a:rPr lang="en-US" altLang="en-US" sz="2400" i="1" dirty="0">
                    <a:solidFill>
                      <a:schemeClr val="bg1"/>
                    </a:solidFill>
                    <a:latin typeface="Courier New" pitchFamily="49" charset="0"/>
                    <a:sym typeface="Symbol" pitchFamily="18" charset="2"/>
                  </a:rPr>
                  <a:t></a:t>
                </a:r>
                <a:r>
                  <a:rPr lang="en-US" altLang="en-US" sz="1000" dirty="0">
                    <a:solidFill>
                      <a:schemeClr val="bg1"/>
                    </a:solidFill>
                    <a:latin typeface="Courier New" pitchFamily="49" charset="0"/>
                    <a:sym typeface="Symbol" pitchFamily="18" charset="2"/>
                  </a:rPr>
                  <a:t> </a:t>
                </a:r>
                <a:r>
                  <a:rPr lang="en-US" altLang="en-US" sz="2800" dirty="0">
                    <a:solidFill>
                      <a:schemeClr val="bg1"/>
                    </a:solidFill>
                  </a:rPr>
                  <a:t>([</a:t>
                </a:r>
                <a:r>
                  <a:rPr lang="en-US" altLang="en-US" sz="2800" i="1" dirty="0">
                    <a:solidFill>
                      <a:schemeClr val="bg1"/>
                    </a:solidFill>
                  </a:rPr>
                  <a:t>x</a:t>
                </a:r>
                <a:r>
                  <a:rPr lang="en-US" altLang="en-US" sz="2800" dirty="0">
                    <a:solidFill>
                      <a:schemeClr val="bg1"/>
                    </a:solidFill>
                  </a:rPr>
                  <a:t> </a:t>
                </a:r>
                <a:r>
                  <a:rPr lang="en-US" altLang="en-US" sz="2800" dirty="0">
                    <a:solidFill>
                      <a:schemeClr val="bg1"/>
                    </a:solidFill>
                    <a:sym typeface="Symbol" pitchFamily="18" charset="2"/>
                  </a:rPr>
                  <a:t></a:t>
                </a:r>
                <a:r>
                  <a:rPr lang="en-US" altLang="en-US" sz="2800" dirty="0">
                    <a:solidFill>
                      <a:schemeClr val="bg1"/>
                    </a:solidFill>
                  </a:rPr>
                  <a:t> </a:t>
                </a:r>
                <a:r>
                  <a:rPr lang="en-US" altLang="en-US" sz="2800" dirty="0" smtClean="0">
                    <a:solidFill>
                      <a:schemeClr val="bg1"/>
                    </a:solidFill>
                  </a:rPr>
                  <a:t>43, </a:t>
                </a:r>
                <a:r>
                  <a:rPr lang="en-US" altLang="en-US" sz="2800" i="1" dirty="0">
                    <a:solidFill>
                      <a:schemeClr val="bg1"/>
                    </a:solidFill>
                  </a:rPr>
                  <a:t>y</a:t>
                </a:r>
                <a:r>
                  <a:rPr lang="en-US" altLang="en-US" sz="2800" dirty="0">
                    <a:solidFill>
                      <a:schemeClr val="bg1"/>
                    </a:solidFill>
                  </a:rPr>
                  <a:t> </a:t>
                </a:r>
                <a:r>
                  <a:rPr lang="en-US" altLang="en-US" sz="2800" dirty="0">
                    <a:solidFill>
                      <a:schemeClr val="bg1"/>
                    </a:solidFill>
                    <a:sym typeface="Symbol" pitchFamily="18" charset="2"/>
                  </a:rPr>
                  <a:t></a:t>
                </a:r>
                <a:r>
                  <a:rPr lang="en-US" altLang="en-US" sz="2800" dirty="0">
                    <a:solidFill>
                      <a:schemeClr val="bg1"/>
                    </a:solidFill>
                  </a:rPr>
                  <a:t> </a:t>
                </a:r>
                <a:r>
                  <a:rPr lang="en-US" altLang="en-US" sz="2800" dirty="0" smtClean="0">
                    <a:solidFill>
                      <a:schemeClr val="bg1"/>
                    </a:solidFill>
                  </a:rPr>
                  <a:t>0</a:t>
                </a:r>
                <a:r>
                  <a:rPr lang="en-US" altLang="en-US" sz="2800" dirty="0">
                    <a:solidFill>
                      <a:schemeClr val="bg1"/>
                    </a:solidFill>
                  </a:rPr>
                  <a:t>])</a:t>
                </a:r>
              </a:p>
              <a:p>
                <a:pPr>
                  <a:lnSpc>
                    <a:spcPct val="120000"/>
                  </a:lnSpc>
                </a:pPr>
                <a:r>
                  <a:rPr lang="en-US" altLang="en-US" sz="2800" dirty="0">
                    <a:solidFill>
                      <a:schemeClr val="bg1"/>
                    </a:solidFill>
                  </a:rPr>
                  <a:t>                       </a:t>
                </a:r>
                <a:r>
                  <a:rPr lang="en-US" altLang="en-US" sz="1600" dirty="0">
                    <a:solidFill>
                      <a:schemeClr val="bg1"/>
                    </a:solidFill>
                  </a:rPr>
                  <a:t> </a:t>
                </a:r>
                <a:r>
                  <a:rPr lang="en-US" altLang="en-US" sz="2800" dirty="0">
                    <a:solidFill>
                      <a:schemeClr val="bg1"/>
                    </a:solidFill>
                  </a:rPr>
                  <a:t>= </a:t>
                </a:r>
                <a:r>
                  <a:rPr lang="en-US" altLang="en-US" sz="2800" b="1" dirty="0">
                    <a:solidFill>
                      <a:schemeClr val="bg1"/>
                    </a:solidFill>
                    <a:latin typeface="Microsoft Sans Serif" pitchFamily="34" charset="0"/>
                  </a:rPr>
                  <a:t>[x</a:t>
                </a:r>
                <a:r>
                  <a:rPr lang="en-US" altLang="en-US" sz="2800" b="1" dirty="0" smtClean="0">
                    <a:solidFill>
                      <a:schemeClr val="bg1"/>
                    </a:solidFill>
                    <a:latin typeface="Microsoft Sans Serif" pitchFamily="34" charset="0"/>
                    <a:sym typeface="Symbol" pitchFamily="18" charset="2"/>
                  </a:rPr>
                  <a:t></a:t>
                </a:r>
                <a:r>
                  <a:rPr lang="en-US" altLang="en-US" sz="2800" b="1" dirty="0" smtClean="0">
                    <a:solidFill>
                      <a:schemeClr val="bg1"/>
                    </a:solidFill>
                    <a:latin typeface="Microsoft Sans Serif" pitchFamily="34" charset="0"/>
                  </a:rPr>
                  <a:t>43, </a:t>
                </a:r>
                <a:r>
                  <a:rPr lang="en-US" altLang="en-US" sz="2800" b="1" dirty="0">
                    <a:solidFill>
                      <a:schemeClr val="bg1"/>
                    </a:solidFill>
                    <a:latin typeface="Microsoft Sans Serif" pitchFamily="34" charset="0"/>
                  </a:rPr>
                  <a:t>y</a:t>
                </a:r>
                <a:r>
                  <a:rPr lang="en-US" altLang="en-US" sz="2800" b="1" dirty="0" smtClean="0">
                    <a:solidFill>
                      <a:schemeClr val="bg1"/>
                    </a:solidFill>
                    <a:latin typeface="Microsoft Sans Serif" pitchFamily="34" charset="0"/>
                    <a:sym typeface="Symbol" pitchFamily="18" charset="2"/>
                  </a:rPr>
                  <a:t></a:t>
                </a:r>
                <a:r>
                  <a:rPr lang="en-US" altLang="en-US" sz="2800" b="1" dirty="0" smtClean="0">
                    <a:solidFill>
                      <a:schemeClr val="bg1"/>
                    </a:solidFill>
                    <a:latin typeface="Microsoft Sans Serif" pitchFamily="34" charset="0"/>
                  </a:rPr>
                  <a:t>0</a:t>
                </a:r>
                <a:r>
                  <a:rPr lang="en-US" altLang="en-US" sz="2800" b="1" dirty="0">
                    <a:solidFill>
                      <a:schemeClr val="bg1"/>
                    </a:solidFill>
                    <a:latin typeface="Microsoft Sans Serif" pitchFamily="34" charset="0"/>
                  </a:rPr>
                  <a:t>]</a:t>
                </a:r>
              </a:p>
              <a:p>
                <a:pPr>
                  <a:lnSpc>
                    <a:spcPct val="120000"/>
                  </a:lnSpc>
                </a:pPr>
                <a:r>
                  <a:rPr lang="en-US" altLang="en-US" sz="2800" dirty="0">
                    <a:solidFill>
                      <a:schemeClr val="bg1"/>
                    </a:solidFill>
                  </a:rPr>
                  <a:t> </a:t>
                </a:r>
                <a:r>
                  <a:rPr lang="en-US" altLang="en-US" sz="2800" dirty="0" smtClean="0">
                    <a:solidFill>
                      <a:schemeClr val="bg1"/>
                    </a:solidFill>
                  </a:rPr>
                  <a:t>            </a:t>
                </a:r>
                <a14:m>
                  <m:oMath xmlns:m="http://schemas.openxmlformats.org/officeDocument/2006/math">
                    <m:acc>
                      <m:accPr>
                        <m:chr m:val="̂"/>
                        <m:ctrlPr>
                          <a:rPr lang="en-US" sz="2400" i="1" kern="0">
                            <a:solidFill>
                              <a:srgbClr val="FFFFFF"/>
                            </a:solidFill>
                            <a:latin typeface="Cambria Math"/>
                            <a:ea typeface="Cambria Math"/>
                          </a:rPr>
                        </m:ctrlPr>
                      </m:accPr>
                      <m:e>
                        <m:r>
                          <m:rPr>
                            <m:sty m:val="p"/>
                          </m:rPr>
                          <a:rPr lang="el-GR" sz="2400" i="1" kern="0">
                            <a:solidFill>
                              <a:srgbClr val="FFFFFF"/>
                            </a:solidFill>
                            <a:latin typeface="Cambria Math"/>
                            <a:ea typeface="Cambria Math"/>
                          </a:rPr>
                          <m:t>γ</m:t>
                        </m:r>
                      </m:e>
                    </m:acc>
                  </m:oMath>
                </a14:m>
                <a:r>
                  <a:rPr lang="en-US" altLang="en-US" sz="2800" dirty="0" smtClean="0">
                    <a:solidFill>
                      <a:schemeClr val="bg1"/>
                    </a:solidFill>
                  </a:rPr>
                  <a:t>(</a:t>
                </a:r>
                <a14:m>
                  <m:oMath xmlns:m="http://schemas.openxmlformats.org/officeDocument/2006/math">
                    <m:sSup>
                      <m:sSupPr>
                        <m:ctrlPr>
                          <a:rPr lang="en-US" altLang="en-US" sz="2800" i="1" dirty="0">
                            <a:solidFill>
                              <a:srgbClr val="FFFFFF"/>
                            </a:solidFill>
                            <a:latin typeface="Cambria Math"/>
                          </a:rPr>
                        </m:ctrlPr>
                      </m:sSupPr>
                      <m:e>
                        <m:r>
                          <a:rPr lang="en-US" altLang="en-US" sz="2800" i="1" dirty="0">
                            <a:solidFill>
                              <a:srgbClr val="FFFFFF"/>
                            </a:solidFill>
                            <a:latin typeface="Cambria Math"/>
                          </a:rPr>
                          <m:t>𝑎</m:t>
                        </m:r>
                      </m:e>
                      <m:sup>
                        <m:r>
                          <a:rPr lang="en-US" altLang="en-US" sz="2800" i="1" dirty="0">
                            <a:solidFill>
                              <a:srgbClr val="FFFFFF"/>
                            </a:solidFill>
                            <a:latin typeface="Cambria Math"/>
                          </a:rPr>
                          <m:t>#</m:t>
                        </m:r>
                      </m:sup>
                    </m:sSup>
                  </m:oMath>
                </a14:m>
                <a:r>
                  <a:rPr lang="en-US" altLang="en-US" sz="2800" dirty="0" smtClean="0">
                    <a:solidFill>
                      <a:schemeClr val="bg1"/>
                    </a:solidFill>
                  </a:rPr>
                  <a:t>) = </a:t>
                </a:r>
                <a:r>
                  <a:rPr lang="en-US" altLang="en-US" sz="2800" dirty="0">
                    <a:solidFill>
                      <a:schemeClr val="bg1"/>
                    </a:solidFill>
                  </a:rPr>
                  <a:t>(</a:t>
                </a:r>
                <a:r>
                  <a:rPr lang="en-US" altLang="en-US" sz="2800" i="1" dirty="0">
                    <a:solidFill>
                      <a:schemeClr val="bg1"/>
                    </a:solidFill>
                  </a:rPr>
                  <a:t>x</a:t>
                </a:r>
                <a:r>
                  <a:rPr lang="en-US" altLang="en-US" sz="2800" dirty="0">
                    <a:solidFill>
                      <a:schemeClr val="bg1"/>
                    </a:solidFill>
                  </a:rPr>
                  <a:t> = </a:t>
                </a:r>
                <a:r>
                  <a:rPr lang="en-US" altLang="en-US" sz="2800" dirty="0" smtClean="0">
                    <a:solidFill>
                      <a:schemeClr val="bg1"/>
                    </a:solidFill>
                  </a:rPr>
                  <a:t>43) </a:t>
                </a:r>
                <a:r>
                  <a:rPr lang="en-US" altLang="en-US" sz="2400" dirty="0">
                    <a:solidFill>
                      <a:schemeClr val="bg1"/>
                    </a:solidFill>
                    <a:sym typeface="Symbol" pitchFamily="18" charset="2"/>
                  </a:rPr>
                  <a:t></a:t>
                </a:r>
                <a:r>
                  <a:rPr lang="en-US" altLang="en-US" sz="2800" dirty="0">
                    <a:solidFill>
                      <a:schemeClr val="bg1"/>
                    </a:solidFill>
                  </a:rPr>
                  <a:t> (</a:t>
                </a:r>
                <a:r>
                  <a:rPr lang="en-US" altLang="en-US" sz="2800" i="1" dirty="0">
                    <a:solidFill>
                      <a:schemeClr val="bg1"/>
                    </a:solidFill>
                  </a:rPr>
                  <a:t>y</a:t>
                </a:r>
                <a:r>
                  <a:rPr lang="en-US" altLang="en-US" sz="2800" dirty="0">
                    <a:solidFill>
                      <a:schemeClr val="bg1"/>
                    </a:solidFill>
                  </a:rPr>
                  <a:t> = </a:t>
                </a:r>
                <a:r>
                  <a:rPr lang="en-US" altLang="en-US" sz="2800" dirty="0" smtClean="0">
                    <a:solidFill>
                      <a:schemeClr val="bg1"/>
                    </a:solidFill>
                  </a:rPr>
                  <a:t>0</a:t>
                </a:r>
                <a:r>
                  <a:rPr lang="en-US" altLang="en-US" sz="2800" dirty="0">
                    <a:solidFill>
                      <a:schemeClr val="bg1"/>
                    </a:solidFill>
                  </a:rPr>
                  <a:t>)</a:t>
                </a:r>
              </a:p>
              <a:p>
                <a:pPr>
                  <a:lnSpc>
                    <a:spcPct val="120000"/>
                  </a:lnSpc>
                </a:pPr>
                <a:r>
                  <a:rPr lang="en-US" altLang="en-US" sz="2800" dirty="0">
                    <a:solidFill>
                      <a:schemeClr val="bg1"/>
                    </a:solidFill>
                  </a:rPr>
                  <a:t>                   </a:t>
                </a:r>
                <a:r>
                  <a:rPr lang="en-US" altLang="en-US" sz="2400" dirty="0">
                    <a:solidFill>
                      <a:schemeClr val="bg1"/>
                    </a:solidFill>
                    <a:sym typeface="Symbol" pitchFamily="18" charset="2"/>
                  </a:rPr>
                  <a:t></a:t>
                </a:r>
                <a:r>
                  <a:rPr lang="en-US" altLang="en-US" sz="2800" dirty="0">
                    <a:solidFill>
                      <a:schemeClr val="bg1"/>
                    </a:solidFill>
                  </a:rPr>
                  <a:t> := (</a:t>
                </a:r>
                <a14:m>
                  <m:oMath xmlns:m="http://schemas.openxmlformats.org/officeDocument/2006/math">
                    <m:r>
                      <a:rPr lang="en-US" altLang="en-US" sz="2800" i="1">
                        <a:solidFill>
                          <a:schemeClr val="bg1"/>
                        </a:solidFill>
                        <a:latin typeface="Cambria Math"/>
                      </a:rPr>
                      <m:t>𝑦</m:t>
                    </m:r>
                    <m:r>
                      <a:rPr lang="en-US" altLang="en-US" sz="2800" i="1">
                        <a:solidFill>
                          <a:schemeClr val="bg1"/>
                        </a:solidFill>
                        <a:latin typeface="Cambria Math"/>
                      </a:rPr>
                      <m:t>=</m:t>
                    </m:r>
                    <m:r>
                      <a:rPr lang="en-US" altLang="en-US" sz="2800" i="1">
                        <a:solidFill>
                          <a:schemeClr val="bg1"/>
                        </a:solidFill>
                        <a:latin typeface="Cambria Math"/>
                      </a:rPr>
                      <m:t>𝑥</m:t>
                    </m:r>
                    <m:r>
                      <a:rPr lang="en-US" altLang="en-US" sz="2800" i="1">
                        <a:solidFill>
                          <a:schemeClr val="bg1"/>
                        </a:solidFill>
                        <a:latin typeface="Cambria Math"/>
                      </a:rPr>
                      <m:t>+(−</m:t>
                    </m:r>
                    <m:r>
                      <a:rPr lang="en-US" altLang="en-US" sz="2800" i="1">
                        <a:solidFill>
                          <a:schemeClr val="bg1"/>
                        </a:solidFill>
                        <a:latin typeface="Cambria Math"/>
                      </a:rPr>
                      <m:t>𝑥</m:t>
                    </m:r>
                    <m:r>
                      <a:rPr lang="en-US" altLang="en-US" sz="2800" i="1">
                        <a:solidFill>
                          <a:schemeClr val="bg1"/>
                        </a:solidFill>
                        <a:latin typeface="Cambria Math"/>
                      </a:rPr>
                      <m:t>)</m:t>
                    </m:r>
                  </m:oMath>
                </a14:m>
                <a:r>
                  <a:rPr lang="en-US" altLang="en-US" sz="2800" dirty="0">
                    <a:solidFill>
                      <a:schemeClr val="bg1"/>
                    </a:solidFill>
                  </a:rPr>
                  <a:t>)</a:t>
                </a:r>
                <a:r>
                  <a:rPr lang="en-US" altLang="en-US" sz="2800" dirty="0" smtClean="0">
                    <a:solidFill>
                      <a:schemeClr val="bg1"/>
                    </a:solidFill>
                  </a:rPr>
                  <a:t> </a:t>
                </a:r>
                <a:r>
                  <a:rPr lang="en-US" altLang="en-US" sz="2400" dirty="0">
                    <a:solidFill>
                      <a:schemeClr val="bg1"/>
                    </a:solidFill>
                    <a:sym typeface="Symbol" pitchFamily="18" charset="2"/>
                  </a:rPr>
                  <a:t></a:t>
                </a:r>
                <a:r>
                  <a:rPr lang="en-US" altLang="en-US" sz="2800" dirty="0">
                    <a:solidFill>
                      <a:schemeClr val="bg1"/>
                    </a:solidFill>
                  </a:rPr>
                  <a:t> </a:t>
                </a:r>
                <a:r>
                  <a:rPr lang="en-US" altLang="en-US" sz="2400" dirty="0">
                    <a:solidFill>
                      <a:schemeClr val="bg1"/>
                    </a:solidFill>
                    <a:sym typeface="Symbol" pitchFamily="18" charset="2"/>
                  </a:rPr>
                  <a:t></a:t>
                </a:r>
                <a:r>
                  <a:rPr lang="en-US" altLang="en-US" sz="2800" dirty="0">
                    <a:solidFill>
                      <a:schemeClr val="bg1"/>
                    </a:solidFill>
                  </a:rPr>
                  <a:t>((</a:t>
                </a:r>
                <a:r>
                  <a:rPr lang="en-US" altLang="en-US" sz="2800" i="1" dirty="0" smtClean="0">
                    <a:solidFill>
                      <a:schemeClr val="bg1"/>
                    </a:solidFill>
                  </a:rPr>
                  <a:t>x </a:t>
                </a:r>
                <a:r>
                  <a:rPr lang="en-US" altLang="en-US" sz="2800" dirty="0" smtClean="0">
                    <a:solidFill>
                      <a:schemeClr val="bg1"/>
                    </a:solidFill>
                  </a:rPr>
                  <a:t>= 43) </a:t>
                </a:r>
                <a:r>
                  <a:rPr lang="en-US" altLang="en-US" sz="2400" dirty="0">
                    <a:solidFill>
                      <a:schemeClr val="bg1"/>
                    </a:solidFill>
                    <a:sym typeface="Symbol" pitchFamily="18" charset="2"/>
                  </a:rPr>
                  <a:t> </a:t>
                </a:r>
                <a:r>
                  <a:rPr lang="en-US" altLang="en-US" sz="2800" dirty="0">
                    <a:solidFill>
                      <a:schemeClr val="bg1"/>
                    </a:solidFill>
                  </a:rPr>
                  <a:t>(</a:t>
                </a:r>
                <a:r>
                  <a:rPr lang="en-US" altLang="en-US" sz="2800" i="1" dirty="0" smtClean="0">
                    <a:solidFill>
                      <a:schemeClr val="bg1"/>
                    </a:solidFill>
                  </a:rPr>
                  <a:t>y </a:t>
                </a:r>
                <a:r>
                  <a:rPr lang="en-US" altLang="en-US" sz="2800" dirty="0" smtClean="0">
                    <a:solidFill>
                      <a:schemeClr val="bg1"/>
                    </a:solidFill>
                  </a:rPr>
                  <a:t>= 0))</a:t>
                </a:r>
                <a:endParaRPr lang="en-US" altLang="en-US" sz="2800" dirty="0">
                  <a:solidFill>
                    <a:schemeClr val="bg1"/>
                  </a:solidFill>
                </a:endParaRPr>
              </a:p>
            </p:txBody>
          </p:sp>
        </mc:Choice>
        <mc:Fallback xmlns="">
          <p:sp>
            <p:nvSpPr>
              <p:cNvPr id="1163267" name="Text Box 3"/>
              <p:cNvSpPr txBox="1">
                <a:spLocks noRot="1" noChangeAspect="1" noMove="1" noResize="1" noEditPoints="1" noAdjustHandles="1" noChangeArrowheads="1" noChangeShapeType="1" noTextEdit="1"/>
              </p:cNvSpPr>
              <p:nvPr/>
            </p:nvSpPr>
            <p:spPr bwMode="auto">
              <a:xfrm>
                <a:off x="0" y="1428750"/>
                <a:ext cx="9126538" cy="4256935"/>
              </a:xfrm>
              <a:prstGeom prst="rect">
                <a:avLst/>
              </a:prstGeom>
              <a:blipFill rotWithShape="1">
                <a:blip r:embed="rId4"/>
                <a:stretch>
                  <a:fillRect l="-1336" t="-429" b="-200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31941568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63267">
                                            <p:txEl>
                                              <p:pRg st="0" end="0"/>
                                            </p:txEl>
                                          </p:spTgt>
                                        </p:tgtEl>
                                        <p:attrNameLst>
                                          <p:attrName>style.visibility</p:attrName>
                                        </p:attrNameLst>
                                      </p:cBhvr>
                                      <p:to>
                                        <p:strVal val="visible"/>
                                      </p:to>
                                    </p:set>
                                    <p:animEffect transition="in" filter="dissolve">
                                      <p:cBhvr>
                                        <p:cTn id="7" dur="500"/>
                                        <p:tgtEl>
                                          <p:spTgt spid="1163267">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63267">
                                            <p:txEl>
                                              <p:pRg st="1" end="1"/>
                                            </p:txEl>
                                          </p:spTgt>
                                        </p:tgtEl>
                                        <p:attrNameLst>
                                          <p:attrName>style.visibility</p:attrName>
                                        </p:attrNameLst>
                                      </p:cBhvr>
                                      <p:to>
                                        <p:strVal val="visible"/>
                                      </p:to>
                                    </p:set>
                                    <p:animEffect transition="in" filter="dissolve">
                                      <p:cBhvr>
                                        <p:cTn id="10" dur="500"/>
                                        <p:tgtEl>
                                          <p:spTgt spid="1163267">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163267">
                                            <p:txEl>
                                              <p:pRg st="2" end="2"/>
                                            </p:txEl>
                                          </p:spTgt>
                                        </p:tgtEl>
                                        <p:attrNameLst>
                                          <p:attrName>style.visibility</p:attrName>
                                        </p:attrNameLst>
                                      </p:cBhvr>
                                      <p:to>
                                        <p:strVal val="visible"/>
                                      </p:to>
                                    </p:set>
                                    <p:animEffect transition="in" filter="dissolve">
                                      <p:cBhvr>
                                        <p:cTn id="13" dur="500"/>
                                        <p:tgtEl>
                                          <p:spTgt spid="1163267">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163267">
                                            <p:txEl>
                                              <p:pRg st="3" end="3"/>
                                            </p:txEl>
                                          </p:spTgt>
                                        </p:tgtEl>
                                        <p:attrNameLst>
                                          <p:attrName>style.visibility</p:attrName>
                                        </p:attrNameLst>
                                      </p:cBhvr>
                                      <p:to>
                                        <p:strVal val="visible"/>
                                      </p:to>
                                    </p:set>
                                    <p:animEffect transition="in" filter="dissolve">
                                      <p:cBhvr>
                                        <p:cTn id="18" dur="500"/>
                                        <p:tgtEl>
                                          <p:spTgt spid="1163267">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163267">
                                            <p:txEl>
                                              <p:pRg st="4" end="4"/>
                                            </p:txEl>
                                          </p:spTgt>
                                        </p:tgtEl>
                                        <p:attrNameLst>
                                          <p:attrName>style.visibility</p:attrName>
                                        </p:attrNameLst>
                                      </p:cBhvr>
                                      <p:to>
                                        <p:strVal val="visible"/>
                                      </p:to>
                                    </p:set>
                                    <p:animEffect transition="in" filter="dissolve">
                                      <p:cBhvr>
                                        <p:cTn id="23" dur="500"/>
                                        <p:tgtEl>
                                          <p:spTgt spid="1163267">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163267">
                                            <p:txEl>
                                              <p:pRg st="5" end="5"/>
                                            </p:txEl>
                                          </p:spTgt>
                                        </p:tgtEl>
                                        <p:attrNameLst>
                                          <p:attrName>style.visibility</p:attrName>
                                        </p:attrNameLst>
                                      </p:cBhvr>
                                      <p:to>
                                        <p:strVal val="visible"/>
                                      </p:to>
                                    </p:set>
                                    <p:animEffect transition="in" filter="dissolve">
                                      <p:cBhvr>
                                        <p:cTn id="28" dur="500"/>
                                        <p:tgtEl>
                                          <p:spTgt spid="1163267">
                                            <p:txEl>
                                              <p:pRg st="5" end="5"/>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163267">
                                            <p:txEl>
                                              <p:pRg st="6" end="6"/>
                                            </p:txEl>
                                          </p:spTgt>
                                        </p:tgtEl>
                                        <p:attrNameLst>
                                          <p:attrName>style.visibility</p:attrName>
                                        </p:attrNameLst>
                                      </p:cBhvr>
                                      <p:to>
                                        <p:strVal val="visible"/>
                                      </p:to>
                                    </p:set>
                                    <p:animEffect transition="in" filter="dissolve">
                                      <p:cBhvr>
                                        <p:cTn id="33" dur="500"/>
                                        <p:tgtEl>
                                          <p:spTgt spid="1163267">
                                            <p:txEl>
                                              <p:pRg st="6" end="6"/>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163267">
                                            <p:txEl>
                                              <p:pRg st="7" end="7"/>
                                            </p:txEl>
                                          </p:spTgt>
                                        </p:tgtEl>
                                        <p:attrNameLst>
                                          <p:attrName>style.visibility</p:attrName>
                                        </p:attrNameLst>
                                      </p:cBhvr>
                                      <p:to>
                                        <p:strVal val="visible"/>
                                      </p:to>
                                    </p:set>
                                    <p:animEffect transition="in" filter="dissolve">
                                      <p:cBhvr>
                                        <p:cTn id="38" dur="500"/>
                                        <p:tgtEl>
                                          <p:spTgt spid="116326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3267"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32898" name="Rectangle 2"/>
              <p:cNvSpPr>
                <a:spLocks noGrp="1" noChangeArrowheads="1"/>
              </p:cNvSpPr>
              <p:nvPr>
                <p:ph type="title"/>
              </p:nvPr>
            </p:nvSpPr>
            <p:spPr>
              <a:xfrm>
                <a:off x="0" y="355600"/>
                <a:ext cx="9144000" cy="742950"/>
              </a:xfrm>
            </p:spPr>
            <p:txBody>
              <a:bodyPr/>
              <a:lstStyle/>
              <a:p>
                <a:r>
                  <a:rPr lang="en-US" altLang="en-US" dirty="0">
                    <a:sym typeface="Symbol" pitchFamily="18" charset="2"/>
                  </a:rPr>
                  <a:t>Procedure </a:t>
                </a:r>
                <a14:m>
                  <m:oMath xmlns:m="http://schemas.openxmlformats.org/officeDocument/2006/math">
                    <m:acc>
                      <m:accPr>
                        <m:chr m:val="̂"/>
                        <m:ctrlPr>
                          <a:rPr lang="en-US" i="1">
                            <a:solidFill>
                              <a:srgbClr val="FFFFFF"/>
                            </a:solidFill>
                            <a:latin typeface="Cambria Math"/>
                            <a:ea typeface="Cambria Math"/>
                          </a:rPr>
                        </m:ctrlPr>
                      </m:accPr>
                      <m:e>
                        <m:r>
                          <a:rPr lang="en-US" i="1">
                            <a:solidFill>
                              <a:srgbClr val="FFFFFF"/>
                            </a:solidFill>
                            <a:latin typeface="Cambria Math"/>
                            <a:ea typeface="Cambria Math"/>
                          </a:rPr>
                          <m:t>𝛼</m:t>
                        </m:r>
                      </m:e>
                    </m:acc>
                  </m:oMath>
                </a14:m>
                <a:r>
                  <a:rPr lang="en-US" altLang="en-US" baseline="-25000" dirty="0">
                    <a:sym typeface="Symbol" pitchFamily="18" charset="2"/>
                  </a:rPr>
                  <a:t>CP</a:t>
                </a:r>
                <a:r>
                  <a:rPr lang="en-US" altLang="en-US" dirty="0">
                    <a:sym typeface="Symbol" pitchFamily="18" charset="2"/>
                  </a:rPr>
                  <a:t>()</a:t>
                </a:r>
                <a:endParaRPr lang="en-US" altLang="he-IL" dirty="0">
                  <a:sym typeface="Symbol" pitchFamily="18" charset="2"/>
                </a:endParaRPr>
              </a:p>
            </p:txBody>
          </p:sp>
        </mc:Choice>
        <mc:Fallback xmlns="">
          <p:sp>
            <p:nvSpPr>
              <p:cNvPr id="1232898" name="Rectangle 2"/>
              <p:cNvSpPr>
                <a:spLocks noGrp="1" noRot="1" noChangeAspect="1" noMove="1" noResize="1" noEditPoints="1" noAdjustHandles="1" noChangeArrowheads="1" noChangeShapeType="1" noTextEdit="1"/>
              </p:cNvSpPr>
              <p:nvPr>
                <p:ph type="title"/>
              </p:nvPr>
            </p:nvSpPr>
            <p:spPr>
              <a:xfrm>
                <a:off x="0" y="355600"/>
                <a:ext cx="9144000" cy="742950"/>
              </a:xfrm>
              <a:blipFill rotWithShape="1">
                <a:blip r:embed="rId3"/>
                <a:stretch>
                  <a:fillRect t="-18033" b="-41803"/>
                </a:stretch>
              </a:blipFill>
            </p:spPr>
            <p:txBody>
              <a:bodyPr/>
              <a:lstStyle/>
              <a:p>
                <a:r>
                  <a:rPr lang="en-US">
                    <a:noFill/>
                  </a:rPr>
                  <a:t> </a:t>
                </a:r>
              </a:p>
            </p:txBody>
          </p:sp>
        </mc:Fallback>
      </mc:AlternateContent>
      <p:sp>
        <p:nvSpPr>
          <p:cNvPr id="1232901" name="Oval 5"/>
          <p:cNvSpPr>
            <a:spLocks noChangeArrowheads="1"/>
          </p:cNvSpPr>
          <p:nvPr/>
        </p:nvSpPr>
        <p:spPr bwMode="auto">
          <a:xfrm>
            <a:off x="4684713" y="3241675"/>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2902" name="Text Box 6"/>
          <p:cNvSpPr txBox="1">
            <a:spLocks noChangeArrowheads="1"/>
          </p:cNvSpPr>
          <p:nvPr/>
        </p:nvSpPr>
        <p:spPr bwMode="auto">
          <a:xfrm>
            <a:off x="4291013" y="5832475"/>
            <a:ext cx="17192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a:solidFill>
                  <a:schemeClr val="bg1"/>
                </a:solidFill>
              </a:rPr>
              <a:t>Formulas</a:t>
            </a:r>
          </a:p>
        </p:txBody>
      </p:sp>
      <p:sp>
        <p:nvSpPr>
          <p:cNvPr id="1232904" name="Text Box 8"/>
          <p:cNvSpPr txBox="1">
            <a:spLocks noChangeArrowheads="1"/>
          </p:cNvSpPr>
          <p:nvPr/>
        </p:nvSpPr>
        <p:spPr bwMode="auto">
          <a:xfrm>
            <a:off x="620713" y="5832475"/>
            <a:ext cx="165258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200">
                <a:solidFill>
                  <a:schemeClr val="bg1"/>
                </a:solidFill>
              </a:rPr>
              <a:t>Concrete</a:t>
            </a:r>
          </a:p>
          <a:p>
            <a:pPr algn="ctr"/>
            <a:r>
              <a:rPr lang="en-US" altLang="en-US" sz="3200">
                <a:solidFill>
                  <a:schemeClr val="bg1"/>
                </a:solidFill>
              </a:rPr>
              <a:t>Values</a:t>
            </a:r>
          </a:p>
        </p:txBody>
      </p:sp>
      <p:sp>
        <p:nvSpPr>
          <p:cNvPr id="1232905" name="Text Box 9"/>
          <p:cNvSpPr txBox="1">
            <a:spLocks noChangeArrowheads="1"/>
          </p:cNvSpPr>
          <p:nvPr/>
        </p:nvSpPr>
        <p:spPr bwMode="auto">
          <a:xfrm>
            <a:off x="7018338" y="5830888"/>
            <a:ext cx="15621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200">
                <a:solidFill>
                  <a:schemeClr val="bg1"/>
                </a:solidFill>
              </a:rPr>
              <a:t>Abstract</a:t>
            </a:r>
          </a:p>
          <a:p>
            <a:pPr algn="ctr"/>
            <a:r>
              <a:rPr lang="en-US" altLang="en-US" sz="3200">
                <a:solidFill>
                  <a:schemeClr val="bg1"/>
                </a:solidFill>
              </a:rPr>
              <a:t>Values</a:t>
            </a:r>
          </a:p>
        </p:txBody>
      </p:sp>
      <p:grpSp>
        <p:nvGrpSpPr>
          <p:cNvPr id="1232923" name="Group 27"/>
          <p:cNvGrpSpPr>
            <a:grpSpLocks/>
          </p:cNvGrpSpPr>
          <p:nvPr/>
        </p:nvGrpSpPr>
        <p:grpSpPr bwMode="auto">
          <a:xfrm>
            <a:off x="1793875" y="3306763"/>
            <a:ext cx="2901950" cy="1527175"/>
            <a:chOff x="1130" y="2083"/>
            <a:chExt cx="1828" cy="962"/>
          </a:xfrm>
        </p:grpSpPr>
        <p:sp>
          <p:nvSpPr>
            <p:cNvPr id="1232907" name="Text Box 11"/>
            <p:cNvSpPr txBox="1">
              <a:spLocks noChangeArrowheads="1"/>
            </p:cNvSpPr>
            <p:nvPr/>
          </p:nvSpPr>
          <p:spPr bwMode="auto">
            <a:xfrm>
              <a:off x="2069" y="2108"/>
              <a:ext cx="257"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a:solidFill>
                    <a:schemeClr val="bg1"/>
                  </a:solidFill>
                  <a:latin typeface="Courier New" pitchFamily="49" charset="0"/>
                  <a:sym typeface="Math B" pitchFamily="2" charset="2"/>
                </a:rPr>
                <a:t></a:t>
              </a:r>
              <a:endParaRPr lang="en-US" altLang="en-US" sz="3200">
                <a:solidFill>
                  <a:schemeClr val="bg1"/>
                </a:solidFill>
                <a:sym typeface="Symbol" pitchFamily="18" charset="2"/>
              </a:endParaRPr>
            </a:p>
          </p:txBody>
        </p:sp>
        <p:cxnSp>
          <p:nvCxnSpPr>
            <p:cNvPr id="1232908" name="AutoShape 12"/>
            <p:cNvCxnSpPr>
              <a:cxnSpLocks noChangeShapeType="1"/>
              <a:stCxn id="1232901" idx="3"/>
              <a:endCxn id="1232909" idx="7"/>
            </p:cNvCxnSpPr>
            <p:nvPr/>
          </p:nvCxnSpPr>
          <p:spPr bwMode="auto">
            <a:xfrm flipH="1">
              <a:off x="1415" y="2083"/>
              <a:ext cx="1543" cy="811"/>
            </a:xfrm>
            <a:prstGeom prst="straightConnector1">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32909" name="Oval 13"/>
            <p:cNvSpPr>
              <a:spLocks noChangeArrowheads="1"/>
            </p:cNvSpPr>
            <p:nvPr/>
          </p:nvSpPr>
          <p:spPr bwMode="auto">
            <a:xfrm>
              <a:off x="1374" y="2887"/>
              <a:ext cx="48" cy="48"/>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2910" name="Text Box 14"/>
            <p:cNvSpPr txBox="1">
              <a:spLocks noChangeArrowheads="1"/>
            </p:cNvSpPr>
            <p:nvPr/>
          </p:nvSpPr>
          <p:spPr bwMode="auto">
            <a:xfrm>
              <a:off x="1130" y="2757"/>
              <a:ext cx="23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i="1">
                  <a:solidFill>
                    <a:schemeClr val="bg1"/>
                  </a:solidFill>
                  <a:latin typeface="Courier New" pitchFamily="49" charset="0"/>
                </a:rPr>
                <a:t>S</a:t>
              </a:r>
            </a:p>
          </p:txBody>
        </p:sp>
      </p:grpSp>
      <p:sp>
        <p:nvSpPr>
          <p:cNvPr id="1232911" name="Line 15"/>
          <p:cNvSpPr>
            <a:spLocks noChangeShapeType="1"/>
          </p:cNvSpPr>
          <p:nvPr/>
        </p:nvSpPr>
        <p:spPr bwMode="auto">
          <a:xfrm flipV="1">
            <a:off x="7773988" y="2127250"/>
            <a:ext cx="1292225" cy="30638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32912" name="Line 16"/>
          <p:cNvSpPr>
            <a:spLocks noChangeShapeType="1"/>
          </p:cNvSpPr>
          <p:nvPr/>
        </p:nvSpPr>
        <p:spPr bwMode="auto">
          <a:xfrm flipH="1" flipV="1">
            <a:off x="6484938" y="2146300"/>
            <a:ext cx="1292225" cy="30638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1232913" name="Group 17"/>
          <p:cNvGrpSpPr>
            <a:grpSpLocks/>
          </p:cNvGrpSpPr>
          <p:nvPr/>
        </p:nvGrpSpPr>
        <p:grpSpPr bwMode="auto">
          <a:xfrm>
            <a:off x="2219325" y="3560763"/>
            <a:ext cx="5621338" cy="2089150"/>
            <a:chOff x="1398" y="2243"/>
            <a:chExt cx="3541" cy="1316"/>
          </a:xfrm>
        </p:grpSpPr>
        <p:sp>
          <p:nvSpPr>
            <p:cNvPr id="1232914" name="Text Box 18"/>
            <p:cNvSpPr txBox="1">
              <a:spLocks noChangeArrowheads="1"/>
            </p:cNvSpPr>
            <p:nvPr/>
          </p:nvSpPr>
          <p:spPr bwMode="auto">
            <a:xfrm>
              <a:off x="4142" y="3194"/>
              <a:ext cx="257"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i="1">
                  <a:solidFill>
                    <a:schemeClr val="bg1"/>
                  </a:solidFill>
                  <a:latin typeface="Courier New" pitchFamily="49" charset="0"/>
                  <a:sym typeface="Symbol" pitchFamily="18" charset="2"/>
                </a:rPr>
                <a:t></a:t>
              </a:r>
              <a:endParaRPr lang="en-US" altLang="en-US" sz="3200">
                <a:solidFill>
                  <a:schemeClr val="bg1"/>
                </a:solidFill>
                <a:latin typeface="Courier New" pitchFamily="49" charset="0"/>
              </a:endParaRPr>
            </a:p>
          </p:txBody>
        </p:sp>
        <p:cxnSp>
          <p:nvCxnSpPr>
            <p:cNvPr id="1232915" name="AutoShape 19"/>
            <p:cNvCxnSpPr>
              <a:cxnSpLocks noChangeShapeType="1"/>
              <a:stCxn id="1232909" idx="4"/>
              <a:endCxn id="1232916" idx="3"/>
            </p:cNvCxnSpPr>
            <p:nvPr/>
          </p:nvCxnSpPr>
          <p:spPr bwMode="auto">
            <a:xfrm rot="5400000" flipH="1" flipV="1">
              <a:off x="2975" y="1013"/>
              <a:ext cx="345" cy="3500"/>
            </a:xfrm>
            <a:prstGeom prst="curvedConnector3">
              <a:avLst>
                <a:gd name="adj1" fmla="val -148407"/>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32916" name="Oval 20"/>
            <p:cNvSpPr>
              <a:spLocks noChangeArrowheads="1"/>
            </p:cNvSpPr>
            <p:nvPr/>
          </p:nvSpPr>
          <p:spPr bwMode="auto">
            <a:xfrm>
              <a:off x="4891" y="2549"/>
              <a:ext cx="48" cy="48"/>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2917" name="Text Box 21"/>
            <p:cNvSpPr txBox="1">
              <a:spLocks noChangeArrowheads="1"/>
            </p:cNvSpPr>
            <p:nvPr/>
          </p:nvSpPr>
          <p:spPr bwMode="auto">
            <a:xfrm>
              <a:off x="4679" y="2243"/>
              <a:ext cx="1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sz="2400">
                <a:solidFill>
                  <a:schemeClr val="bg1"/>
                </a:solidFill>
                <a:latin typeface="Courier New" pitchFamily="49" charset="0"/>
              </a:endParaRPr>
            </a:p>
          </p:txBody>
        </p:sp>
      </p:grpSp>
      <p:grpSp>
        <p:nvGrpSpPr>
          <p:cNvPr id="1232918" name="Group 22"/>
          <p:cNvGrpSpPr>
            <a:grpSpLocks/>
          </p:cNvGrpSpPr>
          <p:nvPr/>
        </p:nvGrpSpPr>
        <p:grpSpPr bwMode="auto">
          <a:xfrm>
            <a:off x="222250" y="3324225"/>
            <a:ext cx="2355850" cy="1974850"/>
            <a:chOff x="140" y="2094"/>
            <a:chExt cx="1484" cy="1244"/>
          </a:xfrm>
        </p:grpSpPr>
        <p:sp>
          <p:nvSpPr>
            <p:cNvPr id="1232919" name="Freeform 23"/>
            <p:cNvSpPr>
              <a:spLocks/>
            </p:cNvSpPr>
            <p:nvPr/>
          </p:nvSpPr>
          <p:spPr bwMode="auto">
            <a:xfrm>
              <a:off x="502" y="2094"/>
              <a:ext cx="1122" cy="1244"/>
            </a:xfrm>
            <a:custGeom>
              <a:avLst/>
              <a:gdLst>
                <a:gd name="T0" fmla="*/ 31 w 1122"/>
                <a:gd name="T1" fmla="*/ 371 h 1244"/>
                <a:gd name="T2" fmla="*/ 77 w 1122"/>
                <a:gd name="T3" fmla="*/ 582 h 1244"/>
                <a:gd name="T4" fmla="*/ 54 w 1122"/>
                <a:gd name="T5" fmla="*/ 929 h 1244"/>
                <a:gd name="T6" fmla="*/ 402 w 1122"/>
                <a:gd name="T7" fmla="*/ 1181 h 1244"/>
                <a:gd name="T8" fmla="*/ 678 w 1122"/>
                <a:gd name="T9" fmla="*/ 1223 h 1244"/>
                <a:gd name="T10" fmla="*/ 920 w 1122"/>
                <a:gd name="T11" fmla="*/ 1056 h 1244"/>
                <a:gd name="T12" fmla="*/ 1103 w 1122"/>
                <a:gd name="T13" fmla="*/ 792 h 1244"/>
                <a:gd name="T14" fmla="*/ 1035 w 1122"/>
                <a:gd name="T15" fmla="*/ 470 h 1244"/>
                <a:gd name="T16" fmla="*/ 994 w 1122"/>
                <a:gd name="T17" fmla="*/ 210 h 1244"/>
                <a:gd name="T18" fmla="*/ 794 w 1122"/>
                <a:gd name="T19" fmla="*/ 98 h 1244"/>
                <a:gd name="T20" fmla="*/ 459 w 1122"/>
                <a:gd name="T21" fmla="*/ 14 h 1244"/>
                <a:gd name="T22" fmla="*/ 250 w 1122"/>
                <a:gd name="T23" fmla="*/ 183 h 1244"/>
                <a:gd name="T24" fmla="*/ 31 w 1122"/>
                <a:gd name="T25" fmla="*/ 371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2" h="1244">
                  <a:moveTo>
                    <a:pt x="31" y="371"/>
                  </a:moveTo>
                  <a:cubicBezTo>
                    <a:pt x="23" y="436"/>
                    <a:pt x="74" y="489"/>
                    <a:pt x="77" y="582"/>
                  </a:cubicBezTo>
                  <a:cubicBezTo>
                    <a:pt x="80" y="675"/>
                    <a:pt x="0" y="829"/>
                    <a:pt x="54" y="929"/>
                  </a:cubicBezTo>
                  <a:cubicBezTo>
                    <a:pt x="108" y="1029"/>
                    <a:pt x="298" y="1132"/>
                    <a:pt x="402" y="1181"/>
                  </a:cubicBezTo>
                  <a:cubicBezTo>
                    <a:pt x="505" y="1230"/>
                    <a:pt x="591" y="1244"/>
                    <a:pt x="678" y="1223"/>
                  </a:cubicBezTo>
                  <a:cubicBezTo>
                    <a:pt x="764" y="1202"/>
                    <a:pt x="849" y="1128"/>
                    <a:pt x="920" y="1056"/>
                  </a:cubicBezTo>
                  <a:cubicBezTo>
                    <a:pt x="991" y="984"/>
                    <a:pt x="1084" y="890"/>
                    <a:pt x="1103" y="792"/>
                  </a:cubicBezTo>
                  <a:cubicBezTo>
                    <a:pt x="1122" y="694"/>
                    <a:pt x="1053" y="567"/>
                    <a:pt x="1035" y="470"/>
                  </a:cubicBezTo>
                  <a:cubicBezTo>
                    <a:pt x="1017" y="373"/>
                    <a:pt x="1034" y="272"/>
                    <a:pt x="994" y="210"/>
                  </a:cubicBezTo>
                  <a:cubicBezTo>
                    <a:pt x="954" y="148"/>
                    <a:pt x="883" y="131"/>
                    <a:pt x="794" y="98"/>
                  </a:cubicBezTo>
                  <a:cubicBezTo>
                    <a:pt x="705" y="65"/>
                    <a:pt x="550" y="0"/>
                    <a:pt x="459" y="14"/>
                  </a:cubicBezTo>
                  <a:cubicBezTo>
                    <a:pt x="368" y="28"/>
                    <a:pt x="321" y="124"/>
                    <a:pt x="250" y="183"/>
                  </a:cubicBezTo>
                  <a:cubicBezTo>
                    <a:pt x="179" y="242"/>
                    <a:pt x="77" y="332"/>
                    <a:pt x="31" y="371"/>
                  </a:cubicBezTo>
                  <a:close/>
                </a:path>
              </a:pathLst>
            </a:custGeom>
            <a:noFill/>
            <a:ln w="28575" cap="flat" cmpd="sng">
              <a:solidFill>
                <a:srgbClr val="FFFF66"/>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32920" name="Text Box 24"/>
            <p:cNvSpPr txBox="1">
              <a:spLocks noChangeArrowheads="1"/>
            </p:cNvSpPr>
            <p:nvPr/>
          </p:nvSpPr>
          <p:spPr bwMode="auto">
            <a:xfrm>
              <a:off x="140" y="2822"/>
              <a:ext cx="1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sz="2400">
                <a:solidFill>
                  <a:schemeClr val="bg1"/>
                </a:solidFill>
                <a:sym typeface="Math B" pitchFamily="2" charset="2"/>
              </a:endParaRPr>
            </a:p>
          </p:txBody>
        </p:sp>
      </p:grpSp>
      <p:sp>
        <p:nvSpPr>
          <p:cNvPr id="1232921" name="Line 25"/>
          <p:cNvSpPr>
            <a:spLocks noChangeShapeType="1"/>
          </p:cNvSpPr>
          <p:nvPr/>
        </p:nvSpPr>
        <p:spPr bwMode="auto">
          <a:xfrm flipH="1">
            <a:off x="7791450" y="4762500"/>
            <a:ext cx="652463" cy="450850"/>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mc:AlternateContent xmlns:mc="http://schemas.openxmlformats.org/markup-compatibility/2006" xmlns:a14="http://schemas.microsoft.com/office/drawing/2010/main">
        <mc:Choice Requires="a14">
          <p:sp>
            <p:nvSpPr>
              <p:cNvPr id="1232922" name="Text Box 26"/>
              <p:cNvSpPr txBox="1">
                <a:spLocks noChangeArrowheads="1"/>
              </p:cNvSpPr>
              <p:nvPr/>
            </p:nvSpPr>
            <p:spPr bwMode="auto">
              <a:xfrm>
                <a:off x="8416925" y="4325938"/>
                <a:ext cx="729495" cy="593752"/>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p>
                        <m:sSupPr>
                          <m:ctrlPr>
                            <a:rPr lang="en-US" altLang="en-US" sz="3200" i="1" dirty="0">
                              <a:solidFill>
                                <a:srgbClr val="FFFFFF"/>
                              </a:solidFill>
                              <a:latin typeface="Cambria Math"/>
                            </a:rPr>
                          </m:ctrlPr>
                        </m:sSupPr>
                        <m:e>
                          <m:r>
                            <a:rPr lang="en-US" altLang="en-US" sz="3200" i="1" dirty="0">
                              <a:solidFill>
                                <a:srgbClr val="FFFFFF"/>
                              </a:solidFill>
                              <a:latin typeface="Cambria Math"/>
                            </a:rPr>
                            <m:t>𝑎</m:t>
                          </m:r>
                        </m:e>
                        <m:sup>
                          <m:r>
                            <a:rPr lang="en-US" altLang="en-US" sz="3200" i="1" dirty="0">
                              <a:solidFill>
                                <a:srgbClr val="FFFFFF"/>
                              </a:solidFill>
                              <a:latin typeface="Cambria Math"/>
                            </a:rPr>
                            <m:t>#</m:t>
                          </m:r>
                        </m:sup>
                      </m:sSup>
                    </m:oMath>
                  </m:oMathPara>
                </a14:m>
                <a:endParaRPr lang="en-US" altLang="en-US" sz="3200" dirty="0">
                  <a:solidFill>
                    <a:srgbClr val="FFFFFF"/>
                  </a:solidFill>
                </a:endParaRPr>
              </a:p>
            </p:txBody>
          </p:sp>
        </mc:Choice>
        <mc:Fallback xmlns="">
          <p:sp>
            <p:nvSpPr>
              <p:cNvPr id="1232922" name="Text Box 26"/>
              <p:cNvSpPr txBox="1">
                <a:spLocks noRot="1" noChangeAspect="1" noMove="1" noResize="1" noEditPoints="1" noAdjustHandles="1" noChangeArrowheads="1" noChangeShapeType="1" noTextEdit="1"/>
              </p:cNvSpPr>
              <p:nvPr/>
            </p:nvSpPr>
            <p:spPr bwMode="auto">
              <a:xfrm>
                <a:off x="8416925" y="4325938"/>
                <a:ext cx="729495" cy="593752"/>
              </a:xfrm>
              <a:prstGeom prst="rect">
                <a:avLst/>
              </a:prstGeom>
              <a:blipFill rotWithShape="1">
                <a:blip r:embed="rId4"/>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1232926" name="Group 30"/>
          <p:cNvGrpSpPr>
            <a:grpSpLocks/>
          </p:cNvGrpSpPr>
          <p:nvPr/>
        </p:nvGrpSpPr>
        <p:grpSpPr bwMode="auto">
          <a:xfrm>
            <a:off x="2232026" y="4678363"/>
            <a:ext cx="1639888" cy="1273175"/>
            <a:chOff x="1406" y="2947"/>
            <a:chExt cx="1033" cy="802"/>
          </a:xfrm>
        </p:grpSpPr>
        <p:sp>
          <p:nvSpPr>
            <p:cNvPr id="1232924" name="Text Box 28"/>
            <p:cNvSpPr txBox="1">
              <a:spLocks noChangeArrowheads="1"/>
            </p:cNvSpPr>
            <p:nvPr/>
          </p:nvSpPr>
          <p:spPr bwMode="auto">
            <a:xfrm>
              <a:off x="1470" y="3497"/>
              <a:ext cx="969"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dirty="0">
                  <a:solidFill>
                    <a:schemeClr val="bg1"/>
                  </a:solidFill>
                </a:rPr>
                <a:t>[</a:t>
              </a:r>
              <a:r>
                <a:rPr lang="en-US" altLang="en-US" sz="2000" i="1" dirty="0">
                  <a:solidFill>
                    <a:schemeClr val="bg1"/>
                  </a:solidFill>
                </a:rPr>
                <a:t>x</a:t>
              </a:r>
              <a:r>
                <a:rPr lang="en-US" altLang="en-US" sz="2000" dirty="0" smtClean="0">
                  <a:solidFill>
                    <a:schemeClr val="bg1"/>
                  </a:solidFill>
                  <a:sym typeface="Symbol" pitchFamily="18" charset="2"/>
                </a:rPr>
                <a:t></a:t>
              </a:r>
              <a:r>
                <a:rPr lang="en-US" altLang="en-US" sz="2000" dirty="0" smtClean="0">
                  <a:solidFill>
                    <a:schemeClr val="bg1"/>
                  </a:solidFill>
                </a:rPr>
                <a:t>43,</a:t>
              </a:r>
              <a:r>
                <a:rPr lang="en-US" altLang="en-US" sz="2000" i="1" dirty="0" smtClean="0">
                  <a:solidFill>
                    <a:schemeClr val="bg1"/>
                  </a:solidFill>
                </a:rPr>
                <a:t>y</a:t>
              </a:r>
              <a:r>
                <a:rPr lang="en-US" altLang="en-US" sz="2000" dirty="0" smtClean="0">
                  <a:solidFill>
                    <a:schemeClr val="bg1"/>
                  </a:solidFill>
                  <a:sym typeface="Symbol" pitchFamily="18" charset="2"/>
                </a:rPr>
                <a:t></a:t>
              </a:r>
              <a:r>
                <a:rPr lang="en-US" altLang="en-US" sz="2000" dirty="0" smtClean="0">
                  <a:solidFill>
                    <a:schemeClr val="bg1"/>
                  </a:solidFill>
                </a:rPr>
                <a:t>0</a:t>
              </a:r>
              <a:r>
                <a:rPr lang="en-US" altLang="en-US" sz="2000" dirty="0">
                  <a:solidFill>
                    <a:schemeClr val="bg1"/>
                  </a:solidFill>
                </a:rPr>
                <a:t>]</a:t>
              </a:r>
            </a:p>
          </p:txBody>
        </p:sp>
        <p:sp>
          <p:nvSpPr>
            <p:cNvPr id="1232925" name="Line 29"/>
            <p:cNvSpPr>
              <a:spLocks noChangeShapeType="1"/>
            </p:cNvSpPr>
            <p:nvPr/>
          </p:nvSpPr>
          <p:spPr bwMode="auto">
            <a:xfrm flipH="1" flipV="1">
              <a:off x="1406" y="2947"/>
              <a:ext cx="210" cy="576"/>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grpSp>
      <p:sp>
        <p:nvSpPr>
          <p:cNvPr id="1232927" name="Text Box 31"/>
          <p:cNvSpPr txBox="1">
            <a:spLocks noChangeArrowheads="1"/>
          </p:cNvSpPr>
          <p:nvPr/>
        </p:nvSpPr>
        <p:spPr bwMode="auto">
          <a:xfrm>
            <a:off x="7329488" y="3380725"/>
            <a:ext cx="99578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solidFill>
                  <a:schemeClr val="bg1"/>
                </a:solidFill>
                <a:latin typeface="Microsoft Sans Serif" pitchFamily="34" charset="0"/>
              </a:rPr>
              <a:t>[x</a:t>
            </a:r>
            <a:r>
              <a:rPr lang="en-US" altLang="en-US" sz="2000" b="1" dirty="0" smtClean="0">
                <a:solidFill>
                  <a:schemeClr val="bg1"/>
                </a:solidFill>
                <a:latin typeface="Microsoft Sans Serif" pitchFamily="34" charset="0"/>
                <a:sym typeface="Symbol" pitchFamily="18" charset="2"/>
              </a:rPr>
              <a:t></a:t>
            </a:r>
            <a:r>
              <a:rPr lang="en-US" altLang="en-US" sz="2000" b="1" dirty="0" smtClean="0">
                <a:solidFill>
                  <a:schemeClr val="bg1"/>
                </a:solidFill>
                <a:latin typeface="Microsoft Sans Serif" pitchFamily="34" charset="0"/>
              </a:rPr>
              <a:t>43,</a:t>
            </a:r>
            <a:endParaRPr lang="en-US" altLang="en-US" sz="2000" b="1" dirty="0">
              <a:solidFill>
                <a:schemeClr val="bg1"/>
              </a:solidFill>
              <a:latin typeface="Microsoft Sans Serif" pitchFamily="34" charset="0"/>
            </a:endParaRPr>
          </a:p>
          <a:p>
            <a:r>
              <a:rPr lang="en-US" altLang="en-US" sz="2000" b="1" dirty="0">
                <a:solidFill>
                  <a:schemeClr val="bg1"/>
                </a:solidFill>
                <a:latin typeface="Microsoft Sans Serif" pitchFamily="34" charset="0"/>
              </a:rPr>
              <a:t> y</a:t>
            </a:r>
            <a:r>
              <a:rPr lang="en-US" altLang="en-US" sz="2000" b="1" dirty="0" smtClean="0">
                <a:solidFill>
                  <a:schemeClr val="bg1"/>
                </a:solidFill>
                <a:latin typeface="Microsoft Sans Serif" pitchFamily="34" charset="0"/>
                <a:sym typeface="Symbol" pitchFamily="18" charset="2"/>
              </a:rPr>
              <a:t></a:t>
            </a:r>
            <a:r>
              <a:rPr lang="en-US" altLang="en-US" sz="2000" b="1" dirty="0" smtClean="0">
                <a:solidFill>
                  <a:schemeClr val="bg1"/>
                </a:solidFill>
                <a:latin typeface="Microsoft Sans Serif" pitchFamily="34" charset="0"/>
              </a:rPr>
              <a:t>0</a:t>
            </a:r>
            <a:r>
              <a:rPr lang="en-US" altLang="en-US" sz="2000" b="1" dirty="0">
                <a:solidFill>
                  <a:schemeClr val="bg1"/>
                </a:solidFill>
                <a:latin typeface="Microsoft Sans Serif" pitchFamily="34" charset="0"/>
              </a:rPr>
              <a:t>]</a:t>
            </a:r>
          </a:p>
        </p:txBody>
      </p:sp>
      <p:sp>
        <p:nvSpPr>
          <p:cNvPr id="31" name="Rounded Rectangle 30"/>
          <p:cNvSpPr/>
          <p:nvPr/>
        </p:nvSpPr>
        <p:spPr bwMode="auto">
          <a:xfrm>
            <a:off x="4070350" y="1493838"/>
            <a:ext cx="2190750" cy="3684587"/>
          </a:xfrm>
          <a:prstGeom prst="roundRect">
            <a:avLst/>
          </a:prstGeom>
          <a:noFill/>
          <a:ln w="285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Times New Roman" pitchFamily="18" charset="0"/>
            </a:endParaRPr>
          </a:p>
        </p:txBody>
      </p:sp>
      <p:sp>
        <p:nvSpPr>
          <p:cNvPr id="32" name="Rounded Rectangle 31"/>
          <p:cNvSpPr/>
          <p:nvPr/>
        </p:nvSpPr>
        <p:spPr bwMode="auto">
          <a:xfrm>
            <a:off x="170268" y="1623974"/>
            <a:ext cx="2647825" cy="3820529"/>
          </a:xfrm>
          <a:prstGeom prst="roundRect">
            <a:avLst/>
          </a:prstGeom>
          <a:noFill/>
          <a:ln w="285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33" name="Text Box 3"/>
              <p:cNvSpPr txBox="1">
                <a:spLocks noChangeArrowheads="1"/>
              </p:cNvSpPr>
              <p:nvPr/>
            </p:nvSpPr>
            <p:spPr bwMode="auto">
              <a:xfrm>
                <a:off x="4147754" y="2775492"/>
                <a:ext cx="2035942" cy="461665"/>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2400" b="0" i="1" smtClean="0">
                          <a:solidFill>
                            <a:schemeClr val="bg1"/>
                          </a:solidFill>
                          <a:latin typeface="Cambria Math"/>
                        </a:rPr>
                        <m:t>𝑦</m:t>
                      </m:r>
                      <m:r>
                        <a:rPr lang="en-US" altLang="en-US" sz="2400" b="0" i="1" smtClean="0">
                          <a:solidFill>
                            <a:schemeClr val="bg1"/>
                          </a:solidFill>
                          <a:latin typeface="Cambria Math"/>
                        </a:rPr>
                        <m:t>=</m:t>
                      </m:r>
                      <m:r>
                        <a:rPr lang="en-US" altLang="en-US" sz="2400" b="0" i="1" smtClean="0">
                          <a:solidFill>
                            <a:schemeClr val="bg1"/>
                          </a:solidFill>
                          <a:latin typeface="Cambria Math"/>
                        </a:rPr>
                        <m:t>𝑥</m:t>
                      </m:r>
                      <m:r>
                        <a:rPr lang="en-US" altLang="en-US" sz="2400" b="0" i="1" smtClean="0">
                          <a:solidFill>
                            <a:schemeClr val="bg1"/>
                          </a:solidFill>
                          <a:latin typeface="Cambria Math"/>
                        </a:rPr>
                        <m:t>+(−</m:t>
                      </m:r>
                      <m:r>
                        <a:rPr lang="en-US" altLang="en-US" sz="2400" b="0" i="1" smtClean="0">
                          <a:solidFill>
                            <a:schemeClr val="bg1"/>
                          </a:solidFill>
                          <a:latin typeface="Cambria Math"/>
                        </a:rPr>
                        <m:t>𝑥</m:t>
                      </m:r>
                      <m:r>
                        <a:rPr lang="en-US" altLang="en-US" sz="2400" b="0" i="1" smtClean="0">
                          <a:solidFill>
                            <a:schemeClr val="bg1"/>
                          </a:solidFill>
                          <a:latin typeface="Cambria Math"/>
                        </a:rPr>
                        <m:t>)</m:t>
                      </m:r>
                    </m:oMath>
                  </m:oMathPara>
                </a14:m>
                <a:endParaRPr lang="en-US" altLang="en-US" sz="2000" dirty="0">
                  <a:solidFill>
                    <a:schemeClr val="bg1"/>
                  </a:solidFill>
                </a:endParaRPr>
              </a:p>
            </p:txBody>
          </p:sp>
        </mc:Choice>
        <mc:Fallback xmlns="">
          <p:sp>
            <p:nvSpPr>
              <p:cNvPr id="33" name="Text Box 3"/>
              <p:cNvSpPr txBox="1">
                <a:spLocks noRot="1" noChangeAspect="1" noMove="1" noResize="1" noEditPoints="1" noAdjustHandles="1" noChangeArrowheads="1" noChangeShapeType="1" noTextEdit="1"/>
              </p:cNvSpPr>
              <p:nvPr/>
            </p:nvSpPr>
            <p:spPr bwMode="auto">
              <a:xfrm>
                <a:off x="4147754" y="2775492"/>
                <a:ext cx="2035942" cy="461665"/>
              </a:xfrm>
              <a:prstGeom prst="rect">
                <a:avLst/>
              </a:prstGeom>
              <a:blipFill rotWithShape="1">
                <a:blip r:embed="rId5"/>
                <a:stretch>
                  <a:fillRect r="-299" b="-1842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410897524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232923"/>
                                        </p:tgtEl>
                                        <p:attrNameLst>
                                          <p:attrName>style.visibility</p:attrName>
                                        </p:attrNameLst>
                                      </p:cBhvr>
                                      <p:to>
                                        <p:strVal val="visible"/>
                                      </p:to>
                                    </p:set>
                                    <p:animEffect transition="in" filter="wipe(right)">
                                      <p:cBhvr>
                                        <p:cTn id="7" dur="500"/>
                                        <p:tgtEl>
                                          <p:spTgt spid="1232923"/>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123292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1232913"/>
                                        </p:tgtEl>
                                        <p:attrNameLst>
                                          <p:attrName>style.visibility</p:attrName>
                                        </p:attrNameLst>
                                      </p:cBhvr>
                                      <p:to>
                                        <p:strVal val="visible"/>
                                      </p:to>
                                    </p:set>
                                    <p:animEffect transition="in" filter="wipe(left)">
                                      <p:cBhvr>
                                        <p:cTn id="15" dur="500"/>
                                        <p:tgtEl>
                                          <p:spTgt spid="1232913"/>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12329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292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32898" name="Rectangle 2"/>
              <p:cNvSpPr>
                <a:spLocks noGrp="1" noChangeArrowheads="1"/>
              </p:cNvSpPr>
              <p:nvPr>
                <p:ph type="title"/>
              </p:nvPr>
            </p:nvSpPr>
            <p:spPr>
              <a:xfrm>
                <a:off x="0" y="355600"/>
                <a:ext cx="9144000" cy="742950"/>
              </a:xfrm>
            </p:spPr>
            <p:txBody>
              <a:bodyPr/>
              <a:lstStyle/>
              <a:p>
                <a:r>
                  <a:rPr lang="en-US" altLang="en-US" dirty="0">
                    <a:sym typeface="Symbol" pitchFamily="18" charset="2"/>
                  </a:rPr>
                  <a:t>Procedure </a:t>
                </a:r>
                <a14:m>
                  <m:oMath xmlns:m="http://schemas.openxmlformats.org/officeDocument/2006/math">
                    <m:acc>
                      <m:accPr>
                        <m:chr m:val="̂"/>
                        <m:ctrlPr>
                          <a:rPr lang="en-US" i="1">
                            <a:solidFill>
                              <a:srgbClr val="FFFFFF"/>
                            </a:solidFill>
                            <a:latin typeface="Cambria Math"/>
                            <a:ea typeface="Cambria Math"/>
                          </a:rPr>
                        </m:ctrlPr>
                      </m:accPr>
                      <m:e>
                        <m:r>
                          <a:rPr lang="en-US" i="1">
                            <a:solidFill>
                              <a:srgbClr val="FFFFFF"/>
                            </a:solidFill>
                            <a:latin typeface="Cambria Math"/>
                            <a:ea typeface="Cambria Math"/>
                          </a:rPr>
                          <m:t>𝛼</m:t>
                        </m:r>
                      </m:e>
                    </m:acc>
                  </m:oMath>
                </a14:m>
                <a:r>
                  <a:rPr lang="en-US" altLang="en-US" baseline="-25000" dirty="0">
                    <a:sym typeface="Symbol" pitchFamily="18" charset="2"/>
                  </a:rPr>
                  <a:t>CP</a:t>
                </a:r>
                <a:r>
                  <a:rPr lang="en-US" altLang="en-US" dirty="0">
                    <a:sym typeface="Symbol" pitchFamily="18" charset="2"/>
                  </a:rPr>
                  <a:t>()</a:t>
                </a:r>
                <a:endParaRPr lang="en-US" altLang="he-IL" dirty="0">
                  <a:sym typeface="Symbol" pitchFamily="18" charset="2"/>
                </a:endParaRPr>
              </a:p>
            </p:txBody>
          </p:sp>
        </mc:Choice>
        <mc:Fallback xmlns="">
          <p:sp>
            <p:nvSpPr>
              <p:cNvPr id="1232898" name="Rectangle 2"/>
              <p:cNvSpPr>
                <a:spLocks noGrp="1" noRot="1" noChangeAspect="1" noMove="1" noResize="1" noEditPoints="1" noAdjustHandles="1" noChangeArrowheads="1" noChangeShapeType="1" noTextEdit="1"/>
              </p:cNvSpPr>
              <p:nvPr>
                <p:ph type="title"/>
              </p:nvPr>
            </p:nvSpPr>
            <p:spPr>
              <a:xfrm>
                <a:off x="0" y="355600"/>
                <a:ext cx="9144000" cy="742950"/>
              </a:xfrm>
              <a:blipFill rotWithShape="1">
                <a:blip r:embed="rId3"/>
                <a:stretch>
                  <a:fillRect t="-18033" b="-41803"/>
                </a:stretch>
              </a:blipFill>
            </p:spPr>
            <p:txBody>
              <a:bodyPr/>
              <a:lstStyle/>
              <a:p>
                <a:r>
                  <a:rPr lang="en-US">
                    <a:noFill/>
                  </a:rPr>
                  <a:t> </a:t>
                </a:r>
              </a:p>
            </p:txBody>
          </p:sp>
        </mc:Fallback>
      </mc:AlternateContent>
      <p:sp>
        <p:nvSpPr>
          <p:cNvPr id="1232901" name="Oval 5"/>
          <p:cNvSpPr>
            <a:spLocks noChangeArrowheads="1"/>
          </p:cNvSpPr>
          <p:nvPr/>
        </p:nvSpPr>
        <p:spPr bwMode="auto">
          <a:xfrm>
            <a:off x="4684713" y="3241675"/>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2902" name="Text Box 6"/>
          <p:cNvSpPr txBox="1">
            <a:spLocks noChangeArrowheads="1"/>
          </p:cNvSpPr>
          <p:nvPr/>
        </p:nvSpPr>
        <p:spPr bwMode="auto">
          <a:xfrm>
            <a:off x="4291013" y="5832475"/>
            <a:ext cx="17192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a:solidFill>
                  <a:schemeClr val="bg1"/>
                </a:solidFill>
              </a:rPr>
              <a:t>Formulas</a:t>
            </a:r>
          </a:p>
        </p:txBody>
      </p:sp>
      <p:sp>
        <p:nvSpPr>
          <p:cNvPr id="1232904" name="Text Box 8"/>
          <p:cNvSpPr txBox="1">
            <a:spLocks noChangeArrowheads="1"/>
          </p:cNvSpPr>
          <p:nvPr/>
        </p:nvSpPr>
        <p:spPr bwMode="auto">
          <a:xfrm>
            <a:off x="620713" y="5832475"/>
            <a:ext cx="165258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200">
                <a:solidFill>
                  <a:schemeClr val="bg1"/>
                </a:solidFill>
              </a:rPr>
              <a:t>Concrete</a:t>
            </a:r>
          </a:p>
          <a:p>
            <a:pPr algn="ctr"/>
            <a:r>
              <a:rPr lang="en-US" altLang="en-US" sz="3200">
                <a:solidFill>
                  <a:schemeClr val="bg1"/>
                </a:solidFill>
              </a:rPr>
              <a:t>Values</a:t>
            </a:r>
          </a:p>
        </p:txBody>
      </p:sp>
      <p:sp>
        <p:nvSpPr>
          <p:cNvPr id="1232905" name="Text Box 9"/>
          <p:cNvSpPr txBox="1">
            <a:spLocks noChangeArrowheads="1"/>
          </p:cNvSpPr>
          <p:nvPr/>
        </p:nvSpPr>
        <p:spPr bwMode="auto">
          <a:xfrm>
            <a:off x="7018338" y="5830888"/>
            <a:ext cx="15621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200">
                <a:solidFill>
                  <a:schemeClr val="bg1"/>
                </a:solidFill>
              </a:rPr>
              <a:t>Abstract</a:t>
            </a:r>
          </a:p>
          <a:p>
            <a:pPr algn="ctr"/>
            <a:r>
              <a:rPr lang="en-US" altLang="en-US" sz="3200">
                <a:solidFill>
                  <a:schemeClr val="bg1"/>
                </a:solidFill>
              </a:rPr>
              <a:t>Values</a:t>
            </a:r>
          </a:p>
        </p:txBody>
      </p:sp>
      <p:grpSp>
        <p:nvGrpSpPr>
          <p:cNvPr id="1232923" name="Group 27"/>
          <p:cNvGrpSpPr>
            <a:grpSpLocks/>
          </p:cNvGrpSpPr>
          <p:nvPr/>
        </p:nvGrpSpPr>
        <p:grpSpPr bwMode="auto">
          <a:xfrm>
            <a:off x="1793875" y="3306763"/>
            <a:ext cx="2901950" cy="1527175"/>
            <a:chOff x="1130" y="2083"/>
            <a:chExt cx="1828" cy="962"/>
          </a:xfrm>
        </p:grpSpPr>
        <p:sp>
          <p:nvSpPr>
            <p:cNvPr id="1232907" name="Text Box 11"/>
            <p:cNvSpPr txBox="1">
              <a:spLocks noChangeArrowheads="1"/>
            </p:cNvSpPr>
            <p:nvPr/>
          </p:nvSpPr>
          <p:spPr bwMode="auto">
            <a:xfrm>
              <a:off x="2069" y="2108"/>
              <a:ext cx="257"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a:solidFill>
                    <a:schemeClr val="bg1"/>
                  </a:solidFill>
                  <a:latin typeface="Courier New" pitchFamily="49" charset="0"/>
                  <a:sym typeface="Math B" pitchFamily="2" charset="2"/>
                </a:rPr>
                <a:t></a:t>
              </a:r>
              <a:endParaRPr lang="en-US" altLang="en-US" sz="3200">
                <a:solidFill>
                  <a:schemeClr val="bg1"/>
                </a:solidFill>
                <a:sym typeface="Symbol" pitchFamily="18" charset="2"/>
              </a:endParaRPr>
            </a:p>
          </p:txBody>
        </p:sp>
        <p:cxnSp>
          <p:nvCxnSpPr>
            <p:cNvPr id="1232908" name="AutoShape 12"/>
            <p:cNvCxnSpPr>
              <a:cxnSpLocks noChangeShapeType="1"/>
              <a:stCxn id="1232901" idx="3"/>
              <a:endCxn id="1232909" idx="7"/>
            </p:cNvCxnSpPr>
            <p:nvPr/>
          </p:nvCxnSpPr>
          <p:spPr bwMode="auto">
            <a:xfrm flipH="1">
              <a:off x="1415" y="2083"/>
              <a:ext cx="1543" cy="811"/>
            </a:xfrm>
            <a:prstGeom prst="straightConnector1">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32909" name="Oval 13"/>
            <p:cNvSpPr>
              <a:spLocks noChangeArrowheads="1"/>
            </p:cNvSpPr>
            <p:nvPr/>
          </p:nvSpPr>
          <p:spPr bwMode="auto">
            <a:xfrm>
              <a:off x="1374" y="2887"/>
              <a:ext cx="48" cy="48"/>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2910" name="Text Box 14"/>
            <p:cNvSpPr txBox="1">
              <a:spLocks noChangeArrowheads="1"/>
            </p:cNvSpPr>
            <p:nvPr/>
          </p:nvSpPr>
          <p:spPr bwMode="auto">
            <a:xfrm>
              <a:off x="1130" y="2757"/>
              <a:ext cx="23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i="1">
                  <a:solidFill>
                    <a:schemeClr val="bg1"/>
                  </a:solidFill>
                  <a:latin typeface="Courier New" pitchFamily="49" charset="0"/>
                </a:rPr>
                <a:t>S</a:t>
              </a:r>
            </a:p>
          </p:txBody>
        </p:sp>
      </p:grpSp>
      <p:sp>
        <p:nvSpPr>
          <p:cNvPr id="1232911" name="Line 15"/>
          <p:cNvSpPr>
            <a:spLocks noChangeShapeType="1"/>
          </p:cNvSpPr>
          <p:nvPr/>
        </p:nvSpPr>
        <p:spPr bwMode="auto">
          <a:xfrm flipV="1">
            <a:off x="7773988" y="2127250"/>
            <a:ext cx="1292225" cy="30638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32912" name="Line 16"/>
          <p:cNvSpPr>
            <a:spLocks noChangeShapeType="1"/>
          </p:cNvSpPr>
          <p:nvPr/>
        </p:nvSpPr>
        <p:spPr bwMode="auto">
          <a:xfrm flipH="1" flipV="1">
            <a:off x="6484938" y="2146300"/>
            <a:ext cx="1292225" cy="30638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1232913" name="Group 17"/>
          <p:cNvGrpSpPr>
            <a:grpSpLocks/>
          </p:cNvGrpSpPr>
          <p:nvPr/>
        </p:nvGrpSpPr>
        <p:grpSpPr bwMode="auto">
          <a:xfrm>
            <a:off x="2219325" y="3560763"/>
            <a:ext cx="5621338" cy="2089150"/>
            <a:chOff x="1398" y="2243"/>
            <a:chExt cx="3541" cy="1316"/>
          </a:xfrm>
        </p:grpSpPr>
        <p:sp>
          <p:nvSpPr>
            <p:cNvPr id="1232914" name="Text Box 18"/>
            <p:cNvSpPr txBox="1">
              <a:spLocks noChangeArrowheads="1"/>
            </p:cNvSpPr>
            <p:nvPr/>
          </p:nvSpPr>
          <p:spPr bwMode="auto">
            <a:xfrm>
              <a:off x="4142" y="3194"/>
              <a:ext cx="257"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i="1">
                  <a:solidFill>
                    <a:schemeClr val="bg1"/>
                  </a:solidFill>
                  <a:latin typeface="Courier New" pitchFamily="49" charset="0"/>
                  <a:sym typeface="Symbol" pitchFamily="18" charset="2"/>
                </a:rPr>
                <a:t></a:t>
              </a:r>
              <a:endParaRPr lang="en-US" altLang="en-US" sz="3200">
                <a:solidFill>
                  <a:schemeClr val="bg1"/>
                </a:solidFill>
                <a:latin typeface="Courier New" pitchFamily="49" charset="0"/>
              </a:endParaRPr>
            </a:p>
          </p:txBody>
        </p:sp>
        <p:cxnSp>
          <p:nvCxnSpPr>
            <p:cNvPr id="1232915" name="AutoShape 19"/>
            <p:cNvCxnSpPr>
              <a:cxnSpLocks noChangeShapeType="1"/>
              <a:stCxn id="1232909" idx="4"/>
              <a:endCxn id="1232916" idx="3"/>
            </p:cNvCxnSpPr>
            <p:nvPr/>
          </p:nvCxnSpPr>
          <p:spPr bwMode="auto">
            <a:xfrm rot="5400000" flipH="1" flipV="1">
              <a:off x="2975" y="1013"/>
              <a:ext cx="345" cy="3500"/>
            </a:xfrm>
            <a:prstGeom prst="curvedConnector3">
              <a:avLst>
                <a:gd name="adj1" fmla="val -148407"/>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32916" name="Oval 20"/>
            <p:cNvSpPr>
              <a:spLocks noChangeArrowheads="1"/>
            </p:cNvSpPr>
            <p:nvPr/>
          </p:nvSpPr>
          <p:spPr bwMode="auto">
            <a:xfrm>
              <a:off x="4891" y="2549"/>
              <a:ext cx="48" cy="48"/>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2917" name="Text Box 21"/>
            <p:cNvSpPr txBox="1">
              <a:spLocks noChangeArrowheads="1"/>
            </p:cNvSpPr>
            <p:nvPr/>
          </p:nvSpPr>
          <p:spPr bwMode="auto">
            <a:xfrm>
              <a:off x="4679" y="2243"/>
              <a:ext cx="1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sz="2400">
                <a:solidFill>
                  <a:schemeClr val="bg1"/>
                </a:solidFill>
                <a:latin typeface="Courier New" pitchFamily="49" charset="0"/>
              </a:endParaRPr>
            </a:p>
          </p:txBody>
        </p:sp>
      </p:grpSp>
      <p:grpSp>
        <p:nvGrpSpPr>
          <p:cNvPr id="1232918" name="Group 22"/>
          <p:cNvGrpSpPr>
            <a:grpSpLocks/>
          </p:cNvGrpSpPr>
          <p:nvPr/>
        </p:nvGrpSpPr>
        <p:grpSpPr bwMode="auto">
          <a:xfrm>
            <a:off x="222250" y="3324225"/>
            <a:ext cx="2355850" cy="1974850"/>
            <a:chOff x="140" y="2094"/>
            <a:chExt cx="1484" cy="1244"/>
          </a:xfrm>
        </p:grpSpPr>
        <p:sp>
          <p:nvSpPr>
            <p:cNvPr id="1232919" name="Freeform 23"/>
            <p:cNvSpPr>
              <a:spLocks/>
            </p:cNvSpPr>
            <p:nvPr/>
          </p:nvSpPr>
          <p:spPr bwMode="auto">
            <a:xfrm>
              <a:off x="502" y="2094"/>
              <a:ext cx="1122" cy="1244"/>
            </a:xfrm>
            <a:custGeom>
              <a:avLst/>
              <a:gdLst>
                <a:gd name="T0" fmla="*/ 31 w 1122"/>
                <a:gd name="T1" fmla="*/ 371 h 1244"/>
                <a:gd name="T2" fmla="*/ 77 w 1122"/>
                <a:gd name="T3" fmla="*/ 582 h 1244"/>
                <a:gd name="T4" fmla="*/ 54 w 1122"/>
                <a:gd name="T5" fmla="*/ 929 h 1244"/>
                <a:gd name="T6" fmla="*/ 402 w 1122"/>
                <a:gd name="T7" fmla="*/ 1181 h 1244"/>
                <a:gd name="T8" fmla="*/ 678 w 1122"/>
                <a:gd name="T9" fmla="*/ 1223 h 1244"/>
                <a:gd name="T10" fmla="*/ 920 w 1122"/>
                <a:gd name="T11" fmla="*/ 1056 h 1244"/>
                <a:gd name="T12" fmla="*/ 1103 w 1122"/>
                <a:gd name="T13" fmla="*/ 792 h 1244"/>
                <a:gd name="T14" fmla="*/ 1035 w 1122"/>
                <a:gd name="T15" fmla="*/ 470 h 1244"/>
                <a:gd name="T16" fmla="*/ 994 w 1122"/>
                <a:gd name="T17" fmla="*/ 210 h 1244"/>
                <a:gd name="T18" fmla="*/ 794 w 1122"/>
                <a:gd name="T19" fmla="*/ 98 h 1244"/>
                <a:gd name="T20" fmla="*/ 459 w 1122"/>
                <a:gd name="T21" fmla="*/ 14 h 1244"/>
                <a:gd name="T22" fmla="*/ 250 w 1122"/>
                <a:gd name="T23" fmla="*/ 183 h 1244"/>
                <a:gd name="T24" fmla="*/ 31 w 1122"/>
                <a:gd name="T25" fmla="*/ 371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2" h="1244">
                  <a:moveTo>
                    <a:pt x="31" y="371"/>
                  </a:moveTo>
                  <a:cubicBezTo>
                    <a:pt x="23" y="436"/>
                    <a:pt x="74" y="489"/>
                    <a:pt x="77" y="582"/>
                  </a:cubicBezTo>
                  <a:cubicBezTo>
                    <a:pt x="80" y="675"/>
                    <a:pt x="0" y="829"/>
                    <a:pt x="54" y="929"/>
                  </a:cubicBezTo>
                  <a:cubicBezTo>
                    <a:pt x="108" y="1029"/>
                    <a:pt x="298" y="1132"/>
                    <a:pt x="402" y="1181"/>
                  </a:cubicBezTo>
                  <a:cubicBezTo>
                    <a:pt x="505" y="1230"/>
                    <a:pt x="591" y="1244"/>
                    <a:pt x="678" y="1223"/>
                  </a:cubicBezTo>
                  <a:cubicBezTo>
                    <a:pt x="764" y="1202"/>
                    <a:pt x="849" y="1128"/>
                    <a:pt x="920" y="1056"/>
                  </a:cubicBezTo>
                  <a:cubicBezTo>
                    <a:pt x="991" y="984"/>
                    <a:pt x="1084" y="890"/>
                    <a:pt x="1103" y="792"/>
                  </a:cubicBezTo>
                  <a:cubicBezTo>
                    <a:pt x="1122" y="694"/>
                    <a:pt x="1053" y="567"/>
                    <a:pt x="1035" y="470"/>
                  </a:cubicBezTo>
                  <a:cubicBezTo>
                    <a:pt x="1017" y="373"/>
                    <a:pt x="1034" y="272"/>
                    <a:pt x="994" y="210"/>
                  </a:cubicBezTo>
                  <a:cubicBezTo>
                    <a:pt x="954" y="148"/>
                    <a:pt x="883" y="131"/>
                    <a:pt x="794" y="98"/>
                  </a:cubicBezTo>
                  <a:cubicBezTo>
                    <a:pt x="705" y="65"/>
                    <a:pt x="550" y="0"/>
                    <a:pt x="459" y="14"/>
                  </a:cubicBezTo>
                  <a:cubicBezTo>
                    <a:pt x="368" y="28"/>
                    <a:pt x="321" y="124"/>
                    <a:pt x="250" y="183"/>
                  </a:cubicBezTo>
                  <a:cubicBezTo>
                    <a:pt x="179" y="242"/>
                    <a:pt x="77" y="332"/>
                    <a:pt x="31" y="371"/>
                  </a:cubicBezTo>
                  <a:close/>
                </a:path>
              </a:pathLst>
            </a:custGeom>
            <a:noFill/>
            <a:ln w="28575" cap="flat" cmpd="sng">
              <a:solidFill>
                <a:srgbClr val="FFFF66"/>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32920" name="Text Box 24"/>
            <p:cNvSpPr txBox="1">
              <a:spLocks noChangeArrowheads="1"/>
            </p:cNvSpPr>
            <p:nvPr/>
          </p:nvSpPr>
          <p:spPr bwMode="auto">
            <a:xfrm>
              <a:off x="140" y="2822"/>
              <a:ext cx="1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sz="2400">
                <a:solidFill>
                  <a:schemeClr val="bg1"/>
                </a:solidFill>
                <a:sym typeface="Math B" pitchFamily="2" charset="2"/>
              </a:endParaRPr>
            </a:p>
          </p:txBody>
        </p:sp>
      </p:grpSp>
      <p:grpSp>
        <p:nvGrpSpPr>
          <p:cNvPr id="1232926" name="Group 30"/>
          <p:cNvGrpSpPr>
            <a:grpSpLocks/>
          </p:cNvGrpSpPr>
          <p:nvPr/>
        </p:nvGrpSpPr>
        <p:grpSpPr bwMode="auto">
          <a:xfrm>
            <a:off x="2232026" y="4678363"/>
            <a:ext cx="1639888" cy="1273175"/>
            <a:chOff x="1406" y="2947"/>
            <a:chExt cx="1033" cy="802"/>
          </a:xfrm>
        </p:grpSpPr>
        <p:sp>
          <p:nvSpPr>
            <p:cNvPr id="1232924" name="Text Box 28"/>
            <p:cNvSpPr txBox="1">
              <a:spLocks noChangeArrowheads="1"/>
            </p:cNvSpPr>
            <p:nvPr/>
          </p:nvSpPr>
          <p:spPr bwMode="auto">
            <a:xfrm>
              <a:off x="1470" y="3497"/>
              <a:ext cx="969"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dirty="0">
                  <a:solidFill>
                    <a:schemeClr val="bg1"/>
                  </a:solidFill>
                </a:rPr>
                <a:t>[</a:t>
              </a:r>
              <a:r>
                <a:rPr lang="en-US" altLang="en-US" sz="2000" i="1" dirty="0">
                  <a:solidFill>
                    <a:schemeClr val="bg1"/>
                  </a:solidFill>
                </a:rPr>
                <a:t>x</a:t>
              </a:r>
              <a:r>
                <a:rPr lang="en-US" altLang="en-US" sz="2000" dirty="0" smtClean="0">
                  <a:solidFill>
                    <a:schemeClr val="bg1"/>
                  </a:solidFill>
                  <a:sym typeface="Symbol" pitchFamily="18" charset="2"/>
                </a:rPr>
                <a:t></a:t>
              </a:r>
              <a:r>
                <a:rPr lang="en-US" altLang="en-US" sz="2000" dirty="0" smtClean="0">
                  <a:solidFill>
                    <a:schemeClr val="bg1"/>
                  </a:solidFill>
                </a:rPr>
                <a:t>43,</a:t>
              </a:r>
              <a:r>
                <a:rPr lang="en-US" altLang="en-US" sz="2000" i="1" dirty="0" smtClean="0">
                  <a:solidFill>
                    <a:schemeClr val="bg1"/>
                  </a:solidFill>
                </a:rPr>
                <a:t>y</a:t>
              </a:r>
              <a:r>
                <a:rPr lang="en-US" altLang="en-US" sz="2000" dirty="0" smtClean="0">
                  <a:solidFill>
                    <a:schemeClr val="bg1"/>
                  </a:solidFill>
                  <a:sym typeface="Symbol" pitchFamily="18" charset="2"/>
                </a:rPr>
                <a:t></a:t>
              </a:r>
              <a:r>
                <a:rPr lang="en-US" altLang="en-US" sz="2000" dirty="0" smtClean="0">
                  <a:solidFill>
                    <a:schemeClr val="bg1"/>
                  </a:solidFill>
                </a:rPr>
                <a:t>0</a:t>
              </a:r>
              <a:r>
                <a:rPr lang="en-US" altLang="en-US" sz="2000" dirty="0">
                  <a:solidFill>
                    <a:schemeClr val="bg1"/>
                  </a:solidFill>
                </a:rPr>
                <a:t>]</a:t>
              </a:r>
            </a:p>
          </p:txBody>
        </p:sp>
        <p:sp>
          <p:nvSpPr>
            <p:cNvPr id="1232925" name="Line 29"/>
            <p:cNvSpPr>
              <a:spLocks noChangeShapeType="1"/>
            </p:cNvSpPr>
            <p:nvPr/>
          </p:nvSpPr>
          <p:spPr bwMode="auto">
            <a:xfrm flipH="1" flipV="1">
              <a:off x="1406" y="2947"/>
              <a:ext cx="210" cy="576"/>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grpSp>
      <p:sp>
        <p:nvSpPr>
          <p:cNvPr id="1232927" name="Text Box 31"/>
          <p:cNvSpPr txBox="1">
            <a:spLocks noChangeArrowheads="1"/>
          </p:cNvSpPr>
          <p:nvPr/>
        </p:nvSpPr>
        <p:spPr bwMode="auto">
          <a:xfrm>
            <a:off x="7329488" y="3380725"/>
            <a:ext cx="99578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solidFill>
                  <a:schemeClr val="bg1"/>
                </a:solidFill>
                <a:latin typeface="Microsoft Sans Serif" pitchFamily="34" charset="0"/>
              </a:rPr>
              <a:t>[x</a:t>
            </a:r>
            <a:r>
              <a:rPr lang="en-US" altLang="en-US" sz="2000" b="1" dirty="0" smtClean="0">
                <a:solidFill>
                  <a:schemeClr val="bg1"/>
                </a:solidFill>
                <a:latin typeface="Microsoft Sans Serif" pitchFamily="34" charset="0"/>
                <a:sym typeface="Symbol" pitchFamily="18" charset="2"/>
              </a:rPr>
              <a:t></a:t>
            </a:r>
            <a:r>
              <a:rPr lang="en-US" altLang="en-US" sz="2000" b="1" dirty="0" smtClean="0">
                <a:solidFill>
                  <a:schemeClr val="bg1"/>
                </a:solidFill>
                <a:latin typeface="Microsoft Sans Serif" pitchFamily="34" charset="0"/>
              </a:rPr>
              <a:t>43,</a:t>
            </a:r>
            <a:endParaRPr lang="en-US" altLang="en-US" sz="2000" b="1" dirty="0">
              <a:solidFill>
                <a:schemeClr val="bg1"/>
              </a:solidFill>
              <a:latin typeface="Microsoft Sans Serif" pitchFamily="34" charset="0"/>
            </a:endParaRPr>
          </a:p>
          <a:p>
            <a:r>
              <a:rPr lang="en-US" altLang="en-US" sz="2000" b="1" dirty="0">
                <a:solidFill>
                  <a:schemeClr val="bg1"/>
                </a:solidFill>
                <a:latin typeface="Microsoft Sans Serif" pitchFamily="34" charset="0"/>
              </a:rPr>
              <a:t> y</a:t>
            </a:r>
            <a:r>
              <a:rPr lang="en-US" altLang="en-US" sz="2000" b="1" dirty="0" smtClean="0">
                <a:solidFill>
                  <a:schemeClr val="bg1"/>
                </a:solidFill>
                <a:latin typeface="Microsoft Sans Serif" pitchFamily="34" charset="0"/>
                <a:sym typeface="Symbol" pitchFamily="18" charset="2"/>
              </a:rPr>
              <a:t></a:t>
            </a:r>
            <a:r>
              <a:rPr lang="en-US" altLang="en-US" sz="2000" b="1" dirty="0" smtClean="0">
                <a:solidFill>
                  <a:schemeClr val="bg1"/>
                </a:solidFill>
                <a:latin typeface="Microsoft Sans Serif" pitchFamily="34" charset="0"/>
              </a:rPr>
              <a:t>0</a:t>
            </a:r>
            <a:r>
              <a:rPr lang="en-US" altLang="en-US" sz="2000" b="1" dirty="0">
                <a:solidFill>
                  <a:schemeClr val="bg1"/>
                </a:solidFill>
                <a:latin typeface="Microsoft Sans Serif" pitchFamily="34" charset="0"/>
              </a:rPr>
              <a:t>]</a:t>
            </a:r>
          </a:p>
        </p:txBody>
      </p:sp>
      <p:sp>
        <p:nvSpPr>
          <p:cNvPr id="31" name="Rounded Rectangle 30"/>
          <p:cNvSpPr/>
          <p:nvPr/>
        </p:nvSpPr>
        <p:spPr bwMode="auto">
          <a:xfrm>
            <a:off x="4070350" y="1493838"/>
            <a:ext cx="2190750" cy="3684587"/>
          </a:xfrm>
          <a:prstGeom prst="roundRect">
            <a:avLst/>
          </a:prstGeom>
          <a:noFill/>
          <a:ln w="285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Times New Roman" pitchFamily="18" charset="0"/>
            </a:endParaRPr>
          </a:p>
        </p:txBody>
      </p:sp>
      <p:sp>
        <p:nvSpPr>
          <p:cNvPr id="32" name="Rounded Rectangle 31"/>
          <p:cNvSpPr/>
          <p:nvPr/>
        </p:nvSpPr>
        <p:spPr bwMode="auto">
          <a:xfrm>
            <a:off x="170268" y="1623974"/>
            <a:ext cx="2647825" cy="3820529"/>
          </a:xfrm>
          <a:prstGeom prst="roundRect">
            <a:avLst/>
          </a:prstGeom>
          <a:noFill/>
          <a:ln w="285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33" name="Text Box 3"/>
              <p:cNvSpPr txBox="1">
                <a:spLocks noChangeArrowheads="1"/>
              </p:cNvSpPr>
              <p:nvPr/>
            </p:nvSpPr>
            <p:spPr bwMode="auto">
              <a:xfrm>
                <a:off x="4147754" y="2775492"/>
                <a:ext cx="2035942" cy="461665"/>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2400" b="0" i="1" smtClean="0">
                          <a:solidFill>
                            <a:schemeClr val="bg1"/>
                          </a:solidFill>
                          <a:latin typeface="Cambria Math"/>
                        </a:rPr>
                        <m:t>𝑦</m:t>
                      </m:r>
                      <m:r>
                        <a:rPr lang="en-US" altLang="en-US" sz="2400" b="0" i="1" smtClean="0">
                          <a:solidFill>
                            <a:schemeClr val="bg1"/>
                          </a:solidFill>
                          <a:latin typeface="Cambria Math"/>
                        </a:rPr>
                        <m:t>=</m:t>
                      </m:r>
                      <m:r>
                        <a:rPr lang="en-US" altLang="en-US" sz="2400" b="0" i="1" smtClean="0">
                          <a:solidFill>
                            <a:schemeClr val="bg1"/>
                          </a:solidFill>
                          <a:latin typeface="Cambria Math"/>
                        </a:rPr>
                        <m:t>𝑥</m:t>
                      </m:r>
                      <m:r>
                        <a:rPr lang="en-US" altLang="en-US" sz="2400" b="0" i="1" smtClean="0">
                          <a:solidFill>
                            <a:schemeClr val="bg1"/>
                          </a:solidFill>
                          <a:latin typeface="Cambria Math"/>
                        </a:rPr>
                        <m:t>+(−</m:t>
                      </m:r>
                      <m:r>
                        <a:rPr lang="en-US" altLang="en-US" sz="2400" b="0" i="1" smtClean="0">
                          <a:solidFill>
                            <a:schemeClr val="bg1"/>
                          </a:solidFill>
                          <a:latin typeface="Cambria Math"/>
                        </a:rPr>
                        <m:t>𝑥</m:t>
                      </m:r>
                      <m:r>
                        <a:rPr lang="en-US" altLang="en-US" sz="2400" b="0" i="1" smtClean="0">
                          <a:solidFill>
                            <a:schemeClr val="bg1"/>
                          </a:solidFill>
                          <a:latin typeface="Cambria Math"/>
                        </a:rPr>
                        <m:t>)</m:t>
                      </m:r>
                    </m:oMath>
                  </m:oMathPara>
                </a14:m>
                <a:endParaRPr lang="en-US" altLang="en-US" sz="2000" dirty="0">
                  <a:solidFill>
                    <a:schemeClr val="bg1"/>
                  </a:solidFill>
                </a:endParaRPr>
              </a:p>
            </p:txBody>
          </p:sp>
        </mc:Choice>
        <mc:Fallback xmlns="">
          <p:sp>
            <p:nvSpPr>
              <p:cNvPr id="33" name="Text Box 3"/>
              <p:cNvSpPr txBox="1">
                <a:spLocks noRot="1" noChangeAspect="1" noMove="1" noResize="1" noEditPoints="1" noAdjustHandles="1" noChangeArrowheads="1" noChangeShapeType="1" noTextEdit="1"/>
              </p:cNvSpPr>
              <p:nvPr/>
            </p:nvSpPr>
            <p:spPr bwMode="auto">
              <a:xfrm>
                <a:off x="4147754" y="2775492"/>
                <a:ext cx="2035942" cy="461665"/>
              </a:xfrm>
              <a:prstGeom prst="rect">
                <a:avLst/>
              </a:prstGeom>
              <a:blipFill rotWithShape="1">
                <a:blip r:embed="rId4"/>
                <a:stretch>
                  <a:fillRect r="-299" b="-1842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34" name="Line 26"/>
          <p:cNvSpPr>
            <a:spLocks noChangeShapeType="1"/>
          </p:cNvSpPr>
          <p:nvPr/>
        </p:nvSpPr>
        <p:spPr bwMode="auto">
          <a:xfrm flipH="1" flipV="1">
            <a:off x="7862888" y="4121150"/>
            <a:ext cx="592137" cy="474663"/>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5" name="Line 28"/>
          <p:cNvSpPr>
            <a:spLocks noChangeShapeType="1"/>
          </p:cNvSpPr>
          <p:nvPr/>
        </p:nvSpPr>
        <p:spPr bwMode="auto">
          <a:xfrm flipV="1">
            <a:off x="7778750" y="4144963"/>
            <a:ext cx="23813" cy="1033462"/>
          </a:xfrm>
          <a:prstGeom prst="line">
            <a:avLst/>
          </a:prstGeom>
          <a:noFill/>
          <a:ln w="28575">
            <a:solidFill>
              <a:srgbClr val="FF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mc:AlternateContent xmlns:mc="http://schemas.openxmlformats.org/markup-compatibility/2006" xmlns:a14="http://schemas.microsoft.com/office/drawing/2010/main">
        <mc:Choice Requires="a14">
          <p:sp>
            <p:nvSpPr>
              <p:cNvPr id="37" name="Text Box 26"/>
              <p:cNvSpPr txBox="1">
                <a:spLocks noChangeArrowheads="1"/>
              </p:cNvSpPr>
              <p:nvPr/>
            </p:nvSpPr>
            <p:spPr bwMode="auto">
              <a:xfrm>
                <a:off x="8416925" y="4325938"/>
                <a:ext cx="729495" cy="593752"/>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p>
                        <m:sSupPr>
                          <m:ctrlPr>
                            <a:rPr lang="en-US" altLang="en-US" sz="3200" i="1" dirty="0">
                              <a:solidFill>
                                <a:srgbClr val="FFFFFF"/>
                              </a:solidFill>
                              <a:latin typeface="Cambria Math"/>
                            </a:rPr>
                          </m:ctrlPr>
                        </m:sSupPr>
                        <m:e>
                          <m:r>
                            <a:rPr lang="en-US" altLang="en-US" sz="3200" i="1" dirty="0">
                              <a:solidFill>
                                <a:srgbClr val="FFFFFF"/>
                              </a:solidFill>
                              <a:latin typeface="Cambria Math"/>
                            </a:rPr>
                            <m:t>𝑎</m:t>
                          </m:r>
                        </m:e>
                        <m:sup>
                          <m:r>
                            <a:rPr lang="en-US" altLang="en-US" sz="3200" i="1" dirty="0">
                              <a:solidFill>
                                <a:srgbClr val="FFFFFF"/>
                              </a:solidFill>
                              <a:latin typeface="Cambria Math"/>
                            </a:rPr>
                            <m:t>#</m:t>
                          </m:r>
                        </m:sup>
                      </m:sSup>
                    </m:oMath>
                  </m:oMathPara>
                </a14:m>
                <a:endParaRPr lang="en-US" altLang="en-US" sz="3200" dirty="0">
                  <a:solidFill>
                    <a:srgbClr val="FFFFFF"/>
                  </a:solidFill>
                </a:endParaRPr>
              </a:p>
            </p:txBody>
          </p:sp>
        </mc:Choice>
        <mc:Fallback xmlns="">
          <p:sp>
            <p:nvSpPr>
              <p:cNvPr id="37" name="Text Box 26"/>
              <p:cNvSpPr txBox="1">
                <a:spLocks noRot="1" noChangeAspect="1" noMove="1" noResize="1" noEditPoints="1" noAdjustHandles="1" noChangeArrowheads="1" noChangeShapeType="1" noTextEdit="1"/>
              </p:cNvSpPr>
              <p:nvPr/>
            </p:nvSpPr>
            <p:spPr bwMode="auto">
              <a:xfrm>
                <a:off x="8416925" y="4325938"/>
                <a:ext cx="729495" cy="593752"/>
              </a:xfrm>
              <a:prstGeom prst="rect">
                <a:avLst/>
              </a:prstGeom>
              <a:blipFill rotWithShape="1">
                <a:blip r:embed="rId5"/>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39" name="Group 41"/>
          <p:cNvGrpSpPr>
            <a:grpSpLocks/>
          </p:cNvGrpSpPr>
          <p:nvPr/>
        </p:nvGrpSpPr>
        <p:grpSpPr bwMode="auto">
          <a:xfrm>
            <a:off x="4254549" y="3467865"/>
            <a:ext cx="3510011" cy="1001731"/>
            <a:chOff x="2680" y="1935"/>
            <a:chExt cx="2211" cy="631"/>
          </a:xfrm>
        </p:grpSpPr>
        <p:sp>
          <p:nvSpPr>
            <p:cNvPr id="40" name="Oval 42"/>
            <p:cNvSpPr>
              <a:spLocks noChangeArrowheads="1"/>
            </p:cNvSpPr>
            <p:nvPr/>
          </p:nvSpPr>
          <p:spPr bwMode="auto">
            <a:xfrm>
              <a:off x="3411" y="2046"/>
              <a:ext cx="48" cy="48"/>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 name="Freeform 43"/>
            <p:cNvSpPr>
              <a:spLocks/>
            </p:cNvSpPr>
            <p:nvPr/>
          </p:nvSpPr>
          <p:spPr bwMode="auto">
            <a:xfrm>
              <a:off x="3472" y="2084"/>
              <a:ext cx="1419" cy="242"/>
            </a:xfrm>
            <a:custGeom>
              <a:avLst/>
              <a:gdLst>
                <a:gd name="T0" fmla="*/ 1369 w 1369"/>
                <a:gd name="T1" fmla="*/ 0 h 448"/>
                <a:gd name="T2" fmla="*/ 898 w 1369"/>
                <a:gd name="T3" fmla="*/ 90 h 448"/>
                <a:gd name="T4" fmla="*/ 389 w 1369"/>
                <a:gd name="T5" fmla="*/ 262 h 448"/>
                <a:gd name="T6" fmla="*/ 0 w 1369"/>
                <a:gd name="T7" fmla="*/ 448 h 448"/>
                <a:gd name="connsiteX0" fmla="*/ 10431 w 10431"/>
                <a:gd name="connsiteY0" fmla="*/ 4539 h 7995"/>
                <a:gd name="connsiteX1" fmla="*/ 6560 w 10431"/>
                <a:gd name="connsiteY1" fmla="*/ 4 h 7995"/>
                <a:gd name="connsiteX2" fmla="*/ 2841 w 10431"/>
                <a:gd name="connsiteY2" fmla="*/ 3843 h 7995"/>
                <a:gd name="connsiteX3" fmla="*/ 0 w 10431"/>
                <a:gd name="connsiteY3" fmla="*/ 7995 h 7995"/>
                <a:gd name="connsiteX0" fmla="*/ 10000 w 10000"/>
                <a:gd name="connsiteY0" fmla="*/ 2487 h 6810"/>
                <a:gd name="connsiteX1" fmla="*/ 6067 w 10000"/>
                <a:gd name="connsiteY1" fmla="*/ 55 h 6810"/>
                <a:gd name="connsiteX2" fmla="*/ 2724 w 10000"/>
                <a:gd name="connsiteY2" fmla="*/ 1617 h 6810"/>
                <a:gd name="connsiteX3" fmla="*/ 0 w 10000"/>
                <a:gd name="connsiteY3" fmla="*/ 6810 h 6810"/>
                <a:gd name="connsiteX0" fmla="*/ 10000 w 10000"/>
                <a:gd name="connsiteY0" fmla="*/ 4547 h 10055"/>
                <a:gd name="connsiteX1" fmla="*/ 6067 w 10000"/>
                <a:gd name="connsiteY1" fmla="*/ 136 h 10055"/>
                <a:gd name="connsiteX2" fmla="*/ 2724 w 10000"/>
                <a:gd name="connsiteY2" fmla="*/ 2429 h 10055"/>
                <a:gd name="connsiteX3" fmla="*/ 0 w 10000"/>
                <a:gd name="connsiteY3" fmla="*/ 10055 h 10055"/>
                <a:gd name="connsiteX0" fmla="*/ 10000 w 10000"/>
                <a:gd name="connsiteY0" fmla="*/ 4547 h 10055"/>
                <a:gd name="connsiteX1" fmla="*/ 6067 w 10000"/>
                <a:gd name="connsiteY1" fmla="*/ 136 h 10055"/>
                <a:gd name="connsiteX2" fmla="*/ 2724 w 10000"/>
                <a:gd name="connsiteY2" fmla="*/ 2429 h 10055"/>
                <a:gd name="connsiteX3" fmla="*/ 0 w 10000"/>
                <a:gd name="connsiteY3" fmla="*/ 10055 h 10055"/>
                <a:gd name="connsiteX0" fmla="*/ 10000 w 10000"/>
                <a:gd name="connsiteY0" fmla="*/ 3623 h 9131"/>
                <a:gd name="connsiteX1" fmla="*/ 5972 w 10000"/>
                <a:gd name="connsiteY1" fmla="*/ 611 h 9131"/>
                <a:gd name="connsiteX2" fmla="*/ 2724 w 10000"/>
                <a:gd name="connsiteY2" fmla="*/ 1505 h 9131"/>
                <a:gd name="connsiteX3" fmla="*/ 0 w 10000"/>
                <a:gd name="connsiteY3" fmla="*/ 9131 h 9131"/>
                <a:gd name="connsiteX0" fmla="*/ 9619 w 9619"/>
                <a:gd name="connsiteY0" fmla="*/ 3968 h 6629"/>
                <a:gd name="connsiteX1" fmla="*/ 5591 w 9619"/>
                <a:gd name="connsiteY1" fmla="*/ 669 h 6629"/>
                <a:gd name="connsiteX2" fmla="*/ 2343 w 9619"/>
                <a:gd name="connsiteY2" fmla="*/ 1648 h 6629"/>
                <a:gd name="connsiteX3" fmla="*/ 0 w 9619"/>
                <a:gd name="connsiteY3" fmla="*/ 6629 h 6629"/>
                <a:gd name="connsiteX0" fmla="*/ 10000 w 10000"/>
                <a:gd name="connsiteY0" fmla="*/ 7260 h 11274"/>
                <a:gd name="connsiteX1" fmla="*/ 5812 w 10000"/>
                <a:gd name="connsiteY1" fmla="*/ 2283 h 11274"/>
                <a:gd name="connsiteX2" fmla="*/ 2271 w 10000"/>
                <a:gd name="connsiteY2" fmla="*/ 1909 h 11274"/>
                <a:gd name="connsiteX3" fmla="*/ 0 w 10000"/>
                <a:gd name="connsiteY3" fmla="*/ 11274 h 11274"/>
                <a:gd name="connsiteX0" fmla="*/ 10000 w 10000"/>
                <a:gd name="connsiteY0" fmla="*/ 6643 h 10657"/>
                <a:gd name="connsiteX1" fmla="*/ 5812 w 10000"/>
                <a:gd name="connsiteY1" fmla="*/ 1666 h 10657"/>
                <a:gd name="connsiteX2" fmla="*/ 2271 w 10000"/>
                <a:gd name="connsiteY2" fmla="*/ 1292 h 10657"/>
                <a:gd name="connsiteX3" fmla="*/ 0 w 10000"/>
                <a:gd name="connsiteY3" fmla="*/ 10657 h 10657"/>
                <a:gd name="connsiteX0" fmla="*/ 10000 w 10000"/>
                <a:gd name="connsiteY0" fmla="*/ 6643 h 10657"/>
                <a:gd name="connsiteX1" fmla="*/ 5812 w 10000"/>
                <a:gd name="connsiteY1" fmla="*/ 1666 h 10657"/>
                <a:gd name="connsiteX2" fmla="*/ 2271 w 10000"/>
                <a:gd name="connsiteY2" fmla="*/ 1292 h 10657"/>
                <a:gd name="connsiteX3" fmla="*/ 0 w 10000"/>
                <a:gd name="connsiteY3" fmla="*/ 10657 h 10657"/>
                <a:gd name="connsiteX0" fmla="*/ 10429 w 10429"/>
                <a:gd name="connsiteY0" fmla="*/ 24078 h 24078"/>
                <a:gd name="connsiteX1" fmla="*/ 6241 w 10429"/>
                <a:gd name="connsiteY1" fmla="*/ 19101 h 24078"/>
                <a:gd name="connsiteX2" fmla="*/ 2700 w 10429"/>
                <a:gd name="connsiteY2" fmla="*/ 18727 h 24078"/>
                <a:gd name="connsiteX3" fmla="*/ 0 w 10429"/>
                <a:gd name="connsiteY3" fmla="*/ 208 h 24078"/>
                <a:gd name="connsiteX0" fmla="*/ 10429 w 10429"/>
                <a:gd name="connsiteY0" fmla="*/ 23870 h 23870"/>
                <a:gd name="connsiteX1" fmla="*/ 6241 w 10429"/>
                <a:gd name="connsiteY1" fmla="*/ 18893 h 23870"/>
                <a:gd name="connsiteX2" fmla="*/ 2700 w 10429"/>
                <a:gd name="connsiteY2" fmla="*/ 18519 h 23870"/>
                <a:gd name="connsiteX3" fmla="*/ 0 w 10429"/>
                <a:gd name="connsiteY3" fmla="*/ 0 h 23870"/>
                <a:gd name="connsiteX0" fmla="*/ 10429 w 10429"/>
                <a:gd name="connsiteY0" fmla="*/ 23870 h 23870"/>
                <a:gd name="connsiteX1" fmla="*/ 6241 w 10429"/>
                <a:gd name="connsiteY1" fmla="*/ 18893 h 23870"/>
                <a:gd name="connsiteX2" fmla="*/ 2700 w 10429"/>
                <a:gd name="connsiteY2" fmla="*/ 18519 h 23870"/>
                <a:gd name="connsiteX3" fmla="*/ 0 w 10429"/>
                <a:gd name="connsiteY3" fmla="*/ 0 h 23870"/>
                <a:gd name="connsiteX0" fmla="*/ 10429 w 10429"/>
                <a:gd name="connsiteY0" fmla="*/ 23870 h 23870"/>
                <a:gd name="connsiteX1" fmla="*/ 6241 w 10429"/>
                <a:gd name="connsiteY1" fmla="*/ 18893 h 23870"/>
                <a:gd name="connsiteX2" fmla="*/ 2700 w 10429"/>
                <a:gd name="connsiteY2" fmla="*/ 18519 h 23870"/>
                <a:gd name="connsiteX3" fmla="*/ 0 w 10429"/>
                <a:gd name="connsiteY3" fmla="*/ 0 h 23870"/>
                <a:gd name="connsiteX0" fmla="*/ 10429 w 10429"/>
                <a:gd name="connsiteY0" fmla="*/ 23870 h 23870"/>
                <a:gd name="connsiteX1" fmla="*/ 6175 w 10429"/>
                <a:gd name="connsiteY1" fmla="*/ 22610 h 23870"/>
                <a:gd name="connsiteX2" fmla="*/ 2700 w 10429"/>
                <a:gd name="connsiteY2" fmla="*/ 18519 h 23870"/>
                <a:gd name="connsiteX3" fmla="*/ 0 w 10429"/>
                <a:gd name="connsiteY3" fmla="*/ 0 h 23870"/>
                <a:gd name="connsiteX0" fmla="*/ 10429 w 10429"/>
                <a:gd name="connsiteY0" fmla="*/ 23870 h 23870"/>
                <a:gd name="connsiteX1" fmla="*/ 6175 w 10429"/>
                <a:gd name="connsiteY1" fmla="*/ 22610 h 23870"/>
                <a:gd name="connsiteX2" fmla="*/ 3162 w 10429"/>
                <a:gd name="connsiteY2" fmla="*/ 17590 h 23870"/>
                <a:gd name="connsiteX3" fmla="*/ 0 w 10429"/>
                <a:gd name="connsiteY3" fmla="*/ 0 h 23870"/>
                <a:gd name="connsiteX0" fmla="*/ 10330 w 10330"/>
                <a:gd name="connsiteY0" fmla="*/ 24799 h 24799"/>
                <a:gd name="connsiteX1" fmla="*/ 6076 w 10330"/>
                <a:gd name="connsiteY1" fmla="*/ 23539 h 24799"/>
                <a:gd name="connsiteX2" fmla="*/ 3063 w 10330"/>
                <a:gd name="connsiteY2" fmla="*/ 18519 h 24799"/>
                <a:gd name="connsiteX3" fmla="*/ 0 w 10330"/>
                <a:gd name="connsiteY3" fmla="*/ 0 h 24799"/>
              </a:gdLst>
              <a:ahLst/>
              <a:cxnLst>
                <a:cxn ang="0">
                  <a:pos x="connsiteX0" y="connsiteY0"/>
                </a:cxn>
                <a:cxn ang="0">
                  <a:pos x="connsiteX1" y="connsiteY1"/>
                </a:cxn>
                <a:cxn ang="0">
                  <a:pos x="connsiteX2" y="connsiteY2"/>
                </a:cxn>
                <a:cxn ang="0">
                  <a:pos x="connsiteX3" y="connsiteY3"/>
                </a:cxn>
              </a:cxnLst>
              <a:rect l="l" t="t" r="r" b="b"/>
              <a:pathLst>
                <a:path w="10330" h="24799">
                  <a:moveTo>
                    <a:pt x="10330" y="24799"/>
                  </a:moveTo>
                  <a:cubicBezTo>
                    <a:pt x="9664" y="23503"/>
                    <a:pt x="7287" y="24586"/>
                    <a:pt x="6076" y="23539"/>
                  </a:cubicBezTo>
                  <a:cubicBezTo>
                    <a:pt x="4865" y="22492"/>
                    <a:pt x="4154" y="20963"/>
                    <a:pt x="3063" y="18519"/>
                  </a:cubicBezTo>
                  <a:cubicBezTo>
                    <a:pt x="1938" y="15618"/>
                    <a:pt x="755" y="6653"/>
                    <a:pt x="0" y="0"/>
                  </a:cubicBezTo>
                </a:path>
              </a:pathLst>
            </a:custGeom>
            <a:noFill/>
            <a:ln w="28575" cap="flat" cmpd="sng">
              <a:solidFill>
                <a:schemeClr val="bg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42" name="Text Box 44"/>
            <p:cNvSpPr txBox="1">
              <a:spLocks noChangeArrowheads="1"/>
            </p:cNvSpPr>
            <p:nvPr/>
          </p:nvSpPr>
          <p:spPr bwMode="auto">
            <a:xfrm>
              <a:off x="2680" y="1935"/>
              <a:ext cx="749"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dirty="0" smtClean="0">
                  <a:solidFill>
                    <a:schemeClr val="bg1"/>
                  </a:solidFill>
                </a:rPr>
                <a:t>   (</a:t>
              </a:r>
              <a:r>
                <a:rPr lang="en-US" altLang="en-US" sz="2000" i="1" dirty="0" smtClean="0">
                  <a:solidFill>
                    <a:schemeClr val="bg1"/>
                  </a:solidFill>
                </a:rPr>
                <a:t>x </a:t>
              </a:r>
              <a:r>
                <a:rPr lang="en-US" altLang="en-US" sz="2000" dirty="0" smtClean="0">
                  <a:solidFill>
                    <a:schemeClr val="bg1"/>
                  </a:solidFill>
                </a:rPr>
                <a:t>= 43)</a:t>
              </a:r>
            </a:p>
            <a:p>
              <a:r>
                <a:rPr lang="en-US" altLang="en-US" sz="2000" dirty="0" smtClean="0">
                  <a:solidFill>
                    <a:schemeClr val="bg1"/>
                  </a:solidFill>
                  <a:sym typeface="Symbol" pitchFamily="18" charset="2"/>
                </a:rPr>
                <a:t> </a:t>
              </a:r>
              <a:r>
                <a:rPr lang="en-US" altLang="en-US" sz="2000" dirty="0" smtClean="0">
                  <a:solidFill>
                    <a:schemeClr val="bg1"/>
                  </a:solidFill>
                </a:rPr>
                <a:t>(</a:t>
              </a:r>
              <a:r>
                <a:rPr lang="en-US" altLang="en-US" sz="2000" i="1" dirty="0" smtClean="0">
                  <a:solidFill>
                    <a:schemeClr val="bg1"/>
                  </a:solidFill>
                </a:rPr>
                <a:t>y</a:t>
              </a:r>
              <a:r>
                <a:rPr lang="en-US" altLang="en-US" sz="2000" dirty="0" smtClean="0">
                  <a:solidFill>
                    <a:schemeClr val="bg1"/>
                  </a:solidFill>
                  <a:latin typeface="Comic Sans MS" pitchFamily="66" charset="0"/>
                </a:rPr>
                <a:t> </a:t>
              </a:r>
              <a:r>
                <a:rPr lang="en-US" altLang="en-US" sz="2000" dirty="0">
                  <a:solidFill>
                    <a:schemeClr val="bg1"/>
                  </a:solidFill>
                </a:rPr>
                <a:t>= 0</a:t>
              </a:r>
              <a:r>
                <a:rPr lang="en-US" altLang="en-US" sz="2000" dirty="0" smtClean="0">
                  <a:solidFill>
                    <a:schemeClr val="bg1"/>
                  </a:solidFill>
                </a:rPr>
                <a:t>)</a:t>
              </a:r>
              <a:endParaRPr lang="en-US" altLang="en-US" sz="2000" dirty="0">
                <a:solidFill>
                  <a:schemeClr val="bg1"/>
                </a:solidFill>
              </a:endParaRPr>
            </a:p>
          </p:txBody>
        </p:sp>
        <mc:AlternateContent xmlns:mc="http://schemas.openxmlformats.org/markup-compatibility/2006" xmlns:a14="http://schemas.microsoft.com/office/drawing/2010/main">
          <mc:Choice Requires="a14">
            <p:sp>
              <p:nvSpPr>
                <p:cNvPr id="43" name="Text Box 45"/>
                <p:cNvSpPr txBox="1">
                  <a:spLocks noChangeArrowheads="1"/>
                </p:cNvSpPr>
                <p:nvPr/>
              </p:nvSpPr>
              <p:spPr bwMode="auto">
                <a:xfrm>
                  <a:off x="4133" y="2275"/>
                  <a:ext cx="263" cy="291"/>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2400" i="1" kern="0">
                                <a:solidFill>
                                  <a:srgbClr val="FFFFFF"/>
                                </a:solidFill>
                                <a:latin typeface="Cambria Math"/>
                                <a:ea typeface="Cambria Math"/>
                              </a:rPr>
                            </m:ctrlPr>
                          </m:accPr>
                          <m:e>
                            <m:r>
                              <m:rPr>
                                <m:sty m:val="p"/>
                              </m:rPr>
                              <a:rPr lang="el-GR" sz="2400" i="1" kern="0">
                                <a:solidFill>
                                  <a:srgbClr val="FFFFFF"/>
                                </a:solidFill>
                                <a:latin typeface="Cambria Math"/>
                                <a:ea typeface="Cambria Math"/>
                              </a:rPr>
                              <m:t>γ</m:t>
                            </m:r>
                          </m:e>
                        </m:acc>
                      </m:oMath>
                    </m:oMathPara>
                  </a14:m>
                  <a:endParaRPr lang="en-US" altLang="en-US" sz="2800" u="sng" dirty="0">
                    <a:solidFill>
                      <a:schemeClr val="bg1"/>
                    </a:solidFill>
                    <a:sym typeface="Symbol" pitchFamily="18" charset="2"/>
                  </a:endParaRPr>
                </a:p>
              </p:txBody>
            </p:sp>
          </mc:Choice>
          <mc:Fallback xmlns="">
            <p:sp>
              <p:nvSpPr>
                <p:cNvPr id="43" name="Text Box 45"/>
                <p:cNvSpPr txBox="1">
                  <a:spLocks noRot="1" noChangeAspect="1" noMove="1" noResize="1" noEditPoints="1" noAdjustHandles="1" noChangeArrowheads="1" noChangeShapeType="1" noTextEdit="1"/>
                </p:cNvSpPr>
                <p:nvPr/>
              </p:nvSpPr>
              <p:spPr bwMode="auto">
                <a:xfrm>
                  <a:off x="4133" y="2275"/>
                  <a:ext cx="263" cy="291"/>
                </a:xfrm>
                <a:prstGeom prst="rect">
                  <a:avLst/>
                </a:prstGeom>
                <a:blipFill rotWithShape="1">
                  <a:blip r:embed="rId6"/>
                  <a:stretch>
                    <a:fillRect t="-2632" r="-17391" b="-921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spTree>
    <p:extLst>
      <p:ext uri="{BB962C8B-B14F-4D97-AF65-F5344CB8AC3E}">
        <p14:creationId xmlns:p14="http://schemas.microsoft.com/office/powerpoint/2010/main" val="3385745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dissolve">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right)">
                                      <p:cBhvr>
                                        <p:cTn id="1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32898" name="Rectangle 2"/>
              <p:cNvSpPr>
                <a:spLocks noGrp="1" noChangeArrowheads="1"/>
              </p:cNvSpPr>
              <p:nvPr>
                <p:ph type="title"/>
              </p:nvPr>
            </p:nvSpPr>
            <p:spPr>
              <a:xfrm>
                <a:off x="0" y="355600"/>
                <a:ext cx="9144000" cy="742950"/>
              </a:xfrm>
            </p:spPr>
            <p:txBody>
              <a:bodyPr/>
              <a:lstStyle/>
              <a:p>
                <a:r>
                  <a:rPr lang="en-US" altLang="en-US" dirty="0">
                    <a:sym typeface="Symbol" pitchFamily="18" charset="2"/>
                  </a:rPr>
                  <a:t>Procedure </a:t>
                </a:r>
                <a14:m>
                  <m:oMath xmlns:m="http://schemas.openxmlformats.org/officeDocument/2006/math">
                    <m:acc>
                      <m:accPr>
                        <m:chr m:val="̂"/>
                        <m:ctrlPr>
                          <a:rPr lang="en-US" i="1">
                            <a:solidFill>
                              <a:srgbClr val="FFFFFF"/>
                            </a:solidFill>
                            <a:latin typeface="Cambria Math"/>
                            <a:ea typeface="Cambria Math"/>
                          </a:rPr>
                        </m:ctrlPr>
                      </m:accPr>
                      <m:e>
                        <m:r>
                          <a:rPr lang="en-US" i="1">
                            <a:solidFill>
                              <a:srgbClr val="FFFFFF"/>
                            </a:solidFill>
                            <a:latin typeface="Cambria Math"/>
                            <a:ea typeface="Cambria Math"/>
                          </a:rPr>
                          <m:t>𝛼</m:t>
                        </m:r>
                      </m:e>
                    </m:acc>
                  </m:oMath>
                </a14:m>
                <a:r>
                  <a:rPr lang="en-US" altLang="en-US" baseline="-25000" dirty="0">
                    <a:sym typeface="Symbol" pitchFamily="18" charset="2"/>
                  </a:rPr>
                  <a:t>CP</a:t>
                </a:r>
                <a:r>
                  <a:rPr lang="en-US" altLang="en-US" dirty="0">
                    <a:sym typeface="Symbol" pitchFamily="18" charset="2"/>
                  </a:rPr>
                  <a:t>()</a:t>
                </a:r>
                <a:endParaRPr lang="en-US" altLang="he-IL" dirty="0">
                  <a:sym typeface="Symbol" pitchFamily="18" charset="2"/>
                </a:endParaRPr>
              </a:p>
            </p:txBody>
          </p:sp>
        </mc:Choice>
        <mc:Fallback xmlns="">
          <p:sp>
            <p:nvSpPr>
              <p:cNvPr id="1232898" name="Rectangle 2"/>
              <p:cNvSpPr>
                <a:spLocks noGrp="1" noRot="1" noChangeAspect="1" noMove="1" noResize="1" noEditPoints="1" noAdjustHandles="1" noChangeArrowheads="1" noChangeShapeType="1" noTextEdit="1"/>
              </p:cNvSpPr>
              <p:nvPr>
                <p:ph type="title"/>
              </p:nvPr>
            </p:nvSpPr>
            <p:spPr>
              <a:xfrm>
                <a:off x="0" y="355600"/>
                <a:ext cx="9144000" cy="742950"/>
              </a:xfrm>
              <a:blipFill rotWithShape="1">
                <a:blip r:embed="rId3"/>
                <a:stretch>
                  <a:fillRect t="-18033" b="-41803"/>
                </a:stretch>
              </a:blipFill>
            </p:spPr>
            <p:txBody>
              <a:bodyPr/>
              <a:lstStyle/>
              <a:p>
                <a:r>
                  <a:rPr lang="en-US">
                    <a:noFill/>
                  </a:rPr>
                  <a:t> </a:t>
                </a:r>
              </a:p>
            </p:txBody>
          </p:sp>
        </mc:Fallback>
      </mc:AlternateContent>
      <p:sp>
        <p:nvSpPr>
          <p:cNvPr id="1232901" name="Oval 5"/>
          <p:cNvSpPr>
            <a:spLocks noChangeArrowheads="1"/>
          </p:cNvSpPr>
          <p:nvPr/>
        </p:nvSpPr>
        <p:spPr bwMode="auto">
          <a:xfrm>
            <a:off x="5214114" y="2917675"/>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2902" name="Text Box 6"/>
          <p:cNvSpPr txBox="1">
            <a:spLocks noChangeArrowheads="1"/>
          </p:cNvSpPr>
          <p:nvPr/>
        </p:nvSpPr>
        <p:spPr bwMode="auto">
          <a:xfrm>
            <a:off x="4291013" y="5832475"/>
            <a:ext cx="17192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a:solidFill>
                  <a:schemeClr val="bg1"/>
                </a:solidFill>
              </a:rPr>
              <a:t>Formulas</a:t>
            </a:r>
          </a:p>
        </p:txBody>
      </p:sp>
      <p:sp>
        <p:nvSpPr>
          <p:cNvPr id="1232904" name="Text Box 8"/>
          <p:cNvSpPr txBox="1">
            <a:spLocks noChangeArrowheads="1"/>
          </p:cNvSpPr>
          <p:nvPr/>
        </p:nvSpPr>
        <p:spPr bwMode="auto">
          <a:xfrm>
            <a:off x="620713" y="5832475"/>
            <a:ext cx="165258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200">
                <a:solidFill>
                  <a:schemeClr val="bg1"/>
                </a:solidFill>
              </a:rPr>
              <a:t>Concrete</a:t>
            </a:r>
          </a:p>
          <a:p>
            <a:pPr algn="ctr"/>
            <a:r>
              <a:rPr lang="en-US" altLang="en-US" sz="3200">
                <a:solidFill>
                  <a:schemeClr val="bg1"/>
                </a:solidFill>
              </a:rPr>
              <a:t>Values</a:t>
            </a:r>
          </a:p>
        </p:txBody>
      </p:sp>
      <p:sp>
        <p:nvSpPr>
          <p:cNvPr id="1232905" name="Text Box 9"/>
          <p:cNvSpPr txBox="1">
            <a:spLocks noChangeArrowheads="1"/>
          </p:cNvSpPr>
          <p:nvPr/>
        </p:nvSpPr>
        <p:spPr bwMode="auto">
          <a:xfrm>
            <a:off x="7018338" y="5830888"/>
            <a:ext cx="15621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200">
                <a:solidFill>
                  <a:schemeClr val="bg1"/>
                </a:solidFill>
              </a:rPr>
              <a:t>Abstract</a:t>
            </a:r>
          </a:p>
          <a:p>
            <a:pPr algn="ctr"/>
            <a:r>
              <a:rPr lang="en-US" altLang="en-US" sz="3200">
                <a:solidFill>
                  <a:schemeClr val="bg1"/>
                </a:solidFill>
              </a:rPr>
              <a:t>Values</a:t>
            </a:r>
          </a:p>
        </p:txBody>
      </p:sp>
      <p:sp>
        <p:nvSpPr>
          <p:cNvPr id="1232909" name="Oval 13"/>
          <p:cNvSpPr>
            <a:spLocks noChangeArrowheads="1"/>
          </p:cNvSpPr>
          <p:nvPr/>
        </p:nvSpPr>
        <p:spPr bwMode="auto">
          <a:xfrm>
            <a:off x="2181225" y="4583113"/>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2911" name="Line 15"/>
          <p:cNvSpPr>
            <a:spLocks noChangeShapeType="1"/>
          </p:cNvSpPr>
          <p:nvPr/>
        </p:nvSpPr>
        <p:spPr bwMode="auto">
          <a:xfrm flipV="1">
            <a:off x="7773988" y="2127250"/>
            <a:ext cx="1292225" cy="30638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32912" name="Line 16"/>
          <p:cNvSpPr>
            <a:spLocks noChangeShapeType="1"/>
          </p:cNvSpPr>
          <p:nvPr/>
        </p:nvSpPr>
        <p:spPr bwMode="auto">
          <a:xfrm flipH="1" flipV="1">
            <a:off x="6484938" y="2146300"/>
            <a:ext cx="1292225" cy="30638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1232918" name="Group 22"/>
          <p:cNvGrpSpPr>
            <a:grpSpLocks/>
          </p:cNvGrpSpPr>
          <p:nvPr/>
        </p:nvGrpSpPr>
        <p:grpSpPr bwMode="auto">
          <a:xfrm>
            <a:off x="222250" y="3324225"/>
            <a:ext cx="2355850" cy="1974850"/>
            <a:chOff x="140" y="2094"/>
            <a:chExt cx="1484" cy="1244"/>
          </a:xfrm>
        </p:grpSpPr>
        <p:sp>
          <p:nvSpPr>
            <p:cNvPr id="1232919" name="Freeform 23"/>
            <p:cNvSpPr>
              <a:spLocks/>
            </p:cNvSpPr>
            <p:nvPr/>
          </p:nvSpPr>
          <p:spPr bwMode="auto">
            <a:xfrm>
              <a:off x="502" y="2094"/>
              <a:ext cx="1122" cy="1244"/>
            </a:xfrm>
            <a:custGeom>
              <a:avLst/>
              <a:gdLst>
                <a:gd name="T0" fmla="*/ 31 w 1122"/>
                <a:gd name="T1" fmla="*/ 371 h 1244"/>
                <a:gd name="T2" fmla="*/ 77 w 1122"/>
                <a:gd name="T3" fmla="*/ 582 h 1244"/>
                <a:gd name="T4" fmla="*/ 54 w 1122"/>
                <a:gd name="T5" fmla="*/ 929 h 1244"/>
                <a:gd name="T6" fmla="*/ 402 w 1122"/>
                <a:gd name="T7" fmla="*/ 1181 h 1244"/>
                <a:gd name="T8" fmla="*/ 678 w 1122"/>
                <a:gd name="T9" fmla="*/ 1223 h 1244"/>
                <a:gd name="T10" fmla="*/ 920 w 1122"/>
                <a:gd name="T11" fmla="*/ 1056 h 1244"/>
                <a:gd name="T12" fmla="*/ 1103 w 1122"/>
                <a:gd name="T13" fmla="*/ 792 h 1244"/>
                <a:gd name="T14" fmla="*/ 1035 w 1122"/>
                <a:gd name="T15" fmla="*/ 470 h 1244"/>
                <a:gd name="T16" fmla="*/ 994 w 1122"/>
                <a:gd name="T17" fmla="*/ 210 h 1244"/>
                <a:gd name="T18" fmla="*/ 794 w 1122"/>
                <a:gd name="T19" fmla="*/ 98 h 1244"/>
                <a:gd name="T20" fmla="*/ 459 w 1122"/>
                <a:gd name="T21" fmla="*/ 14 h 1244"/>
                <a:gd name="T22" fmla="*/ 250 w 1122"/>
                <a:gd name="T23" fmla="*/ 183 h 1244"/>
                <a:gd name="T24" fmla="*/ 31 w 1122"/>
                <a:gd name="T25" fmla="*/ 371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2" h="1244">
                  <a:moveTo>
                    <a:pt x="31" y="371"/>
                  </a:moveTo>
                  <a:cubicBezTo>
                    <a:pt x="23" y="436"/>
                    <a:pt x="74" y="489"/>
                    <a:pt x="77" y="582"/>
                  </a:cubicBezTo>
                  <a:cubicBezTo>
                    <a:pt x="80" y="675"/>
                    <a:pt x="0" y="829"/>
                    <a:pt x="54" y="929"/>
                  </a:cubicBezTo>
                  <a:cubicBezTo>
                    <a:pt x="108" y="1029"/>
                    <a:pt x="298" y="1132"/>
                    <a:pt x="402" y="1181"/>
                  </a:cubicBezTo>
                  <a:cubicBezTo>
                    <a:pt x="505" y="1230"/>
                    <a:pt x="591" y="1244"/>
                    <a:pt x="678" y="1223"/>
                  </a:cubicBezTo>
                  <a:cubicBezTo>
                    <a:pt x="764" y="1202"/>
                    <a:pt x="849" y="1128"/>
                    <a:pt x="920" y="1056"/>
                  </a:cubicBezTo>
                  <a:cubicBezTo>
                    <a:pt x="991" y="984"/>
                    <a:pt x="1084" y="890"/>
                    <a:pt x="1103" y="792"/>
                  </a:cubicBezTo>
                  <a:cubicBezTo>
                    <a:pt x="1122" y="694"/>
                    <a:pt x="1053" y="567"/>
                    <a:pt x="1035" y="470"/>
                  </a:cubicBezTo>
                  <a:cubicBezTo>
                    <a:pt x="1017" y="373"/>
                    <a:pt x="1034" y="272"/>
                    <a:pt x="994" y="210"/>
                  </a:cubicBezTo>
                  <a:cubicBezTo>
                    <a:pt x="954" y="148"/>
                    <a:pt x="883" y="131"/>
                    <a:pt x="794" y="98"/>
                  </a:cubicBezTo>
                  <a:cubicBezTo>
                    <a:pt x="705" y="65"/>
                    <a:pt x="550" y="0"/>
                    <a:pt x="459" y="14"/>
                  </a:cubicBezTo>
                  <a:cubicBezTo>
                    <a:pt x="368" y="28"/>
                    <a:pt x="321" y="124"/>
                    <a:pt x="250" y="183"/>
                  </a:cubicBezTo>
                  <a:cubicBezTo>
                    <a:pt x="179" y="242"/>
                    <a:pt x="77" y="332"/>
                    <a:pt x="31" y="371"/>
                  </a:cubicBezTo>
                  <a:close/>
                </a:path>
              </a:pathLst>
            </a:custGeom>
            <a:noFill/>
            <a:ln w="28575" cap="flat" cmpd="sng">
              <a:solidFill>
                <a:srgbClr val="FFFF66"/>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32920" name="Text Box 24"/>
            <p:cNvSpPr txBox="1">
              <a:spLocks noChangeArrowheads="1"/>
            </p:cNvSpPr>
            <p:nvPr/>
          </p:nvSpPr>
          <p:spPr bwMode="auto">
            <a:xfrm>
              <a:off x="140" y="2822"/>
              <a:ext cx="1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sz="2400">
                <a:solidFill>
                  <a:schemeClr val="bg1"/>
                </a:solidFill>
                <a:sym typeface="Math B" pitchFamily="2" charset="2"/>
              </a:endParaRPr>
            </a:p>
          </p:txBody>
        </p:sp>
      </p:grpSp>
      <p:sp>
        <p:nvSpPr>
          <p:cNvPr id="1232927" name="Text Box 31"/>
          <p:cNvSpPr txBox="1">
            <a:spLocks noChangeArrowheads="1"/>
          </p:cNvSpPr>
          <p:nvPr/>
        </p:nvSpPr>
        <p:spPr bwMode="auto">
          <a:xfrm>
            <a:off x="7329488" y="3380725"/>
            <a:ext cx="99578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solidFill>
                  <a:schemeClr val="bg1"/>
                </a:solidFill>
                <a:latin typeface="Microsoft Sans Serif" pitchFamily="34" charset="0"/>
              </a:rPr>
              <a:t>[x</a:t>
            </a:r>
            <a:r>
              <a:rPr lang="en-US" altLang="en-US" sz="2000" b="1" dirty="0" smtClean="0">
                <a:solidFill>
                  <a:schemeClr val="bg1"/>
                </a:solidFill>
                <a:latin typeface="Microsoft Sans Serif" pitchFamily="34" charset="0"/>
                <a:sym typeface="Symbol" pitchFamily="18" charset="2"/>
              </a:rPr>
              <a:t></a:t>
            </a:r>
            <a:r>
              <a:rPr lang="en-US" altLang="en-US" sz="2000" b="1" dirty="0" smtClean="0">
                <a:solidFill>
                  <a:schemeClr val="bg1"/>
                </a:solidFill>
                <a:latin typeface="Microsoft Sans Serif" pitchFamily="34" charset="0"/>
              </a:rPr>
              <a:t>43,</a:t>
            </a:r>
            <a:endParaRPr lang="en-US" altLang="en-US" sz="2000" b="1" dirty="0">
              <a:solidFill>
                <a:schemeClr val="bg1"/>
              </a:solidFill>
              <a:latin typeface="Microsoft Sans Serif" pitchFamily="34" charset="0"/>
            </a:endParaRPr>
          </a:p>
          <a:p>
            <a:r>
              <a:rPr lang="en-US" altLang="en-US" sz="2000" b="1" dirty="0">
                <a:solidFill>
                  <a:schemeClr val="bg1"/>
                </a:solidFill>
                <a:latin typeface="Microsoft Sans Serif" pitchFamily="34" charset="0"/>
              </a:rPr>
              <a:t> y</a:t>
            </a:r>
            <a:r>
              <a:rPr lang="en-US" altLang="en-US" sz="2000" b="1" dirty="0" smtClean="0">
                <a:solidFill>
                  <a:schemeClr val="bg1"/>
                </a:solidFill>
                <a:latin typeface="Microsoft Sans Serif" pitchFamily="34" charset="0"/>
                <a:sym typeface="Symbol" pitchFamily="18" charset="2"/>
              </a:rPr>
              <a:t></a:t>
            </a:r>
            <a:r>
              <a:rPr lang="en-US" altLang="en-US" sz="2000" b="1" dirty="0" smtClean="0">
                <a:solidFill>
                  <a:schemeClr val="bg1"/>
                </a:solidFill>
                <a:latin typeface="Microsoft Sans Serif" pitchFamily="34" charset="0"/>
              </a:rPr>
              <a:t>0</a:t>
            </a:r>
            <a:r>
              <a:rPr lang="en-US" altLang="en-US" sz="2000" b="1" dirty="0">
                <a:solidFill>
                  <a:schemeClr val="bg1"/>
                </a:solidFill>
                <a:latin typeface="Microsoft Sans Serif" pitchFamily="34" charset="0"/>
              </a:rPr>
              <a:t>]</a:t>
            </a:r>
          </a:p>
        </p:txBody>
      </p:sp>
      <p:sp>
        <p:nvSpPr>
          <p:cNvPr id="31" name="Rounded Rectangle 30"/>
          <p:cNvSpPr/>
          <p:nvPr/>
        </p:nvSpPr>
        <p:spPr bwMode="auto">
          <a:xfrm>
            <a:off x="4070350" y="1493838"/>
            <a:ext cx="2190750" cy="3684587"/>
          </a:xfrm>
          <a:prstGeom prst="roundRect">
            <a:avLst/>
          </a:prstGeom>
          <a:noFill/>
          <a:ln w="285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Times New Roman" pitchFamily="18" charset="0"/>
            </a:endParaRPr>
          </a:p>
        </p:txBody>
      </p:sp>
      <p:sp>
        <p:nvSpPr>
          <p:cNvPr id="32" name="Rounded Rectangle 31"/>
          <p:cNvSpPr/>
          <p:nvPr/>
        </p:nvSpPr>
        <p:spPr bwMode="auto">
          <a:xfrm>
            <a:off x="170268" y="1623974"/>
            <a:ext cx="2647825" cy="3820529"/>
          </a:xfrm>
          <a:prstGeom prst="roundRect">
            <a:avLst/>
          </a:prstGeom>
          <a:noFill/>
          <a:ln w="285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Times New Roman" pitchFamily="18" charset="0"/>
            </a:endParaRPr>
          </a:p>
        </p:txBody>
      </p:sp>
      <p:sp>
        <p:nvSpPr>
          <p:cNvPr id="34" name="Line 26"/>
          <p:cNvSpPr>
            <a:spLocks noChangeShapeType="1"/>
          </p:cNvSpPr>
          <p:nvPr/>
        </p:nvSpPr>
        <p:spPr bwMode="auto">
          <a:xfrm flipH="1" flipV="1">
            <a:off x="7862888" y="4121150"/>
            <a:ext cx="592137" cy="474663"/>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5" name="Line 28"/>
          <p:cNvSpPr>
            <a:spLocks noChangeShapeType="1"/>
          </p:cNvSpPr>
          <p:nvPr/>
        </p:nvSpPr>
        <p:spPr bwMode="auto">
          <a:xfrm flipV="1">
            <a:off x="7778750" y="4144963"/>
            <a:ext cx="23813" cy="1033462"/>
          </a:xfrm>
          <a:prstGeom prst="line">
            <a:avLst/>
          </a:prstGeom>
          <a:noFill/>
          <a:ln w="28575">
            <a:solidFill>
              <a:srgbClr val="FF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mc:AlternateContent xmlns:mc="http://schemas.openxmlformats.org/markup-compatibility/2006" xmlns:a14="http://schemas.microsoft.com/office/drawing/2010/main">
        <mc:Choice Requires="a14">
          <p:sp>
            <p:nvSpPr>
              <p:cNvPr id="37" name="Text Box 26"/>
              <p:cNvSpPr txBox="1">
                <a:spLocks noChangeArrowheads="1"/>
              </p:cNvSpPr>
              <p:nvPr/>
            </p:nvSpPr>
            <p:spPr bwMode="auto">
              <a:xfrm>
                <a:off x="8416925" y="4325938"/>
                <a:ext cx="729495" cy="593752"/>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p>
                        <m:sSupPr>
                          <m:ctrlPr>
                            <a:rPr lang="en-US" altLang="en-US" sz="3200" i="1" dirty="0">
                              <a:solidFill>
                                <a:srgbClr val="FFFFFF"/>
                              </a:solidFill>
                              <a:latin typeface="Cambria Math"/>
                            </a:rPr>
                          </m:ctrlPr>
                        </m:sSupPr>
                        <m:e>
                          <m:r>
                            <a:rPr lang="en-US" altLang="en-US" sz="3200" i="1" dirty="0">
                              <a:solidFill>
                                <a:srgbClr val="FFFFFF"/>
                              </a:solidFill>
                              <a:latin typeface="Cambria Math"/>
                            </a:rPr>
                            <m:t>𝑎</m:t>
                          </m:r>
                        </m:e>
                        <m:sup>
                          <m:r>
                            <a:rPr lang="en-US" altLang="en-US" sz="3200" i="1" dirty="0">
                              <a:solidFill>
                                <a:srgbClr val="FFFFFF"/>
                              </a:solidFill>
                              <a:latin typeface="Cambria Math"/>
                            </a:rPr>
                            <m:t>#</m:t>
                          </m:r>
                        </m:sup>
                      </m:sSup>
                    </m:oMath>
                  </m:oMathPara>
                </a14:m>
                <a:endParaRPr lang="en-US" altLang="en-US" sz="3200" dirty="0">
                  <a:solidFill>
                    <a:srgbClr val="FFFFFF"/>
                  </a:solidFill>
                </a:endParaRPr>
              </a:p>
            </p:txBody>
          </p:sp>
        </mc:Choice>
        <mc:Fallback xmlns="">
          <p:sp>
            <p:nvSpPr>
              <p:cNvPr id="37" name="Text Box 26"/>
              <p:cNvSpPr txBox="1">
                <a:spLocks noRot="1" noChangeAspect="1" noMove="1" noResize="1" noEditPoints="1" noAdjustHandles="1" noChangeArrowheads="1" noChangeShapeType="1" noTextEdit="1"/>
              </p:cNvSpPr>
              <p:nvPr/>
            </p:nvSpPr>
            <p:spPr bwMode="auto">
              <a:xfrm>
                <a:off x="8416925" y="4325938"/>
                <a:ext cx="729495" cy="593752"/>
              </a:xfrm>
              <a:prstGeom prst="rect">
                <a:avLst/>
              </a:prstGeom>
              <a:blipFill rotWithShape="1">
                <a:blip r:embed="rId4"/>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38" name="Freeform 31"/>
          <p:cNvSpPr>
            <a:spLocks/>
          </p:cNvSpPr>
          <p:nvPr/>
        </p:nvSpPr>
        <p:spPr bwMode="auto">
          <a:xfrm>
            <a:off x="1837750" y="4358088"/>
            <a:ext cx="582613" cy="533400"/>
          </a:xfrm>
          <a:custGeom>
            <a:avLst/>
            <a:gdLst>
              <a:gd name="T0" fmla="*/ 12 w 367"/>
              <a:gd name="T1" fmla="*/ 190 h 336"/>
              <a:gd name="T2" fmla="*/ 146 w 367"/>
              <a:gd name="T3" fmla="*/ 317 h 336"/>
              <a:gd name="T4" fmla="*/ 266 w 367"/>
              <a:gd name="T5" fmla="*/ 302 h 336"/>
              <a:gd name="T6" fmla="*/ 363 w 367"/>
              <a:gd name="T7" fmla="*/ 145 h 336"/>
              <a:gd name="T8" fmla="*/ 288 w 367"/>
              <a:gd name="T9" fmla="*/ 40 h 336"/>
              <a:gd name="T10" fmla="*/ 94 w 367"/>
              <a:gd name="T11" fmla="*/ 25 h 336"/>
              <a:gd name="T12" fmla="*/ 12 w 367"/>
              <a:gd name="T13" fmla="*/ 190 h 336"/>
            </a:gdLst>
            <a:ahLst/>
            <a:cxnLst>
              <a:cxn ang="0">
                <a:pos x="T0" y="T1"/>
              </a:cxn>
              <a:cxn ang="0">
                <a:pos x="T2" y="T3"/>
              </a:cxn>
              <a:cxn ang="0">
                <a:pos x="T4" y="T5"/>
              </a:cxn>
              <a:cxn ang="0">
                <a:pos x="T6" y="T7"/>
              </a:cxn>
              <a:cxn ang="0">
                <a:pos x="T8" y="T9"/>
              </a:cxn>
              <a:cxn ang="0">
                <a:pos x="T10" y="T11"/>
              </a:cxn>
              <a:cxn ang="0">
                <a:pos x="T12" y="T13"/>
              </a:cxn>
            </a:cxnLst>
            <a:rect l="0" t="0" r="r" b="b"/>
            <a:pathLst>
              <a:path w="367" h="336">
                <a:moveTo>
                  <a:pt x="12" y="190"/>
                </a:moveTo>
                <a:cubicBezTo>
                  <a:pt x="0" y="237"/>
                  <a:pt x="104" y="298"/>
                  <a:pt x="146" y="317"/>
                </a:cubicBezTo>
                <a:cubicBezTo>
                  <a:pt x="188" y="336"/>
                  <a:pt x="230" y="331"/>
                  <a:pt x="266" y="302"/>
                </a:cubicBezTo>
                <a:cubicBezTo>
                  <a:pt x="302" y="273"/>
                  <a:pt x="359" y="189"/>
                  <a:pt x="363" y="145"/>
                </a:cubicBezTo>
                <a:cubicBezTo>
                  <a:pt x="367" y="101"/>
                  <a:pt x="333" y="60"/>
                  <a:pt x="288" y="40"/>
                </a:cubicBezTo>
                <a:cubicBezTo>
                  <a:pt x="243" y="20"/>
                  <a:pt x="140" y="0"/>
                  <a:pt x="94" y="25"/>
                </a:cubicBezTo>
                <a:cubicBezTo>
                  <a:pt x="48" y="50"/>
                  <a:pt x="29" y="156"/>
                  <a:pt x="12" y="190"/>
                </a:cubicBezTo>
                <a:close/>
              </a:path>
            </a:pathLst>
          </a:custGeom>
          <a:solidFill>
            <a:srgbClr val="FFFF00">
              <a:alpha val="50000"/>
            </a:srgbClr>
          </a:solidFill>
          <a:ln w="28575" cap="flat" cmpd="sng">
            <a:solidFill>
              <a:srgbClr val="FFFF66"/>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mc:AlternateContent xmlns:mc="http://schemas.openxmlformats.org/markup-compatibility/2006" xmlns:a14="http://schemas.microsoft.com/office/drawing/2010/main">
        <mc:Choice Requires="a14">
          <p:sp>
            <p:nvSpPr>
              <p:cNvPr id="44" name="Text Box 3"/>
              <p:cNvSpPr txBox="1">
                <a:spLocks noChangeArrowheads="1"/>
              </p:cNvSpPr>
              <p:nvPr/>
            </p:nvSpPr>
            <p:spPr bwMode="auto">
              <a:xfrm>
                <a:off x="4029470" y="2270881"/>
                <a:ext cx="2305439" cy="646331"/>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b="0" i="1" smtClean="0">
                          <a:solidFill>
                            <a:schemeClr val="bg1"/>
                          </a:solidFill>
                          <a:latin typeface="Cambria Math"/>
                        </a:rPr>
                        <m:t>(</m:t>
                      </m:r>
                      <m:r>
                        <a:rPr lang="en-US" altLang="en-US" b="0" i="1" smtClean="0">
                          <a:solidFill>
                            <a:schemeClr val="bg1"/>
                          </a:solidFill>
                          <a:latin typeface="Cambria Math"/>
                        </a:rPr>
                        <m:t>𝑦</m:t>
                      </m:r>
                      <m:r>
                        <a:rPr lang="en-US" altLang="en-US" b="0" i="1" smtClean="0">
                          <a:solidFill>
                            <a:schemeClr val="bg1"/>
                          </a:solidFill>
                          <a:latin typeface="Cambria Math"/>
                        </a:rPr>
                        <m:t>=</m:t>
                      </m:r>
                      <m:r>
                        <a:rPr lang="en-US" altLang="en-US" b="0" i="1" smtClean="0">
                          <a:solidFill>
                            <a:schemeClr val="bg1"/>
                          </a:solidFill>
                          <a:latin typeface="Cambria Math"/>
                        </a:rPr>
                        <m:t>𝑥</m:t>
                      </m:r>
                      <m:r>
                        <a:rPr lang="en-US" altLang="en-US" b="0" i="1" smtClean="0">
                          <a:solidFill>
                            <a:schemeClr val="bg1"/>
                          </a:solidFill>
                          <a:latin typeface="Cambria Math"/>
                        </a:rPr>
                        <m:t>+</m:t>
                      </m:r>
                      <m:d>
                        <m:dPr>
                          <m:ctrlPr>
                            <a:rPr lang="en-US" altLang="en-US" b="0" i="1" smtClean="0">
                              <a:solidFill>
                                <a:schemeClr val="bg1"/>
                              </a:solidFill>
                              <a:latin typeface="Cambria Math"/>
                            </a:rPr>
                          </m:ctrlPr>
                        </m:dPr>
                        <m:e>
                          <m:r>
                            <a:rPr lang="en-US" altLang="en-US" b="0" i="1" smtClean="0">
                              <a:solidFill>
                                <a:schemeClr val="bg1"/>
                              </a:solidFill>
                              <a:latin typeface="Cambria Math"/>
                            </a:rPr>
                            <m:t>−</m:t>
                          </m:r>
                          <m:r>
                            <a:rPr lang="en-US" altLang="en-US" b="0" i="1" smtClean="0">
                              <a:solidFill>
                                <a:schemeClr val="bg1"/>
                              </a:solidFill>
                              <a:latin typeface="Cambria Math"/>
                            </a:rPr>
                            <m:t>𝑥</m:t>
                          </m:r>
                        </m:e>
                      </m:d>
                      <m:r>
                        <a:rPr lang="en-US" altLang="en-US" b="0" i="1" smtClean="0">
                          <a:solidFill>
                            <a:schemeClr val="bg1"/>
                          </a:solidFill>
                          <a:latin typeface="Cambria Math"/>
                        </a:rPr>
                        <m:t>)</m:t>
                      </m:r>
                    </m:oMath>
                  </m:oMathPara>
                </a14:m>
                <a:endParaRPr lang="en-US" altLang="en-US" dirty="0" smtClean="0">
                  <a:solidFill>
                    <a:schemeClr val="bg1"/>
                  </a:solidFill>
                </a:endParaRPr>
              </a:p>
              <a:p>
                <a:r>
                  <a:rPr lang="en-US" altLang="en-US" dirty="0">
                    <a:solidFill>
                      <a:schemeClr val="bg1"/>
                    </a:solidFill>
                    <a:sym typeface="Symbol" pitchFamily="18" charset="2"/>
                  </a:rPr>
                  <a:t></a:t>
                </a:r>
                <a:r>
                  <a:rPr lang="en-US" altLang="en-US" dirty="0">
                    <a:solidFill>
                      <a:schemeClr val="bg1"/>
                    </a:solidFill>
                  </a:rPr>
                  <a:t> </a:t>
                </a:r>
                <a:r>
                  <a:rPr lang="en-US" altLang="en-US" dirty="0">
                    <a:solidFill>
                      <a:schemeClr val="bg1"/>
                    </a:solidFill>
                    <a:sym typeface="Symbol" pitchFamily="18" charset="2"/>
                  </a:rPr>
                  <a:t></a:t>
                </a:r>
                <a:r>
                  <a:rPr lang="en-US" altLang="en-US" dirty="0">
                    <a:solidFill>
                      <a:schemeClr val="bg1"/>
                    </a:solidFill>
                  </a:rPr>
                  <a:t>((</a:t>
                </a:r>
                <a:r>
                  <a:rPr lang="en-US" altLang="en-US" i="1" dirty="0">
                    <a:solidFill>
                      <a:schemeClr val="bg1"/>
                    </a:solidFill>
                  </a:rPr>
                  <a:t>x </a:t>
                </a:r>
                <a:r>
                  <a:rPr lang="en-US" altLang="en-US" dirty="0">
                    <a:solidFill>
                      <a:schemeClr val="bg1"/>
                    </a:solidFill>
                  </a:rPr>
                  <a:t>= 43) </a:t>
                </a:r>
                <a:r>
                  <a:rPr lang="en-US" altLang="en-US" dirty="0">
                    <a:solidFill>
                      <a:schemeClr val="bg1"/>
                    </a:solidFill>
                    <a:sym typeface="Symbol" pitchFamily="18" charset="2"/>
                  </a:rPr>
                  <a:t> </a:t>
                </a:r>
                <a:r>
                  <a:rPr lang="en-US" altLang="en-US" dirty="0">
                    <a:solidFill>
                      <a:schemeClr val="bg1"/>
                    </a:solidFill>
                  </a:rPr>
                  <a:t>(</a:t>
                </a:r>
                <a:r>
                  <a:rPr lang="en-US" altLang="en-US" i="1" dirty="0">
                    <a:solidFill>
                      <a:schemeClr val="bg1"/>
                    </a:solidFill>
                  </a:rPr>
                  <a:t>y </a:t>
                </a:r>
                <a:r>
                  <a:rPr lang="en-US" altLang="en-US" dirty="0">
                    <a:solidFill>
                      <a:schemeClr val="bg1"/>
                    </a:solidFill>
                  </a:rPr>
                  <a:t>= 0</a:t>
                </a:r>
                <a:r>
                  <a:rPr lang="en-US" altLang="en-US" dirty="0" smtClean="0">
                    <a:solidFill>
                      <a:schemeClr val="bg1"/>
                    </a:solidFill>
                  </a:rPr>
                  <a:t>))</a:t>
                </a:r>
                <a:endParaRPr lang="en-US" altLang="en-US" dirty="0">
                  <a:solidFill>
                    <a:schemeClr val="bg1"/>
                  </a:solidFill>
                </a:endParaRPr>
              </a:p>
            </p:txBody>
          </p:sp>
        </mc:Choice>
        <mc:Fallback xmlns="">
          <p:sp>
            <p:nvSpPr>
              <p:cNvPr id="44" name="Text Box 3"/>
              <p:cNvSpPr txBox="1">
                <a:spLocks noRot="1" noChangeAspect="1" noMove="1" noResize="1" noEditPoints="1" noAdjustHandles="1" noChangeArrowheads="1" noChangeShapeType="1" noTextEdit="1"/>
              </p:cNvSpPr>
              <p:nvPr/>
            </p:nvSpPr>
            <p:spPr bwMode="auto">
              <a:xfrm>
                <a:off x="4029470" y="2270881"/>
                <a:ext cx="2305439" cy="646331"/>
              </a:xfrm>
              <a:prstGeom prst="rect">
                <a:avLst/>
              </a:prstGeom>
              <a:blipFill rotWithShape="1">
                <a:blip r:embed="rId5"/>
                <a:stretch>
                  <a:fillRect l="-2116" r="-1852" b="-1415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45" name="Oval 20"/>
          <p:cNvSpPr>
            <a:spLocks noChangeArrowheads="1"/>
          </p:cNvSpPr>
          <p:nvPr/>
        </p:nvSpPr>
        <p:spPr bwMode="auto">
          <a:xfrm>
            <a:off x="7764463" y="4046538"/>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07199856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64291" name="Text Box 3"/>
              <p:cNvSpPr txBox="1">
                <a:spLocks noChangeArrowheads="1"/>
              </p:cNvSpPr>
              <p:nvPr/>
            </p:nvSpPr>
            <p:spPr bwMode="auto">
              <a:xfrm>
                <a:off x="0" y="1250950"/>
                <a:ext cx="9126538" cy="5367880"/>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p>
                <a:pPr>
                  <a:lnSpc>
                    <a:spcPct val="80000"/>
                  </a:lnSpc>
                </a:pPr>
                <a:r>
                  <a:rPr lang="en-US" altLang="en-US" sz="2400" dirty="0">
                    <a:solidFill>
                      <a:schemeClr val="bg1"/>
                    </a:solidFill>
                    <a:sym typeface="Symbol" pitchFamily="18" charset="2"/>
                  </a:rPr>
                  <a:t>                              </a:t>
                </a:r>
                <a:r>
                  <a:rPr lang="en-US" altLang="en-US" sz="2400" b="1" dirty="0">
                    <a:solidFill>
                      <a:schemeClr val="bg1"/>
                    </a:solidFill>
                    <a:sym typeface="Symbol" pitchFamily="18" charset="2"/>
                  </a:rPr>
                  <a:t>.  .  </a:t>
                </a:r>
                <a:r>
                  <a:rPr lang="en-US" altLang="en-US" sz="2400" b="1" dirty="0" smtClean="0">
                    <a:solidFill>
                      <a:schemeClr val="bg1"/>
                    </a:solidFill>
                    <a:sym typeface="Symbol" pitchFamily="18" charset="2"/>
                  </a:rPr>
                  <a:t>.</a:t>
                </a:r>
              </a:p>
              <a:p>
                <a:pPr>
                  <a:lnSpc>
                    <a:spcPct val="80000"/>
                  </a:lnSpc>
                </a:pPr>
                <a:r>
                  <a:rPr lang="en-US" altLang="en-US" sz="1400" dirty="0">
                    <a:solidFill>
                      <a:schemeClr val="bg1"/>
                    </a:solidFill>
                  </a:rPr>
                  <a:t> </a:t>
                </a:r>
                <a:r>
                  <a:rPr lang="en-US" altLang="en-US" sz="1400" dirty="0" smtClean="0">
                    <a:solidFill>
                      <a:schemeClr val="bg1"/>
                    </a:solidFill>
                  </a:rPr>
                  <a:t>                                    </a:t>
                </a:r>
                <a14:m>
                  <m:oMath xmlns:m="http://schemas.openxmlformats.org/officeDocument/2006/math">
                    <m:sSup>
                      <m:sSupPr>
                        <m:ctrlPr>
                          <a:rPr lang="en-US" altLang="en-US" sz="2800" i="1" dirty="0">
                            <a:solidFill>
                              <a:srgbClr val="FFFFFF"/>
                            </a:solidFill>
                            <a:latin typeface="Cambria Math"/>
                          </a:rPr>
                        </m:ctrlPr>
                      </m:sSupPr>
                      <m:e>
                        <m:r>
                          <a:rPr lang="en-US" altLang="en-US" sz="2800" i="1" dirty="0">
                            <a:solidFill>
                              <a:srgbClr val="FFFFFF"/>
                            </a:solidFill>
                            <a:latin typeface="Cambria Math"/>
                          </a:rPr>
                          <m:t>𝑎</m:t>
                        </m:r>
                      </m:e>
                      <m:sup>
                        <m:r>
                          <a:rPr lang="en-US" altLang="en-US" sz="2800" i="1" dirty="0">
                            <a:solidFill>
                              <a:srgbClr val="FFFFFF"/>
                            </a:solidFill>
                            <a:latin typeface="Cambria Math"/>
                          </a:rPr>
                          <m:t>#</m:t>
                        </m:r>
                      </m:sup>
                    </m:sSup>
                  </m:oMath>
                </a14:m>
                <a:r>
                  <a:rPr lang="en-US" altLang="en-US" sz="2800" dirty="0" smtClean="0">
                    <a:solidFill>
                      <a:srgbClr val="FFFFFF"/>
                    </a:solidFill>
                  </a:rPr>
                  <a:t> </a:t>
                </a:r>
                <a:r>
                  <a:rPr lang="en-US" altLang="en-US" sz="3200" dirty="0">
                    <a:solidFill>
                      <a:srgbClr val="FFFFFF"/>
                    </a:solidFill>
                  </a:rPr>
                  <a:t>:=</a:t>
                </a:r>
                <a:r>
                  <a:rPr lang="en-US" altLang="en-US" sz="2800" dirty="0" smtClean="0">
                    <a:solidFill>
                      <a:schemeClr val="bg1"/>
                    </a:solidFill>
                  </a:rPr>
                  <a:t> </a:t>
                </a:r>
                <a:r>
                  <a:rPr lang="en-US" altLang="en-US" sz="2800" b="1" dirty="0">
                    <a:solidFill>
                      <a:schemeClr val="bg1"/>
                    </a:solidFill>
                    <a:latin typeface="Microsoft Sans Serif" pitchFamily="34" charset="0"/>
                  </a:rPr>
                  <a:t>[x</a:t>
                </a:r>
                <a:r>
                  <a:rPr lang="en-US" altLang="en-US" sz="2800" b="1" dirty="0">
                    <a:solidFill>
                      <a:schemeClr val="bg1"/>
                    </a:solidFill>
                    <a:latin typeface="Microsoft Sans Serif" pitchFamily="34" charset="0"/>
                    <a:sym typeface="Symbol" pitchFamily="18" charset="2"/>
                  </a:rPr>
                  <a:t></a:t>
                </a:r>
                <a:r>
                  <a:rPr lang="en-US" altLang="en-US" sz="2800" b="1" dirty="0">
                    <a:solidFill>
                      <a:schemeClr val="bg1"/>
                    </a:solidFill>
                    <a:latin typeface="Microsoft Sans Serif" pitchFamily="34" charset="0"/>
                  </a:rPr>
                  <a:t>43, y</a:t>
                </a:r>
                <a:r>
                  <a:rPr lang="en-US" altLang="en-US" sz="2800" b="1" dirty="0">
                    <a:solidFill>
                      <a:schemeClr val="bg1"/>
                    </a:solidFill>
                    <a:latin typeface="Microsoft Sans Serif" pitchFamily="34" charset="0"/>
                    <a:sym typeface="Symbol" pitchFamily="18" charset="2"/>
                  </a:rPr>
                  <a:t></a:t>
                </a:r>
                <a:r>
                  <a:rPr lang="en-US" altLang="en-US" sz="2800" b="1" dirty="0">
                    <a:solidFill>
                      <a:schemeClr val="bg1"/>
                    </a:solidFill>
                    <a:latin typeface="Microsoft Sans Serif" pitchFamily="34" charset="0"/>
                  </a:rPr>
                  <a:t>0]</a:t>
                </a:r>
                <a:endParaRPr lang="en-US" altLang="en-US" sz="2800" b="1" dirty="0">
                  <a:solidFill>
                    <a:schemeClr val="bg1"/>
                  </a:solidFill>
                  <a:sym typeface="Symbol" pitchFamily="18" charset="2"/>
                </a:endParaRPr>
              </a:p>
              <a:p>
                <a:r>
                  <a:rPr lang="en-US" altLang="en-US" sz="2400" dirty="0">
                    <a:solidFill>
                      <a:schemeClr val="bg1"/>
                    </a:solidFill>
                    <a:sym typeface="Symbol" pitchFamily="18" charset="2"/>
                  </a:rPr>
                  <a:t>		  </a:t>
                </a:r>
                <a:r>
                  <a:rPr lang="en-US" altLang="en-US" sz="2800" dirty="0">
                    <a:solidFill>
                      <a:schemeClr val="bg1"/>
                    </a:solidFill>
                    <a:sym typeface="Symbol" pitchFamily="18" charset="2"/>
                  </a:rPr>
                  <a:t></a:t>
                </a:r>
                <a:r>
                  <a:rPr lang="en-US" altLang="en-US" sz="2800" dirty="0">
                    <a:solidFill>
                      <a:schemeClr val="bg1"/>
                    </a:solidFill>
                  </a:rPr>
                  <a:t> = </a:t>
                </a:r>
                <a14:m>
                  <m:oMath xmlns:m="http://schemas.openxmlformats.org/officeDocument/2006/math">
                    <m:r>
                      <a:rPr lang="en-US" altLang="en-US" sz="2800" i="1">
                        <a:solidFill>
                          <a:schemeClr val="bg1"/>
                        </a:solidFill>
                        <a:latin typeface="Cambria Math"/>
                      </a:rPr>
                      <m:t>(</m:t>
                    </m:r>
                    <m:r>
                      <a:rPr lang="en-US" altLang="en-US" sz="2800" i="1">
                        <a:solidFill>
                          <a:schemeClr val="bg1"/>
                        </a:solidFill>
                        <a:latin typeface="Cambria Math"/>
                      </a:rPr>
                      <m:t>𝑦</m:t>
                    </m:r>
                    <m:r>
                      <a:rPr lang="en-US" altLang="en-US" sz="2800" i="1">
                        <a:solidFill>
                          <a:schemeClr val="bg1"/>
                        </a:solidFill>
                        <a:latin typeface="Cambria Math"/>
                      </a:rPr>
                      <m:t>=</m:t>
                    </m:r>
                    <m:r>
                      <a:rPr lang="en-US" altLang="en-US" sz="2800" i="1">
                        <a:solidFill>
                          <a:schemeClr val="bg1"/>
                        </a:solidFill>
                        <a:latin typeface="Cambria Math"/>
                      </a:rPr>
                      <m:t>𝑥</m:t>
                    </m:r>
                    <m:r>
                      <a:rPr lang="en-US" altLang="en-US" sz="2800" i="1">
                        <a:solidFill>
                          <a:schemeClr val="bg1"/>
                        </a:solidFill>
                        <a:latin typeface="Cambria Math"/>
                      </a:rPr>
                      <m:t>+</m:t>
                    </m:r>
                    <m:d>
                      <m:dPr>
                        <m:ctrlPr>
                          <a:rPr lang="en-US" altLang="en-US" sz="2800" i="1">
                            <a:solidFill>
                              <a:schemeClr val="bg1"/>
                            </a:solidFill>
                            <a:latin typeface="Cambria Math"/>
                          </a:rPr>
                        </m:ctrlPr>
                      </m:dPr>
                      <m:e>
                        <m:r>
                          <a:rPr lang="en-US" altLang="en-US" sz="2800" i="1">
                            <a:solidFill>
                              <a:schemeClr val="bg1"/>
                            </a:solidFill>
                            <a:latin typeface="Cambria Math"/>
                          </a:rPr>
                          <m:t>−</m:t>
                        </m:r>
                        <m:r>
                          <a:rPr lang="en-US" altLang="en-US" sz="2800" i="1">
                            <a:solidFill>
                              <a:schemeClr val="bg1"/>
                            </a:solidFill>
                            <a:latin typeface="Cambria Math"/>
                          </a:rPr>
                          <m:t>𝑥</m:t>
                        </m:r>
                      </m:e>
                    </m:d>
                    <m:r>
                      <a:rPr lang="en-US" altLang="en-US" sz="2800" i="1">
                        <a:solidFill>
                          <a:schemeClr val="bg1"/>
                        </a:solidFill>
                        <a:latin typeface="Cambria Math"/>
                      </a:rPr>
                      <m:t>)</m:t>
                    </m:r>
                  </m:oMath>
                </a14:m>
                <a:r>
                  <a:rPr lang="en-US" altLang="en-US" sz="2800" dirty="0" smtClean="0">
                    <a:solidFill>
                      <a:schemeClr val="bg1"/>
                    </a:solidFill>
                    <a:sym typeface="Symbol" pitchFamily="18" charset="2"/>
                  </a:rPr>
                  <a:t> </a:t>
                </a:r>
                <a:r>
                  <a:rPr lang="en-US" altLang="en-US" sz="2800" dirty="0">
                    <a:solidFill>
                      <a:schemeClr val="bg1"/>
                    </a:solidFill>
                    <a:sym typeface="Symbol" pitchFamily="18" charset="2"/>
                  </a:rPr>
                  <a:t></a:t>
                </a:r>
                <a:r>
                  <a:rPr lang="en-US" altLang="en-US" sz="2800" dirty="0">
                    <a:solidFill>
                      <a:schemeClr val="bg1"/>
                    </a:solidFill>
                  </a:rPr>
                  <a:t> </a:t>
                </a:r>
                <a:r>
                  <a:rPr lang="en-US" altLang="en-US" sz="2800" dirty="0">
                    <a:solidFill>
                      <a:schemeClr val="bg1"/>
                    </a:solidFill>
                    <a:sym typeface="Symbol" pitchFamily="18" charset="2"/>
                  </a:rPr>
                  <a:t></a:t>
                </a:r>
                <a:r>
                  <a:rPr lang="en-US" altLang="en-US" sz="2800" dirty="0">
                    <a:solidFill>
                      <a:schemeClr val="bg1"/>
                    </a:solidFill>
                  </a:rPr>
                  <a:t>((</a:t>
                </a:r>
                <a:r>
                  <a:rPr lang="en-US" altLang="en-US" sz="2800" i="1" dirty="0">
                    <a:solidFill>
                      <a:schemeClr val="bg1"/>
                    </a:solidFill>
                  </a:rPr>
                  <a:t>x </a:t>
                </a:r>
                <a:r>
                  <a:rPr lang="en-US" altLang="en-US" sz="2800" dirty="0">
                    <a:solidFill>
                      <a:schemeClr val="bg1"/>
                    </a:solidFill>
                  </a:rPr>
                  <a:t>= 43) </a:t>
                </a:r>
                <a:r>
                  <a:rPr lang="en-US" altLang="en-US" sz="2800" dirty="0">
                    <a:solidFill>
                      <a:schemeClr val="bg1"/>
                    </a:solidFill>
                    <a:sym typeface="Symbol" pitchFamily="18" charset="2"/>
                  </a:rPr>
                  <a:t> </a:t>
                </a:r>
                <a:r>
                  <a:rPr lang="en-US" altLang="en-US" sz="2800" dirty="0">
                    <a:solidFill>
                      <a:schemeClr val="bg1"/>
                    </a:solidFill>
                  </a:rPr>
                  <a:t>(</a:t>
                </a:r>
                <a:r>
                  <a:rPr lang="en-US" altLang="en-US" sz="2800" i="1" dirty="0">
                    <a:solidFill>
                      <a:schemeClr val="bg1"/>
                    </a:solidFill>
                  </a:rPr>
                  <a:t>y </a:t>
                </a:r>
                <a:r>
                  <a:rPr lang="en-US" altLang="en-US" sz="2800" dirty="0">
                    <a:solidFill>
                      <a:schemeClr val="bg1"/>
                    </a:solidFill>
                  </a:rPr>
                  <a:t>= 0))</a:t>
                </a:r>
              </a:p>
              <a:p>
                <a:pPr>
                  <a:lnSpc>
                    <a:spcPct val="120000"/>
                  </a:lnSpc>
                </a:pPr>
                <a:r>
                  <a:rPr lang="en-US" altLang="en-US" sz="2800" dirty="0">
                    <a:solidFill>
                      <a:schemeClr val="bg1"/>
                    </a:solidFill>
                  </a:rPr>
                  <a:t>Iteration 2:    </a:t>
                </a:r>
                <a:r>
                  <a:rPr lang="en-US" altLang="en-US" sz="2800" i="1" dirty="0">
                    <a:solidFill>
                      <a:schemeClr val="bg1"/>
                    </a:solidFill>
                  </a:rPr>
                  <a:t>S</a:t>
                </a:r>
                <a:r>
                  <a:rPr lang="en-US" altLang="en-US" sz="2800" dirty="0">
                    <a:solidFill>
                      <a:schemeClr val="bg1"/>
                    </a:solidFill>
                  </a:rPr>
                  <a:t> := [</a:t>
                </a:r>
                <a:r>
                  <a:rPr lang="en-US" altLang="en-US" sz="2800" i="1" dirty="0">
                    <a:solidFill>
                      <a:schemeClr val="bg1"/>
                    </a:solidFill>
                  </a:rPr>
                  <a:t>x</a:t>
                </a:r>
                <a:r>
                  <a:rPr lang="en-US" altLang="en-US" sz="2800" dirty="0" smtClean="0">
                    <a:solidFill>
                      <a:schemeClr val="bg1"/>
                    </a:solidFill>
                    <a:sym typeface="Symbol" pitchFamily="18" charset="2"/>
                  </a:rPr>
                  <a:t></a:t>
                </a:r>
                <a:r>
                  <a:rPr lang="en-US" altLang="en-US" sz="2800" dirty="0" smtClean="0">
                    <a:solidFill>
                      <a:schemeClr val="bg1"/>
                    </a:solidFill>
                  </a:rPr>
                  <a:t>46,</a:t>
                </a:r>
                <a:r>
                  <a:rPr lang="en-US" altLang="en-US" sz="2800" i="1" dirty="0" smtClean="0">
                    <a:solidFill>
                      <a:schemeClr val="bg1"/>
                    </a:solidFill>
                  </a:rPr>
                  <a:t>y</a:t>
                </a:r>
                <a:r>
                  <a:rPr lang="en-US" altLang="en-US" sz="2800" dirty="0" smtClean="0">
                    <a:solidFill>
                      <a:schemeClr val="bg1"/>
                    </a:solidFill>
                    <a:sym typeface="Symbol" pitchFamily="18" charset="2"/>
                  </a:rPr>
                  <a:t></a:t>
                </a:r>
                <a:r>
                  <a:rPr lang="en-US" altLang="en-US" sz="2800" dirty="0" smtClean="0">
                    <a:solidFill>
                      <a:schemeClr val="bg1"/>
                    </a:solidFill>
                  </a:rPr>
                  <a:t>0</a:t>
                </a:r>
                <a:r>
                  <a:rPr lang="en-US" altLang="en-US" sz="2800" dirty="0">
                    <a:solidFill>
                      <a:schemeClr val="bg1"/>
                    </a:solidFill>
                  </a:rPr>
                  <a:t>]    // A satisfying store</a:t>
                </a:r>
              </a:p>
              <a:p>
                <a:pPr>
                  <a:lnSpc>
                    <a:spcPct val="120000"/>
                  </a:lnSpc>
                </a:pPr>
                <a:r>
                  <a:rPr lang="en-US" altLang="en-US" sz="2800" dirty="0">
                    <a:solidFill>
                      <a:schemeClr val="bg1"/>
                    </a:solidFill>
                  </a:rPr>
                  <a:t>                   </a:t>
                </a:r>
                <a14:m>
                  <m:oMath xmlns:m="http://schemas.openxmlformats.org/officeDocument/2006/math">
                    <m:sSup>
                      <m:sSupPr>
                        <m:ctrlPr>
                          <a:rPr lang="en-US" altLang="en-US" sz="2800" i="1" dirty="0">
                            <a:solidFill>
                              <a:srgbClr val="FFFFFF"/>
                            </a:solidFill>
                            <a:latin typeface="Cambria Math"/>
                          </a:rPr>
                        </m:ctrlPr>
                      </m:sSupPr>
                      <m:e>
                        <m:r>
                          <a:rPr lang="en-US" altLang="en-US" sz="2800" i="1" dirty="0">
                            <a:solidFill>
                              <a:srgbClr val="FFFFFF"/>
                            </a:solidFill>
                            <a:latin typeface="Cambria Math"/>
                          </a:rPr>
                          <m:t>𝑎</m:t>
                        </m:r>
                      </m:e>
                      <m:sup>
                        <m:r>
                          <a:rPr lang="en-US" altLang="en-US" sz="2800" i="1" dirty="0">
                            <a:solidFill>
                              <a:srgbClr val="FFFFFF"/>
                            </a:solidFill>
                            <a:latin typeface="Cambria Math"/>
                          </a:rPr>
                          <m:t>#</m:t>
                        </m:r>
                      </m:sup>
                    </m:sSup>
                  </m:oMath>
                </a14:m>
                <a:r>
                  <a:rPr lang="en-US" altLang="en-US" sz="2800" dirty="0" smtClean="0">
                    <a:solidFill>
                      <a:schemeClr val="bg1"/>
                    </a:solidFill>
                  </a:rPr>
                  <a:t> </a:t>
                </a:r>
                <a:r>
                  <a:rPr lang="en-US" altLang="en-US" sz="2800" dirty="0">
                    <a:solidFill>
                      <a:schemeClr val="bg1"/>
                    </a:solidFill>
                  </a:rPr>
                  <a:t>:= </a:t>
                </a:r>
                <a:r>
                  <a:rPr lang="en-US" altLang="en-US" sz="2800" b="1" dirty="0">
                    <a:solidFill>
                      <a:schemeClr val="bg1"/>
                    </a:solidFill>
                    <a:latin typeface="Microsoft Sans Serif" pitchFamily="34" charset="0"/>
                  </a:rPr>
                  <a:t>[x</a:t>
                </a:r>
                <a:r>
                  <a:rPr lang="en-US" altLang="en-US" sz="2800" b="1" dirty="0" smtClean="0">
                    <a:solidFill>
                      <a:schemeClr val="bg1"/>
                    </a:solidFill>
                    <a:latin typeface="Microsoft Sans Serif" pitchFamily="34" charset="0"/>
                    <a:sym typeface="Symbol" pitchFamily="18" charset="2"/>
                  </a:rPr>
                  <a:t></a:t>
                </a:r>
                <a:r>
                  <a:rPr lang="en-US" altLang="en-US" sz="2800" b="1" dirty="0" smtClean="0">
                    <a:solidFill>
                      <a:schemeClr val="bg1"/>
                    </a:solidFill>
                    <a:latin typeface="Microsoft Sans Serif" pitchFamily="34" charset="0"/>
                  </a:rPr>
                  <a:t>43,y</a:t>
                </a:r>
                <a:r>
                  <a:rPr lang="en-US" altLang="en-US" sz="2800" b="1" dirty="0" smtClean="0">
                    <a:solidFill>
                      <a:schemeClr val="bg1"/>
                    </a:solidFill>
                    <a:latin typeface="Microsoft Sans Serif" pitchFamily="34" charset="0"/>
                    <a:sym typeface="Symbol" pitchFamily="18" charset="2"/>
                  </a:rPr>
                  <a:t></a:t>
                </a:r>
                <a:r>
                  <a:rPr lang="en-US" altLang="en-US" sz="2800" b="1" dirty="0" smtClean="0">
                    <a:solidFill>
                      <a:schemeClr val="bg1"/>
                    </a:solidFill>
                    <a:latin typeface="Microsoft Sans Serif" pitchFamily="34" charset="0"/>
                  </a:rPr>
                  <a:t>0</a:t>
                </a:r>
                <a:r>
                  <a:rPr lang="en-US" altLang="en-US" sz="2800" b="1" dirty="0">
                    <a:solidFill>
                      <a:schemeClr val="bg1"/>
                    </a:solidFill>
                    <a:latin typeface="Microsoft Sans Serif" pitchFamily="34" charset="0"/>
                  </a:rPr>
                  <a:t>]</a:t>
                </a:r>
                <a:r>
                  <a:rPr lang="en-US" altLang="en-US" sz="2800" dirty="0">
                    <a:solidFill>
                      <a:schemeClr val="bg1"/>
                    </a:solidFill>
                  </a:rPr>
                  <a:t> </a:t>
                </a:r>
                <a:r>
                  <a:rPr lang="en-US" altLang="en-US" sz="2400" dirty="0">
                    <a:solidFill>
                      <a:schemeClr val="bg1"/>
                    </a:solidFill>
                    <a:latin typeface="Courier New" pitchFamily="49" charset="0"/>
                    <a:sym typeface="Math B" pitchFamily="2" charset="2"/>
                  </a:rPr>
                  <a:t></a:t>
                </a:r>
                <a:r>
                  <a:rPr lang="en-US" altLang="en-US" sz="2800" dirty="0">
                    <a:solidFill>
                      <a:schemeClr val="bg1"/>
                    </a:solidFill>
                  </a:rPr>
                  <a:t> </a:t>
                </a:r>
                <a:r>
                  <a:rPr lang="en-US" altLang="en-US" sz="2400" i="1" dirty="0">
                    <a:solidFill>
                      <a:schemeClr val="bg1"/>
                    </a:solidFill>
                    <a:latin typeface="Courier New" pitchFamily="49" charset="0"/>
                    <a:sym typeface="Symbol" pitchFamily="18" charset="2"/>
                  </a:rPr>
                  <a:t></a:t>
                </a:r>
                <a:r>
                  <a:rPr lang="en-US" altLang="en-US" sz="1000" dirty="0">
                    <a:solidFill>
                      <a:schemeClr val="bg1"/>
                    </a:solidFill>
                    <a:latin typeface="Courier New" pitchFamily="49" charset="0"/>
                    <a:sym typeface="Symbol" pitchFamily="18" charset="2"/>
                  </a:rPr>
                  <a:t> </a:t>
                </a:r>
                <a:r>
                  <a:rPr lang="en-US" altLang="en-US" sz="2800" dirty="0">
                    <a:solidFill>
                      <a:schemeClr val="bg1"/>
                    </a:solidFill>
                  </a:rPr>
                  <a:t>([</a:t>
                </a:r>
                <a:r>
                  <a:rPr lang="en-US" altLang="en-US" sz="2800" i="1" dirty="0">
                    <a:solidFill>
                      <a:schemeClr val="bg1"/>
                    </a:solidFill>
                  </a:rPr>
                  <a:t>x</a:t>
                </a:r>
                <a:r>
                  <a:rPr lang="en-US" altLang="en-US" sz="2800" dirty="0" smtClean="0">
                    <a:solidFill>
                      <a:schemeClr val="bg1"/>
                    </a:solidFill>
                    <a:sym typeface="Symbol" pitchFamily="18" charset="2"/>
                  </a:rPr>
                  <a:t></a:t>
                </a:r>
                <a:r>
                  <a:rPr lang="en-US" altLang="en-US" sz="2800" dirty="0" smtClean="0">
                    <a:solidFill>
                      <a:schemeClr val="bg1"/>
                    </a:solidFill>
                  </a:rPr>
                  <a:t>46,</a:t>
                </a:r>
                <a:r>
                  <a:rPr lang="en-US" altLang="en-US" sz="2800" i="1" dirty="0" smtClean="0">
                    <a:solidFill>
                      <a:schemeClr val="bg1"/>
                    </a:solidFill>
                  </a:rPr>
                  <a:t>y</a:t>
                </a:r>
                <a:r>
                  <a:rPr lang="en-US" altLang="en-US" sz="2800" dirty="0" smtClean="0">
                    <a:solidFill>
                      <a:schemeClr val="bg1"/>
                    </a:solidFill>
                    <a:sym typeface="Symbol" pitchFamily="18" charset="2"/>
                  </a:rPr>
                  <a:t></a:t>
                </a:r>
                <a:r>
                  <a:rPr lang="en-US" altLang="en-US" sz="2800" dirty="0" smtClean="0">
                    <a:solidFill>
                      <a:schemeClr val="bg1"/>
                    </a:solidFill>
                  </a:rPr>
                  <a:t>0</a:t>
                </a:r>
                <a:r>
                  <a:rPr lang="en-US" altLang="en-US" sz="2800" dirty="0">
                    <a:solidFill>
                      <a:schemeClr val="bg1"/>
                    </a:solidFill>
                  </a:rPr>
                  <a:t>])</a:t>
                </a:r>
              </a:p>
              <a:p>
                <a:pPr>
                  <a:lnSpc>
                    <a:spcPct val="120000"/>
                  </a:lnSpc>
                </a:pPr>
                <a:r>
                  <a:rPr lang="en-US" altLang="en-US" sz="2800" dirty="0">
                    <a:solidFill>
                      <a:schemeClr val="bg1"/>
                    </a:solidFill>
                  </a:rPr>
                  <a:t>                          = </a:t>
                </a:r>
                <a:r>
                  <a:rPr lang="en-US" altLang="en-US" sz="2800" b="1" dirty="0">
                    <a:solidFill>
                      <a:schemeClr val="bg1"/>
                    </a:solidFill>
                    <a:latin typeface="Microsoft Sans Serif" pitchFamily="34" charset="0"/>
                  </a:rPr>
                  <a:t>[x</a:t>
                </a:r>
                <a:r>
                  <a:rPr lang="en-US" altLang="en-US" sz="2800" b="1" dirty="0" smtClean="0">
                    <a:solidFill>
                      <a:schemeClr val="bg1"/>
                    </a:solidFill>
                    <a:latin typeface="Microsoft Sans Serif" pitchFamily="34" charset="0"/>
                    <a:sym typeface="Symbol" pitchFamily="18" charset="2"/>
                  </a:rPr>
                  <a:t></a:t>
                </a:r>
                <a:r>
                  <a:rPr lang="en-US" altLang="en-US" sz="2800" b="1" dirty="0" smtClean="0">
                    <a:solidFill>
                      <a:schemeClr val="bg1"/>
                    </a:solidFill>
                    <a:latin typeface="Microsoft Sans Serif" pitchFamily="34" charset="0"/>
                  </a:rPr>
                  <a:t>43, </a:t>
                </a:r>
                <a:r>
                  <a:rPr lang="en-US" altLang="en-US" sz="2800" b="1" dirty="0">
                    <a:solidFill>
                      <a:schemeClr val="bg1"/>
                    </a:solidFill>
                    <a:latin typeface="Microsoft Sans Serif" pitchFamily="34" charset="0"/>
                  </a:rPr>
                  <a:t>y</a:t>
                </a:r>
                <a:r>
                  <a:rPr lang="en-US" altLang="en-US" sz="2800" b="1" dirty="0" smtClean="0">
                    <a:solidFill>
                      <a:schemeClr val="bg1"/>
                    </a:solidFill>
                    <a:latin typeface="Microsoft Sans Serif" pitchFamily="34" charset="0"/>
                    <a:sym typeface="Symbol" pitchFamily="18" charset="2"/>
                  </a:rPr>
                  <a:t></a:t>
                </a:r>
                <a:r>
                  <a:rPr lang="en-US" altLang="en-US" sz="2800" b="1" dirty="0" smtClean="0">
                    <a:solidFill>
                      <a:schemeClr val="bg1"/>
                    </a:solidFill>
                    <a:latin typeface="Microsoft Sans Serif" pitchFamily="34" charset="0"/>
                  </a:rPr>
                  <a:t>0</a:t>
                </a:r>
                <a:r>
                  <a:rPr lang="en-US" altLang="en-US" sz="2800" b="1" dirty="0">
                    <a:solidFill>
                      <a:schemeClr val="bg1"/>
                    </a:solidFill>
                    <a:latin typeface="Microsoft Sans Serif" pitchFamily="34" charset="0"/>
                  </a:rPr>
                  <a:t>] </a:t>
                </a:r>
                <a:r>
                  <a:rPr lang="en-US" altLang="en-US" sz="2400" dirty="0">
                    <a:solidFill>
                      <a:schemeClr val="bg1"/>
                    </a:solidFill>
                    <a:latin typeface="Courier New" pitchFamily="49" charset="0"/>
                    <a:sym typeface="Math B" pitchFamily="2" charset="2"/>
                  </a:rPr>
                  <a:t></a:t>
                </a:r>
                <a:r>
                  <a:rPr lang="en-US" altLang="en-US" sz="2800" dirty="0">
                    <a:solidFill>
                      <a:schemeClr val="bg1"/>
                    </a:solidFill>
                  </a:rPr>
                  <a:t> </a:t>
                </a:r>
                <a:r>
                  <a:rPr lang="en-US" altLang="en-US" sz="2800" b="1" dirty="0">
                    <a:solidFill>
                      <a:schemeClr val="bg1"/>
                    </a:solidFill>
                    <a:latin typeface="Microsoft Sans Serif" pitchFamily="34" charset="0"/>
                  </a:rPr>
                  <a:t>[x</a:t>
                </a:r>
                <a:r>
                  <a:rPr lang="en-US" altLang="en-US" sz="2800" b="1" dirty="0" smtClean="0">
                    <a:solidFill>
                      <a:schemeClr val="bg1"/>
                    </a:solidFill>
                    <a:latin typeface="Microsoft Sans Serif" pitchFamily="34" charset="0"/>
                    <a:sym typeface="Symbol" pitchFamily="18" charset="2"/>
                  </a:rPr>
                  <a:t></a:t>
                </a:r>
                <a:r>
                  <a:rPr lang="en-US" altLang="en-US" sz="2800" b="1" dirty="0" smtClean="0">
                    <a:solidFill>
                      <a:schemeClr val="bg1"/>
                    </a:solidFill>
                    <a:latin typeface="Microsoft Sans Serif" pitchFamily="34" charset="0"/>
                  </a:rPr>
                  <a:t>46,y</a:t>
                </a:r>
                <a:r>
                  <a:rPr lang="en-US" altLang="en-US" sz="2800" b="1" dirty="0" smtClean="0">
                    <a:solidFill>
                      <a:schemeClr val="bg1"/>
                    </a:solidFill>
                    <a:latin typeface="Microsoft Sans Serif" pitchFamily="34" charset="0"/>
                    <a:sym typeface="Symbol" pitchFamily="18" charset="2"/>
                  </a:rPr>
                  <a:t></a:t>
                </a:r>
                <a:r>
                  <a:rPr lang="en-US" altLang="en-US" sz="2800" b="1" dirty="0" smtClean="0">
                    <a:solidFill>
                      <a:schemeClr val="bg1"/>
                    </a:solidFill>
                    <a:latin typeface="Microsoft Sans Serif" pitchFamily="34" charset="0"/>
                  </a:rPr>
                  <a:t>0</a:t>
                </a:r>
                <a:r>
                  <a:rPr lang="en-US" altLang="en-US" sz="2800" b="1" dirty="0">
                    <a:solidFill>
                      <a:schemeClr val="bg1"/>
                    </a:solidFill>
                    <a:latin typeface="Microsoft Sans Serif" pitchFamily="34" charset="0"/>
                  </a:rPr>
                  <a:t>]</a:t>
                </a:r>
              </a:p>
              <a:p>
                <a:pPr>
                  <a:lnSpc>
                    <a:spcPct val="120000"/>
                  </a:lnSpc>
                </a:pPr>
                <a:r>
                  <a:rPr lang="en-US" altLang="en-US" sz="2800" dirty="0">
                    <a:solidFill>
                      <a:schemeClr val="bg1"/>
                    </a:solidFill>
                  </a:rPr>
                  <a:t>                          = </a:t>
                </a:r>
                <a:r>
                  <a:rPr lang="en-US" altLang="en-US" sz="2800" b="1" dirty="0">
                    <a:solidFill>
                      <a:schemeClr val="bg1"/>
                    </a:solidFill>
                    <a:latin typeface="Microsoft Sans Serif" pitchFamily="34" charset="0"/>
                  </a:rPr>
                  <a:t>[</a:t>
                </a:r>
                <a:r>
                  <a:rPr lang="en-US" altLang="en-US" sz="2800" b="1" dirty="0" err="1">
                    <a:solidFill>
                      <a:schemeClr val="bg1"/>
                    </a:solidFill>
                    <a:latin typeface="Microsoft Sans Serif" pitchFamily="34" charset="0"/>
                  </a:rPr>
                  <a:t>x</a:t>
                </a:r>
                <a:r>
                  <a:rPr lang="en-US" altLang="en-US" sz="2800" b="1" dirty="0" err="1">
                    <a:solidFill>
                      <a:schemeClr val="bg1"/>
                    </a:solidFill>
                    <a:latin typeface="Microsoft Sans Serif" pitchFamily="34" charset="0"/>
                    <a:sym typeface="Symbol" pitchFamily="18" charset="2"/>
                  </a:rPr>
                  <a:t></a:t>
                </a:r>
                <a:r>
                  <a:rPr lang="en-US" altLang="en-US" sz="2800" b="1" dirty="0" err="1" smtClean="0">
                    <a:solidFill>
                      <a:schemeClr val="bg1"/>
                    </a:solidFill>
                    <a:latin typeface="Microsoft Sans Serif" pitchFamily="34" charset="0"/>
                    <a:sym typeface="Symbol" pitchFamily="18" charset="2"/>
                  </a:rPr>
                  <a:t>T</a:t>
                </a:r>
                <a:r>
                  <a:rPr lang="en-US" altLang="en-US" sz="2800" b="1" dirty="0" smtClean="0">
                    <a:solidFill>
                      <a:schemeClr val="bg1"/>
                    </a:solidFill>
                    <a:latin typeface="Microsoft Sans Serif" pitchFamily="34" charset="0"/>
                  </a:rPr>
                  <a:t>, </a:t>
                </a:r>
                <a:r>
                  <a:rPr lang="en-US" altLang="en-US" sz="2800" b="1" dirty="0">
                    <a:solidFill>
                      <a:schemeClr val="bg1"/>
                    </a:solidFill>
                    <a:latin typeface="Microsoft Sans Serif" pitchFamily="34" charset="0"/>
                  </a:rPr>
                  <a:t>y</a:t>
                </a:r>
                <a:r>
                  <a:rPr lang="en-US" altLang="en-US" sz="2800" b="1" dirty="0" smtClean="0">
                    <a:solidFill>
                      <a:schemeClr val="bg1"/>
                    </a:solidFill>
                    <a:latin typeface="Microsoft Sans Serif" pitchFamily="34" charset="0"/>
                    <a:sym typeface="Symbol" pitchFamily="18" charset="2"/>
                  </a:rPr>
                  <a:t></a:t>
                </a:r>
                <a:r>
                  <a:rPr lang="en-US" altLang="en-US" sz="2800" b="1" dirty="0" smtClean="0">
                    <a:solidFill>
                      <a:schemeClr val="bg1"/>
                    </a:solidFill>
                    <a:latin typeface="Microsoft Sans Serif" pitchFamily="34" charset="0"/>
                  </a:rPr>
                  <a:t>0]</a:t>
                </a:r>
                <a:endParaRPr lang="en-US" altLang="en-US" sz="2800" b="1" dirty="0">
                  <a:solidFill>
                    <a:schemeClr val="bg1"/>
                  </a:solidFill>
                  <a:latin typeface="Microsoft Sans Serif" pitchFamily="34" charset="0"/>
                </a:endParaRPr>
              </a:p>
              <a:p>
                <a:pPr>
                  <a:lnSpc>
                    <a:spcPct val="120000"/>
                  </a:lnSpc>
                </a:pPr>
                <a:r>
                  <a:rPr lang="en-US" altLang="en-US" sz="2800" dirty="0" smtClean="0">
                    <a:solidFill>
                      <a:schemeClr val="bg1"/>
                    </a:solidFill>
                  </a:rPr>
                  <a:t>                </a:t>
                </a:r>
                <a14:m>
                  <m:oMath xmlns:m="http://schemas.openxmlformats.org/officeDocument/2006/math">
                    <m:acc>
                      <m:accPr>
                        <m:chr m:val="̂"/>
                        <m:ctrlPr>
                          <a:rPr lang="en-US" sz="2400" i="1" kern="0">
                            <a:solidFill>
                              <a:srgbClr val="FFFFFF"/>
                            </a:solidFill>
                            <a:latin typeface="Cambria Math"/>
                            <a:ea typeface="Cambria Math"/>
                          </a:rPr>
                        </m:ctrlPr>
                      </m:accPr>
                      <m:e>
                        <m:r>
                          <m:rPr>
                            <m:sty m:val="p"/>
                          </m:rPr>
                          <a:rPr lang="el-GR" sz="2400" i="1" kern="0">
                            <a:solidFill>
                              <a:srgbClr val="FFFFFF"/>
                            </a:solidFill>
                            <a:latin typeface="Cambria Math"/>
                            <a:ea typeface="Cambria Math"/>
                          </a:rPr>
                          <m:t>γ</m:t>
                        </m:r>
                      </m:e>
                    </m:acc>
                  </m:oMath>
                </a14:m>
                <a:r>
                  <a:rPr lang="en-US" altLang="en-US" sz="2800" dirty="0" smtClean="0">
                    <a:solidFill>
                      <a:schemeClr val="bg1"/>
                    </a:solidFill>
                  </a:rPr>
                  <a:t>(</a:t>
                </a:r>
                <a14:m>
                  <m:oMath xmlns:m="http://schemas.openxmlformats.org/officeDocument/2006/math">
                    <m:sSup>
                      <m:sSupPr>
                        <m:ctrlPr>
                          <a:rPr lang="en-US" altLang="en-US" sz="2800" i="1" dirty="0">
                            <a:solidFill>
                              <a:srgbClr val="FFFFFF"/>
                            </a:solidFill>
                            <a:latin typeface="Cambria Math"/>
                          </a:rPr>
                        </m:ctrlPr>
                      </m:sSupPr>
                      <m:e>
                        <m:r>
                          <a:rPr lang="en-US" altLang="en-US" sz="2800" i="1" dirty="0">
                            <a:solidFill>
                              <a:srgbClr val="FFFFFF"/>
                            </a:solidFill>
                            <a:latin typeface="Cambria Math"/>
                          </a:rPr>
                          <m:t>𝑎</m:t>
                        </m:r>
                      </m:e>
                      <m:sup>
                        <m:r>
                          <a:rPr lang="en-US" altLang="en-US" sz="2800" i="1" dirty="0">
                            <a:solidFill>
                              <a:srgbClr val="FFFFFF"/>
                            </a:solidFill>
                            <a:latin typeface="Cambria Math"/>
                          </a:rPr>
                          <m:t>#</m:t>
                        </m:r>
                      </m:sup>
                    </m:sSup>
                  </m:oMath>
                </a14:m>
                <a:r>
                  <a:rPr lang="en-US" altLang="en-US" sz="2800" dirty="0" smtClean="0">
                    <a:solidFill>
                      <a:schemeClr val="bg1"/>
                    </a:solidFill>
                  </a:rPr>
                  <a:t>) </a:t>
                </a:r>
                <a:r>
                  <a:rPr lang="en-US" altLang="en-US" sz="2800" dirty="0">
                    <a:solidFill>
                      <a:schemeClr val="bg1"/>
                    </a:solidFill>
                  </a:rPr>
                  <a:t>= </a:t>
                </a:r>
                <a:r>
                  <a:rPr lang="en-US" altLang="en-US" sz="2800" dirty="0" smtClean="0">
                    <a:solidFill>
                      <a:schemeClr val="bg1"/>
                    </a:solidFill>
                  </a:rPr>
                  <a:t>(</a:t>
                </a:r>
                <a:r>
                  <a:rPr lang="en-US" altLang="en-US" sz="2800" i="1" dirty="0" smtClean="0">
                    <a:solidFill>
                      <a:schemeClr val="bg1"/>
                    </a:solidFill>
                  </a:rPr>
                  <a:t>y</a:t>
                </a:r>
                <a:r>
                  <a:rPr lang="en-US" altLang="en-US" sz="2800" dirty="0" smtClean="0">
                    <a:solidFill>
                      <a:schemeClr val="bg1"/>
                    </a:solidFill>
                  </a:rPr>
                  <a:t> </a:t>
                </a:r>
                <a:r>
                  <a:rPr lang="en-US" altLang="en-US" sz="2800" dirty="0">
                    <a:solidFill>
                      <a:schemeClr val="bg1"/>
                    </a:solidFill>
                  </a:rPr>
                  <a:t>= </a:t>
                </a:r>
                <a:r>
                  <a:rPr lang="en-US" altLang="en-US" sz="2800" dirty="0" smtClean="0">
                    <a:solidFill>
                      <a:schemeClr val="bg1"/>
                    </a:solidFill>
                  </a:rPr>
                  <a:t>0)</a:t>
                </a:r>
                <a:endParaRPr lang="en-US" altLang="en-US" sz="2800" dirty="0">
                  <a:solidFill>
                    <a:schemeClr val="bg1"/>
                  </a:solidFill>
                </a:endParaRPr>
              </a:p>
              <a:p>
                <a:pPr>
                  <a:lnSpc>
                    <a:spcPct val="120000"/>
                  </a:lnSpc>
                </a:pPr>
                <a:r>
                  <a:rPr lang="en-US" altLang="en-US" sz="2800" dirty="0">
                    <a:solidFill>
                      <a:schemeClr val="bg1"/>
                    </a:solidFill>
                  </a:rPr>
                  <a:t>                      </a:t>
                </a:r>
                <a:r>
                  <a:rPr lang="en-US" altLang="en-US" sz="2400" dirty="0">
                    <a:solidFill>
                      <a:schemeClr val="bg1"/>
                    </a:solidFill>
                    <a:sym typeface="Symbol" pitchFamily="18" charset="2"/>
                  </a:rPr>
                  <a:t></a:t>
                </a:r>
                <a:r>
                  <a:rPr lang="en-US" altLang="en-US" sz="2800" dirty="0">
                    <a:solidFill>
                      <a:schemeClr val="bg1"/>
                    </a:solidFill>
                  </a:rPr>
                  <a:t> := </a:t>
                </a:r>
                <a14:m>
                  <m:oMath xmlns:m="http://schemas.openxmlformats.org/officeDocument/2006/math">
                    <m:r>
                      <a:rPr lang="en-US" altLang="en-US" sz="2800" i="1">
                        <a:solidFill>
                          <a:schemeClr val="bg1"/>
                        </a:solidFill>
                        <a:latin typeface="Cambria Math"/>
                      </a:rPr>
                      <m:t>(</m:t>
                    </m:r>
                    <m:r>
                      <a:rPr lang="en-US" altLang="en-US" sz="2800" i="1">
                        <a:solidFill>
                          <a:schemeClr val="bg1"/>
                        </a:solidFill>
                        <a:latin typeface="Cambria Math"/>
                      </a:rPr>
                      <m:t>𝑦</m:t>
                    </m:r>
                    <m:r>
                      <a:rPr lang="en-US" altLang="en-US" sz="2800" i="1">
                        <a:solidFill>
                          <a:schemeClr val="bg1"/>
                        </a:solidFill>
                        <a:latin typeface="Cambria Math"/>
                      </a:rPr>
                      <m:t>=</m:t>
                    </m:r>
                    <m:r>
                      <a:rPr lang="en-US" altLang="en-US" sz="2800" i="1">
                        <a:solidFill>
                          <a:schemeClr val="bg1"/>
                        </a:solidFill>
                        <a:latin typeface="Cambria Math"/>
                      </a:rPr>
                      <m:t>𝑥</m:t>
                    </m:r>
                    <m:r>
                      <a:rPr lang="en-US" altLang="en-US" sz="2800" i="1">
                        <a:solidFill>
                          <a:schemeClr val="bg1"/>
                        </a:solidFill>
                        <a:latin typeface="Cambria Math"/>
                      </a:rPr>
                      <m:t>+</m:t>
                    </m:r>
                    <m:d>
                      <m:dPr>
                        <m:ctrlPr>
                          <a:rPr lang="en-US" altLang="en-US" sz="2800" i="1">
                            <a:solidFill>
                              <a:schemeClr val="bg1"/>
                            </a:solidFill>
                            <a:latin typeface="Cambria Math"/>
                          </a:rPr>
                        </m:ctrlPr>
                      </m:dPr>
                      <m:e>
                        <m:r>
                          <a:rPr lang="en-US" altLang="en-US" sz="2800" i="1">
                            <a:solidFill>
                              <a:schemeClr val="bg1"/>
                            </a:solidFill>
                            <a:latin typeface="Cambria Math"/>
                          </a:rPr>
                          <m:t>−</m:t>
                        </m:r>
                        <m:r>
                          <a:rPr lang="en-US" altLang="en-US" sz="2800" i="1">
                            <a:solidFill>
                              <a:schemeClr val="bg1"/>
                            </a:solidFill>
                            <a:latin typeface="Cambria Math"/>
                          </a:rPr>
                          <m:t>𝑥</m:t>
                        </m:r>
                      </m:e>
                    </m:d>
                    <m:r>
                      <a:rPr lang="en-US" altLang="en-US" sz="2800" i="1">
                        <a:solidFill>
                          <a:schemeClr val="bg1"/>
                        </a:solidFill>
                        <a:latin typeface="Cambria Math"/>
                      </a:rPr>
                      <m:t>)</m:t>
                    </m:r>
                  </m:oMath>
                </a14:m>
                <a:r>
                  <a:rPr lang="en-US" altLang="en-US" sz="2800" dirty="0">
                    <a:solidFill>
                      <a:schemeClr val="bg1"/>
                    </a:solidFill>
                    <a:sym typeface="Symbol" pitchFamily="18" charset="2"/>
                  </a:rPr>
                  <a:t> </a:t>
                </a:r>
                <a:r>
                  <a:rPr lang="en-US" altLang="en-US" sz="2800" dirty="0">
                    <a:solidFill>
                      <a:schemeClr val="bg1"/>
                    </a:solidFill>
                  </a:rPr>
                  <a:t> </a:t>
                </a:r>
                <a:r>
                  <a:rPr lang="en-US" altLang="en-US" sz="2800" dirty="0" smtClean="0">
                    <a:solidFill>
                      <a:schemeClr val="bg1"/>
                    </a:solidFill>
                    <a:sym typeface="Symbol" pitchFamily="18" charset="2"/>
                  </a:rPr>
                  <a:t></a:t>
                </a:r>
                <a:r>
                  <a:rPr lang="en-US" altLang="en-US" sz="2800" dirty="0" smtClean="0">
                    <a:solidFill>
                      <a:schemeClr val="bg1"/>
                    </a:solidFill>
                  </a:rPr>
                  <a:t>(</a:t>
                </a:r>
                <a:r>
                  <a:rPr lang="en-US" altLang="en-US" sz="2800" i="1" dirty="0">
                    <a:solidFill>
                      <a:schemeClr val="bg1"/>
                    </a:solidFill>
                  </a:rPr>
                  <a:t>y </a:t>
                </a:r>
                <a:r>
                  <a:rPr lang="en-US" altLang="en-US" sz="2800" dirty="0">
                    <a:solidFill>
                      <a:schemeClr val="bg1"/>
                    </a:solidFill>
                  </a:rPr>
                  <a:t>= 0</a:t>
                </a:r>
                <a:r>
                  <a:rPr lang="en-US" altLang="en-US" sz="2800" dirty="0" smtClean="0">
                    <a:solidFill>
                      <a:schemeClr val="bg1"/>
                    </a:solidFill>
                  </a:rPr>
                  <a:t>)</a:t>
                </a:r>
                <a:endParaRPr lang="en-US" altLang="en-US" sz="2800" dirty="0">
                  <a:solidFill>
                    <a:schemeClr val="bg1"/>
                  </a:solidFill>
                </a:endParaRPr>
              </a:p>
              <a:p>
                <a:pPr>
                  <a:lnSpc>
                    <a:spcPct val="120000"/>
                  </a:lnSpc>
                </a:pPr>
                <a:r>
                  <a:rPr lang="en-US" altLang="en-US" sz="2800" dirty="0">
                    <a:solidFill>
                      <a:schemeClr val="bg1"/>
                    </a:solidFill>
                  </a:rPr>
                  <a:t>Iteration 3:        </a:t>
                </a:r>
                <a:r>
                  <a:rPr lang="en-US" altLang="en-US" sz="2400" dirty="0">
                    <a:solidFill>
                      <a:schemeClr val="bg1"/>
                    </a:solidFill>
                    <a:sym typeface="Symbol" pitchFamily="18" charset="2"/>
                  </a:rPr>
                  <a:t></a:t>
                </a:r>
                <a:r>
                  <a:rPr lang="en-US" altLang="en-US" sz="2800" dirty="0">
                    <a:solidFill>
                      <a:schemeClr val="bg1"/>
                    </a:solidFill>
                  </a:rPr>
                  <a:t> is </a:t>
                </a:r>
                <a:r>
                  <a:rPr lang="en-US" altLang="en-US" sz="2800" dirty="0" err="1">
                    <a:solidFill>
                      <a:schemeClr val="bg1"/>
                    </a:solidFill>
                  </a:rPr>
                  <a:t>unsatisfiable</a:t>
                </a:r>
                <a:endParaRPr lang="en-US" altLang="en-US" sz="2800" dirty="0">
                  <a:solidFill>
                    <a:schemeClr val="bg1"/>
                  </a:solidFill>
                </a:endParaRPr>
              </a:p>
              <a:p>
                <a:pPr>
                  <a:lnSpc>
                    <a:spcPct val="120000"/>
                  </a:lnSpc>
                </a:pPr>
                <a:r>
                  <a:rPr lang="en-US" altLang="en-US" sz="2800" dirty="0">
                    <a:solidFill>
                      <a:schemeClr val="bg1"/>
                    </a:solidFill>
                  </a:rPr>
                  <a:t>Return value:    </a:t>
                </a:r>
                <a:r>
                  <a:rPr lang="en-US" altLang="en-US" sz="2800" b="1" dirty="0">
                    <a:solidFill>
                      <a:schemeClr val="bg1"/>
                    </a:solidFill>
                    <a:latin typeface="Microsoft Sans Serif" pitchFamily="34" charset="0"/>
                  </a:rPr>
                  <a:t>[</a:t>
                </a:r>
                <a:r>
                  <a:rPr lang="en-US" altLang="en-US" sz="2800" b="1" dirty="0" err="1">
                    <a:solidFill>
                      <a:schemeClr val="bg1"/>
                    </a:solidFill>
                    <a:latin typeface="Microsoft Sans Serif" pitchFamily="34" charset="0"/>
                  </a:rPr>
                  <a:t>x</a:t>
                </a:r>
                <a:r>
                  <a:rPr lang="en-US" altLang="en-US" sz="2800" b="1" dirty="0" err="1">
                    <a:solidFill>
                      <a:schemeClr val="bg1"/>
                    </a:solidFill>
                    <a:latin typeface="Microsoft Sans Serif" pitchFamily="34" charset="0"/>
                    <a:sym typeface="Symbol" pitchFamily="18" charset="2"/>
                  </a:rPr>
                  <a:t></a:t>
                </a:r>
                <a:r>
                  <a:rPr lang="en-US" altLang="en-US" sz="2800" b="1" dirty="0" err="1" smtClean="0">
                    <a:solidFill>
                      <a:schemeClr val="bg1"/>
                    </a:solidFill>
                    <a:latin typeface="Microsoft Sans Serif" pitchFamily="34" charset="0"/>
                    <a:sym typeface="Symbol" pitchFamily="18" charset="2"/>
                  </a:rPr>
                  <a:t>T</a:t>
                </a:r>
                <a:r>
                  <a:rPr lang="en-US" altLang="en-US" sz="2800" b="1" dirty="0" smtClean="0">
                    <a:solidFill>
                      <a:schemeClr val="bg1"/>
                    </a:solidFill>
                    <a:latin typeface="Microsoft Sans Serif" pitchFamily="34" charset="0"/>
                  </a:rPr>
                  <a:t>, </a:t>
                </a:r>
                <a:r>
                  <a:rPr lang="en-US" altLang="en-US" sz="2800" b="1" dirty="0">
                    <a:solidFill>
                      <a:schemeClr val="bg1"/>
                    </a:solidFill>
                    <a:latin typeface="Microsoft Sans Serif" pitchFamily="34" charset="0"/>
                  </a:rPr>
                  <a:t>y</a:t>
                </a:r>
                <a:r>
                  <a:rPr lang="en-US" altLang="en-US" sz="2800" b="1" dirty="0" smtClean="0">
                    <a:solidFill>
                      <a:schemeClr val="bg1"/>
                    </a:solidFill>
                    <a:latin typeface="Microsoft Sans Serif" pitchFamily="34" charset="0"/>
                    <a:sym typeface="Symbol" pitchFamily="18" charset="2"/>
                  </a:rPr>
                  <a:t></a:t>
                </a:r>
                <a:r>
                  <a:rPr lang="en-US" altLang="en-US" sz="2800" b="1" dirty="0" smtClean="0">
                    <a:solidFill>
                      <a:schemeClr val="bg1"/>
                    </a:solidFill>
                    <a:latin typeface="Microsoft Sans Serif" pitchFamily="34" charset="0"/>
                  </a:rPr>
                  <a:t>0</a:t>
                </a:r>
                <a:r>
                  <a:rPr lang="en-US" altLang="en-US" sz="2800" b="1" dirty="0">
                    <a:solidFill>
                      <a:schemeClr val="bg1"/>
                    </a:solidFill>
                    <a:latin typeface="Microsoft Sans Serif" pitchFamily="34" charset="0"/>
                  </a:rPr>
                  <a:t>]</a:t>
                </a:r>
              </a:p>
            </p:txBody>
          </p:sp>
        </mc:Choice>
        <mc:Fallback xmlns="">
          <p:sp>
            <p:nvSpPr>
              <p:cNvPr id="1164291" name="Text Box 3"/>
              <p:cNvSpPr txBox="1">
                <a:spLocks noRot="1" noChangeAspect="1" noMove="1" noResize="1" noEditPoints="1" noAdjustHandles="1" noChangeArrowheads="1" noChangeShapeType="1" noTextEdit="1"/>
              </p:cNvSpPr>
              <p:nvPr/>
            </p:nvSpPr>
            <p:spPr bwMode="auto">
              <a:xfrm>
                <a:off x="0" y="1250950"/>
                <a:ext cx="9126538" cy="5367880"/>
              </a:xfrm>
              <a:prstGeom prst="rect">
                <a:avLst/>
              </a:prstGeom>
              <a:blipFill rotWithShape="1">
                <a:blip r:embed="rId3"/>
                <a:stretch>
                  <a:fillRect l="-1336" t="-2270" b="-136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2"/>
              <p:cNvSpPr>
                <a:spLocks noGrp="1" noChangeArrowheads="1"/>
              </p:cNvSpPr>
              <p:nvPr>
                <p:ph type="title"/>
              </p:nvPr>
            </p:nvSpPr>
            <p:spPr>
              <a:xfrm>
                <a:off x="0" y="300038"/>
                <a:ext cx="9144000" cy="742950"/>
              </a:xfrm>
            </p:spPr>
            <p:txBody>
              <a:bodyPr/>
              <a:lstStyle/>
              <a:p>
                <a:r>
                  <a:rPr lang="en-US" altLang="en-US" sz="4000" dirty="0" smtClean="0"/>
                  <a:t>Example: </a:t>
                </a:r>
                <a14:m>
                  <m:oMath xmlns:m="http://schemas.openxmlformats.org/officeDocument/2006/math">
                    <m:acc>
                      <m:accPr>
                        <m:chr m:val="̂"/>
                        <m:ctrlPr>
                          <a:rPr lang="en-US" sz="4000" i="1">
                            <a:solidFill>
                              <a:srgbClr val="FFFFFF"/>
                            </a:solidFill>
                            <a:latin typeface="Cambria Math"/>
                            <a:ea typeface="Cambria Math"/>
                          </a:rPr>
                        </m:ctrlPr>
                      </m:accPr>
                      <m:e>
                        <m:r>
                          <a:rPr lang="en-US" sz="4000" i="1">
                            <a:solidFill>
                              <a:srgbClr val="FFFFFF"/>
                            </a:solidFill>
                            <a:latin typeface="Cambria Math"/>
                            <a:ea typeface="Cambria Math"/>
                          </a:rPr>
                          <m:t>𝛼</m:t>
                        </m:r>
                      </m:e>
                    </m:acc>
                  </m:oMath>
                </a14:m>
                <a:r>
                  <a:rPr lang="en-US" altLang="en-US" sz="4000" baseline="-25000" dirty="0" smtClean="0">
                    <a:sym typeface="Symbol" pitchFamily="18" charset="2"/>
                  </a:rPr>
                  <a:t>CP</a:t>
                </a:r>
                <a:r>
                  <a:rPr lang="en-US" altLang="en-US" sz="4000" dirty="0" smtClean="0"/>
                  <a:t>(</a:t>
                </a:r>
                <a14:m>
                  <m:oMath xmlns:m="http://schemas.openxmlformats.org/officeDocument/2006/math">
                    <m:r>
                      <a:rPr lang="en-US" altLang="en-US" sz="4000" b="0" i="1" smtClean="0">
                        <a:latin typeface="Cambria Math"/>
                      </a:rPr>
                      <m:t>𝑦</m:t>
                    </m:r>
                    <m:r>
                      <a:rPr lang="en-US" altLang="en-US" sz="4000" b="0" i="1" smtClean="0">
                        <a:latin typeface="Cambria Math"/>
                      </a:rPr>
                      <m:t>=</m:t>
                    </m:r>
                    <m:r>
                      <a:rPr lang="en-US" altLang="en-US" sz="4000" b="0" i="1" smtClean="0">
                        <a:latin typeface="Cambria Math"/>
                      </a:rPr>
                      <m:t>𝑥</m:t>
                    </m:r>
                    <m:r>
                      <a:rPr lang="en-US" altLang="en-US" sz="4000" b="0" i="1" smtClean="0">
                        <a:latin typeface="Cambria Math"/>
                      </a:rPr>
                      <m:t>+(−</m:t>
                    </m:r>
                    <m:r>
                      <a:rPr lang="en-US" altLang="en-US" sz="4000" b="0" i="1" smtClean="0">
                        <a:latin typeface="Cambria Math"/>
                      </a:rPr>
                      <m:t>𝑥</m:t>
                    </m:r>
                    <m:r>
                      <a:rPr lang="en-US" altLang="en-US" sz="4000" b="0" i="1" smtClean="0">
                        <a:latin typeface="Cambria Math"/>
                      </a:rPr>
                      <m:t>)</m:t>
                    </m:r>
                  </m:oMath>
                </a14:m>
                <a:r>
                  <a:rPr lang="en-US" altLang="en-US" sz="4000" dirty="0" smtClean="0"/>
                  <a:t>)</a:t>
                </a:r>
                <a:endParaRPr lang="en-US" altLang="he-IL" sz="4000" dirty="0">
                  <a:solidFill>
                    <a:schemeClr val="tx1"/>
                  </a:solidFill>
                </a:endParaRPr>
              </a:p>
            </p:txBody>
          </p:sp>
        </mc:Choice>
        <mc:Fallback xmlns="">
          <p:sp>
            <p:nvSpPr>
              <p:cNvPr id="5" name="Rectangle 2"/>
              <p:cNvSpPr>
                <a:spLocks noGrp="1" noRot="1" noChangeAspect="1" noMove="1" noResize="1" noEditPoints="1" noAdjustHandles="1" noChangeArrowheads="1" noChangeShapeType="1" noTextEdit="1"/>
              </p:cNvSpPr>
              <p:nvPr>
                <p:ph type="title"/>
              </p:nvPr>
            </p:nvSpPr>
            <p:spPr>
              <a:xfrm>
                <a:off x="0" y="300038"/>
                <a:ext cx="9144000" cy="742950"/>
              </a:xfrm>
              <a:blipFill rotWithShape="1">
                <a:blip r:embed="rId4"/>
                <a:stretch>
                  <a:fillRect t="-11475" b="-32787"/>
                </a:stretch>
              </a:blipFill>
            </p:spPr>
            <p:txBody>
              <a:bodyPr/>
              <a:lstStyle/>
              <a:p>
                <a:r>
                  <a:rPr lang="en-US">
                    <a:noFill/>
                  </a:rPr>
                  <a:t> </a:t>
                </a:r>
              </a:p>
            </p:txBody>
          </p:sp>
        </mc:Fallback>
      </mc:AlternateContent>
    </p:spTree>
    <p:extLst>
      <p:ext uri="{BB962C8B-B14F-4D97-AF65-F5344CB8AC3E}">
        <p14:creationId xmlns:p14="http://schemas.microsoft.com/office/powerpoint/2010/main" val="33479253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64291">
                                            <p:txEl>
                                              <p:pRg st="3" end="3"/>
                                            </p:txEl>
                                          </p:spTgt>
                                        </p:tgtEl>
                                        <p:attrNameLst>
                                          <p:attrName>style.visibility</p:attrName>
                                        </p:attrNameLst>
                                      </p:cBhvr>
                                      <p:to>
                                        <p:strVal val="visible"/>
                                      </p:to>
                                    </p:set>
                                    <p:animEffect transition="in" filter="dissolve">
                                      <p:cBhvr>
                                        <p:cTn id="7" dur="500"/>
                                        <p:tgtEl>
                                          <p:spTgt spid="1164291">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64291">
                                            <p:txEl>
                                              <p:pRg st="4" end="4"/>
                                            </p:txEl>
                                          </p:spTgt>
                                        </p:tgtEl>
                                        <p:attrNameLst>
                                          <p:attrName>style.visibility</p:attrName>
                                        </p:attrNameLst>
                                      </p:cBhvr>
                                      <p:to>
                                        <p:strVal val="visible"/>
                                      </p:to>
                                    </p:set>
                                    <p:animEffect transition="in" filter="dissolve">
                                      <p:cBhvr>
                                        <p:cTn id="12" dur="500"/>
                                        <p:tgtEl>
                                          <p:spTgt spid="1164291">
                                            <p:txEl>
                                              <p:pRg st="4" end="4"/>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164291">
                                            <p:txEl>
                                              <p:pRg st="5" end="5"/>
                                            </p:txEl>
                                          </p:spTgt>
                                        </p:tgtEl>
                                        <p:attrNameLst>
                                          <p:attrName>style.visibility</p:attrName>
                                        </p:attrNameLst>
                                      </p:cBhvr>
                                      <p:to>
                                        <p:strVal val="visible"/>
                                      </p:to>
                                    </p:set>
                                    <p:animEffect transition="in" filter="dissolve">
                                      <p:cBhvr>
                                        <p:cTn id="15" dur="500"/>
                                        <p:tgtEl>
                                          <p:spTgt spid="1164291">
                                            <p:txEl>
                                              <p:pRg st="5" end="5"/>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164291">
                                            <p:txEl>
                                              <p:pRg st="6" end="6"/>
                                            </p:txEl>
                                          </p:spTgt>
                                        </p:tgtEl>
                                        <p:attrNameLst>
                                          <p:attrName>style.visibility</p:attrName>
                                        </p:attrNameLst>
                                      </p:cBhvr>
                                      <p:to>
                                        <p:strVal val="visible"/>
                                      </p:to>
                                    </p:set>
                                    <p:animEffect transition="in" filter="dissolve">
                                      <p:cBhvr>
                                        <p:cTn id="18" dur="500"/>
                                        <p:tgtEl>
                                          <p:spTgt spid="1164291">
                                            <p:txEl>
                                              <p:pRg st="6" end="6"/>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164291">
                                            <p:txEl>
                                              <p:pRg st="7" end="7"/>
                                            </p:txEl>
                                          </p:spTgt>
                                        </p:tgtEl>
                                        <p:attrNameLst>
                                          <p:attrName>style.visibility</p:attrName>
                                        </p:attrNameLst>
                                      </p:cBhvr>
                                      <p:to>
                                        <p:strVal val="visible"/>
                                      </p:to>
                                    </p:set>
                                    <p:animEffect transition="in" filter="dissolve">
                                      <p:cBhvr>
                                        <p:cTn id="23" dur="500"/>
                                        <p:tgtEl>
                                          <p:spTgt spid="1164291">
                                            <p:txEl>
                                              <p:pRg st="7" end="7"/>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164291">
                                            <p:txEl>
                                              <p:pRg st="8" end="8"/>
                                            </p:txEl>
                                          </p:spTgt>
                                        </p:tgtEl>
                                        <p:attrNameLst>
                                          <p:attrName>style.visibility</p:attrName>
                                        </p:attrNameLst>
                                      </p:cBhvr>
                                      <p:to>
                                        <p:strVal val="visible"/>
                                      </p:to>
                                    </p:set>
                                    <p:animEffect transition="in" filter="dissolve">
                                      <p:cBhvr>
                                        <p:cTn id="28" dur="500"/>
                                        <p:tgtEl>
                                          <p:spTgt spid="1164291">
                                            <p:txEl>
                                              <p:pRg st="8" end="8"/>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164291">
                                            <p:txEl>
                                              <p:pRg st="9" end="9"/>
                                            </p:txEl>
                                          </p:spTgt>
                                        </p:tgtEl>
                                        <p:attrNameLst>
                                          <p:attrName>style.visibility</p:attrName>
                                        </p:attrNameLst>
                                      </p:cBhvr>
                                      <p:to>
                                        <p:strVal val="visible"/>
                                      </p:to>
                                    </p:set>
                                    <p:animEffect transition="in" filter="dissolve">
                                      <p:cBhvr>
                                        <p:cTn id="33" dur="500"/>
                                        <p:tgtEl>
                                          <p:spTgt spid="1164291">
                                            <p:txEl>
                                              <p:pRg st="9" end="9"/>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164291">
                                            <p:txEl>
                                              <p:pRg st="10" end="10"/>
                                            </p:txEl>
                                          </p:spTgt>
                                        </p:tgtEl>
                                        <p:attrNameLst>
                                          <p:attrName>style.visibility</p:attrName>
                                        </p:attrNameLst>
                                      </p:cBhvr>
                                      <p:to>
                                        <p:strVal val="visible"/>
                                      </p:to>
                                    </p:set>
                                    <p:animEffect transition="in" filter="dissolve">
                                      <p:cBhvr>
                                        <p:cTn id="38" dur="500"/>
                                        <p:tgtEl>
                                          <p:spTgt spid="116429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4291"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35971" name="Rectangle 3"/>
              <p:cNvSpPr>
                <a:spLocks noGrp="1" noChangeArrowheads="1"/>
              </p:cNvSpPr>
              <p:nvPr>
                <p:ph type="title"/>
              </p:nvPr>
            </p:nvSpPr>
            <p:spPr>
              <a:xfrm>
                <a:off x="0" y="355600"/>
                <a:ext cx="9144000" cy="742950"/>
              </a:xfrm>
            </p:spPr>
            <p:txBody>
              <a:bodyPr/>
              <a:lstStyle/>
              <a:p>
                <a:r>
                  <a:rPr lang="en-US" altLang="en-US" dirty="0">
                    <a:sym typeface="Symbol" pitchFamily="18" charset="2"/>
                  </a:rPr>
                  <a:t>Procedure </a:t>
                </a:r>
                <a14:m>
                  <m:oMath xmlns:m="http://schemas.openxmlformats.org/officeDocument/2006/math">
                    <m:acc>
                      <m:accPr>
                        <m:chr m:val="̂"/>
                        <m:ctrlPr>
                          <a:rPr lang="en-US" i="1">
                            <a:solidFill>
                              <a:srgbClr val="FFFFFF"/>
                            </a:solidFill>
                            <a:latin typeface="Cambria Math"/>
                            <a:ea typeface="Cambria Math"/>
                          </a:rPr>
                        </m:ctrlPr>
                      </m:accPr>
                      <m:e>
                        <m:r>
                          <a:rPr lang="en-US" i="1">
                            <a:solidFill>
                              <a:srgbClr val="FFFFFF"/>
                            </a:solidFill>
                            <a:latin typeface="Cambria Math"/>
                            <a:ea typeface="Cambria Math"/>
                          </a:rPr>
                          <m:t>𝛼</m:t>
                        </m:r>
                      </m:e>
                    </m:acc>
                  </m:oMath>
                </a14:m>
                <a:r>
                  <a:rPr lang="en-US" altLang="en-US" baseline="-25000" dirty="0">
                    <a:sym typeface="Symbol" pitchFamily="18" charset="2"/>
                  </a:rPr>
                  <a:t>CP</a:t>
                </a:r>
                <a:r>
                  <a:rPr lang="en-US" altLang="en-US" dirty="0">
                    <a:sym typeface="Symbol" pitchFamily="18" charset="2"/>
                  </a:rPr>
                  <a:t>()</a:t>
                </a:r>
                <a:endParaRPr lang="en-US" altLang="he-IL" dirty="0">
                  <a:sym typeface="Symbol" pitchFamily="18" charset="2"/>
                </a:endParaRPr>
              </a:p>
            </p:txBody>
          </p:sp>
        </mc:Choice>
        <mc:Fallback xmlns="">
          <p:sp>
            <p:nvSpPr>
              <p:cNvPr id="1235971" name="Rectangle 3"/>
              <p:cNvSpPr>
                <a:spLocks noGrp="1" noRot="1" noChangeAspect="1" noMove="1" noResize="1" noEditPoints="1" noAdjustHandles="1" noChangeArrowheads="1" noChangeShapeType="1" noTextEdit="1"/>
              </p:cNvSpPr>
              <p:nvPr>
                <p:ph type="title"/>
              </p:nvPr>
            </p:nvSpPr>
            <p:spPr>
              <a:xfrm>
                <a:off x="0" y="355600"/>
                <a:ext cx="9144000" cy="742950"/>
              </a:xfrm>
              <a:blipFill rotWithShape="1">
                <a:blip r:embed="rId3"/>
                <a:stretch>
                  <a:fillRect t="-18033" b="-41803"/>
                </a:stretch>
              </a:blipFill>
            </p:spPr>
            <p:txBody>
              <a:bodyPr/>
              <a:lstStyle/>
              <a:p>
                <a:r>
                  <a:rPr lang="en-US">
                    <a:noFill/>
                  </a:rPr>
                  <a:t> </a:t>
                </a:r>
              </a:p>
            </p:txBody>
          </p:sp>
        </mc:Fallback>
      </mc:AlternateContent>
      <p:sp>
        <p:nvSpPr>
          <p:cNvPr id="1235974" name="Oval 6"/>
          <p:cNvSpPr>
            <a:spLocks noChangeArrowheads="1"/>
          </p:cNvSpPr>
          <p:nvPr/>
        </p:nvSpPr>
        <p:spPr bwMode="auto">
          <a:xfrm>
            <a:off x="5218638" y="2921000"/>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5975" name="Text Box 7"/>
          <p:cNvSpPr txBox="1">
            <a:spLocks noChangeArrowheads="1"/>
          </p:cNvSpPr>
          <p:nvPr/>
        </p:nvSpPr>
        <p:spPr bwMode="auto">
          <a:xfrm>
            <a:off x="4291013" y="5832475"/>
            <a:ext cx="17192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a:solidFill>
                  <a:schemeClr val="bg1"/>
                </a:solidFill>
              </a:rPr>
              <a:t>Formulas</a:t>
            </a:r>
          </a:p>
        </p:txBody>
      </p:sp>
      <p:sp>
        <p:nvSpPr>
          <p:cNvPr id="1235977" name="Text Box 9"/>
          <p:cNvSpPr txBox="1">
            <a:spLocks noChangeArrowheads="1"/>
          </p:cNvSpPr>
          <p:nvPr/>
        </p:nvSpPr>
        <p:spPr bwMode="auto">
          <a:xfrm>
            <a:off x="620713" y="5832475"/>
            <a:ext cx="165258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200">
                <a:solidFill>
                  <a:schemeClr val="bg1"/>
                </a:solidFill>
              </a:rPr>
              <a:t>Concrete</a:t>
            </a:r>
          </a:p>
          <a:p>
            <a:pPr algn="ctr"/>
            <a:r>
              <a:rPr lang="en-US" altLang="en-US" sz="3200">
                <a:solidFill>
                  <a:schemeClr val="bg1"/>
                </a:solidFill>
              </a:rPr>
              <a:t>Values</a:t>
            </a:r>
          </a:p>
        </p:txBody>
      </p:sp>
      <p:sp>
        <p:nvSpPr>
          <p:cNvPr id="1235978" name="Text Box 10"/>
          <p:cNvSpPr txBox="1">
            <a:spLocks noChangeArrowheads="1"/>
          </p:cNvSpPr>
          <p:nvPr/>
        </p:nvSpPr>
        <p:spPr bwMode="auto">
          <a:xfrm>
            <a:off x="7018338" y="5830888"/>
            <a:ext cx="15621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200">
                <a:solidFill>
                  <a:schemeClr val="bg1"/>
                </a:solidFill>
              </a:rPr>
              <a:t>Abstract</a:t>
            </a:r>
          </a:p>
          <a:p>
            <a:pPr algn="ctr"/>
            <a:r>
              <a:rPr lang="en-US" altLang="en-US" sz="3200">
                <a:solidFill>
                  <a:schemeClr val="bg1"/>
                </a:solidFill>
              </a:rPr>
              <a:t>Values</a:t>
            </a:r>
          </a:p>
        </p:txBody>
      </p:sp>
      <p:sp>
        <p:nvSpPr>
          <p:cNvPr id="1235979" name="Line 11"/>
          <p:cNvSpPr>
            <a:spLocks noChangeShapeType="1"/>
          </p:cNvSpPr>
          <p:nvPr/>
        </p:nvSpPr>
        <p:spPr bwMode="auto">
          <a:xfrm flipV="1">
            <a:off x="7773988" y="2127250"/>
            <a:ext cx="1292225" cy="30638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35980" name="Line 12"/>
          <p:cNvSpPr>
            <a:spLocks noChangeShapeType="1"/>
          </p:cNvSpPr>
          <p:nvPr/>
        </p:nvSpPr>
        <p:spPr bwMode="auto">
          <a:xfrm flipH="1" flipV="1">
            <a:off x="6484938" y="2146300"/>
            <a:ext cx="1292225" cy="30638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35981" name="Freeform 13"/>
          <p:cNvSpPr>
            <a:spLocks/>
          </p:cNvSpPr>
          <p:nvPr/>
        </p:nvSpPr>
        <p:spPr bwMode="auto">
          <a:xfrm>
            <a:off x="796925" y="3324225"/>
            <a:ext cx="1781175" cy="1974850"/>
          </a:xfrm>
          <a:custGeom>
            <a:avLst/>
            <a:gdLst>
              <a:gd name="T0" fmla="*/ 31 w 1122"/>
              <a:gd name="T1" fmla="*/ 371 h 1244"/>
              <a:gd name="T2" fmla="*/ 77 w 1122"/>
              <a:gd name="T3" fmla="*/ 582 h 1244"/>
              <a:gd name="T4" fmla="*/ 54 w 1122"/>
              <a:gd name="T5" fmla="*/ 929 h 1244"/>
              <a:gd name="T6" fmla="*/ 402 w 1122"/>
              <a:gd name="T7" fmla="*/ 1181 h 1244"/>
              <a:gd name="T8" fmla="*/ 678 w 1122"/>
              <a:gd name="T9" fmla="*/ 1223 h 1244"/>
              <a:gd name="T10" fmla="*/ 920 w 1122"/>
              <a:gd name="T11" fmla="*/ 1056 h 1244"/>
              <a:gd name="T12" fmla="*/ 1103 w 1122"/>
              <a:gd name="T13" fmla="*/ 792 h 1244"/>
              <a:gd name="T14" fmla="*/ 1035 w 1122"/>
              <a:gd name="T15" fmla="*/ 470 h 1244"/>
              <a:gd name="T16" fmla="*/ 994 w 1122"/>
              <a:gd name="T17" fmla="*/ 210 h 1244"/>
              <a:gd name="T18" fmla="*/ 794 w 1122"/>
              <a:gd name="T19" fmla="*/ 98 h 1244"/>
              <a:gd name="T20" fmla="*/ 459 w 1122"/>
              <a:gd name="T21" fmla="*/ 14 h 1244"/>
              <a:gd name="T22" fmla="*/ 250 w 1122"/>
              <a:gd name="T23" fmla="*/ 183 h 1244"/>
              <a:gd name="T24" fmla="*/ 31 w 1122"/>
              <a:gd name="T25" fmla="*/ 371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2" h="1244">
                <a:moveTo>
                  <a:pt x="31" y="371"/>
                </a:moveTo>
                <a:cubicBezTo>
                  <a:pt x="23" y="436"/>
                  <a:pt x="74" y="489"/>
                  <a:pt x="77" y="582"/>
                </a:cubicBezTo>
                <a:cubicBezTo>
                  <a:pt x="80" y="675"/>
                  <a:pt x="0" y="829"/>
                  <a:pt x="54" y="929"/>
                </a:cubicBezTo>
                <a:cubicBezTo>
                  <a:pt x="108" y="1029"/>
                  <a:pt x="298" y="1132"/>
                  <a:pt x="402" y="1181"/>
                </a:cubicBezTo>
                <a:cubicBezTo>
                  <a:pt x="505" y="1230"/>
                  <a:pt x="591" y="1244"/>
                  <a:pt x="678" y="1223"/>
                </a:cubicBezTo>
                <a:cubicBezTo>
                  <a:pt x="764" y="1202"/>
                  <a:pt x="849" y="1128"/>
                  <a:pt x="920" y="1056"/>
                </a:cubicBezTo>
                <a:cubicBezTo>
                  <a:pt x="991" y="984"/>
                  <a:pt x="1084" y="890"/>
                  <a:pt x="1103" y="792"/>
                </a:cubicBezTo>
                <a:cubicBezTo>
                  <a:pt x="1122" y="694"/>
                  <a:pt x="1053" y="567"/>
                  <a:pt x="1035" y="470"/>
                </a:cubicBezTo>
                <a:cubicBezTo>
                  <a:pt x="1017" y="373"/>
                  <a:pt x="1034" y="272"/>
                  <a:pt x="994" y="210"/>
                </a:cubicBezTo>
                <a:cubicBezTo>
                  <a:pt x="954" y="148"/>
                  <a:pt x="883" y="131"/>
                  <a:pt x="794" y="98"/>
                </a:cubicBezTo>
                <a:cubicBezTo>
                  <a:pt x="705" y="65"/>
                  <a:pt x="550" y="0"/>
                  <a:pt x="459" y="14"/>
                </a:cubicBezTo>
                <a:cubicBezTo>
                  <a:pt x="368" y="28"/>
                  <a:pt x="321" y="124"/>
                  <a:pt x="250" y="183"/>
                </a:cubicBezTo>
                <a:cubicBezTo>
                  <a:pt x="179" y="242"/>
                  <a:pt x="77" y="332"/>
                  <a:pt x="31" y="371"/>
                </a:cubicBezTo>
                <a:close/>
              </a:path>
            </a:pathLst>
          </a:custGeom>
          <a:noFill/>
          <a:ln w="28575" cap="flat" cmpd="sng">
            <a:solidFill>
              <a:srgbClr val="FFFF66"/>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1236005" name="Group 37"/>
          <p:cNvGrpSpPr>
            <a:grpSpLocks/>
          </p:cNvGrpSpPr>
          <p:nvPr/>
        </p:nvGrpSpPr>
        <p:grpSpPr bwMode="auto">
          <a:xfrm>
            <a:off x="1671638" y="2986088"/>
            <a:ext cx="3557592" cy="1214437"/>
            <a:chOff x="1053" y="1881"/>
            <a:chExt cx="2241" cy="765"/>
          </a:xfrm>
        </p:grpSpPr>
        <p:sp>
          <p:nvSpPr>
            <p:cNvPr id="1235984" name="Text Box 16"/>
            <p:cNvSpPr txBox="1">
              <a:spLocks noChangeArrowheads="1"/>
            </p:cNvSpPr>
            <p:nvPr/>
          </p:nvSpPr>
          <p:spPr bwMode="auto">
            <a:xfrm>
              <a:off x="2062" y="1884"/>
              <a:ext cx="257"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a:solidFill>
                    <a:schemeClr val="bg1"/>
                  </a:solidFill>
                  <a:latin typeface="Courier New" pitchFamily="49" charset="0"/>
                  <a:sym typeface="Math B" pitchFamily="2" charset="2"/>
                </a:rPr>
                <a:t></a:t>
              </a:r>
              <a:endParaRPr lang="en-US" altLang="en-US" sz="3200">
                <a:solidFill>
                  <a:schemeClr val="bg1"/>
                </a:solidFill>
                <a:sym typeface="Symbol" pitchFamily="18" charset="2"/>
              </a:endParaRPr>
            </a:p>
          </p:txBody>
        </p:sp>
        <p:cxnSp>
          <p:nvCxnSpPr>
            <p:cNvPr id="1235985" name="AutoShape 17"/>
            <p:cNvCxnSpPr>
              <a:cxnSpLocks noChangeShapeType="1"/>
              <a:stCxn id="1235974" idx="3"/>
              <a:endCxn id="1235987" idx="7"/>
            </p:cNvCxnSpPr>
            <p:nvPr/>
          </p:nvCxnSpPr>
          <p:spPr bwMode="auto">
            <a:xfrm flipH="1">
              <a:off x="1338" y="1881"/>
              <a:ext cx="1956" cy="614"/>
            </a:xfrm>
            <a:prstGeom prst="straightConnector1">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35986" name="Text Box 18"/>
            <p:cNvSpPr txBox="1">
              <a:spLocks noChangeArrowheads="1"/>
            </p:cNvSpPr>
            <p:nvPr/>
          </p:nvSpPr>
          <p:spPr bwMode="auto">
            <a:xfrm>
              <a:off x="1053" y="2358"/>
              <a:ext cx="23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i="1">
                  <a:solidFill>
                    <a:schemeClr val="bg1"/>
                  </a:solidFill>
                  <a:latin typeface="Courier New" pitchFamily="49" charset="0"/>
                </a:rPr>
                <a:t>S</a:t>
              </a:r>
            </a:p>
          </p:txBody>
        </p:sp>
        <p:sp>
          <p:nvSpPr>
            <p:cNvPr id="1235987" name="Oval 19"/>
            <p:cNvSpPr>
              <a:spLocks noChangeArrowheads="1"/>
            </p:cNvSpPr>
            <p:nvPr/>
          </p:nvSpPr>
          <p:spPr bwMode="auto">
            <a:xfrm>
              <a:off x="1297" y="2488"/>
              <a:ext cx="48" cy="48"/>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35988" name="Group 20"/>
          <p:cNvGrpSpPr>
            <a:grpSpLocks/>
          </p:cNvGrpSpPr>
          <p:nvPr/>
        </p:nvGrpSpPr>
        <p:grpSpPr bwMode="auto">
          <a:xfrm>
            <a:off x="2097088" y="3530600"/>
            <a:ext cx="5454650" cy="2119313"/>
            <a:chOff x="1321" y="2224"/>
            <a:chExt cx="3436" cy="1335"/>
          </a:xfrm>
        </p:grpSpPr>
        <p:sp>
          <p:nvSpPr>
            <p:cNvPr id="1235989" name="Text Box 21"/>
            <p:cNvSpPr txBox="1">
              <a:spLocks noChangeArrowheads="1"/>
            </p:cNvSpPr>
            <p:nvPr/>
          </p:nvSpPr>
          <p:spPr bwMode="auto">
            <a:xfrm>
              <a:off x="4142" y="3194"/>
              <a:ext cx="257"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i="1">
                  <a:solidFill>
                    <a:schemeClr val="bg1"/>
                  </a:solidFill>
                  <a:latin typeface="Courier New" pitchFamily="49" charset="0"/>
                  <a:sym typeface="Symbol" pitchFamily="18" charset="2"/>
                </a:rPr>
                <a:t></a:t>
              </a:r>
              <a:endParaRPr lang="en-US" altLang="en-US" sz="3200">
                <a:solidFill>
                  <a:schemeClr val="bg1"/>
                </a:solidFill>
                <a:latin typeface="Courier New" pitchFamily="49" charset="0"/>
              </a:endParaRPr>
            </a:p>
          </p:txBody>
        </p:sp>
        <p:sp>
          <p:nvSpPr>
            <p:cNvPr id="1235990" name="Oval 22"/>
            <p:cNvSpPr>
              <a:spLocks noChangeArrowheads="1"/>
            </p:cNvSpPr>
            <p:nvPr/>
          </p:nvSpPr>
          <p:spPr bwMode="auto">
            <a:xfrm>
              <a:off x="4709" y="2549"/>
              <a:ext cx="48" cy="48"/>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5991" name="Text Box 23"/>
            <p:cNvSpPr txBox="1">
              <a:spLocks noChangeArrowheads="1"/>
            </p:cNvSpPr>
            <p:nvPr/>
          </p:nvSpPr>
          <p:spPr bwMode="auto">
            <a:xfrm>
              <a:off x="4532" y="2224"/>
              <a:ext cx="1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sz="2400">
                <a:solidFill>
                  <a:schemeClr val="bg1"/>
                </a:solidFill>
                <a:latin typeface="Microsoft Sans Serif" pitchFamily="34" charset="0"/>
              </a:endParaRPr>
            </a:p>
          </p:txBody>
        </p:sp>
        <p:cxnSp>
          <p:nvCxnSpPr>
            <p:cNvPr id="1235992" name="AutoShape 24"/>
            <p:cNvCxnSpPr>
              <a:cxnSpLocks noChangeShapeType="1"/>
              <a:stCxn id="1235987" idx="4"/>
              <a:endCxn id="1235990" idx="4"/>
            </p:cNvCxnSpPr>
            <p:nvPr/>
          </p:nvCxnSpPr>
          <p:spPr bwMode="auto">
            <a:xfrm rot="16200000" flipH="1">
              <a:off x="2996" y="861"/>
              <a:ext cx="61" cy="3412"/>
            </a:xfrm>
            <a:prstGeom prst="curvedConnector3">
              <a:avLst>
                <a:gd name="adj1" fmla="val 1547537"/>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235994" name="Line 26"/>
          <p:cNvSpPr>
            <a:spLocks noChangeShapeType="1"/>
          </p:cNvSpPr>
          <p:nvPr/>
        </p:nvSpPr>
        <p:spPr bwMode="auto">
          <a:xfrm flipH="1" flipV="1">
            <a:off x="7862888" y="4121150"/>
            <a:ext cx="592137" cy="474663"/>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35995" name="Oval 27"/>
          <p:cNvSpPr>
            <a:spLocks noChangeArrowheads="1"/>
          </p:cNvSpPr>
          <p:nvPr/>
        </p:nvSpPr>
        <p:spPr bwMode="auto">
          <a:xfrm>
            <a:off x="7764463" y="4046538"/>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5996" name="Line 28"/>
          <p:cNvSpPr>
            <a:spLocks noChangeShapeType="1"/>
          </p:cNvSpPr>
          <p:nvPr/>
        </p:nvSpPr>
        <p:spPr bwMode="auto">
          <a:xfrm flipV="1">
            <a:off x="7778750" y="4144963"/>
            <a:ext cx="23813" cy="1033462"/>
          </a:xfrm>
          <a:prstGeom prst="line">
            <a:avLst/>
          </a:prstGeom>
          <a:noFill/>
          <a:ln w="28575">
            <a:solidFill>
              <a:srgbClr val="FF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1235999" name="Freeform 31"/>
          <p:cNvSpPr>
            <a:spLocks/>
          </p:cNvSpPr>
          <p:nvPr/>
        </p:nvSpPr>
        <p:spPr bwMode="auto">
          <a:xfrm>
            <a:off x="1708150" y="4408488"/>
            <a:ext cx="582613" cy="533400"/>
          </a:xfrm>
          <a:custGeom>
            <a:avLst/>
            <a:gdLst>
              <a:gd name="T0" fmla="*/ 12 w 367"/>
              <a:gd name="T1" fmla="*/ 190 h 336"/>
              <a:gd name="T2" fmla="*/ 146 w 367"/>
              <a:gd name="T3" fmla="*/ 317 h 336"/>
              <a:gd name="T4" fmla="*/ 266 w 367"/>
              <a:gd name="T5" fmla="*/ 302 h 336"/>
              <a:gd name="T6" fmla="*/ 363 w 367"/>
              <a:gd name="T7" fmla="*/ 145 h 336"/>
              <a:gd name="T8" fmla="*/ 288 w 367"/>
              <a:gd name="T9" fmla="*/ 40 h 336"/>
              <a:gd name="T10" fmla="*/ 94 w 367"/>
              <a:gd name="T11" fmla="*/ 25 h 336"/>
              <a:gd name="T12" fmla="*/ 12 w 367"/>
              <a:gd name="T13" fmla="*/ 190 h 336"/>
            </a:gdLst>
            <a:ahLst/>
            <a:cxnLst>
              <a:cxn ang="0">
                <a:pos x="T0" y="T1"/>
              </a:cxn>
              <a:cxn ang="0">
                <a:pos x="T2" y="T3"/>
              </a:cxn>
              <a:cxn ang="0">
                <a:pos x="T4" y="T5"/>
              </a:cxn>
              <a:cxn ang="0">
                <a:pos x="T6" y="T7"/>
              </a:cxn>
              <a:cxn ang="0">
                <a:pos x="T8" y="T9"/>
              </a:cxn>
              <a:cxn ang="0">
                <a:pos x="T10" y="T11"/>
              </a:cxn>
              <a:cxn ang="0">
                <a:pos x="T12" y="T13"/>
              </a:cxn>
            </a:cxnLst>
            <a:rect l="0" t="0" r="r" b="b"/>
            <a:pathLst>
              <a:path w="367" h="336">
                <a:moveTo>
                  <a:pt x="12" y="190"/>
                </a:moveTo>
                <a:cubicBezTo>
                  <a:pt x="0" y="237"/>
                  <a:pt x="104" y="298"/>
                  <a:pt x="146" y="317"/>
                </a:cubicBezTo>
                <a:cubicBezTo>
                  <a:pt x="188" y="336"/>
                  <a:pt x="230" y="331"/>
                  <a:pt x="266" y="302"/>
                </a:cubicBezTo>
                <a:cubicBezTo>
                  <a:pt x="302" y="273"/>
                  <a:pt x="359" y="189"/>
                  <a:pt x="363" y="145"/>
                </a:cubicBezTo>
                <a:cubicBezTo>
                  <a:pt x="367" y="101"/>
                  <a:pt x="333" y="60"/>
                  <a:pt x="288" y="40"/>
                </a:cubicBezTo>
                <a:cubicBezTo>
                  <a:pt x="243" y="20"/>
                  <a:pt x="140" y="0"/>
                  <a:pt x="94" y="25"/>
                </a:cubicBezTo>
                <a:cubicBezTo>
                  <a:pt x="48" y="50"/>
                  <a:pt x="29" y="156"/>
                  <a:pt x="12" y="190"/>
                </a:cubicBezTo>
                <a:close/>
              </a:path>
            </a:pathLst>
          </a:custGeom>
          <a:solidFill>
            <a:srgbClr val="FFFF00">
              <a:alpha val="50000"/>
            </a:srgbClr>
          </a:solidFill>
          <a:ln w="28575" cap="flat" cmpd="sng">
            <a:solidFill>
              <a:srgbClr val="FFFF66"/>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1236006" name="Group 38"/>
          <p:cNvGrpSpPr>
            <a:grpSpLocks/>
          </p:cNvGrpSpPr>
          <p:nvPr/>
        </p:nvGrpSpPr>
        <p:grpSpPr bwMode="auto">
          <a:xfrm>
            <a:off x="255588" y="4013200"/>
            <a:ext cx="1798638" cy="1925638"/>
            <a:chOff x="161" y="2528"/>
            <a:chExt cx="1133" cy="1213"/>
          </a:xfrm>
        </p:grpSpPr>
        <p:sp>
          <p:nvSpPr>
            <p:cNvPr id="1236003" name="Text Box 35"/>
            <p:cNvSpPr txBox="1">
              <a:spLocks noChangeArrowheads="1"/>
            </p:cNvSpPr>
            <p:nvPr/>
          </p:nvSpPr>
          <p:spPr bwMode="auto">
            <a:xfrm>
              <a:off x="161" y="3489"/>
              <a:ext cx="969"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dirty="0">
                  <a:solidFill>
                    <a:schemeClr val="bg1"/>
                  </a:solidFill>
                </a:rPr>
                <a:t>[</a:t>
              </a:r>
              <a:r>
                <a:rPr lang="en-US" altLang="en-US" sz="2000" i="1" dirty="0">
                  <a:solidFill>
                    <a:schemeClr val="bg1"/>
                  </a:solidFill>
                </a:rPr>
                <a:t>x</a:t>
              </a:r>
              <a:r>
                <a:rPr lang="en-US" altLang="en-US" sz="2000" dirty="0" smtClean="0">
                  <a:solidFill>
                    <a:schemeClr val="bg1"/>
                  </a:solidFill>
                  <a:sym typeface="Symbol" pitchFamily="18" charset="2"/>
                </a:rPr>
                <a:t></a:t>
              </a:r>
              <a:r>
                <a:rPr lang="en-US" altLang="en-US" sz="2000" dirty="0" smtClean="0">
                  <a:solidFill>
                    <a:schemeClr val="bg1"/>
                  </a:solidFill>
                </a:rPr>
                <a:t>46,</a:t>
              </a:r>
              <a:r>
                <a:rPr lang="en-US" altLang="en-US" sz="2000" i="1" dirty="0" smtClean="0">
                  <a:solidFill>
                    <a:schemeClr val="bg1"/>
                  </a:solidFill>
                </a:rPr>
                <a:t>y</a:t>
              </a:r>
              <a:r>
                <a:rPr lang="en-US" altLang="en-US" sz="2000" dirty="0" smtClean="0">
                  <a:solidFill>
                    <a:schemeClr val="bg1"/>
                  </a:solidFill>
                  <a:sym typeface="Symbol" pitchFamily="18" charset="2"/>
                </a:rPr>
                <a:t></a:t>
              </a:r>
              <a:r>
                <a:rPr lang="en-US" altLang="en-US" sz="2000" dirty="0" smtClean="0">
                  <a:solidFill>
                    <a:schemeClr val="bg1"/>
                  </a:solidFill>
                </a:rPr>
                <a:t>0</a:t>
              </a:r>
              <a:r>
                <a:rPr lang="en-US" altLang="en-US" sz="2000" dirty="0">
                  <a:solidFill>
                    <a:schemeClr val="bg1"/>
                  </a:solidFill>
                </a:rPr>
                <a:t>]</a:t>
              </a:r>
            </a:p>
          </p:txBody>
        </p:sp>
        <p:sp>
          <p:nvSpPr>
            <p:cNvPr id="1236004" name="Line 36"/>
            <p:cNvSpPr>
              <a:spLocks noChangeShapeType="1"/>
            </p:cNvSpPr>
            <p:nvPr/>
          </p:nvSpPr>
          <p:spPr bwMode="auto">
            <a:xfrm flipV="1">
              <a:off x="479" y="2528"/>
              <a:ext cx="815" cy="950"/>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sp>
        <p:nvSpPr>
          <p:cNvPr id="1236007" name="Text Box 39"/>
          <p:cNvSpPr txBox="1">
            <a:spLocks noChangeArrowheads="1"/>
          </p:cNvSpPr>
          <p:nvPr/>
        </p:nvSpPr>
        <p:spPr bwMode="auto">
          <a:xfrm>
            <a:off x="8215313" y="4552950"/>
            <a:ext cx="91242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1" dirty="0">
                <a:solidFill>
                  <a:schemeClr val="bg1"/>
                </a:solidFill>
                <a:latin typeface="Microsoft Sans Serif" pitchFamily="34" charset="0"/>
              </a:rPr>
              <a:t>[x</a:t>
            </a:r>
            <a:r>
              <a:rPr lang="en-US" altLang="en-US" sz="1800" b="1" dirty="0" smtClean="0">
                <a:solidFill>
                  <a:schemeClr val="bg1"/>
                </a:solidFill>
                <a:latin typeface="Microsoft Sans Serif" pitchFamily="34" charset="0"/>
                <a:sym typeface="Symbol" pitchFamily="18" charset="2"/>
              </a:rPr>
              <a:t></a:t>
            </a:r>
            <a:r>
              <a:rPr lang="en-US" altLang="en-US" sz="1800" b="1" dirty="0" smtClean="0">
                <a:solidFill>
                  <a:schemeClr val="bg1"/>
                </a:solidFill>
                <a:latin typeface="Microsoft Sans Serif" pitchFamily="34" charset="0"/>
              </a:rPr>
              <a:t>43,</a:t>
            </a:r>
            <a:endParaRPr lang="en-US" altLang="en-US" sz="1800" b="1" dirty="0">
              <a:solidFill>
                <a:schemeClr val="bg1"/>
              </a:solidFill>
              <a:latin typeface="Microsoft Sans Serif" pitchFamily="34" charset="0"/>
            </a:endParaRPr>
          </a:p>
          <a:p>
            <a:r>
              <a:rPr lang="en-US" altLang="en-US" sz="1800" b="1" dirty="0">
                <a:solidFill>
                  <a:schemeClr val="bg1"/>
                </a:solidFill>
                <a:latin typeface="Microsoft Sans Serif" pitchFamily="34" charset="0"/>
              </a:rPr>
              <a:t> y</a:t>
            </a:r>
            <a:r>
              <a:rPr lang="en-US" altLang="en-US" sz="1800" b="1" dirty="0" smtClean="0">
                <a:solidFill>
                  <a:schemeClr val="bg1"/>
                </a:solidFill>
                <a:latin typeface="Microsoft Sans Serif" pitchFamily="34" charset="0"/>
                <a:sym typeface="Symbol" pitchFamily="18" charset="2"/>
              </a:rPr>
              <a:t></a:t>
            </a:r>
            <a:r>
              <a:rPr lang="en-US" altLang="en-US" sz="1800" b="1" dirty="0" smtClean="0">
                <a:solidFill>
                  <a:schemeClr val="bg1"/>
                </a:solidFill>
                <a:latin typeface="Microsoft Sans Serif" pitchFamily="34" charset="0"/>
              </a:rPr>
              <a:t>0</a:t>
            </a:r>
            <a:r>
              <a:rPr lang="en-US" altLang="en-US" sz="1800" b="1" dirty="0">
                <a:solidFill>
                  <a:schemeClr val="bg1"/>
                </a:solidFill>
                <a:latin typeface="Microsoft Sans Serif" pitchFamily="34" charset="0"/>
              </a:rPr>
              <a:t>]</a:t>
            </a:r>
          </a:p>
        </p:txBody>
      </p:sp>
      <p:sp>
        <p:nvSpPr>
          <p:cNvPr id="1236008" name="Text Box 40"/>
          <p:cNvSpPr txBox="1">
            <a:spLocks noChangeArrowheads="1"/>
          </p:cNvSpPr>
          <p:nvPr/>
        </p:nvSpPr>
        <p:spPr bwMode="auto">
          <a:xfrm>
            <a:off x="7136488" y="3365425"/>
            <a:ext cx="91242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1" dirty="0">
                <a:solidFill>
                  <a:schemeClr val="bg1"/>
                </a:solidFill>
                <a:latin typeface="Microsoft Sans Serif" pitchFamily="34" charset="0"/>
              </a:rPr>
              <a:t>[x</a:t>
            </a:r>
            <a:r>
              <a:rPr lang="en-US" altLang="en-US" sz="1800" b="1" dirty="0" smtClean="0">
                <a:solidFill>
                  <a:schemeClr val="bg1"/>
                </a:solidFill>
                <a:latin typeface="Microsoft Sans Serif" pitchFamily="34" charset="0"/>
                <a:sym typeface="Symbol" pitchFamily="18" charset="2"/>
              </a:rPr>
              <a:t></a:t>
            </a:r>
            <a:r>
              <a:rPr lang="en-US" altLang="en-US" sz="1800" b="1" dirty="0" smtClean="0">
                <a:solidFill>
                  <a:schemeClr val="bg1"/>
                </a:solidFill>
                <a:latin typeface="Microsoft Sans Serif" pitchFamily="34" charset="0"/>
              </a:rPr>
              <a:t>46,</a:t>
            </a:r>
            <a:endParaRPr lang="en-US" altLang="en-US" sz="1800" b="1" dirty="0">
              <a:solidFill>
                <a:schemeClr val="bg1"/>
              </a:solidFill>
              <a:latin typeface="Microsoft Sans Serif" pitchFamily="34" charset="0"/>
            </a:endParaRPr>
          </a:p>
          <a:p>
            <a:r>
              <a:rPr lang="en-US" altLang="en-US" sz="1800" b="1" dirty="0">
                <a:solidFill>
                  <a:schemeClr val="bg1"/>
                </a:solidFill>
                <a:latin typeface="Microsoft Sans Serif" pitchFamily="34" charset="0"/>
              </a:rPr>
              <a:t> y</a:t>
            </a:r>
            <a:r>
              <a:rPr lang="en-US" altLang="en-US" sz="1800" b="1" dirty="0" smtClean="0">
                <a:solidFill>
                  <a:schemeClr val="bg1"/>
                </a:solidFill>
                <a:latin typeface="Microsoft Sans Serif" pitchFamily="34" charset="0"/>
                <a:sym typeface="Symbol" pitchFamily="18" charset="2"/>
              </a:rPr>
              <a:t></a:t>
            </a:r>
            <a:r>
              <a:rPr lang="en-US" altLang="en-US" sz="1800" b="1" dirty="0" smtClean="0">
                <a:solidFill>
                  <a:schemeClr val="bg1"/>
                </a:solidFill>
                <a:latin typeface="Microsoft Sans Serif" pitchFamily="34" charset="0"/>
              </a:rPr>
              <a:t>0</a:t>
            </a:r>
            <a:r>
              <a:rPr lang="en-US" altLang="en-US" sz="1800" b="1" dirty="0">
                <a:solidFill>
                  <a:schemeClr val="bg1"/>
                </a:solidFill>
                <a:latin typeface="Microsoft Sans Serif" pitchFamily="34" charset="0"/>
              </a:rPr>
              <a:t>]</a:t>
            </a:r>
          </a:p>
        </p:txBody>
      </p:sp>
      <p:sp>
        <p:nvSpPr>
          <p:cNvPr id="32" name="Rounded Rectangle 31"/>
          <p:cNvSpPr/>
          <p:nvPr/>
        </p:nvSpPr>
        <p:spPr bwMode="auto">
          <a:xfrm>
            <a:off x="4070350" y="1493838"/>
            <a:ext cx="2190750" cy="3684587"/>
          </a:xfrm>
          <a:prstGeom prst="roundRect">
            <a:avLst/>
          </a:prstGeom>
          <a:noFill/>
          <a:ln w="285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Times New Roman" pitchFamily="18" charset="0"/>
            </a:endParaRPr>
          </a:p>
        </p:txBody>
      </p:sp>
      <p:sp>
        <p:nvSpPr>
          <p:cNvPr id="33" name="Rounded Rectangle 32"/>
          <p:cNvSpPr/>
          <p:nvPr/>
        </p:nvSpPr>
        <p:spPr bwMode="auto">
          <a:xfrm>
            <a:off x="170268" y="1623974"/>
            <a:ext cx="2647825" cy="3820529"/>
          </a:xfrm>
          <a:prstGeom prst="roundRect">
            <a:avLst/>
          </a:prstGeom>
          <a:noFill/>
          <a:ln w="285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35" name="Text Box 3"/>
              <p:cNvSpPr txBox="1">
                <a:spLocks noChangeArrowheads="1"/>
              </p:cNvSpPr>
              <p:nvPr/>
            </p:nvSpPr>
            <p:spPr bwMode="auto">
              <a:xfrm>
                <a:off x="4029470" y="2270881"/>
                <a:ext cx="2305439" cy="646331"/>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b="0" i="1" smtClean="0">
                          <a:solidFill>
                            <a:schemeClr val="bg1"/>
                          </a:solidFill>
                          <a:latin typeface="Cambria Math"/>
                        </a:rPr>
                        <m:t>(</m:t>
                      </m:r>
                      <m:r>
                        <a:rPr lang="en-US" altLang="en-US" b="0" i="1" smtClean="0">
                          <a:solidFill>
                            <a:schemeClr val="bg1"/>
                          </a:solidFill>
                          <a:latin typeface="Cambria Math"/>
                        </a:rPr>
                        <m:t>𝑦</m:t>
                      </m:r>
                      <m:r>
                        <a:rPr lang="en-US" altLang="en-US" b="0" i="1" smtClean="0">
                          <a:solidFill>
                            <a:schemeClr val="bg1"/>
                          </a:solidFill>
                          <a:latin typeface="Cambria Math"/>
                        </a:rPr>
                        <m:t>=</m:t>
                      </m:r>
                      <m:r>
                        <a:rPr lang="en-US" altLang="en-US" b="0" i="1" smtClean="0">
                          <a:solidFill>
                            <a:schemeClr val="bg1"/>
                          </a:solidFill>
                          <a:latin typeface="Cambria Math"/>
                        </a:rPr>
                        <m:t>𝑥</m:t>
                      </m:r>
                      <m:r>
                        <a:rPr lang="en-US" altLang="en-US" b="0" i="1" smtClean="0">
                          <a:solidFill>
                            <a:schemeClr val="bg1"/>
                          </a:solidFill>
                          <a:latin typeface="Cambria Math"/>
                        </a:rPr>
                        <m:t>+</m:t>
                      </m:r>
                      <m:d>
                        <m:dPr>
                          <m:ctrlPr>
                            <a:rPr lang="en-US" altLang="en-US" b="0" i="1" smtClean="0">
                              <a:solidFill>
                                <a:schemeClr val="bg1"/>
                              </a:solidFill>
                              <a:latin typeface="Cambria Math"/>
                            </a:rPr>
                          </m:ctrlPr>
                        </m:dPr>
                        <m:e>
                          <m:r>
                            <a:rPr lang="en-US" altLang="en-US" b="0" i="1" smtClean="0">
                              <a:solidFill>
                                <a:schemeClr val="bg1"/>
                              </a:solidFill>
                              <a:latin typeface="Cambria Math"/>
                            </a:rPr>
                            <m:t>−</m:t>
                          </m:r>
                          <m:r>
                            <a:rPr lang="en-US" altLang="en-US" b="0" i="1" smtClean="0">
                              <a:solidFill>
                                <a:schemeClr val="bg1"/>
                              </a:solidFill>
                              <a:latin typeface="Cambria Math"/>
                            </a:rPr>
                            <m:t>𝑥</m:t>
                          </m:r>
                        </m:e>
                      </m:d>
                      <m:r>
                        <a:rPr lang="en-US" altLang="en-US" b="0" i="1" smtClean="0">
                          <a:solidFill>
                            <a:schemeClr val="bg1"/>
                          </a:solidFill>
                          <a:latin typeface="Cambria Math"/>
                        </a:rPr>
                        <m:t>)</m:t>
                      </m:r>
                    </m:oMath>
                  </m:oMathPara>
                </a14:m>
                <a:endParaRPr lang="en-US" altLang="en-US" dirty="0" smtClean="0">
                  <a:solidFill>
                    <a:schemeClr val="bg1"/>
                  </a:solidFill>
                </a:endParaRPr>
              </a:p>
              <a:p>
                <a:r>
                  <a:rPr lang="en-US" altLang="en-US" dirty="0">
                    <a:solidFill>
                      <a:schemeClr val="bg1"/>
                    </a:solidFill>
                    <a:sym typeface="Symbol" pitchFamily="18" charset="2"/>
                  </a:rPr>
                  <a:t></a:t>
                </a:r>
                <a:r>
                  <a:rPr lang="en-US" altLang="en-US" dirty="0">
                    <a:solidFill>
                      <a:schemeClr val="bg1"/>
                    </a:solidFill>
                  </a:rPr>
                  <a:t> </a:t>
                </a:r>
                <a:r>
                  <a:rPr lang="en-US" altLang="en-US" dirty="0">
                    <a:solidFill>
                      <a:schemeClr val="bg1"/>
                    </a:solidFill>
                    <a:sym typeface="Symbol" pitchFamily="18" charset="2"/>
                  </a:rPr>
                  <a:t></a:t>
                </a:r>
                <a:r>
                  <a:rPr lang="en-US" altLang="en-US" dirty="0">
                    <a:solidFill>
                      <a:schemeClr val="bg1"/>
                    </a:solidFill>
                  </a:rPr>
                  <a:t>((</a:t>
                </a:r>
                <a:r>
                  <a:rPr lang="en-US" altLang="en-US" i="1" dirty="0">
                    <a:solidFill>
                      <a:schemeClr val="bg1"/>
                    </a:solidFill>
                  </a:rPr>
                  <a:t>x </a:t>
                </a:r>
                <a:r>
                  <a:rPr lang="en-US" altLang="en-US" dirty="0">
                    <a:solidFill>
                      <a:schemeClr val="bg1"/>
                    </a:solidFill>
                  </a:rPr>
                  <a:t>= 43) </a:t>
                </a:r>
                <a:r>
                  <a:rPr lang="en-US" altLang="en-US" dirty="0">
                    <a:solidFill>
                      <a:schemeClr val="bg1"/>
                    </a:solidFill>
                    <a:sym typeface="Symbol" pitchFamily="18" charset="2"/>
                  </a:rPr>
                  <a:t> </a:t>
                </a:r>
                <a:r>
                  <a:rPr lang="en-US" altLang="en-US" dirty="0">
                    <a:solidFill>
                      <a:schemeClr val="bg1"/>
                    </a:solidFill>
                  </a:rPr>
                  <a:t>(</a:t>
                </a:r>
                <a:r>
                  <a:rPr lang="en-US" altLang="en-US" i="1" dirty="0">
                    <a:solidFill>
                      <a:schemeClr val="bg1"/>
                    </a:solidFill>
                  </a:rPr>
                  <a:t>y </a:t>
                </a:r>
                <a:r>
                  <a:rPr lang="en-US" altLang="en-US" dirty="0">
                    <a:solidFill>
                      <a:schemeClr val="bg1"/>
                    </a:solidFill>
                  </a:rPr>
                  <a:t>= 0</a:t>
                </a:r>
                <a:r>
                  <a:rPr lang="en-US" altLang="en-US" dirty="0" smtClean="0">
                    <a:solidFill>
                      <a:schemeClr val="bg1"/>
                    </a:solidFill>
                  </a:rPr>
                  <a:t>))</a:t>
                </a:r>
                <a:endParaRPr lang="en-US" altLang="en-US" dirty="0">
                  <a:solidFill>
                    <a:schemeClr val="bg1"/>
                  </a:solidFill>
                </a:endParaRPr>
              </a:p>
            </p:txBody>
          </p:sp>
        </mc:Choice>
        <mc:Fallback xmlns="">
          <p:sp>
            <p:nvSpPr>
              <p:cNvPr id="35" name="Text Box 3"/>
              <p:cNvSpPr txBox="1">
                <a:spLocks noRot="1" noChangeAspect="1" noMove="1" noResize="1" noEditPoints="1" noAdjustHandles="1" noChangeArrowheads="1" noChangeShapeType="1" noTextEdit="1"/>
              </p:cNvSpPr>
              <p:nvPr/>
            </p:nvSpPr>
            <p:spPr bwMode="auto">
              <a:xfrm>
                <a:off x="4029470" y="2270881"/>
                <a:ext cx="2305439" cy="646331"/>
              </a:xfrm>
              <a:prstGeom prst="rect">
                <a:avLst/>
              </a:prstGeom>
              <a:blipFill rotWithShape="1">
                <a:blip r:embed="rId4"/>
                <a:stretch>
                  <a:fillRect l="-2116" r="-1852" b="-1415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250940201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236005"/>
                                        </p:tgtEl>
                                        <p:attrNameLst>
                                          <p:attrName>style.visibility</p:attrName>
                                        </p:attrNameLst>
                                      </p:cBhvr>
                                      <p:to>
                                        <p:strVal val="visible"/>
                                      </p:to>
                                    </p:set>
                                    <p:animEffect transition="in" filter="wipe(right)">
                                      <p:cBhvr>
                                        <p:cTn id="7" dur="500"/>
                                        <p:tgtEl>
                                          <p:spTgt spid="1236005"/>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123600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1235988"/>
                                        </p:tgtEl>
                                        <p:attrNameLst>
                                          <p:attrName>style.visibility</p:attrName>
                                        </p:attrNameLst>
                                      </p:cBhvr>
                                      <p:to>
                                        <p:strVal val="visible"/>
                                      </p:to>
                                    </p:set>
                                    <p:animEffect transition="in" filter="wipe(left)">
                                      <p:cBhvr>
                                        <p:cTn id="15" dur="500"/>
                                        <p:tgtEl>
                                          <p:spTgt spid="1235988"/>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12360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600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41090" name="Rectangle 2"/>
              <p:cNvSpPr>
                <a:spLocks noGrp="1" noChangeArrowheads="1"/>
              </p:cNvSpPr>
              <p:nvPr>
                <p:ph type="title"/>
              </p:nvPr>
            </p:nvSpPr>
            <p:spPr>
              <a:xfrm>
                <a:off x="0" y="355600"/>
                <a:ext cx="9144000" cy="742950"/>
              </a:xfrm>
            </p:spPr>
            <p:txBody>
              <a:bodyPr/>
              <a:lstStyle/>
              <a:p>
                <a:r>
                  <a:rPr lang="en-US" altLang="en-US" dirty="0">
                    <a:sym typeface="Symbol" pitchFamily="18" charset="2"/>
                  </a:rPr>
                  <a:t>Procedure </a:t>
                </a:r>
                <a14:m>
                  <m:oMath xmlns:m="http://schemas.openxmlformats.org/officeDocument/2006/math">
                    <m:acc>
                      <m:accPr>
                        <m:chr m:val="̂"/>
                        <m:ctrlPr>
                          <a:rPr lang="en-US" i="1">
                            <a:solidFill>
                              <a:srgbClr val="FFFFFF"/>
                            </a:solidFill>
                            <a:latin typeface="Cambria Math"/>
                            <a:ea typeface="Cambria Math"/>
                          </a:rPr>
                        </m:ctrlPr>
                      </m:accPr>
                      <m:e>
                        <m:r>
                          <a:rPr lang="en-US" i="1">
                            <a:solidFill>
                              <a:srgbClr val="FFFFFF"/>
                            </a:solidFill>
                            <a:latin typeface="Cambria Math"/>
                            <a:ea typeface="Cambria Math"/>
                          </a:rPr>
                          <m:t>𝛼</m:t>
                        </m:r>
                      </m:e>
                    </m:acc>
                  </m:oMath>
                </a14:m>
                <a:r>
                  <a:rPr lang="en-US" altLang="en-US" baseline="-25000" dirty="0">
                    <a:sym typeface="Symbol" pitchFamily="18" charset="2"/>
                  </a:rPr>
                  <a:t>CP</a:t>
                </a:r>
                <a:r>
                  <a:rPr lang="en-US" altLang="en-US" dirty="0">
                    <a:sym typeface="Symbol" pitchFamily="18" charset="2"/>
                  </a:rPr>
                  <a:t>()</a:t>
                </a:r>
                <a:endParaRPr lang="en-US" altLang="he-IL" dirty="0">
                  <a:sym typeface="Symbol" pitchFamily="18" charset="2"/>
                </a:endParaRPr>
              </a:p>
            </p:txBody>
          </p:sp>
        </mc:Choice>
        <mc:Fallback xmlns="">
          <p:sp>
            <p:nvSpPr>
              <p:cNvPr id="1241090" name="Rectangle 2"/>
              <p:cNvSpPr>
                <a:spLocks noGrp="1" noRot="1" noChangeAspect="1" noMove="1" noResize="1" noEditPoints="1" noAdjustHandles="1" noChangeArrowheads="1" noChangeShapeType="1" noTextEdit="1"/>
              </p:cNvSpPr>
              <p:nvPr>
                <p:ph type="title"/>
              </p:nvPr>
            </p:nvSpPr>
            <p:spPr>
              <a:xfrm>
                <a:off x="0" y="355600"/>
                <a:ext cx="9144000" cy="742950"/>
              </a:xfrm>
              <a:blipFill rotWithShape="1">
                <a:blip r:embed="rId3"/>
                <a:stretch>
                  <a:fillRect t="-18033" b="-41803"/>
                </a:stretch>
              </a:blipFill>
            </p:spPr>
            <p:txBody>
              <a:bodyPr/>
              <a:lstStyle/>
              <a:p>
                <a:r>
                  <a:rPr lang="en-US">
                    <a:noFill/>
                  </a:rPr>
                  <a:t> </a:t>
                </a:r>
              </a:p>
            </p:txBody>
          </p:sp>
        </mc:Fallback>
      </mc:AlternateContent>
      <p:sp>
        <p:nvSpPr>
          <p:cNvPr id="1241093" name="Oval 5"/>
          <p:cNvSpPr>
            <a:spLocks noChangeArrowheads="1"/>
          </p:cNvSpPr>
          <p:nvPr/>
        </p:nvSpPr>
        <p:spPr bwMode="auto">
          <a:xfrm>
            <a:off x="5456238" y="2921000"/>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1094" name="Text Box 6"/>
          <p:cNvSpPr txBox="1">
            <a:spLocks noChangeArrowheads="1"/>
          </p:cNvSpPr>
          <p:nvPr/>
        </p:nvSpPr>
        <p:spPr bwMode="auto">
          <a:xfrm>
            <a:off x="4291013" y="5832475"/>
            <a:ext cx="17192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a:solidFill>
                  <a:schemeClr val="bg1"/>
                </a:solidFill>
              </a:rPr>
              <a:t>Formulas</a:t>
            </a:r>
          </a:p>
        </p:txBody>
      </p:sp>
      <p:sp>
        <p:nvSpPr>
          <p:cNvPr id="1241096" name="Text Box 8"/>
          <p:cNvSpPr txBox="1">
            <a:spLocks noChangeArrowheads="1"/>
          </p:cNvSpPr>
          <p:nvPr/>
        </p:nvSpPr>
        <p:spPr bwMode="auto">
          <a:xfrm>
            <a:off x="620713" y="5832475"/>
            <a:ext cx="165258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200">
                <a:solidFill>
                  <a:schemeClr val="bg1"/>
                </a:solidFill>
              </a:rPr>
              <a:t>Concrete</a:t>
            </a:r>
          </a:p>
          <a:p>
            <a:pPr algn="ctr"/>
            <a:r>
              <a:rPr lang="en-US" altLang="en-US" sz="3200">
                <a:solidFill>
                  <a:schemeClr val="bg1"/>
                </a:solidFill>
              </a:rPr>
              <a:t>Values</a:t>
            </a:r>
          </a:p>
        </p:txBody>
      </p:sp>
      <p:sp>
        <p:nvSpPr>
          <p:cNvPr id="1241097" name="Text Box 9"/>
          <p:cNvSpPr txBox="1">
            <a:spLocks noChangeArrowheads="1"/>
          </p:cNvSpPr>
          <p:nvPr/>
        </p:nvSpPr>
        <p:spPr bwMode="auto">
          <a:xfrm>
            <a:off x="7018338" y="5830888"/>
            <a:ext cx="15621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200">
                <a:solidFill>
                  <a:schemeClr val="bg1"/>
                </a:solidFill>
              </a:rPr>
              <a:t>Abstract</a:t>
            </a:r>
          </a:p>
          <a:p>
            <a:pPr algn="ctr"/>
            <a:r>
              <a:rPr lang="en-US" altLang="en-US" sz="3200">
                <a:solidFill>
                  <a:schemeClr val="bg1"/>
                </a:solidFill>
              </a:rPr>
              <a:t>Values</a:t>
            </a:r>
          </a:p>
        </p:txBody>
      </p:sp>
      <p:sp>
        <p:nvSpPr>
          <p:cNvPr id="1241098" name="Line 10"/>
          <p:cNvSpPr>
            <a:spLocks noChangeShapeType="1"/>
          </p:cNvSpPr>
          <p:nvPr/>
        </p:nvSpPr>
        <p:spPr bwMode="auto">
          <a:xfrm flipV="1">
            <a:off x="7773988" y="2127250"/>
            <a:ext cx="1292225" cy="30638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41099" name="Line 11"/>
          <p:cNvSpPr>
            <a:spLocks noChangeShapeType="1"/>
          </p:cNvSpPr>
          <p:nvPr/>
        </p:nvSpPr>
        <p:spPr bwMode="auto">
          <a:xfrm flipH="1" flipV="1">
            <a:off x="6484938" y="2146300"/>
            <a:ext cx="1292225" cy="30638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41100" name="Freeform 12"/>
          <p:cNvSpPr>
            <a:spLocks/>
          </p:cNvSpPr>
          <p:nvPr/>
        </p:nvSpPr>
        <p:spPr bwMode="auto">
          <a:xfrm>
            <a:off x="796925" y="3324225"/>
            <a:ext cx="1781175" cy="1974850"/>
          </a:xfrm>
          <a:custGeom>
            <a:avLst/>
            <a:gdLst>
              <a:gd name="T0" fmla="*/ 31 w 1122"/>
              <a:gd name="T1" fmla="*/ 371 h 1244"/>
              <a:gd name="T2" fmla="*/ 77 w 1122"/>
              <a:gd name="T3" fmla="*/ 582 h 1244"/>
              <a:gd name="T4" fmla="*/ 54 w 1122"/>
              <a:gd name="T5" fmla="*/ 929 h 1244"/>
              <a:gd name="T6" fmla="*/ 402 w 1122"/>
              <a:gd name="T7" fmla="*/ 1181 h 1244"/>
              <a:gd name="T8" fmla="*/ 678 w 1122"/>
              <a:gd name="T9" fmla="*/ 1223 h 1244"/>
              <a:gd name="T10" fmla="*/ 920 w 1122"/>
              <a:gd name="T11" fmla="*/ 1056 h 1244"/>
              <a:gd name="T12" fmla="*/ 1103 w 1122"/>
              <a:gd name="T13" fmla="*/ 792 h 1244"/>
              <a:gd name="T14" fmla="*/ 1035 w 1122"/>
              <a:gd name="T15" fmla="*/ 470 h 1244"/>
              <a:gd name="T16" fmla="*/ 994 w 1122"/>
              <a:gd name="T17" fmla="*/ 210 h 1244"/>
              <a:gd name="T18" fmla="*/ 794 w 1122"/>
              <a:gd name="T19" fmla="*/ 98 h 1244"/>
              <a:gd name="T20" fmla="*/ 459 w 1122"/>
              <a:gd name="T21" fmla="*/ 14 h 1244"/>
              <a:gd name="T22" fmla="*/ 250 w 1122"/>
              <a:gd name="T23" fmla="*/ 183 h 1244"/>
              <a:gd name="T24" fmla="*/ 31 w 1122"/>
              <a:gd name="T25" fmla="*/ 371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2" h="1244">
                <a:moveTo>
                  <a:pt x="31" y="371"/>
                </a:moveTo>
                <a:cubicBezTo>
                  <a:pt x="23" y="436"/>
                  <a:pt x="74" y="489"/>
                  <a:pt x="77" y="582"/>
                </a:cubicBezTo>
                <a:cubicBezTo>
                  <a:pt x="80" y="675"/>
                  <a:pt x="0" y="829"/>
                  <a:pt x="54" y="929"/>
                </a:cubicBezTo>
                <a:cubicBezTo>
                  <a:pt x="108" y="1029"/>
                  <a:pt x="298" y="1132"/>
                  <a:pt x="402" y="1181"/>
                </a:cubicBezTo>
                <a:cubicBezTo>
                  <a:pt x="505" y="1230"/>
                  <a:pt x="591" y="1244"/>
                  <a:pt x="678" y="1223"/>
                </a:cubicBezTo>
                <a:cubicBezTo>
                  <a:pt x="764" y="1202"/>
                  <a:pt x="849" y="1128"/>
                  <a:pt x="920" y="1056"/>
                </a:cubicBezTo>
                <a:cubicBezTo>
                  <a:pt x="991" y="984"/>
                  <a:pt x="1084" y="890"/>
                  <a:pt x="1103" y="792"/>
                </a:cubicBezTo>
                <a:cubicBezTo>
                  <a:pt x="1122" y="694"/>
                  <a:pt x="1053" y="567"/>
                  <a:pt x="1035" y="470"/>
                </a:cubicBezTo>
                <a:cubicBezTo>
                  <a:pt x="1017" y="373"/>
                  <a:pt x="1034" y="272"/>
                  <a:pt x="994" y="210"/>
                </a:cubicBezTo>
                <a:cubicBezTo>
                  <a:pt x="954" y="148"/>
                  <a:pt x="883" y="131"/>
                  <a:pt x="794" y="98"/>
                </a:cubicBezTo>
                <a:cubicBezTo>
                  <a:pt x="705" y="65"/>
                  <a:pt x="550" y="0"/>
                  <a:pt x="459" y="14"/>
                </a:cubicBezTo>
                <a:cubicBezTo>
                  <a:pt x="368" y="28"/>
                  <a:pt x="321" y="124"/>
                  <a:pt x="250" y="183"/>
                </a:cubicBezTo>
                <a:cubicBezTo>
                  <a:pt x="179" y="242"/>
                  <a:pt x="77" y="332"/>
                  <a:pt x="31" y="371"/>
                </a:cubicBezTo>
                <a:close/>
              </a:path>
            </a:pathLst>
          </a:custGeom>
          <a:noFill/>
          <a:ln w="28575" cap="flat" cmpd="sng">
            <a:solidFill>
              <a:srgbClr val="FFFF66"/>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1241101" name="Group 13"/>
          <p:cNvGrpSpPr>
            <a:grpSpLocks/>
          </p:cNvGrpSpPr>
          <p:nvPr/>
        </p:nvGrpSpPr>
        <p:grpSpPr bwMode="auto">
          <a:xfrm>
            <a:off x="1671638" y="2986088"/>
            <a:ext cx="3795712" cy="1214437"/>
            <a:chOff x="1053" y="1881"/>
            <a:chExt cx="2391" cy="765"/>
          </a:xfrm>
        </p:grpSpPr>
        <p:sp>
          <p:nvSpPr>
            <p:cNvPr id="1241102" name="Text Box 14"/>
            <p:cNvSpPr txBox="1">
              <a:spLocks noChangeArrowheads="1"/>
            </p:cNvSpPr>
            <p:nvPr/>
          </p:nvSpPr>
          <p:spPr bwMode="auto">
            <a:xfrm>
              <a:off x="2062" y="1884"/>
              <a:ext cx="257"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a:solidFill>
                    <a:schemeClr val="bg1"/>
                  </a:solidFill>
                  <a:latin typeface="Courier New" pitchFamily="49" charset="0"/>
                  <a:sym typeface="Math B" pitchFamily="2" charset="2"/>
                </a:rPr>
                <a:t></a:t>
              </a:r>
              <a:endParaRPr lang="en-US" altLang="en-US" sz="3200">
                <a:solidFill>
                  <a:schemeClr val="bg1"/>
                </a:solidFill>
                <a:sym typeface="Symbol" pitchFamily="18" charset="2"/>
              </a:endParaRPr>
            </a:p>
          </p:txBody>
        </p:sp>
        <p:cxnSp>
          <p:nvCxnSpPr>
            <p:cNvPr id="1241103" name="AutoShape 15"/>
            <p:cNvCxnSpPr>
              <a:cxnSpLocks noChangeShapeType="1"/>
              <a:stCxn id="1241093" idx="3"/>
              <a:endCxn id="1241105" idx="7"/>
            </p:cNvCxnSpPr>
            <p:nvPr/>
          </p:nvCxnSpPr>
          <p:spPr bwMode="auto">
            <a:xfrm flipH="1">
              <a:off x="1338" y="1881"/>
              <a:ext cx="2106" cy="614"/>
            </a:xfrm>
            <a:prstGeom prst="straightConnector1">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41104" name="Text Box 16"/>
            <p:cNvSpPr txBox="1">
              <a:spLocks noChangeArrowheads="1"/>
            </p:cNvSpPr>
            <p:nvPr/>
          </p:nvSpPr>
          <p:spPr bwMode="auto">
            <a:xfrm>
              <a:off x="1053" y="2358"/>
              <a:ext cx="23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i="1">
                  <a:solidFill>
                    <a:schemeClr val="bg1"/>
                  </a:solidFill>
                  <a:latin typeface="Courier New" pitchFamily="49" charset="0"/>
                </a:rPr>
                <a:t>S</a:t>
              </a:r>
            </a:p>
          </p:txBody>
        </p:sp>
        <p:sp>
          <p:nvSpPr>
            <p:cNvPr id="1241105" name="Oval 17"/>
            <p:cNvSpPr>
              <a:spLocks noChangeArrowheads="1"/>
            </p:cNvSpPr>
            <p:nvPr/>
          </p:nvSpPr>
          <p:spPr bwMode="auto">
            <a:xfrm>
              <a:off x="1297" y="2488"/>
              <a:ext cx="48" cy="48"/>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41106" name="Group 18"/>
          <p:cNvGrpSpPr>
            <a:grpSpLocks/>
          </p:cNvGrpSpPr>
          <p:nvPr/>
        </p:nvGrpSpPr>
        <p:grpSpPr bwMode="auto">
          <a:xfrm>
            <a:off x="2097088" y="3530600"/>
            <a:ext cx="5454650" cy="2119313"/>
            <a:chOff x="1321" y="2224"/>
            <a:chExt cx="3436" cy="1335"/>
          </a:xfrm>
        </p:grpSpPr>
        <p:sp>
          <p:nvSpPr>
            <p:cNvPr id="1241107" name="Text Box 19"/>
            <p:cNvSpPr txBox="1">
              <a:spLocks noChangeArrowheads="1"/>
            </p:cNvSpPr>
            <p:nvPr/>
          </p:nvSpPr>
          <p:spPr bwMode="auto">
            <a:xfrm>
              <a:off x="4142" y="3194"/>
              <a:ext cx="257"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i="1">
                  <a:solidFill>
                    <a:schemeClr val="bg1"/>
                  </a:solidFill>
                  <a:latin typeface="Courier New" pitchFamily="49" charset="0"/>
                  <a:sym typeface="Symbol" pitchFamily="18" charset="2"/>
                </a:rPr>
                <a:t></a:t>
              </a:r>
              <a:endParaRPr lang="en-US" altLang="en-US" sz="3200">
                <a:solidFill>
                  <a:schemeClr val="bg1"/>
                </a:solidFill>
                <a:latin typeface="Courier New" pitchFamily="49" charset="0"/>
              </a:endParaRPr>
            </a:p>
          </p:txBody>
        </p:sp>
        <p:sp>
          <p:nvSpPr>
            <p:cNvPr id="1241108" name="Oval 20"/>
            <p:cNvSpPr>
              <a:spLocks noChangeArrowheads="1"/>
            </p:cNvSpPr>
            <p:nvPr/>
          </p:nvSpPr>
          <p:spPr bwMode="auto">
            <a:xfrm>
              <a:off x="4709" y="2549"/>
              <a:ext cx="48" cy="48"/>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1109" name="Text Box 21"/>
            <p:cNvSpPr txBox="1">
              <a:spLocks noChangeArrowheads="1"/>
            </p:cNvSpPr>
            <p:nvPr/>
          </p:nvSpPr>
          <p:spPr bwMode="auto">
            <a:xfrm>
              <a:off x="4532" y="2224"/>
              <a:ext cx="1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sz="2400">
                <a:solidFill>
                  <a:schemeClr val="bg1"/>
                </a:solidFill>
                <a:latin typeface="Microsoft Sans Serif" pitchFamily="34" charset="0"/>
              </a:endParaRPr>
            </a:p>
          </p:txBody>
        </p:sp>
        <p:cxnSp>
          <p:nvCxnSpPr>
            <p:cNvPr id="1241110" name="AutoShape 22"/>
            <p:cNvCxnSpPr>
              <a:cxnSpLocks noChangeShapeType="1"/>
              <a:stCxn id="1241105" idx="4"/>
              <a:endCxn id="1241108" idx="4"/>
            </p:cNvCxnSpPr>
            <p:nvPr/>
          </p:nvCxnSpPr>
          <p:spPr bwMode="auto">
            <a:xfrm rot="16200000" flipH="1">
              <a:off x="2996" y="861"/>
              <a:ext cx="61" cy="3412"/>
            </a:xfrm>
            <a:prstGeom prst="curvedConnector3">
              <a:avLst>
                <a:gd name="adj1" fmla="val 1547537"/>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241112" name="Oval 24"/>
          <p:cNvSpPr>
            <a:spLocks noChangeArrowheads="1"/>
          </p:cNvSpPr>
          <p:nvPr/>
        </p:nvSpPr>
        <p:spPr bwMode="auto">
          <a:xfrm>
            <a:off x="7764463" y="4046538"/>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1113" name="Line 25"/>
          <p:cNvSpPr>
            <a:spLocks noChangeShapeType="1"/>
          </p:cNvSpPr>
          <p:nvPr/>
        </p:nvSpPr>
        <p:spPr bwMode="auto">
          <a:xfrm flipV="1">
            <a:off x="7778750" y="4144963"/>
            <a:ext cx="23813" cy="1033462"/>
          </a:xfrm>
          <a:prstGeom prst="line">
            <a:avLst/>
          </a:prstGeom>
          <a:noFill/>
          <a:ln w="28575">
            <a:solidFill>
              <a:srgbClr val="FF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1241114" name="Freeform 26"/>
          <p:cNvSpPr>
            <a:spLocks/>
          </p:cNvSpPr>
          <p:nvPr/>
        </p:nvSpPr>
        <p:spPr bwMode="auto">
          <a:xfrm>
            <a:off x="1708150" y="4408488"/>
            <a:ext cx="582613" cy="533400"/>
          </a:xfrm>
          <a:custGeom>
            <a:avLst/>
            <a:gdLst>
              <a:gd name="T0" fmla="*/ 12 w 367"/>
              <a:gd name="T1" fmla="*/ 190 h 336"/>
              <a:gd name="T2" fmla="*/ 146 w 367"/>
              <a:gd name="T3" fmla="*/ 317 h 336"/>
              <a:gd name="T4" fmla="*/ 266 w 367"/>
              <a:gd name="T5" fmla="*/ 302 h 336"/>
              <a:gd name="T6" fmla="*/ 363 w 367"/>
              <a:gd name="T7" fmla="*/ 145 h 336"/>
              <a:gd name="T8" fmla="*/ 288 w 367"/>
              <a:gd name="T9" fmla="*/ 40 h 336"/>
              <a:gd name="T10" fmla="*/ 94 w 367"/>
              <a:gd name="T11" fmla="*/ 25 h 336"/>
              <a:gd name="T12" fmla="*/ 12 w 367"/>
              <a:gd name="T13" fmla="*/ 190 h 336"/>
            </a:gdLst>
            <a:ahLst/>
            <a:cxnLst>
              <a:cxn ang="0">
                <a:pos x="T0" y="T1"/>
              </a:cxn>
              <a:cxn ang="0">
                <a:pos x="T2" y="T3"/>
              </a:cxn>
              <a:cxn ang="0">
                <a:pos x="T4" y="T5"/>
              </a:cxn>
              <a:cxn ang="0">
                <a:pos x="T6" y="T7"/>
              </a:cxn>
              <a:cxn ang="0">
                <a:pos x="T8" y="T9"/>
              </a:cxn>
              <a:cxn ang="0">
                <a:pos x="T10" y="T11"/>
              </a:cxn>
              <a:cxn ang="0">
                <a:pos x="T12" y="T13"/>
              </a:cxn>
            </a:cxnLst>
            <a:rect l="0" t="0" r="r" b="b"/>
            <a:pathLst>
              <a:path w="367" h="336">
                <a:moveTo>
                  <a:pt x="12" y="190"/>
                </a:moveTo>
                <a:cubicBezTo>
                  <a:pt x="0" y="237"/>
                  <a:pt x="104" y="298"/>
                  <a:pt x="146" y="317"/>
                </a:cubicBezTo>
                <a:cubicBezTo>
                  <a:pt x="188" y="336"/>
                  <a:pt x="230" y="331"/>
                  <a:pt x="266" y="302"/>
                </a:cubicBezTo>
                <a:cubicBezTo>
                  <a:pt x="302" y="273"/>
                  <a:pt x="359" y="189"/>
                  <a:pt x="363" y="145"/>
                </a:cubicBezTo>
                <a:cubicBezTo>
                  <a:pt x="367" y="101"/>
                  <a:pt x="333" y="60"/>
                  <a:pt x="288" y="40"/>
                </a:cubicBezTo>
                <a:cubicBezTo>
                  <a:pt x="243" y="20"/>
                  <a:pt x="140" y="0"/>
                  <a:pt x="94" y="25"/>
                </a:cubicBezTo>
                <a:cubicBezTo>
                  <a:pt x="48" y="50"/>
                  <a:pt x="29" y="156"/>
                  <a:pt x="12" y="190"/>
                </a:cubicBezTo>
                <a:close/>
              </a:path>
            </a:pathLst>
          </a:custGeom>
          <a:solidFill>
            <a:srgbClr val="FFFF00">
              <a:alpha val="50000"/>
            </a:srgbClr>
          </a:solidFill>
          <a:ln w="28575" cap="flat" cmpd="sng">
            <a:solidFill>
              <a:srgbClr val="FFFF66"/>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41119" name="Text Box 31"/>
          <p:cNvSpPr txBox="1">
            <a:spLocks noChangeArrowheads="1"/>
          </p:cNvSpPr>
          <p:nvPr/>
        </p:nvSpPr>
        <p:spPr bwMode="auto">
          <a:xfrm>
            <a:off x="7015488" y="2899275"/>
            <a:ext cx="13933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1" dirty="0">
                <a:solidFill>
                  <a:schemeClr val="bg1"/>
                </a:solidFill>
                <a:latin typeface="Microsoft Sans Serif" pitchFamily="34" charset="0"/>
              </a:rPr>
              <a:t>[</a:t>
            </a:r>
            <a:r>
              <a:rPr lang="en-US" altLang="en-US" sz="1800" b="1" dirty="0" err="1">
                <a:solidFill>
                  <a:schemeClr val="bg1"/>
                </a:solidFill>
                <a:latin typeface="Microsoft Sans Serif" pitchFamily="34" charset="0"/>
              </a:rPr>
              <a:t>x</a:t>
            </a:r>
            <a:r>
              <a:rPr lang="en-US" altLang="en-US" b="1" dirty="0" err="1">
                <a:solidFill>
                  <a:schemeClr val="bg1"/>
                </a:solidFill>
                <a:latin typeface="Microsoft Sans Serif" pitchFamily="34" charset="0"/>
                <a:sym typeface="Symbol" pitchFamily="18" charset="2"/>
              </a:rPr>
              <a:t></a:t>
            </a:r>
            <a:r>
              <a:rPr lang="en-US" altLang="en-US" b="1" dirty="0" err="1" smtClean="0">
                <a:solidFill>
                  <a:schemeClr val="bg1"/>
                </a:solidFill>
                <a:latin typeface="Microsoft Sans Serif" pitchFamily="34" charset="0"/>
                <a:sym typeface="Symbol" pitchFamily="18" charset="2"/>
              </a:rPr>
              <a:t>T</a:t>
            </a:r>
            <a:r>
              <a:rPr lang="en-US" altLang="en-US" sz="1800" b="1" dirty="0" smtClean="0">
                <a:solidFill>
                  <a:schemeClr val="bg1"/>
                </a:solidFill>
                <a:latin typeface="Microsoft Sans Serif" pitchFamily="34" charset="0"/>
              </a:rPr>
              <a:t>, </a:t>
            </a:r>
            <a:r>
              <a:rPr lang="en-US" altLang="en-US" sz="1800" b="1" dirty="0">
                <a:solidFill>
                  <a:schemeClr val="bg1"/>
                </a:solidFill>
                <a:latin typeface="Microsoft Sans Serif" pitchFamily="34" charset="0"/>
              </a:rPr>
              <a:t>y</a:t>
            </a:r>
            <a:r>
              <a:rPr lang="en-US" altLang="en-US" sz="1800" b="1" dirty="0" smtClean="0">
                <a:solidFill>
                  <a:schemeClr val="bg1"/>
                </a:solidFill>
                <a:latin typeface="Microsoft Sans Serif" pitchFamily="34" charset="0"/>
                <a:sym typeface="Symbol" pitchFamily="18" charset="2"/>
              </a:rPr>
              <a:t></a:t>
            </a:r>
            <a:r>
              <a:rPr lang="en-US" altLang="en-US" sz="1800" b="1" dirty="0" smtClean="0">
                <a:solidFill>
                  <a:schemeClr val="bg1"/>
                </a:solidFill>
                <a:latin typeface="Microsoft Sans Serif" pitchFamily="34" charset="0"/>
              </a:rPr>
              <a:t>0]</a:t>
            </a:r>
            <a:endParaRPr lang="en-US" altLang="en-US" sz="1800" b="1" dirty="0">
              <a:solidFill>
                <a:schemeClr val="bg1"/>
              </a:solidFill>
              <a:latin typeface="Microsoft Sans Serif" pitchFamily="34" charset="0"/>
            </a:endParaRPr>
          </a:p>
        </p:txBody>
      </p:sp>
      <p:sp>
        <p:nvSpPr>
          <p:cNvPr id="1241124" name="Oval 36"/>
          <p:cNvSpPr>
            <a:spLocks noChangeArrowheads="1"/>
          </p:cNvSpPr>
          <p:nvPr/>
        </p:nvSpPr>
        <p:spPr bwMode="auto">
          <a:xfrm>
            <a:off x="7667625" y="3295650"/>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1125" name="Line 37"/>
          <p:cNvSpPr>
            <a:spLocks noChangeShapeType="1"/>
          </p:cNvSpPr>
          <p:nvPr/>
        </p:nvSpPr>
        <p:spPr bwMode="auto">
          <a:xfrm flipV="1">
            <a:off x="7529513" y="3371850"/>
            <a:ext cx="165100" cy="677863"/>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1241126" name="Line 38"/>
          <p:cNvSpPr>
            <a:spLocks noChangeShapeType="1"/>
          </p:cNvSpPr>
          <p:nvPr/>
        </p:nvSpPr>
        <p:spPr bwMode="auto">
          <a:xfrm flipH="1" flipV="1">
            <a:off x="7707313" y="3349625"/>
            <a:ext cx="95250" cy="700088"/>
          </a:xfrm>
          <a:prstGeom prst="line">
            <a:avLst/>
          </a:prstGeom>
          <a:noFill/>
          <a:ln w="28575">
            <a:solidFill>
              <a:srgbClr val="FF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cxnSp>
        <p:nvCxnSpPr>
          <p:cNvPr id="1241127" name="AutoShape 39"/>
          <p:cNvCxnSpPr>
            <a:cxnSpLocks noChangeShapeType="1"/>
            <a:endCxn id="1241126" idx="1"/>
          </p:cNvCxnSpPr>
          <p:nvPr/>
        </p:nvCxnSpPr>
        <p:spPr bwMode="auto">
          <a:xfrm rot="10800000">
            <a:off x="7707313" y="3336925"/>
            <a:ext cx="709612" cy="1279525"/>
          </a:xfrm>
          <a:prstGeom prst="curvedConnector4">
            <a:avLst>
              <a:gd name="adj1" fmla="val 23042"/>
              <a:gd name="adj2" fmla="val 97519"/>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1241128" name="Text Box 40"/>
              <p:cNvSpPr txBox="1">
                <a:spLocks noChangeArrowheads="1"/>
              </p:cNvSpPr>
              <p:nvPr/>
            </p:nvSpPr>
            <p:spPr bwMode="auto">
              <a:xfrm>
                <a:off x="8351838" y="4383088"/>
                <a:ext cx="729495" cy="593752"/>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p>
                        <m:sSupPr>
                          <m:ctrlPr>
                            <a:rPr lang="en-US" altLang="en-US" sz="3200" i="1" dirty="0">
                              <a:solidFill>
                                <a:srgbClr val="FFFFFF"/>
                              </a:solidFill>
                              <a:latin typeface="Cambria Math"/>
                            </a:rPr>
                          </m:ctrlPr>
                        </m:sSupPr>
                        <m:e>
                          <m:r>
                            <a:rPr lang="en-US" altLang="en-US" sz="3200" i="1" dirty="0">
                              <a:solidFill>
                                <a:srgbClr val="FFFFFF"/>
                              </a:solidFill>
                              <a:latin typeface="Cambria Math"/>
                            </a:rPr>
                            <m:t>𝑎</m:t>
                          </m:r>
                        </m:e>
                        <m:sup>
                          <m:r>
                            <a:rPr lang="en-US" altLang="en-US" sz="3200" i="1" dirty="0">
                              <a:solidFill>
                                <a:srgbClr val="FFFFFF"/>
                              </a:solidFill>
                              <a:latin typeface="Cambria Math"/>
                            </a:rPr>
                            <m:t>#</m:t>
                          </m:r>
                        </m:sup>
                      </m:sSup>
                    </m:oMath>
                  </m:oMathPara>
                </a14:m>
                <a:endParaRPr lang="en-US" altLang="en-US" sz="3200" dirty="0">
                  <a:solidFill>
                    <a:srgbClr val="FFFFFF"/>
                  </a:solidFill>
                </a:endParaRPr>
              </a:p>
            </p:txBody>
          </p:sp>
        </mc:Choice>
        <mc:Fallback xmlns="">
          <p:sp>
            <p:nvSpPr>
              <p:cNvPr id="1241128" name="Text Box 40"/>
              <p:cNvSpPr txBox="1">
                <a:spLocks noRot="1" noChangeAspect="1" noMove="1" noResize="1" noEditPoints="1" noAdjustHandles="1" noChangeArrowheads="1" noChangeShapeType="1" noTextEdit="1"/>
              </p:cNvSpPr>
              <p:nvPr/>
            </p:nvSpPr>
            <p:spPr bwMode="auto">
              <a:xfrm>
                <a:off x="8351838" y="4383088"/>
                <a:ext cx="729495" cy="593752"/>
              </a:xfrm>
              <a:prstGeom prst="rect">
                <a:avLst/>
              </a:prstGeom>
              <a:blipFill rotWithShape="1">
                <a:blip r:embed="rId4"/>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1241129" name="Group 41"/>
          <p:cNvGrpSpPr>
            <a:grpSpLocks/>
          </p:cNvGrpSpPr>
          <p:nvPr/>
        </p:nvGrpSpPr>
        <p:grpSpPr bwMode="auto">
          <a:xfrm>
            <a:off x="5008563" y="3339140"/>
            <a:ext cx="2662238" cy="873125"/>
            <a:chOff x="3155" y="2117"/>
            <a:chExt cx="1677" cy="550"/>
          </a:xfrm>
        </p:grpSpPr>
        <p:sp>
          <p:nvSpPr>
            <p:cNvPr id="1241130" name="Oval 42"/>
            <p:cNvSpPr>
              <a:spLocks noChangeArrowheads="1"/>
            </p:cNvSpPr>
            <p:nvPr/>
          </p:nvSpPr>
          <p:spPr bwMode="auto">
            <a:xfrm>
              <a:off x="3406" y="2411"/>
              <a:ext cx="48" cy="48"/>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1131" name="Freeform 43"/>
            <p:cNvSpPr>
              <a:spLocks/>
            </p:cNvSpPr>
            <p:nvPr/>
          </p:nvSpPr>
          <p:spPr bwMode="auto">
            <a:xfrm>
              <a:off x="3463" y="2117"/>
              <a:ext cx="1369" cy="298"/>
            </a:xfrm>
            <a:custGeom>
              <a:avLst/>
              <a:gdLst>
                <a:gd name="T0" fmla="*/ 1369 w 1369"/>
                <a:gd name="T1" fmla="*/ 0 h 448"/>
                <a:gd name="T2" fmla="*/ 898 w 1369"/>
                <a:gd name="T3" fmla="*/ 90 h 448"/>
                <a:gd name="T4" fmla="*/ 389 w 1369"/>
                <a:gd name="T5" fmla="*/ 262 h 448"/>
                <a:gd name="T6" fmla="*/ 0 w 1369"/>
                <a:gd name="T7" fmla="*/ 448 h 448"/>
              </a:gdLst>
              <a:ahLst/>
              <a:cxnLst>
                <a:cxn ang="0">
                  <a:pos x="T0" y="T1"/>
                </a:cxn>
                <a:cxn ang="0">
                  <a:pos x="T2" y="T3"/>
                </a:cxn>
                <a:cxn ang="0">
                  <a:pos x="T4" y="T5"/>
                </a:cxn>
                <a:cxn ang="0">
                  <a:pos x="T6" y="T7"/>
                </a:cxn>
              </a:cxnLst>
              <a:rect l="0" t="0" r="r" b="b"/>
              <a:pathLst>
                <a:path w="1369" h="448">
                  <a:moveTo>
                    <a:pt x="1369" y="0"/>
                  </a:moveTo>
                  <a:cubicBezTo>
                    <a:pt x="1291" y="15"/>
                    <a:pt x="1061" y="46"/>
                    <a:pt x="898" y="90"/>
                  </a:cubicBezTo>
                  <a:cubicBezTo>
                    <a:pt x="735" y="134"/>
                    <a:pt x="539" y="202"/>
                    <a:pt x="389" y="262"/>
                  </a:cubicBezTo>
                  <a:cubicBezTo>
                    <a:pt x="239" y="322"/>
                    <a:pt x="81" y="409"/>
                    <a:pt x="0" y="448"/>
                  </a:cubicBezTo>
                </a:path>
              </a:pathLst>
            </a:custGeom>
            <a:noFill/>
            <a:ln w="28575" cap="flat" cmpd="sng">
              <a:solidFill>
                <a:schemeClr val="bg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41132" name="Text Box 44"/>
            <p:cNvSpPr txBox="1">
              <a:spLocks noChangeArrowheads="1"/>
            </p:cNvSpPr>
            <p:nvPr/>
          </p:nvSpPr>
          <p:spPr bwMode="auto">
            <a:xfrm>
              <a:off x="3155" y="2415"/>
              <a:ext cx="556"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dirty="0" smtClean="0">
                  <a:solidFill>
                    <a:schemeClr val="bg1"/>
                  </a:solidFill>
                </a:rPr>
                <a:t>(</a:t>
              </a:r>
              <a:r>
                <a:rPr lang="en-US" altLang="en-US" sz="2000" i="1" dirty="0" smtClean="0">
                  <a:solidFill>
                    <a:schemeClr val="bg1"/>
                  </a:solidFill>
                </a:rPr>
                <a:t>y</a:t>
              </a:r>
              <a:r>
                <a:rPr lang="en-US" altLang="en-US" sz="2000" dirty="0" smtClean="0">
                  <a:solidFill>
                    <a:schemeClr val="bg1"/>
                  </a:solidFill>
                  <a:latin typeface="Comic Sans MS" pitchFamily="66" charset="0"/>
                </a:rPr>
                <a:t> </a:t>
              </a:r>
              <a:r>
                <a:rPr lang="en-US" altLang="en-US" sz="2000" dirty="0">
                  <a:solidFill>
                    <a:schemeClr val="bg1"/>
                  </a:solidFill>
                </a:rPr>
                <a:t>= 0</a:t>
              </a:r>
              <a:r>
                <a:rPr lang="en-US" altLang="en-US" sz="2000" dirty="0" smtClean="0">
                  <a:solidFill>
                    <a:schemeClr val="bg1"/>
                  </a:solidFill>
                </a:rPr>
                <a:t>)</a:t>
              </a:r>
              <a:endParaRPr lang="en-US" altLang="en-US" sz="2000" dirty="0">
                <a:solidFill>
                  <a:schemeClr val="bg1"/>
                </a:solidFill>
              </a:endParaRPr>
            </a:p>
          </p:txBody>
        </p:sp>
        <mc:AlternateContent xmlns:mc="http://schemas.openxmlformats.org/markup-compatibility/2006" xmlns:a14="http://schemas.microsoft.com/office/drawing/2010/main">
          <mc:Choice Requires="a14">
            <p:sp>
              <p:nvSpPr>
                <p:cNvPr id="1241133" name="Text Box 45"/>
                <p:cNvSpPr txBox="1">
                  <a:spLocks noChangeArrowheads="1"/>
                </p:cNvSpPr>
                <p:nvPr/>
              </p:nvSpPr>
              <p:spPr bwMode="auto">
                <a:xfrm>
                  <a:off x="4108" y="2190"/>
                  <a:ext cx="263" cy="291"/>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2400" i="1" kern="0">
                                <a:solidFill>
                                  <a:srgbClr val="FFFFFF"/>
                                </a:solidFill>
                                <a:latin typeface="Cambria Math"/>
                                <a:ea typeface="Cambria Math"/>
                              </a:rPr>
                            </m:ctrlPr>
                          </m:accPr>
                          <m:e>
                            <m:r>
                              <m:rPr>
                                <m:sty m:val="p"/>
                              </m:rPr>
                              <a:rPr lang="el-GR" sz="2400" i="1" kern="0">
                                <a:solidFill>
                                  <a:srgbClr val="FFFFFF"/>
                                </a:solidFill>
                                <a:latin typeface="Cambria Math"/>
                                <a:ea typeface="Cambria Math"/>
                              </a:rPr>
                              <m:t>γ</m:t>
                            </m:r>
                          </m:e>
                        </m:acc>
                      </m:oMath>
                    </m:oMathPara>
                  </a14:m>
                  <a:endParaRPr lang="en-US" altLang="en-US" sz="2800" u="sng" dirty="0">
                    <a:solidFill>
                      <a:schemeClr val="bg1"/>
                    </a:solidFill>
                    <a:sym typeface="Symbol" pitchFamily="18" charset="2"/>
                  </a:endParaRPr>
                </a:p>
              </p:txBody>
            </p:sp>
          </mc:Choice>
          <mc:Fallback xmlns="">
            <p:sp>
              <p:nvSpPr>
                <p:cNvPr id="1241133" name="Text Box 45"/>
                <p:cNvSpPr txBox="1">
                  <a:spLocks noRot="1" noChangeAspect="1" noMove="1" noResize="1" noEditPoints="1" noAdjustHandles="1" noChangeArrowheads="1" noChangeShapeType="1" noTextEdit="1"/>
                </p:cNvSpPr>
                <p:nvPr/>
              </p:nvSpPr>
              <p:spPr bwMode="auto">
                <a:xfrm>
                  <a:off x="4108" y="2190"/>
                  <a:ext cx="263" cy="291"/>
                </a:xfrm>
                <a:prstGeom prst="rect">
                  <a:avLst/>
                </a:prstGeom>
                <a:blipFill rotWithShape="1">
                  <a:blip r:embed="rId5"/>
                  <a:stretch>
                    <a:fillRect t="-2632" r="-17647" b="-921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sp>
        <p:nvSpPr>
          <p:cNvPr id="41" name="Rounded Rectangle 40"/>
          <p:cNvSpPr/>
          <p:nvPr/>
        </p:nvSpPr>
        <p:spPr bwMode="auto">
          <a:xfrm>
            <a:off x="4070350" y="1493838"/>
            <a:ext cx="2190750" cy="3684587"/>
          </a:xfrm>
          <a:prstGeom prst="roundRect">
            <a:avLst/>
          </a:prstGeom>
          <a:noFill/>
          <a:ln w="285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Times New Roman" pitchFamily="18" charset="0"/>
            </a:endParaRPr>
          </a:p>
        </p:txBody>
      </p:sp>
      <p:sp>
        <p:nvSpPr>
          <p:cNvPr id="42" name="Rounded Rectangle 41"/>
          <p:cNvSpPr/>
          <p:nvPr/>
        </p:nvSpPr>
        <p:spPr bwMode="auto">
          <a:xfrm>
            <a:off x="170268" y="1623974"/>
            <a:ext cx="2647825" cy="3820529"/>
          </a:xfrm>
          <a:prstGeom prst="roundRect">
            <a:avLst/>
          </a:prstGeom>
          <a:noFill/>
          <a:ln w="285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44" name="Text Box 3"/>
              <p:cNvSpPr txBox="1">
                <a:spLocks noChangeArrowheads="1"/>
              </p:cNvSpPr>
              <p:nvPr/>
            </p:nvSpPr>
            <p:spPr bwMode="auto">
              <a:xfrm>
                <a:off x="4029470" y="2270881"/>
                <a:ext cx="2305439" cy="646331"/>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b="0" i="1" smtClean="0">
                          <a:solidFill>
                            <a:schemeClr val="bg1"/>
                          </a:solidFill>
                          <a:latin typeface="Cambria Math"/>
                        </a:rPr>
                        <m:t>(</m:t>
                      </m:r>
                      <m:r>
                        <a:rPr lang="en-US" altLang="en-US" b="0" i="1" smtClean="0">
                          <a:solidFill>
                            <a:schemeClr val="bg1"/>
                          </a:solidFill>
                          <a:latin typeface="Cambria Math"/>
                        </a:rPr>
                        <m:t>𝑦</m:t>
                      </m:r>
                      <m:r>
                        <a:rPr lang="en-US" altLang="en-US" b="0" i="1" smtClean="0">
                          <a:solidFill>
                            <a:schemeClr val="bg1"/>
                          </a:solidFill>
                          <a:latin typeface="Cambria Math"/>
                        </a:rPr>
                        <m:t>=</m:t>
                      </m:r>
                      <m:r>
                        <a:rPr lang="en-US" altLang="en-US" b="0" i="1" smtClean="0">
                          <a:solidFill>
                            <a:schemeClr val="bg1"/>
                          </a:solidFill>
                          <a:latin typeface="Cambria Math"/>
                        </a:rPr>
                        <m:t>𝑥</m:t>
                      </m:r>
                      <m:r>
                        <a:rPr lang="en-US" altLang="en-US" b="0" i="1" smtClean="0">
                          <a:solidFill>
                            <a:schemeClr val="bg1"/>
                          </a:solidFill>
                          <a:latin typeface="Cambria Math"/>
                        </a:rPr>
                        <m:t>+</m:t>
                      </m:r>
                      <m:d>
                        <m:dPr>
                          <m:ctrlPr>
                            <a:rPr lang="en-US" altLang="en-US" b="0" i="1" smtClean="0">
                              <a:solidFill>
                                <a:schemeClr val="bg1"/>
                              </a:solidFill>
                              <a:latin typeface="Cambria Math"/>
                            </a:rPr>
                          </m:ctrlPr>
                        </m:dPr>
                        <m:e>
                          <m:r>
                            <a:rPr lang="en-US" altLang="en-US" b="0" i="1" smtClean="0">
                              <a:solidFill>
                                <a:schemeClr val="bg1"/>
                              </a:solidFill>
                              <a:latin typeface="Cambria Math"/>
                            </a:rPr>
                            <m:t>−</m:t>
                          </m:r>
                          <m:r>
                            <a:rPr lang="en-US" altLang="en-US" b="0" i="1" smtClean="0">
                              <a:solidFill>
                                <a:schemeClr val="bg1"/>
                              </a:solidFill>
                              <a:latin typeface="Cambria Math"/>
                            </a:rPr>
                            <m:t>𝑥</m:t>
                          </m:r>
                        </m:e>
                      </m:d>
                      <m:r>
                        <a:rPr lang="en-US" altLang="en-US" b="0" i="1" smtClean="0">
                          <a:solidFill>
                            <a:schemeClr val="bg1"/>
                          </a:solidFill>
                          <a:latin typeface="Cambria Math"/>
                        </a:rPr>
                        <m:t>)</m:t>
                      </m:r>
                    </m:oMath>
                  </m:oMathPara>
                </a14:m>
                <a:endParaRPr lang="en-US" altLang="en-US" dirty="0" smtClean="0">
                  <a:solidFill>
                    <a:schemeClr val="bg1"/>
                  </a:solidFill>
                </a:endParaRPr>
              </a:p>
              <a:p>
                <a:r>
                  <a:rPr lang="en-US" altLang="en-US" dirty="0">
                    <a:solidFill>
                      <a:schemeClr val="bg1"/>
                    </a:solidFill>
                    <a:sym typeface="Symbol" pitchFamily="18" charset="2"/>
                  </a:rPr>
                  <a:t></a:t>
                </a:r>
                <a:r>
                  <a:rPr lang="en-US" altLang="en-US" dirty="0">
                    <a:solidFill>
                      <a:schemeClr val="bg1"/>
                    </a:solidFill>
                  </a:rPr>
                  <a:t> </a:t>
                </a:r>
                <a:r>
                  <a:rPr lang="en-US" altLang="en-US" dirty="0">
                    <a:solidFill>
                      <a:schemeClr val="bg1"/>
                    </a:solidFill>
                    <a:sym typeface="Symbol" pitchFamily="18" charset="2"/>
                  </a:rPr>
                  <a:t></a:t>
                </a:r>
                <a:r>
                  <a:rPr lang="en-US" altLang="en-US" dirty="0">
                    <a:solidFill>
                      <a:schemeClr val="bg1"/>
                    </a:solidFill>
                  </a:rPr>
                  <a:t>((</a:t>
                </a:r>
                <a:r>
                  <a:rPr lang="en-US" altLang="en-US" i="1" dirty="0">
                    <a:solidFill>
                      <a:schemeClr val="bg1"/>
                    </a:solidFill>
                  </a:rPr>
                  <a:t>x </a:t>
                </a:r>
                <a:r>
                  <a:rPr lang="en-US" altLang="en-US" dirty="0">
                    <a:solidFill>
                      <a:schemeClr val="bg1"/>
                    </a:solidFill>
                  </a:rPr>
                  <a:t>= 43) </a:t>
                </a:r>
                <a:r>
                  <a:rPr lang="en-US" altLang="en-US" dirty="0">
                    <a:solidFill>
                      <a:schemeClr val="bg1"/>
                    </a:solidFill>
                    <a:sym typeface="Symbol" pitchFamily="18" charset="2"/>
                  </a:rPr>
                  <a:t> </a:t>
                </a:r>
                <a:r>
                  <a:rPr lang="en-US" altLang="en-US" dirty="0">
                    <a:solidFill>
                      <a:schemeClr val="bg1"/>
                    </a:solidFill>
                  </a:rPr>
                  <a:t>(</a:t>
                </a:r>
                <a:r>
                  <a:rPr lang="en-US" altLang="en-US" i="1" dirty="0">
                    <a:solidFill>
                      <a:schemeClr val="bg1"/>
                    </a:solidFill>
                  </a:rPr>
                  <a:t>y </a:t>
                </a:r>
                <a:r>
                  <a:rPr lang="en-US" altLang="en-US" dirty="0">
                    <a:solidFill>
                      <a:schemeClr val="bg1"/>
                    </a:solidFill>
                  </a:rPr>
                  <a:t>= 0</a:t>
                </a:r>
                <a:r>
                  <a:rPr lang="en-US" altLang="en-US" dirty="0" smtClean="0">
                    <a:solidFill>
                      <a:schemeClr val="bg1"/>
                    </a:solidFill>
                  </a:rPr>
                  <a:t>))</a:t>
                </a:r>
                <a:endParaRPr lang="en-US" altLang="en-US" dirty="0">
                  <a:solidFill>
                    <a:schemeClr val="bg1"/>
                  </a:solidFill>
                </a:endParaRPr>
              </a:p>
            </p:txBody>
          </p:sp>
        </mc:Choice>
        <mc:Fallback xmlns="">
          <p:sp>
            <p:nvSpPr>
              <p:cNvPr id="44" name="Text Box 3"/>
              <p:cNvSpPr txBox="1">
                <a:spLocks noRot="1" noChangeAspect="1" noMove="1" noResize="1" noEditPoints="1" noAdjustHandles="1" noChangeArrowheads="1" noChangeShapeType="1" noTextEdit="1"/>
              </p:cNvSpPr>
              <p:nvPr/>
            </p:nvSpPr>
            <p:spPr bwMode="auto">
              <a:xfrm>
                <a:off x="4029470" y="2270881"/>
                <a:ext cx="2305439" cy="646331"/>
              </a:xfrm>
              <a:prstGeom prst="rect">
                <a:avLst/>
              </a:prstGeom>
              <a:blipFill rotWithShape="1">
                <a:blip r:embed="rId6"/>
                <a:stretch>
                  <a:fillRect l="-2116" r="-1852" b="-1415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45" name="Group 38"/>
          <p:cNvGrpSpPr>
            <a:grpSpLocks/>
          </p:cNvGrpSpPr>
          <p:nvPr/>
        </p:nvGrpSpPr>
        <p:grpSpPr bwMode="auto">
          <a:xfrm>
            <a:off x="255588" y="4013200"/>
            <a:ext cx="1798638" cy="1925638"/>
            <a:chOff x="161" y="2528"/>
            <a:chExt cx="1133" cy="1213"/>
          </a:xfrm>
        </p:grpSpPr>
        <p:sp>
          <p:nvSpPr>
            <p:cNvPr id="46" name="Text Box 35"/>
            <p:cNvSpPr txBox="1">
              <a:spLocks noChangeArrowheads="1"/>
            </p:cNvSpPr>
            <p:nvPr/>
          </p:nvSpPr>
          <p:spPr bwMode="auto">
            <a:xfrm>
              <a:off x="161" y="3489"/>
              <a:ext cx="969"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dirty="0">
                  <a:solidFill>
                    <a:schemeClr val="bg1"/>
                  </a:solidFill>
                </a:rPr>
                <a:t>[</a:t>
              </a:r>
              <a:r>
                <a:rPr lang="en-US" altLang="en-US" sz="2000" i="1" dirty="0">
                  <a:solidFill>
                    <a:schemeClr val="bg1"/>
                  </a:solidFill>
                </a:rPr>
                <a:t>x</a:t>
              </a:r>
              <a:r>
                <a:rPr lang="en-US" altLang="en-US" sz="2000" dirty="0" smtClean="0">
                  <a:solidFill>
                    <a:schemeClr val="bg1"/>
                  </a:solidFill>
                  <a:sym typeface="Symbol" pitchFamily="18" charset="2"/>
                </a:rPr>
                <a:t></a:t>
              </a:r>
              <a:r>
                <a:rPr lang="en-US" altLang="en-US" sz="2000" dirty="0" smtClean="0">
                  <a:solidFill>
                    <a:schemeClr val="bg1"/>
                  </a:solidFill>
                </a:rPr>
                <a:t>46,</a:t>
              </a:r>
              <a:r>
                <a:rPr lang="en-US" altLang="en-US" sz="2000" i="1" dirty="0" smtClean="0">
                  <a:solidFill>
                    <a:schemeClr val="bg1"/>
                  </a:solidFill>
                </a:rPr>
                <a:t>y</a:t>
              </a:r>
              <a:r>
                <a:rPr lang="en-US" altLang="en-US" sz="2000" dirty="0" smtClean="0">
                  <a:solidFill>
                    <a:schemeClr val="bg1"/>
                  </a:solidFill>
                  <a:sym typeface="Symbol" pitchFamily="18" charset="2"/>
                </a:rPr>
                <a:t></a:t>
              </a:r>
              <a:r>
                <a:rPr lang="en-US" altLang="en-US" sz="2000" dirty="0" smtClean="0">
                  <a:solidFill>
                    <a:schemeClr val="bg1"/>
                  </a:solidFill>
                </a:rPr>
                <a:t>0</a:t>
              </a:r>
              <a:r>
                <a:rPr lang="en-US" altLang="en-US" sz="2000" dirty="0">
                  <a:solidFill>
                    <a:schemeClr val="bg1"/>
                  </a:solidFill>
                </a:rPr>
                <a:t>]</a:t>
              </a:r>
            </a:p>
          </p:txBody>
        </p:sp>
        <p:sp>
          <p:nvSpPr>
            <p:cNvPr id="47" name="Line 36"/>
            <p:cNvSpPr>
              <a:spLocks noChangeShapeType="1"/>
            </p:cNvSpPr>
            <p:nvPr/>
          </p:nvSpPr>
          <p:spPr bwMode="auto">
            <a:xfrm flipV="1">
              <a:off x="479" y="2528"/>
              <a:ext cx="815" cy="950"/>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spTree>
    <p:extLst>
      <p:ext uri="{BB962C8B-B14F-4D97-AF65-F5344CB8AC3E}">
        <p14:creationId xmlns:p14="http://schemas.microsoft.com/office/powerpoint/2010/main" val="194247700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241129"/>
                                        </p:tgtEl>
                                        <p:attrNameLst>
                                          <p:attrName>style.visibility</p:attrName>
                                        </p:attrNameLst>
                                      </p:cBhvr>
                                      <p:to>
                                        <p:strVal val="visible"/>
                                      </p:to>
                                    </p:set>
                                    <p:animEffect transition="in" filter="wipe(right)">
                                      <p:cBhvr>
                                        <p:cTn id="7" dur="500"/>
                                        <p:tgtEl>
                                          <p:spTgt spid="1241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3273" name="Text Box 9"/>
          <p:cNvSpPr txBox="1">
            <a:spLocks noChangeArrowheads="1"/>
          </p:cNvSpPr>
          <p:nvPr/>
        </p:nvSpPr>
        <p:spPr bwMode="auto">
          <a:xfrm>
            <a:off x="347663" y="331788"/>
            <a:ext cx="2344737" cy="1095375"/>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a:solidFill>
                  <a:sysClr val="windowText" lastClr="000000"/>
                </a:solidFill>
                <a:latin typeface="Comic Sans MS" pitchFamily="66" charset="0"/>
              </a:rPr>
              <a:t>x = 3;</a:t>
            </a:r>
          </a:p>
          <a:p>
            <a:r>
              <a:rPr lang="en-US" altLang="en-US" sz="3200">
                <a:solidFill>
                  <a:sysClr val="windowText" lastClr="000000"/>
                </a:solidFill>
                <a:latin typeface="Comic Sans MS" pitchFamily="66" charset="0"/>
              </a:rPr>
              <a:t>y = 1/(x-3);</a:t>
            </a:r>
          </a:p>
        </p:txBody>
      </p:sp>
      <p:sp>
        <p:nvSpPr>
          <p:cNvPr id="1803274" name="Text Box 10"/>
          <p:cNvSpPr txBox="1">
            <a:spLocks noChangeArrowheads="1"/>
          </p:cNvSpPr>
          <p:nvPr/>
        </p:nvSpPr>
        <p:spPr bwMode="auto">
          <a:xfrm>
            <a:off x="2136775" y="1963738"/>
            <a:ext cx="2778125" cy="1582737"/>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dirty="0">
                <a:solidFill>
                  <a:sysClr val="windowText" lastClr="000000"/>
                </a:solidFill>
                <a:latin typeface="Comic Sans MS" pitchFamily="66" charset="0"/>
              </a:rPr>
              <a:t>x = 3;</a:t>
            </a:r>
          </a:p>
          <a:p>
            <a:r>
              <a:rPr lang="en-US" altLang="en-US" sz="3200" dirty="0" err="1">
                <a:solidFill>
                  <a:sysClr val="windowText" lastClr="000000"/>
                </a:solidFill>
                <a:latin typeface="Comic Sans MS" pitchFamily="66" charset="0"/>
              </a:rPr>
              <a:t>px</a:t>
            </a:r>
            <a:r>
              <a:rPr lang="en-US" altLang="en-US" sz="3200" dirty="0">
                <a:solidFill>
                  <a:sysClr val="windowText" lastClr="000000"/>
                </a:solidFill>
                <a:latin typeface="Comic Sans MS" pitchFamily="66" charset="0"/>
              </a:rPr>
              <a:t> = &amp;x;</a:t>
            </a:r>
          </a:p>
          <a:p>
            <a:r>
              <a:rPr lang="en-US" altLang="en-US" sz="3200" dirty="0">
                <a:solidFill>
                  <a:sysClr val="windowText" lastClr="000000"/>
                </a:solidFill>
                <a:latin typeface="Comic Sans MS" pitchFamily="66" charset="0"/>
              </a:rPr>
              <a:t>y = 1/(*px-3);</a:t>
            </a:r>
          </a:p>
        </p:txBody>
      </p:sp>
      <p:sp>
        <p:nvSpPr>
          <p:cNvPr id="1803275" name="Text Box 11"/>
          <p:cNvSpPr txBox="1">
            <a:spLocks noChangeArrowheads="1"/>
          </p:cNvSpPr>
          <p:nvPr/>
        </p:nvSpPr>
        <p:spPr bwMode="auto">
          <a:xfrm>
            <a:off x="3684588" y="4062413"/>
            <a:ext cx="5322887" cy="255746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dirty="0">
                <a:solidFill>
                  <a:sysClr val="windowText" lastClr="000000"/>
                </a:solidFill>
                <a:latin typeface="Comic Sans MS" pitchFamily="66" charset="0"/>
              </a:rPr>
              <a:t>x = 3;</a:t>
            </a:r>
          </a:p>
          <a:p>
            <a:r>
              <a:rPr lang="en-US" altLang="en-US" sz="3200" dirty="0">
                <a:solidFill>
                  <a:sysClr val="windowText" lastClr="000000"/>
                </a:solidFill>
                <a:latin typeface="Comic Sans MS" pitchFamily="66" charset="0"/>
              </a:rPr>
              <a:t>p = (</a:t>
            </a:r>
            <a:r>
              <a:rPr lang="en-US" altLang="en-US" sz="3200" dirty="0" err="1">
                <a:solidFill>
                  <a:sysClr val="windowText" lastClr="000000"/>
                </a:solidFill>
                <a:latin typeface="Comic Sans MS" pitchFamily="66" charset="0"/>
              </a:rPr>
              <a:t>int</a:t>
            </a:r>
            <a:r>
              <a:rPr lang="en-US" altLang="en-US" sz="3200" dirty="0">
                <a:solidFill>
                  <a:sysClr val="windowText" lastClr="000000"/>
                </a:solidFill>
                <a:latin typeface="Comic Sans MS" pitchFamily="66" charset="0"/>
              </a:rPr>
              <a:t>*)</a:t>
            </a:r>
            <a:r>
              <a:rPr lang="en-US" altLang="en-US" sz="3200" dirty="0" err="1">
                <a:solidFill>
                  <a:sysClr val="windowText" lastClr="000000"/>
                </a:solidFill>
                <a:latin typeface="Comic Sans MS" pitchFamily="66" charset="0"/>
              </a:rPr>
              <a:t>malloc</a:t>
            </a:r>
            <a:r>
              <a:rPr lang="en-US" altLang="en-US" sz="3200" dirty="0">
                <a:solidFill>
                  <a:sysClr val="windowText" lastClr="000000"/>
                </a:solidFill>
                <a:latin typeface="Comic Sans MS" pitchFamily="66" charset="0"/>
              </a:rPr>
              <a:t>(</a:t>
            </a:r>
            <a:r>
              <a:rPr lang="en-US" altLang="en-US" sz="3200" dirty="0" err="1">
                <a:solidFill>
                  <a:sysClr val="windowText" lastClr="000000"/>
                </a:solidFill>
                <a:latin typeface="Comic Sans MS" pitchFamily="66" charset="0"/>
              </a:rPr>
              <a:t>sizeof</a:t>
            </a:r>
            <a:r>
              <a:rPr lang="en-US" altLang="en-US" sz="3200" dirty="0">
                <a:solidFill>
                  <a:sysClr val="windowText" lastClr="000000"/>
                </a:solidFill>
                <a:latin typeface="Comic Sans MS" pitchFamily="66" charset="0"/>
              </a:rPr>
              <a:t> </a:t>
            </a:r>
            <a:r>
              <a:rPr lang="en-US" altLang="en-US" sz="3200" dirty="0" err="1">
                <a:solidFill>
                  <a:sysClr val="windowText" lastClr="000000"/>
                </a:solidFill>
                <a:latin typeface="Comic Sans MS" pitchFamily="66" charset="0"/>
              </a:rPr>
              <a:t>int</a:t>
            </a:r>
            <a:r>
              <a:rPr lang="en-US" altLang="en-US" sz="3200" dirty="0">
                <a:solidFill>
                  <a:sysClr val="windowText" lastClr="000000"/>
                </a:solidFill>
                <a:latin typeface="Comic Sans MS" pitchFamily="66" charset="0"/>
              </a:rPr>
              <a:t>);</a:t>
            </a:r>
          </a:p>
          <a:p>
            <a:r>
              <a:rPr lang="en-US" altLang="en-US" sz="3200" dirty="0">
                <a:solidFill>
                  <a:sysClr val="windowText" lastClr="000000"/>
                </a:solidFill>
                <a:latin typeface="Comic Sans MS" pitchFamily="66" charset="0"/>
              </a:rPr>
              <a:t>*p = x;</a:t>
            </a:r>
          </a:p>
          <a:p>
            <a:r>
              <a:rPr lang="en-US" altLang="en-US" sz="3200" dirty="0">
                <a:solidFill>
                  <a:sysClr val="windowText" lastClr="000000"/>
                </a:solidFill>
                <a:latin typeface="Comic Sans MS" pitchFamily="66" charset="0"/>
              </a:rPr>
              <a:t>q = p;</a:t>
            </a:r>
          </a:p>
          <a:p>
            <a:r>
              <a:rPr lang="en-US" altLang="en-US" sz="3200" dirty="0">
                <a:solidFill>
                  <a:sysClr val="windowText" lastClr="000000"/>
                </a:solidFill>
                <a:latin typeface="Comic Sans MS" pitchFamily="66" charset="0"/>
              </a:rPr>
              <a:t>y = 1/(*q-3);</a:t>
            </a:r>
          </a:p>
        </p:txBody>
      </p:sp>
      <p:sp>
        <p:nvSpPr>
          <p:cNvPr id="1803276" name="Text Box 12"/>
          <p:cNvSpPr txBox="1">
            <a:spLocks noChangeArrowheads="1"/>
          </p:cNvSpPr>
          <p:nvPr/>
        </p:nvSpPr>
        <p:spPr bwMode="auto">
          <a:xfrm>
            <a:off x="2927350" y="325438"/>
            <a:ext cx="4054475" cy="1095375"/>
          </a:xfrm>
          <a:prstGeom prst="rect">
            <a:avLst/>
          </a:prstGeom>
          <a:noFill/>
          <a:ln w="28575">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a:solidFill>
                  <a:srgbClr val="C00000"/>
                </a:solidFill>
                <a:latin typeface="Comic Sans MS" pitchFamily="66" charset="0"/>
              </a:rPr>
              <a:t>need to track values</a:t>
            </a:r>
          </a:p>
          <a:p>
            <a:r>
              <a:rPr lang="en-US" altLang="en-US" sz="3200">
                <a:solidFill>
                  <a:srgbClr val="C00000"/>
                </a:solidFill>
                <a:latin typeface="Comic Sans MS" pitchFamily="66" charset="0"/>
              </a:rPr>
              <a:t>other than 0</a:t>
            </a:r>
          </a:p>
        </p:txBody>
      </p:sp>
      <p:sp>
        <p:nvSpPr>
          <p:cNvPr id="1803277" name="Text Box 13"/>
          <p:cNvSpPr txBox="1">
            <a:spLocks noChangeArrowheads="1"/>
          </p:cNvSpPr>
          <p:nvPr/>
        </p:nvSpPr>
        <p:spPr bwMode="auto">
          <a:xfrm>
            <a:off x="5167313" y="2163763"/>
            <a:ext cx="2905125" cy="1095375"/>
          </a:xfrm>
          <a:prstGeom prst="rect">
            <a:avLst/>
          </a:prstGeom>
          <a:noFill/>
          <a:ln w="28575">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defRPr sz="3200">
                <a:solidFill>
                  <a:srgbClr val="C00000"/>
                </a:solidFill>
                <a:latin typeface="Comic Sans MS" pitchFamily="66" charset="0"/>
              </a:defRPr>
            </a:lvl1pPr>
          </a:lstStyle>
          <a:p>
            <a:r>
              <a:rPr lang="en-US" altLang="en-US" dirty="0"/>
              <a:t>need to track </a:t>
            </a:r>
          </a:p>
          <a:p>
            <a:r>
              <a:rPr lang="en-US" altLang="en-US" dirty="0"/>
              <a:t>pointers</a:t>
            </a:r>
          </a:p>
        </p:txBody>
      </p:sp>
      <p:sp>
        <p:nvSpPr>
          <p:cNvPr id="1803278" name="Text Box 14"/>
          <p:cNvSpPr txBox="1">
            <a:spLocks noChangeArrowheads="1"/>
          </p:cNvSpPr>
          <p:nvPr/>
        </p:nvSpPr>
        <p:spPr bwMode="auto">
          <a:xfrm>
            <a:off x="450850" y="4645025"/>
            <a:ext cx="2979738" cy="1582738"/>
          </a:xfrm>
          <a:prstGeom prst="rect">
            <a:avLst/>
          </a:prstGeom>
          <a:noFill/>
          <a:ln w="28575">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defRPr sz="3200">
                <a:solidFill>
                  <a:srgbClr val="C00000"/>
                </a:solidFill>
                <a:latin typeface="Comic Sans MS" pitchFamily="66" charset="0"/>
              </a:defRPr>
            </a:lvl1pPr>
          </a:lstStyle>
          <a:p>
            <a:r>
              <a:rPr lang="en-US" altLang="en-US" dirty="0"/>
              <a:t>need to track </a:t>
            </a:r>
          </a:p>
          <a:p>
            <a:r>
              <a:rPr lang="en-US" altLang="en-US" dirty="0"/>
              <a:t>heap-allocated</a:t>
            </a:r>
          </a:p>
          <a:p>
            <a:r>
              <a:rPr lang="en-US" altLang="en-US" dirty="0"/>
              <a:t>storage</a:t>
            </a:r>
          </a:p>
        </p:txBody>
      </p:sp>
    </p:spTree>
    <p:extLst>
      <p:ext uri="{BB962C8B-B14F-4D97-AF65-F5344CB8AC3E}">
        <p14:creationId xmlns:p14="http://schemas.microsoft.com/office/powerpoint/2010/main" val="378027165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03276"/>
                                        </p:tgtEl>
                                        <p:attrNameLst>
                                          <p:attrName>style.visibility</p:attrName>
                                        </p:attrNameLst>
                                      </p:cBhvr>
                                      <p:to>
                                        <p:strVal val="visible"/>
                                      </p:to>
                                    </p:set>
                                    <p:animEffect transition="in" filter="dissolve">
                                      <p:cBhvr>
                                        <p:cTn id="7" dur="500"/>
                                        <p:tgtEl>
                                          <p:spTgt spid="18032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03274"/>
                                        </p:tgtEl>
                                        <p:attrNameLst>
                                          <p:attrName>style.visibility</p:attrName>
                                        </p:attrNameLst>
                                      </p:cBhvr>
                                      <p:to>
                                        <p:strVal val="visible"/>
                                      </p:to>
                                    </p:set>
                                    <p:animEffect transition="in" filter="dissolve">
                                      <p:cBhvr>
                                        <p:cTn id="12" dur="500"/>
                                        <p:tgtEl>
                                          <p:spTgt spid="180327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03277"/>
                                        </p:tgtEl>
                                        <p:attrNameLst>
                                          <p:attrName>style.visibility</p:attrName>
                                        </p:attrNameLst>
                                      </p:cBhvr>
                                      <p:to>
                                        <p:strVal val="visible"/>
                                      </p:to>
                                    </p:set>
                                    <p:animEffect transition="in" filter="dissolve">
                                      <p:cBhvr>
                                        <p:cTn id="17" dur="500"/>
                                        <p:tgtEl>
                                          <p:spTgt spid="180327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03275"/>
                                        </p:tgtEl>
                                        <p:attrNameLst>
                                          <p:attrName>style.visibility</p:attrName>
                                        </p:attrNameLst>
                                      </p:cBhvr>
                                      <p:to>
                                        <p:strVal val="visible"/>
                                      </p:to>
                                    </p:set>
                                    <p:animEffect transition="in" filter="dissolve">
                                      <p:cBhvr>
                                        <p:cTn id="22" dur="500"/>
                                        <p:tgtEl>
                                          <p:spTgt spid="180327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803278"/>
                                        </p:tgtEl>
                                        <p:attrNameLst>
                                          <p:attrName>style.visibility</p:attrName>
                                        </p:attrNameLst>
                                      </p:cBhvr>
                                      <p:to>
                                        <p:strVal val="visible"/>
                                      </p:to>
                                    </p:set>
                                    <p:animEffect transition="in" filter="dissolve">
                                      <p:cBhvr>
                                        <p:cTn id="27" dur="500"/>
                                        <p:tgtEl>
                                          <p:spTgt spid="1803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3274" grpId="0" animBg="1"/>
      <p:bldP spid="1803275" grpId="0" animBg="1"/>
      <p:bldP spid="1803276" grpId="0" animBg="1"/>
      <p:bldP spid="1803277" grpId="0" animBg="1"/>
      <p:bldP spid="180327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41090" name="Rectangle 2"/>
              <p:cNvSpPr>
                <a:spLocks noGrp="1" noChangeArrowheads="1"/>
              </p:cNvSpPr>
              <p:nvPr>
                <p:ph type="title"/>
              </p:nvPr>
            </p:nvSpPr>
            <p:spPr>
              <a:xfrm>
                <a:off x="0" y="355600"/>
                <a:ext cx="9144000" cy="742950"/>
              </a:xfrm>
            </p:spPr>
            <p:txBody>
              <a:bodyPr/>
              <a:lstStyle/>
              <a:p>
                <a:r>
                  <a:rPr lang="en-US" altLang="en-US" dirty="0">
                    <a:sym typeface="Symbol" pitchFamily="18" charset="2"/>
                  </a:rPr>
                  <a:t>Procedure </a:t>
                </a:r>
                <a14:m>
                  <m:oMath xmlns:m="http://schemas.openxmlformats.org/officeDocument/2006/math">
                    <m:acc>
                      <m:accPr>
                        <m:chr m:val="̂"/>
                        <m:ctrlPr>
                          <a:rPr lang="en-US" i="1">
                            <a:solidFill>
                              <a:srgbClr val="FFFFFF"/>
                            </a:solidFill>
                            <a:latin typeface="Cambria Math"/>
                            <a:ea typeface="Cambria Math"/>
                          </a:rPr>
                        </m:ctrlPr>
                      </m:accPr>
                      <m:e>
                        <m:r>
                          <a:rPr lang="en-US" i="1">
                            <a:solidFill>
                              <a:srgbClr val="FFFFFF"/>
                            </a:solidFill>
                            <a:latin typeface="Cambria Math"/>
                            <a:ea typeface="Cambria Math"/>
                          </a:rPr>
                          <m:t>𝛼</m:t>
                        </m:r>
                      </m:e>
                    </m:acc>
                  </m:oMath>
                </a14:m>
                <a:r>
                  <a:rPr lang="en-US" altLang="en-US" baseline="-25000" dirty="0">
                    <a:sym typeface="Symbol" pitchFamily="18" charset="2"/>
                  </a:rPr>
                  <a:t>CP</a:t>
                </a:r>
                <a:r>
                  <a:rPr lang="en-US" altLang="en-US" dirty="0">
                    <a:sym typeface="Symbol" pitchFamily="18" charset="2"/>
                  </a:rPr>
                  <a:t>()</a:t>
                </a:r>
                <a:endParaRPr lang="en-US" altLang="he-IL" dirty="0">
                  <a:sym typeface="Symbol" pitchFamily="18" charset="2"/>
                </a:endParaRPr>
              </a:p>
            </p:txBody>
          </p:sp>
        </mc:Choice>
        <mc:Fallback xmlns="">
          <p:sp>
            <p:nvSpPr>
              <p:cNvPr id="1241090" name="Rectangle 2"/>
              <p:cNvSpPr>
                <a:spLocks noGrp="1" noRot="1" noChangeAspect="1" noMove="1" noResize="1" noEditPoints="1" noAdjustHandles="1" noChangeArrowheads="1" noChangeShapeType="1" noTextEdit="1"/>
              </p:cNvSpPr>
              <p:nvPr>
                <p:ph type="title"/>
              </p:nvPr>
            </p:nvSpPr>
            <p:spPr>
              <a:xfrm>
                <a:off x="0" y="355600"/>
                <a:ext cx="9144000" cy="742950"/>
              </a:xfrm>
              <a:blipFill rotWithShape="1">
                <a:blip r:embed="rId3"/>
                <a:stretch>
                  <a:fillRect t="-18033" b="-41803"/>
                </a:stretch>
              </a:blipFill>
            </p:spPr>
            <p:txBody>
              <a:bodyPr/>
              <a:lstStyle/>
              <a:p>
                <a:r>
                  <a:rPr lang="en-US">
                    <a:noFill/>
                  </a:rPr>
                  <a:t> </a:t>
                </a:r>
              </a:p>
            </p:txBody>
          </p:sp>
        </mc:Fallback>
      </mc:AlternateContent>
      <p:sp>
        <p:nvSpPr>
          <p:cNvPr id="1241093" name="Oval 5"/>
          <p:cNvSpPr>
            <a:spLocks noChangeArrowheads="1"/>
          </p:cNvSpPr>
          <p:nvPr/>
        </p:nvSpPr>
        <p:spPr bwMode="auto">
          <a:xfrm>
            <a:off x="5064927" y="3050600"/>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1094" name="Text Box 6"/>
          <p:cNvSpPr txBox="1">
            <a:spLocks noChangeArrowheads="1"/>
          </p:cNvSpPr>
          <p:nvPr/>
        </p:nvSpPr>
        <p:spPr bwMode="auto">
          <a:xfrm>
            <a:off x="4291013" y="5832475"/>
            <a:ext cx="17192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a:solidFill>
                  <a:schemeClr val="bg1"/>
                </a:solidFill>
              </a:rPr>
              <a:t>Formulas</a:t>
            </a:r>
          </a:p>
        </p:txBody>
      </p:sp>
      <p:sp>
        <p:nvSpPr>
          <p:cNvPr id="1241096" name="Text Box 8"/>
          <p:cNvSpPr txBox="1">
            <a:spLocks noChangeArrowheads="1"/>
          </p:cNvSpPr>
          <p:nvPr/>
        </p:nvSpPr>
        <p:spPr bwMode="auto">
          <a:xfrm>
            <a:off x="620713" y="5832475"/>
            <a:ext cx="165258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200">
                <a:solidFill>
                  <a:schemeClr val="bg1"/>
                </a:solidFill>
              </a:rPr>
              <a:t>Concrete</a:t>
            </a:r>
          </a:p>
          <a:p>
            <a:pPr algn="ctr"/>
            <a:r>
              <a:rPr lang="en-US" altLang="en-US" sz="3200">
                <a:solidFill>
                  <a:schemeClr val="bg1"/>
                </a:solidFill>
              </a:rPr>
              <a:t>Values</a:t>
            </a:r>
          </a:p>
        </p:txBody>
      </p:sp>
      <p:sp>
        <p:nvSpPr>
          <p:cNvPr id="1241097" name="Text Box 9"/>
          <p:cNvSpPr txBox="1">
            <a:spLocks noChangeArrowheads="1"/>
          </p:cNvSpPr>
          <p:nvPr/>
        </p:nvSpPr>
        <p:spPr bwMode="auto">
          <a:xfrm>
            <a:off x="7018338" y="5830888"/>
            <a:ext cx="15621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200">
                <a:solidFill>
                  <a:schemeClr val="bg1"/>
                </a:solidFill>
              </a:rPr>
              <a:t>Abstract</a:t>
            </a:r>
          </a:p>
          <a:p>
            <a:pPr algn="ctr"/>
            <a:r>
              <a:rPr lang="en-US" altLang="en-US" sz="3200">
                <a:solidFill>
                  <a:schemeClr val="bg1"/>
                </a:solidFill>
              </a:rPr>
              <a:t>Values</a:t>
            </a:r>
          </a:p>
        </p:txBody>
      </p:sp>
      <p:sp>
        <p:nvSpPr>
          <p:cNvPr id="1241098" name="Line 10"/>
          <p:cNvSpPr>
            <a:spLocks noChangeShapeType="1"/>
          </p:cNvSpPr>
          <p:nvPr/>
        </p:nvSpPr>
        <p:spPr bwMode="auto">
          <a:xfrm flipV="1">
            <a:off x="7773988" y="2127250"/>
            <a:ext cx="1292225" cy="30638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41099" name="Line 11"/>
          <p:cNvSpPr>
            <a:spLocks noChangeShapeType="1"/>
          </p:cNvSpPr>
          <p:nvPr/>
        </p:nvSpPr>
        <p:spPr bwMode="auto">
          <a:xfrm flipH="1" flipV="1">
            <a:off x="6484938" y="2146300"/>
            <a:ext cx="1292225" cy="30638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41100" name="Freeform 12"/>
          <p:cNvSpPr>
            <a:spLocks/>
          </p:cNvSpPr>
          <p:nvPr/>
        </p:nvSpPr>
        <p:spPr bwMode="auto">
          <a:xfrm>
            <a:off x="796925" y="3324225"/>
            <a:ext cx="1781175" cy="1974850"/>
          </a:xfrm>
          <a:custGeom>
            <a:avLst/>
            <a:gdLst>
              <a:gd name="T0" fmla="*/ 31 w 1122"/>
              <a:gd name="T1" fmla="*/ 371 h 1244"/>
              <a:gd name="T2" fmla="*/ 77 w 1122"/>
              <a:gd name="T3" fmla="*/ 582 h 1244"/>
              <a:gd name="T4" fmla="*/ 54 w 1122"/>
              <a:gd name="T5" fmla="*/ 929 h 1244"/>
              <a:gd name="T6" fmla="*/ 402 w 1122"/>
              <a:gd name="T7" fmla="*/ 1181 h 1244"/>
              <a:gd name="T8" fmla="*/ 678 w 1122"/>
              <a:gd name="T9" fmla="*/ 1223 h 1244"/>
              <a:gd name="T10" fmla="*/ 920 w 1122"/>
              <a:gd name="T11" fmla="*/ 1056 h 1244"/>
              <a:gd name="T12" fmla="*/ 1103 w 1122"/>
              <a:gd name="T13" fmla="*/ 792 h 1244"/>
              <a:gd name="T14" fmla="*/ 1035 w 1122"/>
              <a:gd name="T15" fmla="*/ 470 h 1244"/>
              <a:gd name="T16" fmla="*/ 994 w 1122"/>
              <a:gd name="T17" fmla="*/ 210 h 1244"/>
              <a:gd name="T18" fmla="*/ 794 w 1122"/>
              <a:gd name="T19" fmla="*/ 98 h 1244"/>
              <a:gd name="T20" fmla="*/ 459 w 1122"/>
              <a:gd name="T21" fmla="*/ 14 h 1244"/>
              <a:gd name="T22" fmla="*/ 250 w 1122"/>
              <a:gd name="T23" fmla="*/ 183 h 1244"/>
              <a:gd name="T24" fmla="*/ 31 w 1122"/>
              <a:gd name="T25" fmla="*/ 371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2" h="1244">
                <a:moveTo>
                  <a:pt x="31" y="371"/>
                </a:moveTo>
                <a:cubicBezTo>
                  <a:pt x="23" y="436"/>
                  <a:pt x="74" y="489"/>
                  <a:pt x="77" y="582"/>
                </a:cubicBezTo>
                <a:cubicBezTo>
                  <a:pt x="80" y="675"/>
                  <a:pt x="0" y="829"/>
                  <a:pt x="54" y="929"/>
                </a:cubicBezTo>
                <a:cubicBezTo>
                  <a:pt x="108" y="1029"/>
                  <a:pt x="298" y="1132"/>
                  <a:pt x="402" y="1181"/>
                </a:cubicBezTo>
                <a:cubicBezTo>
                  <a:pt x="505" y="1230"/>
                  <a:pt x="591" y="1244"/>
                  <a:pt x="678" y="1223"/>
                </a:cubicBezTo>
                <a:cubicBezTo>
                  <a:pt x="764" y="1202"/>
                  <a:pt x="849" y="1128"/>
                  <a:pt x="920" y="1056"/>
                </a:cubicBezTo>
                <a:cubicBezTo>
                  <a:pt x="991" y="984"/>
                  <a:pt x="1084" y="890"/>
                  <a:pt x="1103" y="792"/>
                </a:cubicBezTo>
                <a:cubicBezTo>
                  <a:pt x="1122" y="694"/>
                  <a:pt x="1053" y="567"/>
                  <a:pt x="1035" y="470"/>
                </a:cubicBezTo>
                <a:cubicBezTo>
                  <a:pt x="1017" y="373"/>
                  <a:pt x="1034" y="272"/>
                  <a:pt x="994" y="210"/>
                </a:cubicBezTo>
                <a:cubicBezTo>
                  <a:pt x="954" y="148"/>
                  <a:pt x="883" y="131"/>
                  <a:pt x="794" y="98"/>
                </a:cubicBezTo>
                <a:cubicBezTo>
                  <a:pt x="705" y="65"/>
                  <a:pt x="550" y="0"/>
                  <a:pt x="459" y="14"/>
                </a:cubicBezTo>
                <a:cubicBezTo>
                  <a:pt x="368" y="28"/>
                  <a:pt x="321" y="124"/>
                  <a:pt x="250" y="183"/>
                </a:cubicBezTo>
                <a:cubicBezTo>
                  <a:pt x="179" y="242"/>
                  <a:pt x="77" y="332"/>
                  <a:pt x="31" y="371"/>
                </a:cubicBezTo>
                <a:close/>
              </a:path>
            </a:pathLst>
          </a:custGeom>
          <a:noFill/>
          <a:ln w="28575" cap="flat" cmpd="sng">
            <a:solidFill>
              <a:srgbClr val="FFFF66"/>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41112" name="Oval 24"/>
          <p:cNvSpPr>
            <a:spLocks noChangeArrowheads="1"/>
          </p:cNvSpPr>
          <p:nvPr/>
        </p:nvSpPr>
        <p:spPr bwMode="auto">
          <a:xfrm>
            <a:off x="7764463" y="4046538"/>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1113" name="Line 25"/>
          <p:cNvSpPr>
            <a:spLocks noChangeShapeType="1"/>
          </p:cNvSpPr>
          <p:nvPr/>
        </p:nvSpPr>
        <p:spPr bwMode="auto">
          <a:xfrm flipV="1">
            <a:off x="7778750" y="4144963"/>
            <a:ext cx="23813" cy="1033462"/>
          </a:xfrm>
          <a:prstGeom prst="line">
            <a:avLst/>
          </a:prstGeom>
          <a:noFill/>
          <a:ln w="28575">
            <a:solidFill>
              <a:srgbClr val="FF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1241114" name="Freeform 26"/>
          <p:cNvSpPr>
            <a:spLocks/>
          </p:cNvSpPr>
          <p:nvPr/>
        </p:nvSpPr>
        <p:spPr bwMode="auto">
          <a:xfrm>
            <a:off x="1708150" y="4408488"/>
            <a:ext cx="582613" cy="533400"/>
          </a:xfrm>
          <a:custGeom>
            <a:avLst/>
            <a:gdLst>
              <a:gd name="T0" fmla="*/ 12 w 367"/>
              <a:gd name="T1" fmla="*/ 190 h 336"/>
              <a:gd name="T2" fmla="*/ 146 w 367"/>
              <a:gd name="T3" fmla="*/ 317 h 336"/>
              <a:gd name="T4" fmla="*/ 266 w 367"/>
              <a:gd name="T5" fmla="*/ 302 h 336"/>
              <a:gd name="T6" fmla="*/ 363 w 367"/>
              <a:gd name="T7" fmla="*/ 145 h 336"/>
              <a:gd name="T8" fmla="*/ 288 w 367"/>
              <a:gd name="T9" fmla="*/ 40 h 336"/>
              <a:gd name="T10" fmla="*/ 94 w 367"/>
              <a:gd name="T11" fmla="*/ 25 h 336"/>
              <a:gd name="T12" fmla="*/ 12 w 367"/>
              <a:gd name="T13" fmla="*/ 190 h 336"/>
            </a:gdLst>
            <a:ahLst/>
            <a:cxnLst>
              <a:cxn ang="0">
                <a:pos x="T0" y="T1"/>
              </a:cxn>
              <a:cxn ang="0">
                <a:pos x="T2" y="T3"/>
              </a:cxn>
              <a:cxn ang="0">
                <a:pos x="T4" y="T5"/>
              </a:cxn>
              <a:cxn ang="0">
                <a:pos x="T6" y="T7"/>
              </a:cxn>
              <a:cxn ang="0">
                <a:pos x="T8" y="T9"/>
              </a:cxn>
              <a:cxn ang="0">
                <a:pos x="T10" y="T11"/>
              </a:cxn>
              <a:cxn ang="0">
                <a:pos x="T12" y="T13"/>
              </a:cxn>
            </a:cxnLst>
            <a:rect l="0" t="0" r="r" b="b"/>
            <a:pathLst>
              <a:path w="367" h="336">
                <a:moveTo>
                  <a:pt x="12" y="190"/>
                </a:moveTo>
                <a:cubicBezTo>
                  <a:pt x="0" y="237"/>
                  <a:pt x="104" y="298"/>
                  <a:pt x="146" y="317"/>
                </a:cubicBezTo>
                <a:cubicBezTo>
                  <a:pt x="188" y="336"/>
                  <a:pt x="230" y="331"/>
                  <a:pt x="266" y="302"/>
                </a:cubicBezTo>
                <a:cubicBezTo>
                  <a:pt x="302" y="273"/>
                  <a:pt x="359" y="189"/>
                  <a:pt x="363" y="145"/>
                </a:cubicBezTo>
                <a:cubicBezTo>
                  <a:pt x="367" y="101"/>
                  <a:pt x="333" y="60"/>
                  <a:pt x="288" y="40"/>
                </a:cubicBezTo>
                <a:cubicBezTo>
                  <a:pt x="243" y="20"/>
                  <a:pt x="140" y="0"/>
                  <a:pt x="94" y="25"/>
                </a:cubicBezTo>
                <a:cubicBezTo>
                  <a:pt x="48" y="50"/>
                  <a:pt x="29" y="156"/>
                  <a:pt x="12" y="190"/>
                </a:cubicBezTo>
                <a:close/>
              </a:path>
            </a:pathLst>
          </a:custGeom>
          <a:solidFill>
            <a:srgbClr val="FFFF00">
              <a:alpha val="50000"/>
            </a:srgbClr>
          </a:solidFill>
          <a:ln w="28575" cap="flat" cmpd="sng">
            <a:solidFill>
              <a:srgbClr val="FFFF66"/>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41119" name="Text Box 31"/>
          <p:cNvSpPr txBox="1">
            <a:spLocks noChangeArrowheads="1"/>
          </p:cNvSpPr>
          <p:nvPr/>
        </p:nvSpPr>
        <p:spPr bwMode="auto">
          <a:xfrm>
            <a:off x="7015488" y="2899275"/>
            <a:ext cx="13933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1" dirty="0">
                <a:solidFill>
                  <a:schemeClr val="bg1"/>
                </a:solidFill>
                <a:latin typeface="Microsoft Sans Serif" pitchFamily="34" charset="0"/>
              </a:rPr>
              <a:t>[</a:t>
            </a:r>
            <a:r>
              <a:rPr lang="en-US" altLang="en-US" sz="1800" b="1" dirty="0" err="1">
                <a:solidFill>
                  <a:schemeClr val="bg1"/>
                </a:solidFill>
                <a:latin typeface="Microsoft Sans Serif" pitchFamily="34" charset="0"/>
              </a:rPr>
              <a:t>x</a:t>
            </a:r>
            <a:r>
              <a:rPr lang="en-US" altLang="en-US" b="1" dirty="0" err="1">
                <a:solidFill>
                  <a:schemeClr val="bg1"/>
                </a:solidFill>
                <a:latin typeface="Microsoft Sans Serif" pitchFamily="34" charset="0"/>
                <a:sym typeface="Symbol" pitchFamily="18" charset="2"/>
              </a:rPr>
              <a:t></a:t>
            </a:r>
            <a:r>
              <a:rPr lang="en-US" altLang="en-US" b="1" dirty="0" err="1" smtClean="0">
                <a:solidFill>
                  <a:schemeClr val="bg1"/>
                </a:solidFill>
                <a:latin typeface="Microsoft Sans Serif" pitchFamily="34" charset="0"/>
                <a:sym typeface="Symbol" pitchFamily="18" charset="2"/>
              </a:rPr>
              <a:t>T</a:t>
            </a:r>
            <a:r>
              <a:rPr lang="en-US" altLang="en-US" sz="1800" b="1" dirty="0" smtClean="0">
                <a:solidFill>
                  <a:schemeClr val="bg1"/>
                </a:solidFill>
                <a:latin typeface="Microsoft Sans Serif" pitchFamily="34" charset="0"/>
              </a:rPr>
              <a:t>, </a:t>
            </a:r>
            <a:r>
              <a:rPr lang="en-US" altLang="en-US" sz="1800" b="1" dirty="0">
                <a:solidFill>
                  <a:schemeClr val="bg1"/>
                </a:solidFill>
                <a:latin typeface="Microsoft Sans Serif" pitchFamily="34" charset="0"/>
              </a:rPr>
              <a:t>y</a:t>
            </a:r>
            <a:r>
              <a:rPr lang="en-US" altLang="en-US" sz="1800" b="1" dirty="0" smtClean="0">
                <a:solidFill>
                  <a:schemeClr val="bg1"/>
                </a:solidFill>
                <a:latin typeface="Microsoft Sans Serif" pitchFamily="34" charset="0"/>
                <a:sym typeface="Symbol" pitchFamily="18" charset="2"/>
              </a:rPr>
              <a:t></a:t>
            </a:r>
            <a:r>
              <a:rPr lang="en-US" altLang="en-US" sz="1800" b="1" dirty="0" smtClean="0">
                <a:solidFill>
                  <a:schemeClr val="bg1"/>
                </a:solidFill>
                <a:latin typeface="Microsoft Sans Serif" pitchFamily="34" charset="0"/>
              </a:rPr>
              <a:t>0]</a:t>
            </a:r>
            <a:endParaRPr lang="en-US" altLang="en-US" sz="1800" b="1" dirty="0">
              <a:solidFill>
                <a:schemeClr val="bg1"/>
              </a:solidFill>
              <a:latin typeface="Microsoft Sans Serif" pitchFamily="34" charset="0"/>
            </a:endParaRPr>
          </a:p>
        </p:txBody>
      </p:sp>
      <p:sp>
        <p:nvSpPr>
          <p:cNvPr id="1241124" name="Oval 36"/>
          <p:cNvSpPr>
            <a:spLocks noChangeArrowheads="1"/>
          </p:cNvSpPr>
          <p:nvPr/>
        </p:nvSpPr>
        <p:spPr bwMode="auto">
          <a:xfrm>
            <a:off x="7667625" y="3295650"/>
            <a:ext cx="76200" cy="762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1126" name="Line 38"/>
          <p:cNvSpPr>
            <a:spLocks noChangeShapeType="1"/>
          </p:cNvSpPr>
          <p:nvPr/>
        </p:nvSpPr>
        <p:spPr bwMode="auto">
          <a:xfrm flipH="1" flipV="1">
            <a:off x="7707313" y="3349625"/>
            <a:ext cx="95250" cy="700088"/>
          </a:xfrm>
          <a:prstGeom prst="line">
            <a:avLst/>
          </a:prstGeom>
          <a:noFill/>
          <a:ln w="28575">
            <a:solidFill>
              <a:srgbClr val="FF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cxnSp>
        <p:nvCxnSpPr>
          <p:cNvPr id="1241127" name="AutoShape 39"/>
          <p:cNvCxnSpPr>
            <a:cxnSpLocks noChangeShapeType="1"/>
            <a:endCxn id="1241126" idx="1"/>
          </p:cNvCxnSpPr>
          <p:nvPr/>
        </p:nvCxnSpPr>
        <p:spPr bwMode="auto">
          <a:xfrm rot="10800000">
            <a:off x="7707313" y="3336925"/>
            <a:ext cx="709612" cy="1279525"/>
          </a:xfrm>
          <a:prstGeom prst="curvedConnector4">
            <a:avLst>
              <a:gd name="adj1" fmla="val 23042"/>
              <a:gd name="adj2" fmla="val 97519"/>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1241128" name="Text Box 40"/>
              <p:cNvSpPr txBox="1">
                <a:spLocks noChangeArrowheads="1"/>
              </p:cNvSpPr>
              <p:nvPr/>
            </p:nvSpPr>
            <p:spPr bwMode="auto">
              <a:xfrm>
                <a:off x="8351838" y="4383088"/>
                <a:ext cx="729495" cy="593752"/>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p>
                        <m:sSupPr>
                          <m:ctrlPr>
                            <a:rPr lang="en-US" altLang="en-US" sz="3200" i="1" dirty="0">
                              <a:solidFill>
                                <a:srgbClr val="FFFFFF"/>
                              </a:solidFill>
                              <a:latin typeface="Cambria Math"/>
                            </a:rPr>
                          </m:ctrlPr>
                        </m:sSupPr>
                        <m:e>
                          <m:r>
                            <a:rPr lang="en-US" altLang="en-US" sz="3200" i="1" dirty="0">
                              <a:solidFill>
                                <a:srgbClr val="FFFFFF"/>
                              </a:solidFill>
                              <a:latin typeface="Cambria Math"/>
                            </a:rPr>
                            <m:t>𝑎</m:t>
                          </m:r>
                        </m:e>
                        <m:sup>
                          <m:r>
                            <a:rPr lang="en-US" altLang="en-US" sz="3200" i="1" dirty="0">
                              <a:solidFill>
                                <a:srgbClr val="FFFFFF"/>
                              </a:solidFill>
                              <a:latin typeface="Cambria Math"/>
                            </a:rPr>
                            <m:t>#</m:t>
                          </m:r>
                        </m:sup>
                      </m:sSup>
                    </m:oMath>
                  </m:oMathPara>
                </a14:m>
                <a:endParaRPr lang="en-US" altLang="en-US" sz="3200" dirty="0">
                  <a:solidFill>
                    <a:srgbClr val="FFFFFF"/>
                  </a:solidFill>
                </a:endParaRPr>
              </a:p>
            </p:txBody>
          </p:sp>
        </mc:Choice>
        <mc:Fallback xmlns="">
          <p:sp>
            <p:nvSpPr>
              <p:cNvPr id="1241128" name="Text Box 40"/>
              <p:cNvSpPr txBox="1">
                <a:spLocks noRot="1" noChangeAspect="1" noMove="1" noResize="1" noEditPoints="1" noAdjustHandles="1" noChangeArrowheads="1" noChangeShapeType="1" noTextEdit="1"/>
              </p:cNvSpPr>
              <p:nvPr/>
            </p:nvSpPr>
            <p:spPr bwMode="auto">
              <a:xfrm>
                <a:off x="8351838" y="4383088"/>
                <a:ext cx="729495" cy="593752"/>
              </a:xfrm>
              <a:prstGeom prst="rect">
                <a:avLst/>
              </a:prstGeom>
              <a:blipFill rotWithShape="1">
                <a:blip r:embed="rId4"/>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1241136" name="Group 48"/>
          <p:cNvGrpSpPr>
            <a:grpSpLocks/>
          </p:cNvGrpSpPr>
          <p:nvPr/>
        </p:nvGrpSpPr>
        <p:grpSpPr bwMode="auto">
          <a:xfrm>
            <a:off x="461963" y="1949451"/>
            <a:ext cx="2166959" cy="3430588"/>
            <a:chOff x="291" y="1228"/>
            <a:chExt cx="1365" cy="2161"/>
          </a:xfrm>
        </p:grpSpPr>
        <p:sp>
          <p:nvSpPr>
            <p:cNvPr id="1241121" name="Freeform 33"/>
            <p:cNvSpPr>
              <a:spLocks/>
            </p:cNvSpPr>
            <p:nvPr/>
          </p:nvSpPr>
          <p:spPr bwMode="auto">
            <a:xfrm>
              <a:off x="434" y="2059"/>
              <a:ext cx="1217" cy="1330"/>
            </a:xfrm>
            <a:custGeom>
              <a:avLst/>
              <a:gdLst>
                <a:gd name="T0" fmla="*/ 1088 w 1217"/>
                <a:gd name="T1" fmla="*/ 176 h 1330"/>
                <a:gd name="T2" fmla="*/ 820 w 1217"/>
                <a:gd name="T3" fmla="*/ 57 h 1330"/>
                <a:gd name="T4" fmla="*/ 479 w 1217"/>
                <a:gd name="T5" fmla="*/ 21 h 1330"/>
                <a:gd name="T6" fmla="*/ 284 w 1217"/>
                <a:gd name="T7" fmla="*/ 185 h 1330"/>
                <a:gd name="T8" fmla="*/ 37 w 1217"/>
                <a:gd name="T9" fmla="*/ 350 h 1330"/>
                <a:gd name="T10" fmla="*/ 60 w 1217"/>
                <a:gd name="T11" fmla="*/ 731 h 1330"/>
                <a:gd name="T12" fmla="*/ 37 w 1217"/>
                <a:gd name="T13" fmla="*/ 911 h 1330"/>
                <a:gd name="T14" fmla="*/ 164 w 1217"/>
                <a:gd name="T15" fmla="*/ 1060 h 1330"/>
                <a:gd name="T16" fmla="*/ 408 w 1217"/>
                <a:gd name="T17" fmla="*/ 1244 h 1330"/>
                <a:gd name="T18" fmla="*/ 756 w 1217"/>
                <a:gd name="T19" fmla="*/ 1312 h 1330"/>
                <a:gd name="T20" fmla="*/ 1008 w 1217"/>
                <a:gd name="T21" fmla="*/ 1136 h 1330"/>
                <a:gd name="T22" fmla="*/ 1172 w 1217"/>
                <a:gd name="T23" fmla="*/ 940 h 1330"/>
                <a:gd name="T24" fmla="*/ 1216 w 1217"/>
                <a:gd name="T25" fmla="*/ 708 h 1330"/>
                <a:gd name="T26" fmla="*/ 1176 w 1217"/>
                <a:gd name="T27" fmla="*/ 540 h 1330"/>
                <a:gd name="T28" fmla="*/ 1124 w 1217"/>
                <a:gd name="T29" fmla="*/ 380 h 1330"/>
                <a:gd name="T30" fmla="*/ 1088 w 1217"/>
                <a:gd name="T31" fmla="*/ 17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17" h="1330">
                  <a:moveTo>
                    <a:pt x="1088" y="176"/>
                  </a:moveTo>
                  <a:cubicBezTo>
                    <a:pt x="1037" y="122"/>
                    <a:pt x="922" y="83"/>
                    <a:pt x="820" y="57"/>
                  </a:cubicBezTo>
                  <a:cubicBezTo>
                    <a:pt x="718" y="31"/>
                    <a:pt x="568" y="0"/>
                    <a:pt x="479" y="21"/>
                  </a:cubicBezTo>
                  <a:cubicBezTo>
                    <a:pt x="390" y="42"/>
                    <a:pt x="358" y="130"/>
                    <a:pt x="284" y="185"/>
                  </a:cubicBezTo>
                  <a:cubicBezTo>
                    <a:pt x="210" y="240"/>
                    <a:pt x="74" y="259"/>
                    <a:pt x="37" y="350"/>
                  </a:cubicBezTo>
                  <a:cubicBezTo>
                    <a:pt x="0" y="441"/>
                    <a:pt x="60" y="638"/>
                    <a:pt x="60" y="731"/>
                  </a:cubicBezTo>
                  <a:cubicBezTo>
                    <a:pt x="60" y="824"/>
                    <a:pt x="20" y="856"/>
                    <a:pt x="37" y="911"/>
                  </a:cubicBezTo>
                  <a:cubicBezTo>
                    <a:pt x="54" y="966"/>
                    <a:pt x="102" y="1005"/>
                    <a:pt x="164" y="1060"/>
                  </a:cubicBezTo>
                  <a:cubicBezTo>
                    <a:pt x="226" y="1115"/>
                    <a:pt x="309" y="1202"/>
                    <a:pt x="408" y="1244"/>
                  </a:cubicBezTo>
                  <a:cubicBezTo>
                    <a:pt x="507" y="1286"/>
                    <a:pt x="656" y="1330"/>
                    <a:pt x="756" y="1312"/>
                  </a:cubicBezTo>
                  <a:cubicBezTo>
                    <a:pt x="856" y="1294"/>
                    <a:pt x="939" y="1198"/>
                    <a:pt x="1008" y="1136"/>
                  </a:cubicBezTo>
                  <a:cubicBezTo>
                    <a:pt x="1077" y="1074"/>
                    <a:pt x="1137" y="1011"/>
                    <a:pt x="1172" y="940"/>
                  </a:cubicBezTo>
                  <a:cubicBezTo>
                    <a:pt x="1207" y="869"/>
                    <a:pt x="1215" y="775"/>
                    <a:pt x="1216" y="708"/>
                  </a:cubicBezTo>
                  <a:cubicBezTo>
                    <a:pt x="1217" y="641"/>
                    <a:pt x="1191" y="594"/>
                    <a:pt x="1176" y="540"/>
                  </a:cubicBezTo>
                  <a:cubicBezTo>
                    <a:pt x="1161" y="486"/>
                    <a:pt x="1139" y="441"/>
                    <a:pt x="1124" y="380"/>
                  </a:cubicBezTo>
                  <a:cubicBezTo>
                    <a:pt x="1109" y="319"/>
                    <a:pt x="1139" y="230"/>
                    <a:pt x="1088" y="176"/>
                  </a:cubicBezTo>
                  <a:close/>
                </a:path>
              </a:pathLst>
            </a:custGeom>
            <a:solidFill>
              <a:srgbClr val="FFFF66">
                <a:alpha val="50000"/>
              </a:srgbClr>
            </a:solidFill>
            <a:ln w="28575" cap="flat" cmpd="sng">
              <a:solidFill>
                <a:srgbClr val="FFFF66"/>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mc:AlternateContent xmlns:mc="http://schemas.openxmlformats.org/markup-compatibility/2006" xmlns:a14="http://schemas.microsoft.com/office/drawing/2010/main">
          <mc:Choice Requires="a14">
            <p:sp>
              <p:nvSpPr>
                <p:cNvPr id="1241134" name="Text Box 46"/>
                <p:cNvSpPr txBox="1">
                  <a:spLocks noChangeArrowheads="1"/>
                </p:cNvSpPr>
                <p:nvPr/>
              </p:nvSpPr>
              <p:spPr bwMode="auto">
                <a:xfrm>
                  <a:off x="291" y="1228"/>
                  <a:ext cx="1365" cy="291"/>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r>
                    <a:rPr lang="en-US" altLang="en-US" sz="2400" dirty="0" smtClean="0">
                      <a:solidFill>
                        <a:schemeClr val="bg1"/>
                      </a:solidFill>
                      <a:sym typeface="Math B" pitchFamily="2" charset="2"/>
                    </a:rPr>
                    <a:t></a:t>
                  </a:r>
                  <a14:m>
                    <m:oMath xmlns:m="http://schemas.openxmlformats.org/officeDocument/2006/math">
                      <m:d>
                        <m:dPr>
                          <m:ctrlPr>
                            <a:rPr lang="en-US" altLang="en-US" sz="2000" i="1">
                              <a:solidFill>
                                <a:schemeClr val="bg1"/>
                              </a:solidFill>
                              <a:latin typeface="Cambria Math"/>
                            </a:rPr>
                          </m:ctrlPr>
                        </m:dPr>
                        <m:e>
                          <m:r>
                            <a:rPr lang="en-US" altLang="en-US" sz="2000" i="1">
                              <a:solidFill>
                                <a:schemeClr val="bg1"/>
                              </a:solidFill>
                              <a:latin typeface="Cambria Math"/>
                            </a:rPr>
                            <m:t>𝑦</m:t>
                          </m:r>
                          <m:r>
                            <a:rPr lang="en-US" altLang="en-US" sz="2000" i="1">
                              <a:solidFill>
                                <a:schemeClr val="bg1"/>
                              </a:solidFill>
                              <a:latin typeface="Cambria Math"/>
                            </a:rPr>
                            <m:t>=</m:t>
                          </m:r>
                          <m:r>
                            <a:rPr lang="en-US" altLang="en-US" sz="2000" i="1">
                              <a:solidFill>
                                <a:schemeClr val="bg1"/>
                              </a:solidFill>
                              <a:latin typeface="Cambria Math"/>
                            </a:rPr>
                            <m:t>𝑥</m:t>
                          </m:r>
                          <m:r>
                            <a:rPr lang="en-US" altLang="en-US" sz="2000" i="1">
                              <a:solidFill>
                                <a:schemeClr val="bg1"/>
                              </a:solidFill>
                              <a:latin typeface="Cambria Math"/>
                            </a:rPr>
                            <m:t>+</m:t>
                          </m:r>
                          <m:d>
                            <m:dPr>
                              <m:ctrlPr>
                                <a:rPr lang="en-US" altLang="en-US" sz="2000" i="1">
                                  <a:solidFill>
                                    <a:schemeClr val="bg1"/>
                                  </a:solidFill>
                                  <a:latin typeface="Cambria Math"/>
                                </a:rPr>
                              </m:ctrlPr>
                            </m:dPr>
                            <m:e>
                              <m:r>
                                <a:rPr lang="en-US" altLang="en-US" sz="2000" i="1">
                                  <a:solidFill>
                                    <a:schemeClr val="bg1"/>
                                  </a:solidFill>
                                  <a:latin typeface="Cambria Math"/>
                                </a:rPr>
                                <m:t>−</m:t>
                              </m:r>
                              <m:r>
                                <a:rPr lang="en-US" altLang="en-US" sz="2000" i="1">
                                  <a:solidFill>
                                    <a:schemeClr val="bg1"/>
                                  </a:solidFill>
                                  <a:latin typeface="Cambria Math"/>
                                </a:rPr>
                                <m:t>𝑥</m:t>
                              </m:r>
                            </m:e>
                          </m:d>
                        </m:e>
                      </m:d>
                    </m:oMath>
                  </a14:m>
                  <a:r>
                    <a:rPr lang="en-US" altLang="en-US" sz="2400" dirty="0" smtClean="0">
                      <a:solidFill>
                        <a:schemeClr val="bg1"/>
                      </a:solidFill>
                      <a:sym typeface="Math B" pitchFamily="2" charset="2"/>
                    </a:rPr>
                    <a:t></a:t>
                  </a:r>
                  <a:endParaRPr lang="en-US" altLang="en-US" sz="2400" dirty="0">
                    <a:solidFill>
                      <a:schemeClr val="bg1"/>
                    </a:solidFill>
                    <a:sym typeface="Math B" pitchFamily="2" charset="2"/>
                  </a:endParaRPr>
                </a:p>
              </p:txBody>
            </p:sp>
          </mc:Choice>
          <mc:Fallback xmlns="">
            <p:sp>
              <p:nvSpPr>
                <p:cNvPr id="1241134" name="Text Box 46"/>
                <p:cNvSpPr txBox="1">
                  <a:spLocks noRot="1" noChangeAspect="1" noMove="1" noResize="1" noEditPoints="1" noAdjustHandles="1" noChangeArrowheads="1" noChangeShapeType="1" noTextEdit="1"/>
                </p:cNvSpPr>
                <p:nvPr/>
              </p:nvSpPr>
              <p:spPr bwMode="auto">
                <a:xfrm>
                  <a:off x="291" y="1228"/>
                  <a:ext cx="1365" cy="291"/>
                </a:xfrm>
                <a:prstGeom prst="rect">
                  <a:avLst/>
                </a:prstGeom>
                <a:blipFill rotWithShape="1">
                  <a:blip r:embed="rId5"/>
                  <a:stretch>
                    <a:fillRect l="-4507" t="-13158" r="-3380" b="-2631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241135" name="Line 47"/>
            <p:cNvSpPr>
              <a:spLocks noChangeShapeType="1"/>
            </p:cNvSpPr>
            <p:nvPr/>
          </p:nvSpPr>
          <p:spPr bwMode="auto">
            <a:xfrm flipH="1">
              <a:off x="968" y="1499"/>
              <a:ext cx="5" cy="577"/>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p>
          </p:txBody>
        </p:sp>
      </p:grpSp>
      <p:sp>
        <p:nvSpPr>
          <p:cNvPr id="41" name="Rounded Rectangle 40"/>
          <p:cNvSpPr/>
          <p:nvPr/>
        </p:nvSpPr>
        <p:spPr bwMode="auto">
          <a:xfrm>
            <a:off x="4070350" y="1493838"/>
            <a:ext cx="2190750" cy="3684587"/>
          </a:xfrm>
          <a:prstGeom prst="roundRect">
            <a:avLst/>
          </a:prstGeom>
          <a:noFill/>
          <a:ln w="285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Times New Roman" pitchFamily="18" charset="0"/>
            </a:endParaRPr>
          </a:p>
        </p:txBody>
      </p:sp>
      <p:sp>
        <p:nvSpPr>
          <p:cNvPr id="42" name="Rounded Rectangle 41"/>
          <p:cNvSpPr/>
          <p:nvPr/>
        </p:nvSpPr>
        <p:spPr bwMode="auto">
          <a:xfrm>
            <a:off x="170268" y="1623974"/>
            <a:ext cx="2647825" cy="3820529"/>
          </a:xfrm>
          <a:prstGeom prst="roundRect">
            <a:avLst/>
          </a:prstGeom>
          <a:noFill/>
          <a:ln w="285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43" name="Text Box 3"/>
              <p:cNvSpPr txBox="1">
                <a:spLocks noChangeArrowheads="1"/>
              </p:cNvSpPr>
              <p:nvPr/>
            </p:nvSpPr>
            <p:spPr bwMode="auto">
              <a:xfrm>
                <a:off x="4187870" y="2378881"/>
                <a:ext cx="2310312" cy="681982"/>
              </a:xfrm>
              <a:prstGeom prst="rect">
                <a:avLst/>
              </a:prstGeom>
              <a:noFill/>
              <a:ln>
                <a:noFill/>
              </a:ln>
              <a:effectLst/>
              <a:extLst>
                <a:ext uri="{909E8E84-426E-40DD-AFC4-6F175D3DCCD1}">
                  <a14:hiddenFill>
                    <a:solidFill>
                      <a:schemeClr val="accent1"/>
                    </a:solidFill>
                  </a14:hiddenFill>
                </a:ext>
                <a:ext uri="{91240B29-F687-4F45-9708-019B960494DF}">
                  <a14:hiddenLine w="28575">
                    <a:solidFill>
                      <a:schemeClr val="bg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altLang="en-US" b="0" i="1" smtClean="0">
                              <a:solidFill>
                                <a:schemeClr val="bg1"/>
                              </a:solidFill>
                              <a:latin typeface="Cambria Math"/>
                            </a:rPr>
                          </m:ctrlPr>
                        </m:dPr>
                        <m:e>
                          <m:r>
                            <a:rPr lang="en-US" altLang="en-US" b="0" i="1" smtClean="0">
                              <a:solidFill>
                                <a:schemeClr val="bg1"/>
                              </a:solidFill>
                              <a:latin typeface="Cambria Math"/>
                            </a:rPr>
                            <m:t>𝑦</m:t>
                          </m:r>
                          <m:r>
                            <a:rPr lang="en-US" altLang="en-US" b="0" i="1" smtClean="0">
                              <a:solidFill>
                                <a:schemeClr val="bg1"/>
                              </a:solidFill>
                              <a:latin typeface="Cambria Math"/>
                            </a:rPr>
                            <m:t>=</m:t>
                          </m:r>
                          <m:r>
                            <a:rPr lang="en-US" altLang="en-US" b="0" i="1" smtClean="0">
                              <a:solidFill>
                                <a:schemeClr val="bg1"/>
                              </a:solidFill>
                              <a:latin typeface="Cambria Math"/>
                            </a:rPr>
                            <m:t>𝑥</m:t>
                          </m:r>
                          <m:r>
                            <a:rPr lang="en-US" altLang="en-US" b="0" i="1" smtClean="0">
                              <a:solidFill>
                                <a:schemeClr val="bg1"/>
                              </a:solidFill>
                              <a:latin typeface="Cambria Math"/>
                            </a:rPr>
                            <m:t>+</m:t>
                          </m:r>
                          <m:d>
                            <m:dPr>
                              <m:ctrlPr>
                                <a:rPr lang="en-US" altLang="en-US" b="0" i="1" smtClean="0">
                                  <a:solidFill>
                                    <a:schemeClr val="bg1"/>
                                  </a:solidFill>
                                  <a:latin typeface="Cambria Math"/>
                                </a:rPr>
                              </m:ctrlPr>
                            </m:dPr>
                            <m:e>
                              <m:r>
                                <a:rPr lang="en-US" altLang="en-US" b="0" i="1" smtClean="0">
                                  <a:solidFill>
                                    <a:schemeClr val="bg1"/>
                                  </a:solidFill>
                                  <a:latin typeface="Cambria Math"/>
                                </a:rPr>
                                <m:t>−</m:t>
                              </m:r>
                              <m:r>
                                <a:rPr lang="en-US" altLang="en-US" b="0" i="1" smtClean="0">
                                  <a:solidFill>
                                    <a:schemeClr val="bg1"/>
                                  </a:solidFill>
                                  <a:latin typeface="Cambria Math"/>
                                </a:rPr>
                                <m:t>𝑥</m:t>
                              </m:r>
                            </m:e>
                          </m:d>
                        </m:e>
                      </m:d>
                    </m:oMath>
                  </m:oMathPara>
                </a14:m>
                <a:endParaRPr lang="en-US" altLang="en-US" b="0" dirty="0" smtClean="0">
                  <a:solidFill>
                    <a:schemeClr val="bg1"/>
                  </a:solidFill>
                </a:endParaRPr>
              </a:p>
              <a:p>
                <a:r>
                  <a:rPr lang="en-US" altLang="en-US" dirty="0" smtClean="0">
                    <a:solidFill>
                      <a:schemeClr val="bg1"/>
                    </a:solidFill>
                    <a:sym typeface="Symbol" pitchFamily="18" charset="2"/>
                  </a:rPr>
                  <a:t> </a:t>
                </a:r>
                <a:r>
                  <a:rPr lang="en-US" altLang="en-US" dirty="0">
                    <a:solidFill>
                      <a:schemeClr val="bg1"/>
                    </a:solidFill>
                    <a:sym typeface="Symbol" pitchFamily="18" charset="2"/>
                  </a:rPr>
                  <a:t></a:t>
                </a:r>
                <a:r>
                  <a:rPr lang="en-US" altLang="en-US" dirty="0">
                    <a:solidFill>
                      <a:schemeClr val="bg1"/>
                    </a:solidFill>
                  </a:rPr>
                  <a:t> </a:t>
                </a:r>
                <a:r>
                  <a:rPr lang="en-US" altLang="en-US" dirty="0" smtClean="0">
                    <a:solidFill>
                      <a:schemeClr val="bg1"/>
                    </a:solidFill>
                    <a:sym typeface="Symbol" pitchFamily="18" charset="2"/>
                  </a:rPr>
                  <a:t></a:t>
                </a:r>
                <a:r>
                  <a:rPr lang="en-US" altLang="en-US" dirty="0" smtClean="0">
                    <a:solidFill>
                      <a:schemeClr val="bg1"/>
                    </a:solidFill>
                  </a:rPr>
                  <a:t>(</a:t>
                </a:r>
                <a:r>
                  <a:rPr lang="en-US" altLang="en-US" i="1" dirty="0">
                    <a:solidFill>
                      <a:schemeClr val="bg1"/>
                    </a:solidFill>
                  </a:rPr>
                  <a:t>y </a:t>
                </a:r>
                <a:r>
                  <a:rPr lang="en-US" altLang="en-US" dirty="0">
                    <a:solidFill>
                      <a:schemeClr val="bg1"/>
                    </a:solidFill>
                  </a:rPr>
                  <a:t>= 0</a:t>
                </a:r>
                <a:r>
                  <a:rPr lang="en-US" altLang="en-US" dirty="0" smtClean="0">
                    <a:solidFill>
                      <a:schemeClr val="bg1"/>
                    </a:solidFill>
                  </a:rPr>
                  <a:t>)</a:t>
                </a:r>
                <a:endParaRPr lang="en-US" altLang="en-US" dirty="0">
                  <a:solidFill>
                    <a:schemeClr val="bg1"/>
                  </a:solidFill>
                </a:endParaRPr>
              </a:p>
            </p:txBody>
          </p:sp>
        </mc:Choice>
        <mc:Fallback xmlns="">
          <p:sp>
            <p:nvSpPr>
              <p:cNvPr id="43" name="Text Box 3"/>
              <p:cNvSpPr txBox="1">
                <a:spLocks noRot="1" noChangeAspect="1" noMove="1" noResize="1" noEditPoints="1" noAdjustHandles="1" noChangeArrowheads="1" noChangeShapeType="1" noTextEdit="1"/>
              </p:cNvSpPr>
              <p:nvPr/>
            </p:nvSpPr>
            <p:spPr bwMode="auto">
              <a:xfrm>
                <a:off x="4187870" y="2378881"/>
                <a:ext cx="2310312" cy="681982"/>
              </a:xfrm>
              <a:prstGeom prst="rect">
                <a:avLst/>
              </a:prstGeom>
              <a:blipFill rotWithShape="1">
                <a:blip r:embed="rId6"/>
                <a:stretch>
                  <a:fillRect b="-1339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11" name="Group 10"/>
          <p:cNvGrpSpPr/>
          <p:nvPr/>
        </p:nvGrpSpPr>
        <p:grpSpPr>
          <a:xfrm>
            <a:off x="3416744" y="2899504"/>
            <a:ext cx="1659342" cy="2640974"/>
            <a:chOff x="3416744" y="2899504"/>
            <a:chExt cx="1659342" cy="2640974"/>
          </a:xfrm>
        </p:grpSpPr>
        <p:cxnSp>
          <p:nvCxnSpPr>
            <p:cNvPr id="45" name="AutoShape 12"/>
            <p:cNvCxnSpPr>
              <a:cxnSpLocks noChangeShapeType="1"/>
              <a:stCxn id="1241093" idx="3"/>
              <a:endCxn id="47" idx="0"/>
            </p:cNvCxnSpPr>
            <p:nvPr/>
          </p:nvCxnSpPr>
          <p:spPr bwMode="auto">
            <a:xfrm flipH="1">
              <a:off x="3416744" y="3115641"/>
              <a:ext cx="1659342" cy="2424837"/>
            </a:xfrm>
            <a:prstGeom prst="straightConnector1">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46" name="Text Box 37"/>
                <p:cNvSpPr txBox="1">
                  <a:spLocks noChangeArrowheads="1"/>
                </p:cNvSpPr>
                <p:nvPr/>
              </p:nvSpPr>
              <p:spPr bwMode="auto">
                <a:xfrm rot="18236231">
                  <a:off x="2793439" y="3989482"/>
                  <a:ext cx="2580065" cy="400110"/>
                </a:xfrm>
                <a:prstGeom prst="rect">
                  <a:avLst/>
                </a:prstGeom>
                <a:solidFill>
                  <a:schemeClr val="accent6"/>
                </a:solidFill>
                <a:ln>
                  <a:noFill/>
                </a:ln>
                <a:effectLst/>
                <a:extLst/>
              </p:spPr>
              <p:txBody>
                <a:bodyPr wrap="none">
                  <a:spAutoFit/>
                </a:bodyPr>
                <a:lstStyle/>
                <a:p>
                  <a:r>
                    <a:rPr lang="en-US" altLang="en-US" sz="2000" i="1" dirty="0" smtClean="0">
                      <a:solidFill>
                        <a:srgbClr val="FFFFFF"/>
                      </a:solidFill>
                      <a:latin typeface="Courier New" pitchFamily="49" charset="0"/>
                    </a:rPr>
                    <a:t>S</a:t>
                  </a:r>
                  <a:r>
                    <a:rPr lang="en-US" altLang="en-US" sz="600" i="1" dirty="0" smtClean="0">
                      <a:solidFill>
                        <a:srgbClr val="FFFFFF"/>
                      </a:solidFill>
                      <a:latin typeface="Courier New" pitchFamily="49" charset="0"/>
                    </a:rPr>
                    <a:t> </a:t>
                  </a:r>
                  <a:r>
                    <a:rPr lang="en-US" altLang="en-US" sz="2000" dirty="0" smtClean="0">
                      <a:solidFill>
                        <a:srgbClr val="FFFFFF"/>
                      </a:solidFill>
                      <a:latin typeface="Courier New" pitchFamily="49" charset="0"/>
                      <a:sym typeface="Math B" pitchFamily="2" charset="2"/>
                    </a:rPr>
                    <a:t></a:t>
                  </a:r>
                  <a:r>
                    <a:rPr lang="en-US" altLang="en-US" sz="600" dirty="0" smtClean="0">
                      <a:solidFill>
                        <a:srgbClr val="FFFFFF"/>
                      </a:solidFill>
                      <a:latin typeface="Courier New" pitchFamily="49" charset="0"/>
                    </a:rPr>
                    <a:t> </a:t>
                  </a:r>
                  <a14:m>
                    <m:oMath xmlns:m="http://schemas.openxmlformats.org/officeDocument/2006/math">
                      <m:d>
                        <m:dPr>
                          <m:ctrlPr>
                            <a:rPr lang="en-US" altLang="en-US" sz="1400" i="1">
                              <a:solidFill>
                                <a:schemeClr val="bg1"/>
                              </a:solidFill>
                              <a:latin typeface="Cambria Math"/>
                            </a:rPr>
                          </m:ctrlPr>
                        </m:dPr>
                        <m:e>
                          <m:r>
                            <a:rPr lang="en-US" altLang="en-US" sz="1400" i="1">
                              <a:solidFill>
                                <a:schemeClr val="bg1"/>
                              </a:solidFill>
                              <a:latin typeface="Cambria Math"/>
                            </a:rPr>
                            <m:t>𝑦</m:t>
                          </m:r>
                          <m:r>
                            <a:rPr lang="en-US" altLang="en-US" sz="1400" i="1">
                              <a:solidFill>
                                <a:schemeClr val="bg1"/>
                              </a:solidFill>
                              <a:latin typeface="Cambria Math"/>
                            </a:rPr>
                            <m:t>=</m:t>
                          </m:r>
                          <m:r>
                            <a:rPr lang="en-US" altLang="en-US" sz="1400" i="1">
                              <a:solidFill>
                                <a:schemeClr val="bg1"/>
                              </a:solidFill>
                              <a:latin typeface="Cambria Math"/>
                            </a:rPr>
                            <m:t>𝑥</m:t>
                          </m:r>
                          <m:r>
                            <a:rPr lang="en-US" altLang="en-US" sz="1400" i="1">
                              <a:solidFill>
                                <a:schemeClr val="bg1"/>
                              </a:solidFill>
                              <a:latin typeface="Cambria Math"/>
                            </a:rPr>
                            <m:t>+</m:t>
                          </m:r>
                          <m:d>
                            <m:dPr>
                              <m:ctrlPr>
                                <a:rPr lang="en-US" altLang="en-US" sz="1400" i="1">
                                  <a:solidFill>
                                    <a:schemeClr val="bg1"/>
                                  </a:solidFill>
                                  <a:latin typeface="Cambria Math"/>
                                </a:rPr>
                              </m:ctrlPr>
                            </m:dPr>
                            <m:e>
                              <m:r>
                                <a:rPr lang="en-US" altLang="en-US" sz="1400" i="1">
                                  <a:solidFill>
                                    <a:schemeClr val="bg1"/>
                                  </a:solidFill>
                                  <a:latin typeface="Cambria Math"/>
                                </a:rPr>
                                <m:t>−</m:t>
                              </m:r>
                              <m:r>
                                <a:rPr lang="en-US" altLang="en-US" sz="1400" i="1">
                                  <a:solidFill>
                                    <a:schemeClr val="bg1"/>
                                  </a:solidFill>
                                  <a:latin typeface="Cambria Math"/>
                                </a:rPr>
                                <m:t>𝑥</m:t>
                              </m:r>
                            </m:e>
                          </m:d>
                        </m:e>
                      </m:d>
                    </m:oMath>
                  </a14:m>
                  <a:r>
                    <a:rPr lang="en-US" altLang="en-US" sz="1400" dirty="0">
                      <a:solidFill>
                        <a:schemeClr val="bg1"/>
                      </a:solidFill>
                      <a:sym typeface="Symbol" pitchFamily="18" charset="2"/>
                    </a:rPr>
                    <a:t> </a:t>
                  </a:r>
                  <a:r>
                    <a:rPr lang="en-US" altLang="en-US" sz="1400" dirty="0">
                      <a:solidFill>
                        <a:schemeClr val="bg1"/>
                      </a:solidFill>
                    </a:rPr>
                    <a:t> </a:t>
                  </a:r>
                  <a:r>
                    <a:rPr lang="en-US" altLang="en-US" sz="1400" dirty="0">
                      <a:solidFill>
                        <a:schemeClr val="bg1"/>
                      </a:solidFill>
                      <a:sym typeface="Symbol" pitchFamily="18" charset="2"/>
                    </a:rPr>
                    <a:t></a:t>
                  </a:r>
                  <a:r>
                    <a:rPr lang="en-US" altLang="en-US" sz="1400" dirty="0">
                      <a:solidFill>
                        <a:schemeClr val="bg1"/>
                      </a:solidFill>
                    </a:rPr>
                    <a:t>(</a:t>
                  </a:r>
                  <a:r>
                    <a:rPr lang="en-US" altLang="en-US" sz="1400" i="1" dirty="0">
                      <a:solidFill>
                        <a:schemeClr val="bg1"/>
                      </a:solidFill>
                    </a:rPr>
                    <a:t>y </a:t>
                  </a:r>
                  <a:r>
                    <a:rPr lang="en-US" altLang="en-US" sz="1400" dirty="0">
                      <a:solidFill>
                        <a:schemeClr val="bg1"/>
                      </a:solidFill>
                    </a:rPr>
                    <a:t>= 0)</a:t>
                  </a:r>
                  <a:endParaRPr lang="en-US" altLang="en-US" sz="1100" dirty="0">
                    <a:solidFill>
                      <a:schemeClr val="bg1"/>
                    </a:solidFill>
                  </a:endParaRPr>
                </a:p>
              </p:txBody>
            </p:sp>
          </mc:Choice>
          <mc:Fallback xmlns="">
            <p:sp>
              <p:nvSpPr>
                <p:cNvPr id="46" name="Text Box 37"/>
                <p:cNvSpPr txBox="1">
                  <a:spLocks noRot="1" noChangeAspect="1" noMove="1" noResize="1" noEditPoints="1" noAdjustHandles="1" noChangeArrowheads="1" noChangeShapeType="1" noTextEdit="1"/>
                </p:cNvSpPr>
                <p:nvPr/>
              </p:nvSpPr>
              <p:spPr bwMode="auto">
                <a:xfrm rot="18236231">
                  <a:off x="2793439" y="3989482"/>
                  <a:ext cx="2580065" cy="400110"/>
                </a:xfrm>
                <a:prstGeom prst="rect">
                  <a:avLst/>
                </a:prstGeom>
                <a:blipFill rotWithShape="1">
                  <a:blip r:embed="rId7"/>
                  <a:stretch>
                    <a:fillRect l="-2740" r="-685" b="-4627"/>
                  </a:stretch>
                </a:blipFill>
                <a:ln>
                  <a:noFill/>
                </a:ln>
                <a:effectLst/>
                <a:extLst/>
              </p:spPr>
              <p:txBody>
                <a:bodyPr/>
                <a:lstStyle/>
                <a:p>
                  <a:r>
                    <a:rPr lang="en-US">
                      <a:noFill/>
                    </a:rPr>
                    <a:t> </a:t>
                  </a:r>
                </a:p>
              </p:txBody>
            </p:sp>
          </mc:Fallback>
        </mc:AlternateContent>
      </p:grpSp>
      <p:sp>
        <p:nvSpPr>
          <p:cNvPr id="47" name="TextBox 46"/>
          <p:cNvSpPr txBox="1"/>
          <p:nvPr/>
        </p:nvSpPr>
        <p:spPr>
          <a:xfrm>
            <a:off x="2920518" y="5540478"/>
            <a:ext cx="992451" cy="523220"/>
          </a:xfrm>
          <a:prstGeom prst="rect">
            <a:avLst/>
          </a:prstGeom>
          <a:noFill/>
        </p:spPr>
        <p:txBody>
          <a:bodyPr wrap="none" rtlCol="0">
            <a:spAutoFit/>
          </a:bodyPr>
          <a:lstStyle/>
          <a:p>
            <a:r>
              <a:rPr lang="en-US" sz="2800" dirty="0" err="1" smtClean="0">
                <a:solidFill>
                  <a:schemeClr val="bg1"/>
                </a:solidFill>
                <a:latin typeface="Calibri" panose="020F0502020204030204" pitchFamily="34" charset="0"/>
              </a:rPr>
              <a:t>unsat</a:t>
            </a:r>
            <a:endParaRPr lang="en-US" sz="2800" dirty="0">
              <a:solidFill>
                <a:schemeClr val="bg1"/>
              </a:solidFill>
              <a:latin typeface="Calibri" panose="020F0502020204030204" pitchFamily="34" charset="0"/>
            </a:endParaRPr>
          </a:p>
        </p:txBody>
      </p:sp>
      <p:grpSp>
        <p:nvGrpSpPr>
          <p:cNvPr id="14" name="Group 13"/>
          <p:cNvGrpSpPr/>
          <p:nvPr/>
        </p:nvGrpSpPr>
        <p:grpSpPr>
          <a:xfrm>
            <a:off x="2427705" y="3360260"/>
            <a:ext cx="5241091" cy="2312053"/>
            <a:chOff x="2427705" y="3360260"/>
            <a:chExt cx="5241091" cy="2312053"/>
          </a:xfrm>
        </p:grpSpPr>
        <p:sp>
          <p:nvSpPr>
            <p:cNvPr id="55" name="Text Box 45"/>
            <p:cNvSpPr txBox="1">
              <a:spLocks noChangeArrowheads="1"/>
            </p:cNvSpPr>
            <p:nvPr/>
          </p:nvSpPr>
          <p:spPr bwMode="auto">
            <a:xfrm>
              <a:off x="6664650" y="4937124"/>
              <a:ext cx="3508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3200" dirty="0" smtClean="0">
                  <a:solidFill>
                    <a:srgbClr val="FFFFFF"/>
                  </a:solidFill>
                  <a:sym typeface="Symbol" pitchFamily="18" charset="2"/>
                </a:rPr>
                <a:t></a:t>
              </a:r>
              <a:endParaRPr lang="en-US" altLang="en-US" sz="3600" dirty="0" smtClean="0">
                <a:solidFill>
                  <a:srgbClr val="000000"/>
                </a:solidFill>
              </a:endParaRPr>
            </a:p>
          </p:txBody>
        </p:sp>
        <p:sp>
          <p:nvSpPr>
            <p:cNvPr id="56" name="Freeform 46"/>
            <p:cNvSpPr>
              <a:spLocks/>
            </p:cNvSpPr>
            <p:nvPr/>
          </p:nvSpPr>
          <p:spPr bwMode="auto">
            <a:xfrm>
              <a:off x="2427705" y="3360260"/>
              <a:ext cx="5241091" cy="2312053"/>
            </a:xfrm>
            <a:custGeom>
              <a:avLst/>
              <a:gdLst>
                <a:gd name="T0" fmla="*/ 3584 w 3584"/>
                <a:gd name="T1" fmla="*/ 0 h 2259"/>
                <a:gd name="T2" fmla="*/ 3419 w 3584"/>
                <a:gd name="T3" fmla="*/ 651 h 2259"/>
                <a:gd name="T4" fmla="*/ 2993 w 3584"/>
                <a:gd name="T5" fmla="*/ 1728 h 2259"/>
                <a:gd name="T6" fmla="*/ 2230 w 3584"/>
                <a:gd name="T7" fmla="*/ 2154 h 2259"/>
                <a:gd name="T8" fmla="*/ 1085 w 3584"/>
                <a:gd name="T9" fmla="*/ 2162 h 2259"/>
                <a:gd name="T10" fmla="*/ 0 w 3584"/>
                <a:gd name="T11" fmla="*/ 1571 h 2259"/>
                <a:gd name="connsiteX0" fmla="*/ 10313 w 10313"/>
                <a:gd name="connsiteY0" fmla="*/ 2667 h 6979"/>
                <a:gd name="connsiteX1" fmla="*/ 9540 w 10313"/>
                <a:gd name="connsiteY1" fmla="*/ 24 h 6979"/>
                <a:gd name="connsiteX2" fmla="*/ 8351 w 10313"/>
                <a:gd name="connsiteY2" fmla="*/ 4791 h 6979"/>
                <a:gd name="connsiteX3" fmla="*/ 6222 w 10313"/>
                <a:gd name="connsiteY3" fmla="*/ 6677 h 6979"/>
                <a:gd name="connsiteX4" fmla="*/ 3027 w 10313"/>
                <a:gd name="connsiteY4" fmla="*/ 6713 h 6979"/>
                <a:gd name="connsiteX5" fmla="*/ 0 w 10313"/>
                <a:gd name="connsiteY5" fmla="*/ 4096 h 6979"/>
                <a:gd name="connsiteX0" fmla="*/ 10000 w 10000"/>
                <a:gd name="connsiteY0" fmla="*/ 0 h 6179"/>
                <a:gd name="connsiteX1" fmla="*/ 8098 w 10000"/>
                <a:gd name="connsiteY1" fmla="*/ 3044 h 6179"/>
                <a:gd name="connsiteX2" fmla="*/ 6033 w 10000"/>
                <a:gd name="connsiteY2" fmla="*/ 5746 h 6179"/>
                <a:gd name="connsiteX3" fmla="*/ 2935 w 10000"/>
                <a:gd name="connsiteY3" fmla="*/ 5798 h 6179"/>
                <a:gd name="connsiteX4" fmla="*/ 0 w 10000"/>
                <a:gd name="connsiteY4" fmla="*/ 2048 h 6179"/>
                <a:gd name="connsiteX0" fmla="*/ 10000 w 10000"/>
                <a:gd name="connsiteY0" fmla="*/ 0 h 9970"/>
                <a:gd name="connsiteX1" fmla="*/ 8271 w 10000"/>
                <a:gd name="connsiteY1" fmla="*/ 5528 h 9970"/>
                <a:gd name="connsiteX2" fmla="*/ 6033 w 10000"/>
                <a:gd name="connsiteY2" fmla="*/ 9299 h 9970"/>
                <a:gd name="connsiteX3" fmla="*/ 2935 w 10000"/>
                <a:gd name="connsiteY3" fmla="*/ 9383 h 9970"/>
                <a:gd name="connsiteX4" fmla="*/ 0 w 10000"/>
                <a:gd name="connsiteY4" fmla="*/ 3314 h 9970"/>
                <a:gd name="connsiteX0" fmla="*/ 9120 w 9120"/>
                <a:gd name="connsiteY0" fmla="*/ 0 h 10000"/>
                <a:gd name="connsiteX1" fmla="*/ 7391 w 9120"/>
                <a:gd name="connsiteY1" fmla="*/ 5545 h 10000"/>
                <a:gd name="connsiteX2" fmla="*/ 5153 w 9120"/>
                <a:gd name="connsiteY2" fmla="*/ 9327 h 10000"/>
                <a:gd name="connsiteX3" fmla="*/ 2055 w 9120"/>
                <a:gd name="connsiteY3" fmla="*/ 9411 h 10000"/>
                <a:gd name="connsiteX4" fmla="*/ 0 w 9120"/>
                <a:gd name="connsiteY4" fmla="*/ 5521 h 10000"/>
                <a:gd name="connsiteX0" fmla="*/ 9794 w 9794"/>
                <a:gd name="connsiteY0" fmla="*/ 0 h 14997"/>
                <a:gd name="connsiteX1" fmla="*/ 8104 w 9794"/>
                <a:gd name="connsiteY1" fmla="*/ 10542 h 14997"/>
                <a:gd name="connsiteX2" fmla="*/ 5650 w 9794"/>
                <a:gd name="connsiteY2" fmla="*/ 14324 h 14997"/>
                <a:gd name="connsiteX3" fmla="*/ 2253 w 9794"/>
                <a:gd name="connsiteY3" fmla="*/ 14408 h 14997"/>
                <a:gd name="connsiteX4" fmla="*/ 0 w 9794"/>
                <a:gd name="connsiteY4" fmla="*/ 10518 h 14997"/>
                <a:gd name="connsiteX0" fmla="*/ 10000 w 10000"/>
                <a:gd name="connsiteY0" fmla="*/ 0 h 9999"/>
                <a:gd name="connsiteX1" fmla="*/ 8274 w 10000"/>
                <a:gd name="connsiteY1" fmla="*/ 7029 h 9999"/>
                <a:gd name="connsiteX2" fmla="*/ 5769 w 10000"/>
                <a:gd name="connsiteY2" fmla="*/ 9551 h 9999"/>
                <a:gd name="connsiteX3" fmla="*/ 2300 w 10000"/>
                <a:gd name="connsiteY3" fmla="*/ 9607 h 9999"/>
                <a:gd name="connsiteX4" fmla="*/ 0 w 10000"/>
                <a:gd name="connsiteY4" fmla="*/ 7013 h 9999"/>
                <a:gd name="connsiteX0" fmla="*/ 10000 w 10000"/>
                <a:gd name="connsiteY0" fmla="*/ 0 h 10000"/>
                <a:gd name="connsiteX1" fmla="*/ 8274 w 10000"/>
                <a:gd name="connsiteY1" fmla="*/ 7030 h 10000"/>
                <a:gd name="connsiteX2" fmla="*/ 5769 w 10000"/>
                <a:gd name="connsiteY2" fmla="*/ 9552 h 10000"/>
                <a:gd name="connsiteX3" fmla="*/ 2300 w 10000"/>
                <a:gd name="connsiteY3" fmla="*/ 9608 h 10000"/>
                <a:gd name="connsiteX4" fmla="*/ 0 w 10000"/>
                <a:gd name="connsiteY4" fmla="*/ 701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0"/>
                  </a:moveTo>
                  <a:cubicBezTo>
                    <a:pt x="9799" y="1418"/>
                    <a:pt x="9028" y="5256"/>
                    <a:pt x="8274" y="7030"/>
                  </a:cubicBezTo>
                  <a:cubicBezTo>
                    <a:pt x="7520" y="8804"/>
                    <a:pt x="6764" y="9122"/>
                    <a:pt x="5769" y="9552"/>
                  </a:cubicBezTo>
                  <a:cubicBezTo>
                    <a:pt x="4773" y="9982"/>
                    <a:pt x="3428" y="10274"/>
                    <a:pt x="2300" y="9608"/>
                  </a:cubicBezTo>
                  <a:cubicBezTo>
                    <a:pt x="1174" y="8941"/>
                    <a:pt x="1078" y="8712"/>
                    <a:pt x="0" y="7014"/>
                  </a:cubicBezTo>
                </a:path>
              </a:pathLst>
            </a:custGeom>
            <a:noFill/>
            <a:ln w="28575" cap="flat" cmpd="sng">
              <a:solidFill>
                <a:schemeClr val="bg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sz="3600" smtClean="0">
                <a:solidFill>
                  <a:srgbClr val="000000"/>
                </a:solidFill>
              </a:endParaRPr>
            </a:p>
          </p:txBody>
        </p:sp>
      </p:grpSp>
    </p:spTree>
    <p:extLst>
      <p:ext uri="{BB962C8B-B14F-4D97-AF65-F5344CB8AC3E}">
        <p14:creationId xmlns:p14="http://schemas.microsoft.com/office/powerpoint/2010/main" val="149857813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241136"/>
                                        </p:tgtEl>
                                        <p:attrNameLst>
                                          <p:attrName>style.visibility</p:attrName>
                                        </p:attrNameLst>
                                      </p:cBhvr>
                                      <p:to>
                                        <p:strVal val="visible"/>
                                      </p:to>
                                    </p:set>
                                    <p:animEffect transition="in" filter="dissolve">
                                      <p:cBhvr>
                                        <p:cTn id="11" dur="500"/>
                                        <p:tgtEl>
                                          <p:spTgt spid="124113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500"/>
                                        <p:tgtEl>
                                          <p:spTgt spid="11"/>
                                        </p:tgtEl>
                                      </p:cBhvr>
                                    </p:animEffect>
                                  </p:childTnLst>
                                </p:cTn>
                              </p:par>
                              <p:par>
                                <p:cTn id="17" presetID="1" presetClass="exit" presetSubtype="0" fill="hold" nodeType="with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par>
                          <p:cTn id="19" fill="hold">
                            <p:stCondLst>
                              <p:cond delay="500"/>
                            </p:stCondLst>
                            <p:childTnLst>
                              <p:par>
                                <p:cTn id="20" presetID="9" presetClass="entr" presetSubtype="0" fill="hold" grpId="0" nodeType="after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dissolve">
                                      <p:cBhvr>
                                        <p:cTn id="2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What Does It Mean to Automate</a:t>
            </a:r>
            <a:br>
              <a:rPr lang="en-US" sz="3600" dirty="0" smtClean="0"/>
            </a:br>
            <a:r>
              <a:rPr lang="en-US" sz="3600" dirty="0" smtClean="0"/>
              <a:t>Abstract Interpretation?</a:t>
            </a:r>
            <a:endParaRPr lang="en-US" sz="3600" dirty="0"/>
          </a:p>
        </p:txBody>
      </p:sp>
      <p:sp>
        <p:nvSpPr>
          <p:cNvPr id="5" name="Slide Number Placeholder 4"/>
          <p:cNvSpPr>
            <a:spLocks noGrp="1"/>
          </p:cNvSpPr>
          <p:nvPr>
            <p:ph type="sldNum" sz="quarter" idx="12"/>
          </p:nvPr>
        </p:nvSpPr>
        <p:spPr/>
        <p:txBody>
          <a:bodyPr/>
          <a:lstStyle/>
          <a:p>
            <a:fld id="{A65A0EED-6B89-664A-801E-D3FDD91C7C69}" type="slidenum">
              <a:rPr lang="en-US" smtClean="0"/>
              <a:pPr/>
              <a:t>51</a:t>
            </a:fld>
            <a:endParaRPr lang="en-US"/>
          </a:p>
        </p:txBody>
      </p:sp>
      <mc:AlternateContent xmlns:mc="http://schemas.openxmlformats.org/markup-compatibility/2006" xmlns:a14="http://schemas.microsoft.com/office/drawing/2010/main">
        <mc:Choice Requires="a14">
          <p:sp>
            <p:nvSpPr>
              <p:cNvPr id="11" name="Content Placeholder 2"/>
              <p:cNvSpPr>
                <a:spLocks noGrp="1"/>
              </p:cNvSpPr>
              <p:nvPr>
                <p:ph idx="1"/>
              </p:nvPr>
            </p:nvSpPr>
            <p:spPr>
              <a:xfrm>
                <a:off x="0" y="1691640"/>
                <a:ext cx="9144000" cy="4947699"/>
              </a:xfrm>
            </p:spPr>
            <p:txBody>
              <a:bodyPr>
                <a:normAutofit fontScale="92500" lnSpcReduction="20000"/>
              </a:bodyPr>
              <a:lstStyle/>
              <a:p>
                <a:r>
                  <a:rPr lang="en-US" dirty="0" smtClean="0"/>
                  <a:t>An abstract interpreter </a:t>
                </a:r>
                <a:r>
                  <a:rPr lang="en-US" dirty="0" err="1" smtClean="0"/>
                  <a:t>Interp</a:t>
                </a:r>
                <a:r>
                  <a:rPr lang="en-US" baseline="30000" dirty="0" smtClean="0"/>
                  <a:t>#</a:t>
                </a:r>
                <a:r>
                  <a:rPr lang="en-US" dirty="0" smtClean="0"/>
                  <a:t>(</a:t>
                </a:r>
                <a:r>
                  <a:rPr lang="en-US" dirty="0" err="1" smtClean="0"/>
                  <a:t>M</a:t>
                </a:r>
                <a:r>
                  <a:rPr lang="en-US" baseline="-25000" dirty="0" err="1" smtClean="0"/>
                  <a:t>s</a:t>
                </a:r>
                <a:r>
                  <a:rPr lang="en-US" dirty="0" err="1"/>
                  <a:t>,</a:t>
                </a:r>
                <a:r>
                  <a:rPr lang="en-US" dirty="0" err="1" smtClean="0">
                    <a:latin typeface="Lucida Calligraphy"/>
                  </a:rPr>
                  <a:t>A</a:t>
                </a:r>
                <a:r>
                  <a:rPr lang="en-US" dirty="0" err="1" smtClean="0"/>
                  <a:t>,</a:t>
                </a:r>
                <a:r>
                  <a:rPr lang="en-US" dirty="0"/>
                  <a:t> </a:t>
                </a:r>
                <a14:m>
                  <m:oMath xmlns:m="http://schemas.openxmlformats.org/officeDocument/2006/math">
                    <m:sSup>
                      <m:sSupPr>
                        <m:ctrlPr>
                          <a:rPr lang="en-US" i="1" dirty="0">
                            <a:latin typeface="Cambria Math"/>
                          </a:rPr>
                        </m:ctrlPr>
                      </m:sSupPr>
                      <m:e>
                        <m:r>
                          <a:rPr lang="en-US" i="1" dirty="0">
                            <a:latin typeface="Cambria Math"/>
                          </a:rPr>
                          <m:t>𝑎</m:t>
                        </m:r>
                      </m:e>
                      <m:sup>
                        <m:r>
                          <a:rPr lang="en-US" i="1" dirty="0">
                            <a:latin typeface="Cambria Math"/>
                          </a:rPr>
                          <m:t>#</m:t>
                        </m:r>
                      </m:sup>
                    </m:sSup>
                  </m:oMath>
                </a14:m>
                <a:r>
                  <a:rPr lang="en-US" dirty="0"/>
                  <a:t>) has three inputs</a:t>
                </a:r>
              </a:p>
              <a:p>
                <a:pPr lvl="1"/>
                <a:r>
                  <a:rPr lang="en-US" dirty="0" err="1" smtClean="0"/>
                  <a:t>M</a:t>
                </a:r>
                <a:r>
                  <a:rPr lang="en-US" baseline="-25000" dirty="0" err="1" smtClean="0"/>
                  <a:t>s</a:t>
                </a:r>
                <a:r>
                  <a:rPr lang="en-US" dirty="0" smtClean="0"/>
                  <a:t> = the meaning function for a programming language statement s</a:t>
                </a:r>
              </a:p>
              <a:p>
                <a:pPr lvl="1"/>
                <a:r>
                  <a:rPr lang="en-US" dirty="0" smtClean="0">
                    <a:latin typeface="Lucida Calligraphy"/>
                  </a:rPr>
                  <a:t>A </a:t>
                </a:r>
                <a:r>
                  <a:rPr lang="en-US" dirty="0"/>
                  <a:t>= an abstract domain</a:t>
                </a:r>
              </a:p>
              <a:p>
                <a:pPr lvl="1"/>
                <a14:m>
                  <m:oMath xmlns:m="http://schemas.openxmlformats.org/officeDocument/2006/math">
                    <m:sSup>
                      <m:sSupPr>
                        <m:ctrlPr>
                          <a:rPr lang="en-US" i="1" dirty="0">
                            <a:latin typeface="Cambria Math"/>
                          </a:rPr>
                        </m:ctrlPr>
                      </m:sSupPr>
                      <m:e>
                        <m:r>
                          <a:rPr lang="en-US" i="1" dirty="0">
                            <a:latin typeface="Cambria Math"/>
                          </a:rPr>
                          <m:t>𝑎</m:t>
                        </m:r>
                      </m:e>
                      <m:sup>
                        <m:r>
                          <a:rPr lang="en-US" i="1" dirty="0">
                            <a:latin typeface="Cambria Math"/>
                          </a:rPr>
                          <m:t>#</m:t>
                        </m:r>
                      </m:sup>
                    </m:sSup>
                  </m:oMath>
                </a14:m>
                <a:r>
                  <a:rPr lang="en-US" dirty="0" smtClean="0"/>
                  <a:t> = an abstract-domain value (represents a set of states)</a:t>
                </a:r>
              </a:p>
              <a:p>
                <a:pPr marL="457200" lvl="1" indent="0">
                  <a:buNone/>
                </a:pPr>
                <a14:m>
                  <m:oMath xmlns:m="http://schemas.openxmlformats.org/officeDocument/2006/math">
                    <m:sSup>
                      <m:sSupPr>
                        <m:ctrlPr>
                          <a:rPr lang="en-US" b="0" i="1" dirty="0" smtClean="0">
                            <a:latin typeface="Cambria Math"/>
                          </a:rPr>
                        </m:ctrlPr>
                      </m:sSupPr>
                      <m:e>
                        <m:r>
                          <a:rPr lang="en-US" b="0" i="1" dirty="0" smtClean="0">
                            <a:latin typeface="Cambria Math"/>
                          </a:rPr>
                          <m:t>𝑎</m:t>
                        </m:r>
                      </m:e>
                      <m:sup>
                        <m:r>
                          <a:rPr lang="en-US" b="0" i="1" dirty="0" smtClean="0">
                            <a:latin typeface="Cambria Math"/>
                          </a:rPr>
                          <m:t>#</m:t>
                        </m:r>
                      </m:sup>
                    </m:sSup>
                  </m:oMath>
                </a14:m>
                <a:r>
                  <a:rPr lang="en-US" dirty="0" smtClean="0"/>
                  <a:t> changes more frequently than </a:t>
                </a:r>
                <a:r>
                  <a:rPr lang="en-US" dirty="0" err="1" smtClean="0"/>
                  <a:t>M</a:t>
                </a:r>
                <a:r>
                  <a:rPr lang="en-US" baseline="-25000" dirty="0" err="1" smtClean="0"/>
                  <a:t>s</a:t>
                </a:r>
                <a:r>
                  <a:rPr lang="en-US" dirty="0" smtClean="0"/>
                  <a:t> and </a:t>
                </a:r>
                <a:r>
                  <a:rPr lang="en-US" dirty="0" smtClean="0">
                    <a:latin typeface="Lucida Calligraphy"/>
                  </a:rPr>
                  <a:t>A</a:t>
                </a:r>
                <a:endParaRPr lang="en-US" baseline="-25000" dirty="0" smtClean="0"/>
              </a:p>
              <a:p>
                <a:r>
                  <a:rPr lang="en-US" dirty="0" smtClean="0"/>
                  <a:t>Goal</a:t>
                </a:r>
              </a:p>
              <a:p>
                <a:pPr lvl="1"/>
                <a:r>
                  <a:rPr lang="en-US" dirty="0" smtClean="0"/>
                  <a:t>Inputs:</a:t>
                </a:r>
              </a:p>
              <a:p>
                <a:pPr marL="457200" lvl="1" indent="0">
                  <a:buNone/>
                </a:pPr>
                <a:r>
                  <a:rPr lang="en-US" dirty="0"/>
                  <a:t> </a:t>
                </a:r>
                <a:r>
                  <a:rPr lang="en-US" dirty="0" smtClean="0"/>
                  <a:t>   (</a:t>
                </a:r>
                <a:r>
                  <a:rPr lang="en-US" dirty="0" err="1" smtClean="0"/>
                  <a:t>i</a:t>
                </a:r>
                <a:r>
                  <a:rPr lang="en-US" dirty="0" smtClean="0"/>
                  <a:t>)  a specification of the semantics of a programming language’s</a:t>
                </a:r>
              </a:p>
              <a:p>
                <a:pPr marL="457200" lvl="1" indent="0">
                  <a:buNone/>
                </a:pPr>
                <a:r>
                  <a:rPr lang="en-US" dirty="0"/>
                  <a:t> </a:t>
                </a:r>
                <a:r>
                  <a:rPr lang="en-US" dirty="0" smtClean="0"/>
                  <a:t>         statements</a:t>
                </a:r>
              </a:p>
              <a:p>
                <a:pPr marL="457200" lvl="1" indent="0">
                  <a:buNone/>
                </a:pPr>
                <a:r>
                  <a:rPr lang="en-US" dirty="0"/>
                  <a:t> </a:t>
                </a:r>
                <a:r>
                  <a:rPr lang="en-US" dirty="0" smtClean="0"/>
                  <a:t>   (ii) a specification of abstract domain </a:t>
                </a:r>
                <a:r>
                  <a:rPr lang="en-US" dirty="0">
                    <a:latin typeface="Lucida Calligraphy"/>
                  </a:rPr>
                  <a:t>A</a:t>
                </a:r>
                <a:endParaRPr lang="en-US" dirty="0" smtClean="0"/>
              </a:p>
              <a:p>
                <a:pPr lvl="1"/>
                <a:r>
                  <a:rPr lang="en-US" dirty="0" smtClean="0"/>
                  <a:t>Output: a function </a:t>
                </a:r>
                <a:r>
                  <a:rPr lang="en-US" dirty="0" err="1" smtClean="0"/>
                  <a:t>I</a:t>
                </a:r>
                <a:r>
                  <a:rPr lang="en-US" baseline="-25000" dirty="0" err="1" smtClean="0"/>
                  <a:t>s,</a:t>
                </a:r>
                <a:r>
                  <a:rPr lang="en-US" baseline="-25000" dirty="0" err="1" smtClean="0">
                    <a:latin typeface="Lucida Calligraphy"/>
                  </a:rPr>
                  <a:t>A</a:t>
                </a:r>
                <a:r>
                  <a:rPr lang="en-US" dirty="0" smtClean="0"/>
                  <a:t>(</a:t>
                </a:r>
                <a:r>
                  <a:rPr lang="en-US" dirty="0" smtClean="0">
                    <a:latin typeface="Lucida Calligraphy"/>
                  </a:rPr>
                  <a:t>•</a:t>
                </a:r>
                <a:r>
                  <a:rPr lang="en-US" dirty="0" smtClean="0"/>
                  <a:t>) such that </a:t>
                </a:r>
                <a:r>
                  <a:rPr lang="en-US" dirty="0" err="1" smtClean="0"/>
                  <a:t>I</a:t>
                </a:r>
                <a:r>
                  <a:rPr lang="en-US" baseline="-25000" dirty="0" err="1" smtClean="0"/>
                  <a:t>s,</a:t>
                </a:r>
                <a:r>
                  <a:rPr lang="en-US" baseline="-25000" dirty="0" err="1" smtClean="0">
                    <a:latin typeface="Lucida Calligraphy"/>
                  </a:rPr>
                  <a:t>A</a:t>
                </a:r>
                <a:r>
                  <a:rPr lang="en-US" dirty="0" smtClean="0"/>
                  <a:t>(</a:t>
                </a:r>
                <a14:m>
                  <m:oMath xmlns:m="http://schemas.openxmlformats.org/officeDocument/2006/math">
                    <m:sSup>
                      <m:sSupPr>
                        <m:ctrlPr>
                          <a:rPr lang="en-US" i="1" dirty="0">
                            <a:latin typeface="Cambria Math"/>
                          </a:rPr>
                        </m:ctrlPr>
                      </m:sSupPr>
                      <m:e>
                        <m:r>
                          <a:rPr lang="en-US" i="1" dirty="0">
                            <a:latin typeface="Cambria Math"/>
                          </a:rPr>
                          <m:t>𝑎</m:t>
                        </m:r>
                      </m:e>
                      <m:sup>
                        <m:r>
                          <a:rPr lang="en-US" i="1" dirty="0">
                            <a:latin typeface="Cambria Math"/>
                          </a:rPr>
                          <m:t>#</m:t>
                        </m:r>
                      </m:sup>
                    </m:sSup>
                  </m:oMath>
                </a14:m>
                <a:r>
                  <a:rPr lang="en-US" dirty="0"/>
                  <a:t>) computes </a:t>
                </a:r>
                <a:r>
                  <a:rPr lang="en-US" dirty="0" err="1" smtClean="0"/>
                  <a:t>Interp</a:t>
                </a:r>
                <a:r>
                  <a:rPr lang="en-US" baseline="30000" dirty="0" smtClean="0"/>
                  <a:t>#</a:t>
                </a:r>
                <a:r>
                  <a:rPr lang="en-US" dirty="0" smtClean="0"/>
                  <a:t>(</a:t>
                </a:r>
                <a:r>
                  <a:rPr lang="en-US" dirty="0" err="1" smtClean="0"/>
                  <a:t>M</a:t>
                </a:r>
                <a:r>
                  <a:rPr lang="en-US" baseline="-25000" dirty="0" err="1" smtClean="0"/>
                  <a:t>s</a:t>
                </a:r>
                <a:r>
                  <a:rPr lang="en-US" dirty="0" err="1" smtClean="0"/>
                  <a:t>,</a:t>
                </a:r>
                <a:r>
                  <a:rPr lang="en-US" dirty="0" err="1" smtClean="0">
                    <a:latin typeface="Lucida Calligraphy"/>
                  </a:rPr>
                  <a:t>A</a:t>
                </a:r>
                <a:r>
                  <a:rPr lang="en-US" dirty="0" err="1" smtClean="0"/>
                  <a:t>,</a:t>
                </a:r>
                <a:r>
                  <a:rPr lang="en-US" dirty="0"/>
                  <a:t> </a:t>
                </a:r>
                <a14:m>
                  <m:oMath xmlns:m="http://schemas.openxmlformats.org/officeDocument/2006/math">
                    <m:sSup>
                      <m:sSupPr>
                        <m:ctrlPr>
                          <a:rPr lang="en-US" i="1" dirty="0">
                            <a:latin typeface="Cambria Math"/>
                          </a:rPr>
                        </m:ctrlPr>
                      </m:sSupPr>
                      <m:e>
                        <m:r>
                          <a:rPr lang="en-US" i="1" dirty="0">
                            <a:latin typeface="Cambria Math"/>
                          </a:rPr>
                          <m:t>𝑎</m:t>
                        </m:r>
                      </m:e>
                      <m:sup>
                        <m:r>
                          <a:rPr lang="en-US" i="1" dirty="0">
                            <a:latin typeface="Cambria Math"/>
                          </a:rPr>
                          <m:t>#</m:t>
                        </m:r>
                      </m:sup>
                    </m:sSup>
                  </m:oMath>
                </a14:m>
                <a:r>
                  <a:rPr lang="en-US" dirty="0"/>
                  <a:t>)</a:t>
                </a:r>
              </a:p>
              <a:p>
                <a:r>
                  <a:rPr lang="en-US" dirty="0">
                    <a:solidFill>
                      <a:srgbClr val="C00000"/>
                    </a:solidFill>
                  </a:rPr>
                  <a:t>What formalism should we use to specify </a:t>
                </a:r>
                <a:r>
                  <a:rPr lang="en-US" dirty="0" err="1">
                    <a:solidFill>
                      <a:srgbClr val="C00000"/>
                    </a:solidFill>
                  </a:rPr>
                  <a:t>M</a:t>
                </a:r>
                <a:r>
                  <a:rPr lang="en-US" baseline="-25000" dirty="0" err="1">
                    <a:solidFill>
                      <a:srgbClr val="C00000"/>
                    </a:solidFill>
                  </a:rPr>
                  <a:t>s</a:t>
                </a:r>
                <a:r>
                  <a:rPr lang="en-US" dirty="0">
                    <a:solidFill>
                      <a:srgbClr val="C00000"/>
                    </a:solidFill>
                  </a:rPr>
                  <a:t>?</a:t>
                </a:r>
                <a:endParaRPr lang="en-US" baseline="-25000" dirty="0">
                  <a:solidFill>
                    <a:srgbClr val="C00000"/>
                  </a:solidFill>
                </a:endParaRPr>
              </a:p>
              <a:p>
                <a:r>
                  <a:rPr lang="en-US" dirty="0">
                    <a:solidFill>
                      <a:srgbClr val="C00000"/>
                    </a:solidFill>
                  </a:rPr>
                  <a:t>What formalism should we use to specify </a:t>
                </a:r>
                <a:r>
                  <a:rPr lang="en-US" dirty="0">
                    <a:solidFill>
                      <a:srgbClr val="C00000"/>
                    </a:solidFill>
                    <a:latin typeface="Lucida Calligraphy"/>
                  </a:rPr>
                  <a:t>A</a:t>
                </a:r>
                <a:r>
                  <a:rPr lang="en-US" dirty="0" smtClean="0">
                    <a:solidFill>
                      <a:srgbClr val="C00000"/>
                    </a:solidFill>
                  </a:rPr>
                  <a:t>?</a:t>
                </a:r>
                <a:r>
                  <a:rPr lang="en-US" dirty="0" smtClean="0"/>
                  <a:t> </a:t>
                </a:r>
                <a:endParaRPr lang="en-US" baseline="-25000" dirty="0"/>
              </a:p>
            </p:txBody>
          </p:sp>
        </mc:Choice>
        <mc:Fallback xmlns="">
          <p:sp>
            <p:nvSpPr>
              <p:cNvPr id="11" name="Content Placeholder 2"/>
              <p:cNvSpPr>
                <a:spLocks noGrp="1" noRot="1" noChangeAspect="1" noMove="1" noResize="1" noEditPoints="1" noAdjustHandles="1" noChangeArrowheads="1" noChangeShapeType="1" noTextEdit="1"/>
              </p:cNvSpPr>
              <p:nvPr>
                <p:ph idx="1"/>
              </p:nvPr>
            </p:nvSpPr>
            <p:spPr>
              <a:xfrm>
                <a:off x="0" y="1691640"/>
                <a:ext cx="9144000" cy="4947699"/>
              </a:xfrm>
              <a:blipFill rotWithShape="1">
                <a:blip r:embed="rId3"/>
                <a:stretch>
                  <a:fillRect l="-1000" t="-2343" r="-2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ounded Rectangular Callout 2"/>
              <p:cNvSpPr/>
              <p:nvPr/>
            </p:nvSpPr>
            <p:spPr>
              <a:xfrm>
                <a:off x="3263900" y="1663700"/>
                <a:ext cx="5689600" cy="2385648"/>
              </a:xfrm>
              <a:prstGeom prst="wedgeRoundRectCallout">
                <a:avLst>
                  <a:gd name="adj1" fmla="val 3676"/>
                  <a:gd name="adj2" fmla="val 128531"/>
                  <a:gd name="adj3" fmla="val 16667"/>
                </a:avLst>
              </a:prstGeom>
              <a:solidFill>
                <a:schemeClr val="bg1"/>
              </a:solidFill>
              <a:ln w="3810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dirty="0" smtClean="0">
                    <a:solidFill>
                      <a:srgbClr val="C00000"/>
                    </a:solidFill>
                  </a:rPr>
                  <a:t>Abstract datatype that supports:</a:t>
                </a:r>
              </a:p>
              <a:p>
                <a:pPr marL="225425" indent="-225425">
                  <a:buFont typeface="Arial" panose="020B0604020202020204" pitchFamily="34" charset="0"/>
                  <a:buChar char="•"/>
                </a:pPr>
                <a14:m>
                  <m:oMath xmlns:m="http://schemas.openxmlformats.org/officeDocument/2006/math">
                    <m:acc>
                      <m:accPr>
                        <m:chr m:val="̂"/>
                        <m:ctrlPr>
                          <a:rPr lang="en-US" sz="2800" b="0" i="1" smtClean="0">
                            <a:solidFill>
                              <a:srgbClr val="C00000"/>
                            </a:solidFill>
                            <a:latin typeface="Cambria Math"/>
                          </a:rPr>
                        </m:ctrlPr>
                      </m:accPr>
                      <m:e>
                        <m:r>
                          <m:rPr>
                            <m:sty m:val="p"/>
                          </m:rPr>
                          <a:rPr lang="en-US" sz="2800" i="1">
                            <a:solidFill>
                              <a:srgbClr val="C00000"/>
                            </a:solidFill>
                            <a:latin typeface="Cambria Math"/>
                          </a:rPr>
                          <m:t>γ</m:t>
                        </m:r>
                      </m:e>
                    </m:acc>
                    <m:r>
                      <a:rPr lang="en-US" sz="2800" b="0" i="1" smtClean="0">
                        <a:solidFill>
                          <a:srgbClr val="C00000"/>
                        </a:solidFill>
                        <a:latin typeface="Cambria Math"/>
                      </a:rPr>
                      <m:t>:</m:t>
                    </m:r>
                    <m:r>
                      <m:rPr>
                        <m:nor/>
                      </m:rPr>
                      <a:rPr lang="en-US" sz="2800" dirty="0">
                        <a:solidFill>
                          <a:srgbClr val="C00000"/>
                        </a:solidFill>
                        <a:latin typeface="Lucida Calligraphy"/>
                      </a:rPr>
                      <m:t>A</m:t>
                    </m:r>
                    <m:r>
                      <m:rPr>
                        <m:nor/>
                      </m:rPr>
                      <a:rPr lang="en-US" sz="2800" b="0" i="0" dirty="0" smtClean="0">
                        <a:solidFill>
                          <a:srgbClr val="C00000"/>
                        </a:solidFill>
                        <a:latin typeface="Lucida Calligraphy"/>
                      </a:rPr>
                      <m:t> </m:t>
                    </m:r>
                    <m:r>
                      <a:rPr lang="en-US" sz="2800" b="0" i="1" dirty="0" smtClean="0">
                        <a:solidFill>
                          <a:srgbClr val="C00000"/>
                        </a:solidFill>
                        <a:latin typeface="Cambria Math"/>
                      </a:rPr>
                      <m:t>→</m:t>
                    </m:r>
                  </m:oMath>
                </a14:m>
                <a:r>
                  <a:rPr lang="en-US" sz="2800" b="0" dirty="0" smtClean="0">
                    <a:solidFill>
                      <a:srgbClr val="C00000"/>
                    </a:solidFill>
                  </a:rPr>
                  <a:t> QF_ABV logic</a:t>
                </a:r>
              </a:p>
              <a:p>
                <a:pPr marL="225425" indent="-225425">
                  <a:buFont typeface="Arial" panose="020B0604020202020204" pitchFamily="34" charset="0"/>
                  <a:buChar char="•"/>
                </a:pPr>
                <a14:m>
                  <m:oMath xmlns:m="http://schemas.openxmlformats.org/officeDocument/2006/math">
                    <m:r>
                      <m:rPr>
                        <m:sty m:val="p"/>
                      </m:rPr>
                      <a:rPr lang="en-US" sz="2800" b="0" i="1" smtClean="0">
                        <a:solidFill>
                          <a:srgbClr val="C00000"/>
                        </a:solidFill>
                        <a:latin typeface="Cambria Math"/>
                      </a:rPr>
                      <m:t>β</m:t>
                    </m:r>
                    <m:r>
                      <a:rPr lang="en-US" sz="2800" b="0" i="1" smtClean="0">
                        <a:solidFill>
                          <a:srgbClr val="C00000"/>
                        </a:solidFill>
                        <a:latin typeface="Cambria Math"/>
                      </a:rPr>
                      <m:t>(</m:t>
                    </m:r>
                    <m:r>
                      <a:rPr lang="en-US" sz="2800" b="0" i="1" smtClean="0">
                        <a:solidFill>
                          <a:srgbClr val="C00000"/>
                        </a:solidFill>
                        <a:latin typeface="Cambria Math"/>
                      </a:rPr>
                      <m:t>𝜎</m:t>
                    </m:r>
                    <m:r>
                      <a:rPr lang="en-US" sz="2800" b="0" i="1" smtClean="0">
                        <a:solidFill>
                          <a:srgbClr val="C00000"/>
                        </a:solidFill>
                        <a:latin typeface="Cambria Math"/>
                      </a:rPr>
                      <m:t>)</m:t>
                    </m:r>
                  </m:oMath>
                </a14:m>
                <a:r>
                  <a:rPr lang="en-US" sz="2800" b="0" dirty="0" smtClean="0">
                    <a:solidFill>
                      <a:srgbClr val="C00000"/>
                    </a:solidFill>
                  </a:rPr>
                  <a:t>: abstracts a singleton state </a:t>
                </a:r>
                <a14:m>
                  <m:oMath xmlns:m="http://schemas.openxmlformats.org/officeDocument/2006/math">
                    <m:r>
                      <m:rPr>
                        <m:sty m:val="p"/>
                      </m:rPr>
                      <a:rPr lang="en-US" sz="2800" b="0" i="1" smtClean="0">
                        <a:solidFill>
                          <a:srgbClr val="C00000"/>
                        </a:solidFill>
                        <a:latin typeface="Cambria Math"/>
                      </a:rPr>
                      <m:t>σ</m:t>
                    </m:r>
                  </m:oMath>
                </a14:m>
                <a:endParaRPr lang="en-US" sz="2800" b="0" dirty="0" smtClean="0">
                  <a:solidFill>
                    <a:srgbClr val="C00000"/>
                  </a:solidFill>
                </a:endParaRPr>
              </a:p>
              <a:p>
                <a:pPr marL="225425" indent="-225425">
                  <a:buFont typeface="Arial" panose="020B0604020202020204" pitchFamily="34" charset="0"/>
                  <a:buChar char="•"/>
                </a:pPr>
                <a14:m>
                  <m:oMath xmlns:m="http://schemas.openxmlformats.org/officeDocument/2006/math">
                    <m:sSup>
                      <m:sSupPr>
                        <m:ctrlPr>
                          <a:rPr lang="en-US" sz="2800" b="0" i="1" dirty="0" smtClean="0">
                            <a:solidFill>
                              <a:srgbClr val="C00000"/>
                            </a:solidFill>
                            <a:latin typeface="Cambria Math"/>
                          </a:rPr>
                        </m:ctrlPr>
                      </m:sSupPr>
                      <m:e>
                        <m:r>
                          <a:rPr lang="en-US" sz="2800" b="0" i="1" dirty="0" smtClean="0">
                            <a:solidFill>
                              <a:srgbClr val="C00000"/>
                            </a:solidFill>
                            <a:latin typeface="Cambria Math"/>
                          </a:rPr>
                          <m:t>𝑥</m:t>
                        </m:r>
                      </m:e>
                      <m:sup>
                        <m:r>
                          <a:rPr lang="en-US" sz="2800" b="0" i="1" dirty="0" smtClean="0">
                            <a:solidFill>
                              <a:srgbClr val="C00000"/>
                            </a:solidFill>
                            <a:latin typeface="Cambria Math"/>
                          </a:rPr>
                          <m:t>#</m:t>
                        </m:r>
                      </m:sup>
                    </m:sSup>
                  </m:oMath>
                </a14:m>
                <a:r>
                  <a:rPr lang="en-US" sz="2800" b="0" dirty="0" smtClean="0">
                    <a:solidFill>
                      <a:srgbClr val="C00000"/>
                    </a:solidFill>
                  </a:rPr>
                  <a:t> </a:t>
                </a:r>
                <a14:m>
                  <m:oMath xmlns:m="http://schemas.openxmlformats.org/officeDocument/2006/math">
                    <m:r>
                      <a:rPr lang="en-US" sz="2800" b="0" i="1" smtClean="0">
                        <a:solidFill>
                          <a:srgbClr val="C00000"/>
                        </a:solidFill>
                        <a:latin typeface="Cambria Math"/>
                      </a:rPr>
                      <m:t>⊔</m:t>
                    </m:r>
                    <m:r>
                      <a:rPr lang="en-US" sz="2800" b="0" i="1" smtClean="0">
                        <a:solidFill>
                          <a:srgbClr val="C00000"/>
                        </a:solidFill>
                        <a:latin typeface="Cambria Math"/>
                      </a:rPr>
                      <m:t>𝛽</m:t>
                    </m:r>
                    <m:d>
                      <m:dPr>
                        <m:ctrlPr>
                          <a:rPr lang="en-US" sz="2800" b="0" i="1" smtClean="0">
                            <a:solidFill>
                              <a:srgbClr val="C00000"/>
                            </a:solidFill>
                            <a:latin typeface="Cambria Math"/>
                          </a:rPr>
                        </m:ctrlPr>
                      </m:dPr>
                      <m:e>
                        <m:r>
                          <a:rPr lang="en-US" sz="2800" b="0" i="1" smtClean="0">
                            <a:solidFill>
                              <a:srgbClr val="C00000"/>
                            </a:solidFill>
                            <a:latin typeface="Cambria Math"/>
                          </a:rPr>
                          <m:t>𝜎</m:t>
                        </m:r>
                      </m:e>
                    </m:d>
                  </m:oMath>
                </a14:m>
                <a:endParaRPr lang="en-US" sz="2800" b="0" dirty="0" smtClean="0">
                  <a:solidFill>
                    <a:srgbClr val="C00000"/>
                  </a:solidFill>
                </a:endParaRPr>
              </a:p>
              <a:p>
                <a:pPr marL="225425" indent="-225425">
                  <a:buFont typeface="Arial" panose="020B0604020202020204" pitchFamily="34" charset="0"/>
                  <a:buChar char="•"/>
                </a:pPr>
                <a14:m>
                  <m:oMath xmlns:m="http://schemas.openxmlformats.org/officeDocument/2006/math">
                    <m:r>
                      <a:rPr lang="en-US" sz="2800" b="0" i="1" smtClean="0">
                        <a:solidFill>
                          <a:srgbClr val="C00000"/>
                        </a:solidFill>
                        <a:latin typeface="Cambria Math"/>
                      </a:rPr>
                      <m:t>⊥</m:t>
                    </m:r>
                  </m:oMath>
                </a14:m>
                <a:endParaRPr lang="en-US" sz="2800" b="0" dirty="0" smtClean="0">
                  <a:solidFill>
                    <a:srgbClr val="C00000"/>
                  </a:solidFill>
                </a:endParaRPr>
              </a:p>
            </p:txBody>
          </p:sp>
        </mc:Choice>
        <mc:Fallback xmlns="">
          <p:sp>
            <p:nvSpPr>
              <p:cNvPr id="3" name="Rounded Rectangular Callout 2"/>
              <p:cNvSpPr>
                <a:spLocks noRot="1" noChangeAspect="1" noMove="1" noResize="1" noEditPoints="1" noAdjustHandles="1" noChangeArrowheads="1" noChangeShapeType="1" noTextEdit="1"/>
              </p:cNvSpPr>
              <p:nvPr/>
            </p:nvSpPr>
            <p:spPr>
              <a:xfrm>
                <a:off x="3263900" y="1663700"/>
                <a:ext cx="5689600" cy="2385648"/>
              </a:xfrm>
              <a:prstGeom prst="wedgeRoundRectCallout">
                <a:avLst>
                  <a:gd name="adj1" fmla="val 3676"/>
                  <a:gd name="adj2" fmla="val 128531"/>
                  <a:gd name="adj3" fmla="val 16667"/>
                </a:avLst>
              </a:prstGeom>
              <a:blipFill rotWithShape="1">
                <a:blip r:embed="rId4"/>
                <a:stretch>
                  <a:fillRect/>
                </a:stretch>
              </a:blipFill>
              <a:ln w="38100">
                <a:solidFill>
                  <a:srgbClr val="C00000"/>
                </a:solidFill>
              </a:ln>
              <a:effectLst>
                <a:outerShdw blurRad="50800" sx="1000" sy="1000" algn="ctr" rotWithShape="0">
                  <a:srgbClr val="FFFFFF">
                    <a:alpha val="0"/>
                  </a:srgbClr>
                </a:outerShdw>
              </a:effectLst>
            </p:spPr>
            <p:txBody>
              <a:bodyPr/>
              <a:lstStyle/>
              <a:p>
                <a:r>
                  <a:rPr lang="en-US">
                    <a:noFill/>
                  </a:rPr>
                  <a:t> </a:t>
                </a:r>
              </a:p>
            </p:txBody>
          </p:sp>
        </mc:Fallback>
      </mc:AlternateContent>
    </p:spTree>
    <p:extLst>
      <p:ext uri="{BB962C8B-B14F-4D97-AF65-F5344CB8AC3E}">
        <p14:creationId xmlns:p14="http://schemas.microsoft.com/office/powerpoint/2010/main" val="212028818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4"/>
          <p:cNvSpPr>
            <a:spLocks noGrp="1"/>
          </p:cNvSpPr>
          <p:nvPr>
            <p:ph type="sldNum" sz="quarter" idx="12"/>
          </p:nvPr>
        </p:nvSpPr>
        <p:spPr>
          <a:xfrm>
            <a:off x="6890134" y="6356350"/>
            <a:ext cx="2133600" cy="365125"/>
          </a:xfrm>
        </p:spPr>
        <p:txBody>
          <a:bodyPr/>
          <a:lstStyle/>
          <a:p>
            <a:fld id="{A65A0EED-6B89-664A-801E-D3FDD91C7C69}" type="slidenum">
              <a:rPr lang="en-US" smtClean="0"/>
              <a:pPr/>
              <a:t>52</a:t>
            </a:fld>
            <a:endParaRPr lang="en-US" dirty="0"/>
          </a:p>
        </p:txBody>
      </p:sp>
      <p:sp>
        <p:nvSpPr>
          <p:cNvPr id="2" name="Title 1"/>
          <p:cNvSpPr>
            <a:spLocks noGrp="1"/>
          </p:cNvSpPr>
          <p:nvPr>
            <p:ph type="title"/>
          </p:nvPr>
        </p:nvSpPr>
        <p:spPr/>
        <p:txBody>
          <a:bodyPr/>
          <a:lstStyle/>
          <a:p>
            <a:r>
              <a:rPr lang="en-US" dirty="0" smtClean="0"/>
              <a:t>A First Glimmer</a:t>
            </a:r>
            <a:endParaRPr lang="en-US" dirty="0"/>
          </a:p>
        </p:txBody>
      </p:sp>
      <p:pic>
        <p:nvPicPr>
          <p:cNvPr id="5122" name="Picture 2" descr="C:\Users\reps\Documents\Service\Meetings\Dagstuhl SMT-meets-AbsInt-2014\Talk\MitchellBookCo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635222" y="1933517"/>
            <a:ext cx="3621320" cy="2458637"/>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227288" y="2463050"/>
            <a:ext cx="1651912" cy="2008150"/>
            <a:chOff x="227288" y="2463050"/>
            <a:chExt cx="1651912" cy="2008150"/>
          </a:xfrm>
        </p:grpSpPr>
        <p:pic>
          <p:nvPicPr>
            <p:cNvPr id="5123" name="Picture 3" descr="C:\Users\reps\Documents\Service\Meetings\Dagstuhl SMT-meets-AbsInt-2014\Talk\shavlik-lar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288" y="2463050"/>
              <a:ext cx="1651912" cy="16519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3768" y="4101868"/>
              <a:ext cx="1318951" cy="369332"/>
            </a:xfrm>
            <a:prstGeom prst="rect">
              <a:avLst/>
            </a:prstGeom>
            <a:noFill/>
          </p:spPr>
          <p:txBody>
            <a:bodyPr wrap="none" rtlCol="0">
              <a:spAutoFit/>
            </a:bodyPr>
            <a:lstStyle/>
            <a:p>
              <a:r>
                <a:rPr lang="en-US" dirty="0" smtClean="0"/>
                <a:t>Jude </a:t>
              </a:r>
              <a:r>
                <a:rPr lang="en-US" dirty="0" err="1" smtClean="0"/>
                <a:t>Shavlik</a:t>
              </a:r>
              <a:endParaRPr lang="en-US" dirty="0"/>
            </a:p>
          </p:txBody>
        </p:sp>
      </p:grpSp>
      <p:sp>
        <p:nvSpPr>
          <p:cNvPr id="5" name="Rounded Rectangular Callout 4"/>
          <p:cNvSpPr/>
          <p:nvPr/>
        </p:nvSpPr>
        <p:spPr>
          <a:xfrm>
            <a:off x="2376000" y="1352174"/>
            <a:ext cx="2448000" cy="1655001"/>
          </a:xfrm>
          <a:prstGeom prst="wedgeRoundRectCallout">
            <a:avLst>
              <a:gd name="adj1" fmla="val -94616"/>
              <a:gd name="adj2" fmla="val 85229"/>
              <a:gd name="adj3" fmla="val 16667"/>
            </a:avLst>
          </a:prstGeom>
          <a:solidFill>
            <a:schemeClr val="bg1"/>
          </a:solidFill>
          <a:ln w="19050">
            <a:solidFill>
              <a:schemeClr val="tx1"/>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40% of the people in the Wisconsin CS department are doing machine learning, </a:t>
            </a:r>
            <a:r>
              <a:rPr lang="en-US" smtClean="0">
                <a:solidFill>
                  <a:schemeClr val="tx1"/>
                </a:solidFill>
              </a:rPr>
              <a:t>but don’t </a:t>
            </a:r>
            <a:r>
              <a:rPr lang="en-US" dirty="0" smtClean="0">
                <a:solidFill>
                  <a:schemeClr val="tx1"/>
                </a:solidFill>
              </a:rPr>
              <a:t>know it</a:t>
            </a:r>
            <a:endParaRPr lang="en-US" dirty="0">
              <a:solidFill>
                <a:schemeClr val="tx1"/>
              </a:solidFill>
            </a:endParaRPr>
          </a:p>
        </p:txBody>
      </p:sp>
      <p:sp>
        <p:nvSpPr>
          <p:cNvPr id="4" name="Rounded Rectangular Callout 3"/>
          <p:cNvSpPr/>
          <p:nvPr/>
        </p:nvSpPr>
        <p:spPr>
          <a:xfrm>
            <a:off x="2160000" y="3677806"/>
            <a:ext cx="2664000" cy="2240594"/>
          </a:xfrm>
          <a:prstGeom prst="wedgeRoundRectCallout">
            <a:avLst>
              <a:gd name="adj1" fmla="val 121600"/>
              <a:gd name="adj2" fmla="val -74714"/>
              <a:gd name="adj3" fmla="val 16667"/>
            </a:avLst>
          </a:prstGeom>
          <a:solidFill>
            <a:schemeClr val="bg1"/>
          </a:solidFill>
          <a:ln w="19050">
            <a:solidFill>
              <a:schemeClr val="tx1"/>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smtClean="0">
                <a:solidFill>
                  <a:schemeClr val="tx1"/>
                </a:solidFill>
              </a:rPr>
              <a:t>Find-S Algorithm for learning a concept in a concept lattice:</a:t>
            </a:r>
          </a:p>
          <a:p>
            <a:pPr marL="285750" indent="-285750">
              <a:buFont typeface="Arial" panose="020B0604020202020204" pitchFamily="34" charset="0"/>
              <a:buChar char="•"/>
            </a:pPr>
            <a:r>
              <a:rPr lang="en-US" dirty="0" smtClean="0">
                <a:solidFill>
                  <a:schemeClr val="tx1"/>
                </a:solidFill>
              </a:rPr>
              <a:t>Discard all negative examples</a:t>
            </a:r>
          </a:p>
          <a:p>
            <a:pPr marL="285750" indent="-285750">
              <a:buFont typeface="Arial" panose="020B0604020202020204" pitchFamily="34" charset="0"/>
              <a:buChar char="•"/>
            </a:pPr>
            <a:r>
              <a:rPr lang="en-US" dirty="0" smtClean="0">
                <a:solidFill>
                  <a:schemeClr val="tx1"/>
                </a:solidFill>
              </a:rPr>
              <a:t>Return the join of all positive examples</a:t>
            </a:r>
            <a:endParaRPr lang="en-US" dirty="0">
              <a:solidFill>
                <a:schemeClr val="tx1"/>
              </a:solidFill>
            </a:endParaRPr>
          </a:p>
        </p:txBody>
      </p:sp>
      <mc:AlternateContent xmlns:mc="http://schemas.openxmlformats.org/markup-compatibility/2006" xmlns:a14="http://schemas.microsoft.com/office/drawing/2010/main">
        <mc:Choice Requires="a14">
          <p:sp>
            <p:nvSpPr>
              <p:cNvPr id="7" name="Rounded Rectangular Callout 6"/>
              <p:cNvSpPr/>
              <p:nvPr/>
            </p:nvSpPr>
            <p:spPr>
              <a:xfrm>
                <a:off x="4924800" y="5057303"/>
                <a:ext cx="3988800" cy="1638697"/>
              </a:xfrm>
              <a:prstGeom prst="wedgeRoundRectCallout">
                <a:avLst>
                  <a:gd name="adj1" fmla="val -59100"/>
                  <a:gd name="adj2" fmla="val -72133"/>
                  <a:gd name="adj3" fmla="val 16667"/>
                </a:avLst>
              </a:prstGeom>
              <a:solidFill>
                <a:schemeClr val="bg1"/>
              </a:solidFill>
              <a:ln w="19050">
                <a:solidFill>
                  <a:schemeClr val="tx1"/>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14:m>
                  <m:oMath xmlns:m="http://schemas.openxmlformats.org/officeDocument/2006/math">
                    <m:acc>
                      <m:accPr>
                        <m:chr m:val="̂"/>
                        <m:ctrlPr>
                          <a:rPr lang="en-US" i="1" smtClean="0">
                            <a:solidFill>
                              <a:schemeClr val="tx1"/>
                            </a:solidFill>
                            <a:latin typeface="Cambria Math"/>
                            <a:ea typeface="Cambria Math"/>
                          </a:rPr>
                        </m:ctrlPr>
                      </m:accPr>
                      <m:e>
                        <m:r>
                          <a:rPr lang="en-US" i="1">
                            <a:solidFill>
                              <a:schemeClr val="tx1"/>
                            </a:solidFill>
                            <a:latin typeface="Cambria Math"/>
                            <a:ea typeface="Cambria Math"/>
                          </a:rPr>
                          <m:t>𝛼</m:t>
                        </m:r>
                      </m:e>
                    </m:acc>
                  </m:oMath>
                </a14:m>
                <a:r>
                  <a:rPr lang="en-US" dirty="0" smtClean="0">
                    <a:solidFill>
                      <a:schemeClr val="tx1"/>
                    </a:solidFill>
                  </a:rPr>
                  <a:t> performs </a:t>
                </a:r>
                <a:r>
                  <a:rPr lang="en-US" u="sng" dirty="0" smtClean="0">
                    <a:solidFill>
                      <a:schemeClr val="tx1"/>
                    </a:solidFill>
                  </a:rPr>
                  <a:t>smart</a:t>
                </a:r>
                <a:r>
                  <a:rPr lang="en-US" dirty="0" smtClean="0">
                    <a:solidFill>
                      <a:schemeClr val="tx1"/>
                    </a:solidFill>
                  </a:rPr>
                  <a:t> sampling</a:t>
                </a:r>
              </a:p>
              <a:p>
                <a:pPr marL="285750" indent="-285750">
                  <a:buFont typeface="Arial" panose="020B0604020202020204" pitchFamily="34" charset="0"/>
                  <a:buChar char="•"/>
                </a:pPr>
                <a:r>
                  <a:rPr lang="en-US" dirty="0" smtClean="0">
                    <a:solidFill>
                      <a:schemeClr val="tx1"/>
                    </a:solidFill>
                  </a:rPr>
                  <a:t>Solver guarantees that there are no negative samples</a:t>
                </a:r>
              </a:p>
              <a:p>
                <a:pPr marL="285750" indent="-285750">
                  <a:buFont typeface="Arial" panose="020B0604020202020204" pitchFamily="34" charset="0"/>
                  <a:buChar char="•"/>
                </a:pPr>
                <a:r>
                  <a:rPr lang="en-US" dirty="0" smtClean="0">
                    <a:solidFill>
                      <a:schemeClr val="tx1"/>
                    </a:solidFill>
                  </a:rPr>
                  <a:t>Blocking clause ensures progress</a:t>
                </a:r>
              </a:p>
              <a:p>
                <a:pPr marL="285750" indent="-285750">
                  <a:buFont typeface="Arial" panose="020B0604020202020204" pitchFamily="34" charset="0"/>
                  <a:buChar char="•"/>
                </a:pPr>
                <a:r>
                  <a:rPr lang="en-US" dirty="0" smtClean="0">
                    <a:solidFill>
                      <a:schemeClr val="tx1"/>
                    </a:solidFill>
                  </a:rPr>
                  <a:t>Terminates if no </a:t>
                </a:r>
                <a:r>
                  <a:rPr lang="en-US" dirty="0" smtClean="0">
                    <a:solidFill>
                      <a:schemeClr val="tx1"/>
                    </a:solidFill>
                    <a:sym typeface="Symbol"/>
                  </a:rPr>
                  <a:t> ascending chains</a:t>
                </a:r>
                <a:endParaRPr lang="en-US" dirty="0">
                  <a:solidFill>
                    <a:schemeClr val="tx1"/>
                  </a:solidFill>
                </a:endParaRPr>
              </a:p>
            </p:txBody>
          </p:sp>
        </mc:Choice>
        <mc:Fallback xmlns="">
          <p:sp>
            <p:nvSpPr>
              <p:cNvPr id="7" name="Rounded Rectangular Callout 6"/>
              <p:cNvSpPr>
                <a:spLocks noRot="1" noChangeAspect="1" noMove="1" noResize="1" noEditPoints="1" noAdjustHandles="1" noChangeArrowheads="1" noChangeShapeType="1" noTextEdit="1"/>
              </p:cNvSpPr>
              <p:nvPr/>
            </p:nvSpPr>
            <p:spPr>
              <a:xfrm>
                <a:off x="4924800" y="5057303"/>
                <a:ext cx="3988800" cy="1638697"/>
              </a:xfrm>
              <a:prstGeom prst="wedgeRoundRectCallout">
                <a:avLst>
                  <a:gd name="adj1" fmla="val -59100"/>
                  <a:gd name="adj2" fmla="val -72133"/>
                  <a:gd name="adj3" fmla="val 16667"/>
                </a:avLst>
              </a:prstGeom>
              <a:blipFill rotWithShape="1">
                <a:blip r:embed="rId5"/>
                <a:stretch>
                  <a:fillRect/>
                </a:stretch>
              </a:blipFill>
              <a:ln w="19050">
                <a:solidFill>
                  <a:schemeClr val="tx1"/>
                </a:solidFill>
              </a:ln>
              <a:effectLst>
                <a:outerShdw blurRad="50800" sx="1000" sy="1000" algn="ctr" rotWithShape="0">
                  <a:srgbClr val="FFFFFF">
                    <a:alpha val="0"/>
                  </a:srgbClr>
                </a:outerShdw>
              </a:effectLst>
            </p:spPr>
            <p:txBody>
              <a:bodyPr/>
              <a:lstStyle/>
              <a:p>
                <a:r>
                  <a:rPr lang="en-US">
                    <a:noFill/>
                  </a:rPr>
                  <a:t> </a:t>
                </a:r>
              </a:p>
            </p:txBody>
          </p:sp>
        </mc:Fallback>
      </mc:AlternateContent>
      <p:pic>
        <p:nvPicPr>
          <p:cNvPr id="10" name="Picture 8" descr="C:\Users\reps\AppData\Local\Microsoft\Windows\Temporary Internet Files\Content.IE5\UWN4LK9M\Lightbulb_by_Trixyrogue[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63731" y="1150557"/>
            <a:ext cx="880269" cy="1012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8905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p:cNvSpPr/>
          <p:nvPr/>
        </p:nvSpPr>
        <p:spPr>
          <a:xfrm>
            <a:off x="6018299" y="4115284"/>
            <a:ext cx="466165"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ysClr val="windowText" lastClr="000000"/>
                </a:solidFill>
                <a:latin typeface="Lucida Calligraphy" panose="03010101010101010101" pitchFamily="66" charset="0"/>
              </a:rPr>
              <a:t>A</a:t>
            </a:r>
            <a:endParaRPr lang="en-US" sz="1600" baseline="-25000" dirty="0">
              <a:solidFill>
                <a:sysClr val="windowText" lastClr="000000"/>
              </a:solidFill>
            </a:endParaRPr>
          </a:p>
        </p:txBody>
      </p:sp>
      <p:sp>
        <p:nvSpPr>
          <p:cNvPr id="19" name="Oval 18"/>
          <p:cNvSpPr/>
          <p:nvPr/>
        </p:nvSpPr>
        <p:spPr>
          <a:xfrm>
            <a:off x="4258655" y="4115284"/>
            <a:ext cx="338097"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ysClr val="windowText" lastClr="000000"/>
                </a:solidFill>
                <a:latin typeface="Lucida Calligraphy" panose="03010101010101010101" pitchFamily="66" charset="0"/>
              </a:rPr>
              <a:t>L</a:t>
            </a:r>
            <a:endParaRPr lang="en-US" sz="1600" baseline="-25000" dirty="0">
              <a:solidFill>
                <a:sysClr val="windowText" lastClr="000000"/>
              </a:solidFill>
              <a:latin typeface="Lucida Calligraphy" panose="03010101010101010101" pitchFamily="66" charset="0"/>
            </a:endParaRPr>
          </a:p>
        </p:txBody>
      </p:sp>
      <p:sp>
        <p:nvSpPr>
          <p:cNvPr id="3" name="Rounded Rectangle 2"/>
          <p:cNvSpPr/>
          <p:nvPr/>
        </p:nvSpPr>
        <p:spPr>
          <a:xfrm>
            <a:off x="3812981" y="2423669"/>
            <a:ext cx="1265474" cy="1709175"/>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Oval 35"/>
          <p:cNvSpPr/>
          <p:nvPr/>
        </p:nvSpPr>
        <p:spPr>
          <a:xfrm>
            <a:off x="4426414" y="3220212"/>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sp>
        <p:nvSpPr>
          <p:cNvPr id="17" name="TextBox 16"/>
          <p:cNvSpPr txBox="1"/>
          <p:nvPr/>
        </p:nvSpPr>
        <p:spPr>
          <a:xfrm>
            <a:off x="4351752" y="2909795"/>
            <a:ext cx="231795" cy="276999"/>
          </a:xfrm>
          <a:prstGeom prst="rect">
            <a:avLst/>
          </a:prstGeom>
          <a:noFill/>
        </p:spPr>
        <p:txBody>
          <a:bodyPr wrap="none" lIns="45720" tIns="0" rIns="45720" bIns="0" rtlCol="0">
            <a:spAutoFit/>
          </a:bodyPr>
          <a:lstStyle/>
          <a:p>
            <a:r>
              <a:rPr lang="en-US" dirty="0" smtClean="0">
                <a:solidFill>
                  <a:sysClr val="windowText" lastClr="000000"/>
                </a:solidFill>
                <a:sym typeface="Symbol"/>
              </a:rPr>
              <a:t></a:t>
            </a:r>
            <a:endParaRPr lang="en-US" b="1" dirty="0">
              <a:solidFill>
                <a:sysClr val="windowText" lastClr="000000"/>
              </a:solidFill>
            </a:endParaRPr>
          </a:p>
        </p:txBody>
      </p:sp>
      <p:grpSp>
        <p:nvGrpSpPr>
          <p:cNvPr id="12" name="Group 11"/>
          <p:cNvGrpSpPr/>
          <p:nvPr/>
        </p:nvGrpSpPr>
        <p:grpSpPr>
          <a:xfrm>
            <a:off x="4484047" y="2917415"/>
            <a:ext cx="2508845" cy="447987"/>
            <a:chOff x="4484047" y="2917415"/>
            <a:chExt cx="2328575" cy="447987"/>
          </a:xfrm>
        </p:grpSpPr>
        <mc:AlternateContent xmlns:mc="http://schemas.openxmlformats.org/markup-compatibility/2006" xmlns:a14="http://schemas.microsoft.com/office/drawing/2010/main">
          <mc:Choice Requires="a14">
            <p:sp>
              <p:nvSpPr>
                <p:cNvPr id="39" name="TextBox 38"/>
                <p:cNvSpPr txBox="1"/>
                <p:nvPr/>
              </p:nvSpPr>
              <p:spPr>
                <a:xfrm>
                  <a:off x="6203983" y="2996070"/>
                  <a:ext cx="608639" cy="369332"/>
                </a:xfrm>
                <a:prstGeom prst="rect">
                  <a:avLst/>
                </a:prstGeom>
                <a:noFill/>
              </p:spPr>
              <p:txBody>
                <a:bodyPr wrap="square" rtlCol="0">
                  <a:spAutoFit/>
                </a:bodyPr>
                <a:lstStyle/>
                <a:p>
                  <a14:m>
                    <m:oMath xmlns:m="http://schemas.openxmlformats.org/officeDocument/2006/math">
                      <m:acc>
                        <m:accPr>
                          <m:chr m:val="̂"/>
                          <m:ctrlPr>
                            <a:rPr lang="en-US" i="1" smtClean="0">
                              <a:solidFill>
                                <a:prstClr val="black"/>
                              </a:solidFill>
                              <a:latin typeface="Cambria Math"/>
                              <a:sym typeface="Symbol"/>
                            </a:rPr>
                          </m:ctrlPr>
                        </m:accPr>
                        <m:e>
                          <m:r>
                            <m:rPr>
                              <m:nor/>
                            </m:rPr>
                            <a:rPr lang="en-US" dirty="0">
                              <a:solidFill>
                                <a:prstClr val="black"/>
                              </a:solidFill>
                              <a:sym typeface="Symbol"/>
                            </a:rPr>
                            <m:t></m:t>
                          </m:r>
                        </m:e>
                      </m:acc>
                    </m:oMath>
                  </a14:m>
                  <a:r>
                    <a:rPr lang="en-US" dirty="0" smtClean="0">
                      <a:solidFill>
                        <a:prstClr val="black"/>
                      </a:solidFill>
                      <a:sym typeface="Symbol"/>
                    </a:rPr>
                    <a:t>(</a:t>
                  </a:r>
                  <a:r>
                    <a:rPr lang="en-US" dirty="0" smtClean="0">
                      <a:solidFill>
                        <a:sysClr val="windowText" lastClr="000000"/>
                      </a:solidFill>
                      <a:sym typeface="Symbol"/>
                    </a:rPr>
                    <a:t></a:t>
                  </a:r>
                  <a:r>
                    <a:rPr lang="en-US" dirty="0" smtClean="0">
                      <a:solidFill>
                        <a:prstClr val="black"/>
                      </a:solidFill>
                    </a:rPr>
                    <a:t>)</a:t>
                  </a:r>
                  <a:endParaRPr lang="en-US" dirty="0">
                    <a:solidFill>
                      <a:prstClr val="black"/>
                    </a:solidFill>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6203983" y="2996070"/>
                  <a:ext cx="608639" cy="369332"/>
                </a:xfrm>
                <a:prstGeom prst="rect">
                  <a:avLst/>
                </a:prstGeom>
                <a:blipFill rotWithShape="1">
                  <a:blip r:embed="rId3"/>
                  <a:stretch>
                    <a:fillRect t="-11475" r="-1869" b="-24590"/>
                  </a:stretch>
                </a:blipFill>
              </p:spPr>
              <p:txBody>
                <a:bodyPr/>
                <a:lstStyle/>
                <a:p>
                  <a:r>
                    <a:rPr lang="en-US">
                      <a:noFill/>
                    </a:rPr>
                    <a:t> </a:t>
                  </a:r>
                </a:p>
              </p:txBody>
            </p:sp>
          </mc:Fallback>
        </mc:AlternateContent>
        <p:cxnSp>
          <p:nvCxnSpPr>
            <p:cNvPr id="49" name="Straight Arrow Connector 48"/>
            <p:cNvCxnSpPr>
              <a:stCxn id="55" idx="2"/>
              <a:endCxn id="36" idx="6"/>
            </p:cNvCxnSpPr>
            <p:nvPr/>
          </p:nvCxnSpPr>
          <p:spPr>
            <a:xfrm flipH="1">
              <a:off x="4484047" y="3192576"/>
              <a:ext cx="1708407" cy="55068"/>
            </a:xfrm>
            <a:prstGeom prst="straightConnector1">
              <a:avLst/>
            </a:prstGeom>
            <a:ln>
              <a:solidFill>
                <a:schemeClr val="tx1"/>
              </a:solidFill>
              <a:headEnd type="stealth" w="med" len="lg"/>
              <a:tailEnd type="none" w="med" len="lg"/>
            </a:ln>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6192454" y="3165144"/>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mc:AlternateContent xmlns:mc="http://schemas.openxmlformats.org/markup-compatibility/2006" xmlns:a14="http://schemas.microsoft.com/office/drawing/2010/main">
          <mc:Choice Requires="a14">
            <p:sp>
              <p:nvSpPr>
                <p:cNvPr id="66" name="TextBox 65"/>
                <p:cNvSpPr txBox="1"/>
                <p:nvPr/>
              </p:nvSpPr>
              <p:spPr>
                <a:xfrm>
                  <a:off x="5089619" y="2917415"/>
                  <a:ext cx="339521" cy="3629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a:solidFill>
                                  <a:prstClr val="black"/>
                                </a:solidFill>
                                <a:latin typeface="Cambria Math"/>
                                <a:sym typeface="Symbol"/>
                              </a:rPr>
                            </m:ctrlPr>
                          </m:accPr>
                          <m:e>
                            <m:r>
                              <m:rPr>
                                <m:nor/>
                              </m:rPr>
                              <a:rPr lang="en-US" dirty="0">
                                <a:solidFill>
                                  <a:prstClr val="black"/>
                                </a:solidFill>
                                <a:sym typeface="Symbol"/>
                              </a:rPr>
                              <m:t></m:t>
                            </m:r>
                          </m:e>
                        </m:acc>
                      </m:oMath>
                    </m:oMathPara>
                  </a14:m>
                  <a:endParaRPr lang="en-US" baseline="-25000" dirty="0">
                    <a:solidFill>
                      <a:prstClr val="black"/>
                    </a:solidFill>
                  </a:endParaRPr>
                </a:p>
              </p:txBody>
            </p:sp>
          </mc:Choice>
          <mc:Fallback xmlns="">
            <p:sp>
              <p:nvSpPr>
                <p:cNvPr id="66" name="TextBox 65"/>
                <p:cNvSpPr txBox="1">
                  <a:spLocks noRot="1" noChangeAspect="1" noMove="1" noResize="1" noEditPoints="1" noAdjustHandles="1" noChangeArrowheads="1" noChangeShapeType="1" noTextEdit="1"/>
                </p:cNvSpPr>
                <p:nvPr/>
              </p:nvSpPr>
              <p:spPr>
                <a:xfrm>
                  <a:off x="5089619" y="2917415"/>
                  <a:ext cx="339521" cy="362984"/>
                </a:xfrm>
                <a:prstGeom prst="rect">
                  <a:avLst/>
                </a:prstGeom>
                <a:blipFill rotWithShape="1">
                  <a:blip r:embed="rId4"/>
                  <a:stretch>
                    <a:fillRect t="-3390" r="-5000"/>
                  </a:stretch>
                </a:blipFill>
              </p:spPr>
              <p:txBody>
                <a:bodyPr/>
                <a:lstStyle/>
                <a:p>
                  <a:r>
                    <a:rPr lang="en-US">
                      <a:noFill/>
                    </a:rPr>
                    <a:t> </a:t>
                  </a:r>
                </a:p>
              </p:txBody>
            </p:sp>
          </mc:Fallback>
        </mc:AlternateContent>
      </p:grpSp>
      <p:sp>
        <p:nvSpPr>
          <p:cNvPr id="75" name="Diamond 74"/>
          <p:cNvSpPr/>
          <p:nvPr/>
        </p:nvSpPr>
        <p:spPr>
          <a:xfrm>
            <a:off x="5509871" y="2423669"/>
            <a:ext cx="1483020" cy="1709175"/>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2371281" y="4115284"/>
            <a:ext cx="830677" cy="338554"/>
          </a:xfrm>
          <a:prstGeom prst="rect">
            <a:avLst/>
          </a:prstGeom>
          <a:noFill/>
        </p:spPr>
        <p:txBody>
          <a:bodyPr wrap="none" rtlCol="0">
            <a:spAutoFit/>
          </a:bodyPr>
          <a:lstStyle/>
          <a:p>
            <a:r>
              <a:rPr lang="en-US" sz="1600" dirty="0" smtClean="0">
                <a:solidFill>
                  <a:sysClr val="windowText" lastClr="000000"/>
                </a:solidFill>
                <a:latin typeface="Lucida Calligraphy" panose="03010101010101010101" pitchFamily="66" charset="0"/>
              </a:rPr>
              <a:t>States</a:t>
            </a:r>
            <a:endParaRPr lang="en-US" sz="1600" baseline="-25000" dirty="0">
              <a:solidFill>
                <a:sysClr val="windowText" lastClr="000000"/>
              </a:solidFill>
            </a:endParaRPr>
          </a:p>
        </p:txBody>
      </p:sp>
      <p:sp>
        <p:nvSpPr>
          <p:cNvPr id="37" name="Rounded Rectangle 36"/>
          <p:cNvSpPr/>
          <p:nvPr/>
        </p:nvSpPr>
        <p:spPr>
          <a:xfrm>
            <a:off x="2151110" y="2423669"/>
            <a:ext cx="1265474" cy="1709174"/>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3" name="Group 12"/>
          <p:cNvGrpSpPr/>
          <p:nvPr/>
        </p:nvGrpSpPr>
        <p:grpSpPr>
          <a:xfrm>
            <a:off x="2522178" y="2404163"/>
            <a:ext cx="3833584" cy="1227876"/>
            <a:chOff x="2522178" y="2404163"/>
            <a:chExt cx="3833584" cy="1227876"/>
          </a:xfrm>
        </p:grpSpPr>
        <p:sp>
          <p:nvSpPr>
            <p:cNvPr id="18" name="Regular Pentagon 17"/>
            <p:cNvSpPr>
              <a:spLocks noChangeAspect="1"/>
            </p:cNvSpPr>
            <p:nvPr/>
          </p:nvSpPr>
          <p:spPr>
            <a:xfrm rot="949945">
              <a:off x="2522178" y="2986388"/>
              <a:ext cx="591865" cy="645651"/>
            </a:xfrm>
            <a:prstGeom prst="pentagon">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TextBox 73"/>
            <p:cNvSpPr txBox="1"/>
            <p:nvPr/>
          </p:nvSpPr>
          <p:spPr>
            <a:xfrm>
              <a:off x="5407938" y="2404163"/>
              <a:ext cx="279244" cy="369332"/>
            </a:xfrm>
            <a:prstGeom prst="rect">
              <a:avLst/>
            </a:prstGeom>
            <a:noFill/>
          </p:spPr>
          <p:txBody>
            <a:bodyPr wrap="none" rtlCol="0">
              <a:spAutoFit/>
            </a:bodyPr>
            <a:lstStyle/>
            <a:p>
              <a:r>
                <a:rPr lang="en-US" dirty="0" smtClean="0">
                  <a:solidFill>
                    <a:prstClr val="black"/>
                  </a:solidFill>
                  <a:sym typeface="Symbol"/>
                </a:rPr>
                <a:t></a:t>
              </a:r>
              <a:endParaRPr lang="en-US" baseline="-25000" dirty="0">
                <a:solidFill>
                  <a:prstClr val="black"/>
                </a:solidFill>
              </a:endParaRPr>
            </a:p>
          </p:txBody>
        </p:sp>
        <p:cxnSp>
          <p:nvCxnSpPr>
            <p:cNvPr id="9" name="Curved Connector 8"/>
            <p:cNvCxnSpPr>
              <a:stCxn id="55" idx="0"/>
              <a:endCxn id="18" idx="0"/>
            </p:cNvCxnSpPr>
            <p:nvPr/>
          </p:nvCxnSpPr>
          <p:spPr>
            <a:xfrm rot="16200000" flipV="1">
              <a:off x="4547720" y="1357102"/>
              <a:ext cx="166509" cy="3449575"/>
            </a:xfrm>
            <a:prstGeom prst="curvedConnector3">
              <a:avLst>
                <a:gd name="adj1" fmla="val 244645"/>
              </a:avLst>
            </a:prstGeom>
            <a:ln>
              <a:solidFill>
                <a:schemeClr val="tx1"/>
              </a:solidFill>
              <a:prstDash val="dash"/>
              <a:headEnd type="none" w="med" len="lg"/>
              <a:tailEnd type="stealth" w="med" len="lg"/>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2668587" y="3011555"/>
            <a:ext cx="1757827" cy="629538"/>
            <a:chOff x="2668587" y="3011555"/>
            <a:chExt cx="1757827" cy="629538"/>
          </a:xfrm>
        </p:grpSpPr>
        <p:cxnSp>
          <p:nvCxnSpPr>
            <p:cNvPr id="38" name="Straight Arrow Connector 37"/>
            <p:cNvCxnSpPr>
              <a:stCxn id="36" idx="2"/>
              <a:endCxn id="5" idx="6"/>
            </p:cNvCxnSpPr>
            <p:nvPr/>
          </p:nvCxnSpPr>
          <p:spPr>
            <a:xfrm flipH="1">
              <a:off x="3022053" y="3247644"/>
              <a:ext cx="1404361" cy="90175"/>
            </a:xfrm>
            <a:prstGeom prst="straightConnector1">
              <a:avLst/>
            </a:prstGeom>
            <a:ln>
              <a:solidFill>
                <a:schemeClr val="tx1"/>
              </a:solidFill>
              <a:prstDash val="dash"/>
              <a:headEnd type="none" w="med" len="lg"/>
              <a:tailEnd type="stealth" w="med" len="lg"/>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2668587" y="3034544"/>
              <a:ext cx="353466" cy="606549"/>
            </a:xfrm>
            <a:prstGeom prst="ellipse">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TextBox 47"/>
            <p:cNvSpPr txBox="1"/>
            <p:nvPr/>
          </p:nvSpPr>
          <p:spPr>
            <a:xfrm>
              <a:off x="3435714" y="3011555"/>
              <a:ext cx="470003" cy="276999"/>
            </a:xfrm>
            <a:prstGeom prst="rect">
              <a:avLst/>
            </a:prstGeom>
            <a:noFill/>
          </p:spPr>
          <p:txBody>
            <a:bodyPr wrap="square" lIns="45720" tIns="0" rIns="45720" bIns="0" rtlCol="0">
              <a:spAutoFit/>
            </a:bodyPr>
            <a:lstStyle/>
            <a:p>
              <a:r>
                <a:rPr lang="en-US" dirty="0" smtClean="0">
                  <a:solidFill>
                    <a:sysClr val="windowText" lastClr="000000"/>
                  </a:solidFill>
                  <a:sym typeface="Math B"/>
                </a:rPr>
                <a:t></a:t>
              </a:r>
              <a:endParaRPr lang="en-US" b="1" dirty="0">
                <a:solidFill>
                  <a:sysClr val="windowText" lastClr="000000"/>
                </a:solidFill>
              </a:endParaRPr>
            </a:p>
          </p:txBody>
        </p:sp>
      </p:grpSp>
      <p:sp>
        <p:nvSpPr>
          <p:cNvPr id="8" name="Title 7"/>
          <p:cNvSpPr>
            <a:spLocks noGrp="1"/>
          </p:cNvSpPr>
          <p:nvPr>
            <p:ph type="title"/>
          </p:nvPr>
        </p:nvSpPr>
        <p:spPr/>
        <p:txBody>
          <a:bodyPr/>
          <a:lstStyle/>
          <a:p>
            <a:r>
              <a:rPr lang="en-US" dirty="0" smtClean="0"/>
              <a:t>Symbolic Abstraction</a:t>
            </a:r>
            <a:endParaRPr lang="en-US" dirty="0"/>
          </a:p>
        </p:txBody>
      </p:sp>
      <mc:AlternateContent xmlns:mc="http://schemas.openxmlformats.org/markup-compatibility/2006" xmlns:a14="http://schemas.microsoft.com/office/drawing/2010/main">
        <mc:Choice Requires="a14">
          <p:sp>
            <p:nvSpPr>
              <p:cNvPr id="2" name="TextBox 1"/>
              <p:cNvSpPr txBox="1"/>
              <p:nvPr/>
            </p:nvSpPr>
            <p:spPr>
              <a:xfrm>
                <a:off x="1582303" y="4728342"/>
                <a:ext cx="5978368" cy="646331"/>
              </a:xfrm>
              <a:prstGeom prst="rect">
                <a:avLst/>
              </a:prstGeom>
              <a:noFill/>
            </p:spPr>
            <p:txBody>
              <a:bodyPr wrap="none" rtlCol="0">
                <a:spAutoFit/>
              </a:bodyPr>
              <a:lstStyle/>
              <a:p>
                <a:r>
                  <a:rPr lang="en-US" dirty="0" smtClean="0">
                    <a:solidFill>
                      <a:prstClr val="black"/>
                    </a:solidFill>
                  </a:rPr>
                  <a:t>Given a </a:t>
                </a:r>
                <a:r>
                  <a:rPr lang="en-US" dirty="0">
                    <a:solidFill>
                      <a:prstClr val="black"/>
                    </a:solidFill>
                  </a:rPr>
                  <a:t>formula </a:t>
                </a:r>
                <a:r>
                  <a:rPr lang="en-US" dirty="0" smtClean="0">
                    <a:solidFill>
                      <a:prstClr val="black"/>
                    </a:solidFill>
                    <a:sym typeface="Symbol"/>
                  </a:rPr>
                  <a:t>  </a:t>
                </a:r>
                <a:r>
                  <a:rPr lang="en-US" dirty="0" smtClean="0">
                    <a:solidFill>
                      <a:sysClr val="windowText" lastClr="000000"/>
                    </a:solidFill>
                    <a:latin typeface="Lucida Calligraphy" panose="03010101010101010101" pitchFamily="66" charset="0"/>
                  </a:rPr>
                  <a:t>L</a:t>
                </a:r>
                <a:r>
                  <a:rPr lang="en-US" dirty="0" smtClean="0">
                    <a:solidFill>
                      <a:prstClr val="black"/>
                    </a:solidFill>
                  </a:rPr>
                  <a:t>, </a:t>
                </a:r>
                <a:r>
                  <a:rPr lang="en-US" dirty="0">
                    <a:solidFill>
                      <a:prstClr val="black"/>
                    </a:solidFill>
                  </a:rPr>
                  <a:t>the goal of a procedure for </a:t>
                </a:r>
                <a14:m>
                  <m:oMath xmlns:m="http://schemas.openxmlformats.org/officeDocument/2006/math">
                    <m:acc>
                      <m:accPr>
                        <m:chr m:val="̂"/>
                        <m:ctrlPr>
                          <a:rPr lang="en-US" i="1" smtClean="0">
                            <a:solidFill>
                              <a:prstClr val="black"/>
                            </a:solidFill>
                            <a:latin typeface="Cambria Math"/>
                          </a:rPr>
                        </m:ctrlPr>
                      </m:accPr>
                      <m:e>
                        <m:r>
                          <a:rPr lang="en-US" i="1" smtClean="0">
                            <a:solidFill>
                              <a:prstClr val="black"/>
                            </a:solidFill>
                            <a:latin typeface="Cambria Math"/>
                            <a:ea typeface="Cambria Math"/>
                          </a:rPr>
                          <m:t>𝛼</m:t>
                        </m:r>
                      </m:e>
                    </m:acc>
                  </m:oMath>
                </a14:m>
                <a:r>
                  <a:rPr lang="en-US" dirty="0" smtClean="0">
                    <a:solidFill>
                      <a:prstClr val="black"/>
                    </a:solidFill>
                  </a:rPr>
                  <a:t> </a:t>
                </a:r>
                <a:r>
                  <a:rPr lang="en-US" dirty="0">
                    <a:solidFill>
                      <a:prstClr val="black"/>
                    </a:solidFill>
                  </a:rPr>
                  <a:t>is to </a:t>
                </a:r>
                <a:r>
                  <a:rPr lang="en-US" dirty="0" smtClean="0">
                    <a:solidFill>
                      <a:prstClr val="black"/>
                    </a:solidFill>
                  </a:rPr>
                  <a:t>find</a:t>
                </a:r>
              </a:p>
              <a:p>
                <a:r>
                  <a:rPr lang="en-US" dirty="0" smtClean="0">
                    <a:solidFill>
                      <a:prstClr val="black"/>
                    </a:solidFill>
                  </a:rPr>
                  <a:t>the smallest element </a:t>
                </a:r>
                <a:r>
                  <a:rPr lang="en-US" dirty="0">
                    <a:solidFill>
                      <a:prstClr val="black"/>
                    </a:solidFill>
                  </a:rPr>
                  <a:t>A </a:t>
                </a:r>
                <a:r>
                  <a:rPr lang="en-US" dirty="0" smtClean="0">
                    <a:solidFill>
                      <a:prstClr val="black"/>
                    </a:solidFill>
                    <a:sym typeface="Symbol"/>
                  </a:rPr>
                  <a:t></a:t>
                </a:r>
                <a:r>
                  <a:rPr lang="en-US" dirty="0" smtClean="0">
                    <a:solidFill>
                      <a:prstClr val="black"/>
                    </a:solidFill>
                  </a:rPr>
                  <a:t> </a:t>
                </a:r>
                <a:r>
                  <a:rPr lang="en-US" dirty="0" smtClean="0">
                    <a:solidFill>
                      <a:sysClr val="windowText" lastClr="000000"/>
                    </a:solidFill>
                    <a:latin typeface="Lucida Calligraphy" panose="03010101010101010101" pitchFamily="66" charset="0"/>
                  </a:rPr>
                  <a:t>A</a:t>
                </a:r>
                <a:r>
                  <a:rPr lang="en-US" dirty="0" smtClean="0">
                    <a:solidFill>
                      <a:prstClr val="black"/>
                    </a:solidFill>
                  </a:rPr>
                  <a:t> </a:t>
                </a:r>
                <a:r>
                  <a:rPr lang="en-US" dirty="0">
                    <a:solidFill>
                      <a:prstClr val="black"/>
                    </a:solidFill>
                  </a:rPr>
                  <a:t>such that </a:t>
                </a:r>
                <a:r>
                  <a:rPr lang="en-US" dirty="0" smtClean="0">
                    <a:solidFill>
                      <a:prstClr val="black"/>
                    </a:solidFill>
                    <a:sym typeface="Symbol"/>
                  </a:rPr>
                  <a:t></a:t>
                </a:r>
                <a:r>
                  <a:rPr lang="en-US" dirty="0" smtClean="0">
                    <a:solidFill>
                      <a:prstClr val="black"/>
                    </a:solidFill>
                  </a:rPr>
                  <a:t>(</a:t>
                </a:r>
                <a:r>
                  <a:rPr lang="en-US" dirty="0">
                    <a:solidFill>
                      <a:prstClr val="black"/>
                    </a:solidFill>
                  </a:rPr>
                  <a:t>A</a:t>
                </a:r>
                <a:r>
                  <a:rPr lang="en-US" dirty="0" smtClean="0">
                    <a:solidFill>
                      <a:prstClr val="black"/>
                    </a:solidFill>
                  </a:rPr>
                  <a:t>) </a:t>
                </a:r>
                <a:r>
                  <a:rPr lang="en-US" dirty="0" smtClean="0">
                    <a:solidFill>
                      <a:prstClr val="black"/>
                    </a:solidFill>
                    <a:sym typeface="Symbol"/>
                  </a:rPr>
                  <a:t></a:t>
                </a:r>
                <a:r>
                  <a:rPr lang="en-US" dirty="0" smtClean="0">
                    <a:solidFill>
                      <a:prstClr val="black"/>
                    </a:solidFill>
                  </a:rPr>
                  <a:t> </a:t>
                </a:r>
                <a:r>
                  <a:rPr lang="en-US" dirty="0" smtClean="0">
                    <a:solidFill>
                      <a:prstClr val="black"/>
                    </a:solidFill>
                    <a:sym typeface="Math B"/>
                  </a:rPr>
                  <a:t></a:t>
                </a:r>
                <a:r>
                  <a:rPr lang="en-US" dirty="0" smtClean="0">
                    <a:solidFill>
                      <a:prstClr val="black"/>
                    </a:solidFill>
                    <a:sym typeface="Symbol"/>
                  </a:rPr>
                  <a:t></a:t>
                </a:r>
                <a:r>
                  <a:rPr lang="en-US" dirty="0" smtClean="0">
                    <a:solidFill>
                      <a:prstClr val="black"/>
                    </a:solidFill>
                    <a:sym typeface="Math B"/>
                  </a:rPr>
                  <a:t></a:t>
                </a:r>
                <a:r>
                  <a:rPr lang="en-US" dirty="0" smtClean="0">
                    <a:solidFill>
                      <a:prstClr val="black"/>
                    </a:solidFill>
                  </a:rPr>
                  <a:t>.</a:t>
                </a:r>
                <a:endParaRPr lang="en-US" dirty="0">
                  <a:solidFill>
                    <a:prstClr val="black"/>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1582303" y="4728342"/>
                <a:ext cx="5978368" cy="646331"/>
              </a:xfrm>
              <a:prstGeom prst="rect">
                <a:avLst/>
              </a:prstGeom>
              <a:blipFill rotWithShape="1">
                <a:blip r:embed="rId5"/>
                <a:stretch>
                  <a:fillRect l="-918" t="-7547" r="-102" b="-15094"/>
                </a:stretch>
              </a:blipFill>
            </p:spPr>
            <p:txBody>
              <a:bodyPr/>
              <a:lstStyle/>
              <a:p>
                <a:r>
                  <a:rPr lang="en-US">
                    <a:noFill/>
                  </a:rPr>
                  <a:t> </a:t>
                </a:r>
              </a:p>
            </p:txBody>
          </p:sp>
        </mc:Fallback>
      </mc:AlternateContent>
      <p:sp>
        <p:nvSpPr>
          <p:cNvPr id="6" name="TextBox 5"/>
          <p:cNvSpPr txBox="1"/>
          <p:nvPr/>
        </p:nvSpPr>
        <p:spPr>
          <a:xfrm>
            <a:off x="1094034" y="5559132"/>
            <a:ext cx="7387600" cy="923330"/>
          </a:xfrm>
          <a:prstGeom prst="rect">
            <a:avLst/>
          </a:prstGeom>
          <a:noFill/>
        </p:spPr>
        <p:txBody>
          <a:bodyPr wrap="none" rtlCol="0">
            <a:spAutoFit/>
          </a:bodyPr>
          <a:lstStyle/>
          <a:p>
            <a:r>
              <a:rPr lang="en-US" dirty="0">
                <a:solidFill>
                  <a:prstClr val="black"/>
                </a:solidFill>
              </a:rPr>
              <a:t>Typically</a:t>
            </a:r>
            <a:r>
              <a:rPr lang="en-US" dirty="0" smtClean="0">
                <a:solidFill>
                  <a:prstClr val="black"/>
                </a:solidFill>
              </a:rPr>
              <a:t>, </a:t>
            </a:r>
            <a:r>
              <a:rPr lang="en-US" dirty="0" smtClean="0">
                <a:solidFill>
                  <a:sysClr val="windowText" lastClr="000000"/>
                </a:solidFill>
                <a:latin typeface="Lucida Calligraphy" panose="03010101010101010101" pitchFamily="66" charset="0"/>
              </a:rPr>
              <a:t>L </a:t>
            </a:r>
            <a:r>
              <a:rPr lang="en-US" dirty="0" smtClean="0">
                <a:solidFill>
                  <a:prstClr val="black"/>
                </a:solidFill>
              </a:rPr>
              <a:t>is </a:t>
            </a:r>
            <a:r>
              <a:rPr lang="en-US" dirty="0">
                <a:solidFill>
                  <a:prstClr val="black"/>
                </a:solidFill>
              </a:rPr>
              <a:t>a rich </a:t>
            </a:r>
            <a:r>
              <a:rPr lang="en-US" dirty="0" smtClean="0">
                <a:solidFill>
                  <a:prstClr val="black"/>
                </a:solidFill>
              </a:rPr>
              <a:t>language and </a:t>
            </a:r>
            <a:r>
              <a:rPr lang="en-US" dirty="0">
                <a:solidFill>
                  <a:sysClr val="windowText" lastClr="000000"/>
                </a:solidFill>
                <a:latin typeface="Lucida Calligraphy" panose="03010101010101010101" pitchFamily="66" charset="0"/>
              </a:rPr>
              <a:t>A </a:t>
            </a:r>
            <a:r>
              <a:rPr lang="en-US" dirty="0" smtClean="0">
                <a:solidFill>
                  <a:prstClr val="black"/>
                </a:solidFill>
              </a:rPr>
              <a:t>is an impoverished </a:t>
            </a:r>
            <a:r>
              <a:rPr lang="en-US" dirty="0">
                <a:solidFill>
                  <a:prstClr val="black"/>
                </a:solidFill>
              </a:rPr>
              <a:t>logic fragment</a:t>
            </a:r>
            <a:r>
              <a:rPr lang="en-US">
                <a:solidFill>
                  <a:prstClr val="black"/>
                </a:solidFill>
              </a:rPr>
              <a:t> </a:t>
            </a:r>
            <a:r>
              <a:rPr lang="en-US" smtClean="0">
                <a:solidFill>
                  <a:sysClr val="windowText" lastClr="000000"/>
                </a:solidFill>
                <a:latin typeface="Lucida Calligraphy" panose="03010101010101010101" pitchFamily="66" charset="0"/>
              </a:rPr>
              <a:t>L</a:t>
            </a:r>
            <a:r>
              <a:rPr lang="en-US" i="1" smtClean="0">
                <a:solidFill>
                  <a:prstClr val="black"/>
                </a:solidFill>
              </a:rPr>
              <a:t>'.</a:t>
            </a:r>
            <a:endParaRPr lang="en-US" i="1" dirty="0" smtClean="0">
              <a:solidFill>
                <a:prstClr val="black"/>
              </a:solidFill>
            </a:endParaRPr>
          </a:p>
          <a:p>
            <a:r>
              <a:rPr lang="en-US" dirty="0" smtClean="0">
                <a:solidFill>
                  <a:prstClr val="black"/>
                </a:solidFill>
              </a:rPr>
              <a:t>Symbolic </a:t>
            </a:r>
            <a:r>
              <a:rPr lang="en-US" dirty="0">
                <a:solidFill>
                  <a:prstClr val="black"/>
                </a:solidFill>
              </a:rPr>
              <a:t>abstraction addresses </a:t>
            </a:r>
            <a:r>
              <a:rPr lang="en-US" dirty="0" smtClean="0">
                <a:solidFill>
                  <a:prstClr val="black"/>
                </a:solidFill>
              </a:rPr>
              <a:t>a </a:t>
            </a:r>
            <a:r>
              <a:rPr lang="en-US" dirty="0">
                <a:solidFill>
                  <a:prstClr val="black"/>
                </a:solidFill>
              </a:rPr>
              <a:t>fundamental approximation problem:</a:t>
            </a:r>
          </a:p>
          <a:p>
            <a:r>
              <a:rPr lang="en-US" dirty="0">
                <a:solidFill>
                  <a:prstClr val="black"/>
                </a:solidFill>
              </a:rPr>
              <a:t>Given </a:t>
            </a:r>
            <a:r>
              <a:rPr lang="en-US" dirty="0">
                <a:solidFill>
                  <a:prstClr val="black"/>
                </a:solidFill>
                <a:sym typeface="Symbol"/>
              </a:rPr>
              <a:t>  </a:t>
            </a:r>
            <a:r>
              <a:rPr lang="en-US" dirty="0">
                <a:solidFill>
                  <a:sysClr val="windowText" lastClr="000000"/>
                </a:solidFill>
                <a:latin typeface="Lucida Calligraphy" panose="03010101010101010101" pitchFamily="66" charset="0"/>
              </a:rPr>
              <a:t>L</a:t>
            </a:r>
            <a:r>
              <a:rPr lang="en-US" dirty="0" smtClean="0">
                <a:solidFill>
                  <a:prstClr val="black"/>
                </a:solidFill>
              </a:rPr>
              <a:t>, </a:t>
            </a:r>
            <a:r>
              <a:rPr lang="en-US" dirty="0">
                <a:solidFill>
                  <a:prstClr val="black"/>
                </a:solidFill>
              </a:rPr>
              <a:t>find the </a:t>
            </a:r>
            <a:r>
              <a:rPr lang="en-US" i="1" dirty="0">
                <a:solidFill>
                  <a:prstClr val="black"/>
                </a:solidFill>
              </a:rPr>
              <a:t>strongest consequence</a:t>
            </a:r>
            <a:r>
              <a:rPr lang="en-US" dirty="0">
                <a:solidFill>
                  <a:prstClr val="black"/>
                </a:solidFill>
              </a:rPr>
              <a:t> of </a:t>
            </a:r>
            <a:r>
              <a:rPr lang="en-US" dirty="0" smtClean="0">
                <a:solidFill>
                  <a:prstClr val="black"/>
                </a:solidFill>
                <a:sym typeface="Symbol"/>
              </a:rPr>
              <a:t></a:t>
            </a:r>
            <a:r>
              <a:rPr lang="en-US" dirty="0" smtClean="0">
                <a:solidFill>
                  <a:prstClr val="black"/>
                </a:solidFill>
              </a:rPr>
              <a:t> </a:t>
            </a:r>
            <a:r>
              <a:rPr lang="en-US" dirty="0">
                <a:solidFill>
                  <a:prstClr val="black"/>
                </a:solidFill>
              </a:rPr>
              <a:t>that is expressible </a:t>
            </a:r>
            <a:r>
              <a:rPr lang="en-US">
                <a:solidFill>
                  <a:prstClr val="black"/>
                </a:solidFill>
              </a:rPr>
              <a:t>in </a:t>
            </a:r>
            <a:r>
              <a:rPr lang="en-US" smtClean="0">
                <a:solidFill>
                  <a:sysClr val="windowText" lastClr="000000"/>
                </a:solidFill>
                <a:latin typeface="Lucida Calligraphy" panose="03010101010101010101" pitchFamily="66" charset="0"/>
              </a:rPr>
              <a:t>L</a:t>
            </a:r>
            <a:r>
              <a:rPr lang="en-US" i="1" smtClean="0">
                <a:solidFill>
                  <a:prstClr val="black"/>
                </a:solidFill>
              </a:rPr>
              <a:t>'</a:t>
            </a:r>
            <a:r>
              <a:rPr lang="en-US" smtClean="0">
                <a:solidFill>
                  <a:prstClr val="black"/>
                </a:solidFill>
              </a:rPr>
              <a:t>.</a:t>
            </a:r>
            <a:endParaRPr lang="en-US" dirty="0">
              <a:solidFill>
                <a:prstClr val="black"/>
              </a:solidFill>
            </a:endParaRPr>
          </a:p>
        </p:txBody>
      </p:sp>
      <mc:AlternateContent xmlns:mc="http://schemas.openxmlformats.org/markup-compatibility/2006" xmlns:a14="http://schemas.microsoft.com/office/drawing/2010/main">
        <mc:Choice Requires="a14">
          <p:sp>
            <p:nvSpPr>
              <p:cNvPr id="14" name="Rounded Rectangular Callout 13"/>
              <p:cNvSpPr/>
              <p:nvPr/>
            </p:nvSpPr>
            <p:spPr>
              <a:xfrm>
                <a:off x="5777394" y="3764328"/>
                <a:ext cx="2211155" cy="1737226"/>
              </a:xfrm>
              <a:prstGeom prst="wedgeRoundRectCallout">
                <a:avLst>
                  <a:gd name="adj1" fmla="val -101127"/>
                  <a:gd name="adj2" fmla="val 90484"/>
                  <a:gd name="adj3" fmla="val 16667"/>
                </a:avLst>
              </a:prstGeom>
              <a:solidFill>
                <a:srgbClr val="FFFFFF"/>
              </a:solid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smtClean="0">
                    <a:solidFill>
                      <a:srgbClr val="C00000"/>
                    </a:solidFill>
                  </a:rPr>
                  <a:t>Connections with machine learning: find the strongest concept that describes </a:t>
                </a:r>
                <a14:m>
                  <m:oMath xmlns:m="http://schemas.openxmlformats.org/officeDocument/2006/math">
                    <m:r>
                      <m:rPr>
                        <m:sty m:val="p"/>
                      </m:rPr>
                      <a:rPr lang="en-US" sz="2000" i="1" smtClean="0">
                        <a:solidFill>
                          <a:srgbClr val="C00000"/>
                        </a:solidFill>
                        <a:latin typeface="Cambria Math"/>
                      </a:rPr>
                      <m:t>φ</m:t>
                    </m:r>
                  </m:oMath>
                </a14:m>
                <a:endParaRPr lang="en-US" sz="2000" dirty="0" smtClean="0">
                  <a:solidFill>
                    <a:srgbClr val="C00000"/>
                  </a:solidFill>
                </a:endParaRPr>
              </a:p>
            </p:txBody>
          </p:sp>
        </mc:Choice>
        <mc:Fallback xmlns="">
          <p:sp>
            <p:nvSpPr>
              <p:cNvPr id="14" name="Rounded Rectangular Callout 13"/>
              <p:cNvSpPr>
                <a:spLocks noRot="1" noChangeAspect="1" noMove="1" noResize="1" noEditPoints="1" noAdjustHandles="1" noChangeArrowheads="1" noChangeShapeType="1" noTextEdit="1"/>
              </p:cNvSpPr>
              <p:nvPr/>
            </p:nvSpPr>
            <p:spPr>
              <a:xfrm>
                <a:off x="5777394" y="3764328"/>
                <a:ext cx="2211155" cy="1737226"/>
              </a:xfrm>
              <a:prstGeom prst="wedgeRoundRectCallout">
                <a:avLst>
                  <a:gd name="adj1" fmla="val -101127"/>
                  <a:gd name="adj2" fmla="val 90484"/>
                  <a:gd name="adj3" fmla="val 16667"/>
                </a:avLst>
              </a:prstGeom>
              <a:blipFill rotWithShape="1">
                <a:blip r:embed="rId6"/>
                <a:stretch>
                  <a:fillRect r="-363"/>
                </a:stretch>
              </a:blipFill>
              <a:ln w="19050">
                <a:solidFill>
                  <a:srgbClr val="C00000"/>
                </a:solidFill>
              </a:ln>
              <a:effectLst>
                <a:outerShdw blurRad="50800" sx="1000" sy="1000" algn="ctr" rotWithShape="0">
                  <a:srgbClr val="FFFFFF">
                    <a:alpha val="0"/>
                  </a:srgbClr>
                </a:outerShdw>
              </a:effectLst>
            </p:spPr>
            <p:txBody>
              <a:bodyPr/>
              <a:lstStyle/>
              <a:p>
                <a:r>
                  <a:rPr lang="en-US">
                    <a:noFill/>
                  </a:rPr>
                  <a:t> </a:t>
                </a:r>
              </a:p>
            </p:txBody>
          </p:sp>
        </mc:Fallback>
      </mc:AlternateContent>
      <p:sp>
        <p:nvSpPr>
          <p:cNvPr id="16" name="Slide Number Placeholder 15"/>
          <p:cNvSpPr>
            <a:spLocks noGrp="1"/>
          </p:cNvSpPr>
          <p:nvPr>
            <p:ph type="sldNum" sz="quarter" idx="12"/>
          </p:nvPr>
        </p:nvSpPr>
        <p:spPr/>
        <p:txBody>
          <a:bodyPr/>
          <a:lstStyle/>
          <a:p>
            <a:fld id="{A65A0EED-6B89-664A-801E-D3FDD91C7C69}" type="slidenum">
              <a:rPr lang="en-US" smtClean="0">
                <a:solidFill>
                  <a:prstClr val="black">
                    <a:tint val="75000"/>
                  </a:prstClr>
                </a:solidFill>
              </a:rPr>
              <a:pPr/>
              <a:t>53</a:t>
            </a:fld>
            <a:endParaRPr lang="en-US">
              <a:solidFill>
                <a:prstClr val="black">
                  <a:tint val="75000"/>
                </a:prstClr>
              </a:solidFill>
            </a:endParaRPr>
          </a:p>
        </p:txBody>
      </p:sp>
      <p:pic>
        <p:nvPicPr>
          <p:cNvPr id="28" name="Picture 8" descr="C:\Users\reps\AppData\Local\Microsoft\Windows\Temporary Internet Files\Content.IE5\UWN4LK9M\Lightbulb_by_Trixyrogue[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63731" y="1150557"/>
            <a:ext cx="880269" cy="1012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09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Story in a Nutshell</a:t>
            </a:r>
            <a:endParaRPr lang="en-US" dirty="0"/>
          </a:p>
        </p:txBody>
      </p:sp>
      <p:sp>
        <p:nvSpPr>
          <p:cNvPr id="5" name="Slide Number Placeholder 4"/>
          <p:cNvSpPr>
            <a:spLocks noGrp="1"/>
          </p:cNvSpPr>
          <p:nvPr>
            <p:ph type="sldNum" sz="quarter" idx="12"/>
          </p:nvPr>
        </p:nvSpPr>
        <p:spPr/>
        <p:txBody>
          <a:bodyPr/>
          <a:lstStyle/>
          <a:p>
            <a:fld id="{A65A0EED-6B89-664A-801E-D3FDD91C7C69}" type="slidenum">
              <a:rPr lang="en-US" smtClean="0"/>
              <a:pPr/>
              <a:t>54</a:t>
            </a:fld>
            <a:endParaRPr lang="en-US"/>
          </a:p>
        </p:txBody>
      </p:sp>
      <mc:AlternateContent xmlns:mc="http://schemas.openxmlformats.org/markup-compatibility/2006" xmlns:a14="http://schemas.microsoft.com/office/drawing/2010/main">
        <mc:Choice Requires="a14">
          <p:sp>
            <p:nvSpPr>
              <p:cNvPr id="8" name="Content Placeholder 2"/>
              <p:cNvSpPr>
                <a:spLocks noGrp="1"/>
              </p:cNvSpPr>
              <p:nvPr>
                <p:ph idx="1"/>
              </p:nvPr>
            </p:nvSpPr>
            <p:spPr>
              <a:xfrm>
                <a:off x="220461" y="1600200"/>
                <a:ext cx="8751262" cy="4525963"/>
              </a:xfrm>
            </p:spPr>
            <p:txBody>
              <a:bodyPr/>
              <a:lstStyle/>
              <a:p>
                <a:r>
                  <a:rPr lang="en-US" dirty="0" smtClean="0"/>
                  <a:t>It’s all symbolic abstraction!</a:t>
                </a:r>
              </a:p>
              <a:p>
                <a:pPr lvl="1"/>
                <a:r>
                  <a:rPr lang="en-US" dirty="0" smtClean="0"/>
                  <a:t>Program analyzers</a:t>
                </a:r>
              </a:p>
              <a:p>
                <a:pPr lvl="2"/>
                <a:r>
                  <a:rPr lang="en-US" dirty="0" smtClean="0"/>
                  <a:t>constructing transformers for equation system</a:t>
                </a:r>
              </a:p>
              <a:p>
                <a:pPr lvl="2"/>
                <a:r>
                  <a:rPr lang="en-US" dirty="0" smtClean="0">
                    <a:solidFill>
                      <a:schemeClr val="tx1"/>
                    </a:solidFill>
                  </a:rPr>
                  <a:t>use multiple analyzers: (</a:t>
                </a:r>
                <a14:m>
                  <m:oMath xmlns:m="http://schemas.openxmlformats.org/officeDocument/2006/math">
                    <m:sSubSup>
                      <m:sSubSupPr>
                        <m:ctrlPr>
                          <a:rPr lang="en-US" i="1" dirty="0">
                            <a:solidFill>
                              <a:schemeClr val="tx1"/>
                            </a:solidFill>
                            <a:latin typeface="Cambria Math"/>
                          </a:rPr>
                        </m:ctrlPr>
                      </m:sSubSupPr>
                      <m:e>
                        <m:r>
                          <a:rPr lang="en-US" i="1" dirty="0">
                            <a:solidFill>
                              <a:schemeClr val="tx1"/>
                            </a:solidFill>
                            <a:latin typeface="Cambria Math"/>
                          </a:rPr>
                          <m:t>𝑎</m:t>
                        </m:r>
                      </m:e>
                      <m:sub>
                        <m:r>
                          <a:rPr lang="en-US" i="1" dirty="0">
                            <a:solidFill>
                              <a:schemeClr val="tx1"/>
                            </a:solidFill>
                            <a:latin typeface="Cambria Math"/>
                          </a:rPr>
                          <m:t>1</m:t>
                        </m:r>
                      </m:sub>
                      <m:sup>
                        <m:r>
                          <a:rPr lang="en-US" i="1" dirty="0">
                            <a:solidFill>
                              <a:schemeClr val="tx1"/>
                            </a:solidFill>
                            <a:latin typeface="Cambria Math"/>
                          </a:rPr>
                          <m:t>#</m:t>
                        </m:r>
                      </m:sup>
                    </m:sSubSup>
                  </m:oMath>
                </a14:m>
                <a:r>
                  <a:rPr lang="en-US" dirty="0" smtClean="0">
                    <a:solidFill>
                      <a:schemeClr val="tx1"/>
                    </a:solidFill>
                  </a:rPr>
                  <a:t>,</a:t>
                </a:r>
                <a:r>
                  <a:rPr lang="en-US" dirty="0">
                    <a:solidFill>
                      <a:schemeClr val="tx1"/>
                    </a:solidFill>
                  </a:rPr>
                  <a:t> </a:t>
                </a:r>
                <a14:m>
                  <m:oMath xmlns:m="http://schemas.openxmlformats.org/officeDocument/2006/math">
                    <m:sSubSup>
                      <m:sSubSupPr>
                        <m:ctrlPr>
                          <a:rPr lang="en-US" i="1" dirty="0">
                            <a:solidFill>
                              <a:schemeClr val="tx1"/>
                            </a:solidFill>
                            <a:latin typeface="Cambria Math"/>
                          </a:rPr>
                        </m:ctrlPr>
                      </m:sSubSupPr>
                      <m:e>
                        <m:r>
                          <a:rPr lang="en-US" i="1" dirty="0">
                            <a:solidFill>
                              <a:schemeClr val="tx1"/>
                            </a:solidFill>
                            <a:latin typeface="Cambria Math"/>
                          </a:rPr>
                          <m:t>𝑎</m:t>
                        </m:r>
                      </m:e>
                      <m:sub>
                        <m:r>
                          <a:rPr lang="en-US" b="0" i="1" dirty="0" smtClean="0">
                            <a:solidFill>
                              <a:schemeClr val="tx1"/>
                            </a:solidFill>
                            <a:latin typeface="Cambria Math"/>
                          </a:rPr>
                          <m:t>2</m:t>
                        </m:r>
                      </m:sub>
                      <m:sup>
                        <m:r>
                          <a:rPr lang="en-US" i="1" dirty="0">
                            <a:solidFill>
                              <a:schemeClr val="tx1"/>
                            </a:solidFill>
                            <a:latin typeface="Cambria Math"/>
                          </a:rPr>
                          <m:t>#</m:t>
                        </m:r>
                      </m:sup>
                    </m:sSubSup>
                  </m:oMath>
                </a14:m>
                <a:r>
                  <a:rPr lang="en-US" dirty="0" smtClean="0">
                    <a:solidFill>
                      <a:schemeClr val="tx1"/>
                    </a:solidFill>
                  </a:rPr>
                  <a:t>) </a:t>
                </a:r>
                <a:r>
                  <a:rPr lang="en-US" dirty="0">
                    <a:solidFill>
                      <a:schemeClr val="tx1"/>
                    </a:solidFill>
                    <a:sym typeface="Symbol"/>
                  </a:rPr>
                  <a:t></a:t>
                </a:r>
                <a:r>
                  <a:rPr lang="en-US" dirty="0">
                    <a:solidFill>
                      <a:schemeClr val="tx1"/>
                    </a:solidFill>
                  </a:rPr>
                  <a:t> </a:t>
                </a:r>
                <a:r>
                  <a:rPr lang="en-US" dirty="0">
                    <a:solidFill>
                      <a:schemeClr val="tx1"/>
                    </a:solidFill>
                    <a:latin typeface="Lucida Calligraphy" panose="03010101010101010101" pitchFamily="66" charset="0"/>
                  </a:rPr>
                  <a:t>A</a:t>
                </a:r>
                <a:r>
                  <a:rPr lang="en-US" baseline="-25000" dirty="0">
                    <a:solidFill>
                      <a:schemeClr val="tx1"/>
                    </a:solidFill>
                    <a:latin typeface="Lucida Calligraphy" panose="03010101010101010101" pitchFamily="66" charset="0"/>
                  </a:rPr>
                  <a:t>1</a:t>
                </a:r>
                <a:r>
                  <a:rPr lang="en-US" dirty="0">
                    <a:solidFill>
                      <a:schemeClr val="tx1"/>
                    </a:solidFill>
                  </a:rPr>
                  <a:t> </a:t>
                </a:r>
                <a:r>
                  <a:rPr lang="en-US" dirty="0" smtClean="0">
                    <a:solidFill>
                      <a:schemeClr val="tx1"/>
                    </a:solidFill>
                  </a:rPr>
                  <a:t>x </a:t>
                </a:r>
                <a:r>
                  <a:rPr lang="en-US" dirty="0" smtClean="0">
                    <a:solidFill>
                      <a:schemeClr val="tx1"/>
                    </a:solidFill>
                    <a:latin typeface="Lucida Calligraphy" panose="03010101010101010101" pitchFamily="66" charset="0"/>
                  </a:rPr>
                  <a:t>A</a:t>
                </a:r>
                <a:r>
                  <a:rPr lang="en-US" baseline="-25000" dirty="0" smtClean="0">
                    <a:solidFill>
                      <a:schemeClr val="tx1"/>
                    </a:solidFill>
                    <a:latin typeface="Lucida Calligraphy" panose="03010101010101010101" pitchFamily="66" charset="0"/>
                  </a:rPr>
                  <a:t>2</a:t>
                </a:r>
                <a:r>
                  <a:rPr lang="en-US" dirty="0" smtClean="0">
                    <a:solidFill>
                      <a:schemeClr val="tx1"/>
                    </a:solidFill>
                  </a:rPr>
                  <a:t>; use</a:t>
                </a:r>
                <a:r>
                  <a:rPr lang="en-US" dirty="0">
                    <a:solidFill>
                      <a:schemeClr val="tx1"/>
                    </a:solidFill>
                  </a:rPr>
                  <a:t> </a:t>
                </a:r>
                <a14:m>
                  <m:oMath xmlns:m="http://schemas.openxmlformats.org/officeDocument/2006/math">
                    <m:sSubSup>
                      <m:sSubSupPr>
                        <m:ctrlPr>
                          <a:rPr lang="en-US" i="1" dirty="0">
                            <a:solidFill>
                              <a:schemeClr val="tx1"/>
                            </a:solidFill>
                            <a:latin typeface="Cambria Math"/>
                          </a:rPr>
                        </m:ctrlPr>
                      </m:sSubSupPr>
                      <m:e>
                        <m:r>
                          <a:rPr lang="en-US" i="1" dirty="0">
                            <a:solidFill>
                              <a:schemeClr val="tx1"/>
                            </a:solidFill>
                            <a:latin typeface="Cambria Math"/>
                          </a:rPr>
                          <m:t>𝑎</m:t>
                        </m:r>
                      </m:e>
                      <m:sub>
                        <m:r>
                          <a:rPr lang="en-US" i="1" dirty="0">
                            <a:solidFill>
                              <a:schemeClr val="tx1"/>
                            </a:solidFill>
                            <a:latin typeface="Cambria Math"/>
                          </a:rPr>
                          <m:t>1</m:t>
                        </m:r>
                      </m:sub>
                      <m:sup>
                        <m:r>
                          <a:rPr lang="en-US" i="1" dirty="0">
                            <a:solidFill>
                              <a:schemeClr val="tx1"/>
                            </a:solidFill>
                            <a:latin typeface="Cambria Math"/>
                          </a:rPr>
                          <m:t>#</m:t>
                        </m:r>
                      </m:sup>
                    </m:sSubSup>
                  </m:oMath>
                </a14:m>
                <a:r>
                  <a:rPr lang="en-US" dirty="0" smtClean="0">
                    <a:solidFill>
                      <a:schemeClr val="tx1"/>
                    </a:solidFill>
                  </a:rPr>
                  <a:t> to improve </a:t>
                </a:r>
                <a14:m>
                  <m:oMath xmlns:m="http://schemas.openxmlformats.org/officeDocument/2006/math">
                    <m:sSubSup>
                      <m:sSubSupPr>
                        <m:ctrlPr>
                          <a:rPr lang="en-US" i="1" dirty="0">
                            <a:solidFill>
                              <a:schemeClr val="tx1"/>
                            </a:solidFill>
                            <a:latin typeface="Cambria Math"/>
                          </a:rPr>
                        </m:ctrlPr>
                      </m:sSubSupPr>
                      <m:e>
                        <m:r>
                          <a:rPr lang="en-US" i="1" dirty="0">
                            <a:solidFill>
                              <a:schemeClr val="tx1"/>
                            </a:solidFill>
                            <a:latin typeface="Cambria Math"/>
                          </a:rPr>
                          <m:t>𝑎</m:t>
                        </m:r>
                      </m:e>
                      <m:sub>
                        <m:r>
                          <a:rPr lang="en-US" b="0" i="1" dirty="0" smtClean="0">
                            <a:solidFill>
                              <a:schemeClr val="tx1"/>
                            </a:solidFill>
                            <a:latin typeface="Cambria Math"/>
                          </a:rPr>
                          <m:t>2</m:t>
                        </m:r>
                      </m:sub>
                      <m:sup>
                        <m:r>
                          <a:rPr lang="en-US" i="1" dirty="0">
                            <a:solidFill>
                              <a:schemeClr val="tx1"/>
                            </a:solidFill>
                            <a:latin typeface="Cambria Math"/>
                          </a:rPr>
                          <m:t>#</m:t>
                        </m:r>
                      </m:sup>
                    </m:sSubSup>
                    <m:r>
                      <a:rPr lang="en-US" i="1" dirty="0">
                        <a:solidFill>
                          <a:schemeClr val="tx1"/>
                        </a:solidFill>
                        <a:latin typeface="Cambria Math"/>
                      </a:rPr>
                      <m:t> </m:t>
                    </m:r>
                  </m:oMath>
                </a14:m>
                <a:r>
                  <a:rPr lang="en-US" dirty="0" smtClean="0">
                    <a:solidFill>
                      <a:schemeClr val="tx1"/>
                    </a:solidFill>
                  </a:rPr>
                  <a:t>and vice versa</a:t>
                </a:r>
              </a:p>
              <a:p>
                <a:pPr lvl="2"/>
                <a:r>
                  <a:rPr lang="en-US" dirty="0" smtClean="0"/>
                  <a:t>heterogeneous </a:t>
                </a:r>
                <a:r>
                  <a:rPr lang="en-US" dirty="0"/>
                  <a:t>abstraction: need to convert from </a:t>
                </a:r>
                <a14:m>
                  <m:oMath xmlns:m="http://schemas.openxmlformats.org/officeDocument/2006/math">
                    <m:sSubSup>
                      <m:sSubSupPr>
                        <m:ctrlPr>
                          <a:rPr lang="en-US" i="1" dirty="0">
                            <a:solidFill>
                              <a:sysClr val="windowText" lastClr="000000"/>
                            </a:solidFill>
                            <a:latin typeface="Cambria Math"/>
                          </a:rPr>
                        </m:ctrlPr>
                      </m:sSubSupPr>
                      <m:e>
                        <m:r>
                          <a:rPr lang="en-US" i="1" dirty="0">
                            <a:solidFill>
                              <a:sysClr val="windowText" lastClr="000000"/>
                            </a:solidFill>
                            <a:latin typeface="Cambria Math"/>
                          </a:rPr>
                          <m:t>𝑎</m:t>
                        </m:r>
                      </m:e>
                      <m:sub>
                        <m:r>
                          <a:rPr lang="en-US" i="1" dirty="0">
                            <a:solidFill>
                              <a:sysClr val="windowText" lastClr="000000"/>
                            </a:solidFill>
                            <a:latin typeface="Cambria Math"/>
                          </a:rPr>
                          <m:t>1</m:t>
                        </m:r>
                      </m:sub>
                      <m:sup>
                        <m:r>
                          <a:rPr lang="en-US" i="1" dirty="0">
                            <a:solidFill>
                              <a:sysClr val="windowText" lastClr="000000"/>
                            </a:solidFill>
                            <a:latin typeface="Cambria Math"/>
                          </a:rPr>
                          <m:t>#</m:t>
                        </m:r>
                      </m:sup>
                    </m:sSubSup>
                  </m:oMath>
                </a14:m>
                <a:r>
                  <a:rPr lang="en-US" dirty="0"/>
                  <a:t> </a:t>
                </a:r>
                <a:r>
                  <a:rPr lang="en-US" dirty="0">
                    <a:sym typeface="Symbol"/>
                  </a:rPr>
                  <a:t></a:t>
                </a:r>
                <a:r>
                  <a:rPr lang="en-US" dirty="0"/>
                  <a:t> </a:t>
                </a:r>
                <a:r>
                  <a:rPr lang="en-US" dirty="0">
                    <a:latin typeface="Lucida Calligraphy" panose="03010101010101010101" pitchFamily="66" charset="0"/>
                  </a:rPr>
                  <a:t>A</a:t>
                </a:r>
                <a:r>
                  <a:rPr lang="en-US" baseline="-25000" dirty="0">
                    <a:latin typeface="Lucida Calligraphy" panose="03010101010101010101" pitchFamily="66" charset="0"/>
                  </a:rPr>
                  <a:t>1</a:t>
                </a:r>
                <a:r>
                  <a:rPr lang="en-US" dirty="0"/>
                  <a:t> to </a:t>
                </a:r>
                <a14:m>
                  <m:oMath xmlns:m="http://schemas.openxmlformats.org/officeDocument/2006/math">
                    <m:sSubSup>
                      <m:sSubSupPr>
                        <m:ctrlPr>
                          <a:rPr lang="en-US" i="1" dirty="0">
                            <a:solidFill>
                              <a:sysClr val="windowText" lastClr="000000"/>
                            </a:solidFill>
                            <a:latin typeface="Cambria Math"/>
                          </a:rPr>
                        </m:ctrlPr>
                      </m:sSubSupPr>
                      <m:e>
                        <m:r>
                          <a:rPr lang="en-US" i="1" dirty="0">
                            <a:solidFill>
                              <a:sysClr val="windowText" lastClr="000000"/>
                            </a:solidFill>
                            <a:latin typeface="Cambria Math"/>
                          </a:rPr>
                          <m:t>𝑎</m:t>
                        </m:r>
                      </m:e>
                      <m:sub>
                        <m:r>
                          <a:rPr lang="en-US" b="0" i="1" dirty="0" smtClean="0">
                            <a:solidFill>
                              <a:sysClr val="windowText" lastClr="000000"/>
                            </a:solidFill>
                            <a:latin typeface="Cambria Math"/>
                          </a:rPr>
                          <m:t>2</m:t>
                        </m:r>
                      </m:sub>
                      <m:sup>
                        <m:r>
                          <a:rPr lang="en-US" i="1" dirty="0">
                            <a:solidFill>
                              <a:sysClr val="windowText" lastClr="000000"/>
                            </a:solidFill>
                            <a:latin typeface="Cambria Math"/>
                          </a:rPr>
                          <m:t>#</m:t>
                        </m:r>
                      </m:sup>
                    </m:sSubSup>
                  </m:oMath>
                </a14:m>
                <a:r>
                  <a:rPr lang="en-US" dirty="0"/>
                  <a:t> </a:t>
                </a:r>
                <a:r>
                  <a:rPr lang="en-US" dirty="0">
                    <a:sym typeface="Symbol"/>
                  </a:rPr>
                  <a:t></a:t>
                </a:r>
                <a:r>
                  <a:rPr lang="en-US" dirty="0"/>
                  <a:t> </a:t>
                </a:r>
                <a:r>
                  <a:rPr lang="en-US" dirty="0">
                    <a:latin typeface="Lucida Calligraphy" panose="03010101010101010101" pitchFamily="66" charset="0"/>
                  </a:rPr>
                  <a:t>A</a:t>
                </a:r>
                <a:r>
                  <a:rPr lang="en-US" baseline="-25000" dirty="0">
                    <a:latin typeface="Lucida Calligraphy" panose="03010101010101010101" pitchFamily="66" charset="0"/>
                  </a:rPr>
                  <a:t>2</a:t>
                </a:r>
                <a:r>
                  <a:rPr lang="en-US" dirty="0"/>
                  <a:t> at borders</a:t>
                </a:r>
              </a:p>
              <a:p>
                <a:pPr lvl="1"/>
                <a:r>
                  <a:rPr lang="en-US" dirty="0"/>
                  <a:t>Solvers</a:t>
                </a:r>
              </a:p>
              <a:p>
                <a:pPr lvl="2"/>
                <a:r>
                  <a:rPr lang="en-US" dirty="0" err="1"/>
                  <a:t>unsat</a:t>
                </a:r>
                <a:r>
                  <a:rPr lang="en-US" dirty="0"/>
                  <a:t> checking reduces to symbolic abstraction</a:t>
                </a:r>
              </a:p>
              <a:p>
                <a:pPr lvl="2"/>
                <a:endParaRPr lang="en-US" baseline="-25000" dirty="0" smtClean="0"/>
              </a:p>
              <a:p>
                <a:r>
                  <a:rPr lang="en-US" dirty="0" smtClean="0">
                    <a:solidFill>
                      <a:srgbClr val="C00000"/>
                    </a:solidFill>
                  </a:rPr>
                  <a:t>We now know multiple </a:t>
                </a:r>
                <a:r>
                  <a:rPr lang="en-US" dirty="0">
                    <a:solidFill>
                      <a:srgbClr val="C00000"/>
                    </a:solidFill>
                  </a:rPr>
                  <a:t>algorithms for computing </a:t>
                </a:r>
                <a14:m>
                  <m:oMath xmlns:m="http://schemas.openxmlformats.org/officeDocument/2006/math">
                    <m:acc>
                      <m:accPr>
                        <m:chr m:val="̂"/>
                        <m:ctrlPr>
                          <a:rPr lang="en-US" i="1">
                            <a:solidFill>
                              <a:srgbClr val="C00000"/>
                            </a:solidFill>
                            <a:latin typeface="Cambria Math"/>
                            <a:ea typeface="Cambria Math"/>
                          </a:rPr>
                        </m:ctrlPr>
                      </m:accPr>
                      <m:e>
                        <m:r>
                          <a:rPr lang="en-US" i="1">
                            <a:solidFill>
                              <a:srgbClr val="C00000"/>
                            </a:solidFill>
                            <a:latin typeface="Cambria Math"/>
                            <a:ea typeface="Cambria Math"/>
                          </a:rPr>
                          <m:t>𝛼</m:t>
                        </m:r>
                      </m:e>
                    </m:acc>
                  </m:oMath>
                </a14:m>
                <a:endParaRPr lang="en-US" dirty="0">
                  <a:solidFill>
                    <a:srgbClr val="C00000"/>
                  </a:solidFill>
                </a:endParaRPr>
              </a:p>
            </p:txBody>
          </p:sp>
        </mc:Choice>
        <mc:Fallback xmlns="">
          <p:sp>
            <p:nvSpPr>
              <p:cNvPr id="8" name="Content Placeholder 2"/>
              <p:cNvSpPr>
                <a:spLocks noGrp="1" noRot="1" noChangeAspect="1" noMove="1" noResize="1" noEditPoints="1" noAdjustHandles="1" noChangeArrowheads="1" noChangeShapeType="1" noTextEdit="1"/>
              </p:cNvSpPr>
              <p:nvPr>
                <p:ph idx="1"/>
              </p:nvPr>
            </p:nvSpPr>
            <p:spPr>
              <a:xfrm>
                <a:off x="220461" y="1600200"/>
                <a:ext cx="8751262" cy="4525963"/>
              </a:xfrm>
              <a:blipFill rotWithShape="1">
                <a:blip r:embed="rId3"/>
                <a:stretch>
                  <a:fillRect l="-1184" t="-1213"/>
                </a:stretch>
              </a:blipFill>
            </p:spPr>
            <p:txBody>
              <a:bodyPr/>
              <a:lstStyle/>
              <a:p>
                <a:r>
                  <a:rPr lang="en-US">
                    <a:noFill/>
                  </a:rPr>
                  <a:t> </a:t>
                </a:r>
              </a:p>
            </p:txBody>
          </p:sp>
        </mc:Fallback>
      </mc:AlternateContent>
    </p:spTree>
    <p:extLst>
      <p:ext uri="{BB962C8B-B14F-4D97-AF65-F5344CB8AC3E}">
        <p14:creationId xmlns:p14="http://schemas.microsoft.com/office/powerpoint/2010/main" val="269278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036910" y="2272697"/>
            <a:ext cx="5070180" cy="2312606"/>
            <a:chOff x="0" y="0"/>
            <a:chExt cx="5070180" cy="2312606"/>
          </a:xfrm>
        </p:grpSpPr>
        <mc:AlternateContent xmlns:mc="http://schemas.openxmlformats.org/markup-compatibility/2006" xmlns:a14="http://schemas.microsoft.com/office/drawing/2010/main">
          <mc:Choice Requires="a14">
            <p:sp>
              <p:nvSpPr>
                <p:cNvPr id="17" name="TextBox 16"/>
                <p:cNvSpPr txBox="1"/>
                <p:nvPr/>
              </p:nvSpPr>
              <p:spPr>
                <a:xfrm>
                  <a:off x="1911966" y="521228"/>
                  <a:ext cx="1316642" cy="254300"/>
                </a:xfrm>
                <a:prstGeom prst="rect">
                  <a:avLst/>
                </a:prstGeom>
                <a:noFill/>
              </p:spPr>
              <p:txBody>
                <a:bodyPr wrap="none" lIns="45720" tIns="0" rIns="45720" bIns="0" rtlCol="0">
                  <a:spAutoFit/>
                </a:bodyPr>
                <a:lstStyle/>
                <a:p>
                  <a14:m>
                    <m:oMath xmlns:m="http://schemas.openxmlformats.org/officeDocument/2006/math">
                      <m:acc>
                        <m:accPr>
                          <m:chr m:val="̂"/>
                          <m:ctrlPr>
                            <a:rPr lang="en-US" sz="1600" i="1" smtClean="0">
                              <a:latin typeface="Cambria Math"/>
                              <a:sym typeface="Symbol"/>
                            </a:rPr>
                          </m:ctrlPr>
                        </m:accPr>
                        <m:e>
                          <m:r>
                            <a:rPr lang="en-US" sz="1600" i="1">
                              <a:latin typeface="Cambria Math"/>
                              <a:ea typeface="Cambria Math"/>
                              <a:sym typeface="Symbol"/>
                            </a:rPr>
                            <m:t>𝛾</m:t>
                          </m:r>
                        </m:e>
                      </m:acc>
                    </m:oMath>
                  </a14:m>
                  <a:r>
                    <a:rPr lang="en-US" sz="1600" baseline="-25000" dirty="0" smtClean="0">
                      <a:solidFill>
                        <a:sysClr val="windowText" lastClr="000000"/>
                      </a:solidFill>
                      <a:sym typeface="Symbol"/>
                    </a:rPr>
                    <a:t>1</a:t>
                  </a:r>
                  <a:r>
                    <a:rPr lang="en-US" sz="1600" dirty="0" smtClean="0">
                      <a:solidFill>
                        <a:sysClr val="windowText" lastClr="000000"/>
                      </a:solidFill>
                      <a:sym typeface="Symbol"/>
                    </a:rPr>
                    <a:t>(</a:t>
                  </a:r>
                  <a14:m>
                    <m:oMath xmlns:m="http://schemas.openxmlformats.org/officeDocument/2006/math">
                      <m:sSubSup>
                        <m:sSubSupPr>
                          <m:ctrlPr>
                            <a:rPr lang="en-US" sz="1600" i="1" dirty="0">
                              <a:solidFill>
                                <a:sysClr val="windowText" lastClr="000000"/>
                              </a:solidFill>
                              <a:latin typeface="Cambria Math"/>
                            </a:rPr>
                          </m:ctrlPr>
                        </m:sSubSupPr>
                        <m:e>
                          <m:r>
                            <a:rPr lang="en-US" sz="1600" i="1" dirty="0">
                              <a:solidFill>
                                <a:sysClr val="windowText" lastClr="000000"/>
                              </a:solidFill>
                              <a:latin typeface="Cambria Math"/>
                            </a:rPr>
                            <m:t>𝑎</m:t>
                          </m:r>
                        </m:e>
                        <m:sub>
                          <m:r>
                            <a:rPr lang="en-US" sz="1600" i="1" dirty="0">
                              <a:solidFill>
                                <a:sysClr val="windowText" lastClr="000000"/>
                              </a:solidFill>
                              <a:latin typeface="Cambria Math"/>
                            </a:rPr>
                            <m:t>1</m:t>
                          </m:r>
                        </m:sub>
                        <m:sup>
                          <m:r>
                            <a:rPr lang="en-US" sz="1600" i="1" dirty="0">
                              <a:solidFill>
                                <a:sysClr val="windowText" lastClr="000000"/>
                              </a:solidFill>
                              <a:latin typeface="Cambria Math"/>
                            </a:rPr>
                            <m:t>#</m:t>
                          </m:r>
                        </m:sup>
                      </m:sSubSup>
                    </m:oMath>
                  </a14:m>
                  <a:r>
                    <a:rPr lang="en-US" sz="1600" dirty="0">
                      <a:solidFill>
                        <a:sysClr val="windowText" lastClr="000000"/>
                      </a:solidFill>
                    </a:rPr>
                    <a:t>)</a:t>
                  </a:r>
                  <a:r>
                    <a:rPr lang="en-US" sz="1600" b="1" dirty="0" smtClean="0">
                      <a:solidFill>
                        <a:sysClr val="windowText" lastClr="000000"/>
                      </a:solidFill>
                      <a:sym typeface="Symbol"/>
                    </a:rPr>
                    <a:t></a:t>
                  </a:r>
                  <a:r>
                    <a:rPr lang="en-US" sz="1600" dirty="0">
                      <a:sym typeface="Symbol"/>
                    </a:rPr>
                    <a:t> </a:t>
                  </a:r>
                  <a14:m>
                    <m:oMath xmlns:m="http://schemas.openxmlformats.org/officeDocument/2006/math">
                      <m:acc>
                        <m:accPr>
                          <m:chr m:val="̂"/>
                          <m:ctrlPr>
                            <a:rPr lang="en-US" sz="1600" i="1">
                              <a:latin typeface="Cambria Math"/>
                              <a:sym typeface="Symbol"/>
                            </a:rPr>
                          </m:ctrlPr>
                        </m:accPr>
                        <m:e>
                          <m:r>
                            <a:rPr lang="en-US" sz="1600" i="1">
                              <a:latin typeface="Cambria Math"/>
                              <a:ea typeface="Cambria Math"/>
                              <a:sym typeface="Symbol"/>
                            </a:rPr>
                            <m:t>𝛾</m:t>
                          </m:r>
                        </m:e>
                      </m:acc>
                    </m:oMath>
                  </a14:m>
                  <a:r>
                    <a:rPr lang="en-US" sz="1600" baseline="-25000" dirty="0" smtClean="0">
                      <a:solidFill>
                        <a:sysClr val="windowText" lastClr="000000"/>
                      </a:solidFill>
                      <a:sym typeface="Symbol"/>
                    </a:rPr>
                    <a:t>2</a:t>
                  </a:r>
                  <a:r>
                    <a:rPr lang="en-US" sz="1600" dirty="0" smtClean="0">
                      <a:solidFill>
                        <a:sysClr val="windowText" lastClr="000000"/>
                      </a:solidFill>
                      <a:sym typeface="Symbol"/>
                    </a:rPr>
                    <a:t>(</a:t>
                  </a:r>
                  <a14:m>
                    <m:oMath xmlns:m="http://schemas.openxmlformats.org/officeDocument/2006/math">
                      <m:sSubSup>
                        <m:sSubSupPr>
                          <m:ctrlPr>
                            <a:rPr lang="en-US" sz="1600" i="1" dirty="0">
                              <a:solidFill>
                                <a:sysClr val="windowText" lastClr="000000"/>
                              </a:solidFill>
                              <a:latin typeface="Cambria Math"/>
                            </a:rPr>
                          </m:ctrlPr>
                        </m:sSubSupPr>
                        <m:e>
                          <m:r>
                            <a:rPr lang="en-US" sz="1600" i="1" dirty="0">
                              <a:solidFill>
                                <a:sysClr val="windowText" lastClr="000000"/>
                              </a:solidFill>
                              <a:latin typeface="Cambria Math"/>
                            </a:rPr>
                            <m:t>𝑎</m:t>
                          </m:r>
                        </m:e>
                        <m:sub>
                          <m:r>
                            <a:rPr lang="en-US" sz="1600" b="0" i="1" dirty="0" smtClean="0">
                              <a:solidFill>
                                <a:sysClr val="windowText" lastClr="000000"/>
                              </a:solidFill>
                              <a:latin typeface="Cambria Math"/>
                            </a:rPr>
                            <m:t>2</m:t>
                          </m:r>
                        </m:sub>
                        <m:sup>
                          <m:r>
                            <a:rPr lang="en-US" sz="1600" i="1" dirty="0">
                              <a:solidFill>
                                <a:sysClr val="windowText" lastClr="000000"/>
                              </a:solidFill>
                              <a:latin typeface="Cambria Math"/>
                            </a:rPr>
                            <m:t>#</m:t>
                          </m:r>
                        </m:sup>
                      </m:sSubSup>
                    </m:oMath>
                  </a14:m>
                  <a:r>
                    <a:rPr lang="en-US" sz="1600" dirty="0" smtClean="0">
                      <a:solidFill>
                        <a:sysClr val="windowText" lastClr="000000"/>
                      </a:solidFill>
                    </a:rPr>
                    <a:t>)</a:t>
                  </a:r>
                  <a:endParaRPr lang="en-US" sz="1600" b="1" dirty="0">
                    <a:solidFill>
                      <a:sysClr val="windowText" lastClr="000000"/>
                    </a:solidFill>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1911966" y="521228"/>
                  <a:ext cx="1316642" cy="254300"/>
                </a:xfrm>
                <a:prstGeom prst="rect">
                  <a:avLst/>
                </a:prstGeom>
                <a:blipFill rotWithShape="1">
                  <a:blip r:embed="rId3"/>
                  <a:stretch>
                    <a:fillRect l="-1852" t="-23810" r="-4630" b="-50000"/>
                  </a:stretch>
                </a:blipFill>
              </p:spPr>
              <p:txBody>
                <a:bodyPr/>
                <a:lstStyle/>
                <a:p>
                  <a:r>
                    <a:rPr lang="en-US">
                      <a:noFill/>
                    </a:rPr>
                    <a:t> </a:t>
                  </a:r>
                </a:p>
              </p:txBody>
            </p:sp>
          </mc:Fallback>
        </mc:AlternateContent>
        <p:sp>
          <p:nvSpPr>
            <p:cNvPr id="21" name="Oval 20"/>
            <p:cNvSpPr/>
            <p:nvPr/>
          </p:nvSpPr>
          <p:spPr>
            <a:xfrm>
              <a:off x="4095588" y="1996671"/>
              <a:ext cx="466165"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ysClr val="windowText" lastClr="000000"/>
                  </a:solidFill>
                  <a:latin typeface="Lucida Calligraphy" panose="03010101010101010101" pitchFamily="66" charset="0"/>
                </a:rPr>
                <a:t>A</a:t>
              </a:r>
              <a:r>
                <a:rPr lang="en-US" sz="1600" baseline="-25000" dirty="0" smtClean="0">
                  <a:solidFill>
                    <a:sysClr val="windowText" lastClr="000000"/>
                  </a:solidFill>
                </a:rPr>
                <a:t>2</a:t>
              </a:r>
              <a:endParaRPr lang="en-US" sz="1600" baseline="-25000" dirty="0">
                <a:solidFill>
                  <a:sysClr val="windowText" lastClr="000000"/>
                </a:solidFill>
              </a:endParaRPr>
            </a:p>
          </p:txBody>
        </p:sp>
        <p:sp>
          <p:nvSpPr>
            <p:cNvPr id="19" name="Oval 18"/>
            <p:cNvSpPr/>
            <p:nvPr/>
          </p:nvSpPr>
          <p:spPr>
            <a:xfrm>
              <a:off x="2329594" y="1996671"/>
              <a:ext cx="338097"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ysClr val="windowText" lastClr="000000"/>
                  </a:solidFill>
                  <a:latin typeface="Lucida Calligraphy" panose="03010101010101010101" pitchFamily="66" charset="0"/>
                </a:rPr>
                <a:t>L</a:t>
              </a:r>
              <a:endParaRPr lang="en-US" sz="1600" baseline="-25000" dirty="0">
                <a:solidFill>
                  <a:sysClr val="windowText" lastClr="000000"/>
                </a:solidFill>
                <a:latin typeface="Lucida Calligraphy" panose="03010101010101010101" pitchFamily="66" charset="0"/>
              </a:endParaRPr>
            </a:p>
          </p:txBody>
        </p:sp>
        <mc:AlternateContent xmlns:mc="http://schemas.openxmlformats.org/markup-compatibility/2006" xmlns:a14="http://schemas.microsoft.com/office/drawing/2010/main">
          <mc:Choice Requires="a14">
            <p:sp>
              <p:nvSpPr>
                <p:cNvPr id="20" name="Oval 19"/>
                <p:cNvSpPr/>
                <p:nvPr/>
              </p:nvSpPr>
              <p:spPr>
                <a:xfrm>
                  <a:off x="420479" y="674957"/>
                  <a:ext cx="338097"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14:m>
                    <m:oMathPara xmlns:m="http://schemas.openxmlformats.org/officeDocument/2006/math">
                      <m:oMathParaPr>
                        <m:jc m:val="centerGroup"/>
                      </m:oMathParaPr>
                      <m:oMath xmlns:m="http://schemas.openxmlformats.org/officeDocument/2006/math">
                        <m:sSubSup>
                          <m:sSubSupPr>
                            <m:ctrlPr>
                              <a:rPr lang="en-US" b="0" i="1" dirty="0" smtClean="0">
                                <a:solidFill>
                                  <a:sysClr val="windowText" lastClr="000000"/>
                                </a:solidFill>
                                <a:latin typeface="Cambria Math"/>
                              </a:rPr>
                            </m:ctrlPr>
                          </m:sSubSupPr>
                          <m:e>
                            <m:r>
                              <a:rPr lang="en-US" b="0" i="1" dirty="0" smtClean="0">
                                <a:solidFill>
                                  <a:sysClr val="windowText" lastClr="000000"/>
                                </a:solidFill>
                                <a:latin typeface="Cambria Math"/>
                              </a:rPr>
                              <m:t>𝑎</m:t>
                            </m:r>
                          </m:e>
                          <m:sub>
                            <m:r>
                              <a:rPr lang="en-US" b="0" i="1" dirty="0" smtClean="0">
                                <a:solidFill>
                                  <a:sysClr val="windowText" lastClr="000000"/>
                                </a:solidFill>
                                <a:latin typeface="Cambria Math"/>
                              </a:rPr>
                              <m:t>1</m:t>
                            </m:r>
                          </m:sub>
                          <m:sup>
                            <m:r>
                              <a:rPr lang="en-US" b="0" i="1" dirty="0" smtClean="0">
                                <a:solidFill>
                                  <a:sysClr val="windowText" lastClr="000000"/>
                                </a:solidFill>
                                <a:latin typeface="Cambria Math"/>
                              </a:rPr>
                              <m:t>#</m:t>
                            </m:r>
                          </m:sup>
                        </m:sSubSup>
                      </m:oMath>
                    </m:oMathPara>
                  </a14:m>
                  <a:endParaRPr lang="en-US" b="0" dirty="0" smtClean="0">
                    <a:solidFill>
                      <a:sysClr val="windowText" lastClr="000000"/>
                    </a:solidFill>
                  </a:endParaRPr>
                </a:p>
              </p:txBody>
            </p:sp>
          </mc:Choice>
          <mc:Fallback xmlns="">
            <p:sp>
              <p:nvSpPr>
                <p:cNvPr id="20" name="Oval 19"/>
                <p:cNvSpPr>
                  <a:spLocks noRot="1" noChangeAspect="1" noMove="1" noResize="1" noEditPoints="1" noAdjustHandles="1" noChangeArrowheads="1" noChangeShapeType="1" noTextEdit="1"/>
                </p:cNvSpPr>
                <p:nvPr/>
              </p:nvSpPr>
              <p:spPr>
                <a:xfrm>
                  <a:off x="420479" y="674957"/>
                  <a:ext cx="338097" cy="315935"/>
                </a:xfrm>
                <a:prstGeom prst="ellipse">
                  <a:avLst/>
                </a:prstGeom>
                <a:blipFill rotWithShape="1">
                  <a:blip r:embed="rId4"/>
                  <a:stretch>
                    <a:fillRect l="-10714" b="-13725"/>
                  </a:stretch>
                </a:blipFill>
                <a:ln>
                  <a:noFill/>
                </a:ln>
              </p:spPr>
              <p:txBody>
                <a:bodyPr/>
                <a:lstStyle/>
                <a:p>
                  <a:r>
                    <a:rPr lang="en-US">
                      <a:noFill/>
                    </a:rPr>
                    <a:t> </a:t>
                  </a:r>
                </a:p>
              </p:txBody>
            </p:sp>
          </mc:Fallback>
        </mc:AlternateContent>
        <p:cxnSp>
          <p:nvCxnSpPr>
            <p:cNvPr id="22" name="Straight Arrow Connector 21"/>
            <p:cNvCxnSpPr>
              <a:stCxn id="52" idx="6"/>
              <a:endCxn id="36" idx="3"/>
            </p:cNvCxnSpPr>
            <p:nvPr/>
          </p:nvCxnSpPr>
          <p:spPr>
            <a:xfrm flipV="1">
              <a:off x="786332" y="863106"/>
              <a:ext cx="1741179" cy="357119"/>
            </a:xfrm>
            <a:prstGeom prst="straightConnector1">
              <a:avLst/>
            </a:prstGeom>
            <a:ln>
              <a:solidFill>
                <a:schemeClr val="tx1"/>
              </a:solidFill>
              <a:headEnd type="stealth" w="med" len="lg"/>
              <a:tailEnd type="none" w="med"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7" idx="6"/>
              <a:endCxn id="36" idx="2"/>
            </p:cNvCxnSpPr>
            <p:nvPr/>
          </p:nvCxnSpPr>
          <p:spPr>
            <a:xfrm flipV="1">
              <a:off x="779928" y="843709"/>
              <a:ext cx="1739143" cy="8964"/>
            </a:xfrm>
            <a:prstGeom prst="straightConnector1">
              <a:avLst/>
            </a:prstGeom>
            <a:ln>
              <a:solidFill>
                <a:schemeClr val="tx1"/>
              </a:solidFill>
              <a:prstDash val="dash"/>
              <a:headEnd type="none" w="med" len="lg"/>
              <a:tailEnd type="stealth" w="med" len="lg"/>
            </a:ln>
          </p:spPr>
          <p:style>
            <a:lnRef idx="1">
              <a:schemeClr val="accent1"/>
            </a:lnRef>
            <a:fillRef idx="0">
              <a:schemeClr val="accent1"/>
            </a:fillRef>
            <a:effectRef idx="0">
              <a:schemeClr val="accent1"/>
            </a:effectRef>
            <a:fontRef idx="minor">
              <a:schemeClr val="tx1"/>
            </a:fontRef>
          </p:style>
        </p:cxnSp>
        <p:sp>
          <p:nvSpPr>
            <p:cNvPr id="2" name="Diamond 1"/>
            <p:cNvSpPr/>
            <p:nvPr/>
          </p:nvSpPr>
          <p:spPr>
            <a:xfrm>
              <a:off x="0" y="0"/>
              <a:ext cx="1483020" cy="1982481"/>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1890270" y="0"/>
              <a:ext cx="1265474" cy="1982481"/>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496046" y="1996671"/>
              <a:ext cx="466165"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ysClr val="windowText" lastClr="000000"/>
                  </a:solidFill>
                  <a:latin typeface="Lucida Calligraphy" panose="03010101010101010101" pitchFamily="66" charset="0"/>
                </a:rPr>
                <a:t>A</a:t>
              </a:r>
              <a:r>
                <a:rPr lang="en-US" sz="1600" baseline="-25000" dirty="0" smtClean="0">
                  <a:solidFill>
                    <a:sysClr val="windowText" lastClr="000000"/>
                  </a:solidFill>
                </a:rPr>
                <a:t>1</a:t>
              </a:r>
              <a:endParaRPr lang="en-US" sz="1600" baseline="-25000" dirty="0">
                <a:solidFill>
                  <a:sysClr val="windowText" lastClr="000000"/>
                </a:solidFill>
              </a:endParaRPr>
            </a:p>
          </p:txBody>
        </p:sp>
        <p:sp>
          <p:nvSpPr>
            <p:cNvPr id="7" name="Oval 6"/>
            <p:cNvSpPr/>
            <p:nvPr/>
          </p:nvSpPr>
          <p:spPr>
            <a:xfrm>
              <a:off x="722295" y="825241"/>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mc:AlternateContent xmlns:mc="http://schemas.openxmlformats.org/markup-compatibility/2006" xmlns:a14="http://schemas.microsoft.com/office/drawing/2010/main">
          <mc:Choice Requires="a14">
            <p:sp>
              <p:nvSpPr>
                <p:cNvPr id="33" name="Oval 32"/>
                <p:cNvSpPr/>
                <p:nvPr/>
              </p:nvSpPr>
              <p:spPr>
                <a:xfrm>
                  <a:off x="4392704" y="694705"/>
                  <a:ext cx="338097"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14:m>
                    <m:oMathPara xmlns:m="http://schemas.openxmlformats.org/officeDocument/2006/math">
                      <m:oMathParaPr>
                        <m:jc m:val="centerGroup"/>
                      </m:oMathParaPr>
                      <m:oMath xmlns:m="http://schemas.openxmlformats.org/officeDocument/2006/math">
                        <m:sSubSup>
                          <m:sSubSupPr>
                            <m:ctrlPr>
                              <a:rPr lang="en-US" i="1" dirty="0">
                                <a:solidFill>
                                  <a:sysClr val="windowText" lastClr="000000"/>
                                </a:solidFill>
                                <a:latin typeface="Cambria Math"/>
                              </a:rPr>
                            </m:ctrlPr>
                          </m:sSubSupPr>
                          <m:e>
                            <m:r>
                              <a:rPr lang="en-US" i="1" dirty="0">
                                <a:solidFill>
                                  <a:sysClr val="windowText" lastClr="000000"/>
                                </a:solidFill>
                                <a:latin typeface="Cambria Math"/>
                              </a:rPr>
                              <m:t>𝑎</m:t>
                            </m:r>
                          </m:e>
                          <m:sub>
                            <m:r>
                              <a:rPr lang="en-US" i="1" dirty="0">
                                <a:solidFill>
                                  <a:sysClr val="windowText" lastClr="000000"/>
                                </a:solidFill>
                                <a:latin typeface="Cambria Math"/>
                              </a:rPr>
                              <m:t>2</m:t>
                            </m:r>
                          </m:sub>
                          <m:sup>
                            <m:r>
                              <a:rPr lang="en-US" i="1" dirty="0">
                                <a:solidFill>
                                  <a:sysClr val="windowText" lastClr="000000"/>
                                </a:solidFill>
                                <a:latin typeface="Cambria Math"/>
                              </a:rPr>
                              <m:t>#</m:t>
                            </m:r>
                          </m:sup>
                        </m:sSubSup>
                      </m:oMath>
                    </m:oMathPara>
                  </a14:m>
                  <a:endParaRPr lang="en-US" baseline="-25000" dirty="0">
                    <a:solidFill>
                      <a:sysClr val="windowText" lastClr="000000"/>
                    </a:solidFill>
                  </a:endParaRPr>
                </a:p>
              </p:txBody>
            </p:sp>
          </mc:Choice>
          <mc:Fallback xmlns="">
            <p:sp>
              <p:nvSpPr>
                <p:cNvPr id="33" name="Oval 32"/>
                <p:cNvSpPr>
                  <a:spLocks noRot="1" noChangeAspect="1" noMove="1" noResize="1" noEditPoints="1" noAdjustHandles="1" noChangeArrowheads="1" noChangeShapeType="1" noTextEdit="1"/>
                </p:cNvSpPr>
                <p:nvPr/>
              </p:nvSpPr>
              <p:spPr>
                <a:xfrm>
                  <a:off x="4392704" y="694705"/>
                  <a:ext cx="338097" cy="315935"/>
                </a:xfrm>
                <a:prstGeom prst="ellipse">
                  <a:avLst/>
                </a:prstGeom>
                <a:blipFill rotWithShape="1">
                  <a:blip r:embed="rId5"/>
                  <a:stretch>
                    <a:fillRect l="-9091" b="-13462"/>
                  </a:stretch>
                </a:blipFill>
                <a:ln>
                  <a:noFill/>
                </a:ln>
              </p:spPr>
              <p:txBody>
                <a:bodyPr/>
                <a:lstStyle/>
                <a:p>
                  <a:r>
                    <a:rPr lang="en-US">
                      <a:noFill/>
                    </a:rPr>
                    <a:t> </a:t>
                  </a:r>
                </a:p>
              </p:txBody>
            </p:sp>
          </mc:Fallback>
        </mc:AlternateContent>
        <p:sp>
          <p:nvSpPr>
            <p:cNvPr id="35" name="Oval 34"/>
            <p:cNvSpPr/>
            <p:nvPr/>
          </p:nvSpPr>
          <p:spPr>
            <a:xfrm>
              <a:off x="4363231" y="808593"/>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sp>
          <p:nvSpPr>
            <p:cNvPr id="36" name="Oval 35"/>
            <p:cNvSpPr/>
            <p:nvPr/>
          </p:nvSpPr>
          <p:spPr>
            <a:xfrm>
              <a:off x="2519071" y="816277"/>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cxnSp>
          <p:nvCxnSpPr>
            <p:cNvPr id="38" name="Straight Arrow Connector 37"/>
            <p:cNvCxnSpPr>
              <a:stCxn id="35" idx="2"/>
              <a:endCxn id="36" idx="6"/>
            </p:cNvCxnSpPr>
            <p:nvPr/>
          </p:nvCxnSpPr>
          <p:spPr>
            <a:xfrm flipH="1">
              <a:off x="2576704" y="836025"/>
              <a:ext cx="1786527" cy="7684"/>
            </a:xfrm>
            <a:prstGeom prst="straightConnector1">
              <a:avLst/>
            </a:prstGeom>
            <a:ln>
              <a:solidFill>
                <a:schemeClr val="tx1"/>
              </a:solidFill>
              <a:prstDash val="dash"/>
              <a:headEnd type="none"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55" idx="2"/>
              <a:endCxn id="36" idx="5"/>
            </p:cNvCxnSpPr>
            <p:nvPr/>
          </p:nvCxnSpPr>
          <p:spPr>
            <a:xfrm flipH="1" flipV="1">
              <a:off x="2568264" y="863106"/>
              <a:ext cx="1816739" cy="348155"/>
            </a:xfrm>
            <a:prstGeom prst="straightConnector1">
              <a:avLst/>
            </a:prstGeom>
            <a:ln>
              <a:solidFill>
                <a:schemeClr val="tx1"/>
              </a:solidFill>
              <a:headEnd type="stealth" w="med" len="lg"/>
              <a:tailEnd type="none" w="med" len="lg"/>
            </a:ln>
          </p:spPr>
          <p:style>
            <a:lnRef idx="1">
              <a:schemeClr val="accent1"/>
            </a:lnRef>
            <a:fillRef idx="0">
              <a:schemeClr val="accent1"/>
            </a:fillRef>
            <a:effectRef idx="0">
              <a:schemeClr val="accent1"/>
            </a:effectRef>
            <a:fontRef idx="minor">
              <a:schemeClr val="tx1"/>
            </a:fontRef>
          </p:style>
        </p:cxnSp>
        <p:sp>
          <p:nvSpPr>
            <p:cNvPr id="52" name="Oval 51"/>
            <p:cNvSpPr/>
            <p:nvPr/>
          </p:nvSpPr>
          <p:spPr>
            <a:xfrm>
              <a:off x="728699" y="1192793"/>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sp>
          <p:nvSpPr>
            <p:cNvPr id="55" name="Oval 54"/>
            <p:cNvSpPr/>
            <p:nvPr/>
          </p:nvSpPr>
          <p:spPr>
            <a:xfrm>
              <a:off x="4385003" y="1183829"/>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mc:AlternateContent xmlns:mc="http://schemas.openxmlformats.org/markup-compatibility/2006" xmlns:a14="http://schemas.microsoft.com/office/drawing/2010/main">
          <mc:Choice Requires="a14">
            <p:sp>
              <p:nvSpPr>
                <p:cNvPr id="57" name="TextBox 56"/>
                <p:cNvSpPr txBox="1"/>
                <p:nvPr/>
              </p:nvSpPr>
              <p:spPr>
                <a:xfrm>
                  <a:off x="1480192" y="1006539"/>
                  <a:ext cx="408060" cy="362984"/>
                </a:xfrm>
                <a:prstGeom prst="rect">
                  <a:avLst/>
                </a:prstGeom>
                <a:noFill/>
              </p:spPr>
              <p:txBody>
                <a:bodyPr wrap="none" rtlCol="0">
                  <a:spAutoFit/>
                </a:bodyPr>
                <a:lstStyle/>
                <a:p>
                  <a14:m>
                    <m:oMath xmlns:m="http://schemas.openxmlformats.org/officeDocument/2006/math">
                      <m:acc>
                        <m:accPr>
                          <m:chr m:val="̂"/>
                          <m:ctrlPr>
                            <a:rPr lang="en-US" i="1" smtClean="0">
                              <a:latin typeface="Cambria Math"/>
                              <a:sym typeface="Symbol"/>
                            </a:rPr>
                          </m:ctrlPr>
                        </m:accPr>
                        <m:e>
                          <m:r>
                            <a:rPr lang="en-US" i="1" smtClean="0">
                              <a:latin typeface="Cambria Math"/>
                              <a:ea typeface="Cambria Math"/>
                              <a:sym typeface="Symbol"/>
                            </a:rPr>
                            <m:t>𝛼</m:t>
                          </m:r>
                        </m:e>
                      </m:acc>
                    </m:oMath>
                  </a14:m>
                  <a:r>
                    <a:rPr lang="en-US" baseline="-25000" dirty="0" smtClean="0">
                      <a:sym typeface="Symbol"/>
                    </a:rPr>
                    <a:t>1</a:t>
                  </a:r>
                  <a:endParaRPr lang="en-US" baseline="-25000" dirty="0"/>
                </a:p>
              </p:txBody>
            </p:sp>
          </mc:Choice>
          <mc:Fallback xmlns="">
            <p:sp>
              <p:nvSpPr>
                <p:cNvPr id="57" name="TextBox 56"/>
                <p:cNvSpPr txBox="1">
                  <a:spLocks noRot="1" noChangeAspect="1" noMove="1" noResize="1" noEditPoints="1" noAdjustHandles="1" noChangeArrowheads="1" noChangeShapeType="1" noTextEdit="1"/>
                </p:cNvSpPr>
                <p:nvPr/>
              </p:nvSpPr>
              <p:spPr>
                <a:xfrm>
                  <a:off x="1480192" y="1006539"/>
                  <a:ext cx="408060" cy="362984"/>
                </a:xfrm>
                <a:prstGeom prst="rect">
                  <a:avLst/>
                </a:prstGeom>
                <a:blipFill rotWithShape="1">
                  <a:blip r:embed="rId6"/>
                  <a:stretch>
                    <a:fillRect t="-5085" r="-8955" b="-254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p:cNvSpPr txBox="1"/>
                <p:nvPr/>
              </p:nvSpPr>
              <p:spPr>
                <a:xfrm>
                  <a:off x="3248937" y="996834"/>
                  <a:ext cx="408060" cy="362984"/>
                </a:xfrm>
                <a:prstGeom prst="rect">
                  <a:avLst/>
                </a:prstGeom>
                <a:noFill/>
              </p:spPr>
              <p:txBody>
                <a:bodyPr wrap="none" rtlCol="0">
                  <a:spAutoFit/>
                </a:bodyPr>
                <a:lstStyle/>
                <a:p>
                  <a14:m>
                    <m:oMath xmlns:m="http://schemas.openxmlformats.org/officeDocument/2006/math">
                      <m:acc>
                        <m:accPr>
                          <m:chr m:val="̂"/>
                          <m:ctrlPr>
                            <a:rPr lang="en-US" i="1" smtClean="0">
                              <a:latin typeface="Cambria Math"/>
                              <a:sym typeface="Symbol"/>
                            </a:rPr>
                          </m:ctrlPr>
                        </m:accPr>
                        <m:e>
                          <m:r>
                            <a:rPr lang="en-US" i="1" smtClean="0">
                              <a:latin typeface="Cambria Math"/>
                              <a:ea typeface="Cambria Math"/>
                              <a:sym typeface="Symbol"/>
                            </a:rPr>
                            <m:t>𝛼</m:t>
                          </m:r>
                        </m:e>
                      </m:acc>
                    </m:oMath>
                  </a14:m>
                  <a:r>
                    <a:rPr lang="en-US" baseline="-25000" dirty="0" smtClean="0">
                      <a:sym typeface="Symbol"/>
                    </a:rPr>
                    <a:t>2</a:t>
                  </a:r>
                  <a:endParaRPr lang="en-US" baseline="-25000" dirty="0"/>
                </a:p>
              </p:txBody>
            </p:sp>
          </mc:Choice>
          <mc:Fallback xmlns="">
            <p:sp>
              <p:nvSpPr>
                <p:cNvPr id="66" name="TextBox 65"/>
                <p:cNvSpPr txBox="1">
                  <a:spLocks noRot="1" noChangeAspect="1" noMove="1" noResize="1" noEditPoints="1" noAdjustHandles="1" noChangeArrowheads="1" noChangeShapeType="1" noTextEdit="1"/>
                </p:cNvSpPr>
                <p:nvPr/>
              </p:nvSpPr>
              <p:spPr>
                <a:xfrm>
                  <a:off x="3248937" y="996834"/>
                  <a:ext cx="408060" cy="362984"/>
                </a:xfrm>
                <a:prstGeom prst="rect">
                  <a:avLst/>
                </a:prstGeom>
                <a:blipFill rotWithShape="1">
                  <a:blip r:embed="rId7"/>
                  <a:stretch>
                    <a:fillRect t="-5000" r="-10448"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p:cNvSpPr txBox="1"/>
                <p:nvPr/>
              </p:nvSpPr>
              <p:spPr>
                <a:xfrm>
                  <a:off x="1480967" y="455908"/>
                  <a:ext cx="391261" cy="362984"/>
                </a:xfrm>
                <a:prstGeom prst="rect">
                  <a:avLst/>
                </a:prstGeom>
                <a:noFill/>
              </p:spPr>
              <p:txBody>
                <a:bodyPr wrap="none" rtlCol="0">
                  <a:spAutoFit/>
                </a:bodyPr>
                <a:lstStyle/>
                <a:p>
                  <a14:m>
                    <m:oMath xmlns:m="http://schemas.openxmlformats.org/officeDocument/2006/math">
                      <m:acc>
                        <m:accPr>
                          <m:chr m:val="̂"/>
                          <m:ctrlPr>
                            <a:rPr lang="en-US" i="1" smtClean="0">
                              <a:latin typeface="Cambria Math"/>
                              <a:sym typeface="Symbol"/>
                            </a:rPr>
                          </m:ctrlPr>
                        </m:accPr>
                        <m:e>
                          <m:r>
                            <a:rPr lang="en-US" i="1" smtClean="0">
                              <a:latin typeface="Cambria Math"/>
                              <a:ea typeface="Cambria Math"/>
                              <a:sym typeface="Symbol"/>
                            </a:rPr>
                            <m:t>𝛾</m:t>
                          </m:r>
                        </m:e>
                      </m:acc>
                    </m:oMath>
                  </a14:m>
                  <a:r>
                    <a:rPr lang="en-US" baseline="-25000" dirty="0" smtClean="0">
                      <a:sym typeface="Symbol"/>
                    </a:rPr>
                    <a:t>1</a:t>
                  </a:r>
                  <a:endParaRPr lang="en-US" baseline="-25000" dirty="0"/>
                </a:p>
              </p:txBody>
            </p:sp>
          </mc:Choice>
          <mc:Fallback xmlns="">
            <p:sp>
              <p:nvSpPr>
                <p:cNvPr id="70" name="TextBox 69"/>
                <p:cNvSpPr txBox="1">
                  <a:spLocks noRot="1" noChangeAspect="1" noMove="1" noResize="1" noEditPoints="1" noAdjustHandles="1" noChangeArrowheads="1" noChangeShapeType="1" noTextEdit="1"/>
                </p:cNvSpPr>
                <p:nvPr/>
              </p:nvSpPr>
              <p:spPr>
                <a:xfrm>
                  <a:off x="1480967" y="455908"/>
                  <a:ext cx="391261" cy="362984"/>
                </a:xfrm>
                <a:prstGeom prst="rect">
                  <a:avLst/>
                </a:prstGeom>
                <a:blipFill rotWithShape="1">
                  <a:blip r:embed="rId8"/>
                  <a:stretch>
                    <a:fillRect t="-5085" r="-7813" b="-254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TextBox 73"/>
                <p:cNvSpPr txBox="1"/>
                <p:nvPr/>
              </p:nvSpPr>
              <p:spPr>
                <a:xfrm>
                  <a:off x="3256048" y="462313"/>
                  <a:ext cx="391261" cy="362984"/>
                </a:xfrm>
                <a:prstGeom prst="rect">
                  <a:avLst/>
                </a:prstGeom>
                <a:noFill/>
              </p:spPr>
              <p:txBody>
                <a:bodyPr wrap="none" rtlCol="0">
                  <a:spAutoFit/>
                </a:bodyPr>
                <a:lstStyle/>
                <a:p>
                  <a14:m>
                    <m:oMath xmlns:m="http://schemas.openxmlformats.org/officeDocument/2006/math">
                      <m:acc>
                        <m:accPr>
                          <m:chr m:val="̂"/>
                          <m:ctrlPr>
                            <a:rPr lang="en-US" i="1">
                              <a:latin typeface="Cambria Math"/>
                              <a:sym typeface="Symbol"/>
                            </a:rPr>
                          </m:ctrlPr>
                        </m:accPr>
                        <m:e>
                          <m:r>
                            <a:rPr lang="en-US" i="1">
                              <a:latin typeface="Cambria Math"/>
                              <a:ea typeface="Cambria Math"/>
                              <a:sym typeface="Symbol"/>
                            </a:rPr>
                            <m:t>𝛾</m:t>
                          </m:r>
                        </m:e>
                      </m:acc>
                    </m:oMath>
                  </a14:m>
                  <a:r>
                    <a:rPr lang="en-US" baseline="-25000" dirty="0" smtClean="0">
                      <a:sym typeface="Symbol"/>
                    </a:rPr>
                    <a:t>2</a:t>
                  </a:r>
                  <a:endParaRPr lang="en-US" baseline="-25000" dirty="0"/>
                </a:p>
              </p:txBody>
            </p:sp>
          </mc:Choice>
          <mc:Fallback xmlns="">
            <p:sp>
              <p:nvSpPr>
                <p:cNvPr id="74" name="TextBox 73"/>
                <p:cNvSpPr txBox="1">
                  <a:spLocks noRot="1" noChangeAspect="1" noMove="1" noResize="1" noEditPoints="1" noAdjustHandles="1" noChangeArrowheads="1" noChangeShapeType="1" noTextEdit="1"/>
                </p:cNvSpPr>
                <p:nvPr/>
              </p:nvSpPr>
              <p:spPr>
                <a:xfrm>
                  <a:off x="3256048" y="462313"/>
                  <a:ext cx="391261" cy="362984"/>
                </a:xfrm>
                <a:prstGeom prst="rect">
                  <a:avLst/>
                </a:prstGeom>
                <a:blipFill rotWithShape="1">
                  <a:blip r:embed="rId9"/>
                  <a:stretch>
                    <a:fillRect t="-5085" r="-7813" b="-25424"/>
                  </a:stretch>
                </a:blipFill>
              </p:spPr>
              <p:txBody>
                <a:bodyPr/>
                <a:lstStyle/>
                <a:p>
                  <a:r>
                    <a:rPr lang="en-US">
                      <a:noFill/>
                    </a:rPr>
                    <a:t> </a:t>
                  </a:r>
                </a:p>
              </p:txBody>
            </p:sp>
          </mc:Fallback>
        </mc:AlternateContent>
        <p:sp>
          <p:nvSpPr>
            <p:cNvPr id="75" name="Diamond 74"/>
            <p:cNvSpPr/>
            <p:nvPr/>
          </p:nvSpPr>
          <p:spPr>
            <a:xfrm>
              <a:off x="3587160" y="0"/>
              <a:ext cx="1483020" cy="1982481"/>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6" name="Oval 75"/>
                <p:cNvSpPr/>
                <p:nvPr/>
              </p:nvSpPr>
              <p:spPr>
                <a:xfrm>
                  <a:off x="374387" y="1042509"/>
                  <a:ext cx="376505"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14:m>
                    <m:oMathPara xmlns:m="http://schemas.openxmlformats.org/officeDocument/2006/math">
                      <m:oMathParaPr>
                        <m:jc m:val="centerGroup"/>
                      </m:oMathParaPr>
                      <m:oMath xmlns:m="http://schemas.openxmlformats.org/officeDocument/2006/math">
                        <m:sSubSup>
                          <m:sSubSupPr>
                            <m:ctrlPr>
                              <a:rPr lang="en-US" i="1" dirty="0" smtClean="0">
                                <a:solidFill>
                                  <a:sysClr val="windowText" lastClr="000000"/>
                                </a:solidFill>
                                <a:latin typeface="Cambria Math"/>
                              </a:rPr>
                            </m:ctrlPr>
                          </m:sSubSupPr>
                          <m:e>
                            <m:r>
                              <a:rPr lang="en-US" i="1" dirty="0">
                                <a:solidFill>
                                  <a:sysClr val="windowText" lastClr="000000"/>
                                </a:solidFill>
                                <a:latin typeface="Cambria Math"/>
                              </a:rPr>
                              <m:t>𝑎</m:t>
                            </m:r>
                          </m:e>
                          <m:sub>
                            <m:r>
                              <a:rPr lang="en-US" i="1" dirty="0">
                                <a:solidFill>
                                  <a:sysClr val="windowText" lastClr="000000"/>
                                </a:solidFill>
                                <a:latin typeface="Cambria Math"/>
                              </a:rPr>
                              <m:t>1</m:t>
                            </m:r>
                          </m:sub>
                          <m:sup>
                            <m:r>
                              <a:rPr lang="en-US" i="1" dirty="0">
                                <a:solidFill>
                                  <a:sysClr val="windowText" lastClr="000000"/>
                                </a:solidFill>
                                <a:latin typeface="Cambria Math"/>
                              </a:rPr>
                              <m:t>#</m:t>
                            </m:r>
                            <m:r>
                              <a:rPr lang="en-US" b="0" i="1" dirty="0" smtClean="0">
                                <a:solidFill>
                                  <a:sysClr val="windowText" lastClr="000000"/>
                                </a:solidFill>
                                <a:latin typeface="Cambria Math"/>
                              </a:rPr>
                              <m:t>′</m:t>
                            </m:r>
                          </m:sup>
                        </m:sSubSup>
                      </m:oMath>
                    </m:oMathPara>
                  </a14:m>
                  <a:endParaRPr lang="en-US" dirty="0">
                    <a:solidFill>
                      <a:sysClr val="windowText" lastClr="000000"/>
                    </a:solidFill>
                  </a:endParaRPr>
                </a:p>
              </p:txBody>
            </p:sp>
          </mc:Choice>
          <mc:Fallback xmlns="">
            <p:sp>
              <p:nvSpPr>
                <p:cNvPr id="76" name="Oval 75"/>
                <p:cNvSpPr>
                  <a:spLocks noRot="1" noChangeAspect="1" noMove="1" noResize="1" noEditPoints="1" noAdjustHandles="1" noChangeArrowheads="1" noChangeShapeType="1" noTextEdit="1"/>
                </p:cNvSpPr>
                <p:nvPr/>
              </p:nvSpPr>
              <p:spPr>
                <a:xfrm>
                  <a:off x="374387" y="1042509"/>
                  <a:ext cx="376505" cy="315935"/>
                </a:xfrm>
                <a:prstGeom prst="ellipse">
                  <a:avLst/>
                </a:prstGeom>
                <a:blipFill rotWithShape="1">
                  <a:blip r:embed="rId10"/>
                  <a:stretch>
                    <a:fillRect l="-13115" b="-1153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Oval 76"/>
                <p:cNvSpPr/>
                <p:nvPr/>
              </p:nvSpPr>
              <p:spPr>
                <a:xfrm>
                  <a:off x="4453772" y="1010905"/>
                  <a:ext cx="376505"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14:m>
                    <m:oMathPara xmlns:m="http://schemas.openxmlformats.org/officeDocument/2006/math">
                      <m:oMathParaPr>
                        <m:jc m:val="centerGroup"/>
                      </m:oMathParaPr>
                      <m:oMath xmlns:m="http://schemas.openxmlformats.org/officeDocument/2006/math">
                        <m:sSubSup>
                          <m:sSubSupPr>
                            <m:ctrlPr>
                              <a:rPr lang="en-US" i="1" dirty="0" smtClean="0">
                                <a:solidFill>
                                  <a:sysClr val="windowText" lastClr="000000"/>
                                </a:solidFill>
                                <a:latin typeface="Cambria Math"/>
                              </a:rPr>
                            </m:ctrlPr>
                          </m:sSubSupPr>
                          <m:e>
                            <m:r>
                              <a:rPr lang="en-US" i="1" dirty="0">
                                <a:solidFill>
                                  <a:sysClr val="windowText" lastClr="000000"/>
                                </a:solidFill>
                                <a:latin typeface="Cambria Math"/>
                              </a:rPr>
                              <m:t>𝑎</m:t>
                            </m:r>
                          </m:e>
                          <m:sub>
                            <m:r>
                              <a:rPr lang="en-US" i="1" dirty="0">
                                <a:solidFill>
                                  <a:sysClr val="windowText" lastClr="000000"/>
                                </a:solidFill>
                                <a:latin typeface="Cambria Math"/>
                              </a:rPr>
                              <m:t>2</m:t>
                            </m:r>
                          </m:sub>
                          <m:sup>
                            <m:r>
                              <a:rPr lang="en-US" i="1" dirty="0">
                                <a:solidFill>
                                  <a:sysClr val="windowText" lastClr="000000"/>
                                </a:solidFill>
                                <a:latin typeface="Cambria Math"/>
                              </a:rPr>
                              <m:t>#</m:t>
                            </m:r>
                            <m:r>
                              <a:rPr lang="en-US" b="0" i="1" dirty="0" smtClean="0">
                                <a:solidFill>
                                  <a:sysClr val="windowText" lastClr="000000"/>
                                </a:solidFill>
                                <a:latin typeface="Cambria Math"/>
                              </a:rPr>
                              <m:t>′</m:t>
                            </m:r>
                          </m:sup>
                        </m:sSubSup>
                      </m:oMath>
                    </m:oMathPara>
                  </a14:m>
                  <a:endParaRPr lang="en-US" baseline="-25000" dirty="0">
                    <a:solidFill>
                      <a:sysClr val="windowText" lastClr="000000"/>
                    </a:solidFill>
                  </a:endParaRPr>
                </a:p>
              </p:txBody>
            </p:sp>
          </mc:Choice>
          <mc:Fallback xmlns="">
            <p:sp>
              <p:nvSpPr>
                <p:cNvPr id="77" name="Oval 76"/>
                <p:cNvSpPr>
                  <a:spLocks noRot="1" noChangeAspect="1" noMove="1" noResize="1" noEditPoints="1" noAdjustHandles="1" noChangeArrowheads="1" noChangeShapeType="1" noTextEdit="1"/>
                </p:cNvSpPr>
                <p:nvPr/>
              </p:nvSpPr>
              <p:spPr>
                <a:xfrm>
                  <a:off x="4453772" y="1010905"/>
                  <a:ext cx="376505" cy="315935"/>
                </a:xfrm>
                <a:prstGeom prst="ellipse">
                  <a:avLst/>
                </a:prstGeom>
                <a:blipFill rotWithShape="1">
                  <a:blip r:embed="rId11"/>
                  <a:stretch>
                    <a:fillRect l="-11290" b="-15686"/>
                  </a:stretch>
                </a:blipFill>
                <a:ln>
                  <a:noFill/>
                </a:ln>
              </p:spPr>
              <p:txBody>
                <a:bodyPr/>
                <a:lstStyle/>
                <a:p>
                  <a:r>
                    <a:rPr lang="en-US">
                      <a:noFill/>
                    </a:rPr>
                    <a:t> </a:t>
                  </a:r>
                </a:p>
              </p:txBody>
            </p:sp>
          </mc:Fallback>
        </mc:AlternateContent>
      </p:grpSp>
      <p:sp>
        <p:nvSpPr>
          <p:cNvPr id="8" name="Title 7"/>
          <p:cNvSpPr>
            <a:spLocks noGrp="1"/>
          </p:cNvSpPr>
          <p:nvPr>
            <p:ph type="title"/>
          </p:nvPr>
        </p:nvSpPr>
        <p:spPr/>
        <p:txBody>
          <a:bodyPr/>
          <a:lstStyle/>
          <a:p>
            <a:r>
              <a:rPr lang="en-US" dirty="0" smtClean="0"/>
              <a:t>Reduced Product</a:t>
            </a:r>
            <a:endParaRPr lang="en-US" dirty="0"/>
          </a:p>
        </p:txBody>
      </p:sp>
      <p:sp>
        <p:nvSpPr>
          <p:cNvPr id="6" name="Slide Number Placeholder 5"/>
          <p:cNvSpPr>
            <a:spLocks noGrp="1"/>
          </p:cNvSpPr>
          <p:nvPr>
            <p:ph type="sldNum" sz="quarter" idx="12"/>
          </p:nvPr>
        </p:nvSpPr>
        <p:spPr/>
        <p:txBody>
          <a:bodyPr/>
          <a:lstStyle/>
          <a:p>
            <a:fld id="{A65A0EED-6B89-664A-801E-D3FDD91C7C69}" type="slidenum">
              <a:rPr lang="en-US" smtClean="0"/>
              <a:pPr/>
              <a:t>55</a:t>
            </a:fld>
            <a:endParaRPr lang="en-US"/>
          </a:p>
        </p:txBody>
      </p:sp>
    </p:spTree>
    <p:extLst>
      <p:ext uri="{BB962C8B-B14F-4D97-AF65-F5344CB8AC3E}">
        <p14:creationId xmlns:p14="http://schemas.microsoft.com/office/powerpoint/2010/main" val="2992336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p:cNvSpPr/>
          <p:nvPr/>
        </p:nvSpPr>
        <p:spPr>
          <a:xfrm>
            <a:off x="4336893" y="4390667"/>
            <a:ext cx="338097"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ysClr val="windowText" lastClr="000000"/>
                </a:solidFill>
                <a:latin typeface="Lucida Calligraphy" panose="03010101010101010101" pitchFamily="66" charset="0"/>
              </a:rPr>
              <a:t>L</a:t>
            </a:r>
            <a:endParaRPr lang="en-US" sz="1600" baseline="-25000" dirty="0">
              <a:solidFill>
                <a:sysClr val="windowText" lastClr="000000"/>
              </a:solidFill>
              <a:latin typeface="Lucida Calligraphy" panose="03010101010101010101" pitchFamily="66" charset="0"/>
            </a:endParaRPr>
          </a:p>
        </p:txBody>
      </p:sp>
      <p:cxnSp>
        <p:nvCxnSpPr>
          <p:cNvPr id="22" name="Straight Arrow Connector 21"/>
          <p:cNvCxnSpPr>
            <a:stCxn id="52" idx="6"/>
            <a:endCxn id="36" idx="3"/>
          </p:cNvCxnSpPr>
          <p:nvPr/>
        </p:nvCxnSpPr>
        <p:spPr>
          <a:xfrm flipV="1">
            <a:off x="3081193" y="3182462"/>
            <a:ext cx="1429253" cy="414392"/>
          </a:xfrm>
          <a:prstGeom prst="straightConnector1">
            <a:avLst/>
          </a:prstGeom>
          <a:ln>
            <a:solidFill>
              <a:schemeClr val="tx1"/>
            </a:solidFill>
            <a:headEnd type="stealth" w="med" len="lg"/>
            <a:tailEnd type="none" w="med"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7" idx="6"/>
            <a:endCxn id="36" idx="2"/>
          </p:cNvCxnSpPr>
          <p:nvPr/>
        </p:nvCxnSpPr>
        <p:spPr>
          <a:xfrm>
            <a:off x="3084120" y="3059669"/>
            <a:ext cx="1417886" cy="103396"/>
          </a:xfrm>
          <a:prstGeom prst="straightConnector1">
            <a:avLst/>
          </a:prstGeom>
          <a:ln>
            <a:solidFill>
              <a:schemeClr val="tx1"/>
            </a:solidFill>
            <a:prstDash val="dash"/>
            <a:headEnd type="none" w="med" len="lg"/>
            <a:tailEnd type="stealth" w="med" len="lg"/>
          </a:ln>
        </p:spPr>
        <p:style>
          <a:lnRef idx="1">
            <a:schemeClr val="accent1"/>
          </a:lnRef>
          <a:fillRef idx="0">
            <a:schemeClr val="accent1"/>
          </a:fillRef>
          <a:effectRef idx="0">
            <a:schemeClr val="accent1"/>
          </a:effectRef>
          <a:fontRef idx="minor">
            <a:schemeClr val="tx1"/>
          </a:fontRef>
        </p:style>
      </p:cxnSp>
      <p:sp>
        <p:nvSpPr>
          <p:cNvPr id="2" name="Diamond 1"/>
          <p:cNvSpPr/>
          <p:nvPr/>
        </p:nvSpPr>
        <p:spPr>
          <a:xfrm>
            <a:off x="1982935" y="2151399"/>
            <a:ext cx="1483020" cy="2203450"/>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3873205" y="2151398"/>
            <a:ext cx="1265474" cy="2203451"/>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026487" y="3032237"/>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sp>
        <p:nvSpPr>
          <p:cNvPr id="35" name="Oval 34"/>
          <p:cNvSpPr/>
          <p:nvPr/>
        </p:nvSpPr>
        <p:spPr>
          <a:xfrm>
            <a:off x="6009616" y="2999520"/>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sp>
        <p:nvSpPr>
          <p:cNvPr id="36" name="Oval 35"/>
          <p:cNvSpPr/>
          <p:nvPr/>
        </p:nvSpPr>
        <p:spPr>
          <a:xfrm>
            <a:off x="4502006" y="3135633"/>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cxnSp>
        <p:nvCxnSpPr>
          <p:cNvPr id="38" name="Straight Arrow Connector 37"/>
          <p:cNvCxnSpPr>
            <a:stCxn id="35" idx="2"/>
            <a:endCxn id="36" idx="6"/>
          </p:cNvCxnSpPr>
          <p:nvPr/>
        </p:nvCxnSpPr>
        <p:spPr>
          <a:xfrm flipH="1">
            <a:off x="4559639" y="3026952"/>
            <a:ext cx="1449977" cy="136113"/>
          </a:xfrm>
          <a:prstGeom prst="straightConnector1">
            <a:avLst/>
          </a:prstGeom>
          <a:ln>
            <a:solidFill>
              <a:schemeClr val="tx1"/>
            </a:solidFill>
            <a:prstDash val="dash"/>
            <a:headEnd type="none"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55" idx="2"/>
            <a:endCxn id="36" idx="5"/>
          </p:cNvCxnSpPr>
          <p:nvPr/>
        </p:nvCxnSpPr>
        <p:spPr>
          <a:xfrm flipH="1" flipV="1">
            <a:off x="4551199" y="3182462"/>
            <a:ext cx="1480189" cy="408797"/>
          </a:xfrm>
          <a:prstGeom prst="straightConnector1">
            <a:avLst/>
          </a:prstGeom>
          <a:ln>
            <a:solidFill>
              <a:schemeClr val="tx1"/>
            </a:solidFill>
            <a:headEnd type="stealth" w="med" len="lg"/>
            <a:tailEnd type="none" w="med" len="lg"/>
          </a:ln>
        </p:spPr>
        <p:style>
          <a:lnRef idx="1">
            <a:schemeClr val="accent1"/>
          </a:lnRef>
          <a:fillRef idx="0">
            <a:schemeClr val="accent1"/>
          </a:fillRef>
          <a:effectRef idx="0">
            <a:schemeClr val="accent1"/>
          </a:effectRef>
          <a:fontRef idx="minor">
            <a:schemeClr val="tx1"/>
          </a:fontRef>
        </p:style>
      </p:cxnSp>
      <p:sp>
        <p:nvSpPr>
          <p:cNvPr id="52" name="Oval 51"/>
          <p:cNvSpPr/>
          <p:nvPr/>
        </p:nvSpPr>
        <p:spPr>
          <a:xfrm>
            <a:off x="3023560" y="3569422"/>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sp>
        <p:nvSpPr>
          <p:cNvPr id="55" name="Oval 54"/>
          <p:cNvSpPr/>
          <p:nvPr/>
        </p:nvSpPr>
        <p:spPr>
          <a:xfrm>
            <a:off x="6031388" y="3563827"/>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mc:AlternateContent xmlns:mc="http://schemas.openxmlformats.org/markup-compatibility/2006" xmlns:a14="http://schemas.microsoft.com/office/drawing/2010/main">
        <mc:Choice Requires="a14">
          <p:sp>
            <p:nvSpPr>
              <p:cNvPr id="57" name="TextBox 56"/>
              <p:cNvSpPr txBox="1"/>
              <p:nvPr/>
            </p:nvSpPr>
            <p:spPr>
              <a:xfrm>
                <a:off x="3425027" y="3402881"/>
                <a:ext cx="446532" cy="362984"/>
              </a:xfrm>
              <a:prstGeom prst="rect">
                <a:avLst/>
              </a:prstGeom>
              <a:noFill/>
            </p:spPr>
            <p:txBody>
              <a:bodyPr wrap="none" rtlCol="0">
                <a:spAutoFit/>
              </a:bodyPr>
              <a:lstStyle/>
              <a:p>
                <a14:m>
                  <m:oMath xmlns:m="http://schemas.openxmlformats.org/officeDocument/2006/math">
                    <m:acc>
                      <m:accPr>
                        <m:chr m:val="̂"/>
                        <m:ctrlPr>
                          <a:rPr lang="en-US" i="1" smtClean="0">
                            <a:latin typeface="Cambria Math"/>
                            <a:sym typeface="Symbol"/>
                          </a:rPr>
                        </m:ctrlPr>
                      </m:accPr>
                      <m:e>
                        <m:r>
                          <a:rPr lang="en-US" i="1" smtClean="0">
                            <a:latin typeface="Cambria Math"/>
                            <a:ea typeface="Cambria Math"/>
                            <a:sym typeface="Symbol"/>
                          </a:rPr>
                          <m:t>𝛼</m:t>
                        </m:r>
                      </m:e>
                    </m:acc>
                  </m:oMath>
                </a14:m>
                <a:r>
                  <a:rPr lang="en-US" baseline="-25000" dirty="0" smtClean="0">
                    <a:solidFill>
                      <a:sysClr val="windowText" lastClr="000000"/>
                    </a:solidFill>
                    <a:latin typeface="Lucida Calligraphy" panose="03010101010101010101" pitchFamily="66" charset="0"/>
                  </a:rPr>
                  <a:t>P</a:t>
                </a:r>
                <a:endParaRPr lang="en-US" baseline="-25000" dirty="0"/>
              </a:p>
            </p:txBody>
          </p:sp>
        </mc:Choice>
        <mc:Fallback xmlns="">
          <p:sp>
            <p:nvSpPr>
              <p:cNvPr id="57" name="TextBox 56"/>
              <p:cNvSpPr txBox="1">
                <a:spLocks noRot="1" noChangeAspect="1" noMove="1" noResize="1" noEditPoints="1" noAdjustHandles="1" noChangeArrowheads="1" noChangeShapeType="1" noTextEdit="1"/>
              </p:cNvSpPr>
              <p:nvPr/>
            </p:nvSpPr>
            <p:spPr>
              <a:xfrm>
                <a:off x="3425027" y="3402881"/>
                <a:ext cx="446532" cy="362984"/>
              </a:xfrm>
              <a:prstGeom prst="rect">
                <a:avLst/>
              </a:prstGeom>
              <a:blipFill rotWithShape="1">
                <a:blip r:embed="rId3"/>
                <a:stretch>
                  <a:fillRect t="-5000" r="-8219"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p:cNvSpPr txBox="1"/>
              <p:nvPr/>
            </p:nvSpPr>
            <p:spPr>
              <a:xfrm>
                <a:off x="5339822" y="3397596"/>
                <a:ext cx="398442" cy="362984"/>
              </a:xfrm>
              <a:prstGeom prst="rect">
                <a:avLst/>
              </a:prstGeom>
              <a:noFill/>
            </p:spPr>
            <p:txBody>
              <a:bodyPr wrap="none" rtlCol="0">
                <a:spAutoFit/>
              </a:bodyPr>
              <a:lstStyle/>
              <a:p>
                <a14:m>
                  <m:oMath xmlns:m="http://schemas.openxmlformats.org/officeDocument/2006/math">
                    <m:acc>
                      <m:accPr>
                        <m:chr m:val="̂"/>
                        <m:ctrlPr>
                          <a:rPr lang="en-US" i="1">
                            <a:latin typeface="Cambria Math"/>
                            <a:sym typeface="Symbol"/>
                          </a:rPr>
                        </m:ctrlPr>
                      </m:accPr>
                      <m:e>
                        <m:r>
                          <a:rPr lang="en-US" i="1">
                            <a:latin typeface="Cambria Math"/>
                            <a:ea typeface="Cambria Math"/>
                            <a:sym typeface="Symbol"/>
                          </a:rPr>
                          <m:t>𝛼</m:t>
                        </m:r>
                      </m:e>
                    </m:acc>
                  </m:oMath>
                </a14:m>
                <a:r>
                  <a:rPr lang="en-US" baseline="-25000" dirty="0" smtClean="0">
                    <a:solidFill>
                      <a:sysClr val="windowText" lastClr="000000"/>
                    </a:solidFill>
                    <a:latin typeface="Lucida Calligraphy" panose="03010101010101010101" pitchFamily="66" charset="0"/>
                  </a:rPr>
                  <a:t>I</a:t>
                </a:r>
                <a:endParaRPr lang="en-US" baseline="-25000" dirty="0"/>
              </a:p>
            </p:txBody>
          </p:sp>
        </mc:Choice>
        <mc:Fallback xmlns="">
          <p:sp>
            <p:nvSpPr>
              <p:cNvPr id="66" name="TextBox 65"/>
              <p:cNvSpPr txBox="1">
                <a:spLocks noRot="1" noChangeAspect="1" noMove="1" noResize="1" noEditPoints="1" noAdjustHandles="1" noChangeArrowheads="1" noChangeShapeType="1" noTextEdit="1"/>
              </p:cNvSpPr>
              <p:nvPr/>
            </p:nvSpPr>
            <p:spPr>
              <a:xfrm>
                <a:off x="5339822" y="3397596"/>
                <a:ext cx="398442" cy="362984"/>
              </a:xfrm>
              <a:prstGeom prst="rect">
                <a:avLst/>
              </a:prstGeom>
              <a:blipFill rotWithShape="1">
                <a:blip r:embed="rId4"/>
                <a:stretch>
                  <a:fillRect t="-5000" r="-9231"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p:cNvSpPr txBox="1"/>
              <p:nvPr/>
            </p:nvSpPr>
            <p:spPr>
              <a:xfrm>
                <a:off x="3416557" y="2722561"/>
                <a:ext cx="416909" cy="362984"/>
              </a:xfrm>
              <a:prstGeom prst="rect">
                <a:avLst/>
              </a:prstGeom>
              <a:noFill/>
            </p:spPr>
            <p:txBody>
              <a:bodyPr wrap="none" rtlCol="0">
                <a:spAutoFit/>
              </a:bodyPr>
              <a:lstStyle/>
              <a:p>
                <a14:m>
                  <m:oMath xmlns:m="http://schemas.openxmlformats.org/officeDocument/2006/math">
                    <m:acc>
                      <m:accPr>
                        <m:chr m:val="̂"/>
                        <m:ctrlPr>
                          <a:rPr lang="en-US" i="1">
                            <a:latin typeface="Cambria Math"/>
                            <a:sym typeface="Symbol"/>
                          </a:rPr>
                        </m:ctrlPr>
                      </m:accPr>
                      <m:e>
                        <m:r>
                          <a:rPr lang="en-US" i="1">
                            <a:latin typeface="Cambria Math"/>
                            <a:ea typeface="Cambria Math"/>
                            <a:sym typeface="Symbol"/>
                          </a:rPr>
                          <m:t>𝛾</m:t>
                        </m:r>
                      </m:e>
                    </m:acc>
                  </m:oMath>
                </a14:m>
                <a:r>
                  <a:rPr lang="en-US" sz="1600" baseline="-25000" dirty="0">
                    <a:solidFill>
                      <a:sysClr val="windowText" lastClr="000000"/>
                    </a:solidFill>
                    <a:latin typeface="Lucida Calligraphy" panose="03010101010101010101" pitchFamily="66" charset="0"/>
                  </a:rPr>
                  <a:t>P</a:t>
                </a:r>
                <a:endParaRPr lang="en-US" baseline="-25000" dirty="0"/>
              </a:p>
            </p:txBody>
          </p:sp>
        </mc:Choice>
        <mc:Fallback xmlns="">
          <p:sp>
            <p:nvSpPr>
              <p:cNvPr id="70" name="TextBox 69"/>
              <p:cNvSpPr txBox="1">
                <a:spLocks noRot="1" noChangeAspect="1" noMove="1" noResize="1" noEditPoints="1" noAdjustHandles="1" noChangeArrowheads="1" noChangeShapeType="1" noTextEdit="1"/>
              </p:cNvSpPr>
              <p:nvPr/>
            </p:nvSpPr>
            <p:spPr>
              <a:xfrm>
                <a:off x="3416557" y="2722561"/>
                <a:ext cx="416909" cy="362984"/>
              </a:xfrm>
              <a:prstGeom prst="rect">
                <a:avLst/>
              </a:prstGeom>
              <a:blipFill rotWithShape="1">
                <a:blip r:embed="rId5"/>
                <a:stretch>
                  <a:fillRect t="-5085" r="-5797" b="-203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TextBox 73"/>
              <p:cNvSpPr txBox="1"/>
              <p:nvPr/>
            </p:nvSpPr>
            <p:spPr>
              <a:xfrm>
                <a:off x="5324988" y="2707021"/>
                <a:ext cx="381643" cy="362984"/>
              </a:xfrm>
              <a:prstGeom prst="rect">
                <a:avLst/>
              </a:prstGeom>
              <a:noFill/>
            </p:spPr>
            <p:txBody>
              <a:bodyPr wrap="none" rtlCol="0">
                <a:spAutoFit/>
              </a:bodyPr>
              <a:lstStyle/>
              <a:p>
                <a14:m>
                  <m:oMath xmlns:m="http://schemas.openxmlformats.org/officeDocument/2006/math">
                    <m:acc>
                      <m:accPr>
                        <m:chr m:val="̂"/>
                        <m:ctrlPr>
                          <a:rPr lang="en-US" i="1">
                            <a:latin typeface="Cambria Math"/>
                            <a:sym typeface="Symbol"/>
                          </a:rPr>
                        </m:ctrlPr>
                      </m:accPr>
                      <m:e>
                        <m:r>
                          <a:rPr lang="en-US" i="1">
                            <a:latin typeface="Cambria Math"/>
                            <a:ea typeface="Cambria Math"/>
                            <a:sym typeface="Symbol"/>
                          </a:rPr>
                          <m:t>𝛾</m:t>
                        </m:r>
                      </m:e>
                    </m:acc>
                  </m:oMath>
                </a14:m>
                <a:r>
                  <a:rPr lang="en-US" baseline="-25000" dirty="0">
                    <a:solidFill>
                      <a:sysClr val="windowText" lastClr="000000"/>
                    </a:solidFill>
                    <a:latin typeface="Lucida Calligraphy" panose="03010101010101010101" pitchFamily="66" charset="0"/>
                  </a:rPr>
                  <a:t>I</a:t>
                </a:r>
                <a:endParaRPr lang="en-US" baseline="-25000" dirty="0"/>
              </a:p>
            </p:txBody>
          </p:sp>
        </mc:Choice>
        <mc:Fallback xmlns="">
          <p:sp>
            <p:nvSpPr>
              <p:cNvPr id="74" name="TextBox 73"/>
              <p:cNvSpPr txBox="1">
                <a:spLocks noRot="1" noChangeAspect="1" noMove="1" noResize="1" noEditPoints="1" noAdjustHandles="1" noChangeArrowheads="1" noChangeShapeType="1" noTextEdit="1"/>
              </p:cNvSpPr>
              <p:nvPr/>
            </p:nvSpPr>
            <p:spPr>
              <a:xfrm>
                <a:off x="5324988" y="2707021"/>
                <a:ext cx="381643" cy="362984"/>
              </a:xfrm>
              <a:prstGeom prst="rect">
                <a:avLst/>
              </a:prstGeom>
              <a:blipFill rotWithShape="1">
                <a:blip r:embed="rId6"/>
                <a:stretch>
                  <a:fillRect t="-5000" r="-8065" b="-25000"/>
                </a:stretch>
              </a:blipFill>
            </p:spPr>
            <p:txBody>
              <a:bodyPr/>
              <a:lstStyle/>
              <a:p>
                <a:r>
                  <a:rPr lang="en-US">
                    <a:noFill/>
                  </a:rPr>
                  <a:t> </a:t>
                </a:r>
              </a:p>
            </p:txBody>
          </p:sp>
        </mc:Fallback>
      </mc:AlternateContent>
      <p:sp>
        <p:nvSpPr>
          <p:cNvPr id="75" name="Diamond 74"/>
          <p:cNvSpPr/>
          <p:nvPr/>
        </p:nvSpPr>
        <p:spPr>
          <a:xfrm>
            <a:off x="5678045" y="2151398"/>
            <a:ext cx="1483020" cy="2203451"/>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 name="TextBox 4"/>
          <p:cNvSpPr txBox="1"/>
          <p:nvPr/>
        </p:nvSpPr>
        <p:spPr>
          <a:xfrm>
            <a:off x="2317071" y="2665415"/>
            <a:ext cx="797975" cy="646331"/>
          </a:xfrm>
          <a:prstGeom prst="rect">
            <a:avLst/>
          </a:prstGeom>
          <a:noFill/>
        </p:spPr>
        <p:txBody>
          <a:bodyPr wrap="none" rtlCol="0">
            <a:spAutoFit/>
          </a:bodyPr>
          <a:lstStyle/>
          <a:p>
            <a:r>
              <a:rPr lang="en-US" sz="1200" dirty="0" smtClean="0">
                <a:solidFill>
                  <a:sysClr val="windowText" lastClr="000000"/>
                </a:solidFill>
              </a:rPr>
              <a:t>(</a:t>
            </a:r>
            <a:r>
              <a:rPr lang="en-US" sz="1200" dirty="0" err="1" smtClean="0">
                <a:solidFill>
                  <a:sysClr val="windowText" lastClr="000000"/>
                </a:solidFill>
              </a:rPr>
              <a:t>a</a:t>
            </a:r>
            <a:r>
              <a:rPr lang="en-US" sz="1200" dirty="0" err="1" smtClean="0">
                <a:solidFill>
                  <a:sysClr val="windowText" lastClr="000000"/>
                </a:solidFill>
                <a:sym typeface="Math C"/>
              </a:rPr>
              <a:t>even</a:t>
            </a:r>
            <a:r>
              <a:rPr lang="en-US" sz="1200" dirty="0" smtClean="0">
                <a:solidFill>
                  <a:sysClr val="windowText" lastClr="000000"/>
                </a:solidFill>
                <a:sym typeface="Math C"/>
              </a:rPr>
              <a:t>,</a:t>
            </a:r>
          </a:p>
          <a:p>
            <a:r>
              <a:rPr lang="en-US" sz="1200" dirty="0" smtClean="0">
                <a:solidFill>
                  <a:sysClr val="windowText" lastClr="000000"/>
                </a:solidFill>
                <a:sym typeface="Math C"/>
              </a:rPr>
              <a:t> </a:t>
            </a:r>
            <a:r>
              <a:rPr lang="en-US" sz="1200" dirty="0" err="1" smtClean="0">
                <a:solidFill>
                  <a:sysClr val="windowText" lastClr="000000"/>
                </a:solidFill>
                <a:sym typeface="Math C"/>
              </a:rPr>
              <a:t>bodd</a:t>
            </a:r>
            <a:r>
              <a:rPr lang="en-US" sz="1200" dirty="0" smtClean="0">
                <a:solidFill>
                  <a:sysClr val="windowText" lastClr="000000"/>
                </a:solidFill>
                <a:sym typeface="Math C"/>
              </a:rPr>
              <a:t>,</a:t>
            </a:r>
          </a:p>
          <a:p>
            <a:r>
              <a:rPr lang="en-US" sz="1200" dirty="0" smtClean="0">
                <a:solidFill>
                  <a:sysClr val="windowText" lastClr="000000"/>
                </a:solidFill>
                <a:sym typeface="Math C"/>
              </a:rPr>
              <a:t> c</a:t>
            </a:r>
            <a:r>
              <a:rPr lang="el-GR" sz="1200" dirty="0" smtClean="0">
                <a:solidFill>
                  <a:sysClr val="windowText" lastClr="000000"/>
                </a:solidFill>
                <a:sym typeface="Math C"/>
              </a:rPr>
              <a:t>Τ</a:t>
            </a:r>
            <a:r>
              <a:rPr lang="en-US" sz="1200" dirty="0" smtClean="0">
                <a:solidFill>
                  <a:sysClr val="windowText" lastClr="000000"/>
                </a:solidFill>
                <a:sym typeface="Math C"/>
              </a:rPr>
              <a:t>)</a:t>
            </a:r>
            <a:endParaRPr lang="en-US" sz="1200" dirty="0"/>
          </a:p>
        </p:txBody>
      </p:sp>
      <p:sp>
        <p:nvSpPr>
          <p:cNvPr id="39" name="TextBox 38"/>
          <p:cNvSpPr txBox="1"/>
          <p:nvPr/>
        </p:nvSpPr>
        <p:spPr>
          <a:xfrm>
            <a:off x="6012729" y="2641131"/>
            <a:ext cx="864339" cy="646331"/>
          </a:xfrm>
          <a:prstGeom prst="rect">
            <a:avLst/>
          </a:prstGeom>
          <a:noFill/>
        </p:spPr>
        <p:txBody>
          <a:bodyPr wrap="none" rtlCol="0">
            <a:spAutoFit/>
          </a:bodyPr>
          <a:lstStyle/>
          <a:p>
            <a:r>
              <a:rPr lang="en-US" sz="1200" dirty="0" smtClean="0">
                <a:solidFill>
                  <a:sysClr val="windowText" lastClr="000000"/>
                </a:solidFill>
              </a:rPr>
              <a:t>(a</a:t>
            </a:r>
            <a:r>
              <a:rPr lang="en-US" sz="1200" dirty="0" smtClean="0">
                <a:solidFill>
                  <a:sysClr val="windowText" lastClr="000000"/>
                </a:solidFill>
                <a:sym typeface="Math C"/>
              </a:rPr>
              <a:t>[3,12],</a:t>
            </a:r>
          </a:p>
          <a:p>
            <a:r>
              <a:rPr lang="en-US" sz="1200" dirty="0">
                <a:solidFill>
                  <a:sysClr val="windowText" lastClr="000000"/>
                </a:solidFill>
                <a:sym typeface="Math C"/>
              </a:rPr>
              <a:t> </a:t>
            </a:r>
            <a:r>
              <a:rPr lang="en-US" sz="1200" dirty="0" smtClean="0">
                <a:solidFill>
                  <a:sysClr val="windowText" lastClr="000000"/>
                </a:solidFill>
                <a:sym typeface="Math C"/>
              </a:rPr>
              <a:t>b[5,10],</a:t>
            </a:r>
          </a:p>
          <a:p>
            <a:r>
              <a:rPr lang="en-US" sz="1200" dirty="0">
                <a:solidFill>
                  <a:sysClr val="windowText" lastClr="000000"/>
                </a:solidFill>
                <a:sym typeface="Math C"/>
              </a:rPr>
              <a:t> </a:t>
            </a:r>
            <a:r>
              <a:rPr lang="en-US" sz="1200" dirty="0" smtClean="0">
                <a:solidFill>
                  <a:sysClr val="windowText" lastClr="000000"/>
                </a:solidFill>
                <a:sym typeface="Math C"/>
              </a:rPr>
              <a:t>c[7,7])</a:t>
            </a:r>
            <a:endParaRPr lang="en-US" sz="1200" dirty="0"/>
          </a:p>
        </p:txBody>
      </p:sp>
      <p:sp>
        <p:nvSpPr>
          <p:cNvPr id="40" name="TextBox 39"/>
          <p:cNvSpPr txBox="1"/>
          <p:nvPr/>
        </p:nvSpPr>
        <p:spPr>
          <a:xfrm>
            <a:off x="4010320" y="2134192"/>
            <a:ext cx="984565" cy="1015663"/>
          </a:xfrm>
          <a:prstGeom prst="rect">
            <a:avLst/>
          </a:prstGeom>
          <a:noFill/>
        </p:spPr>
        <p:txBody>
          <a:bodyPr wrap="none" rtlCol="0">
            <a:spAutoFit/>
          </a:bodyPr>
          <a:lstStyle/>
          <a:p>
            <a:r>
              <a:rPr lang="en-US" sz="1200" dirty="0" smtClean="0">
                <a:solidFill>
                  <a:sysClr val="windowText" lastClr="000000"/>
                </a:solidFill>
              </a:rPr>
              <a:t>     3 </a:t>
            </a:r>
            <a:r>
              <a:rPr lang="en-US" sz="1200" dirty="0" smtClean="0">
                <a:solidFill>
                  <a:sysClr val="windowText" lastClr="000000"/>
                </a:solidFill>
                <a:sym typeface="Symbol"/>
              </a:rPr>
              <a:t> </a:t>
            </a:r>
            <a:r>
              <a:rPr lang="en-US" sz="1200" dirty="0" smtClean="0">
                <a:solidFill>
                  <a:sysClr val="windowText" lastClr="000000"/>
                </a:solidFill>
              </a:rPr>
              <a:t>a </a:t>
            </a:r>
            <a:r>
              <a:rPr lang="en-US" sz="1200" dirty="0" smtClean="0">
                <a:solidFill>
                  <a:sysClr val="windowText" lastClr="000000"/>
                </a:solidFill>
                <a:sym typeface="Symbol"/>
              </a:rPr>
              <a:t> 12</a:t>
            </a:r>
          </a:p>
          <a:p>
            <a:pPr marL="171450" indent="-171450">
              <a:buFont typeface="Symbol"/>
              <a:buChar char="Ù"/>
            </a:pPr>
            <a:r>
              <a:rPr lang="en-US" sz="1200" dirty="0" smtClean="0">
                <a:solidFill>
                  <a:sysClr val="windowText" lastClr="000000"/>
                </a:solidFill>
              </a:rPr>
              <a:t>5 </a:t>
            </a:r>
            <a:r>
              <a:rPr lang="en-US" sz="1200" dirty="0" smtClean="0">
                <a:solidFill>
                  <a:sysClr val="windowText" lastClr="000000"/>
                </a:solidFill>
                <a:sym typeface="Symbol"/>
              </a:rPr>
              <a:t> b  1</a:t>
            </a:r>
            <a:r>
              <a:rPr lang="en-US" sz="1200" dirty="0" smtClean="0">
                <a:solidFill>
                  <a:sysClr val="windowText" lastClr="000000"/>
                </a:solidFill>
                <a:sym typeface="Math C"/>
              </a:rPr>
              <a:t>0</a:t>
            </a:r>
          </a:p>
          <a:p>
            <a:pPr marL="171450" indent="-171450">
              <a:buFont typeface="Symbol"/>
              <a:buChar char="Ù"/>
            </a:pPr>
            <a:r>
              <a:rPr lang="en-US" sz="1200" dirty="0" smtClean="0">
                <a:solidFill>
                  <a:sysClr val="windowText" lastClr="000000"/>
                </a:solidFill>
                <a:sym typeface="Symbol"/>
              </a:rPr>
              <a:t>7  c  7</a:t>
            </a:r>
          </a:p>
          <a:p>
            <a:pPr marL="171450" indent="-171450">
              <a:buFont typeface="Symbol"/>
              <a:buChar char="Ù"/>
            </a:pPr>
            <a:r>
              <a:rPr lang="en-US" sz="1200" smtClean="0">
                <a:solidFill>
                  <a:sysClr val="windowText" lastClr="000000"/>
                </a:solidFill>
                <a:sym typeface="Symbol"/>
              </a:rPr>
              <a:t>2</a:t>
            </a:r>
            <a:r>
              <a:rPr lang="en-US" sz="1200" baseline="30000" smtClean="0">
                <a:solidFill>
                  <a:sysClr val="windowText" lastClr="000000"/>
                </a:solidFill>
                <a:sym typeface="Symbol"/>
              </a:rPr>
              <a:t>31</a:t>
            </a:r>
            <a:r>
              <a:rPr lang="en-US" sz="1200" smtClean="0">
                <a:solidFill>
                  <a:sysClr val="windowText" lastClr="000000"/>
                </a:solidFill>
                <a:sym typeface="Symbol"/>
              </a:rPr>
              <a:t> </a:t>
            </a:r>
            <a:r>
              <a:rPr lang="en-US" sz="1200" dirty="0" smtClean="0">
                <a:solidFill>
                  <a:sysClr val="windowText" lastClr="000000"/>
                </a:solidFill>
                <a:sym typeface="Symbol"/>
              </a:rPr>
              <a:t>a = 0</a:t>
            </a:r>
          </a:p>
          <a:p>
            <a:pPr marL="171450" indent="-171450">
              <a:buFont typeface="Symbol"/>
              <a:buChar char="Ù"/>
            </a:pPr>
            <a:r>
              <a:rPr lang="en-US" sz="1200" dirty="0" smtClean="0">
                <a:solidFill>
                  <a:sysClr val="windowText" lastClr="000000"/>
                </a:solidFill>
                <a:sym typeface="Symbol"/>
              </a:rPr>
              <a:t>2</a:t>
            </a:r>
            <a:r>
              <a:rPr lang="en-US" sz="1200" baseline="30000" dirty="0" smtClean="0">
                <a:solidFill>
                  <a:sysClr val="windowText" lastClr="000000"/>
                </a:solidFill>
                <a:sym typeface="Symbol"/>
              </a:rPr>
              <a:t>31</a:t>
            </a:r>
            <a:r>
              <a:rPr lang="en-US" sz="1200" dirty="0" smtClean="0">
                <a:solidFill>
                  <a:sysClr val="windowText" lastClr="000000"/>
                </a:solidFill>
                <a:sym typeface="Symbol"/>
              </a:rPr>
              <a:t> b = 2</a:t>
            </a:r>
            <a:r>
              <a:rPr lang="en-US" sz="1200" baseline="30000" dirty="0" smtClean="0">
                <a:solidFill>
                  <a:sysClr val="windowText" lastClr="000000"/>
                </a:solidFill>
                <a:sym typeface="Symbol"/>
              </a:rPr>
              <a:t>31</a:t>
            </a:r>
            <a:endParaRPr lang="en-US" sz="1200" baseline="30000" dirty="0">
              <a:solidFill>
                <a:sysClr val="windowText" lastClr="000000"/>
              </a:solidFill>
              <a:sym typeface="Math C"/>
            </a:endParaRPr>
          </a:p>
        </p:txBody>
      </p:sp>
      <p:sp>
        <p:nvSpPr>
          <p:cNvPr id="41" name="TextBox 40"/>
          <p:cNvSpPr txBox="1"/>
          <p:nvPr/>
        </p:nvSpPr>
        <p:spPr>
          <a:xfrm>
            <a:off x="6044571" y="3333956"/>
            <a:ext cx="864339" cy="646331"/>
          </a:xfrm>
          <a:prstGeom prst="rect">
            <a:avLst/>
          </a:prstGeom>
          <a:noFill/>
        </p:spPr>
        <p:txBody>
          <a:bodyPr wrap="none" rtlCol="0">
            <a:spAutoFit/>
          </a:bodyPr>
          <a:lstStyle/>
          <a:p>
            <a:r>
              <a:rPr lang="en-US" sz="1200" dirty="0" smtClean="0">
                <a:solidFill>
                  <a:sysClr val="windowText" lastClr="000000"/>
                </a:solidFill>
              </a:rPr>
              <a:t>(a</a:t>
            </a:r>
            <a:r>
              <a:rPr lang="en-US" sz="1200" dirty="0" smtClean="0">
                <a:solidFill>
                  <a:sysClr val="windowText" lastClr="000000"/>
                </a:solidFill>
                <a:sym typeface="Math C"/>
              </a:rPr>
              <a:t>[4,12],</a:t>
            </a:r>
          </a:p>
          <a:p>
            <a:r>
              <a:rPr lang="en-US" sz="1200" dirty="0">
                <a:solidFill>
                  <a:sysClr val="windowText" lastClr="000000"/>
                </a:solidFill>
                <a:sym typeface="Math C"/>
              </a:rPr>
              <a:t> </a:t>
            </a:r>
            <a:r>
              <a:rPr lang="en-US" sz="1200" dirty="0" smtClean="0">
                <a:solidFill>
                  <a:sysClr val="windowText" lastClr="000000"/>
                </a:solidFill>
                <a:sym typeface="Math C"/>
              </a:rPr>
              <a:t>b[5,9],</a:t>
            </a:r>
            <a:endParaRPr lang="en-US" sz="1200" dirty="0">
              <a:solidFill>
                <a:sysClr val="windowText" lastClr="000000"/>
              </a:solidFill>
              <a:sym typeface="Math C"/>
            </a:endParaRPr>
          </a:p>
          <a:p>
            <a:r>
              <a:rPr lang="en-US" sz="1200" dirty="0">
                <a:solidFill>
                  <a:sysClr val="windowText" lastClr="000000"/>
                </a:solidFill>
                <a:sym typeface="Math C"/>
              </a:rPr>
              <a:t> c[7,7])</a:t>
            </a:r>
            <a:endParaRPr lang="en-US" sz="1200" dirty="0"/>
          </a:p>
        </p:txBody>
      </p:sp>
      <p:sp>
        <p:nvSpPr>
          <p:cNvPr id="6" name="TextBox 5"/>
          <p:cNvSpPr txBox="1"/>
          <p:nvPr/>
        </p:nvSpPr>
        <p:spPr>
          <a:xfrm>
            <a:off x="2270617" y="4363969"/>
            <a:ext cx="907621" cy="338554"/>
          </a:xfrm>
          <a:prstGeom prst="rect">
            <a:avLst/>
          </a:prstGeom>
          <a:noFill/>
        </p:spPr>
        <p:txBody>
          <a:bodyPr wrap="none" rtlCol="0">
            <a:spAutoFit/>
          </a:bodyPr>
          <a:lstStyle/>
          <a:p>
            <a:r>
              <a:rPr lang="en-US" sz="1600" dirty="0" smtClean="0">
                <a:solidFill>
                  <a:sysClr val="windowText" lastClr="000000"/>
                </a:solidFill>
                <a:latin typeface="Lucida Calligraphy" panose="03010101010101010101" pitchFamily="66" charset="0"/>
              </a:rPr>
              <a:t>Parity</a:t>
            </a:r>
            <a:endParaRPr lang="en-US" sz="1600" baseline="-25000" dirty="0">
              <a:solidFill>
                <a:sysClr val="windowText" lastClr="000000"/>
              </a:solidFill>
            </a:endParaRPr>
          </a:p>
        </p:txBody>
      </p:sp>
      <p:sp>
        <p:nvSpPr>
          <p:cNvPr id="43" name="TextBox 42"/>
          <p:cNvSpPr txBox="1"/>
          <p:nvPr/>
        </p:nvSpPr>
        <p:spPr>
          <a:xfrm>
            <a:off x="5873014" y="4363969"/>
            <a:ext cx="1093569" cy="338554"/>
          </a:xfrm>
          <a:prstGeom prst="rect">
            <a:avLst/>
          </a:prstGeom>
          <a:noFill/>
        </p:spPr>
        <p:txBody>
          <a:bodyPr wrap="none" rtlCol="0">
            <a:spAutoFit/>
          </a:bodyPr>
          <a:lstStyle/>
          <a:p>
            <a:r>
              <a:rPr lang="en-US" sz="1600" dirty="0" smtClean="0">
                <a:solidFill>
                  <a:sysClr val="windowText" lastClr="000000"/>
                </a:solidFill>
                <a:latin typeface="Lucida Calligraphy" panose="03010101010101010101" pitchFamily="66" charset="0"/>
              </a:rPr>
              <a:t>Interval</a:t>
            </a:r>
            <a:endParaRPr lang="en-US" sz="1600" baseline="-25000" dirty="0">
              <a:solidFill>
                <a:sysClr val="windowText" lastClr="000000"/>
              </a:solidFill>
            </a:endParaRPr>
          </a:p>
        </p:txBody>
      </p:sp>
      <p:sp>
        <p:nvSpPr>
          <p:cNvPr id="44" name="TextBox 43"/>
          <p:cNvSpPr txBox="1"/>
          <p:nvPr/>
        </p:nvSpPr>
        <p:spPr>
          <a:xfrm>
            <a:off x="2332644" y="3266780"/>
            <a:ext cx="797975" cy="646331"/>
          </a:xfrm>
          <a:prstGeom prst="rect">
            <a:avLst/>
          </a:prstGeom>
          <a:noFill/>
        </p:spPr>
        <p:txBody>
          <a:bodyPr wrap="none" rtlCol="0">
            <a:spAutoFit/>
          </a:bodyPr>
          <a:lstStyle/>
          <a:p>
            <a:r>
              <a:rPr lang="en-US" sz="1200" dirty="0" smtClean="0">
                <a:solidFill>
                  <a:sysClr val="windowText" lastClr="000000"/>
                </a:solidFill>
              </a:rPr>
              <a:t>(</a:t>
            </a:r>
            <a:r>
              <a:rPr lang="en-US" sz="1200" dirty="0" err="1" smtClean="0">
                <a:solidFill>
                  <a:sysClr val="windowText" lastClr="000000"/>
                </a:solidFill>
              </a:rPr>
              <a:t>a</a:t>
            </a:r>
            <a:r>
              <a:rPr lang="en-US" sz="1200" dirty="0" err="1" smtClean="0">
                <a:solidFill>
                  <a:sysClr val="windowText" lastClr="000000"/>
                </a:solidFill>
                <a:sym typeface="Math C"/>
              </a:rPr>
              <a:t>even</a:t>
            </a:r>
            <a:r>
              <a:rPr lang="en-US" sz="1200" dirty="0" smtClean="0">
                <a:solidFill>
                  <a:sysClr val="windowText" lastClr="000000"/>
                </a:solidFill>
                <a:sym typeface="Math C"/>
              </a:rPr>
              <a:t>,</a:t>
            </a:r>
          </a:p>
          <a:p>
            <a:r>
              <a:rPr lang="en-US" sz="1200" dirty="0" smtClean="0">
                <a:solidFill>
                  <a:sysClr val="windowText" lastClr="000000"/>
                </a:solidFill>
                <a:sym typeface="Math C"/>
              </a:rPr>
              <a:t> </a:t>
            </a:r>
            <a:r>
              <a:rPr lang="en-US" sz="1200" dirty="0" err="1" smtClean="0">
                <a:solidFill>
                  <a:sysClr val="windowText" lastClr="000000"/>
                </a:solidFill>
                <a:sym typeface="Math C"/>
              </a:rPr>
              <a:t>bodd</a:t>
            </a:r>
            <a:r>
              <a:rPr lang="en-US" sz="1200" dirty="0" smtClean="0">
                <a:solidFill>
                  <a:sysClr val="windowText" lastClr="000000"/>
                </a:solidFill>
                <a:sym typeface="Math C"/>
              </a:rPr>
              <a:t>,</a:t>
            </a:r>
          </a:p>
          <a:p>
            <a:r>
              <a:rPr lang="en-US" sz="1200" dirty="0">
                <a:solidFill>
                  <a:sysClr val="windowText" lastClr="000000"/>
                </a:solidFill>
                <a:sym typeface="Math C"/>
              </a:rPr>
              <a:t> </a:t>
            </a:r>
            <a:r>
              <a:rPr lang="en-US" sz="1200" dirty="0" err="1" smtClean="0">
                <a:solidFill>
                  <a:sysClr val="windowText" lastClr="000000"/>
                </a:solidFill>
                <a:sym typeface="Math C"/>
              </a:rPr>
              <a:t>c</a:t>
            </a:r>
            <a:r>
              <a:rPr lang="en-US" sz="1200" dirty="0" err="1">
                <a:solidFill>
                  <a:sysClr val="windowText" lastClr="000000"/>
                </a:solidFill>
                <a:sym typeface="Math C"/>
              </a:rPr>
              <a:t>odd</a:t>
            </a:r>
            <a:r>
              <a:rPr lang="en-US" sz="1200" dirty="0">
                <a:solidFill>
                  <a:sysClr val="windowText" lastClr="000000"/>
                </a:solidFill>
                <a:sym typeface="Math C"/>
              </a:rPr>
              <a:t>)</a:t>
            </a:r>
            <a:endParaRPr lang="en-US" sz="1200" dirty="0"/>
          </a:p>
        </p:txBody>
      </p:sp>
      <p:sp>
        <p:nvSpPr>
          <p:cNvPr id="10" name="Title 9"/>
          <p:cNvSpPr>
            <a:spLocks noGrp="1"/>
          </p:cNvSpPr>
          <p:nvPr>
            <p:ph type="title"/>
          </p:nvPr>
        </p:nvSpPr>
        <p:spPr/>
        <p:txBody>
          <a:bodyPr/>
          <a:lstStyle/>
          <a:p>
            <a:r>
              <a:rPr lang="en-US" dirty="0" smtClean="0"/>
              <a:t>Reduced Product</a:t>
            </a:r>
            <a:endParaRPr lang="en-US" dirty="0"/>
          </a:p>
        </p:txBody>
      </p:sp>
      <p:sp>
        <p:nvSpPr>
          <p:cNvPr id="9" name="Slide Number Placeholder 8"/>
          <p:cNvSpPr>
            <a:spLocks noGrp="1"/>
          </p:cNvSpPr>
          <p:nvPr>
            <p:ph type="sldNum" sz="quarter" idx="12"/>
          </p:nvPr>
        </p:nvSpPr>
        <p:spPr/>
        <p:txBody>
          <a:bodyPr/>
          <a:lstStyle/>
          <a:p>
            <a:fld id="{A65A0EED-6B89-664A-801E-D3FDD91C7C69}" type="slidenum">
              <a:rPr lang="en-US" smtClean="0"/>
              <a:pPr/>
              <a:t>56</a:t>
            </a:fld>
            <a:endParaRPr lang="en-US"/>
          </a:p>
        </p:txBody>
      </p:sp>
    </p:spTree>
    <p:extLst>
      <p:ext uri="{BB962C8B-B14F-4D97-AF65-F5344CB8AC3E}">
        <p14:creationId xmlns:p14="http://schemas.microsoft.com/office/powerpoint/2010/main" val="8737650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78000" y="1727790"/>
                <a:ext cx="8492400" cy="4525963"/>
              </a:xfrm>
            </p:spPr>
            <p:txBody>
              <a:bodyPr/>
              <a:lstStyle/>
              <a:p>
                <a:r>
                  <a:rPr lang="en-US" dirty="0" smtClean="0"/>
                  <a:t>Gentle introduction to abstract interpretation</a:t>
                </a:r>
                <a:endParaRPr lang="en-US" dirty="0" smtClean="0">
                  <a:latin typeface="Webdings" panose="05030102010509060703" pitchFamily="18" charset="2"/>
                  <a:sym typeface="Wingdings"/>
                </a:endParaRPr>
              </a:p>
              <a:p>
                <a:r>
                  <a:rPr lang="en-US" dirty="0" smtClean="0"/>
                  <a:t>First glimmer of insight</a:t>
                </a:r>
              </a:p>
              <a:p>
                <a:r>
                  <a:rPr lang="en-US" dirty="0" smtClean="0">
                    <a:solidFill>
                      <a:srgbClr val="C00000"/>
                    </a:solidFill>
                  </a:rPr>
                  <a:t>Second insight: apply </a:t>
                </a:r>
                <a:r>
                  <a:rPr lang="en-US" dirty="0" err="1" smtClean="0">
                    <a:solidFill>
                      <a:srgbClr val="C00000"/>
                    </a:solidFill>
                  </a:rPr>
                  <a:t>Stålmarck’s</a:t>
                </a:r>
                <a:r>
                  <a:rPr lang="en-US" dirty="0" smtClean="0">
                    <a:solidFill>
                      <a:srgbClr val="C00000"/>
                    </a:solidFill>
                  </a:rPr>
                  <a:t> method to perform </a:t>
                </a:r>
                <a14:m>
                  <m:oMath xmlns:m="http://schemas.openxmlformats.org/officeDocument/2006/math">
                    <m:acc>
                      <m:accPr>
                        <m:chr m:val="̂"/>
                        <m:ctrlPr>
                          <a:rPr lang="en-US" i="1">
                            <a:solidFill>
                              <a:srgbClr val="C00000"/>
                            </a:solidFill>
                            <a:latin typeface="Cambria Math"/>
                            <a:ea typeface="Cambria Math"/>
                          </a:rPr>
                        </m:ctrlPr>
                      </m:accPr>
                      <m:e>
                        <m:r>
                          <a:rPr lang="en-US" i="1">
                            <a:solidFill>
                              <a:srgbClr val="C00000"/>
                            </a:solidFill>
                            <a:latin typeface="Cambria Math"/>
                            <a:ea typeface="Cambria Math"/>
                          </a:rPr>
                          <m:t>𝛼</m:t>
                        </m:r>
                      </m:e>
                    </m:acc>
                  </m:oMath>
                </a14:m>
                <a:r>
                  <a:rPr lang="en-US" dirty="0">
                    <a:solidFill>
                      <a:srgbClr val="C00000"/>
                    </a:solidFill>
                  </a:rPr>
                  <a:t> </a:t>
                </a:r>
                <a:endParaRPr lang="en-US" dirty="0" smtClean="0">
                  <a:solidFill>
                    <a:srgbClr val="C00000"/>
                  </a:solidFill>
                </a:endParaRPr>
              </a:p>
              <a:p>
                <a:r>
                  <a:rPr lang="en-US" dirty="0" smtClean="0"/>
                  <a:t>Third insight</a:t>
                </a:r>
              </a:p>
              <a:p>
                <a:r>
                  <a:rPr lang="en-US" dirty="0" err="1" smtClean="0"/>
                  <a:t>DiSSolve</a:t>
                </a:r>
                <a:r>
                  <a:rPr lang="en-US" dirty="0" smtClean="0"/>
                  <a:t>: A parallel SAT solver</a:t>
                </a:r>
              </a:p>
              <a:p>
                <a:r>
                  <a:rPr lang="en-US" dirty="0" smtClean="0"/>
                  <a:t>Wrap-up</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78000" y="1727790"/>
                <a:ext cx="8492400" cy="4525963"/>
              </a:xfrm>
              <a:blipFill rotWithShape="1">
                <a:blip r:embed="rId3"/>
                <a:stretch>
                  <a:fillRect l="-1220" t="-1211"/>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A65A0EED-6B89-664A-801E-D3FDD91C7C69}" type="slidenum">
              <a:rPr lang="en-US" smtClean="0"/>
              <a:pPr/>
              <a:t>57</a:t>
            </a:fld>
            <a:endParaRPr lang="en-US"/>
          </a:p>
        </p:txBody>
      </p:sp>
    </p:spTree>
    <p:extLst>
      <p:ext uri="{BB962C8B-B14F-4D97-AF65-F5344CB8AC3E}">
        <p14:creationId xmlns:p14="http://schemas.microsoft.com/office/powerpoint/2010/main" val="64349093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96503" y="1381780"/>
            <a:ext cx="2817053" cy="523220"/>
          </a:xfrm>
          <a:prstGeom prst="rect">
            <a:avLst/>
          </a:prstGeom>
          <a:noFill/>
        </p:spPr>
        <p:txBody>
          <a:bodyPr wrap="none" rtlCol="0">
            <a:spAutoFit/>
          </a:bodyPr>
          <a:lstStyle/>
          <a:p>
            <a:r>
              <a:rPr lang="en-US" sz="2800" dirty="0" smtClean="0"/>
              <a:t>Propagation Rules</a:t>
            </a:r>
            <a:endParaRPr lang="en-US" sz="2800" dirty="0"/>
          </a:p>
        </p:txBody>
      </p:sp>
      <p:grpSp>
        <p:nvGrpSpPr>
          <p:cNvPr id="72" name="Group 71"/>
          <p:cNvGrpSpPr/>
          <p:nvPr/>
        </p:nvGrpSpPr>
        <p:grpSpPr>
          <a:xfrm>
            <a:off x="7054562" y="2438400"/>
            <a:ext cx="1784638" cy="1568680"/>
            <a:chOff x="6712148" y="3810000"/>
            <a:chExt cx="1784638" cy="1568680"/>
          </a:xfrm>
        </p:grpSpPr>
        <mc:AlternateContent xmlns:mc="http://schemas.openxmlformats.org/markup-compatibility/2006" xmlns:a14="http://schemas.microsoft.com/office/drawing/2010/main">
          <mc:Choice Requires="a14">
            <p:sp>
              <p:nvSpPr>
                <p:cNvPr id="73" name="Rectangle 72"/>
                <p:cNvSpPr/>
                <p:nvPr/>
              </p:nvSpPr>
              <p:spPr>
                <a:xfrm>
                  <a:off x="6939890" y="3810000"/>
                  <a:ext cx="908710"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a:ea typeface="Cambria Math"/>
                              </a:rPr>
                            </m:ctrlPr>
                          </m:sSubPr>
                          <m:e>
                            <m:r>
                              <a:rPr lang="en-US" sz="2800" b="0" i="1" smtClean="0">
                                <a:latin typeface="Cambria Math"/>
                                <a:ea typeface="Cambria Math"/>
                              </a:rPr>
                              <m:t>𝑣</m:t>
                            </m:r>
                          </m:e>
                          <m:sub>
                            <m:r>
                              <a:rPr lang="en-US" sz="2800" b="0" i="1" smtClean="0">
                                <a:latin typeface="Cambria Math"/>
                                <a:ea typeface="Cambria Math"/>
                              </a:rPr>
                              <m:t>1</m:t>
                            </m:r>
                          </m:sub>
                        </m:sSub>
                        <m:r>
                          <a:rPr lang="en-US" sz="2800" b="0" i="1" smtClean="0">
                            <a:latin typeface="Cambria Math"/>
                            <a:ea typeface="Cambria Math"/>
                          </a:rPr>
                          <m:t>∧</m:t>
                        </m:r>
                      </m:oMath>
                    </m:oMathPara>
                  </a14:m>
                  <a:endParaRPr lang="en-US" sz="2800" dirty="0"/>
                </a:p>
              </p:txBody>
            </p:sp>
          </mc:Choice>
          <mc:Fallback xmlns="">
            <p:sp>
              <p:nvSpPr>
                <p:cNvPr id="73" name="Rectangle 72"/>
                <p:cNvSpPr>
                  <a:spLocks noRot="1" noChangeAspect="1" noMove="1" noResize="1" noEditPoints="1" noAdjustHandles="1" noChangeArrowheads="1" noChangeShapeType="1" noTextEdit="1"/>
                </p:cNvSpPr>
                <p:nvPr/>
              </p:nvSpPr>
              <p:spPr>
                <a:xfrm>
                  <a:off x="6939890" y="3810000"/>
                  <a:ext cx="908710" cy="523220"/>
                </a:xfrm>
                <a:prstGeom prst="rect">
                  <a:avLst/>
                </a:prstGeom>
                <a:blipFill rotWithShape="1">
                  <a:blip r:embed="rId6"/>
                  <a:stretch>
                    <a:fillRect/>
                  </a:stretch>
                </a:blipFill>
              </p:spPr>
              <p:txBody>
                <a:bodyPr/>
                <a:lstStyle/>
                <a:p>
                  <a:r>
                    <a:rPr lang="en-US">
                      <a:noFill/>
                    </a:rPr>
                    <a:t> </a:t>
                  </a:r>
                </a:p>
              </p:txBody>
            </p:sp>
          </mc:Fallback>
        </mc:AlternateContent>
        <p:cxnSp>
          <p:nvCxnSpPr>
            <p:cNvPr id="74" name="Straight Connector 73"/>
            <p:cNvCxnSpPr/>
            <p:nvPr/>
          </p:nvCxnSpPr>
          <p:spPr>
            <a:xfrm flipH="1">
              <a:off x="7022091" y="4333220"/>
              <a:ext cx="580679" cy="5995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7602769" y="4333220"/>
              <a:ext cx="486122" cy="5995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6" name="Rectangle 75"/>
                <p:cNvSpPr/>
                <p:nvPr/>
              </p:nvSpPr>
              <p:spPr>
                <a:xfrm>
                  <a:off x="6712148" y="4855460"/>
                  <a:ext cx="625619"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a:ea typeface="Cambria Math"/>
                              </a:rPr>
                            </m:ctrlPr>
                          </m:sSubPr>
                          <m:e>
                            <m:r>
                              <a:rPr lang="en-US" sz="2800" b="0" i="1" smtClean="0">
                                <a:latin typeface="Cambria Math"/>
                                <a:ea typeface="Cambria Math"/>
                              </a:rPr>
                              <m:t>𝑣</m:t>
                            </m:r>
                          </m:e>
                          <m:sub>
                            <m:r>
                              <a:rPr lang="en-US" sz="2800" b="0" i="1" smtClean="0">
                                <a:latin typeface="Cambria Math"/>
                                <a:ea typeface="Cambria Math"/>
                              </a:rPr>
                              <m:t>2</m:t>
                            </m:r>
                          </m:sub>
                        </m:sSub>
                      </m:oMath>
                    </m:oMathPara>
                  </a14:m>
                  <a:endParaRPr lang="en-US" sz="2800" dirty="0"/>
                </a:p>
              </p:txBody>
            </p:sp>
          </mc:Choice>
          <mc:Fallback xmlns="">
            <p:sp>
              <p:nvSpPr>
                <p:cNvPr id="76" name="Rectangle 75"/>
                <p:cNvSpPr>
                  <a:spLocks noRot="1" noChangeAspect="1" noMove="1" noResize="1" noEditPoints="1" noAdjustHandles="1" noChangeArrowheads="1" noChangeShapeType="1" noTextEdit="1"/>
                </p:cNvSpPr>
                <p:nvPr/>
              </p:nvSpPr>
              <p:spPr>
                <a:xfrm>
                  <a:off x="6712148" y="4855460"/>
                  <a:ext cx="625619" cy="523220"/>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Rectangle 76"/>
                <p:cNvSpPr/>
                <p:nvPr/>
              </p:nvSpPr>
              <p:spPr>
                <a:xfrm>
                  <a:off x="7871167" y="4845280"/>
                  <a:ext cx="625619"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a:ea typeface="Cambria Math"/>
                              </a:rPr>
                            </m:ctrlPr>
                          </m:sSubPr>
                          <m:e>
                            <m:r>
                              <a:rPr lang="en-US" sz="2800" b="0" i="1" smtClean="0">
                                <a:latin typeface="Cambria Math"/>
                                <a:ea typeface="Cambria Math"/>
                              </a:rPr>
                              <m:t>𝑣</m:t>
                            </m:r>
                          </m:e>
                          <m:sub>
                            <m:r>
                              <a:rPr lang="en-US" sz="2800" b="0" i="1" smtClean="0">
                                <a:latin typeface="Cambria Math"/>
                                <a:ea typeface="Cambria Math"/>
                              </a:rPr>
                              <m:t>3</m:t>
                            </m:r>
                          </m:sub>
                        </m:sSub>
                      </m:oMath>
                    </m:oMathPara>
                  </a14:m>
                  <a:endParaRPr lang="en-US" sz="2800" dirty="0"/>
                </a:p>
              </p:txBody>
            </p:sp>
          </mc:Choice>
          <mc:Fallback xmlns="">
            <p:sp>
              <p:nvSpPr>
                <p:cNvPr id="77" name="Rectangle 76"/>
                <p:cNvSpPr>
                  <a:spLocks noRot="1" noChangeAspect="1" noMove="1" noResize="1" noEditPoints="1" noAdjustHandles="1" noChangeArrowheads="1" noChangeShapeType="1" noTextEdit="1"/>
                </p:cNvSpPr>
                <p:nvPr/>
              </p:nvSpPr>
              <p:spPr>
                <a:xfrm>
                  <a:off x="7871167" y="4845280"/>
                  <a:ext cx="625619" cy="523220"/>
                </a:xfrm>
                <a:prstGeom prst="rect">
                  <a:avLst/>
                </a:prstGeom>
                <a:blipFill rotWithShape="1">
                  <a:blip r:embed="rId8"/>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8" name="TextBox 77"/>
              <p:cNvSpPr txBox="1"/>
              <p:nvPr/>
            </p:nvSpPr>
            <p:spPr>
              <a:xfrm>
                <a:off x="2753600" y="1999979"/>
                <a:ext cx="424827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dirty="0" smtClean="0">
                          <a:latin typeface="Cambria Math"/>
                        </a:rPr>
                        <m:t>𝑅</m:t>
                      </m:r>
                      <m:r>
                        <a:rPr lang="en-US" sz="2400" b="0" i="1" dirty="0" smtClean="0">
                          <a:latin typeface="Cambria Math"/>
                        </a:rPr>
                        <m:t>={</m:t>
                      </m:r>
                      <m:sSub>
                        <m:sSubPr>
                          <m:ctrlPr>
                            <a:rPr lang="en-US" sz="2400" i="1">
                              <a:latin typeface="Cambria Math"/>
                              <a:ea typeface="Cambria Math"/>
                            </a:rPr>
                          </m:ctrlPr>
                        </m:sSubPr>
                        <m:e>
                          <m:r>
                            <a:rPr lang="en-US" sz="2400" i="1">
                              <a:latin typeface="Cambria Math"/>
                              <a:ea typeface="Cambria Math"/>
                            </a:rPr>
                            <m:t>𝑣</m:t>
                          </m:r>
                        </m:e>
                        <m:sub>
                          <m:r>
                            <a:rPr lang="en-US" sz="2400" i="1">
                              <a:latin typeface="Cambria Math"/>
                              <a:ea typeface="Cambria Math"/>
                            </a:rPr>
                            <m:t>1</m:t>
                          </m:r>
                        </m:sub>
                      </m:sSub>
                      <m:r>
                        <a:rPr lang="en-US" sz="2400">
                          <a:latin typeface="Cambria Math"/>
                          <a:ea typeface="Cambria Math"/>
                        </a:rPr>
                        <m:t>=</m:t>
                      </m:r>
                      <m:r>
                        <m:rPr>
                          <m:nor/>
                        </m:rPr>
                        <a:rPr lang="en-US" sz="2400" dirty="0">
                          <a:solidFill>
                            <a:srgbClr val="00B050"/>
                          </a:solidFill>
                        </a:rPr>
                        <m:t>True</m:t>
                      </m:r>
                      <m:r>
                        <a:rPr lang="en-US" sz="2400" i="1" dirty="0">
                          <a:latin typeface="Cambria Math"/>
                        </a:rPr>
                        <m:t>,</m:t>
                      </m:r>
                      <m:sSub>
                        <m:sSubPr>
                          <m:ctrlPr>
                            <a:rPr lang="en-US" sz="2400" i="1">
                              <a:latin typeface="Cambria Math"/>
                              <a:ea typeface="Cambria Math"/>
                            </a:rPr>
                          </m:ctrlPr>
                        </m:sSubPr>
                        <m:e>
                          <m:r>
                            <a:rPr lang="en-US" sz="2400" i="1">
                              <a:latin typeface="Cambria Math"/>
                              <a:ea typeface="Cambria Math"/>
                            </a:rPr>
                            <m:t>𝑣</m:t>
                          </m:r>
                        </m:e>
                        <m:sub>
                          <m:r>
                            <a:rPr lang="en-US" sz="2400" i="1">
                              <a:latin typeface="Cambria Math"/>
                              <a:ea typeface="Cambria Math"/>
                            </a:rPr>
                            <m:t>2</m:t>
                          </m:r>
                        </m:sub>
                      </m:sSub>
                      <m:r>
                        <a:rPr lang="en-US" sz="2400">
                          <a:latin typeface="Cambria Math"/>
                          <a:ea typeface="Cambria Math"/>
                        </a:rPr>
                        <m:t>=</m:t>
                      </m:r>
                      <m:r>
                        <m:rPr>
                          <m:nor/>
                        </m:rPr>
                        <a:rPr lang="en-US" sz="2400" dirty="0"/>
                        <m:t>∗,</m:t>
                      </m:r>
                      <m:sSub>
                        <m:sSubPr>
                          <m:ctrlPr>
                            <a:rPr lang="en-US" sz="2400" i="1">
                              <a:latin typeface="Cambria Math"/>
                              <a:ea typeface="Cambria Math"/>
                            </a:rPr>
                          </m:ctrlPr>
                        </m:sSubPr>
                        <m:e>
                          <m:r>
                            <a:rPr lang="en-US" sz="2400" i="1">
                              <a:latin typeface="Cambria Math"/>
                              <a:ea typeface="Cambria Math"/>
                            </a:rPr>
                            <m:t>𝑣</m:t>
                          </m:r>
                        </m:e>
                        <m:sub>
                          <m:r>
                            <a:rPr lang="en-US" sz="2400" i="1">
                              <a:latin typeface="Cambria Math"/>
                              <a:ea typeface="Cambria Math"/>
                            </a:rPr>
                            <m:t>3</m:t>
                          </m:r>
                        </m:sub>
                      </m:sSub>
                      <m:r>
                        <a:rPr lang="en-US" sz="2400">
                          <a:latin typeface="Cambria Math"/>
                          <a:ea typeface="Cambria Math"/>
                        </a:rPr>
                        <m:t>=</m:t>
                      </m:r>
                      <m:r>
                        <m:rPr>
                          <m:nor/>
                        </m:rPr>
                        <a:rPr lang="en-US" sz="2400" dirty="0"/>
                        <m:t>∗}</m:t>
                      </m:r>
                    </m:oMath>
                  </m:oMathPara>
                </a14:m>
                <a:endParaRPr lang="en-US" sz="2400" dirty="0"/>
              </a:p>
            </p:txBody>
          </p:sp>
        </mc:Choice>
        <mc:Fallback xmlns="">
          <p:sp>
            <p:nvSpPr>
              <p:cNvPr id="78" name="TextBox 77"/>
              <p:cNvSpPr txBox="1">
                <a:spLocks noRot="1" noChangeAspect="1" noMove="1" noResize="1" noEditPoints="1" noAdjustHandles="1" noChangeArrowheads="1" noChangeShapeType="1" noTextEdit="1"/>
              </p:cNvSpPr>
              <p:nvPr/>
            </p:nvSpPr>
            <p:spPr>
              <a:xfrm>
                <a:off x="2753600" y="1999979"/>
                <a:ext cx="4248278" cy="461665"/>
              </a:xfrm>
              <a:prstGeom prst="rect">
                <a:avLst/>
              </a:prstGeom>
              <a:blipFill rotWithShape="1">
                <a:blip r:embed="rId9"/>
                <a:stretch>
                  <a:fillRect b="-17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2753598" y="4044832"/>
                <a:ext cx="5434646" cy="46166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p>
                        <m:sSupPr>
                          <m:ctrlPr>
                            <a:rPr lang="en-US" sz="2400" b="0" i="1" dirty="0" smtClean="0">
                              <a:latin typeface="Cambria Math"/>
                            </a:rPr>
                          </m:ctrlPr>
                        </m:sSupPr>
                        <m:e>
                          <m:r>
                            <a:rPr lang="en-US" sz="2400" b="0" i="1" dirty="0" smtClean="0">
                              <a:latin typeface="Cambria Math"/>
                            </a:rPr>
                            <m:t>𝑅</m:t>
                          </m:r>
                        </m:e>
                        <m:sup>
                          <m:r>
                            <a:rPr lang="en-US" sz="2400" b="0" i="1" dirty="0" smtClean="0">
                              <a:latin typeface="Cambria Math"/>
                            </a:rPr>
                            <m:t>′</m:t>
                          </m:r>
                        </m:sup>
                      </m:sSup>
                      <m:r>
                        <a:rPr lang="en-US" sz="2400" b="0" i="1" dirty="0" smtClean="0">
                          <a:latin typeface="Cambria Math"/>
                        </a:rPr>
                        <m:t>=</m:t>
                      </m:r>
                      <m:r>
                        <a:rPr lang="en-US" sz="2400" b="0" i="1" dirty="0" smtClean="0">
                          <a:latin typeface="Cambria Math"/>
                        </a:rPr>
                        <m:t>𝑅</m:t>
                      </m:r>
                      <m:r>
                        <a:rPr lang="en-US" sz="2400" b="0" i="1" dirty="0" smtClean="0">
                          <a:solidFill>
                            <a:srgbClr val="C00000"/>
                          </a:solidFill>
                          <a:latin typeface="Cambria Math"/>
                        </a:rPr>
                        <m:t>∪</m:t>
                      </m:r>
                      <m:r>
                        <a:rPr lang="en-US" sz="2400" b="0" i="1" dirty="0" smtClean="0">
                          <a:latin typeface="Cambria Math"/>
                        </a:rPr>
                        <m:t>{</m:t>
                      </m:r>
                      <m:sSub>
                        <m:sSubPr>
                          <m:ctrlPr>
                            <a:rPr lang="en-US" sz="2400" i="1">
                              <a:latin typeface="Cambria Math"/>
                              <a:ea typeface="Cambria Math"/>
                            </a:rPr>
                          </m:ctrlPr>
                        </m:sSubPr>
                        <m:e>
                          <m:r>
                            <a:rPr lang="en-US" sz="2400" i="1">
                              <a:latin typeface="Cambria Math"/>
                              <a:ea typeface="Cambria Math"/>
                            </a:rPr>
                            <m:t>𝑣</m:t>
                          </m:r>
                        </m:e>
                        <m:sub>
                          <m:r>
                            <a:rPr lang="en-US" sz="2400" i="1">
                              <a:latin typeface="Cambria Math"/>
                              <a:ea typeface="Cambria Math"/>
                            </a:rPr>
                            <m:t>2</m:t>
                          </m:r>
                        </m:sub>
                      </m:sSub>
                      <m:r>
                        <a:rPr lang="en-US" sz="2400">
                          <a:latin typeface="Cambria Math"/>
                          <a:ea typeface="Cambria Math"/>
                        </a:rPr>
                        <m:t>=</m:t>
                      </m:r>
                      <m:r>
                        <m:rPr>
                          <m:nor/>
                        </m:rPr>
                        <a:rPr lang="en-US" sz="2400" dirty="0">
                          <a:solidFill>
                            <a:srgbClr val="00B050"/>
                          </a:solidFill>
                        </a:rPr>
                        <m:t>True</m:t>
                      </m:r>
                      <m:r>
                        <m:rPr>
                          <m:nor/>
                        </m:rPr>
                        <a:rPr lang="en-US" sz="2400" dirty="0"/>
                        <m:t>,</m:t>
                      </m:r>
                      <m:sSub>
                        <m:sSubPr>
                          <m:ctrlPr>
                            <a:rPr lang="en-US" sz="2400" i="1">
                              <a:latin typeface="Cambria Math"/>
                              <a:ea typeface="Cambria Math"/>
                            </a:rPr>
                          </m:ctrlPr>
                        </m:sSubPr>
                        <m:e>
                          <m:r>
                            <a:rPr lang="en-US" sz="2400" i="1">
                              <a:latin typeface="Cambria Math"/>
                              <a:ea typeface="Cambria Math"/>
                            </a:rPr>
                            <m:t> </m:t>
                          </m:r>
                          <m:r>
                            <a:rPr lang="en-US" sz="2400" i="1">
                              <a:latin typeface="Cambria Math"/>
                              <a:ea typeface="Cambria Math"/>
                            </a:rPr>
                            <m:t>𝑣</m:t>
                          </m:r>
                        </m:e>
                        <m:sub>
                          <m:r>
                            <a:rPr lang="en-US" sz="2400" i="1">
                              <a:latin typeface="Cambria Math"/>
                              <a:ea typeface="Cambria Math"/>
                            </a:rPr>
                            <m:t>3</m:t>
                          </m:r>
                        </m:sub>
                      </m:sSub>
                      <m:r>
                        <a:rPr lang="en-US" sz="2400">
                          <a:latin typeface="Cambria Math"/>
                          <a:ea typeface="Cambria Math"/>
                        </a:rPr>
                        <m:t>=</m:t>
                      </m:r>
                      <m:r>
                        <m:rPr>
                          <m:nor/>
                        </m:rPr>
                        <a:rPr lang="en-US" sz="2400" dirty="0">
                          <a:solidFill>
                            <a:srgbClr val="00B050"/>
                          </a:solidFill>
                        </a:rPr>
                        <m:t>True</m:t>
                      </m:r>
                      <m:r>
                        <m:rPr>
                          <m:nor/>
                        </m:rPr>
                        <a:rPr lang="en-US" sz="2400" dirty="0"/>
                        <m:t>}</m:t>
                      </m:r>
                    </m:oMath>
                  </m:oMathPara>
                </a14:m>
                <a:endParaRPr lang="en-US" sz="2400" dirty="0"/>
              </a:p>
            </p:txBody>
          </p:sp>
        </mc:Choice>
        <mc:Fallback xmlns="">
          <p:sp>
            <p:nvSpPr>
              <p:cNvPr id="79" name="TextBox 78"/>
              <p:cNvSpPr txBox="1">
                <a:spLocks noRot="1" noChangeAspect="1" noMove="1" noResize="1" noEditPoints="1" noAdjustHandles="1" noChangeArrowheads="1" noChangeShapeType="1" noTextEdit="1"/>
              </p:cNvSpPr>
              <p:nvPr/>
            </p:nvSpPr>
            <p:spPr>
              <a:xfrm>
                <a:off x="2753598" y="4044832"/>
                <a:ext cx="5434646" cy="461665"/>
              </a:xfrm>
              <a:prstGeom prst="rect">
                <a:avLst/>
              </a:prstGeom>
              <a:blipFill rotWithShape="1">
                <a:blip r:embed="rId10"/>
                <a:stretch>
                  <a:fillRect l="-337" b="-18667"/>
                </a:stretch>
              </a:blipFill>
            </p:spPr>
            <p:txBody>
              <a:bodyPr/>
              <a:lstStyle/>
              <a:p>
                <a:r>
                  <a:rPr lang="en-US">
                    <a:noFill/>
                  </a:rPr>
                  <a:t> </a:t>
                </a:r>
              </a:p>
            </p:txBody>
          </p:sp>
        </mc:Fallback>
      </mc:AlternateContent>
      <p:sp>
        <p:nvSpPr>
          <p:cNvPr id="2" name="Title 1"/>
          <p:cNvSpPr>
            <a:spLocks noGrp="1"/>
          </p:cNvSpPr>
          <p:nvPr>
            <p:ph type="title"/>
          </p:nvPr>
        </p:nvSpPr>
        <p:spPr/>
        <p:txBody>
          <a:bodyPr>
            <a:normAutofit/>
          </a:bodyPr>
          <a:lstStyle/>
          <a:p>
            <a:r>
              <a:rPr lang="en-US" smtClean="0"/>
              <a:t>Stålmarck’s </a:t>
            </a:r>
            <a:r>
              <a:rPr lang="en-US" dirty="0" smtClean="0"/>
              <a:t>method</a:t>
            </a:r>
            <a:endParaRPr lang="en-US" dirty="0"/>
          </a:p>
        </p:txBody>
      </p:sp>
      <p:sp>
        <p:nvSpPr>
          <p:cNvPr id="4" name="Slide Number Placeholder 3"/>
          <p:cNvSpPr>
            <a:spLocks noGrp="1"/>
          </p:cNvSpPr>
          <p:nvPr>
            <p:ph type="sldNum" sz="quarter" idx="12"/>
          </p:nvPr>
        </p:nvSpPr>
        <p:spPr/>
        <p:txBody>
          <a:bodyPr/>
          <a:lstStyle/>
          <a:p>
            <a:fld id="{A65A0EED-6B89-664A-801E-D3FDD91C7C69}" type="slidenum">
              <a:rPr lang="en-US" smtClean="0"/>
              <a:pPr/>
              <a:t>58</a:t>
            </a:fld>
            <a:endParaRPr lang="en-US"/>
          </a:p>
        </p:txBody>
      </p:sp>
    </p:spTree>
    <p:extLst>
      <p:ext uri="{BB962C8B-B14F-4D97-AF65-F5344CB8AC3E}">
        <p14:creationId xmlns:p14="http://schemas.microsoft.com/office/powerpoint/2010/main" val="224652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fade">
                                      <p:cBhvr>
                                        <p:cTn id="12" dur="500"/>
                                        <p:tgtEl>
                                          <p:spTgt spid="7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8"/>
                                        </p:tgtEl>
                                        <p:attrNameLst>
                                          <p:attrName>style.visibility</p:attrName>
                                        </p:attrNameLst>
                                      </p:cBhvr>
                                      <p:to>
                                        <p:strVal val="visible"/>
                                      </p:to>
                                    </p:set>
                                    <p:animEffect transition="in" filter="fade">
                                      <p:cBhvr>
                                        <p:cTn id="17" dur="500"/>
                                        <p:tgtEl>
                                          <p:spTgt spid="7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fade">
                                      <p:cBhvr>
                                        <p:cTn id="2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8" grpId="0"/>
      <p:bldP spid="7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96503" y="1381780"/>
            <a:ext cx="2817053" cy="523220"/>
          </a:xfrm>
          <a:prstGeom prst="rect">
            <a:avLst/>
          </a:prstGeom>
          <a:noFill/>
        </p:spPr>
        <p:txBody>
          <a:bodyPr wrap="none" rtlCol="0">
            <a:spAutoFit/>
          </a:bodyPr>
          <a:lstStyle/>
          <a:p>
            <a:r>
              <a:rPr lang="en-US" sz="2800" dirty="0" smtClean="0"/>
              <a:t>Propagation Rules</a:t>
            </a:r>
            <a:endParaRPr lang="en-US" sz="2800" dirty="0"/>
          </a:p>
        </p:txBody>
      </p:sp>
      <p:grpSp>
        <p:nvGrpSpPr>
          <p:cNvPr id="72" name="Group 71"/>
          <p:cNvGrpSpPr/>
          <p:nvPr/>
        </p:nvGrpSpPr>
        <p:grpSpPr>
          <a:xfrm>
            <a:off x="7054562" y="2438400"/>
            <a:ext cx="1784638" cy="1568680"/>
            <a:chOff x="6712148" y="3810000"/>
            <a:chExt cx="1784638" cy="1568680"/>
          </a:xfrm>
        </p:grpSpPr>
        <mc:AlternateContent xmlns:mc="http://schemas.openxmlformats.org/markup-compatibility/2006" xmlns:a14="http://schemas.microsoft.com/office/drawing/2010/main">
          <mc:Choice Requires="a14">
            <p:sp>
              <p:nvSpPr>
                <p:cNvPr id="73" name="Rectangle 72"/>
                <p:cNvSpPr/>
                <p:nvPr/>
              </p:nvSpPr>
              <p:spPr>
                <a:xfrm>
                  <a:off x="6939890" y="3810000"/>
                  <a:ext cx="908710"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a:ea typeface="Cambria Math"/>
                              </a:rPr>
                            </m:ctrlPr>
                          </m:sSubPr>
                          <m:e>
                            <m:r>
                              <a:rPr lang="en-US" sz="2800" b="0" i="1" smtClean="0">
                                <a:latin typeface="Cambria Math"/>
                                <a:ea typeface="Cambria Math"/>
                              </a:rPr>
                              <m:t>𝑣</m:t>
                            </m:r>
                          </m:e>
                          <m:sub>
                            <m:r>
                              <a:rPr lang="en-US" sz="2800" b="0" i="1" smtClean="0">
                                <a:latin typeface="Cambria Math"/>
                                <a:ea typeface="Cambria Math"/>
                              </a:rPr>
                              <m:t>1</m:t>
                            </m:r>
                          </m:sub>
                        </m:sSub>
                        <m:r>
                          <a:rPr lang="en-US" sz="2800" b="0" i="1" smtClean="0">
                            <a:latin typeface="Cambria Math"/>
                            <a:ea typeface="Cambria Math"/>
                          </a:rPr>
                          <m:t>∨</m:t>
                        </m:r>
                      </m:oMath>
                    </m:oMathPara>
                  </a14:m>
                  <a:endParaRPr lang="en-US" sz="2800" dirty="0"/>
                </a:p>
              </p:txBody>
            </p:sp>
          </mc:Choice>
          <mc:Fallback xmlns="">
            <p:sp>
              <p:nvSpPr>
                <p:cNvPr id="73" name="Rectangle 72"/>
                <p:cNvSpPr>
                  <a:spLocks noRot="1" noChangeAspect="1" noMove="1" noResize="1" noEditPoints="1" noAdjustHandles="1" noChangeArrowheads="1" noChangeShapeType="1" noTextEdit="1"/>
                </p:cNvSpPr>
                <p:nvPr/>
              </p:nvSpPr>
              <p:spPr>
                <a:xfrm>
                  <a:off x="6939890" y="3810000"/>
                  <a:ext cx="908710" cy="523220"/>
                </a:xfrm>
                <a:prstGeom prst="rect">
                  <a:avLst/>
                </a:prstGeom>
                <a:blipFill rotWithShape="1">
                  <a:blip r:embed="rId6"/>
                  <a:stretch>
                    <a:fillRect/>
                  </a:stretch>
                </a:blipFill>
              </p:spPr>
              <p:txBody>
                <a:bodyPr/>
                <a:lstStyle/>
                <a:p>
                  <a:r>
                    <a:rPr lang="en-US">
                      <a:noFill/>
                    </a:rPr>
                    <a:t> </a:t>
                  </a:r>
                </a:p>
              </p:txBody>
            </p:sp>
          </mc:Fallback>
        </mc:AlternateContent>
        <p:cxnSp>
          <p:nvCxnSpPr>
            <p:cNvPr id="74" name="Straight Connector 73"/>
            <p:cNvCxnSpPr/>
            <p:nvPr/>
          </p:nvCxnSpPr>
          <p:spPr>
            <a:xfrm flipH="1">
              <a:off x="7022091" y="4333220"/>
              <a:ext cx="580679" cy="5995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7602769" y="4333220"/>
              <a:ext cx="486122" cy="5995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6" name="Rectangle 75"/>
                <p:cNvSpPr/>
                <p:nvPr/>
              </p:nvSpPr>
              <p:spPr>
                <a:xfrm>
                  <a:off x="6712148" y="4855460"/>
                  <a:ext cx="625619"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a:ea typeface="Cambria Math"/>
                              </a:rPr>
                            </m:ctrlPr>
                          </m:sSubPr>
                          <m:e>
                            <m:r>
                              <a:rPr lang="en-US" sz="2800" b="0" i="1" smtClean="0">
                                <a:latin typeface="Cambria Math"/>
                                <a:ea typeface="Cambria Math"/>
                              </a:rPr>
                              <m:t>𝑣</m:t>
                            </m:r>
                          </m:e>
                          <m:sub>
                            <m:r>
                              <a:rPr lang="en-US" sz="2800" b="0" i="1" smtClean="0">
                                <a:latin typeface="Cambria Math"/>
                                <a:ea typeface="Cambria Math"/>
                              </a:rPr>
                              <m:t>2</m:t>
                            </m:r>
                          </m:sub>
                        </m:sSub>
                      </m:oMath>
                    </m:oMathPara>
                  </a14:m>
                  <a:endParaRPr lang="en-US" sz="2800" dirty="0"/>
                </a:p>
              </p:txBody>
            </p:sp>
          </mc:Choice>
          <mc:Fallback xmlns="">
            <p:sp>
              <p:nvSpPr>
                <p:cNvPr id="76" name="Rectangle 75"/>
                <p:cNvSpPr>
                  <a:spLocks noRot="1" noChangeAspect="1" noMove="1" noResize="1" noEditPoints="1" noAdjustHandles="1" noChangeArrowheads="1" noChangeShapeType="1" noTextEdit="1"/>
                </p:cNvSpPr>
                <p:nvPr/>
              </p:nvSpPr>
              <p:spPr>
                <a:xfrm>
                  <a:off x="6712148" y="4855460"/>
                  <a:ext cx="625619" cy="523220"/>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Rectangle 76"/>
                <p:cNvSpPr/>
                <p:nvPr/>
              </p:nvSpPr>
              <p:spPr>
                <a:xfrm>
                  <a:off x="7871167" y="4845280"/>
                  <a:ext cx="625619"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a:ea typeface="Cambria Math"/>
                              </a:rPr>
                            </m:ctrlPr>
                          </m:sSubPr>
                          <m:e>
                            <m:r>
                              <a:rPr lang="en-US" sz="2800" b="0" i="1" smtClean="0">
                                <a:latin typeface="Cambria Math"/>
                                <a:ea typeface="Cambria Math"/>
                              </a:rPr>
                              <m:t>𝑣</m:t>
                            </m:r>
                          </m:e>
                          <m:sub>
                            <m:r>
                              <a:rPr lang="en-US" sz="2800" b="0" i="1" smtClean="0">
                                <a:latin typeface="Cambria Math"/>
                                <a:ea typeface="Cambria Math"/>
                              </a:rPr>
                              <m:t>3</m:t>
                            </m:r>
                          </m:sub>
                        </m:sSub>
                      </m:oMath>
                    </m:oMathPara>
                  </a14:m>
                  <a:endParaRPr lang="en-US" sz="2800" dirty="0"/>
                </a:p>
              </p:txBody>
            </p:sp>
          </mc:Choice>
          <mc:Fallback xmlns="">
            <p:sp>
              <p:nvSpPr>
                <p:cNvPr id="77" name="Rectangle 76"/>
                <p:cNvSpPr>
                  <a:spLocks noRot="1" noChangeAspect="1" noMove="1" noResize="1" noEditPoints="1" noAdjustHandles="1" noChangeArrowheads="1" noChangeShapeType="1" noTextEdit="1"/>
                </p:cNvSpPr>
                <p:nvPr/>
              </p:nvSpPr>
              <p:spPr>
                <a:xfrm>
                  <a:off x="7871167" y="4845280"/>
                  <a:ext cx="625619" cy="523220"/>
                </a:xfrm>
                <a:prstGeom prst="rect">
                  <a:avLst/>
                </a:prstGeom>
                <a:blipFill rotWithShape="1">
                  <a:blip r:embed="rId8"/>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8" name="TextBox 77"/>
              <p:cNvSpPr txBox="1"/>
              <p:nvPr/>
            </p:nvSpPr>
            <p:spPr>
              <a:xfrm>
                <a:off x="2753600" y="1999979"/>
                <a:ext cx="430258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dirty="0" smtClean="0">
                          <a:latin typeface="Cambria Math"/>
                        </a:rPr>
                        <m:t>𝑅</m:t>
                      </m:r>
                      <m:r>
                        <a:rPr lang="en-US" sz="2400" b="0" i="1" dirty="0" smtClean="0">
                          <a:latin typeface="Cambria Math"/>
                        </a:rPr>
                        <m:t>={</m:t>
                      </m:r>
                      <m:sSub>
                        <m:sSubPr>
                          <m:ctrlPr>
                            <a:rPr lang="en-US" sz="2400" i="1">
                              <a:latin typeface="Cambria Math"/>
                              <a:ea typeface="Cambria Math"/>
                            </a:rPr>
                          </m:ctrlPr>
                        </m:sSubPr>
                        <m:e>
                          <m:r>
                            <a:rPr lang="en-US" sz="2400" i="1">
                              <a:latin typeface="Cambria Math"/>
                              <a:ea typeface="Cambria Math"/>
                            </a:rPr>
                            <m:t>𝑣</m:t>
                          </m:r>
                        </m:e>
                        <m:sub>
                          <m:r>
                            <a:rPr lang="en-US" sz="2400" i="1">
                              <a:latin typeface="Cambria Math"/>
                              <a:ea typeface="Cambria Math"/>
                            </a:rPr>
                            <m:t>1</m:t>
                          </m:r>
                        </m:sub>
                      </m:sSub>
                      <m:r>
                        <a:rPr lang="en-US" sz="2400">
                          <a:latin typeface="Cambria Math"/>
                          <a:ea typeface="Cambria Math"/>
                        </a:rPr>
                        <m:t>=</m:t>
                      </m:r>
                      <m:r>
                        <m:rPr>
                          <m:nor/>
                        </m:rPr>
                        <a:rPr lang="en-US" sz="2400" b="0" i="0" dirty="0" smtClean="0">
                          <a:solidFill>
                            <a:srgbClr val="00B050"/>
                          </a:solidFill>
                        </a:rPr>
                        <m:t>False</m:t>
                      </m:r>
                      <m:r>
                        <a:rPr lang="en-US" sz="2400" i="1" dirty="0" smtClean="0">
                          <a:solidFill>
                            <a:schemeClr val="tx1"/>
                          </a:solidFill>
                          <a:latin typeface="Cambria Math"/>
                        </a:rPr>
                        <m:t>,</m:t>
                      </m:r>
                      <m:sSub>
                        <m:sSubPr>
                          <m:ctrlPr>
                            <a:rPr lang="en-US" sz="2400" i="1">
                              <a:latin typeface="Cambria Math"/>
                              <a:ea typeface="Cambria Math"/>
                            </a:rPr>
                          </m:ctrlPr>
                        </m:sSubPr>
                        <m:e>
                          <m:r>
                            <a:rPr lang="en-US" sz="2400" i="1">
                              <a:latin typeface="Cambria Math"/>
                              <a:ea typeface="Cambria Math"/>
                            </a:rPr>
                            <m:t>𝑣</m:t>
                          </m:r>
                        </m:e>
                        <m:sub>
                          <m:r>
                            <a:rPr lang="en-US" sz="2400" i="1">
                              <a:latin typeface="Cambria Math"/>
                              <a:ea typeface="Cambria Math"/>
                            </a:rPr>
                            <m:t>2</m:t>
                          </m:r>
                        </m:sub>
                      </m:sSub>
                      <m:r>
                        <a:rPr lang="en-US" sz="2400">
                          <a:latin typeface="Cambria Math"/>
                          <a:ea typeface="Cambria Math"/>
                        </a:rPr>
                        <m:t>=</m:t>
                      </m:r>
                      <m:r>
                        <m:rPr>
                          <m:nor/>
                        </m:rPr>
                        <a:rPr lang="en-US" sz="2400" dirty="0"/>
                        <m:t>∗,</m:t>
                      </m:r>
                      <m:sSub>
                        <m:sSubPr>
                          <m:ctrlPr>
                            <a:rPr lang="en-US" sz="2400" i="1">
                              <a:latin typeface="Cambria Math"/>
                              <a:ea typeface="Cambria Math"/>
                            </a:rPr>
                          </m:ctrlPr>
                        </m:sSubPr>
                        <m:e>
                          <m:r>
                            <a:rPr lang="en-US" sz="2400" i="1">
                              <a:latin typeface="Cambria Math"/>
                              <a:ea typeface="Cambria Math"/>
                            </a:rPr>
                            <m:t>𝑣</m:t>
                          </m:r>
                        </m:e>
                        <m:sub>
                          <m:r>
                            <a:rPr lang="en-US" sz="2400" i="1">
                              <a:latin typeface="Cambria Math"/>
                              <a:ea typeface="Cambria Math"/>
                            </a:rPr>
                            <m:t>3</m:t>
                          </m:r>
                        </m:sub>
                      </m:sSub>
                      <m:r>
                        <a:rPr lang="en-US" sz="2400">
                          <a:latin typeface="Cambria Math"/>
                          <a:ea typeface="Cambria Math"/>
                        </a:rPr>
                        <m:t>=</m:t>
                      </m:r>
                      <m:r>
                        <m:rPr>
                          <m:nor/>
                        </m:rPr>
                        <a:rPr lang="en-US" sz="2400" dirty="0"/>
                        <m:t>∗}</m:t>
                      </m:r>
                    </m:oMath>
                  </m:oMathPara>
                </a14:m>
                <a:endParaRPr lang="en-US" sz="2400" dirty="0"/>
              </a:p>
            </p:txBody>
          </p:sp>
        </mc:Choice>
        <mc:Fallback xmlns="">
          <p:sp>
            <p:nvSpPr>
              <p:cNvPr id="78" name="TextBox 77"/>
              <p:cNvSpPr txBox="1">
                <a:spLocks noRot="1" noChangeAspect="1" noMove="1" noResize="1" noEditPoints="1" noAdjustHandles="1" noChangeArrowheads="1" noChangeShapeType="1" noTextEdit="1"/>
              </p:cNvSpPr>
              <p:nvPr/>
            </p:nvSpPr>
            <p:spPr>
              <a:xfrm>
                <a:off x="2753600" y="1999979"/>
                <a:ext cx="4302588" cy="461665"/>
              </a:xfrm>
              <a:prstGeom prst="rect">
                <a:avLst/>
              </a:prstGeom>
              <a:blipFill rotWithShape="1">
                <a:blip r:embed="rId9"/>
                <a:stretch>
                  <a:fillRect b="-17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2753600" y="4044832"/>
                <a:ext cx="4530644" cy="46166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p>
                        <m:sSupPr>
                          <m:ctrlPr>
                            <a:rPr lang="en-US" sz="2400" b="0" i="1" dirty="0" smtClean="0">
                              <a:latin typeface="Cambria Math"/>
                            </a:rPr>
                          </m:ctrlPr>
                        </m:sSupPr>
                        <m:e>
                          <m:r>
                            <a:rPr lang="en-US" sz="2400" b="0" i="1" dirty="0" smtClean="0">
                              <a:latin typeface="Cambria Math"/>
                            </a:rPr>
                            <m:t>𝑅</m:t>
                          </m:r>
                        </m:e>
                        <m:sup>
                          <m:r>
                            <a:rPr lang="en-US" sz="2400" b="0" i="1" dirty="0" smtClean="0">
                              <a:latin typeface="Cambria Math"/>
                            </a:rPr>
                            <m:t>′</m:t>
                          </m:r>
                        </m:sup>
                      </m:sSup>
                      <m:r>
                        <a:rPr lang="en-US" sz="2400" b="0" i="1" dirty="0" smtClean="0">
                          <a:latin typeface="Cambria Math"/>
                        </a:rPr>
                        <m:t>=</m:t>
                      </m:r>
                      <m:r>
                        <a:rPr lang="en-US" sz="2400" b="0" i="1" dirty="0" smtClean="0">
                          <a:latin typeface="Cambria Math"/>
                        </a:rPr>
                        <m:t>𝑅</m:t>
                      </m:r>
                      <m:r>
                        <a:rPr lang="en-US" sz="2400" b="0" i="1" dirty="0" smtClean="0">
                          <a:solidFill>
                            <a:srgbClr val="C00000"/>
                          </a:solidFill>
                          <a:latin typeface="Cambria Math"/>
                        </a:rPr>
                        <m:t>∪</m:t>
                      </m:r>
                      <m:r>
                        <a:rPr lang="en-US" sz="2400" b="0" i="1" smtClean="0">
                          <a:latin typeface="Cambria Math"/>
                          <a:ea typeface="Cambria Math"/>
                        </a:rPr>
                        <m:t>{</m:t>
                      </m:r>
                      <m:sSub>
                        <m:sSubPr>
                          <m:ctrlPr>
                            <a:rPr lang="en-US" sz="2400" i="1" smtClean="0">
                              <a:latin typeface="Cambria Math"/>
                              <a:ea typeface="Cambria Math"/>
                            </a:rPr>
                          </m:ctrlPr>
                        </m:sSubPr>
                        <m:e>
                          <m:r>
                            <a:rPr lang="en-US" sz="2400" i="1">
                              <a:latin typeface="Cambria Math"/>
                              <a:ea typeface="Cambria Math"/>
                            </a:rPr>
                            <m:t>𝑣</m:t>
                          </m:r>
                        </m:e>
                        <m:sub>
                          <m:r>
                            <a:rPr lang="en-US" sz="2400" b="0" i="1" smtClean="0">
                              <a:latin typeface="Cambria Math"/>
                              <a:ea typeface="Cambria Math"/>
                            </a:rPr>
                            <m:t>2</m:t>
                          </m:r>
                        </m:sub>
                      </m:sSub>
                      <m:r>
                        <a:rPr lang="en-US" sz="2400" b="0" i="0" smtClean="0">
                          <a:latin typeface="Cambria Math"/>
                          <a:ea typeface="Cambria Math"/>
                        </a:rPr>
                        <m:t>=</m:t>
                      </m:r>
                      <m:r>
                        <m:rPr>
                          <m:nor/>
                        </m:rPr>
                        <a:rPr lang="en-US" sz="2400" b="0" i="0" dirty="0" smtClean="0">
                          <a:solidFill>
                            <a:srgbClr val="00B050"/>
                          </a:solidFill>
                        </a:rPr>
                        <m:t>False</m:t>
                      </m:r>
                      <m:r>
                        <m:rPr>
                          <m:nor/>
                        </m:rPr>
                        <a:rPr lang="en-US" sz="2400" b="0" i="0" dirty="0" smtClean="0">
                          <a:solidFill>
                            <a:schemeClr val="tx1"/>
                          </a:solidFill>
                        </a:rPr>
                        <m:t>,</m:t>
                      </m:r>
                      <m:sSub>
                        <m:sSubPr>
                          <m:ctrlPr>
                            <a:rPr lang="en-US" sz="2400" i="1">
                              <a:latin typeface="Cambria Math"/>
                              <a:ea typeface="Cambria Math"/>
                            </a:rPr>
                          </m:ctrlPr>
                        </m:sSubPr>
                        <m:e>
                          <m:r>
                            <a:rPr lang="en-US" sz="2400" i="1">
                              <a:latin typeface="Cambria Math"/>
                              <a:ea typeface="Cambria Math"/>
                            </a:rPr>
                            <m:t>𝑣</m:t>
                          </m:r>
                        </m:e>
                        <m:sub>
                          <m:r>
                            <a:rPr lang="en-US" sz="2400" b="0" i="1" smtClean="0">
                              <a:latin typeface="Cambria Math"/>
                              <a:ea typeface="Cambria Math"/>
                            </a:rPr>
                            <m:t>3</m:t>
                          </m:r>
                        </m:sub>
                      </m:sSub>
                      <m:r>
                        <a:rPr lang="en-US" sz="2400">
                          <a:latin typeface="Cambria Math"/>
                          <a:ea typeface="Cambria Math"/>
                        </a:rPr>
                        <m:t>=</m:t>
                      </m:r>
                      <m:r>
                        <m:rPr>
                          <m:nor/>
                        </m:rPr>
                        <a:rPr lang="en-US" sz="2400" b="0" i="0" dirty="0" smtClean="0">
                          <a:solidFill>
                            <a:srgbClr val="00B050"/>
                          </a:solidFill>
                        </a:rPr>
                        <m:t>False</m:t>
                      </m:r>
                      <m:r>
                        <m:rPr>
                          <m:nor/>
                        </m:rPr>
                        <a:rPr lang="en-US" sz="2400" dirty="0"/>
                        <m:t>}</m:t>
                      </m:r>
                    </m:oMath>
                  </m:oMathPara>
                </a14:m>
                <a:endParaRPr lang="en-US" sz="2400" dirty="0"/>
              </a:p>
            </p:txBody>
          </p:sp>
        </mc:Choice>
        <mc:Fallback xmlns="">
          <p:sp>
            <p:nvSpPr>
              <p:cNvPr id="15" name="TextBox 14"/>
              <p:cNvSpPr txBox="1">
                <a:spLocks noRot="1" noChangeAspect="1" noMove="1" noResize="1" noEditPoints="1" noAdjustHandles="1" noChangeArrowheads="1" noChangeShapeType="1" noTextEdit="1"/>
              </p:cNvSpPr>
              <p:nvPr/>
            </p:nvSpPr>
            <p:spPr>
              <a:xfrm>
                <a:off x="2753600" y="4044832"/>
                <a:ext cx="4530644" cy="461665"/>
              </a:xfrm>
              <a:prstGeom prst="rect">
                <a:avLst/>
              </a:prstGeom>
              <a:blipFill rotWithShape="1">
                <a:blip r:embed="rId10"/>
                <a:stretch>
                  <a:fillRect l="-404" b="-18667"/>
                </a:stretch>
              </a:blipFill>
            </p:spPr>
            <p:txBody>
              <a:bodyPr/>
              <a:lstStyle/>
              <a:p>
                <a:r>
                  <a:rPr lang="en-US">
                    <a:noFill/>
                  </a:rPr>
                  <a:t> </a:t>
                </a:r>
              </a:p>
            </p:txBody>
          </p:sp>
        </mc:Fallback>
      </mc:AlternateContent>
      <p:sp>
        <p:nvSpPr>
          <p:cNvPr id="2" name="Title 1"/>
          <p:cNvSpPr>
            <a:spLocks noGrp="1"/>
          </p:cNvSpPr>
          <p:nvPr>
            <p:ph type="title"/>
          </p:nvPr>
        </p:nvSpPr>
        <p:spPr/>
        <p:txBody>
          <a:bodyPr/>
          <a:lstStyle/>
          <a:p>
            <a:r>
              <a:rPr lang="en-US" smtClean="0"/>
              <a:t>Stålmarck’s </a:t>
            </a:r>
            <a:r>
              <a:rPr lang="en-US" dirty="0"/>
              <a:t>method</a:t>
            </a:r>
          </a:p>
        </p:txBody>
      </p:sp>
      <p:sp>
        <p:nvSpPr>
          <p:cNvPr id="4" name="Slide Number Placeholder 3"/>
          <p:cNvSpPr>
            <a:spLocks noGrp="1"/>
          </p:cNvSpPr>
          <p:nvPr>
            <p:ph type="sldNum" sz="quarter" idx="12"/>
          </p:nvPr>
        </p:nvSpPr>
        <p:spPr/>
        <p:txBody>
          <a:bodyPr/>
          <a:lstStyle/>
          <a:p>
            <a:fld id="{A65A0EED-6B89-664A-801E-D3FDD91C7C69}" type="slidenum">
              <a:rPr lang="en-US" smtClean="0"/>
              <a:pPr/>
              <a:t>59</a:t>
            </a:fld>
            <a:endParaRPr lang="en-US"/>
          </a:p>
        </p:txBody>
      </p:sp>
    </p:spTree>
    <p:extLst>
      <p:ext uri="{BB962C8B-B14F-4D97-AF65-F5344CB8AC3E}">
        <p14:creationId xmlns:p14="http://schemas.microsoft.com/office/powerpoint/2010/main" val="37098465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98147" name="Rectangle 3"/>
          <p:cNvSpPr>
            <a:spLocks noGrp="1" noChangeArrowheads="1"/>
          </p:cNvSpPr>
          <p:nvPr>
            <p:ph type="body" idx="1"/>
          </p:nvPr>
        </p:nvSpPr>
        <p:spPr>
          <a:xfrm>
            <a:off x="171450" y="1352550"/>
            <a:ext cx="8801100" cy="5067300"/>
          </a:xfrm>
        </p:spPr>
        <p:txBody>
          <a:bodyPr/>
          <a:lstStyle/>
          <a:p>
            <a:r>
              <a:rPr lang="en-US" altLang="he-IL" dirty="0"/>
              <a:t>Determine information about the </a:t>
            </a:r>
            <a:r>
              <a:rPr lang="en-US" altLang="he-IL" dirty="0">
                <a:solidFill>
                  <a:srgbClr val="C00000"/>
                </a:solidFill>
              </a:rPr>
              <a:t>possible situations that can arise at execution time</a:t>
            </a:r>
            <a:r>
              <a:rPr lang="en-US" altLang="he-IL" dirty="0"/>
              <a:t>, without actually running the </a:t>
            </a:r>
            <a:r>
              <a:rPr lang="en-US" altLang="he-IL" dirty="0" smtClean="0"/>
              <a:t>program on specific inputs</a:t>
            </a:r>
            <a:endParaRPr lang="en-US" altLang="he-IL" dirty="0"/>
          </a:p>
          <a:p>
            <a:r>
              <a:rPr lang="en-US" altLang="he-IL" dirty="0"/>
              <a:t>Typically:</a:t>
            </a:r>
          </a:p>
          <a:p>
            <a:pPr lvl="1"/>
            <a:r>
              <a:rPr lang="en-US" altLang="he-IL" dirty="0"/>
              <a:t>For each point in the program, find a descriptor that represents (a superset of) the stores that could possibly arise at that point</a:t>
            </a:r>
          </a:p>
          <a:p>
            <a:r>
              <a:rPr lang="en-US" altLang="he-IL" dirty="0"/>
              <a:t>Correctness </a:t>
            </a:r>
            <a:r>
              <a:rPr lang="en-US" altLang="he-IL" dirty="0" smtClean="0"/>
              <a:t>of an </a:t>
            </a:r>
            <a:r>
              <a:rPr lang="en-US" altLang="he-IL" dirty="0"/>
              <a:t>analysis justified via abstract interpretation </a:t>
            </a:r>
            <a:r>
              <a:rPr lang="en-US" altLang="he-IL" sz="2800" dirty="0"/>
              <a:t>[</a:t>
            </a:r>
            <a:r>
              <a:rPr lang="en-US" altLang="he-IL" sz="2800" dirty="0" err="1"/>
              <a:t>Cousot</a:t>
            </a:r>
            <a:r>
              <a:rPr lang="en-US" altLang="he-IL" sz="2800" dirty="0"/>
              <a:t> &amp; </a:t>
            </a:r>
            <a:r>
              <a:rPr lang="en-US" altLang="he-IL" sz="2800" dirty="0" err="1"/>
              <a:t>Cousot</a:t>
            </a:r>
            <a:r>
              <a:rPr lang="en-US" altLang="he-IL" sz="2800" dirty="0"/>
              <a:t> 77]</a:t>
            </a:r>
          </a:p>
        </p:txBody>
      </p:sp>
      <p:sp>
        <p:nvSpPr>
          <p:cNvPr id="6" name="Rectangle 3"/>
          <p:cNvSpPr txBox="1">
            <a:spLocks noChangeArrowheads="1"/>
          </p:cNvSpPr>
          <p:nvPr/>
        </p:nvSpPr>
        <p:spPr>
          <a:xfrm>
            <a:off x="0" y="0"/>
            <a:ext cx="9144000" cy="1143000"/>
          </a:xfrm>
          <a:prstGeom prst="rect">
            <a:avLst/>
          </a:prstGeom>
          <a:solidFill>
            <a:srgbClr val="690000"/>
          </a:solidFill>
        </p:spPr>
        <p:txBody>
          <a:bodyPr vert="horz" lIns="91440" tIns="45720" rIns="91440" bIns="45720" rtlCol="0" anchor="ctr">
            <a:normAutofit/>
          </a:bodyPr>
          <a:lstStyle>
            <a:lvl1pPr marL="320040" algn="l" defTabSz="457200" rtl="0" eaLnBrk="1" latinLnBrk="0" hangingPunct="1">
              <a:spcBef>
                <a:spcPct val="0"/>
              </a:spcBef>
              <a:buFont typeface="Arial"/>
              <a:buNone/>
              <a:defRPr sz="4400" kern="1200">
                <a:solidFill>
                  <a:schemeClr val="bg1"/>
                </a:solidFill>
                <a:latin typeface="+mj-lt"/>
                <a:ea typeface="+mj-ea"/>
                <a:cs typeface="+mj-cs"/>
              </a:defRPr>
            </a:lvl1pPr>
          </a:lstStyle>
          <a:p>
            <a:r>
              <a:rPr lang="en-US" altLang="he-IL" dirty="0" smtClean="0"/>
              <a:t>Static Analysis in a Nutshell</a:t>
            </a:r>
            <a:endParaRPr lang="en-US" altLang="he-IL" dirty="0"/>
          </a:p>
        </p:txBody>
      </p:sp>
      <p:sp>
        <p:nvSpPr>
          <p:cNvPr id="4" name="Slide Number Placeholder 4"/>
          <p:cNvSpPr>
            <a:spLocks noGrp="1"/>
          </p:cNvSpPr>
          <p:nvPr>
            <p:ph type="sldNum" sz="quarter" idx="12"/>
          </p:nvPr>
        </p:nvSpPr>
        <p:spPr>
          <a:xfrm>
            <a:off x="6890134" y="6356350"/>
            <a:ext cx="2133600" cy="365125"/>
          </a:xfrm>
        </p:spPr>
        <p:txBody>
          <a:bodyPr/>
          <a:lstStyle/>
          <a:p>
            <a:fld id="{A65A0EED-6B89-664A-801E-D3FDD91C7C69}" type="slidenum">
              <a:rPr lang="en-US" smtClean="0"/>
              <a:pPr/>
              <a:t>6</a:t>
            </a:fld>
            <a:endParaRPr lang="en-US" dirty="0"/>
          </a:p>
        </p:txBody>
      </p:sp>
    </p:spTree>
    <p:extLst>
      <p:ext uri="{BB962C8B-B14F-4D97-AF65-F5344CB8AC3E}">
        <p14:creationId xmlns:p14="http://schemas.microsoft.com/office/powerpoint/2010/main" val="19161375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98147">
                                            <p:txEl>
                                              <p:pRg st="1" end="1"/>
                                            </p:txEl>
                                          </p:spTgt>
                                        </p:tgtEl>
                                        <p:attrNameLst>
                                          <p:attrName>style.visibility</p:attrName>
                                        </p:attrNameLst>
                                      </p:cBhvr>
                                      <p:to>
                                        <p:strVal val="visible"/>
                                      </p:to>
                                    </p:set>
                                    <p:animEffect transition="in" filter="dissolve">
                                      <p:cBhvr>
                                        <p:cTn id="7" dur="500"/>
                                        <p:tgtEl>
                                          <p:spTgt spid="1798147">
                                            <p:txEl>
                                              <p:pRg st="1" end="1"/>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798147">
                                            <p:txEl>
                                              <p:pRg st="2" end="2"/>
                                            </p:txEl>
                                          </p:spTgt>
                                        </p:tgtEl>
                                        <p:attrNameLst>
                                          <p:attrName>style.visibility</p:attrName>
                                        </p:attrNameLst>
                                      </p:cBhvr>
                                      <p:to>
                                        <p:strVal val="visible"/>
                                      </p:to>
                                    </p:set>
                                    <p:animEffect transition="in" filter="dissolve">
                                      <p:cBhvr>
                                        <p:cTn id="10" dur="500"/>
                                        <p:tgtEl>
                                          <p:spTgt spid="1798147">
                                            <p:txEl>
                                              <p:pRg st="2" end="2"/>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798147">
                                            <p:txEl>
                                              <p:pRg st="3" end="3"/>
                                            </p:txEl>
                                          </p:spTgt>
                                        </p:tgtEl>
                                        <p:attrNameLst>
                                          <p:attrName>style.visibility</p:attrName>
                                        </p:attrNameLst>
                                      </p:cBhvr>
                                      <p:to>
                                        <p:strVal val="visible"/>
                                      </p:to>
                                    </p:set>
                                    <p:animEffect transition="in" filter="dissolve">
                                      <p:cBhvr>
                                        <p:cTn id="15" dur="500"/>
                                        <p:tgtEl>
                                          <p:spTgt spid="17981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8147" grpId="0" uiExpand="1"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96503" y="1381780"/>
            <a:ext cx="2817053" cy="523220"/>
          </a:xfrm>
          <a:prstGeom prst="rect">
            <a:avLst/>
          </a:prstGeom>
          <a:noFill/>
        </p:spPr>
        <p:txBody>
          <a:bodyPr wrap="none" rtlCol="0">
            <a:spAutoFit/>
          </a:bodyPr>
          <a:lstStyle/>
          <a:p>
            <a:r>
              <a:rPr lang="en-US" sz="2800" dirty="0" smtClean="0"/>
              <a:t>Propagation Rules</a:t>
            </a:r>
            <a:endParaRPr lang="en-US" sz="2800" dirty="0"/>
          </a:p>
        </p:txBody>
      </p:sp>
      <p:grpSp>
        <p:nvGrpSpPr>
          <p:cNvPr id="72" name="Group 71"/>
          <p:cNvGrpSpPr/>
          <p:nvPr/>
        </p:nvGrpSpPr>
        <p:grpSpPr>
          <a:xfrm>
            <a:off x="7054562" y="2438400"/>
            <a:ext cx="1784638" cy="1568680"/>
            <a:chOff x="6712148" y="3810000"/>
            <a:chExt cx="1784638" cy="1568680"/>
          </a:xfrm>
        </p:grpSpPr>
        <mc:AlternateContent xmlns:mc="http://schemas.openxmlformats.org/markup-compatibility/2006" xmlns:a14="http://schemas.microsoft.com/office/drawing/2010/main">
          <mc:Choice Requires="a14">
            <p:sp>
              <p:nvSpPr>
                <p:cNvPr id="73" name="Rectangle 72"/>
                <p:cNvSpPr/>
                <p:nvPr/>
              </p:nvSpPr>
              <p:spPr>
                <a:xfrm>
                  <a:off x="6939890" y="3810000"/>
                  <a:ext cx="908710"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a:ea typeface="Cambria Math"/>
                              </a:rPr>
                            </m:ctrlPr>
                          </m:sSubPr>
                          <m:e>
                            <m:r>
                              <a:rPr lang="en-US" sz="2800" b="0" i="1" smtClean="0">
                                <a:latin typeface="Cambria Math"/>
                                <a:ea typeface="Cambria Math"/>
                              </a:rPr>
                              <m:t>𝑣</m:t>
                            </m:r>
                          </m:e>
                          <m:sub>
                            <m:r>
                              <a:rPr lang="en-US" sz="2800" b="0" i="1" smtClean="0">
                                <a:latin typeface="Cambria Math"/>
                                <a:ea typeface="Cambria Math"/>
                              </a:rPr>
                              <m:t>1</m:t>
                            </m:r>
                          </m:sub>
                        </m:sSub>
                        <m:r>
                          <a:rPr lang="en-US" sz="2800" b="0" i="1" smtClean="0">
                            <a:latin typeface="Cambria Math"/>
                            <a:ea typeface="Cambria Math"/>
                          </a:rPr>
                          <m:t>∨</m:t>
                        </m:r>
                      </m:oMath>
                    </m:oMathPara>
                  </a14:m>
                  <a:endParaRPr lang="en-US" sz="2800" dirty="0"/>
                </a:p>
              </p:txBody>
            </p:sp>
          </mc:Choice>
          <mc:Fallback xmlns="">
            <p:sp>
              <p:nvSpPr>
                <p:cNvPr id="73" name="Rectangle 72"/>
                <p:cNvSpPr>
                  <a:spLocks noRot="1" noChangeAspect="1" noMove="1" noResize="1" noEditPoints="1" noAdjustHandles="1" noChangeArrowheads="1" noChangeShapeType="1" noTextEdit="1"/>
                </p:cNvSpPr>
                <p:nvPr/>
              </p:nvSpPr>
              <p:spPr>
                <a:xfrm>
                  <a:off x="6939890" y="3810000"/>
                  <a:ext cx="908710" cy="523220"/>
                </a:xfrm>
                <a:prstGeom prst="rect">
                  <a:avLst/>
                </a:prstGeom>
                <a:blipFill rotWithShape="1">
                  <a:blip r:embed="rId6"/>
                  <a:stretch>
                    <a:fillRect/>
                  </a:stretch>
                </a:blipFill>
              </p:spPr>
              <p:txBody>
                <a:bodyPr/>
                <a:lstStyle/>
                <a:p>
                  <a:r>
                    <a:rPr lang="en-US">
                      <a:noFill/>
                    </a:rPr>
                    <a:t> </a:t>
                  </a:r>
                </a:p>
              </p:txBody>
            </p:sp>
          </mc:Fallback>
        </mc:AlternateContent>
        <p:cxnSp>
          <p:nvCxnSpPr>
            <p:cNvPr id="74" name="Straight Connector 73"/>
            <p:cNvCxnSpPr/>
            <p:nvPr/>
          </p:nvCxnSpPr>
          <p:spPr>
            <a:xfrm flipH="1">
              <a:off x="7022091" y="4333220"/>
              <a:ext cx="580679" cy="5995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7602769" y="4333220"/>
              <a:ext cx="486122" cy="5995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6" name="Rectangle 75"/>
                <p:cNvSpPr/>
                <p:nvPr/>
              </p:nvSpPr>
              <p:spPr>
                <a:xfrm>
                  <a:off x="6712148" y="4855460"/>
                  <a:ext cx="625619"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a:ea typeface="Cambria Math"/>
                              </a:rPr>
                            </m:ctrlPr>
                          </m:sSubPr>
                          <m:e>
                            <m:r>
                              <a:rPr lang="en-US" sz="2800" b="0" i="1" smtClean="0">
                                <a:latin typeface="Cambria Math"/>
                                <a:ea typeface="Cambria Math"/>
                              </a:rPr>
                              <m:t>𝑣</m:t>
                            </m:r>
                          </m:e>
                          <m:sub>
                            <m:r>
                              <a:rPr lang="en-US" sz="2800" b="0" i="1" smtClean="0">
                                <a:latin typeface="Cambria Math"/>
                                <a:ea typeface="Cambria Math"/>
                              </a:rPr>
                              <m:t>2</m:t>
                            </m:r>
                          </m:sub>
                        </m:sSub>
                      </m:oMath>
                    </m:oMathPara>
                  </a14:m>
                  <a:endParaRPr lang="en-US" sz="2800" dirty="0"/>
                </a:p>
              </p:txBody>
            </p:sp>
          </mc:Choice>
          <mc:Fallback xmlns="">
            <p:sp>
              <p:nvSpPr>
                <p:cNvPr id="76" name="Rectangle 75"/>
                <p:cNvSpPr>
                  <a:spLocks noRot="1" noChangeAspect="1" noMove="1" noResize="1" noEditPoints="1" noAdjustHandles="1" noChangeArrowheads="1" noChangeShapeType="1" noTextEdit="1"/>
                </p:cNvSpPr>
                <p:nvPr/>
              </p:nvSpPr>
              <p:spPr>
                <a:xfrm>
                  <a:off x="6712148" y="4855460"/>
                  <a:ext cx="625619" cy="523220"/>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Rectangle 76"/>
                <p:cNvSpPr/>
                <p:nvPr/>
              </p:nvSpPr>
              <p:spPr>
                <a:xfrm>
                  <a:off x="7871167" y="4845280"/>
                  <a:ext cx="625619"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a:ea typeface="Cambria Math"/>
                              </a:rPr>
                            </m:ctrlPr>
                          </m:sSubPr>
                          <m:e>
                            <m:r>
                              <a:rPr lang="en-US" sz="2800" b="0" i="1" smtClean="0">
                                <a:latin typeface="Cambria Math"/>
                                <a:ea typeface="Cambria Math"/>
                              </a:rPr>
                              <m:t>𝑣</m:t>
                            </m:r>
                          </m:e>
                          <m:sub>
                            <m:r>
                              <a:rPr lang="en-US" sz="2800" b="0" i="1" smtClean="0">
                                <a:latin typeface="Cambria Math"/>
                                <a:ea typeface="Cambria Math"/>
                              </a:rPr>
                              <m:t>3</m:t>
                            </m:r>
                          </m:sub>
                        </m:sSub>
                      </m:oMath>
                    </m:oMathPara>
                  </a14:m>
                  <a:endParaRPr lang="en-US" sz="2800" dirty="0"/>
                </a:p>
              </p:txBody>
            </p:sp>
          </mc:Choice>
          <mc:Fallback xmlns="">
            <p:sp>
              <p:nvSpPr>
                <p:cNvPr id="77" name="Rectangle 76"/>
                <p:cNvSpPr>
                  <a:spLocks noRot="1" noChangeAspect="1" noMove="1" noResize="1" noEditPoints="1" noAdjustHandles="1" noChangeArrowheads="1" noChangeShapeType="1" noTextEdit="1"/>
                </p:cNvSpPr>
                <p:nvPr/>
              </p:nvSpPr>
              <p:spPr>
                <a:xfrm>
                  <a:off x="7871167" y="4845280"/>
                  <a:ext cx="625619" cy="523220"/>
                </a:xfrm>
                <a:prstGeom prst="rect">
                  <a:avLst/>
                </a:prstGeom>
                <a:blipFill rotWithShape="1">
                  <a:blip r:embed="rId8"/>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8" name="TextBox 77"/>
              <p:cNvSpPr txBox="1"/>
              <p:nvPr/>
            </p:nvSpPr>
            <p:spPr>
              <a:xfrm>
                <a:off x="2753600" y="1999979"/>
                <a:ext cx="424327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dirty="0" smtClean="0">
                          <a:latin typeface="Cambria Math"/>
                        </a:rPr>
                        <m:t>𝑅</m:t>
                      </m:r>
                      <m:r>
                        <a:rPr lang="en-US" sz="2400" b="0" i="1" dirty="0" smtClean="0">
                          <a:latin typeface="Cambria Math"/>
                        </a:rPr>
                        <m:t>={</m:t>
                      </m:r>
                      <m:sSub>
                        <m:sSubPr>
                          <m:ctrlPr>
                            <a:rPr lang="en-US" sz="2400" i="1">
                              <a:latin typeface="Cambria Math"/>
                              <a:ea typeface="Cambria Math"/>
                            </a:rPr>
                          </m:ctrlPr>
                        </m:sSubPr>
                        <m:e>
                          <m:r>
                            <a:rPr lang="en-US" sz="2400" i="1">
                              <a:latin typeface="Cambria Math"/>
                              <a:ea typeface="Cambria Math"/>
                            </a:rPr>
                            <m:t>𝑣</m:t>
                          </m:r>
                        </m:e>
                        <m:sub>
                          <m:r>
                            <a:rPr lang="en-US" sz="2400" i="1">
                              <a:latin typeface="Cambria Math"/>
                              <a:ea typeface="Cambria Math"/>
                            </a:rPr>
                            <m:t>1</m:t>
                          </m:r>
                        </m:sub>
                      </m:sSub>
                      <m:r>
                        <a:rPr lang="en-US" sz="2400">
                          <a:latin typeface="Cambria Math"/>
                          <a:ea typeface="Cambria Math"/>
                        </a:rPr>
                        <m:t>=</m:t>
                      </m:r>
                      <m:r>
                        <m:rPr>
                          <m:nor/>
                        </m:rPr>
                        <a:rPr lang="en-US" sz="2400" dirty="0">
                          <a:solidFill>
                            <a:srgbClr val="00B050"/>
                          </a:solidFill>
                        </a:rPr>
                        <m:t>True</m:t>
                      </m:r>
                      <m:r>
                        <a:rPr lang="en-US" sz="2400" i="1" dirty="0" smtClean="0">
                          <a:solidFill>
                            <a:schemeClr val="tx1"/>
                          </a:solidFill>
                          <a:latin typeface="Cambria Math"/>
                        </a:rPr>
                        <m:t>,</m:t>
                      </m:r>
                      <m:sSub>
                        <m:sSubPr>
                          <m:ctrlPr>
                            <a:rPr lang="en-US" sz="2400" i="1">
                              <a:latin typeface="Cambria Math"/>
                              <a:ea typeface="Cambria Math"/>
                            </a:rPr>
                          </m:ctrlPr>
                        </m:sSubPr>
                        <m:e>
                          <m:r>
                            <a:rPr lang="en-US" sz="2400" i="1">
                              <a:latin typeface="Cambria Math"/>
                              <a:ea typeface="Cambria Math"/>
                            </a:rPr>
                            <m:t>𝑣</m:t>
                          </m:r>
                        </m:e>
                        <m:sub>
                          <m:r>
                            <a:rPr lang="en-US" sz="2400" i="1">
                              <a:latin typeface="Cambria Math"/>
                              <a:ea typeface="Cambria Math"/>
                            </a:rPr>
                            <m:t>2</m:t>
                          </m:r>
                        </m:sub>
                      </m:sSub>
                      <m:r>
                        <a:rPr lang="en-US" sz="2400">
                          <a:latin typeface="Cambria Math"/>
                          <a:ea typeface="Cambria Math"/>
                        </a:rPr>
                        <m:t>=</m:t>
                      </m:r>
                      <m:r>
                        <m:rPr>
                          <m:nor/>
                        </m:rPr>
                        <a:rPr lang="en-US" sz="2400" dirty="0"/>
                        <m:t>∗,</m:t>
                      </m:r>
                      <m:sSub>
                        <m:sSubPr>
                          <m:ctrlPr>
                            <a:rPr lang="en-US" sz="2400" i="1">
                              <a:latin typeface="Cambria Math"/>
                              <a:ea typeface="Cambria Math"/>
                            </a:rPr>
                          </m:ctrlPr>
                        </m:sSubPr>
                        <m:e>
                          <m:r>
                            <a:rPr lang="en-US" sz="2400" i="1">
                              <a:latin typeface="Cambria Math"/>
                              <a:ea typeface="Cambria Math"/>
                            </a:rPr>
                            <m:t>𝑣</m:t>
                          </m:r>
                        </m:e>
                        <m:sub>
                          <m:r>
                            <a:rPr lang="en-US" sz="2400" i="1">
                              <a:latin typeface="Cambria Math"/>
                              <a:ea typeface="Cambria Math"/>
                            </a:rPr>
                            <m:t>3</m:t>
                          </m:r>
                        </m:sub>
                      </m:sSub>
                      <m:r>
                        <a:rPr lang="en-US" sz="2400">
                          <a:latin typeface="Cambria Math"/>
                          <a:ea typeface="Cambria Math"/>
                        </a:rPr>
                        <m:t>=</m:t>
                      </m:r>
                      <m:r>
                        <m:rPr>
                          <m:nor/>
                        </m:rPr>
                        <a:rPr lang="en-US" sz="2400" dirty="0"/>
                        <m:t>∗}</m:t>
                      </m:r>
                    </m:oMath>
                  </m:oMathPara>
                </a14:m>
                <a:endParaRPr lang="en-US" sz="2400" dirty="0"/>
              </a:p>
            </p:txBody>
          </p:sp>
        </mc:Choice>
        <mc:Fallback xmlns="">
          <p:sp>
            <p:nvSpPr>
              <p:cNvPr id="78" name="TextBox 77"/>
              <p:cNvSpPr txBox="1">
                <a:spLocks noRot="1" noChangeAspect="1" noMove="1" noResize="1" noEditPoints="1" noAdjustHandles="1" noChangeArrowheads="1" noChangeShapeType="1" noTextEdit="1"/>
              </p:cNvSpPr>
              <p:nvPr/>
            </p:nvSpPr>
            <p:spPr>
              <a:xfrm>
                <a:off x="2753600" y="1999979"/>
                <a:ext cx="4243278" cy="461665"/>
              </a:xfrm>
              <a:prstGeom prst="rect">
                <a:avLst/>
              </a:prstGeom>
              <a:blipFill rotWithShape="1">
                <a:blip r:embed="rId9"/>
                <a:stretch>
                  <a:fillRect b="-17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2753600" y="4044832"/>
                <a:ext cx="4530644" cy="46166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p>
                        <m:sSupPr>
                          <m:ctrlPr>
                            <a:rPr lang="en-US" sz="2400" b="0" i="1" dirty="0" smtClean="0">
                              <a:latin typeface="Cambria Math"/>
                            </a:rPr>
                          </m:ctrlPr>
                        </m:sSupPr>
                        <m:e>
                          <m:r>
                            <a:rPr lang="en-US" sz="2400" b="0" i="1" dirty="0" smtClean="0">
                              <a:latin typeface="Cambria Math"/>
                            </a:rPr>
                            <m:t>𝑅</m:t>
                          </m:r>
                        </m:e>
                        <m:sup>
                          <m:r>
                            <a:rPr lang="en-US" sz="2400" b="0" i="1" dirty="0" smtClean="0">
                              <a:latin typeface="Cambria Math"/>
                            </a:rPr>
                            <m:t>′</m:t>
                          </m:r>
                        </m:sup>
                      </m:sSup>
                      <m:r>
                        <a:rPr lang="en-US" sz="2400" b="0" i="1" dirty="0" smtClean="0">
                          <a:latin typeface="Cambria Math"/>
                        </a:rPr>
                        <m:t>=</m:t>
                      </m:r>
                      <m:r>
                        <a:rPr lang="en-US" sz="2400" b="0" i="1" dirty="0" smtClean="0">
                          <a:latin typeface="Cambria Math"/>
                        </a:rPr>
                        <m:t>𝑅</m:t>
                      </m:r>
                    </m:oMath>
                  </m:oMathPara>
                </a14:m>
                <a:endParaRPr lang="en-US" sz="2400" dirty="0"/>
              </a:p>
            </p:txBody>
          </p:sp>
        </mc:Choice>
        <mc:Fallback xmlns="">
          <p:sp>
            <p:nvSpPr>
              <p:cNvPr id="79" name="TextBox 78"/>
              <p:cNvSpPr txBox="1">
                <a:spLocks noRot="1" noChangeAspect="1" noMove="1" noResize="1" noEditPoints="1" noAdjustHandles="1" noChangeArrowheads="1" noChangeShapeType="1" noTextEdit="1"/>
              </p:cNvSpPr>
              <p:nvPr/>
            </p:nvSpPr>
            <p:spPr>
              <a:xfrm>
                <a:off x="2753600" y="4044832"/>
                <a:ext cx="4530644" cy="461665"/>
              </a:xfrm>
              <a:prstGeom prst="rect">
                <a:avLst/>
              </a:prstGeom>
              <a:blipFill rotWithShape="1">
                <a:blip r:embed="rId10"/>
                <a:stretch>
                  <a:fillRect l="-404"/>
                </a:stretch>
              </a:blipFill>
            </p:spPr>
            <p:txBody>
              <a:bodyPr/>
              <a:lstStyle/>
              <a:p>
                <a:r>
                  <a:rPr lang="en-US">
                    <a:noFill/>
                  </a:rPr>
                  <a:t> </a:t>
                </a:r>
              </a:p>
            </p:txBody>
          </p:sp>
        </mc:Fallback>
      </mc:AlternateContent>
      <p:sp>
        <p:nvSpPr>
          <p:cNvPr id="2" name="Title 1"/>
          <p:cNvSpPr>
            <a:spLocks noGrp="1"/>
          </p:cNvSpPr>
          <p:nvPr>
            <p:ph type="title"/>
          </p:nvPr>
        </p:nvSpPr>
        <p:spPr/>
        <p:txBody>
          <a:bodyPr/>
          <a:lstStyle/>
          <a:p>
            <a:r>
              <a:rPr lang="en-US" dirty="0" err="1" smtClean="0"/>
              <a:t>Stålmarck’s</a:t>
            </a:r>
            <a:r>
              <a:rPr lang="en-US" dirty="0" smtClean="0"/>
              <a:t> </a:t>
            </a:r>
            <a:r>
              <a:rPr lang="en-US" dirty="0"/>
              <a:t>method</a:t>
            </a:r>
          </a:p>
        </p:txBody>
      </p:sp>
      <p:sp>
        <p:nvSpPr>
          <p:cNvPr id="4" name="Slide Number Placeholder 3"/>
          <p:cNvSpPr>
            <a:spLocks noGrp="1"/>
          </p:cNvSpPr>
          <p:nvPr>
            <p:ph type="sldNum" sz="quarter" idx="12"/>
          </p:nvPr>
        </p:nvSpPr>
        <p:spPr/>
        <p:txBody>
          <a:bodyPr/>
          <a:lstStyle/>
          <a:p>
            <a:fld id="{A65A0EED-6B89-664A-801E-D3FDD91C7C69}" type="slidenum">
              <a:rPr lang="en-US" smtClean="0"/>
              <a:pPr/>
              <a:t>60</a:t>
            </a:fld>
            <a:endParaRPr lang="en-US"/>
          </a:p>
        </p:txBody>
      </p:sp>
    </p:spTree>
    <p:extLst>
      <p:ext uri="{BB962C8B-B14F-4D97-AF65-F5344CB8AC3E}">
        <p14:creationId xmlns:p14="http://schemas.microsoft.com/office/powerpoint/2010/main" val="2618701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96503" y="1381780"/>
            <a:ext cx="2218877" cy="523220"/>
          </a:xfrm>
          <a:prstGeom prst="rect">
            <a:avLst/>
          </a:prstGeom>
          <a:noFill/>
        </p:spPr>
        <p:txBody>
          <a:bodyPr wrap="none" rtlCol="0">
            <a:spAutoFit/>
          </a:bodyPr>
          <a:lstStyle/>
          <a:p>
            <a:r>
              <a:rPr lang="en-US" sz="2800" dirty="0" smtClean="0">
                <a:solidFill>
                  <a:srgbClr val="C00000"/>
                </a:solidFill>
              </a:rPr>
              <a:t>Dilemma Rule</a:t>
            </a:r>
            <a:endParaRPr lang="en-US" sz="2800" dirty="0">
              <a:solidFill>
                <a:srgbClr val="C00000"/>
              </a:solidFill>
            </a:endParaRPr>
          </a:p>
        </p:txBody>
      </p:sp>
      <mc:AlternateContent xmlns:mc="http://schemas.openxmlformats.org/markup-compatibility/2006" xmlns:a14="http://schemas.microsoft.com/office/drawing/2010/main">
        <mc:Choice Requires="a14">
          <p:sp>
            <p:nvSpPr>
              <p:cNvPr id="16" name="Rectangle 15"/>
              <p:cNvSpPr/>
              <p:nvPr/>
            </p:nvSpPr>
            <p:spPr>
              <a:xfrm>
                <a:off x="2685197" y="2912113"/>
                <a:ext cx="216963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a:ea typeface="Cambria Math"/>
                        </a:rPr>
                        <m:t>𝑅</m:t>
                      </m:r>
                      <m:r>
                        <a:rPr lang="en-US" sz="2400" b="0" i="1" smtClean="0">
                          <a:solidFill>
                            <a:srgbClr val="C00000"/>
                          </a:solidFill>
                          <a:latin typeface="Cambria Math"/>
                          <a:ea typeface="Cambria Math"/>
                        </a:rPr>
                        <m:t>∪</m:t>
                      </m:r>
                      <m:r>
                        <a:rPr lang="en-US" sz="2400" b="0" i="1" smtClean="0">
                          <a:solidFill>
                            <a:schemeClr val="tx1"/>
                          </a:solidFill>
                          <a:latin typeface="Cambria Math"/>
                          <a:ea typeface="Cambria Math"/>
                        </a:rPr>
                        <m:t>{</m:t>
                      </m:r>
                      <m:r>
                        <a:rPr lang="en-US" sz="2400" b="0" i="1" smtClean="0">
                          <a:solidFill>
                            <a:schemeClr val="tx1"/>
                          </a:solidFill>
                          <a:latin typeface="Cambria Math"/>
                          <a:ea typeface="Cambria Math"/>
                        </a:rPr>
                        <m:t>𝑣</m:t>
                      </m:r>
                      <m:r>
                        <a:rPr lang="en-US" sz="2400" b="0" i="1" smtClean="0">
                          <a:solidFill>
                            <a:schemeClr val="tx1"/>
                          </a:solidFill>
                          <a:latin typeface="Cambria Math"/>
                          <a:ea typeface="Cambria Math"/>
                        </a:rPr>
                        <m:t>=</m:t>
                      </m:r>
                      <m:r>
                        <m:rPr>
                          <m:nor/>
                        </m:rPr>
                        <a:rPr lang="en-US" sz="2400" dirty="0">
                          <a:solidFill>
                            <a:srgbClr val="00B050"/>
                          </a:solidFill>
                        </a:rPr>
                        <m:t>True</m:t>
                      </m:r>
                      <m:r>
                        <m:rPr>
                          <m:nor/>
                        </m:rPr>
                        <a:rPr lang="en-US" sz="2400" b="0" i="0" dirty="0" smtClean="0">
                          <a:solidFill>
                            <a:schemeClr val="tx1"/>
                          </a:solidFill>
                        </a:rPr>
                        <m:t>}</m:t>
                      </m:r>
                    </m:oMath>
                  </m:oMathPara>
                </a14:m>
                <a:endParaRPr lang="en-US" sz="2400" dirty="0"/>
              </a:p>
            </p:txBody>
          </p:sp>
        </mc:Choice>
        <mc:Fallback xmlns="">
          <p:sp>
            <p:nvSpPr>
              <p:cNvPr id="16" name="Rectangle 15"/>
              <p:cNvSpPr>
                <a:spLocks noRot="1" noChangeAspect="1" noMove="1" noResize="1" noEditPoints="1" noAdjustHandles="1" noChangeArrowheads="1" noChangeShapeType="1" noTextEdit="1"/>
              </p:cNvSpPr>
              <p:nvPr/>
            </p:nvSpPr>
            <p:spPr>
              <a:xfrm>
                <a:off x="2685197" y="2912113"/>
                <a:ext cx="2169632" cy="461665"/>
              </a:xfrm>
              <a:prstGeom prst="rect">
                <a:avLst/>
              </a:prstGeom>
              <a:blipFill rotWithShape="1">
                <a:blip r:embed="rId3"/>
                <a:stretch>
                  <a:fillRect b="-18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5472258" y="2873423"/>
                <a:ext cx="222894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ea typeface="Cambria Math"/>
                        </a:rPr>
                        <m:t>𝑅</m:t>
                      </m:r>
                      <m:r>
                        <a:rPr lang="en-US" sz="2400" b="0" i="1" smtClean="0">
                          <a:solidFill>
                            <a:srgbClr val="C00000"/>
                          </a:solidFill>
                          <a:latin typeface="Cambria Math"/>
                          <a:ea typeface="Cambria Math"/>
                        </a:rPr>
                        <m:t>∪</m:t>
                      </m:r>
                      <m:r>
                        <a:rPr lang="en-US" sz="2400" i="1">
                          <a:latin typeface="Cambria Math"/>
                          <a:ea typeface="Cambria Math"/>
                        </a:rPr>
                        <m:t>{</m:t>
                      </m:r>
                      <m:r>
                        <a:rPr lang="en-US" sz="2400" i="1">
                          <a:latin typeface="Cambria Math"/>
                          <a:ea typeface="Cambria Math"/>
                        </a:rPr>
                        <m:t>𝑣</m:t>
                      </m:r>
                      <m:r>
                        <a:rPr lang="en-US" sz="2400" b="0" i="1" smtClean="0">
                          <a:solidFill>
                            <a:schemeClr val="tx1"/>
                          </a:solidFill>
                          <a:latin typeface="Cambria Math"/>
                          <a:ea typeface="Cambria Math"/>
                        </a:rPr>
                        <m:t>=</m:t>
                      </m:r>
                      <m:r>
                        <m:rPr>
                          <m:nor/>
                        </m:rPr>
                        <a:rPr lang="en-US" sz="2400" dirty="0">
                          <a:solidFill>
                            <a:srgbClr val="C00000"/>
                          </a:solidFill>
                        </a:rPr>
                        <m:t>False</m:t>
                      </m:r>
                      <m:r>
                        <m:rPr>
                          <m:nor/>
                        </m:rPr>
                        <a:rPr lang="en-US" sz="2400" b="0" i="0" dirty="0" smtClean="0">
                          <a:solidFill>
                            <a:schemeClr val="tx1"/>
                          </a:solidFill>
                        </a:rPr>
                        <m:t>}</m:t>
                      </m:r>
                    </m:oMath>
                  </m:oMathPara>
                </a14:m>
                <a:endParaRPr lang="en-US" sz="2400" dirty="0"/>
              </a:p>
            </p:txBody>
          </p:sp>
        </mc:Choice>
        <mc:Fallback xmlns="">
          <p:sp>
            <p:nvSpPr>
              <p:cNvPr id="17" name="Rectangle 16"/>
              <p:cNvSpPr>
                <a:spLocks noRot="1" noChangeAspect="1" noMove="1" noResize="1" noEditPoints="1" noAdjustHandles="1" noChangeArrowheads="1" noChangeShapeType="1" noTextEdit="1"/>
              </p:cNvSpPr>
              <p:nvPr/>
            </p:nvSpPr>
            <p:spPr>
              <a:xfrm>
                <a:off x="5472258" y="2873423"/>
                <a:ext cx="2228944" cy="461665"/>
              </a:xfrm>
              <a:prstGeom prst="rect">
                <a:avLst/>
              </a:prstGeom>
              <a:blipFill rotWithShape="1">
                <a:blip r:embed="rId4"/>
                <a:stretch>
                  <a:fillRect r="-274" b="-17105"/>
                </a:stretch>
              </a:blipFill>
            </p:spPr>
            <p:txBody>
              <a:bodyPr/>
              <a:lstStyle/>
              <a:p>
                <a:r>
                  <a:rPr lang="en-US">
                    <a:noFill/>
                  </a:rPr>
                  <a:t> </a:t>
                </a:r>
              </a:p>
            </p:txBody>
          </p:sp>
        </mc:Fallback>
      </mc:AlternateContent>
      <p:cxnSp>
        <p:nvCxnSpPr>
          <p:cNvPr id="18" name="Straight Arrow Connector 17"/>
          <p:cNvCxnSpPr>
            <a:stCxn id="20" idx="2"/>
          </p:cNvCxnSpPr>
          <p:nvPr/>
        </p:nvCxnSpPr>
        <p:spPr>
          <a:xfrm flipH="1">
            <a:off x="3566761" y="2442865"/>
            <a:ext cx="1215206" cy="46924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20" idx="2"/>
          </p:cNvCxnSpPr>
          <p:nvPr/>
        </p:nvCxnSpPr>
        <p:spPr>
          <a:xfrm>
            <a:off x="4781967" y="2442865"/>
            <a:ext cx="1511835" cy="43055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Rectangle 19"/>
              <p:cNvSpPr/>
              <p:nvPr/>
            </p:nvSpPr>
            <p:spPr>
              <a:xfrm>
                <a:off x="4552866" y="1981200"/>
                <a:ext cx="45820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a:ea typeface="Cambria Math"/>
                        </a:rPr>
                        <m:t>𝑅</m:t>
                      </m:r>
                    </m:oMath>
                  </m:oMathPara>
                </a14:m>
                <a:endParaRPr lang="en-US" sz="2400" dirty="0"/>
              </a:p>
            </p:txBody>
          </p:sp>
        </mc:Choice>
        <mc:Fallback xmlns="">
          <p:sp>
            <p:nvSpPr>
              <p:cNvPr id="20" name="Rectangle 19"/>
              <p:cNvSpPr>
                <a:spLocks noRot="1" noChangeAspect="1" noMove="1" noResize="1" noEditPoints="1" noAdjustHandles="1" noChangeArrowheads="1" noChangeShapeType="1" noTextEdit="1"/>
              </p:cNvSpPr>
              <p:nvPr/>
            </p:nvSpPr>
            <p:spPr>
              <a:xfrm>
                <a:off x="4552866" y="1981200"/>
                <a:ext cx="458202" cy="461665"/>
              </a:xfrm>
              <a:prstGeom prst="rect">
                <a:avLst/>
              </a:prstGeom>
              <a:blipFill rotWithShape="1">
                <a:blip r:embed="rId5"/>
                <a:stretch>
                  <a:fillRect/>
                </a:stretch>
              </a:blipFill>
            </p:spPr>
            <p:txBody>
              <a:bodyPr/>
              <a:lstStyle/>
              <a:p>
                <a:r>
                  <a:rPr lang="en-US">
                    <a:noFill/>
                  </a:rPr>
                  <a:t> </a:t>
                </a:r>
              </a:p>
            </p:txBody>
          </p:sp>
        </mc:Fallback>
      </mc:AlternateContent>
      <p:grpSp>
        <p:nvGrpSpPr>
          <p:cNvPr id="21" name="Group 20"/>
          <p:cNvGrpSpPr/>
          <p:nvPr/>
        </p:nvGrpSpPr>
        <p:grpSpPr>
          <a:xfrm>
            <a:off x="3186175" y="3335088"/>
            <a:ext cx="579389" cy="1352735"/>
            <a:chOff x="2649108" y="3162925"/>
            <a:chExt cx="579389" cy="1352735"/>
          </a:xfrm>
        </p:grpSpPr>
        <mc:AlternateContent xmlns:mc="http://schemas.openxmlformats.org/markup-compatibility/2006" xmlns:a14="http://schemas.microsoft.com/office/drawing/2010/main">
          <mc:Choice Requires="a14">
            <p:sp>
              <p:nvSpPr>
                <p:cNvPr id="22" name="Rectangle 21"/>
                <p:cNvSpPr/>
                <p:nvPr/>
              </p:nvSpPr>
              <p:spPr>
                <a:xfrm>
                  <a:off x="2649108" y="4053995"/>
                  <a:ext cx="579389"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b="0" i="1" smtClean="0">
                                <a:solidFill>
                                  <a:schemeClr val="tx1"/>
                                </a:solidFill>
                                <a:latin typeface="Cambria Math"/>
                                <a:ea typeface="Cambria Math"/>
                              </a:rPr>
                            </m:ctrlPr>
                          </m:sSubSupPr>
                          <m:e>
                            <m:r>
                              <a:rPr lang="en-US" sz="2400" b="0" i="1" smtClean="0">
                                <a:solidFill>
                                  <a:schemeClr val="tx1"/>
                                </a:solidFill>
                                <a:latin typeface="Cambria Math"/>
                                <a:ea typeface="Cambria Math"/>
                              </a:rPr>
                              <m:t>𝑅</m:t>
                            </m:r>
                          </m:e>
                          <m:sub>
                            <m:r>
                              <a:rPr lang="en-US" sz="2400" b="0" i="1" smtClean="0">
                                <a:solidFill>
                                  <a:schemeClr val="tx1"/>
                                </a:solidFill>
                                <a:latin typeface="Cambria Math"/>
                                <a:ea typeface="Cambria Math"/>
                              </a:rPr>
                              <m:t>1</m:t>
                            </m:r>
                          </m:sub>
                          <m:sup>
                            <m:r>
                              <a:rPr lang="en-US" sz="2400" b="0" i="1" smtClean="0">
                                <a:solidFill>
                                  <a:schemeClr val="tx1"/>
                                </a:solidFill>
                                <a:latin typeface="Cambria Math"/>
                                <a:ea typeface="Cambria Math"/>
                              </a:rPr>
                              <m:t>′</m:t>
                            </m:r>
                          </m:sup>
                        </m:sSubSup>
                      </m:oMath>
                    </m:oMathPara>
                  </a14:m>
                  <a:endParaRPr lang="en-US" sz="2400" dirty="0">
                    <a:solidFill>
                      <a:schemeClr val="tx1"/>
                    </a:solidFill>
                  </a:endParaRPr>
                </a:p>
              </p:txBody>
            </p:sp>
          </mc:Choice>
          <mc:Fallback xmlns="">
            <p:sp>
              <p:nvSpPr>
                <p:cNvPr id="22" name="Rectangle 21"/>
                <p:cNvSpPr>
                  <a:spLocks noRot="1" noChangeAspect="1" noMove="1" noResize="1" noEditPoints="1" noAdjustHandles="1" noChangeArrowheads="1" noChangeShapeType="1" noTextEdit="1"/>
                </p:cNvSpPr>
                <p:nvPr/>
              </p:nvSpPr>
              <p:spPr>
                <a:xfrm>
                  <a:off x="2649108" y="4053995"/>
                  <a:ext cx="579389" cy="461665"/>
                </a:xfrm>
                <a:prstGeom prst="rect">
                  <a:avLst/>
                </a:prstGeom>
                <a:blipFill rotWithShape="1">
                  <a:blip r:embed="rId6"/>
                  <a:stretch>
                    <a:fillRect b="-1316"/>
                  </a:stretch>
                </a:blipFill>
              </p:spPr>
              <p:txBody>
                <a:bodyPr/>
                <a:lstStyle/>
                <a:p>
                  <a:r>
                    <a:rPr lang="en-US">
                      <a:noFill/>
                    </a:rPr>
                    <a:t> </a:t>
                  </a:r>
                </a:p>
              </p:txBody>
            </p:sp>
          </mc:Fallback>
        </mc:AlternateContent>
        <p:sp>
          <p:nvSpPr>
            <p:cNvPr id="23" name="Freeform 22"/>
            <p:cNvSpPr/>
            <p:nvPr/>
          </p:nvSpPr>
          <p:spPr>
            <a:xfrm>
              <a:off x="2908092" y="3162925"/>
              <a:ext cx="134911" cy="899409"/>
            </a:xfrm>
            <a:custGeom>
              <a:avLst/>
              <a:gdLst>
                <a:gd name="connsiteX0" fmla="*/ 104931 w 134911"/>
                <a:gd name="connsiteY0" fmla="*/ 0 h 899409"/>
                <a:gd name="connsiteX1" fmla="*/ 89941 w 134911"/>
                <a:gd name="connsiteY1" fmla="*/ 104931 h 899409"/>
                <a:gd name="connsiteX2" fmla="*/ 59960 w 134911"/>
                <a:gd name="connsiteY2" fmla="*/ 134911 h 899409"/>
                <a:gd name="connsiteX3" fmla="*/ 29980 w 134911"/>
                <a:gd name="connsiteY3" fmla="*/ 179882 h 899409"/>
                <a:gd name="connsiteX4" fmla="*/ 44970 w 134911"/>
                <a:gd name="connsiteY4" fmla="*/ 224852 h 899409"/>
                <a:gd name="connsiteX5" fmla="*/ 134911 w 134911"/>
                <a:gd name="connsiteY5" fmla="*/ 254832 h 899409"/>
                <a:gd name="connsiteX6" fmla="*/ 119921 w 134911"/>
                <a:gd name="connsiteY6" fmla="*/ 314793 h 899409"/>
                <a:gd name="connsiteX7" fmla="*/ 74951 w 134911"/>
                <a:gd name="connsiteY7" fmla="*/ 344773 h 899409"/>
                <a:gd name="connsiteX8" fmla="*/ 14990 w 134911"/>
                <a:gd name="connsiteY8" fmla="*/ 419724 h 899409"/>
                <a:gd name="connsiteX9" fmla="*/ 0 w 134911"/>
                <a:gd name="connsiteY9" fmla="*/ 464695 h 899409"/>
                <a:gd name="connsiteX10" fmla="*/ 59960 w 134911"/>
                <a:gd name="connsiteY10" fmla="*/ 539645 h 899409"/>
                <a:gd name="connsiteX11" fmla="*/ 89941 w 134911"/>
                <a:gd name="connsiteY11" fmla="*/ 569626 h 899409"/>
                <a:gd name="connsiteX12" fmla="*/ 74951 w 134911"/>
                <a:gd name="connsiteY12" fmla="*/ 644577 h 899409"/>
                <a:gd name="connsiteX13" fmla="*/ 59960 w 134911"/>
                <a:gd name="connsiteY13" fmla="*/ 704537 h 899409"/>
                <a:gd name="connsiteX14" fmla="*/ 89941 w 134911"/>
                <a:gd name="connsiteY14" fmla="*/ 869429 h 899409"/>
                <a:gd name="connsiteX15" fmla="*/ 119921 w 134911"/>
                <a:gd name="connsiteY15" fmla="*/ 899409 h 899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4911" h="899409">
                  <a:moveTo>
                    <a:pt x="104931" y="0"/>
                  </a:moveTo>
                  <a:cubicBezTo>
                    <a:pt x="99934" y="34977"/>
                    <a:pt x="101114" y="71412"/>
                    <a:pt x="89941" y="104931"/>
                  </a:cubicBezTo>
                  <a:cubicBezTo>
                    <a:pt x="85472" y="118339"/>
                    <a:pt x="68789" y="123875"/>
                    <a:pt x="59960" y="134911"/>
                  </a:cubicBezTo>
                  <a:cubicBezTo>
                    <a:pt x="48705" y="148979"/>
                    <a:pt x="39973" y="164892"/>
                    <a:pt x="29980" y="179882"/>
                  </a:cubicBezTo>
                  <a:cubicBezTo>
                    <a:pt x="34977" y="194872"/>
                    <a:pt x="32112" y="215668"/>
                    <a:pt x="44970" y="224852"/>
                  </a:cubicBezTo>
                  <a:cubicBezTo>
                    <a:pt x="70686" y="243220"/>
                    <a:pt x="134911" y="254832"/>
                    <a:pt x="134911" y="254832"/>
                  </a:cubicBezTo>
                  <a:cubicBezTo>
                    <a:pt x="129914" y="274819"/>
                    <a:pt x="131349" y="297651"/>
                    <a:pt x="119921" y="314793"/>
                  </a:cubicBezTo>
                  <a:cubicBezTo>
                    <a:pt x="109928" y="329783"/>
                    <a:pt x="89019" y="333519"/>
                    <a:pt x="74951" y="344773"/>
                  </a:cubicBezTo>
                  <a:cubicBezTo>
                    <a:pt x="44437" y="369185"/>
                    <a:pt x="37251" y="386332"/>
                    <a:pt x="14990" y="419724"/>
                  </a:cubicBezTo>
                  <a:cubicBezTo>
                    <a:pt x="9993" y="434714"/>
                    <a:pt x="0" y="448894"/>
                    <a:pt x="0" y="464695"/>
                  </a:cubicBezTo>
                  <a:cubicBezTo>
                    <a:pt x="0" y="517003"/>
                    <a:pt x="25430" y="512021"/>
                    <a:pt x="59960" y="539645"/>
                  </a:cubicBezTo>
                  <a:cubicBezTo>
                    <a:pt x="70996" y="548474"/>
                    <a:pt x="79947" y="559632"/>
                    <a:pt x="89941" y="569626"/>
                  </a:cubicBezTo>
                  <a:cubicBezTo>
                    <a:pt x="84944" y="594610"/>
                    <a:pt x="80478" y="619705"/>
                    <a:pt x="74951" y="644577"/>
                  </a:cubicBezTo>
                  <a:cubicBezTo>
                    <a:pt x="70482" y="664688"/>
                    <a:pt x="59960" y="683935"/>
                    <a:pt x="59960" y="704537"/>
                  </a:cubicBezTo>
                  <a:cubicBezTo>
                    <a:pt x="59960" y="717623"/>
                    <a:pt x="68860" y="834295"/>
                    <a:pt x="89941" y="869429"/>
                  </a:cubicBezTo>
                  <a:cubicBezTo>
                    <a:pt x="97212" y="881548"/>
                    <a:pt x="109928" y="889416"/>
                    <a:pt x="119921" y="899409"/>
                  </a:cubicBezTo>
                </a:path>
              </a:pathLst>
            </a:custGeom>
            <a:noFill/>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6309185" y="3337684"/>
            <a:ext cx="586506" cy="1160593"/>
            <a:chOff x="4532752" y="3124235"/>
            <a:chExt cx="586506" cy="1160593"/>
          </a:xfrm>
        </p:grpSpPr>
        <mc:AlternateContent xmlns:mc="http://schemas.openxmlformats.org/markup-compatibility/2006" xmlns:a14="http://schemas.microsoft.com/office/drawing/2010/main">
          <mc:Choice Requires="a14">
            <p:sp>
              <p:nvSpPr>
                <p:cNvPr id="25" name="Rectangle 24"/>
                <p:cNvSpPr/>
                <p:nvPr/>
              </p:nvSpPr>
              <p:spPr>
                <a:xfrm>
                  <a:off x="4532752" y="3823163"/>
                  <a:ext cx="58650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b="0" i="1" smtClean="0">
                                <a:solidFill>
                                  <a:schemeClr val="tx1"/>
                                </a:solidFill>
                                <a:latin typeface="Cambria Math"/>
                                <a:ea typeface="Cambria Math"/>
                              </a:rPr>
                            </m:ctrlPr>
                          </m:sSubSupPr>
                          <m:e>
                            <m:r>
                              <a:rPr lang="en-US" sz="2400" b="0" i="1" smtClean="0">
                                <a:solidFill>
                                  <a:schemeClr val="tx1"/>
                                </a:solidFill>
                                <a:latin typeface="Cambria Math"/>
                                <a:ea typeface="Cambria Math"/>
                              </a:rPr>
                              <m:t>𝑅</m:t>
                            </m:r>
                          </m:e>
                          <m:sub>
                            <m:r>
                              <a:rPr lang="en-US" sz="2400" b="0" i="1" smtClean="0">
                                <a:solidFill>
                                  <a:schemeClr val="tx1"/>
                                </a:solidFill>
                                <a:latin typeface="Cambria Math"/>
                                <a:ea typeface="Cambria Math"/>
                              </a:rPr>
                              <m:t>2</m:t>
                            </m:r>
                          </m:sub>
                          <m:sup>
                            <m:r>
                              <a:rPr lang="en-US" sz="2400" b="0" i="1" smtClean="0">
                                <a:solidFill>
                                  <a:schemeClr val="tx1"/>
                                </a:solidFill>
                                <a:latin typeface="Cambria Math"/>
                                <a:ea typeface="Cambria Math"/>
                              </a:rPr>
                              <m:t>′</m:t>
                            </m:r>
                          </m:sup>
                        </m:sSubSup>
                      </m:oMath>
                    </m:oMathPara>
                  </a14:m>
                  <a:endParaRPr lang="en-US" sz="2400" dirty="0"/>
                </a:p>
              </p:txBody>
            </p:sp>
          </mc:Choice>
          <mc:Fallback xmlns="">
            <p:sp>
              <p:nvSpPr>
                <p:cNvPr id="25" name="Rectangle 24"/>
                <p:cNvSpPr>
                  <a:spLocks noRot="1" noChangeAspect="1" noMove="1" noResize="1" noEditPoints="1" noAdjustHandles="1" noChangeArrowheads="1" noChangeShapeType="1" noTextEdit="1"/>
                </p:cNvSpPr>
                <p:nvPr/>
              </p:nvSpPr>
              <p:spPr>
                <a:xfrm>
                  <a:off x="4532752" y="3823163"/>
                  <a:ext cx="586506" cy="461665"/>
                </a:xfrm>
                <a:prstGeom prst="rect">
                  <a:avLst/>
                </a:prstGeom>
                <a:blipFill rotWithShape="1">
                  <a:blip r:embed="rId7"/>
                  <a:stretch>
                    <a:fillRect b="-1316"/>
                  </a:stretch>
                </a:blipFill>
              </p:spPr>
              <p:txBody>
                <a:bodyPr/>
                <a:lstStyle/>
                <a:p>
                  <a:r>
                    <a:rPr lang="en-US">
                      <a:noFill/>
                    </a:rPr>
                    <a:t> </a:t>
                  </a:r>
                </a:p>
              </p:txBody>
            </p:sp>
          </mc:Fallback>
        </mc:AlternateContent>
        <p:sp>
          <p:nvSpPr>
            <p:cNvPr id="26" name="Freeform 25"/>
            <p:cNvSpPr/>
            <p:nvPr/>
          </p:nvSpPr>
          <p:spPr>
            <a:xfrm>
              <a:off x="4571653" y="3124235"/>
              <a:ext cx="134911" cy="741244"/>
            </a:xfrm>
            <a:custGeom>
              <a:avLst/>
              <a:gdLst>
                <a:gd name="connsiteX0" fmla="*/ 104931 w 134911"/>
                <a:gd name="connsiteY0" fmla="*/ 0 h 899409"/>
                <a:gd name="connsiteX1" fmla="*/ 89941 w 134911"/>
                <a:gd name="connsiteY1" fmla="*/ 104931 h 899409"/>
                <a:gd name="connsiteX2" fmla="*/ 59960 w 134911"/>
                <a:gd name="connsiteY2" fmla="*/ 134911 h 899409"/>
                <a:gd name="connsiteX3" fmla="*/ 29980 w 134911"/>
                <a:gd name="connsiteY3" fmla="*/ 179882 h 899409"/>
                <a:gd name="connsiteX4" fmla="*/ 44970 w 134911"/>
                <a:gd name="connsiteY4" fmla="*/ 224852 h 899409"/>
                <a:gd name="connsiteX5" fmla="*/ 134911 w 134911"/>
                <a:gd name="connsiteY5" fmla="*/ 254832 h 899409"/>
                <a:gd name="connsiteX6" fmla="*/ 119921 w 134911"/>
                <a:gd name="connsiteY6" fmla="*/ 314793 h 899409"/>
                <a:gd name="connsiteX7" fmla="*/ 74951 w 134911"/>
                <a:gd name="connsiteY7" fmla="*/ 344773 h 899409"/>
                <a:gd name="connsiteX8" fmla="*/ 14990 w 134911"/>
                <a:gd name="connsiteY8" fmla="*/ 419724 h 899409"/>
                <a:gd name="connsiteX9" fmla="*/ 0 w 134911"/>
                <a:gd name="connsiteY9" fmla="*/ 464695 h 899409"/>
                <a:gd name="connsiteX10" fmla="*/ 59960 w 134911"/>
                <a:gd name="connsiteY10" fmla="*/ 539645 h 899409"/>
                <a:gd name="connsiteX11" fmla="*/ 89941 w 134911"/>
                <a:gd name="connsiteY11" fmla="*/ 569626 h 899409"/>
                <a:gd name="connsiteX12" fmla="*/ 74951 w 134911"/>
                <a:gd name="connsiteY12" fmla="*/ 644577 h 899409"/>
                <a:gd name="connsiteX13" fmla="*/ 59960 w 134911"/>
                <a:gd name="connsiteY13" fmla="*/ 704537 h 899409"/>
                <a:gd name="connsiteX14" fmla="*/ 89941 w 134911"/>
                <a:gd name="connsiteY14" fmla="*/ 869429 h 899409"/>
                <a:gd name="connsiteX15" fmla="*/ 119921 w 134911"/>
                <a:gd name="connsiteY15" fmla="*/ 899409 h 899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4911" h="899409">
                  <a:moveTo>
                    <a:pt x="104931" y="0"/>
                  </a:moveTo>
                  <a:cubicBezTo>
                    <a:pt x="99934" y="34977"/>
                    <a:pt x="101114" y="71412"/>
                    <a:pt x="89941" y="104931"/>
                  </a:cubicBezTo>
                  <a:cubicBezTo>
                    <a:pt x="85472" y="118339"/>
                    <a:pt x="68789" y="123875"/>
                    <a:pt x="59960" y="134911"/>
                  </a:cubicBezTo>
                  <a:cubicBezTo>
                    <a:pt x="48705" y="148979"/>
                    <a:pt x="39973" y="164892"/>
                    <a:pt x="29980" y="179882"/>
                  </a:cubicBezTo>
                  <a:cubicBezTo>
                    <a:pt x="34977" y="194872"/>
                    <a:pt x="32112" y="215668"/>
                    <a:pt x="44970" y="224852"/>
                  </a:cubicBezTo>
                  <a:cubicBezTo>
                    <a:pt x="70686" y="243220"/>
                    <a:pt x="134911" y="254832"/>
                    <a:pt x="134911" y="254832"/>
                  </a:cubicBezTo>
                  <a:cubicBezTo>
                    <a:pt x="129914" y="274819"/>
                    <a:pt x="131349" y="297651"/>
                    <a:pt x="119921" y="314793"/>
                  </a:cubicBezTo>
                  <a:cubicBezTo>
                    <a:pt x="109928" y="329783"/>
                    <a:pt x="89019" y="333519"/>
                    <a:pt x="74951" y="344773"/>
                  </a:cubicBezTo>
                  <a:cubicBezTo>
                    <a:pt x="44437" y="369185"/>
                    <a:pt x="37251" y="386332"/>
                    <a:pt x="14990" y="419724"/>
                  </a:cubicBezTo>
                  <a:cubicBezTo>
                    <a:pt x="9993" y="434714"/>
                    <a:pt x="0" y="448894"/>
                    <a:pt x="0" y="464695"/>
                  </a:cubicBezTo>
                  <a:cubicBezTo>
                    <a:pt x="0" y="517003"/>
                    <a:pt x="25430" y="512021"/>
                    <a:pt x="59960" y="539645"/>
                  </a:cubicBezTo>
                  <a:cubicBezTo>
                    <a:pt x="70996" y="548474"/>
                    <a:pt x="79947" y="559632"/>
                    <a:pt x="89941" y="569626"/>
                  </a:cubicBezTo>
                  <a:cubicBezTo>
                    <a:pt x="84944" y="594610"/>
                    <a:pt x="80478" y="619705"/>
                    <a:pt x="74951" y="644577"/>
                  </a:cubicBezTo>
                  <a:cubicBezTo>
                    <a:pt x="70482" y="664688"/>
                    <a:pt x="59960" y="683935"/>
                    <a:pt x="59960" y="704537"/>
                  </a:cubicBezTo>
                  <a:cubicBezTo>
                    <a:pt x="59960" y="717623"/>
                    <a:pt x="68860" y="834295"/>
                    <a:pt x="89941" y="869429"/>
                  </a:cubicBezTo>
                  <a:cubicBezTo>
                    <a:pt x="97212" y="881548"/>
                    <a:pt x="109928" y="889416"/>
                    <a:pt x="119921" y="899409"/>
                  </a:cubicBezTo>
                </a:path>
              </a:pathLst>
            </a:custGeom>
            <a:noFill/>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3753068" y="3605258"/>
            <a:ext cx="2662473" cy="905684"/>
            <a:chOff x="2827554" y="3394405"/>
            <a:chExt cx="2662473" cy="905684"/>
          </a:xfrm>
        </p:grpSpPr>
        <mc:AlternateContent xmlns:mc="http://schemas.openxmlformats.org/markup-compatibility/2006" xmlns:a14="http://schemas.microsoft.com/office/drawing/2010/main">
          <mc:Choice Requires="a14">
            <p:sp>
              <p:nvSpPr>
                <p:cNvPr id="28" name="Rectangle 27"/>
                <p:cNvSpPr/>
                <p:nvPr/>
              </p:nvSpPr>
              <p:spPr>
                <a:xfrm>
                  <a:off x="3345295" y="3394405"/>
                  <a:ext cx="1357872" cy="83099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b="0" i="1" smtClean="0">
                                <a:solidFill>
                                  <a:schemeClr val="tx1"/>
                                </a:solidFill>
                                <a:latin typeface="Cambria Math"/>
                                <a:ea typeface="Cambria Math"/>
                              </a:rPr>
                            </m:ctrlPr>
                          </m:sSubSupPr>
                          <m:e>
                            <m:r>
                              <a:rPr lang="en-US" sz="2400" b="0" i="1" smtClean="0">
                                <a:solidFill>
                                  <a:schemeClr val="tx1"/>
                                </a:solidFill>
                                <a:latin typeface="Cambria Math"/>
                                <a:ea typeface="Cambria Math"/>
                              </a:rPr>
                              <m:t>𝑅</m:t>
                            </m:r>
                          </m:e>
                          <m:sub>
                            <m:r>
                              <a:rPr lang="en-US" sz="2400" b="0" i="1" smtClean="0">
                                <a:solidFill>
                                  <a:schemeClr val="tx1"/>
                                </a:solidFill>
                                <a:latin typeface="Cambria Math"/>
                                <a:ea typeface="Cambria Math"/>
                              </a:rPr>
                              <m:t>1</m:t>
                            </m:r>
                          </m:sub>
                          <m:sup>
                            <m:r>
                              <a:rPr lang="en-US" sz="2400" b="0" i="1" smtClean="0">
                                <a:solidFill>
                                  <a:schemeClr val="tx1"/>
                                </a:solidFill>
                                <a:latin typeface="Cambria Math"/>
                                <a:ea typeface="Cambria Math"/>
                              </a:rPr>
                              <m:t>′</m:t>
                            </m:r>
                          </m:sup>
                        </m:sSubSup>
                        <m:r>
                          <a:rPr lang="en-US" sz="2400" b="0" i="1" smtClean="0">
                            <a:solidFill>
                              <a:srgbClr val="C00000"/>
                            </a:solidFill>
                            <a:latin typeface="Cambria Math"/>
                            <a:ea typeface="Cambria Math"/>
                          </a:rPr>
                          <m:t>∩</m:t>
                        </m:r>
                        <m:sSubSup>
                          <m:sSubSupPr>
                            <m:ctrlPr>
                              <a:rPr lang="en-US" sz="2400" b="0" i="1" smtClean="0">
                                <a:solidFill>
                                  <a:schemeClr val="tx1"/>
                                </a:solidFill>
                                <a:latin typeface="Cambria Math"/>
                                <a:ea typeface="Cambria Math"/>
                              </a:rPr>
                            </m:ctrlPr>
                          </m:sSubSupPr>
                          <m:e>
                            <m:r>
                              <a:rPr lang="en-US" sz="2400" b="0" i="1" smtClean="0">
                                <a:solidFill>
                                  <a:schemeClr val="tx1"/>
                                </a:solidFill>
                                <a:latin typeface="Cambria Math"/>
                                <a:ea typeface="Cambria Math"/>
                              </a:rPr>
                              <m:t>𝑅</m:t>
                            </m:r>
                          </m:e>
                          <m:sub>
                            <m:r>
                              <a:rPr lang="en-US" sz="2400" b="0" i="1" smtClean="0">
                                <a:solidFill>
                                  <a:schemeClr val="tx1"/>
                                </a:solidFill>
                                <a:latin typeface="Cambria Math"/>
                                <a:ea typeface="Cambria Math"/>
                              </a:rPr>
                              <m:t>2</m:t>
                            </m:r>
                          </m:sub>
                          <m:sup>
                            <m:r>
                              <a:rPr lang="en-US" sz="2400" b="0" i="1" smtClean="0">
                                <a:solidFill>
                                  <a:schemeClr val="tx1"/>
                                </a:solidFill>
                                <a:latin typeface="Cambria Math"/>
                                <a:ea typeface="Cambria Math"/>
                              </a:rPr>
                              <m:t>′</m:t>
                            </m:r>
                          </m:sup>
                        </m:sSubSup>
                      </m:oMath>
                    </m:oMathPara>
                  </a14:m>
                  <a:endParaRPr lang="en-US" sz="2400" b="0" dirty="0" smtClean="0">
                    <a:solidFill>
                      <a:srgbClr val="FF0000"/>
                    </a:solidFill>
                    <a:ea typeface="Cambria Math"/>
                  </a:endParaRPr>
                </a:p>
                <a:p>
                  <a:endParaRPr lang="en-US" sz="2400" dirty="0"/>
                </a:p>
              </p:txBody>
            </p:sp>
          </mc:Choice>
          <mc:Fallback xmlns="">
            <p:sp>
              <p:nvSpPr>
                <p:cNvPr id="28" name="Rectangle 27"/>
                <p:cNvSpPr>
                  <a:spLocks noRot="1" noChangeAspect="1" noMove="1" noResize="1" noEditPoints="1" noAdjustHandles="1" noChangeArrowheads="1" noChangeShapeType="1" noTextEdit="1"/>
                </p:cNvSpPr>
                <p:nvPr/>
              </p:nvSpPr>
              <p:spPr>
                <a:xfrm>
                  <a:off x="3345295" y="3394405"/>
                  <a:ext cx="1357872" cy="830997"/>
                </a:xfrm>
                <a:prstGeom prst="rect">
                  <a:avLst/>
                </a:prstGeom>
                <a:blipFill rotWithShape="1">
                  <a:blip r:embed="rId8"/>
                  <a:stretch>
                    <a:fillRect/>
                  </a:stretch>
                </a:blipFill>
              </p:spPr>
              <p:txBody>
                <a:bodyPr/>
                <a:lstStyle/>
                <a:p>
                  <a:r>
                    <a:rPr lang="en-US">
                      <a:noFill/>
                    </a:rPr>
                    <a:t> </a:t>
                  </a:r>
                </a:p>
              </p:txBody>
            </p:sp>
          </mc:Fallback>
        </mc:AlternateContent>
        <p:cxnSp>
          <p:nvCxnSpPr>
            <p:cNvPr id="29" name="Straight Arrow Connector 28"/>
            <p:cNvCxnSpPr/>
            <p:nvPr/>
          </p:nvCxnSpPr>
          <p:spPr>
            <a:xfrm flipV="1">
              <a:off x="2827554" y="3868075"/>
              <a:ext cx="1196677" cy="43201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4065307" y="3868075"/>
              <a:ext cx="1424720" cy="2424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a:off x="493521" y="2514600"/>
            <a:ext cx="1077539" cy="461665"/>
          </a:xfrm>
          <a:prstGeom prst="rect">
            <a:avLst/>
          </a:prstGeom>
          <a:noFill/>
        </p:spPr>
        <p:txBody>
          <a:bodyPr wrap="none" rtlCol="0">
            <a:spAutoFit/>
          </a:bodyPr>
          <a:lstStyle/>
          <a:p>
            <a:pPr marL="342900" indent="-342900">
              <a:buFont typeface="Arial" pitchFamily="34" charset="0"/>
              <a:buChar char="•"/>
            </a:pPr>
            <a:r>
              <a:rPr lang="en-US" sz="2400" dirty="0" smtClean="0"/>
              <a:t>Split</a:t>
            </a:r>
            <a:endParaRPr lang="en-US" sz="2400" dirty="0"/>
          </a:p>
        </p:txBody>
      </p:sp>
      <p:sp>
        <p:nvSpPr>
          <p:cNvPr id="32" name="TextBox 31"/>
          <p:cNvSpPr txBox="1"/>
          <p:nvPr/>
        </p:nvSpPr>
        <p:spPr>
          <a:xfrm>
            <a:off x="457200" y="3276600"/>
            <a:ext cx="1799660" cy="461665"/>
          </a:xfrm>
          <a:prstGeom prst="rect">
            <a:avLst/>
          </a:prstGeom>
          <a:noFill/>
        </p:spPr>
        <p:txBody>
          <a:bodyPr wrap="none" rtlCol="0">
            <a:spAutoFit/>
          </a:bodyPr>
          <a:lstStyle/>
          <a:p>
            <a:pPr marL="342900" indent="-342900">
              <a:buFont typeface="Arial" pitchFamily="34" charset="0"/>
              <a:buChar char="•"/>
            </a:pPr>
            <a:r>
              <a:rPr lang="en-US" sz="2400" dirty="0" smtClean="0"/>
              <a:t>Propagate</a:t>
            </a:r>
            <a:endParaRPr lang="en-US" sz="2400" dirty="0"/>
          </a:p>
        </p:txBody>
      </p:sp>
      <p:sp>
        <p:nvSpPr>
          <p:cNvPr id="33" name="TextBox 32"/>
          <p:cNvSpPr txBox="1"/>
          <p:nvPr/>
        </p:nvSpPr>
        <p:spPr>
          <a:xfrm>
            <a:off x="472335" y="4034135"/>
            <a:ext cx="1346459" cy="461665"/>
          </a:xfrm>
          <a:prstGeom prst="rect">
            <a:avLst/>
          </a:prstGeom>
          <a:noFill/>
        </p:spPr>
        <p:txBody>
          <a:bodyPr wrap="none" rtlCol="0">
            <a:spAutoFit/>
          </a:bodyPr>
          <a:lstStyle/>
          <a:p>
            <a:pPr marL="342900" indent="-342900">
              <a:buFont typeface="Arial" pitchFamily="34" charset="0"/>
              <a:buChar char="•"/>
            </a:pPr>
            <a:r>
              <a:rPr lang="en-US" sz="2400" dirty="0" smtClean="0"/>
              <a:t>Merge</a:t>
            </a:r>
            <a:endParaRPr lang="en-US" sz="2400" dirty="0"/>
          </a:p>
        </p:txBody>
      </p:sp>
      <p:sp>
        <p:nvSpPr>
          <p:cNvPr id="2" name="Title 1"/>
          <p:cNvSpPr>
            <a:spLocks noGrp="1"/>
          </p:cNvSpPr>
          <p:nvPr>
            <p:ph type="title"/>
          </p:nvPr>
        </p:nvSpPr>
        <p:spPr/>
        <p:txBody>
          <a:bodyPr/>
          <a:lstStyle/>
          <a:p>
            <a:r>
              <a:rPr lang="en-US" smtClean="0"/>
              <a:t>Stålmarck’s </a:t>
            </a:r>
            <a:r>
              <a:rPr lang="en-US" dirty="0"/>
              <a:t>method</a:t>
            </a:r>
          </a:p>
        </p:txBody>
      </p:sp>
      <p:grpSp>
        <p:nvGrpSpPr>
          <p:cNvPr id="5" name="Group 4"/>
          <p:cNvGrpSpPr/>
          <p:nvPr/>
        </p:nvGrpSpPr>
        <p:grpSpPr>
          <a:xfrm>
            <a:off x="7886248" y="5188725"/>
            <a:ext cx="1188720" cy="1618571"/>
            <a:chOff x="7126288" y="4886325"/>
            <a:chExt cx="1188720" cy="1618571"/>
          </a:xfrm>
        </p:grpSpPr>
        <p:pic>
          <p:nvPicPr>
            <p:cNvPr id="8194" name="Picture 2" descr="C:\Users\reps\Documents\Service\Meetings\Dagstuhl SMT-meets-AbsInt-2014\Talk\Staalmarck.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26288" y="4886325"/>
              <a:ext cx="1188720" cy="1188720"/>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34" name="Text Box 47"/>
            <p:cNvSpPr txBox="1">
              <a:spLocks noChangeArrowheads="1"/>
            </p:cNvSpPr>
            <p:nvPr/>
          </p:nvSpPr>
          <p:spPr bwMode="auto">
            <a:xfrm>
              <a:off x="7220703" y="6067853"/>
              <a:ext cx="999889"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600" dirty="0" smtClean="0">
                  <a:latin typeface="Calibri" pitchFamily="34" charset="0"/>
                </a:rPr>
                <a:t>Gunnar</a:t>
              </a:r>
            </a:p>
            <a:p>
              <a:pPr algn="ctr">
                <a:lnSpc>
                  <a:spcPct val="70000"/>
                </a:lnSpc>
                <a:buFontTx/>
                <a:buNone/>
              </a:pPr>
              <a:r>
                <a:rPr lang="en-US" sz="1600" dirty="0" err="1" smtClean="0">
                  <a:latin typeface="Calibri" pitchFamily="34" charset="0"/>
                </a:rPr>
                <a:t>Stålmarck</a:t>
              </a:r>
              <a:endParaRPr lang="en-US" sz="1600" dirty="0" smtClean="0">
                <a:latin typeface="Calibri" pitchFamily="34" charset="0"/>
              </a:endParaRPr>
            </a:p>
          </p:txBody>
        </p:sp>
      </p:grpSp>
      <p:sp>
        <p:nvSpPr>
          <p:cNvPr id="35" name="TextBox 34"/>
          <p:cNvSpPr txBox="1"/>
          <p:nvPr/>
        </p:nvSpPr>
        <p:spPr>
          <a:xfrm>
            <a:off x="410611" y="5274438"/>
            <a:ext cx="3173241" cy="1200329"/>
          </a:xfrm>
          <a:prstGeom prst="rect">
            <a:avLst/>
          </a:prstGeom>
          <a:noFill/>
          <a:ln w="28575">
            <a:solidFill>
              <a:srgbClr val="FF0000"/>
            </a:solidFill>
          </a:ln>
        </p:spPr>
        <p:txBody>
          <a:bodyPr wrap="none" rtlCol="0">
            <a:spAutoFit/>
          </a:bodyPr>
          <a:lstStyle/>
          <a:p>
            <a:r>
              <a:rPr lang="en-US" dirty="0" err="1" smtClean="0"/>
              <a:t>Sheeran</a:t>
            </a:r>
            <a:r>
              <a:rPr lang="en-US" dirty="0" smtClean="0"/>
              <a:t> &amp; </a:t>
            </a:r>
            <a:r>
              <a:rPr lang="en-US" dirty="0" err="1" smtClean="0"/>
              <a:t>Stålmarck</a:t>
            </a:r>
            <a:r>
              <a:rPr lang="en-US" dirty="0" smtClean="0"/>
              <a:t>, </a:t>
            </a:r>
            <a:r>
              <a:rPr lang="en-US" b="1" dirty="0"/>
              <a:t>A </a:t>
            </a:r>
            <a:r>
              <a:rPr lang="en-US" b="1" dirty="0" smtClean="0"/>
              <a:t>tutorial</a:t>
            </a:r>
          </a:p>
          <a:p>
            <a:r>
              <a:rPr lang="en-US" b="1" smtClean="0"/>
              <a:t>on Stålmarck’s </a:t>
            </a:r>
            <a:r>
              <a:rPr lang="en-US" b="1" dirty="0"/>
              <a:t>proof </a:t>
            </a:r>
            <a:r>
              <a:rPr lang="en-US" b="1" dirty="0" smtClean="0"/>
              <a:t>procedure</a:t>
            </a:r>
          </a:p>
          <a:p>
            <a:r>
              <a:rPr lang="en-US" b="1" dirty="0" smtClean="0"/>
              <a:t>for propositional logic</a:t>
            </a:r>
            <a:r>
              <a:rPr lang="en-US" dirty="0" smtClean="0"/>
              <a:t>, </a:t>
            </a:r>
            <a:r>
              <a:rPr lang="en-US" i="1" dirty="0" smtClean="0"/>
              <a:t>FMSD</a:t>
            </a:r>
          </a:p>
          <a:p>
            <a:r>
              <a:rPr lang="en-US" dirty="0" smtClean="0"/>
              <a:t>16(1), 2000</a:t>
            </a:r>
            <a:endParaRPr lang="en-US" dirty="0"/>
          </a:p>
        </p:txBody>
      </p:sp>
      <p:pic>
        <p:nvPicPr>
          <p:cNvPr id="36" name="Picture 8" descr="C:\Users\reps\AppData\Local\Microsoft\Windows\Temporary Internet Files\Content.IE5\UWN4LK9M\Lightbulb_by_Trixyrogue[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263731" y="1150557"/>
            <a:ext cx="880269" cy="101231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Rounded Rectangular Callout 2"/>
              <p:cNvSpPr/>
              <p:nvPr/>
            </p:nvSpPr>
            <p:spPr>
              <a:xfrm>
                <a:off x="6930862" y="3260422"/>
                <a:ext cx="1808174" cy="760012"/>
              </a:xfrm>
              <a:prstGeom prst="wedgeRoundRectCallout">
                <a:avLst>
                  <a:gd name="adj1" fmla="val -56816"/>
                  <a:gd name="adj2" fmla="val 78696"/>
                  <a:gd name="adj3" fmla="val 16667"/>
                </a:avLst>
              </a:prstGeom>
              <a:solidFill>
                <a:schemeClr val="bg1"/>
              </a:solidFill>
              <a:ln w="19050">
                <a:solidFill>
                  <a:schemeClr val="tx1"/>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i="1" dirty="0" smtClean="0">
                    <a:solidFill>
                      <a:schemeClr val="tx1"/>
                    </a:solidFill>
                    <a:ea typeface="Cambria Math"/>
                  </a:rPr>
                  <a:t>v </a:t>
                </a:r>
                <a14:m>
                  <m:oMath xmlns:m="http://schemas.openxmlformats.org/officeDocument/2006/math">
                    <m:r>
                      <a:rPr lang="en-US" sz="2400" i="1">
                        <a:solidFill>
                          <a:schemeClr val="tx1"/>
                        </a:solidFill>
                        <a:latin typeface="Cambria Math"/>
                        <a:ea typeface="Cambria Math"/>
                      </a:rPr>
                      <m:t>=</m:t>
                    </m:r>
                    <m:r>
                      <m:rPr>
                        <m:nor/>
                      </m:rPr>
                      <a:rPr lang="en-US" sz="2400" dirty="0">
                        <a:solidFill>
                          <a:srgbClr val="C00000"/>
                        </a:solidFill>
                      </a:rPr>
                      <m:t>False</m:t>
                    </m:r>
                    <m:r>
                      <m:rPr>
                        <m:nor/>
                      </m:rPr>
                      <a:rPr lang="en-US" sz="2400" b="0" i="0" dirty="0" smtClean="0">
                        <a:solidFill>
                          <a:srgbClr val="C00000"/>
                        </a:solidFill>
                      </a:rPr>
                      <m:t>,</m:t>
                    </m:r>
                  </m:oMath>
                </a14:m>
                <a:endParaRPr lang="en-US" sz="2400" i="1" dirty="0" smtClean="0">
                  <a:solidFill>
                    <a:schemeClr val="tx1"/>
                  </a:solidFill>
                  <a:ea typeface="Cambria Math"/>
                </a:endParaRPr>
              </a:p>
              <a:p>
                <a:pPr algn="ctr"/>
                <a:r>
                  <a:rPr lang="en-US" sz="2400" i="1" dirty="0" smtClean="0">
                    <a:solidFill>
                      <a:schemeClr val="tx1"/>
                    </a:solidFill>
                    <a:ea typeface="Cambria Math"/>
                  </a:rPr>
                  <a:t>w</a:t>
                </a:r>
                <a:r>
                  <a:rPr lang="en-US" sz="2400" dirty="0" smtClean="0">
                    <a:solidFill>
                      <a:schemeClr val="tx1"/>
                    </a:solidFill>
                    <a:ea typeface="Cambria Math"/>
                  </a:rPr>
                  <a:t> </a:t>
                </a:r>
                <a14:m>
                  <m:oMath xmlns:m="http://schemas.openxmlformats.org/officeDocument/2006/math">
                    <m:r>
                      <a:rPr lang="en-US" sz="2400" i="1">
                        <a:solidFill>
                          <a:schemeClr val="tx1"/>
                        </a:solidFill>
                        <a:latin typeface="Cambria Math"/>
                        <a:ea typeface="Cambria Math"/>
                      </a:rPr>
                      <m:t>=</m:t>
                    </m:r>
                    <m:r>
                      <m:rPr>
                        <m:nor/>
                      </m:rPr>
                      <a:rPr lang="en-US" sz="2400" b="0" i="0" dirty="0" smtClean="0">
                        <a:solidFill>
                          <a:srgbClr val="C00000"/>
                        </a:solidFill>
                      </a:rPr>
                      <m:t>True</m:t>
                    </m:r>
                  </m:oMath>
                </a14:m>
                <a:endParaRPr lang="en-US" sz="2400" dirty="0" smtClean="0">
                  <a:solidFill>
                    <a:schemeClr val="tx1"/>
                  </a:solidFill>
                </a:endParaRPr>
              </a:p>
            </p:txBody>
          </p:sp>
        </mc:Choice>
        <mc:Fallback xmlns="">
          <p:sp>
            <p:nvSpPr>
              <p:cNvPr id="3" name="Rounded Rectangular Callout 2"/>
              <p:cNvSpPr>
                <a:spLocks noRot="1" noChangeAspect="1" noMove="1" noResize="1" noEditPoints="1" noAdjustHandles="1" noChangeArrowheads="1" noChangeShapeType="1" noTextEdit="1"/>
              </p:cNvSpPr>
              <p:nvPr/>
            </p:nvSpPr>
            <p:spPr>
              <a:xfrm>
                <a:off x="6930862" y="3260422"/>
                <a:ext cx="1808174" cy="760012"/>
              </a:xfrm>
              <a:prstGeom prst="wedgeRoundRectCallout">
                <a:avLst>
                  <a:gd name="adj1" fmla="val -56816"/>
                  <a:gd name="adj2" fmla="val 78696"/>
                  <a:gd name="adj3" fmla="val 16667"/>
                </a:avLst>
              </a:prstGeom>
              <a:blipFill rotWithShape="1">
                <a:blip r:embed="rId11"/>
                <a:stretch>
                  <a:fillRect t="-7317"/>
                </a:stretch>
              </a:blipFill>
              <a:ln w="19050">
                <a:solidFill>
                  <a:schemeClr val="tx1"/>
                </a:solidFill>
              </a:ln>
              <a:effectLst>
                <a:outerShdw blurRad="50800" sx="1000" sy="1000" algn="ctr" rotWithShape="0">
                  <a:srgbClr val="FFFFFF">
                    <a:alpha val="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ounded Rectangular Callout 36"/>
              <p:cNvSpPr/>
              <p:nvPr/>
            </p:nvSpPr>
            <p:spPr>
              <a:xfrm>
                <a:off x="879537" y="3096526"/>
                <a:ext cx="1808174" cy="760012"/>
              </a:xfrm>
              <a:prstGeom prst="wedgeRoundRectCallout">
                <a:avLst>
                  <a:gd name="adj1" fmla="val 83225"/>
                  <a:gd name="adj2" fmla="val 118029"/>
                  <a:gd name="adj3" fmla="val 16667"/>
                </a:avLst>
              </a:prstGeom>
              <a:solidFill>
                <a:schemeClr val="bg1"/>
              </a:solidFill>
              <a:ln w="19050">
                <a:solidFill>
                  <a:schemeClr val="tx1"/>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i="1" dirty="0" smtClean="0">
                    <a:solidFill>
                      <a:schemeClr val="tx1"/>
                    </a:solidFill>
                    <a:ea typeface="Cambria Math"/>
                  </a:rPr>
                  <a:t>v </a:t>
                </a:r>
                <a14:m>
                  <m:oMath xmlns:m="http://schemas.openxmlformats.org/officeDocument/2006/math">
                    <m:r>
                      <a:rPr lang="en-US" sz="2400" i="1">
                        <a:solidFill>
                          <a:schemeClr val="tx1"/>
                        </a:solidFill>
                        <a:latin typeface="Cambria Math"/>
                        <a:ea typeface="Cambria Math"/>
                      </a:rPr>
                      <m:t>=</m:t>
                    </m:r>
                    <m:r>
                      <m:rPr>
                        <m:nor/>
                      </m:rPr>
                      <a:rPr lang="en-US" sz="2400" b="0" i="0" dirty="0" smtClean="0">
                        <a:solidFill>
                          <a:srgbClr val="C00000"/>
                        </a:solidFill>
                      </a:rPr>
                      <m:t>True</m:t>
                    </m:r>
                    <m:r>
                      <m:rPr>
                        <m:nor/>
                      </m:rPr>
                      <a:rPr lang="en-US" sz="2400" b="0" i="0" dirty="0" smtClean="0">
                        <a:solidFill>
                          <a:srgbClr val="C00000"/>
                        </a:solidFill>
                      </a:rPr>
                      <m:t>,</m:t>
                    </m:r>
                  </m:oMath>
                </a14:m>
                <a:endParaRPr lang="en-US" sz="2400" i="1" dirty="0" smtClean="0">
                  <a:solidFill>
                    <a:schemeClr val="tx1"/>
                  </a:solidFill>
                  <a:ea typeface="Cambria Math"/>
                </a:endParaRPr>
              </a:p>
              <a:p>
                <a:pPr algn="ctr"/>
                <a:r>
                  <a:rPr lang="en-US" sz="2400" i="1" dirty="0" smtClean="0">
                    <a:solidFill>
                      <a:schemeClr val="tx1"/>
                    </a:solidFill>
                    <a:ea typeface="Cambria Math"/>
                  </a:rPr>
                  <a:t>w</a:t>
                </a:r>
                <a:r>
                  <a:rPr lang="en-US" sz="2400" dirty="0" smtClean="0">
                    <a:solidFill>
                      <a:schemeClr val="tx1"/>
                    </a:solidFill>
                    <a:ea typeface="Cambria Math"/>
                  </a:rPr>
                  <a:t> </a:t>
                </a:r>
                <a14:m>
                  <m:oMath xmlns:m="http://schemas.openxmlformats.org/officeDocument/2006/math">
                    <m:r>
                      <a:rPr lang="en-US" sz="2400" i="1">
                        <a:solidFill>
                          <a:schemeClr val="tx1"/>
                        </a:solidFill>
                        <a:latin typeface="Cambria Math"/>
                        <a:ea typeface="Cambria Math"/>
                      </a:rPr>
                      <m:t>=</m:t>
                    </m:r>
                    <m:r>
                      <m:rPr>
                        <m:nor/>
                      </m:rPr>
                      <a:rPr lang="en-US" sz="2400" b="0" i="0" dirty="0" smtClean="0">
                        <a:solidFill>
                          <a:srgbClr val="C00000"/>
                        </a:solidFill>
                      </a:rPr>
                      <m:t>True</m:t>
                    </m:r>
                  </m:oMath>
                </a14:m>
                <a:endParaRPr lang="en-US" sz="2400" dirty="0" smtClean="0">
                  <a:solidFill>
                    <a:schemeClr val="tx1"/>
                  </a:solidFill>
                </a:endParaRPr>
              </a:p>
            </p:txBody>
          </p:sp>
        </mc:Choice>
        <mc:Fallback xmlns="">
          <p:sp>
            <p:nvSpPr>
              <p:cNvPr id="37" name="Rounded Rectangular Callout 36"/>
              <p:cNvSpPr>
                <a:spLocks noRot="1" noChangeAspect="1" noMove="1" noResize="1" noEditPoints="1" noAdjustHandles="1" noChangeArrowheads="1" noChangeShapeType="1" noTextEdit="1"/>
              </p:cNvSpPr>
              <p:nvPr/>
            </p:nvSpPr>
            <p:spPr>
              <a:xfrm>
                <a:off x="879537" y="3096526"/>
                <a:ext cx="1808174" cy="760012"/>
              </a:xfrm>
              <a:prstGeom prst="wedgeRoundRectCallout">
                <a:avLst>
                  <a:gd name="adj1" fmla="val 83225"/>
                  <a:gd name="adj2" fmla="val 118029"/>
                  <a:gd name="adj3" fmla="val 16667"/>
                </a:avLst>
              </a:prstGeom>
              <a:blipFill rotWithShape="1">
                <a:blip r:embed="rId12"/>
                <a:stretch>
                  <a:fillRect t="-5607"/>
                </a:stretch>
              </a:blipFill>
              <a:ln w="19050">
                <a:solidFill>
                  <a:schemeClr val="tx1"/>
                </a:solidFill>
              </a:ln>
              <a:effectLst>
                <a:outerShdw blurRad="50800" sx="1000" sy="1000" algn="ctr" rotWithShape="0">
                  <a:srgbClr val="FFFFFF">
                    <a:alpha val="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ounded Rectangular Callout 37"/>
              <p:cNvSpPr/>
              <p:nvPr/>
            </p:nvSpPr>
            <p:spPr>
              <a:xfrm>
                <a:off x="5157858" y="4894433"/>
                <a:ext cx="1808174" cy="380006"/>
              </a:xfrm>
              <a:prstGeom prst="wedgeRoundRectCallout">
                <a:avLst>
                  <a:gd name="adj1" fmla="val -60706"/>
                  <a:gd name="adj2" fmla="val -259108"/>
                  <a:gd name="adj3" fmla="val 16667"/>
                </a:avLst>
              </a:prstGeom>
              <a:solidFill>
                <a:schemeClr val="bg1"/>
              </a:solidFill>
              <a:ln w="19050">
                <a:solidFill>
                  <a:schemeClr val="tx1"/>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i="1" dirty="0" smtClean="0">
                    <a:solidFill>
                      <a:schemeClr val="tx1"/>
                    </a:solidFill>
                    <a:ea typeface="Cambria Math"/>
                  </a:rPr>
                  <a:t>w</a:t>
                </a:r>
                <a:r>
                  <a:rPr lang="en-US" sz="2400" dirty="0" smtClean="0">
                    <a:solidFill>
                      <a:schemeClr val="tx1"/>
                    </a:solidFill>
                    <a:ea typeface="Cambria Math"/>
                  </a:rPr>
                  <a:t> </a:t>
                </a:r>
                <a14:m>
                  <m:oMath xmlns:m="http://schemas.openxmlformats.org/officeDocument/2006/math">
                    <m:r>
                      <a:rPr lang="en-US" sz="2400" i="1">
                        <a:solidFill>
                          <a:schemeClr val="tx1"/>
                        </a:solidFill>
                        <a:latin typeface="Cambria Math"/>
                        <a:ea typeface="Cambria Math"/>
                      </a:rPr>
                      <m:t>=</m:t>
                    </m:r>
                    <m:r>
                      <m:rPr>
                        <m:nor/>
                      </m:rPr>
                      <a:rPr lang="en-US" sz="2400" b="0" i="0" dirty="0" smtClean="0">
                        <a:solidFill>
                          <a:srgbClr val="C00000"/>
                        </a:solidFill>
                      </a:rPr>
                      <m:t>True</m:t>
                    </m:r>
                  </m:oMath>
                </a14:m>
                <a:endParaRPr lang="en-US" sz="2400" dirty="0" smtClean="0">
                  <a:solidFill>
                    <a:schemeClr val="tx1"/>
                  </a:solidFill>
                </a:endParaRPr>
              </a:p>
            </p:txBody>
          </p:sp>
        </mc:Choice>
        <mc:Fallback xmlns="">
          <p:sp>
            <p:nvSpPr>
              <p:cNvPr id="38" name="Rounded Rectangular Callout 37"/>
              <p:cNvSpPr>
                <a:spLocks noRot="1" noChangeAspect="1" noMove="1" noResize="1" noEditPoints="1" noAdjustHandles="1" noChangeArrowheads="1" noChangeShapeType="1" noTextEdit="1"/>
              </p:cNvSpPr>
              <p:nvPr/>
            </p:nvSpPr>
            <p:spPr>
              <a:xfrm>
                <a:off x="5157858" y="4894433"/>
                <a:ext cx="1808174" cy="380006"/>
              </a:xfrm>
              <a:prstGeom prst="wedgeRoundRectCallout">
                <a:avLst>
                  <a:gd name="adj1" fmla="val -60706"/>
                  <a:gd name="adj2" fmla="val -259108"/>
                  <a:gd name="adj3" fmla="val 16667"/>
                </a:avLst>
              </a:prstGeom>
              <a:blipFill rotWithShape="1">
                <a:blip r:embed="rId13"/>
                <a:stretch>
                  <a:fillRect b="-14359"/>
                </a:stretch>
              </a:blipFill>
              <a:ln w="19050">
                <a:solidFill>
                  <a:schemeClr val="tx1"/>
                </a:solidFill>
              </a:ln>
              <a:effectLst>
                <a:outerShdw blurRad="50800" sx="1000" sy="1000" algn="ctr" rotWithShape="0">
                  <a:srgbClr val="FFFFFF">
                    <a:alpha val="0"/>
                  </a:srgbClr>
                </a:outerShdw>
              </a:effectLst>
            </p:spPr>
            <p:txBody>
              <a:bodyPr/>
              <a:lstStyle/>
              <a:p>
                <a:r>
                  <a:rPr lang="en-US">
                    <a:noFill/>
                  </a:rPr>
                  <a:t> </a:t>
                </a:r>
              </a:p>
            </p:txBody>
          </p:sp>
        </mc:Fallback>
      </mc:AlternateContent>
    </p:spTree>
    <p:extLst>
      <p:ext uri="{BB962C8B-B14F-4D97-AF65-F5344CB8AC3E}">
        <p14:creationId xmlns:p14="http://schemas.microsoft.com/office/powerpoint/2010/main" val="225429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par>
                                <p:cTn id="25" presetID="10"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par>
                                <p:cTn id="36" presetID="10" presetClass="entr" presetSubtype="0" fill="hold"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dissolve">
                                      <p:cBhvr>
                                        <p:cTn id="43" dur="500"/>
                                        <p:tgtEl>
                                          <p:spTgt spid="3"/>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dissolve">
                                      <p:cBhvr>
                                        <p:cTn id="48" dur="500"/>
                                        <p:tgtEl>
                                          <p:spTgt spid="37"/>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dissolve">
                                      <p:cBhvr>
                                        <p:cTn id="5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31" grpId="0"/>
      <p:bldP spid="32" grpId="0"/>
      <p:bldP spid="33" grpId="0"/>
      <p:bldP spid="3" grpId="0" animBg="1"/>
      <p:bldP spid="37" grpId="0" animBg="1"/>
      <p:bldP spid="3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4210384" y="1862892"/>
            <a:ext cx="181" cy="0"/>
          </a:xfrm>
          <a:prstGeom prst="line">
            <a:avLst/>
          </a:prstGeom>
          <a:ln w="16800">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4210384" y="1862892"/>
            <a:ext cx="181" cy="114"/>
          </a:xfrm>
          <a:prstGeom prst="line">
            <a:avLst/>
          </a:prstGeom>
          <a:ln w="16800">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4210384" y="1862892"/>
            <a:ext cx="181" cy="114"/>
          </a:xfrm>
          <a:prstGeom prst="line">
            <a:avLst/>
          </a:prstGeom>
          <a:ln w="16800">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210384" y="1862892"/>
            <a:ext cx="181" cy="0"/>
          </a:xfrm>
          <a:prstGeom prst="line">
            <a:avLst/>
          </a:prstGeom>
          <a:ln w="16800">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210384" y="1862892"/>
            <a:ext cx="181" cy="0"/>
          </a:xfrm>
          <a:prstGeom prst="line">
            <a:avLst/>
          </a:prstGeom>
          <a:ln w="16800">
            <a:solidFill>
              <a:srgbClr val="ED1C24"/>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p:cNvSpPr txBox="1"/>
              <p:nvPr/>
            </p:nvSpPr>
            <p:spPr>
              <a:xfrm>
                <a:off x="2950729" y="1286574"/>
                <a:ext cx="2513637"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a:rPr>
                        <m:t>(</m:t>
                      </m:r>
                      <m:sSub>
                        <m:sSubPr>
                          <m:ctrlPr>
                            <a:rPr lang="en-US" sz="2800" b="0" i="1" smtClean="0">
                              <a:latin typeface="Cambria Math"/>
                            </a:rPr>
                          </m:ctrlPr>
                        </m:sSubPr>
                        <m:e>
                          <m:r>
                            <a:rPr lang="en-US" sz="2800" b="0" i="1" smtClean="0">
                              <a:latin typeface="Cambria Math"/>
                            </a:rPr>
                            <m:t>𝑣</m:t>
                          </m:r>
                        </m:e>
                        <m:sub>
                          <m:r>
                            <m:rPr>
                              <m:sty m:val="p"/>
                            </m:rPr>
                            <a:rPr lang="en-US" sz="2800" b="0" i="0" smtClean="0">
                              <a:latin typeface="Cambria Math"/>
                            </a:rPr>
                            <m:t>root</m:t>
                          </m:r>
                        </m:sub>
                      </m:sSub>
                      <m:r>
                        <a:rPr lang="en-US" sz="2800" b="0" i="1" smtClean="0">
                          <a:latin typeface="Cambria Math"/>
                        </a:rPr>
                        <m:t>=</m:t>
                      </m:r>
                      <m:r>
                        <a:rPr lang="en-US" sz="2800" b="0" i="1" smtClean="0">
                          <a:latin typeface="Cambria Math"/>
                        </a:rPr>
                        <m:t>𝑡𝑟𝑢𝑒</m:t>
                      </m:r>
                      <m:r>
                        <a:rPr lang="en-US" sz="2800" b="0" i="1" smtClean="0">
                          <a:latin typeface="Cambria Math"/>
                        </a:rPr>
                        <m:t>)</m:t>
                      </m:r>
                    </m:oMath>
                  </m:oMathPara>
                </a14:m>
                <a:endParaRPr lang="en-US" sz="2800" b="0" dirty="0" smtClean="0"/>
              </a:p>
            </p:txBody>
          </p:sp>
        </mc:Choice>
        <mc:Fallback xmlns="">
          <p:sp>
            <p:nvSpPr>
              <p:cNvPr id="24" name="TextBox 23"/>
              <p:cNvSpPr txBox="1">
                <a:spLocks noRot="1" noChangeAspect="1" noMove="1" noResize="1" noEditPoints="1" noAdjustHandles="1" noChangeArrowheads="1" noChangeShapeType="1" noTextEdit="1"/>
              </p:cNvSpPr>
              <p:nvPr/>
            </p:nvSpPr>
            <p:spPr>
              <a:xfrm>
                <a:off x="2950729" y="1286574"/>
                <a:ext cx="2513637" cy="523220"/>
              </a:xfrm>
              <a:prstGeom prst="rect">
                <a:avLst/>
              </a:prstGeom>
              <a:blipFill rotWithShape="1">
                <a:blip r:embed="rId3"/>
                <a:stretch>
                  <a:fillRect/>
                </a:stretch>
              </a:blipFill>
            </p:spPr>
            <p:txBody>
              <a:bodyPr/>
              <a:lstStyle/>
              <a:p>
                <a:r>
                  <a:rPr lang="en-US">
                    <a:noFill/>
                  </a:rPr>
                  <a:t> </a:t>
                </a:r>
              </a:p>
            </p:txBody>
          </p:sp>
        </mc:Fallback>
      </mc:AlternateContent>
      <p:sp>
        <p:nvSpPr>
          <p:cNvPr id="60" name="TextBox 59"/>
          <p:cNvSpPr txBox="1"/>
          <p:nvPr/>
        </p:nvSpPr>
        <p:spPr>
          <a:xfrm>
            <a:off x="2483387" y="5991747"/>
            <a:ext cx="1696875" cy="830997"/>
          </a:xfrm>
          <a:prstGeom prst="rect">
            <a:avLst/>
          </a:prstGeom>
          <a:noFill/>
        </p:spPr>
        <p:txBody>
          <a:bodyPr wrap="none" rtlCol="0">
            <a:spAutoFit/>
          </a:bodyPr>
          <a:lstStyle/>
          <a:p>
            <a:pPr algn="ctr"/>
            <a:r>
              <a:rPr lang="en-US" sz="2400" dirty="0" smtClean="0"/>
              <a:t>Inconsistent</a:t>
            </a:r>
          </a:p>
          <a:p>
            <a:pPr algn="ctr"/>
            <a:r>
              <a:rPr lang="en-US" sz="2400" dirty="0" smtClean="0"/>
              <a:t>Facts</a:t>
            </a:r>
            <a:endParaRPr lang="en-US" sz="2400" dirty="0"/>
          </a:p>
        </p:txBody>
      </p:sp>
      <p:cxnSp>
        <p:nvCxnSpPr>
          <p:cNvPr id="26" name="Straight Arrow Connector 25"/>
          <p:cNvCxnSpPr/>
          <p:nvPr/>
        </p:nvCxnSpPr>
        <p:spPr>
          <a:xfrm>
            <a:off x="4210565" y="1862892"/>
            <a:ext cx="81803" cy="486675"/>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TextBox 38"/>
              <p:cNvSpPr txBox="1"/>
              <p:nvPr/>
            </p:nvSpPr>
            <p:spPr>
              <a:xfrm>
                <a:off x="5501318" y="3338840"/>
                <a:ext cx="3414082" cy="584775"/>
              </a:xfrm>
              <a:prstGeom prst="rect">
                <a:avLst/>
              </a:prstGeom>
              <a:noFill/>
              <a:ln w="31750">
                <a:noFill/>
              </a:ln>
            </p:spPr>
            <p:txBody>
              <a:bodyPr wrap="square" rtlCol="0">
                <a:spAutoFit/>
              </a:bodyPr>
              <a:lstStyle/>
              <a:p>
                <a14:m>
                  <m:oMath xmlns:m="http://schemas.openxmlformats.org/officeDocument/2006/math">
                    <m:r>
                      <a:rPr lang="en-US" sz="3200" i="1">
                        <a:solidFill>
                          <a:srgbClr val="0070C0"/>
                        </a:solidFill>
                        <a:latin typeface="Cambria Math"/>
                        <a:ea typeface="Cambria Math"/>
                      </a:rPr>
                      <m:t>𝜑</m:t>
                    </m:r>
                  </m:oMath>
                </a14:m>
                <a:r>
                  <a:rPr lang="en-US" sz="3200" dirty="0" smtClean="0"/>
                  <a:t> is </a:t>
                </a:r>
                <a:r>
                  <a:rPr lang="en-US" sz="3200" dirty="0" err="1" smtClean="0"/>
                  <a:t>unsatisfiable</a:t>
                </a:r>
                <a:endParaRPr lang="en-US" sz="3600" dirty="0" smtClean="0"/>
              </a:p>
            </p:txBody>
          </p:sp>
        </mc:Choice>
        <mc:Fallback xmlns="">
          <p:sp>
            <p:nvSpPr>
              <p:cNvPr id="39" name="TextBox 38"/>
              <p:cNvSpPr txBox="1">
                <a:spLocks noRot="1" noChangeAspect="1" noMove="1" noResize="1" noEditPoints="1" noAdjustHandles="1" noChangeArrowheads="1" noChangeShapeType="1" noTextEdit="1"/>
              </p:cNvSpPr>
              <p:nvPr/>
            </p:nvSpPr>
            <p:spPr>
              <a:xfrm>
                <a:off x="5501318" y="3338840"/>
                <a:ext cx="3414082" cy="584775"/>
              </a:xfrm>
              <a:prstGeom prst="rect">
                <a:avLst/>
              </a:prstGeom>
              <a:blipFill rotWithShape="1">
                <a:blip r:embed="rId4"/>
                <a:stretch>
                  <a:fillRect t="-12500" b="-34375"/>
                </a:stretch>
              </a:blipFill>
              <a:ln w="31750">
                <a:noFill/>
              </a:ln>
            </p:spPr>
            <p:txBody>
              <a:bodyPr/>
              <a:lstStyle/>
              <a:p>
                <a:r>
                  <a:rPr lang="en-US">
                    <a:noFill/>
                  </a:rPr>
                  <a:t> </a:t>
                </a:r>
              </a:p>
            </p:txBody>
          </p:sp>
        </mc:Fallback>
      </mc:AlternateContent>
      <p:cxnSp>
        <p:nvCxnSpPr>
          <p:cNvPr id="102" name="Straight Arrow Connector 101"/>
          <p:cNvCxnSpPr/>
          <p:nvPr/>
        </p:nvCxnSpPr>
        <p:spPr>
          <a:xfrm flipH="1">
            <a:off x="3886200" y="2349567"/>
            <a:ext cx="359057" cy="360683"/>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a:off x="4292368" y="2380066"/>
            <a:ext cx="207126" cy="426701"/>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flipH="1">
            <a:off x="3810000" y="2715829"/>
            <a:ext cx="76200" cy="486675"/>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a:off x="4498299" y="2813184"/>
            <a:ext cx="81803" cy="486675"/>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flipV="1">
            <a:off x="3822841" y="3082092"/>
            <a:ext cx="387543" cy="152400"/>
          </a:xfrm>
          <a:prstGeom prst="straightConnector1">
            <a:avLst/>
          </a:prstGeom>
          <a:ln w="28575">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flipH="1" flipV="1">
            <a:off x="4210384" y="3082092"/>
            <a:ext cx="370233" cy="243337"/>
          </a:xfrm>
          <a:prstGeom prst="straightConnector1">
            <a:avLst/>
          </a:prstGeom>
          <a:ln w="28575">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a:off x="4210565" y="3202504"/>
            <a:ext cx="370052" cy="518663"/>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flipH="1">
            <a:off x="3583625" y="3220959"/>
            <a:ext cx="626940" cy="409270"/>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a:off x="3584140" y="3630229"/>
            <a:ext cx="14272" cy="801628"/>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a:off x="4580617" y="3721167"/>
            <a:ext cx="87148" cy="832359"/>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p:nvPr/>
        </p:nvCxnSpPr>
        <p:spPr>
          <a:xfrm flipV="1">
            <a:off x="3598412" y="4280194"/>
            <a:ext cx="448857" cy="152400"/>
          </a:xfrm>
          <a:prstGeom prst="straightConnector1">
            <a:avLst/>
          </a:prstGeom>
          <a:ln w="28575">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p:nvPr/>
        </p:nvCxnSpPr>
        <p:spPr>
          <a:xfrm flipH="1" flipV="1">
            <a:off x="4114800" y="4310188"/>
            <a:ext cx="552965" cy="243338"/>
          </a:xfrm>
          <a:prstGeom prst="straightConnector1">
            <a:avLst/>
          </a:prstGeom>
          <a:ln w="28575">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p:nvPr/>
        </p:nvCxnSpPr>
        <p:spPr>
          <a:xfrm flipH="1">
            <a:off x="3458357" y="4356394"/>
            <a:ext cx="588913" cy="749006"/>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a:off x="4065728" y="4310188"/>
            <a:ext cx="771777" cy="795212"/>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a:endCxn id="60" idx="0"/>
          </p:cNvCxnSpPr>
          <p:nvPr/>
        </p:nvCxnSpPr>
        <p:spPr>
          <a:xfrm flipH="1">
            <a:off x="3331825" y="5105400"/>
            <a:ext cx="126532" cy="886347"/>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a:endCxn id="31" idx="0"/>
          </p:cNvCxnSpPr>
          <p:nvPr/>
        </p:nvCxnSpPr>
        <p:spPr>
          <a:xfrm>
            <a:off x="4824413" y="5091113"/>
            <a:ext cx="861530" cy="939112"/>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Autofit/>
          </a:bodyPr>
          <a:lstStyle/>
          <a:p>
            <a:r>
              <a:rPr lang="en-US" dirty="0" err="1"/>
              <a:t>Stålmarck’s</a:t>
            </a:r>
            <a:r>
              <a:rPr lang="en-US" dirty="0"/>
              <a:t> method</a:t>
            </a:r>
          </a:p>
        </p:txBody>
      </p:sp>
      <p:sp>
        <p:nvSpPr>
          <p:cNvPr id="4" name="Slide Number Placeholder 3"/>
          <p:cNvSpPr>
            <a:spLocks noGrp="1"/>
          </p:cNvSpPr>
          <p:nvPr>
            <p:ph type="sldNum" sz="quarter" idx="12"/>
          </p:nvPr>
        </p:nvSpPr>
        <p:spPr/>
        <p:txBody>
          <a:bodyPr/>
          <a:lstStyle/>
          <a:p>
            <a:fld id="{A65A0EED-6B89-664A-801E-D3FDD91C7C69}" type="slidenum">
              <a:rPr lang="en-US" smtClean="0"/>
              <a:pPr/>
              <a:t>62</a:t>
            </a:fld>
            <a:endParaRPr lang="en-US" dirty="0"/>
          </a:p>
        </p:txBody>
      </p:sp>
      <p:pic>
        <p:nvPicPr>
          <p:cNvPr id="30" name="Picture 8" descr="C:\Users\reps\AppData\Local\Microsoft\Windows\Temporary Internet Files\Content.IE5\UWN4LK9M\Lightbulb_by_Trixyrogue[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63731" y="1150557"/>
            <a:ext cx="880269" cy="101231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4837505" y="6030225"/>
            <a:ext cx="1696875" cy="830997"/>
          </a:xfrm>
          <a:prstGeom prst="rect">
            <a:avLst/>
          </a:prstGeom>
          <a:noFill/>
        </p:spPr>
        <p:txBody>
          <a:bodyPr wrap="none" rtlCol="0">
            <a:spAutoFit/>
          </a:bodyPr>
          <a:lstStyle/>
          <a:p>
            <a:pPr algn="ctr"/>
            <a:r>
              <a:rPr lang="en-US" sz="2400" dirty="0" smtClean="0"/>
              <a:t>Inconsistent</a:t>
            </a:r>
          </a:p>
          <a:p>
            <a:pPr algn="ctr"/>
            <a:r>
              <a:rPr lang="en-US" sz="2400" dirty="0" smtClean="0"/>
              <a:t>Facts</a:t>
            </a:r>
            <a:endParaRPr lang="en-US" sz="2400" dirty="0"/>
          </a:p>
        </p:txBody>
      </p:sp>
    </p:spTree>
    <p:extLst>
      <p:ext uri="{BB962C8B-B14F-4D97-AF65-F5344CB8AC3E}">
        <p14:creationId xmlns:p14="http://schemas.microsoft.com/office/powerpoint/2010/main" val="316801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02"/>
                                        </p:tgtEl>
                                        <p:attrNameLst>
                                          <p:attrName>style.visibility</p:attrName>
                                        </p:attrNameLst>
                                      </p:cBhvr>
                                      <p:to>
                                        <p:strVal val="visible"/>
                                      </p:to>
                                    </p:set>
                                    <p:animEffect transition="in" filter="wipe(up)">
                                      <p:cBhvr>
                                        <p:cTn id="11" dur="500"/>
                                        <p:tgtEl>
                                          <p:spTgt spid="102"/>
                                        </p:tgtEl>
                                      </p:cBhvr>
                                    </p:animEffect>
                                  </p:childTnLst>
                                </p:cTn>
                              </p:par>
                              <p:par>
                                <p:cTn id="12" presetID="22" presetClass="entr" presetSubtype="1" fill="hold" nodeType="withEffect">
                                  <p:stCondLst>
                                    <p:cond delay="0"/>
                                  </p:stCondLst>
                                  <p:childTnLst>
                                    <p:set>
                                      <p:cBhvr>
                                        <p:cTn id="13" dur="1" fill="hold">
                                          <p:stCondLst>
                                            <p:cond delay="0"/>
                                          </p:stCondLst>
                                        </p:cTn>
                                        <p:tgtEl>
                                          <p:spTgt spid="103"/>
                                        </p:tgtEl>
                                        <p:attrNameLst>
                                          <p:attrName>style.visibility</p:attrName>
                                        </p:attrNameLst>
                                      </p:cBhvr>
                                      <p:to>
                                        <p:strVal val="visible"/>
                                      </p:to>
                                    </p:set>
                                    <p:animEffect transition="in" filter="wipe(up)">
                                      <p:cBhvr>
                                        <p:cTn id="14" dur="500"/>
                                        <p:tgtEl>
                                          <p:spTgt spid="103"/>
                                        </p:tgtEl>
                                      </p:cBhvr>
                                    </p:animEffect>
                                  </p:child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104"/>
                                        </p:tgtEl>
                                        <p:attrNameLst>
                                          <p:attrName>style.visibility</p:attrName>
                                        </p:attrNameLst>
                                      </p:cBhvr>
                                      <p:to>
                                        <p:strVal val="visible"/>
                                      </p:to>
                                    </p:set>
                                    <p:animEffect transition="in" filter="wipe(up)">
                                      <p:cBhvr>
                                        <p:cTn id="18" dur="500"/>
                                        <p:tgtEl>
                                          <p:spTgt spid="104"/>
                                        </p:tgtEl>
                                      </p:cBhvr>
                                    </p:animEffect>
                                  </p:childTnLst>
                                </p:cTn>
                              </p:par>
                              <p:par>
                                <p:cTn id="19" presetID="22" presetClass="entr" presetSubtype="1" fill="hold" nodeType="withEffect">
                                  <p:stCondLst>
                                    <p:cond delay="0"/>
                                  </p:stCondLst>
                                  <p:childTnLst>
                                    <p:set>
                                      <p:cBhvr>
                                        <p:cTn id="20" dur="1" fill="hold">
                                          <p:stCondLst>
                                            <p:cond delay="0"/>
                                          </p:stCondLst>
                                        </p:cTn>
                                        <p:tgtEl>
                                          <p:spTgt spid="105"/>
                                        </p:tgtEl>
                                        <p:attrNameLst>
                                          <p:attrName>style.visibility</p:attrName>
                                        </p:attrNameLst>
                                      </p:cBhvr>
                                      <p:to>
                                        <p:strVal val="visible"/>
                                      </p:to>
                                    </p:set>
                                    <p:animEffect transition="in" filter="wipe(up)">
                                      <p:cBhvr>
                                        <p:cTn id="21" dur="500"/>
                                        <p:tgtEl>
                                          <p:spTgt spid="105"/>
                                        </p:tgtEl>
                                      </p:cBhvr>
                                    </p:animEffect>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106"/>
                                        </p:tgtEl>
                                        <p:attrNameLst>
                                          <p:attrName>style.visibility</p:attrName>
                                        </p:attrNameLst>
                                      </p:cBhvr>
                                      <p:to>
                                        <p:strVal val="visible"/>
                                      </p:to>
                                    </p:set>
                                    <p:animEffect transition="in" filter="wipe(down)">
                                      <p:cBhvr>
                                        <p:cTn id="25" dur="500"/>
                                        <p:tgtEl>
                                          <p:spTgt spid="106"/>
                                        </p:tgtEl>
                                      </p:cBhvr>
                                    </p:animEffect>
                                  </p:childTnLst>
                                </p:cTn>
                              </p:par>
                              <p:par>
                                <p:cTn id="26" presetID="22" presetClass="entr" presetSubtype="4" fill="hold" nodeType="withEffect">
                                  <p:stCondLst>
                                    <p:cond delay="0"/>
                                  </p:stCondLst>
                                  <p:childTnLst>
                                    <p:set>
                                      <p:cBhvr>
                                        <p:cTn id="27" dur="1" fill="hold">
                                          <p:stCondLst>
                                            <p:cond delay="0"/>
                                          </p:stCondLst>
                                        </p:cTn>
                                        <p:tgtEl>
                                          <p:spTgt spid="107"/>
                                        </p:tgtEl>
                                        <p:attrNameLst>
                                          <p:attrName>style.visibility</p:attrName>
                                        </p:attrNameLst>
                                      </p:cBhvr>
                                      <p:to>
                                        <p:strVal val="visible"/>
                                      </p:to>
                                    </p:set>
                                    <p:animEffect transition="in" filter="wipe(down)">
                                      <p:cBhvr>
                                        <p:cTn id="28" dur="500"/>
                                        <p:tgtEl>
                                          <p:spTgt spid="107"/>
                                        </p:tgtEl>
                                      </p:cBhvr>
                                    </p:animEffect>
                                  </p:childTnLst>
                                </p:cTn>
                              </p:par>
                            </p:childTnLst>
                          </p:cTn>
                        </p:par>
                        <p:par>
                          <p:cTn id="29" fill="hold">
                            <p:stCondLst>
                              <p:cond delay="2000"/>
                            </p:stCondLst>
                            <p:childTnLst>
                              <p:par>
                                <p:cTn id="30" presetID="22" presetClass="entr" presetSubtype="1" fill="hold" nodeType="afterEffect">
                                  <p:stCondLst>
                                    <p:cond delay="0"/>
                                  </p:stCondLst>
                                  <p:childTnLst>
                                    <p:set>
                                      <p:cBhvr>
                                        <p:cTn id="31" dur="1" fill="hold">
                                          <p:stCondLst>
                                            <p:cond delay="0"/>
                                          </p:stCondLst>
                                        </p:cTn>
                                        <p:tgtEl>
                                          <p:spTgt spid="109"/>
                                        </p:tgtEl>
                                        <p:attrNameLst>
                                          <p:attrName>style.visibility</p:attrName>
                                        </p:attrNameLst>
                                      </p:cBhvr>
                                      <p:to>
                                        <p:strVal val="visible"/>
                                      </p:to>
                                    </p:set>
                                    <p:animEffect transition="in" filter="wipe(up)">
                                      <p:cBhvr>
                                        <p:cTn id="32" dur="500"/>
                                        <p:tgtEl>
                                          <p:spTgt spid="109"/>
                                        </p:tgtEl>
                                      </p:cBhvr>
                                    </p:animEffect>
                                  </p:childTnLst>
                                </p:cTn>
                              </p:par>
                              <p:par>
                                <p:cTn id="33" presetID="22" presetClass="entr" presetSubtype="1" fill="hold" nodeType="withEffect">
                                  <p:stCondLst>
                                    <p:cond delay="0"/>
                                  </p:stCondLst>
                                  <p:childTnLst>
                                    <p:set>
                                      <p:cBhvr>
                                        <p:cTn id="34" dur="1" fill="hold">
                                          <p:stCondLst>
                                            <p:cond delay="0"/>
                                          </p:stCondLst>
                                        </p:cTn>
                                        <p:tgtEl>
                                          <p:spTgt spid="108"/>
                                        </p:tgtEl>
                                        <p:attrNameLst>
                                          <p:attrName>style.visibility</p:attrName>
                                        </p:attrNameLst>
                                      </p:cBhvr>
                                      <p:to>
                                        <p:strVal val="visible"/>
                                      </p:to>
                                    </p:set>
                                    <p:animEffect transition="in" filter="wipe(up)">
                                      <p:cBhvr>
                                        <p:cTn id="35" dur="500"/>
                                        <p:tgtEl>
                                          <p:spTgt spid="108"/>
                                        </p:tgtEl>
                                      </p:cBhvr>
                                    </p:animEffect>
                                  </p:childTnLst>
                                </p:cTn>
                              </p:par>
                            </p:childTnLst>
                          </p:cTn>
                        </p:par>
                        <p:par>
                          <p:cTn id="36" fill="hold">
                            <p:stCondLst>
                              <p:cond delay="2500"/>
                            </p:stCondLst>
                            <p:childTnLst>
                              <p:par>
                                <p:cTn id="37" presetID="22" presetClass="entr" presetSubtype="1" fill="hold" nodeType="afterEffect">
                                  <p:stCondLst>
                                    <p:cond delay="0"/>
                                  </p:stCondLst>
                                  <p:childTnLst>
                                    <p:set>
                                      <p:cBhvr>
                                        <p:cTn id="38" dur="1" fill="hold">
                                          <p:stCondLst>
                                            <p:cond delay="0"/>
                                          </p:stCondLst>
                                        </p:cTn>
                                        <p:tgtEl>
                                          <p:spTgt spid="110"/>
                                        </p:tgtEl>
                                        <p:attrNameLst>
                                          <p:attrName>style.visibility</p:attrName>
                                        </p:attrNameLst>
                                      </p:cBhvr>
                                      <p:to>
                                        <p:strVal val="visible"/>
                                      </p:to>
                                    </p:set>
                                    <p:animEffect transition="in" filter="wipe(up)">
                                      <p:cBhvr>
                                        <p:cTn id="39" dur="500"/>
                                        <p:tgtEl>
                                          <p:spTgt spid="110"/>
                                        </p:tgtEl>
                                      </p:cBhvr>
                                    </p:animEffect>
                                  </p:childTnLst>
                                </p:cTn>
                              </p:par>
                              <p:par>
                                <p:cTn id="40" presetID="22" presetClass="entr" presetSubtype="1" fill="hold" nodeType="withEffect">
                                  <p:stCondLst>
                                    <p:cond delay="0"/>
                                  </p:stCondLst>
                                  <p:childTnLst>
                                    <p:set>
                                      <p:cBhvr>
                                        <p:cTn id="41" dur="1" fill="hold">
                                          <p:stCondLst>
                                            <p:cond delay="0"/>
                                          </p:stCondLst>
                                        </p:cTn>
                                        <p:tgtEl>
                                          <p:spTgt spid="111"/>
                                        </p:tgtEl>
                                        <p:attrNameLst>
                                          <p:attrName>style.visibility</p:attrName>
                                        </p:attrNameLst>
                                      </p:cBhvr>
                                      <p:to>
                                        <p:strVal val="visible"/>
                                      </p:to>
                                    </p:set>
                                    <p:animEffect transition="in" filter="wipe(up)">
                                      <p:cBhvr>
                                        <p:cTn id="42" dur="500"/>
                                        <p:tgtEl>
                                          <p:spTgt spid="111"/>
                                        </p:tgtEl>
                                      </p:cBhvr>
                                    </p:animEffect>
                                  </p:childTnLst>
                                </p:cTn>
                              </p:par>
                            </p:childTnLst>
                          </p:cTn>
                        </p:par>
                        <p:par>
                          <p:cTn id="43" fill="hold">
                            <p:stCondLst>
                              <p:cond delay="3000"/>
                            </p:stCondLst>
                            <p:childTnLst>
                              <p:par>
                                <p:cTn id="44" presetID="22" presetClass="entr" presetSubtype="4" fill="hold" nodeType="afterEffect">
                                  <p:stCondLst>
                                    <p:cond delay="0"/>
                                  </p:stCondLst>
                                  <p:childTnLst>
                                    <p:set>
                                      <p:cBhvr>
                                        <p:cTn id="45" dur="1" fill="hold">
                                          <p:stCondLst>
                                            <p:cond delay="0"/>
                                          </p:stCondLst>
                                        </p:cTn>
                                        <p:tgtEl>
                                          <p:spTgt spid="119"/>
                                        </p:tgtEl>
                                        <p:attrNameLst>
                                          <p:attrName>style.visibility</p:attrName>
                                        </p:attrNameLst>
                                      </p:cBhvr>
                                      <p:to>
                                        <p:strVal val="visible"/>
                                      </p:to>
                                    </p:set>
                                    <p:animEffect transition="in" filter="wipe(down)">
                                      <p:cBhvr>
                                        <p:cTn id="46" dur="500"/>
                                        <p:tgtEl>
                                          <p:spTgt spid="119"/>
                                        </p:tgtEl>
                                      </p:cBhvr>
                                    </p:animEffect>
                                  </p:childTnLst>
                                </p:cTn>
                              </p:par>
                              <p:par>
                                <p:cTn id="47" presetID="22" presetClass="entr" presetSubtype="4" fill="hold" nodeType="withEffect">
                                  <p:stCondLst>
                                    <p:cond delay="0"/>
                                  </p:stCondLst>
                                  <p:childTnLst>
                                    <p:set>
                                      <p:cBhvr>
                                        <p:cTn id="48" dur="1" fill="hold">
                                          <p:stCondLst>
                                            <p:cond delay="0"/>
                                          </p:stCondLst>
                                        </p:cTn>
                                        <p:tgtEl>
                                          <p:spTgt spid="120"/>
                                        </p:tgtEl>
                                        <p:attrNameLst>
                                          <p:attrName>style.visibility</p:attrName>
                                        </p:attrNameLst>
                                      </p:cBhvr>
                                      <p:to>
                                        <p:strVal val="visible"/>
                                      </p:to>
                                    </p:set>
                                    <p:animEffect transition="in" filter="wipe(down)">
                                      <p:cBhvr>
                                        <p:cTn id="49" dur="500"/>
                                        <p:tgtEl>
                                          <p:spTgt spid="120"/>
                                        </p:tgtEl>
                                      </p:cBhvr>
                                    </p:animEffect>
                                  </p:childTnLst>
                                </p:cTn>
                              </p:par>
                            </p:childTnLst>
                          </p:cTn>
                        </p:par>
                        <p:par>
                          <p:cTn id="50" fill="hold">
                            <p:stCondLst>
                              <p:cond delay="3500"/>
                            </p:stCondLst>
                            <p:childTnLst>
                              <p:par>
                                <p:cTn id="51" presetID="22" presetClass="entr" presetSubtype="1" fill="hold" nodeType="afterEffect">
                                  <p:stCondLst>
                                    <p:cond delay="0"/>
                                  </p:stCondLst>
                                  <p:childTnLst>
                                    <p:set>
                                      <p:cBhvr>
                                        <p:cTn id="52" dur="1" fill="hold">
                                          <p:stCondLst>
                                            <p:cond delay="0"/>
                                          </p:stCondLst>
                                        </p:cTn>
                                        <p:tgtEl>
                                          <p:spTgt spid="121"/>
                                        </p:tgtEl>
                                        <p:attrNameLst>
                                          <p:attrName>style.visibility</p:attrName>
                                        </p:attrNameLst>
                                      </p:cBhvr>
                                      <p:to>
                                        <p:strVal val="visible"/>
                                      </p:to>
                                    </p:set>
                                    <p:animEffect transition="in" filter="wipe(up)">
                                      <p:cBhvr>
                                        <p:cTn id="53" dur="500"/>
                                        <p:tgtEl>
                                          <p:spTgt spid="121"/>
                                        </p:tgtEl>
                                      </p:cBhvr>
                                    </p:animEffect>
                                  </p:childTnLst>
                                </p:cTn>
                              </p:par>
                              <p:par>
                                <p:cTn id="54" presetID="22" presetClass="entr" presetSubtype="1" fill="hold" nodeType="withEffect">
                                  <p:stCondLst>
                                    <p:cond delay="0"/>
                                  </p:stCondLst>
                                  <p:childTnLst>
                                    <p:set>
                                      <p:cBhvr>
                                        <p:cTn id="55" dur="1" fill="hold">
                                          <p:stCondLst>
                                            <p:cond delay="0"/>
                                          </p:stCondLst>
                                        </p:cTn>
                                        <p:tgtEl>
                                          <p:spTgt spid="122"/>
                                        </p:tgtEl>
                                        <p:attrNameLst>
                                          <p:attrName>style.visibility</p:attrName>
                                        </p:attrNameLst>
                                      </p:cBhvr>
                                      <p:to>
                                        <p:strVal val="visible"/>
                                      </p:to>
                                    </p:set>
                                    <p:animEffect transition="in" filter="wipe(up)">
                                      <p:cBhvr>
                                        <p:cTn id="56" dur="500"/>
                                        <p:tgtEl>
                                          <p:spTgt spid="122"/>
                                        </p:tgtEl>
                                      </p:cBhvr>
                                    </p:animEffect>
                                  </p:childTnLst>
                                </p:cTn>
                              </p:par>
                            </p:childTnLst>
                          </p:cTn>
                        </p:par>
                        <p:par>
                          <p:cTn id="57" fill="hold">
                            <p:stCondLst>
                              <p:cond delay="4000"/>
                            </p:stCondLst>
                            <p:childTnLst>
                              <p:par>
                                <p:cTn id="58" presetID="22" presetClass="entr" presetSubtype="1" fill="hold" nodeType="afterEffect">
                                  <p:stCondLst>
                                    <p:cond delay="0"/>
                                  </p:stCondLst>
                                  <p:childTnLst>
                                    <p:set>
                                      <p:cBhvr>
                                        <p:cTn id="59" dur="1" fill="hold">
                                          <p:stCondLst>
                                            <p:cond delay="0"/>
                                          </p:stCondLst>
                                        </p:cTn>
                                        <p:tgtEl>
                                          <p:spTgt spid="123"/>
                                        </p:tgtEl>
                                        <p:attrNameLst>
                                          <p:attrName>style.visibility</p:attrName>
                                        </p:attrNameLst>
                                      </p:cBhvr>
                                      <p:to>
                                        <p:strVal val="visible"/>
                                      </p:to>
                                    </p:set>
                                    <p:animEffect transition="in" filter="wipe(up)">
                                      <p:cBhvr>
                                        <p:cTn id="60" dur="500"/>
                                        <p:tgtEl>
                                          <p:spTgt spid="123"/>
                                        </p:tgtEl>
                                      </p:cBhvr>
                                    </p:animEffect>
                                  </p:childTnLst>
                                </p:cTn>
                              </p:par>
                              <p:par>
                                <p:cTn id="61" presetID="22" presetClass="entr" presetSubtype="1" fill="hold" nodeType="withEffect">
                                  <p:stCondLst>
                                    <p:cond delay="0"/>
                                  </p:stCondLst>
                                  <p:childTnLst>
                                    <p:set>
                                      <p:cBhvr>
                                        <p:cTn id="62" dur="1" fill="hold">
                                          <p:stCondLst>
                                            <p:cond delay="0"/>
                                          </p:stCondLst>
                                        </p:cTn>
                                        <p:tgtEl>
                                          <p:spTgt spid="128"/>
                                        </p:tgtEl>
                                        <p:attrNameLst>
                                          <p:attrName>style.visibility</p:attrName>
                                        </p:attrNameLst>
                                      </p:cBhvr>
                                      <p:to>
                                        <p:strVal val="visible"/>
                                      </p:to>
                                    </p:set>
                                    <p:animEffect transition="in" filter="wipe(up)">
                                      <p:cBhvr>
                                        <p:cTn id="63" dur="500"/>
                                        <p:tgtEl>
                                          <p:spTgt spid="128"/>
                                        </p:tgtEl>
                                      </p:cBhvr>
                                    </p:animEffect>
                                  </p:childTnLst>
                                </p:cTn>
                              </p:par>
                            </p:childTnLst>
                          </p:cTn>
                        </p:par>
                        <p:par>
                          <p:cTn id="64" fill="hold">
                            <p:stCondLst>
                              <p:cond delay="4500"/>
                            </p:stCondLst>
                            <p:childTnLst>
                              <p:par>
                                <p:cTn id="65" presetID="9" presetClass="entr" presetSubtype="0" fill="hold" grpId="0" nodeType="afterEffect">
                                  <p:stCondLst>
                                    <p:cond delay="0"/>
                                  </p:stCondLst>
                                  <p:childTnLst>
                                    <p:set>
                                      <p:cBhvr>
                                        <p:cTn id="66" dur="1" fill="hold">
                                          <p:stCondLst>
                                            <p:cond delay="0"/>
                                          </p:stCondLst>
                                        </p:cTn>
                                        <p:tgtEl>
                                          <p:spTgt spid="60"/>
                                        </p:tgtEl>
                                        <p:attrNameLst>
                                          <p:attrName>style.visibility</p:attrName>
                                        </p:attrNameLst>
                                      </p:cBhvr>
                                      <p:to>
                                        <p:strVal val="visible"/>
                                      </p:to>
                                    </p:set>
                                    <p:animEffect transition="in" filter="dissolve">
                                      <p:cBhvr>
                                        <p:cTn id="67" dur="500"/>
                                        <p:tgtEl>
                                          <p:spTgt spid="60"/>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dissolve">
                                      <p:cBhvr>
                                        <p:cTn id="70" dur="500"/>
                                        <p:tgtEl>
                                          <p:spTgt spid="31"/>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fade">
                                      <p:cBhvr>
                                        <p:cTn id="7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39" grpId="0"/>
      <p:bldP spid="3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reps\AppData\Local\Microsoft\Windows\Temporary Internet Files\Content.IE5\3YV4HMTF\Magnifying_Glass_by_Jae_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404804">
            <a:off x="2026423" y="1303700"/>
            <a:ext cx="4616214" cy="4948399"/>
          </a:xfrm>
          <a:prstGeom prst="rect">
            <a:avLst/>
          </a:prstGeom>
          <a:noFill/>
          <a:effectLst/>
        </p:spPr>
      </p:pic>
      <p:sp>
        <p:nvSpPr>
          <p:cNvPr id="2" name="Title 1"/>
          <p:cNvSpPr>
            <a:spLocks noGrp="1"/>
          </p:cNvSpPr>
          <p:nvPr>
            <p:ph type="title"/>
          </p:nvPr>
        </p:nvSpPr>
        <p:spPr/>
        <p:txBody>
          <a:bodyPr/>
          <a:lstStyle/>
          <a:p>
            <a:r>
              <a:rPr lang="en-US" dirty="0" smtClean="0"/>
              <a:t>Key Insight</a:t>
            </a:r>
            <a:endParaRPr lang="en-US" dirty="0"/>
          </a:p>
        </p:txBody>
      </p:sp>
      <p:sp>
        <p:nvSpPr>
          <p:cNvPr id="4" name="TextBox 3"/>
          <p:cNvSpPr txBox="1"/>
          <p:nvPr/>
        </p:nvSpPr>
        <p:spPr>
          <a:xfrm>
            <a:off x="2109624" y="3080676"/>
            <a:ext cx="2020553" cy="646331"/>
          </a:xfrm>
          <a:prstGeom prst="rect">
            <a:avLst/>
          </a:prstGeom>
          <a:noFill/>
        </p:spPr>
        <p:txBody>
          <a:bodyPr wrap="none" rtlCol="0">
            <a:spAutoFit/>
          </a:bodyPr>
          <a:lstStyle/>
          <a:p>
            <a:r>
              <a:rPr lang="en-US" sz="3600" dirty="0" err="1" smtClean="0"/>
              <a:t>Stålmarck</a:t>
            </a:r>
            <a:endParaRPr lang="en-US" sz="3600" dirty="0"/>
          </a:p>
        </p:txBody>
      </p:sp>
      <p:sp>
        <p:nvSpPr>
          <p:cNvPr id="13" name="Slide Number Placeholder 3"/>
          <p:cNvSpPr>
            <a:spLocks noGrp="1"/>
          </p:cNvSpPr>
          <p:nvPr>
            <p:ph type="sldNum" sz="quarter" idx="12"/>
          </p:nvPr>
        </p:nvSpPr>
        <p:spPr>
          <a:xfrm>
            <a:off x="6890134" y="6356350"/>
            <a:ext cx="2133600" cy="365125"/>
          </a:xfrm>
        </p:spPr>
        <p:txBody>
          <a:bodyPr/>
          <a:lstStyle/>
          <a:p>
            <a:fld id="{A65A0EED-6B89-664A-801E-D3FDD91C7C69}" type="slidenum">
              <a:rPr lang="en-US" smtClean="0"/>
              <a:pPr/>
              <a:t>63</a:t>
            </a:fld>
            <a:endParaRPr lang="en-US" dirty="0"/>
          </a:p>
        </p:txBody>
      </p:sp>
      <p:pic>
        <p:nvPicPr>
          <p:cNvPr id="6" name="Picture 8" descr="C:\Users\reps\AppData\Local\Microsoft\Windows\Temporary Internet Files\Content.IE5\UWN4LK9M\Lightbulb_by_Trixyrogu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63731" y="1150557"/>
            <a:ext cx="880269" cy="1012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833159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reps\AppData\Local\Microsoft\Windows\Temporary Internet Files\Content.IE5\3YV4HMTF\Magnifying_Glass_by_Jae_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404804">
            <a:off x="2026423" y="1303700"/>
            <a:ext cx="4616214" cy="4948399"/>
          </a:xfrm>
          <a:prstGeom prst="rect">
            <a:avLst/>
          </a:prstGeom>
          <a:noFill/>
          <a:effectLst/>
        </p:spPr>
      </p:pic>
      <p:sp>
        <p:nvSpPr>
          <p:cNvPr id="2" name="Title 1"/>
          <p:cNvSpPr>
            <a:spLocks noGrp="1"/>
          </p:cNvSpPr>
          <p:nvPr>
            <p:ph type="title"/>
          </p:nvPr>
        </p:nvSpPr>
        <p:spPr/>
        <p:txBody>
          <a:bodyPr/>
          <a:lstStyle/>
          <a:p>
            <a:r>
              <a:rPr lang="en-US" dirty="0" smtClean="0"/>
              <a:t>Key Insight</a:t>
            </a:r>
            <a:endParaRPr lang="en-US" dirty="0"/>
          </a:p>
        </p:txBody>
      </p:sp>
      <p:sp>
        <p:nvSpPr>
          <p:cNvPr id="5" name="TextBox 4"/>
          <p:cNvSpPr txBox="1"/>
          <p:nvPr/>
        </p:nvSpPr>
        <p:spPr>
          <a:xfrm>
            <a:off x="1760555" y="2747071"/>
            <a:ext cx="2620717" cy="1077218"/>
          </a:xfrm>
          <a:prstGeom prst="rect">
            <a:avLst/>
          </a:prstGeom>
          <a:noFill/>
        </p:spPr>
        <p:txBody>
          <a:bodyPr wrap="none" rtlCol="0">
            <a:spAutoFit/>
          </a:bodyPr>
          <a:lstStyle/>
          <a:p>
            <a:pPr algn="ctr"/>
            <a:r>
              <a:rPr lang="en-US" sz="3200" dirty="0" smtClean="0"/>
              <a:t>Abstract</a:t>
            </a:r>
          </a:p>
          <a:p>
            <a:pPr algn="ctr"/>
            <a:r>
              <a:rPr lang="en-US" sz="3200" dirty="0" smtClean="0"/>
              <a:t> Interpretation</a:t>
            </a:r>
            <a:endParaRPr lang="en-US" sz="3200" dirty="0"/>
          </a:p>
        </p:txBody>
      </p:sp>
      <p:sp>
        <p:nvSpPr>
          <p:cNvPr id="6" name="Slide Number Placeholder 3"/>
          <p:cNvSpPr>
            <a:spLocks noGrp="1"/>
          </p:cNvSpPr>
          <p:nvPr>
            <p:ph type="sldNum" sz="quarter" idx="12"/>
          </p:nvPr>
        </p:nvSpPr>
        <p:spPr>
          <a:xfrm>
            <a:off x="6890134" y="6356350"/>
            <a:ext cx="2133600" cy="365125"/>
          </a:xfrm>
        </p:spPr>
        <p:txBody>
          <a:bodyPr/>
          <a:lstStyle/>
          <a:p>
            <a:fld id="{A65A0EED-6B89-664A-801E-D3FDD91C7C69}" type="slidenum">
              <a:rPr lang="en-US" smtClean="0"/>
              <a:pPr/>
              <a:t>64</a:t>
            </a:fld>
            <a:endParaRPr lang="en-US" dirty="0"/>
          </a:p>
        </p:txBody>
      </p:sp>
      <p:pic>
        <p:nvPicPr>
          <p:cNvPr id="7" name="Picture 8" descr="C:\Users\reps\AppData\Local\Microsoft\Windows\Temporary Internet Files\Content.IE5\UWN4LK9M\Lightbulb_by_Trixyrogu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63731" y="1150557"/>
            <a:ext cx="880269" cy="1012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66400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reps\AppData\Local\Microsoft\Windows\Temporary Internet Files\Content.IE5\3YV4HMTF\Magnifying_Glass_by_Jae_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404804">
            <a:off x="2026423" y="1303700"/>
            <a:ext cx="4616214" cy="4948399"/>
          </a:xfrm>
          <a:prstGeom prst="rect">
            <a:avLst/>
          </a:prstGeom>
          <a:noFill/>
          <a:effectLst/>
        </p:spPr>
      </p:pic>
      <p:sp>
        <p:nvSpPr>
          <p:cNvPr id="2" name="Title 1"/>
          <p:cNvSpPr>
            <a:spLocks noGrp="1"/>
          </p:cNvSpPr>
          <p:nvPr>
            <p:ph type="title"/>
          </p:nvPr>
        </p:nvSpPr>
        <p:spPr/>
        <p:txBody>
          <a:bodyPr/>
          <a:lstStyle/>
          <a:p>
            <a:r>
              <a:rPr lang="en-US" dirty="0" smtClean="0"/>
              <a:t>Key Insight</a:t>
            </a:r>
            <a:endParaRPr lang="en-US" dirty="0"/>
          </a:p>
        </p:txBody>
      </p:sp>
      <mc:AlternateContent xmlns:mc="http://schemas.openxmlformats.org/markup-compatibility/2006" xmlns:a14="http://schemas.microsoft.com/office/drawing/2010/main">
        <mc:Choice Requires="a14">
          <p:sp>
            <p:nvSpPr>
              <p:cNvPr id="4" name="TextBox 3"/>
              <p:cNvSpPr txBox="1"/>
              <p:nvPr/>
            </p:nvSpPr>
            <p:spPr>
              <a:xfrm>
                <a:off x="1844584" y="3040920"/>
                <a:ext cx="2489977" cy="584775"/>
              </a:xfrm>
              <a:prstGeom prst="rect">
                <a:avLst/>
              </a:prstGeom>
              <a:noFill/>
            </p:spPr>
            <p:txBody>
              <a:bodyPr wrap="none" rtlCol="0">
                <a:spAutoFit/>
              </a:bodyPr>
              <a:lstStyle/>
              <a:p>
                <a:r>
                  <a:rPr lang="en-US" sz="3200" dirty="0"/>
                  <a:t>Stålmarck</a:t>
                </a:r>
                <a14:m>
                  <m:oMath xmlns:m="http://schemas.openxmlformats.org/officeDocument/2006/math">
                    <m:r>
                      <a:rPr lang="en-US" sz="3200" i="1">
                        <a:latin typeface="Cambria Math"/>
                      </a:rPr>
                      <m:t>[</m:t>
                    </m:r>
                    <m:r>
                      <a:rPr lang="en-US" sz="3200" i="1">
                        <a:solidFill>
                          <a:srgbClr val="FF0000"/>
                        </a:solidFill>
                        <a:latin typeface="Cambria Math"/>
                        <a:ea typeface="Cambria Math"/>
                      </a:rPr>
                      <m:t>𝒜</m:t>
                    </m:r>
                    <m:r>
                      <a:rPr lang="en-US" sz="3200" i="1">
                        <a:latin typeface="Cambria Math"/>
                      </a:rPr>
                      <m:t>]</m:t>
                    </m:r>
                  </m:oMath>
                </a14:m>
                <a:endParaRPr lang="en-US" sz="3200" dirty="0"/>
              </a:p>
            </p:txBody>
          </p:sp>
        </mc:Choice>
        <mc:Fallback xmlns="">
          <p:sp>
            <p:nvSpPr>
              <p:cNvPr id="4" name="TextBox 3"/>
              <p:cNvSpPr txBox="1">
                <a:spLocks noRot="1" noChangeAspect="1" noMove="1" noResize="1" noEditPoints="1" noAdjustHandles="1" noChangeArrowheads="1" noChangeShapeType="1" noTextEdit="1"/>
              </p:cNvSpPr>
              <p:nvPr/>
            </p:nvSpPr>
            <p:spPr>
              <a:xfrm>
                <a:off x="1844584" y="3040920"/>
                <a:ext cx="2489977" cy="584775"/>
              </a:xfrm>
              <a:prstGeom prst="rect">
                <a:avLst/>
              </a:prstGeom>
              <a:blipFill rotWithShape="1">
                <a:blip r:embed="rId3"/>
                <a:stretch>
                  <a:fillRect l="-6373" t="-12500" b="-34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1673116" y="5622228"/>
                <a:ext cx="6059159" cy="646331"/>
              </a:xfrm>
              <a:prstGeom prst="rect">
                <a:avLst/>
              </a:prstGeom>
              <a:noFill/>
            </p:spPr>
            <p:txBody>
              <a:bodyPr wrap="none" rtlCol="0">
                <a:spAutoFit/>
              </a:bodyPr>
              <a:lstStyle/>
              <a:p>
                <a14:m>
                  <m:oMath xmlns:m="http://schemas.openxmlformats.org/officeDocument/2006/math">
                    <m:r>
                      <a:rPr lang="en-US" sz="3600" b="0" i="1" smtClean="0">
                        <a:solidFill>
                          <a:srgbClr val="FF0000"/>
                        </a:solidFill>
                        <a:latin typeface="Cambria Math"/>
                        <a:ea typeface="Cambria Math"/>
                      </a:rPr>
                      <m:t>𝒜</m:t>
                    </m:r>
                  </m:oMath>
                </a14:m>
                <a:r>
                  <a:rPr lang="en-US" sz="3600" dirty="0" smtClean="0"/>
                  <a:t> = a Boolean abstract domain</a:t>
                </a:r>
                <a:endParaRPr lang="en-US" sz="3600" dirty="0"/>
              </a:p>
            </p:txBody>
          </p:sp>
        </mc:Choice>
        <mc:Fallback xmlns="">
          <p:sp>
            <p:nvSpPr>
              <p:cNvPr id="5" name="TextBox 4"/>
              <p:cNvSpPr txBox="1">
                <a:spLocks noRot="1" noChangeAspect="1" noMove="1" noResize="1" noEditPoints="1" noAdjustHandles="1" noChangeArrowheads="1" noChangeShapeType="1" noTextEdit="1"/>
              </p:cNvSpPr>
              <p:nvPr/>
            </p:nvSpPr>
            <p:spPr>
              <a:xfrm>
                <a:off x="1673116" y="5622228"/>
                <a:ext cx="6059159" cy="646331"/>
              </a:xfrm>
              <a:prstGeom prst="rect">
                <a:avLst/>
              </a:prstGeom>
              <a:blipFill rotWithShape="1">
                <a:blip r:embed="rId4"/>
                <a:stretch>
                  <a:fillRect t="-14151" r="-2113" b="-34906"/>
                </a:stretch>
              </a:blipFill>
            </p:spPr>
            <p:txBody>
              <a:bodyPr/>
              <a:lstStyle/>
              <a:p>
                <a:r>
                  <a:rPr lang="en-US">
                    <a:noFill/>
                  </a:rPr>
                  <a:t> </a:t>
                </a:r>
              </a:p>
            </p:txBody>
          </p:sp>
        </mc:Fallback>
      </mc:AlternateContent>
      <p:sp>
        <p:nvSpPr>
          <p:cNvPr id="6" name="Slide Number Placeholder 3"/>
          <p:cNvSpPr>
            <a:spLocks noGrp="1"/>
          </p:cNvSpPr>
          <p:nvPr>
            <p:ph type="sldNum" sz="quarter" idx="12"/>
          </p:nvPr>
        </p:nvSpPr>
        <p:spPr>
          <a:xfrm>
            <a:off x="6890134" y="6356350"/>
            <a:ext cx="2133600" cy="365125"/>
          </a:xfrm>
        </p:spPr>
        <p:txBody>
          <a:bodyPr/>
          <a:lstStyle/>
          <a:p>
            <a:fld id="{A65A0EED-6B89-664A-801E-D3FDD91C7C69}" type="slidenum">
              <a:rPr lang="en-US" smtClean="0"/>
              <a:pPr/>
              <a:t>65</a:t>
            </a:fld>
            <a:endParaRPr lang="en-US" dirty="0"/>
          </a:p>
        </p:txBody>
      </p:sp>
      <p:pic>
        <p:nvPicPr>
          <p:cNvPr id="7" name="Picture 8" descr="C:\Users\reps\AppData\Local\Microsoft\Windows\Temporary Internet Files\Content.IE5\UWN4LK9M\Lightbulb_by_Trixyrogue[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63731" y="1150557"/>
            <a:ext cx="880269" cy="1012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5849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96503" y="1381780"/>
            <a:ext cx="2218877" cy="523220"/>
          </a:xfrm>
          <a:prstGeom prst="rect">
            <a:avLst/>
          </a:prstGeom>
          <a:noFill/>
        </p:spPr>
        <p:txBody>
          <a:bodyPr wrap="none" rtlCol="0">
            <a:spAutoFit/>
          </a:bodyPr>
          <a:lstStyle/>
          <a:p>
            <a:r>
              <a:rPr lang="en-US" sz="2800" dirty="0" smtClean="0">
                <a:solidFill>
                  <a:srgbClr val="C00000"/>
                </a:solidFill>
              </a:rPr>
              <a:t>Dilemma Rule</a:t>
            </a:r>
            <a:endParaRPr lang="en-US" sz="2800" dirty="0">
              <a:solidFill>
                <a:srgbClr val="C00000"/>
              </a:solidFill>
            </a:endParaRPr>
          </a:p>
        </p:txBody>
      </p:sp>
      <mc:AlternateContent xmlns:mc="http://schemas.openxmlformats.org/markup-compatibility/2006" xmlns:a14="http://schemas.microsoft.com/office/drawing/2010/main">
        <mc:Choice Requires="a14">
          <p:sp>
            <p:nvSpPr>
              <p:cNvPr id="16" name="Rectangle 15"/>
              <p:cNvSpPr/>
              <p:nvPr/>
            </p:nvSpPr>
            <p:spPr>
              <a:xfrm>
                <a:off x="2685197" y="2912113"/>
                <a:ext cx="216963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a:ea typeface="Cambria Math"/>
                        </a:rPr>
                        <m:t>𝑅</m:t>
                      </m:r>
                      <m:r>
                        <a:rPr lang="en-US" sz="2400" b="0" i="1" smtClean="0">
                          <a:solidFill>
                            <a:srgbClr val="C00000"/>
                          </a:solidFill>
                          <a:latin typeface="Cambria Math"/>
                          <a:ea typeface="Cambria Math"/>
                        </a:rPr>
                        <m:t>∪</m:t>
                      </m:r>
                      <m:r>
                        <a:rPr lang="en-US" sz="2400" b="0" i="1" smtClean="0">
                          <a:solidFill>
                            <a:schemeClr val="tx1"/>
                          </a:solidFill>
                          <a:latin typeface="Cambria Math"/>
                          <a:ea typeface="Cambria Math"/>
                        </a:rPr>
                        <m:t>{</m:t>
                      </m:r>
                      <m:r>
                        <a:rPr lang="en-US" sz="2400" b="0" i="1" smtClean="0">
                          <a:solidFill>
                            <a:schemeClr val="tx1"/>
                          </a:solidFill>
                          <a:latin typeface="Cambria Math"/>
                          <a:ea typeface="Cambria Math"/>
                        </a:rPr>
                        <m:t>𝑣</m:t>
                      </m:r>
                      <m:r>
                        <a:rPr lang="en-US" sz="2400" b="0" i="1" smtClean="0">
                          <a:solidFill>
                            <a:schemeClr val="tx1"/>
                          </a:solidFill>
                          <a:latin typeface="Cambria Math"/>
                          <a:ea typeface="Cambria Math"/>
                        </a:rPr>
                        <m:t>=</m:t>
                      </m:r>
                      <m:r>
                        <m:rPr>
                          <m:nor/>
                        </m:rPr>
                        <a:rPr lang="en-US" sz="2400" dirty="0">
                          <a:solidFill>
                            <a:srgbClr val="00B050"/>
                          </a:solidFill>
                        </a:rPr>
                        <m:t>True</m:t>
                      </m:r>
                      <m:r>
                        <m:rPr>
                          <m:nor/>
                        </m:rPr>
                        <a:rPr lang="en-US" sz="2400" b="0" i="0" dirty="0" smtClean="0">
                          <a:solidFill>
                            <a:schemeClr val="tx1"/>
                          </a:solidFill>
                        </a:rPr>
                        <m:t>}</m:t>
                      </m:r>
                    </m:oMath>
                  </m:oMathPara>
                </a14:m>
                <a:endParaRPr lang="en-US" sz="2400" dirty="0"/>
              </a:p>
            </p:txBody>
          </p:sp>
        </mc:Choice>
        <mc:Fallback xmlns="">
          <p:sp>
            <p:nvSpPr>
              <p:cNvPr id="16" name="Rectangle 15"/>
              <p:cNvSpPr>
                <a:spLocks noRot="1" noChangeAspect="1" noMove="1" noResize="1" noEditPoints="1" noAdjustHandles="1" noChangeArrowheads="1" noChangeShapeType="1" noTextEdit="1"/>
              </p:cNvSpPr>
              <p:nvPr/>
            </p:nvSpPr>
            <p:spPr>
              <a:xfrm>
                <a:off x="2685197" y="2912113"/>
                <a:ext cx="2169632" cy="461665"/>
              </a:xfrm>
              <a:prstGeom prst="rect">
                <a:avLst/>
              </a:prstGeom>
              <a:blipFill rotWithShape="1">
                <a:blip r:embed="rId2"/>
                <a:stretch>
                  <a:fillRect b="-18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5472258" y="2873423"/>
                <a:ext cx="222894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ea typeface="Cambria Math"/>
                        </a:rPr>
                        <m:t>𝑅</m:t>
                      </m:r>
                      <m:r>
                        <a:rPr lang="en-US" sz="2400" b="0" i="1" smtClean="0">
                          <a:solidFill>
                            <a:srgbClr val="C00000"/>
                          </a:solidFill>
                          <a:latin typeface="Cambria Math"/>
                          <a:ea typeface="Cambria Math"/>
                        </a:rPr>
                        <m:t>∪</m:t>
                      </m:r>
                      <m:r>
                        <a:rPr lang="en-US" sz="2400" i="1">
                          <a:latin typeface="Cambria Math"/>
                          <a:ea typeface="Cambria Math"/>
                        </a:rPr>
                        <m:t>{</m:t>
                      </m:r>
                      <m:r>
                        <a:rPr lang="en-US" sz="2400" i="1">
                          <a:latin typeface="Cambria Math"/>
                          <a:ea typeface="Cambria Math"/>
                        </a:rPr>
                        <m:t>𝑣</m:t>
                      </m:r>
                      <m:r>
                        <a:rPr lang="en-US" sz="2400" b="0" i="1" smtClean="0">
                          <a:solidFill>
                            <a:schemeClr val="tx1"/>
                          </a:solidFill>
                          <a:latin typeface="Cambria Math"/>
                          <a:ea typeface="Cambria Math"/>
                        </a:rPr>
                        <m:t>=</m:t>
                      </m:r>
                      <m:r>
                        <m:rPr>
                          <m:nor/>
                        </m:rPr>
                        <a:rPr lang="en-US" sz="2400" dirty="0">
                          <a:solidFill>
                            <a:srgbClr val="C00000"/>
                          </a:solidFill>
                        </a:rPr>
                        <m:t>False</m:t>
                      </m:r>
                      <m:r>
                        <m:rPr>
                          <m:nor/>
                        </m:rPr>
                        <a:rPr lang="en-US" sz="2400" b="0" i="0" dirty="0" smtClean="0">
                          <a:solidFill>
                            <a:schemeClr val="tx1"/>
                          </a:solidFill>
                        </a:rPr>
                        <m:t>}</m:t>
                      </m:r>
                    </m:oMath>
                  </m:oMathPara>
                </a14:m>
                <a:endParaRPr lang="en-US" sz="2400" dirty="0"/>
              </a:p>
            </p:txBody>
          </p:sp>
        </mc:Choice>
        <mc:Fallback xmlns="">
          <p:sp>
            <p:nvSpPr>
              <p:cNvPr id="17" name="Rectangle 16"/>
              <p:cNvSpPr>
                <a:spLocks noRot="1" noChangeAspect="1" noMove="1" noResize="1" noEditPoints="1" noAdjustHandles="1" noChangeArrowheads="1" noChangeShapeType="1" noTextEdit="1"/>
              </p:cNvSpPr>
              <p:nvPr/>
            </p:nvSpPr>
            <p:spPr>
              <a:xfrm>
                <a:off x="5472258" y="2873423"/>
                <a:ext cx="2228944" cy="461665"/>
              </a:xfrm>
              <a:prstGeom prst="rect">
                <a:avLst/>
              </a:prstGeom>
              <a:blipFill rotWithShape="1">
                <a:blip r:embed="rId3"/>
                <a:stretch>
                  <a:fillRect r="-274" b="-17105"/>
                </a:stretch>
              </a:blipFill>
            </p:spPr>
            <p:txBody>
              <a:bodyPr/>
              <a:lstStyle/>
              <a:p>
                <a:r>
                  <a:rPr lang="en-US">
                    <a:noFill/>
                  </a:rPr>
                  <a:t> </a:t>
                </a:r>
              </a:p>
            </p:txBody>
          </p:sp>
        </mc:Fallback>
      </mc:AlternateContent>
      <p:cxnSp>
        <p:nvCxnSpPr>
          <p:cNvPr id="18" name="Straight Arrow Connector 17"/>
          <p:cNvCxnSpPr>
            <a:stCxn id="20" idx="2"/>
          </p:cNvCxnSpPr>
          <p:nvPr/>
        </p:nvCxnSpPr>
        <p:spPr>
          <a:xfrm flipH="1">
            <a:off x="3566761" y="2442865"/>
            <a:ext cx="1215206" cy="46924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20" idx="2"/>
          </p:cNvCxnSpPr>
          <p:nvPr/>
        </p:nvCxnSpPr>
        <p:spPr>
          <a:xfrm>
            <a:off x="4781967" y="2442865"/>
            <a:ext cx="1511835" cy="43055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Rectangle 19"/>
              <p:cNvSpPr/>
              <p:nvPr/>
            </p:nvSpPr>
            <p:spPr>
              <a:xfrm>
                <a:off x="4552866" y="1981200"/>
                <a:ext cx="45820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a:ea typeface="Cambria Math"/>
                        </a:rPr>
                        <m:t>𝑅</m:t>
                      </m:r>
                    </m:oMath>
                  </m:oMathPara>
                </a14:m>
                <a:endParaRPr lang="en-US" sz="2400" dirty="0"/>
              </a:p>
            </p:txBody>
          </p:sp>
        </mc:Choice>
        <mc:Fallback xmlns="">
          <p:sp>
            <p:nvSpPr>
              <p:cNvPr id="20" name="Rectangle 19"/>
              <p:cNvSpPr>
                <a:spLocks noRot="1" noChangeAspect="1" noMove="1" noResize="1" noEditPoints="1" noAdjustHandles="1" noChangeArrowheads="1" noChangeShapeType="1" noTextEdit="1"/>
              </p:cNvSpPr>
              <p:nvPr/>
            </p:nvSpPr>
            <p:spPr>
              <a:xfrm>
                <a:off x="4552866" y="1981200"/>
                <a:ext cx="458202" cy="461665"/>
              </a:xfrm>
              <a:prstGeom prst="rect">
                <a:avLst/>
              </a:prstGeom>
              <a:blipFill rotWithShape="1">
                <a:blip r:embed="rId4"/>
                <a:stretch>
                  <a:fillRect/>
                </a:stretch>
              </a:blipFill>
            </p:spPr>
            <p:txBody>
              <a:bodyPr/>
              <a:lstStyle/>
              <a:p>
                <a:r>
                  <a:rPr lang="en-US">
                    <a:noFill/>
                  </a:rPr>
                  <a:t> </a:t>
                </a:r>
              </a:p>
            </p:txBody>
          </p:sp>
        </mc:Fallback>
      </mc:AlternateContent>
      <p:grpSp>
        <p:nvGrpSpPr>
          <p:cNvPr id="21" name="Group 20"/>
          <p:cNvGrpSpPr/>
          <p:nvPr/>
        </p:nvGrpSpPr>
        <p:grpSpPr>
          <a:xfrm>
            <a:off x="3186175" y="3335088"/>
            <a:ext cx="579389" cy="1352735"/>
            <a:chOff x="2649108" y="3162925"/>
            <a:chExt cx="579389" cy="1352735"/>
          </a:xfrm>
        </p:grpSpPr>
        <mc:AlternateContent xmlns:mc="http://schemas.openxmlformats.org/markup-compatibility/2006" xmlns:a14="http://schemas.microsoft.com/office/drawing/2010/main">
          <mc:Choice Requires="a14">
            <p:sp>
              <p:nvSpPr>
                <p:cNvPr id="22" name="Rectangle 21"/>
                <p:cNvSpPr/>
                <p:nvPr/>
              </p:nvSpPr>
              <p:spPr>
                <a:xfrm>
                  <a:off x="2649108" y="4053995"/>
                  <a:ext cx="579389"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b="0" i="1" smtClean="0">
                                <a:solidFill>
                                  <a:schemeClr val="tx1"/>
                                </a:solidFill>
                                <a:latin typeface="Cambria Math"/>
                                <a:ea typeface="Cambria Math"/>
                              </a:rPr>
                            </m:ctrlPr>
                          </m:sSubSupPr>
                          <m:e>
                            <m:r>
                              <a:rPr lang="en-US" sz="2400" b="0" i="1" smtClean="0">
                                <a:solidFill>
                                  <a:schemeClr val="tx1"/>
                                </a:solidFill>
                                <a:latin typeface="Cambria Math"/>
                                <a:ea typeface="Cambria Math"/>
                              </a:rPr>
                              <m:t>𝑅</m:t>
                            </m:r>
                          </m:e>
                          <m:sub>
                            <m:r>
                              <a:rPr lang="en-US" sz="2400" b="0" i="1" smtClean="0">
                                <a:solidFill>
                                  <a:schemeClr val="tx1"/>
                                </a:solidFill>
                                <a:latin typeface="Cambria Math"/>
                                <a:ea typeface="Cambria Math"/>
                              </a:rPr>
                              <m:t>1</m:t>
                            </m:r>
                          </m:sub>
                          <m:sup>
                            <m:r>
                              <a:rPr lang="en-US" sz="2400" b="0" i="1" smtClean="0">
                                <a:solidFill>
                                  <a:schemeClr val="tx1"/>
                                </a:solidFill>
                                <a:latin typeface="Cambria Math"/>
                                <a:ea typeface="Cambria Math"/>
                              </a:rPr>
                              <m:t>′</m:t>
                            </m:r>
                          </m:sup>
                        </m:sSubSup>
                      </m:oMath>
                    </m:oMathPara>
                  </a14:m>
                  <a:endParaRPr lang="en-US" sz="2400" dirty="0">
                    <a:solidFill>
                      <a:schemeClr val="tx1"/>
                    </a:solidFill>
                  </a:endParaRPr>
                </a:p>
              </p:txBody>
            </p:sp>
          </mc:Choice>
          <mc:Fallback xmlns="">
            <p:sp>
              <p:nvSpPr>
                <p:cNvPr id="22" name="Rectangle 21"/>
                <p:cNvSpPr>
                  <a:spLocks noRot="1" noChangeAspect="1" noMove="1" noResize="1" noEditPoints="1" noAdjustHandles="1" noChangeArrowheads="1" noChangeShapeType="1" noTextEdit="1"/>
                </p:cNvSpPr>
                <p:nvPr/>
              </p:nvSpPr>
              <p:spPr>
                <a:xfrm>
                  <a:off x="2649108" y="4053995"/>
                  <a:ext cx="579389" cy="461665"/>
                </a:xfrm>
                <a:prstGeom prst="rect">
                  <a:avLst/>
                </a:prstGeom>
                <a:blipFill rotWithShape="1">
                  <a:blip r:embed="rId5"/>
                  <a:stretch>
                    <a:fillRect b="-1316"/>
                  </a:stretch>
                </a:blipFill>
              </p:spPr>
              <p:txBody>
                <a:bodyPr/>
                <a:lstStyle/>
                <a:p>
                  <a:r>
                    <a:rPr lang="en-US">
                      <a:noFill/>
                    </a:rPr>
                    <a:t> </a:t>
                  </a:r>
                </a:p>
              </p:txBody>
            </p:sp>
          </mc:Fallback>
        </mc:AlternateContent>
        <p:sp>
          <p:nvSpPr>
            <p:cNvPr id="23" name="Freeform 22"/>
            <p:cNvSpPr/>
            <p:nvPr/>
          </p:nvSpPr>
          <p:spPr>
            <a:xfrm>
              <a:off x="2908092" y="3162925"/>
              <a:ext cx="134911" cy="899409"/>
            </a:xfrm>
            <a:custGeom>
              <a:avLst/>
              <a:gdLst>
                <a:gd name="connsiteX0" fmla="*/ 104931 w 134911"/>
                <a:gd name="connsiteY0" fmla="*/ 0 h 899409"/>
                <a:gd name="connsiteX1" fmla="*/ 89941 w 134911"/>
                <a:gd name="connsiteY1" fmla="*/ 104931 h 899409"/>
                <a:gd name="connsiteX2" fmla="*/ 59960 w 134911"/>
                <a:gd name="connsiteY2" fmla="*/ 134911 h 899409"/>
                <a:gd name="connsiteX3" fmla="*/ 29980 w 134911"/>
                <a:gd name="connsiteY3" fmla="*/ 179882 h 899409"/>
                <a:gd name="connsiteX4" fmla="*/ 44970 w 134911"/>
                <a:gd name="connsiteY4" fmla="*/ 224852 h 899409"/>
                <a:gd name="connsiteX5" fmla="*/ 134911 w 134911"/>
                <a:gd name="connsiteY5" fmla="*/ 254832 h 899409"/>
                <a:gd name="connsiteX6" fmla="*/ 119921 w 134911"/>
                <a:gd name="connsiteY6" fmla="*/ 314793 h 899409"/>
                <a:gd name="connsiteX7" fmla="*/ 74951 w 134911"/>
                <a:gd name="connsiteY7" fmla="*/ 344773 h 899409"/>
                <a:gd name="connsiteX8" fmla="*/ 14990 w 134911"/>
                <a:gd name="connsiteY8" fmla="*/ 419724 h 899409"/>
                <a:gd name="connsiteX9" fmla="*/ 0 w 134911"/>
                <a:gd name="connsiteY9" fmla="*/ 464695 h 899409"/>
                <a:gd name="connsiteX10" fmla="*/ 59960 w 134911"/>
                <a:gd name="connsiteY10" fmla="*/ 539645 h 899409"/>
                <a:gd name="connsiteX11" fmla="*/ 89941 w 134911"/>
                <a:gd name="connsiteY11" fmla="*/ 569626 h 899409"/>
                <a:gd name="connsiteX12" fmla="*/ 74951 w 134911"/>
                <a:gd name="connsiteY12" fmla="*/ 644577 h 899409"/>
                <a:gd name="connsiteX13" fmla="*/ 59960 w 134911"/>
                <a:gd name="connsiteY13" fmla="*/ 704537 h 899409"/>
                <a:gd name="connsiteX14" fmla="*/ 89941 w 134911"/>
                <a:gd name="connsiteY14" fmla="*/ 869429 h 899409"/>
                <a:gd name="connsiteX15" fmla="*/ 119921 w 134911"/>
                <a:gd name="connsiteY15" fmla="*/ 899409 h 899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4911" h="899409">
                  <a:moveTo>
                    <a:pt x="104931" y="0"/>
                  </a:moveTo>
                  <a:cubicBezTo>
                    <a:pt x="99934" y="34977"/>
                    <a:pt x="101114" y="71412"/>
                    <a:pt x="89941" y="104931"/>
                  </a:cubicBezTo>
                  <a:cubicBezTo>
                    <a:pt x="85472" y="118339"/>
                    <a:pt x="68789" y="123875"/>
                    <a:pt x="59960" y="134911"/>
                  </a:cubicBezTo>
                  <a:cubicBezTo>
                    <a:pt x="48705" y="148979"/>
                    <a:pt x="39973" y="164892"/>
                    <a:pt x="29980" y="179882"/>
                  </a:cubicBezTo>
                  <a:cubicBezTo>
                    <a:pt x="34977" y="194872"/>
                    <a:pt x="32112" y="215668"/>
                    <a:pt x="44970" y="224852"/>
                  </a:cubicBezTo>
                  <a:cubicBezTo>
                    <a:pt x="70686" y="243220"/>
                    <a:pt x="134911" y="254832"/>
                    <a:pt x="134911" y="254832"/>
                  </a:cubicBezTo>
                  <a:cubicBezTo>
                    <a:pt x="129914" y="274819"/>
                    <a:pt x="131349" y="297651"/>
                    <a:pt x="119921" y="314793"/>
                  </a:cubicBezTo>
                  <a:cubicBezTo>
                    <a:pt x="109928" y="329783"/>
                    <a:pt x="89019" y="333519"/>
                    <a:pt x="74951" y="344773"/>
                  </a:cubicBezTo>
                  <a:cubicBezTo>
                    <a:pt x="44437" y="369185"/>
                    <a:pt x="37251" y="386332"/>
                    <a:pt x="14990" y="419724"/>
                  </a:cubicBezTo>
                  <a:cubicBezTo>
                    <a:pt x="9993" y="434714"/>
                    <a:pt x="0" y="448894"/>
                    <a:pt x="0" y="464695"/>
                  </a:cubicBezTo>
                  <a:cubicBezTo>
                    <a:pt x="0" y="517003"/>
                    <a:pt x="25430" y="512021"/>
                    <a:pt x="59960" y="539645"/>
                  </a:cubicBezTo>
                  <a:cubicBezTo>
                    <a:pt x="70996" y="548474"/>
                    <a:pt x="79947" y="559632"/>
                    <a:pt x="89941" y="569626"/>
                  </a:cubicBezTo>
                  <a:cubicBezTo>
                    <a:pt x="84944" y="594610"/>
                    <a:pt x="80478" y="619705"/>
                    <a:pt x="74951" y="644577"/>
                  </a:cubicBezTo>
                  <a:cubicBezTo>
                    <a:pt x="70482" y="664688"/>
                    <a:pt x="59960" y="683935"/>
                    <a:pt x="59960" y="704537"/>
                  </a:cubicBezTo>
                  <a:cubicBezTo>
                    <a:pt x="59960" y="717623"/>
                    <a:pt x="68860" y="834295"/>
                    <a:pt x="89941" y="869429"/>
                  </a:cubicBezTo>
                  <a:cubicBezTo>
                    <a:pt x="97212" y="881548"/>
                    <a:pt x="109928" y="889416"/>
                    <a:pt x="119921" y="899409"/>
                  </a:cubicBezTo>
                </a:path>
              </a:pathLst>
            </a:custGeom>
            <a:noFill/>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6309185" y="3337684"/>
            <a:ext cx="586506" cy="1160593"/>
            <a:chOff x="4532752" y="3124235"/>
            <a:chExt cx="586506" cy="1160593"/>
          </a:xfrm>
        </p:grpSpPr>
        <mc:AlternateContent xmlns:mc="http://schemas.openxmlformats.org/markup-compatibility/2006" xmlns:a14="http://schemas.microsoft.com/office/drawing/2010/main">
          <mc:Choice Requires="a14">
            <p:sp>
              <p:nvSpPr>
                <p:cNvPr id="25" name="Rectangle 24"/>
                <p:cNvSpPr/>
                <p:nvPr/>
              </p:nvSpPr>
              <p:spPr>
                <a:xfrm>
                  <a:off x="4532752" y="3823163"/>
                  <a:ext cx="58650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b="0" i="1" smtClean="0">
                                <a:solidFill>
                                  <a:schemeClr val="tx1"/>
                                </a:solidFill>
                                <a:latin typeface="Cambria Math"/>
                                <a:ea typeface="Cambria Math"/>
                              </a:rPr>
                            </m:ctrlPr>
                          </m:sSubSupPr>
                          <m:e>
                            <m:r>
                              <a:rPr lang="en-US" sz="2400" b="0" i="1" smtClean="0">
                                <a:solidFill>
                                  <a:schemeClr val="tx1"/>
                                </a:solidFill>
                                <a:latin typeface="Cambria Math"/>
                                <a:ea typeface="Cambria Math"/>
                              </a:rPr>
                              <m:t>𝑅</m:t>
                            </m:r>
                          </m:e>
                          <m:sub>
                            <m:r>
                              <a:rPr lang="en-US" sz="2400" b="0" i="1" smtClean="0">
                                <a:solidFill>
                                  <a:schemeClr val="tx1"/>
                                </a:solidFill>
                                <a:latin typeface="Cambria Math"/>
                                <a:ea typeface="Cambria Math"/>
                              </a:rPr>
                              <m:t>2</m:t>
                            </m:r>
                          </m:sub>
                          <m:sup>
                            <m:r>
                              <a:rPr lang="en-US" sz="2400" b="0" i="1" smtClean="0">
                                <a:solidFill>
                                  <a:schemeClr val="tx1"/>
                                </a:solidFill>
                                <a:latin typeface="Cambria Math"/>
                                <a:ea typeface="Cambria Math"/>
                              </a:rPr>
                              <m:t>′</m:t>
                            </m:r>
                          </m:sup>
                        </m:sSubSup>
                      </m:oMath>
                    </m:oMathPara>
                  </a14:m>
                  <a:endParaRPr lang="en-US" sz="2400" dirty="0"/>
                </a:p>
              </p:txBody>
            </p:sp>
          </mc:Choice>
          <mc:Fallback xmlns="">
            <p:sp>
              <p:nvSpPr>
                <p:cNvPr id="25" name="Rectangle 24"/>
                <p:cNvSpPr>
                  <a:spLocks noRot="1" noChangeAspect="1" noMove="1" noResize="1" noEditPoints="1" noAdjustHandles="1" noChangeArrowheads="1" noChangeShapeType="1" noTextEdit="1"/>
                </p:cNvSpPr>
                <p:nvPr/>
              </p:nvSpPr>
              <p:spPr>
                <a:xfrm>
                  <a:off x="4532752" y="3823163"/>
                  <a:ext cx="586506" cy="461665"/>
                </a:xfrm>
                <a:prstGeom prst="rect">
                  <a:avLst/>
                </a:prstGeom>
                <a:blipFill rotWithShape="1">
                  <a:blip r:embed="rId6"/>
                  <a:stretch>
                    <a:fillRect b="-1316"/>
                  </a:stretch>
                </a:blipFill>
              </p:spPr>
              <p:txBody>
                <a:bodyPr/>
                <a:lstStyle/>
                <a:p>
                  <a:r>
                    <a:rPr lang="en-US">
                      <a:noFill/>
                    </a:rPr>
                    <a:t> </a:t>
                  </a:r>
                </a:p>
              </p:txBody>
            </p:sp>
          </mc:Fallback>
        </mc:AlternateContent>
        <p:sp>
          <p:nvSpPr>
            <p:cNvPr id="26" name="Freeform 25"/>
            <p:cNvSpPr/>
            <p:nvPr/>
          </p:nvSpPr>
          <p:spPr>
            <a:xfrm>
              <a:off x="4571653" y="3124235"/>
              <a:ext cx="134911" cy="741244"/>
            </a:xfrm>
            <a:custGeom>
              <a:avLst/>
              <a:gdLst>
                <a:gd name="connsiteX0" fmla="*/ 104931 w 134911"/>
                <a:gd name="connsiteY0" fmla="*/ 0 h 899409"/>
                <a:gd name="connsiteX1" fmla="*/ 89941 w 134911"/>
                <a:gd name="connsiteY1" fmla="*/ 104931 h 899409"/>
                <a:gd name="connsiteX2" fmla="*/ 59960 w 134911"/>
                <a:gd name="connsiteY2" fmla="*/ 134911 h 899409"/>
                <a:gd name="connsiteX3" fmla="*/ 29980 w 134911"/>
                <a:gd name="connsiteY3" fmla="*/ 179882 h 899409"/>
                <a:gd name="connsiteX4" fmla="*/ 44970 w 134911"/>
                <a:gd name="connsiteY4" fmla="*/ 224852 h 899409"/>
                <a:gd name="connsiteX5" fmla="*/ 134911 w 134911"/>
                <a:gd name="connsiteY5" fmla="*/ 254832 h 899409"/>
                <a:gd name="connsiteX6" fmla="*/ 119921 w 134911"/>
                <a:gd name="connsiteY6" fmla="*/ 314793 h 899409"/>
                <a:gd name="connsiteX7" fmla="*/ 74951 w 134911"/>
                <a:gd name="connsiteY7" fmla="*/ 344773 h 899409"/>
                <a:gd name="connsiteX8" fmla="*/ 14990 w 134911"/>
                <a:gd name="connsiteY8" fmla="*/ 419724 h 899409"/>
                <a:gd name="connsiteX9" fmla="*/ 0 w 134911"/>
                <a:gd name="connsiteY9" fmla="*/ 464695 h 899409"/>
                <a:gd name="connsiteX10" fmla="*/ 59960 w 134911"/>
                <a:gd name="connsiteY10" fmla="*/ 539645 h 899409"/>
                <a:gd name="connsiteX11" fmla="*/ 89941 w 134911"/>
                <a:gd name="connsiteY11" fmla="*/ 569626 h 899409"/>
                <a:gd name="connsiteX12" fmla="*/ 74951 w 134911"/>
                <a:gd name="connsiteY12" fmla="*/ 644577 h 899409"/>
                <a:gd name="connsiteX13" fmla="*/ 59960 w 134911"/>
                <a:gd name="connsiteY13" fmla="*/ 704537 h 899409"/>
                <a:gd name="connsiteX14" fmla="*/ 89941 w 134911"/>
                <a:gd name="connsiteY14" fmla="*/ 869429 h 899409"/>
                <a:gd name="connsiteX15" fmla="*/ 119921 w 134911"/>
                <a:gd name="connsiteY15" fmla="*/ 899409 h 899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4911" h="899409">
                  <a:moveTo>
                    <a:pt x="104931" y="0"/>
                  </a:moveTo>
                  <a:cubicBezTo>
                    <a:pt x="99934" y="34977"/>
                    <a:pt x="101114" y="71412"/>
                    <a:pt x="89941" y="104931"/>
                  </a:cubicBezTo>
                  <a:cubicBezTo>
                    <a:pt x="85472" y="118339"/>
                    <a:pt x="68789" y="123875"/>
                    <a:pt x="59960" y="134911"/>
                  </a:cubicBezTo>
                  <a:cubicBezTo>
                    <a:pt x="48705" y="148979"/>
                    <a:pt x="39973" y="164892"/>
                    <a:pt x="29980" y="179882"/>
                  </a:cubicBezTo>
                  <a:cubicBezTo>
                    <a:pt x="34977" y="194872"/>
                    <a:pt x="32112" y="215668"/>
                    <a:pt x="44970" y="224852"/>
                  </a:cubicBezTo>
                  <a:cubicBezTo>
                    <a:pt x="70686" y="243220"/>
                    <a:pt x="134911" y="254832"/>
                    <a:pt x="134911" y="254832"/>
                  </a:cubicBezTo>
                  <a:cubicBezTo>
                    <a:pt x="129914" y="274819"/>
                    <a:pt x="131349" y="297651"/>
                    <a:pt x="119921" y="314793"/>
                  </a:cubicBezTo>
                  <a:cubicBezTo>
                    <a:pt x="109928" y="329783"/>
                    <a:pt x="89019" y="333519"/>
                    <a:pt x="74951" y="344773"/>
                  </a:cubicBezTo>
                  <a:cubicBezTo>
                    <a:pt x="44437" y="369185"/>
                    <a:pt x="37251" y="386332"/>
                    <a:pt x="14990" y="419724"/>
                  </a:cubicBezTo>
                  <a:cubicBezTo>
                    <a:pt x="9993" y="434714"/>
                    <a:pt x="0" y="448894"/>
                    <a:pt x="0" y="464695"/>
                  </a:cubicBezTo>
                  <a:cubicBezTo>
                    <a:pt x="0" y="517003"/>
                    <a:pt x="25430" y="512021"/>
                    <a:pt x="59960" y="539645"/>
                  </a:cubicBezTo>
                  <a:cubicBezTo>
                    <a:pt x="70996" y="548474"/>
                    <a:pt x="79947" y="559632"/>
                    <a:pt x="89941" y="569626"/>
                  </a:cubicBezTo>
                  <a:cubicBezTo>
                    <a:pt x="84944" y="594610"/>
                    <a:pt x="80478" y="619705"/>
                    <a:pt x="74951" y="644577"/>
                  </a:cubicBezTo>
                  <a:cubicBezTo>
                    <a:pt x="70482" y="664688"/>
                    <a:pt x="59960" y="683935"/>
                    <a:pt x="59960" y="704537"/>
                  </a:cubicBezTo>
                  <a:cubicBezTo>
                    <a:pt x="59960" y="717623"/>
                    <a:pt x="68860" y="834295"/>
                    <a:pt x="89941" y="869429"/>
                  </a:cubicBezTo>
                  <a:cubicBezTo>
                    <a:pt x="97212" y="881548"/>
                    <a:pt x="109928" y="889416"/>
                    <a:pt x="119921" y="899409"/>
                  </a:cubicBezTo>
                </a:path>
              </a:pathLst>
            </a:custGeom>
            <a:noFill/>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3753068" y="3605258"/>
            <a:ext cx="2662473" cy="905684"/>
            <a:chOff x="2827554" y="3394405"/>
            <a:chExt cx="2662473" cy="905684"/>
          </a:xfrm>
        </p:grpSpPr>
        <mc:AlternateContent xmlns:mc="http://schemas.openxmlformats.org/markup-compatibility/2006" xmlns:a14="http://schemas.microsoft.com/office/drawing/2010/main">
          <mc:Choice Requires="a14">
            <p:sp>
              <p:nvSpPr>
                <p:cNvPr id="28" name="Rectangle 27"/>
                <p:cNvSpPr/>
                <p:nvPr/>
              </p:nvSpPr>
              <p:spPr>
                <a:xfrm>
                  <a:off x="3345295" y="3394405"/>
                  <a:ext cx="1357872" cy="83099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b="0" i="1" smtClean="0">
                                <a:solidFill>
                                  <a:schemeClr val="tx1"/>
                                </a:solidFill>
                                <a:latin typeface="Cambria Math"/>
                                <a:ea typeface="Cambria Math"/>
                              </a:rPr>
                            </m:ctrlPr>
                          </m:sSubSupPr>
                          <m:e>
                            <m:r>
                              <a:rPr lang="en-US" sz="2400" b="0" i="1" smtClean="0">
                                <a:solidFill>
                                  <a:schemeClr val="tx1"/>
                                </a:solidFill>
                                <a:latin typeface="Cambria Math"/>
                                <a:ea typeface="Cambria Math"/>
                              </a:rPr>
                              <m:t>𝑅</m:t>
                            </m:r>
                          </m:e>
                          <m:sub>
                            <m:r>
                              <a:rPr lang="en-US" sz="2400" b="0" i="1" smtClean="0">
                                <a:solidFill>
                                  <a:schemeClr val="tx1"/>
                                </a:solidFill>
                                <a:latin typeface="Cambria Math"/>
                                <a:ea typeface="Cambria Math"/>
                              </a:rPr>
                              <m:t>1</m:t>
                            </m:r>
                          </m:sub>
                          <m:sup>
                            <m:r>
                              <a:rPr lang="en-US" sz="2400" b="0" i="1" smtClean="0">
                                <a:solidFill>
                                  <a:schemeClr val="tx1"/>
                                </a:solidFill>
                                <a:latin typeface="Cambria Math"/>
                                <a:ea typeface="Cambria Math"/>
                              </a:rPr>
                              <m:t>′</m:t>
                            </m:r>
                          </m:sup>
                        </m:sSubSup>
                        <m:r>
                          <a:rPr lang="en-US" sz="2400" b="0" i="1" smtClean="0">
                            <a:solidFill>
                              <a:srgbClr val="C00000"/>
                            </a:solidFill>
                            <a:latin typeface="Cambria Math"/>
                            <a:ea typeface="Cambria Math"/>
                          </a:rPr>
                          <m:t>∩</m:t>
                        </m:r>
                        <m:sSubSup>
                          <m:sSubSupPr>
                            <m:ctrlPr>
                              <a:rPr lang="en-US" sz="2400" b="0" i="1" smtClean="0">
                                <a:solidFill>
                                  <a:schemeClr val="tx1"/>
                                </a:solidFill>
                                <a:latin typeface="Cambria Math"/>
                                <a:ea typeface="Cambria Math"/>
                              </a:rPr>
                            </m:ctrlPr>
                          </m:sSubSupPr>
                          <m:e>
                            <m:r>
                              <a:rPr lang="en-US" sz="2400" b="0" i="1" smtClean="0">
                                <a:solidFill>
                                  <a:schemeClr val="tx1"/>
                                </a:solidFill>
                                <a:latin typeface="Cambria Math"/>
                                <a:ea typeface="Cambria Math"/>
                              </a:rPr>
                              <m:t>𝑅</m:t>
                            </m:r>
                          </m:e>
                          <m:sub>
                            <m:r>
                              <a:rPr lang="en-US" sz="2400" b="0" i="1" smtClean="0">
                                <a:solidFill>
                                  <a:schemeClr val="tx1"/>
                                </a:solidFill>
                                <a:latin typeface="Cambria Math"/>
                                <a:ea typeface="Cambria Math"/>
                              </a:rPr>
                              <m:t>2</m:t>
                            </m:r>
                          </m:sub>
                          <m:sup>
                            <m:r>
                              <a:rPr lang="en-US" sz="2400" b="0" i="1" smtClean="0">
                                <a:solidFill>
                                  <a:schemeClr val="tx1"/>
                                </a:solidFill>
                                <a:latin typeface="Cambria Math"/>
                                <a:ea typeface="Cambria Math"/>
                              </a:rPr>
                              <m:t>′</m:t>
                            </m:r>
                          </m:sup>
                        </m:sSubSup>
                      </m:oMath>
                    </m:oMathPara>
                  </a14:m>
                  <a:endParaRPr lang="en-US" sz="2400" b="0" dirty="0" smtClean="0">
                    <a:solidFill>
                      <a:srgbClr val="FF0000"/>
                    </a:solidFill>
                    <a:ea typeface="Cambria Math"/>
                  </a:endParaRPr>
                </a:p>
                <a:p>
                  <a:endParaRPr lang="en-US" sz="2400" dirty="0"/>
                </a:p>
              </p:txBody>
            </p:sp>
          </mc:Choice>
          <mc:Fallback xmlns="">
            <p:sp>
              <p:nvSpPr>
                <p:cNvPr id="28" name="Rectangle 27"/>
                <p:cNvSpPr>
                  <a:spLocks noRot="1" noChangeAspect="1" noMove="1" noResize="1" noEditPoints="1" noAdjustHandles="1" noChangeArrowheads="1" noChangeShapeType="1" noTextEdit="1"/>
                </p:cNvSpPr>
                <p:nvPr/>
              </p:nvSpPr>
              <p:spPr>
                <a:xfrm>
                  <a:off x="3345295" y="3394405"/>
                  <a:ext cx="1357872" cy="830997"/>
                </a:xfrm>
                <a:prstGeom prst="rect">
                  <a:avLst/>
                </a:prstGeom>
                <a:blipFill rotWithShape="1">
                  <a:blip r:embed="rId7"/>
                  <a:stretch>
                    <a:fillRect/>
                  </a:stretch>
                </a:blipFill>
              </p:spPr>
              <p:txBody>
                <a:bodyPr/>
                <a:lstStyle/>
                <a:p>
                  <a:r>
                    <a:rPr lang="en-US">
                      <a:noFill/>
                    </a:rPr>
                    <a:t> </a:t>
                  </a:r>
                </a:p>
              </p:txBody>
            </p:sp>
          </mc:Fallback>
        </mc:AlternateContent>
        <p:cxnSp>
          <p:nvCxnSpPr>
            <p:cNvPr id="29" name="Straight Arrow Connector 28"/>
            <p:cNvCxnSpPr/>
            <p:nvPr/>
          </p:nvCxnSpPr>
          <p:spPr>
            <a:xfrm flipV="1">
              <a:off x="2827554" y="3868075"/>
              <a:ext cx="1196677" cy="43201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4065307" y="3868075"/>
              <a:ext cx="1424720" cy="2424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a:off x="493521" y="2514600"/>
            <a:ext cx="1077539" cy="461665"/>
          </a:xfrm>
          <a:prstGeom prst="rect">
            <a:avLst/>
          </a:prstGeom>
          <a:noFill/>
        </p:spPr>
        <p:txBody>
          <a:bodyPr wrap="none" rtlCol="0">
            <a:spAutoFit/>
          </a:bodyPr>
          <a:lstStyle/>
          <a:p>
            <a:pPr marL="342900" indent="-342900">
              <a:buFont typeface="Arial" pitchFamily="34" charset="0"/>
              <a:buChar char="•"/>
            </a:pPr>
            <a:r>
              <a:rPr lang="en-US" sz="2400" dirty="0" smtClean="0"/>
              <a:t>Split</a:t>
            </a:r>
            <a:endParaRPr lang="en-US" sz="2400" dirty="0"/>
          </a:p>
        </p:txBody>
      </p:sp>
      <p:sp>
        <p:nvSpPr>
          <p:cNvPr id="32" name="TextBox 31"/>
          <p:cNvSpPr txBox="1"/>
          <p:nvPr/>
        </p:nvSpPr>
        <p:spPr>
          <a:xfrm>
            <a:off x="457200" y="3276600"/>
            <a:ext cx="1799660" cy="461665"/>
          </a:xfrm>
          <a:prstGeom prst="rect">
            <a:avLst/>
          </a:prstGeom>
          <a:noFill/>
        </p:spPr>
        <p:txBody>
          <a:bodyPr wrap="none" rtlCol="0">
            <a:spAutoFit/>
          </a:bodyPr>
          <a:lstStyle/>
          <a:p>
            <a:pPr marL="342900" indent="-342900">
              <a:buFont typeface="Arial" pitchFamily="34" charset="0"/>
              <a:buChar char="•"/>
            </a:pPr>
            <a:r>
              <a:rPr lang="en-US" sz="2400" dirty="0" smtClean="0"/>
              <a:t>Propagate</a:t>
            </a:r>
            <a:endParaRPr lang="en-US" sz="2400" dirty="0"/>
          </a:p>
        </p:txBody>
      </p:sp>
      <p:sp>
        <p:nvSpPr>
          <p:cNvPr id="33" name="TextBox 32"/>
          <p:cNvSpPr txBox="1"/>
          <p:nvPr/>
        </p:nvSpPr>
        <p:spPr>
          <a:xfrm>
            <a:off x="472335" y="4034135"/>
            <a:ext cx="1346459" cy="461665"/>
          </a:xfrm>
          <a:prstGeom prst="rect">
            <a:avLst/>
          </a:prstGeom>
          <a:noFill/>
        </p:spPr>
        <p:txBody>
          <a:bodyPr wrap="none" rtlCol="0">
            <a:spAutoFit/>
          </a:bodyPr>
          <a:lstStyle/>
          <a:p>
            <a:pPr marL="342900" indent="-342900">
              <a:buFont typeface="Arial" pitchFamily="34" charset="0"/>
              <a:buChar char="•"/>
            </a:pPr>
            <a:r>
              <a:rPr lang="en-US" sz="2400" dirty="0" smtClean="0"/>
              <a:t>Merge</a:t>
            </a:r>
            <a:endParaRPr lang="en-US" sz="2400" dirty="0"/>
          </a:p>
        </p:txBody>
      </p:sp>
      <p:sp>
        <p:nvSpPr>
          <p:cNvPr id="2" name="Title 1"/>
          <p:cNvSpPr>
            <a:spLocks noGrp="1"/>
          </p:cNvSpPr>
          <p:nvPr>
            <p:ph type="title"/>
          </p:nvPr>
        </p:nvSpPr>
        <p:spPr/>
        <p:txBody>
          <a:bodyPr/>
          <a:lstStyle/>
          <a:p>
            <a:r>
              <a:rPr lang="en-US" smtClean="0"/>
              <a:t>Stålmarck’s </a:t>
            </a:r>
            <a:r>
              <a:rPr lang="en-US" dirty="0"/>
              <a:t>method</a:t>
            </a:r>
          </a:p>
        </p:txBody>
      </p:sp>
      <p:grpSp>
        <p:nvGrpSpPr>
          <p:cNvPr id="5" name="Group 4"/>
          <p:cNvGrpSpPr/>
          <p:nvPr/>
        </p:nvGrpSpPr>
        <p:grpSpPr>
          <a:xfrm>
            <a:off x="7886248" y="5188725"/>
            <a:ext cx="1188720" cy="1618571"/>
            <a:chOff x="7126288" y="4886325"/>
            <a:chExt cx="1188720" cy="1618571"/>
          </a:xfrm>
        </p:grpSpPr>
        <p:pic>
          <p:nvPicPr>
            <p:cNvPr id="8194" name="Picture 2" descr="C:\Users\reps\Documents\Service\Meetings\Dagstuhl SMT-meets-AbsInt-2014\Talk\Staalmarck.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26288" y="4886325"/>
              <a:ext cx="1188720" cy="1188720"/>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34" name="Text Box 47"/>
            <p:cNvSpPr txBox="1">
              <a:spLocks noChangeArrowheads="1"/>
            </p:cNvSpPr>
            <p:nvPr/>
          </p:nvSpPr>
          <p:spPr bwMode="auto">
            <a:xfrm>
              <a:off x="7220703" y="6067853"/>
              <a:ext cx="999889"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600" dirty="0" smtClean="0">
                  <a:latin typeface="Calibri" pitchFamily="34" charset="0"/>
                </a:rPr>
                <a:t>Gunnar</a:t>
              </a:r>
            </a:p>
            <a:p>
              <a:pPr algn="ctr">
                <a:lnSpc>
                  <a:spcPct val="70000"/>
                </a:lnSpc>
                <a:buFontTx/>
                <a:buNone/>
              </a:pPr>
              <a:r>
                <a:rPr lang="en-US" sz="1600" dirty="0" err="1" smtClean="0">
                  <a:latin typeface="Calibri" pitchFamily="34" charset="0"/>
                </a:rPr>
                <a:t>Stålmarck</a:t>
              </a:r>
              <a:endParaRPr lang="en-US" sz="1600" dirty="0" smtClean="0">
                <a:latin typeface="Calibri" pitchFamily="34" charset="0"/>
              </a:endParaRPr>
            </a:p>
          </p:txBody>
        </p:sp>
      </p:grpSp>
      <p:sp>
        <p:nvSpPr>
          <p:cNvPr id="35" name="TextBox 34"/>
          <p:cNvSpPr txBox="1"/>
          <p:nvPr/>
        </p:nvSpPr>
        <p:spPr>
          <a:xfrm>
            <a:off x="410611" y="5274438"/>
            <a:ext cx="3173241" cy="1200329"/>
          </a:xfrm>
          <a:prstGeom prst="rect">
            <a:avLst/>
          </a:prstGeom>
          <a:noFill/>
          <a:ln w="28575">
            <a:solidFill>
              <a:srgbClr val="FF0000"/>
            </a:solidFill>
          </a:ln>
        </p:spPr>
        <p:txBody>
          <a:bodyPr wrap="none" rtlCol="0">
            <a:spAutoFit/>
          </a:bodyPr>
          <a:lstStyle/>
          <a:p>
            <a:r>
              <a:rPr lang="en-US" dirty="0" err="1" smtClean="0"/>
              <a:t>Sheeran</a:t>
            </a:r>
            <a:r>
              <a:rPr lang="en-US" dirty="0" smtClean="0"/>
              <a:t> &amp; </a:t>
            </a:r>
            <a:r>
              <a:rPr lang="en-US" dirty="0" err="1" smtClean="0"/>
              <a:t>Stålmarck</a:t>
            </a:r>
            <a:r>
              <a:rPr lang="en-US" dirty="0" smtClean="0"/>
              <a:t>, </a:t>
            </a:r>
            <a:r>
              <a:rPr lang="en-US" b="1" dirty="0"/>
              <a:t>A </a:t>
            </a:r>
            <a:r>
              <a:rPr lang="en-US" b="1" dirty="0" smtClean="0"/>
              <a:t>tutorial</a:t>
            </a:r>
          </a:p>
          <a:p>
            <a:r>
              <a:rPr lang="en-US" b="1" dirty="0" smtClean="0"/>
              <a:t>on </a:t>
            </a:r>
            <a:r>
              <a:rPr lang="en-US" b="1" dirty="0" err="1" smtClean="0"/>
              <a:t>Stålmarck’s</a:t>
            </a:r>
            <a:r>
              <a:rPr lang="en-US" b="1" dirty="0" smtClean="0"/>
              <a:t> </a:t>
            </a:r>
            <a:r>
              <a:rPr lang="en-US" b="1" dirty="0"/>
              <a:t>proof </a:t>
            </a:r>
            <a:r>
              <a:rPr lang="en-US" b="1" dirty="0" smtClean="0"/>
              <a:t>procedure</a:t>
            </a:r>
          </a:p>
          <a:p>
            <a:r>
              <a:rPr lang="en-US" b="1" dirty="0" smtClean="0"/>
              <a:t>for propositional logic</a:t>
            </a:r>
            <a:r>
              <a:rPr lang="en-US" dirty="0" smtClean="0"/>
              <a:t>, </a:t>
            </a:r>
            <a:r>
              <a:rPr lang="en-US" i="1" dirty="0" smtClean="0"/>
              <a:t>FMSD</a:t>
            </a:r>
          </a:p>
          <a:p>
            <a:r>
              <a:rPr lang="en-US" dirty="0" smtClean="0"/>
              <a:t>16(1), 2000</a:t>
            </a:r>
            <a:endParaRPr lang="en-US" dirty="0"/>
          </a:p>
        </p:txBody>
      </p:sp>
    </p:spTree>
    <p:extLst>
      <p:ext uri="{BB962C8B-B14F-4D97-AF65-F5344CB8AC3E}">
        <p14:creationId xmlns:p14="http://schemas.microsoft.com/office/powerpoint/2010/main" val="305328499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Rectangle 15"/>
              <p:cNvSpPr/>
              <p:nvPr/>
            </p:nvSpPr>
            <p:spPr>
              <a:xfrm>
                <a:off x="2685197" y="2912113"/>
                <a:ext cx="2169632" cy="461665"/>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a:ea typeface="Cambria Math"/>
                        </a:rPr>
                        <m:t>𝑅</m:t>
                      </m:r>
                      <m:r>
                        <a:rPr lang="en-US" sz="2400" b="0" i="1" smtClean="0">
                          <a:solidFill>
                            <a:srgbClr val="C00000"/>
                          </a:solidFill>
                          <a:latin typeface="Cambria Math"/>
                          <a:ea typeface="Cambria Math"/>
                        </a:rPr>
                        <m:t>∪</m:t>
                      </m:r>
                      <m:r>
                        <a:rPr lang="en-US" sz="2400" b="0" i="1" smtClean="0">
                          <a:solidFill>
                            <a:schemeClr val="tx1"/>
                          </a:solidFill>
                          <a:latin typeface="Cambria Math"/>
                          <a:ea typeface="Cambria Math"/>
                        </a:rPr>
                        <m:t>{</m:t>
                      </m:r>
                      <m:r>
                        <a:rPr lang="en-US" sz="2400" b="0" i="1" smtClean="0">
                          <a:solidFill>
                            <a:schemeClr val="tx1"/>
                          </a:solidFill>
                          <a:latin typeface="Cambria Math"/>
                          <a:ea typeface="Cambria Math"/>
                        </a:rPr>
                        <m:t>𝑣</m:t>
                      </m:r>
                      <m:r>
                        <a:rPr lang="en-US" sz="2400" b="0" i="1" smtClean="0">
                          <a:solidFill>
                            <a:schemeClr val="tx1"/>
                          </a:solidFill>
                          <a:latin typeface="Cambria Math"/>
                          <a:ea typeface="Cambria Math"/>
                        </a:rPr>
                        <m:t>=</m:t>
                      </m:r>
                      <m:r>
                        <m:rPr>
                          <m:nor/>
                        </m:rPr>
                        <a:rPr lang="en-US" sz="2400" dirty="0">
                          <a:solidFill>
                            <a:srgbClr val="00B050"/>
                          </a:solidFill>
                        </a:rPr>
                        <m:t>True</m:t>
                      </m:r>
                      <m:r>
                        <m:rPr>
                          <m:nor/>
                        </m:rPr>
                        <a:rPr lang="en-US" sz="2400" b="0" i="0" dirty="0" smtClean="0">
                          <a:solidFill>
                            <a:schemeClr val="tx1"/>
                          </a:solidFill>
                        </a:rPr>
                        <m:t>}</m:t>
                      </m:r>
                    </m:oMath>
                  </m:oMathPara>
                </a14:m>
                <a:endParaRPr lang="en-US" sz="2400" dirty="0"/>
              </a:p>
            </p:txBody>
          </p:sp>
        </mc:Choice>
        <mc:Fallback xmlns="">
          <p:sp>
            <p:nvSpPr>
              <p:cNvPr id="16" name="Rectangle 15"/>
              <p:cNvSpPr>
                <a:spLocks noRot="1" noChangeAspect="1" noMove="1" noResize="1" noEditPoints="1" noAdjustHandles="1" noChangeArrowheads="1" noChangeShapeType="1" noTextEdit="1"/>
              </p:cNvSpPr>
              <p:nvPr/>
            </p:nvSpPr>
            <p:spPr>
              <a:xfrm>
                <a:off x="2685197" y="2912113"/>
                <a:ext cx="2169632" cy="461665"/>
              </a:xfrm>
              <a:prstGeom prst="rect">
                <a:avLst/>
              </a:prstGeom>
              <a:blipFill rotWithShape="1">
                <a:blip r:embed="rId3"/>
                <a:stretch>
                  <a:fillRect b="-18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4570998" y="1981200"/>
                <a:ext cx="45820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a:ea typeface="Cambria Math"/>
                        </a:rPr>
                        <m:t>𝑅</m:t>
                      </m:r>
                    </m:oMath>
                  </m:oMathPara>
                </a14:m>
                <a:endParaRPr lang="en-US" sz="2400" dirty="0"/>
              </a:p>
            </p:txBody>
          </p:sp>
        </mc:Choice>
        <mc:Fallback xmlns="">
          <p:sp>
            <p:nvSpPr>
              <p:cNvPr id="20" name="Rectangle 19"/>
              <p:cNvSpPr>
                <a:spLocks noRot="1" noChangeAspect="1" noMove="1" noResize="1" noEditPoints="1" noAdjustHandles="1" noChangeArrowheads="1" noChangeShapeType="1" noTextEdit="1"/>
              </p:cNvSpPr>
              <p:nvPr/>
            </p:nvSpPr>
            <p:spPr>
              <a:xfrm>
                <a:off x="4570998" y="1981200"/>
                <a:ext cx="458202" cy="461665"/>
              </a:xfrm>
              <a:prstGeom prst="rect">
                <a:avLst/>
              </a:prstGeom>
              <a:blipFill rotWithShape="1">
                <a:blip r:embed="rId4"/>
                <a:stretch>
                  <a:fillRect/>
                </a:stretch>
              </a:blipFill>
            </p:spPr>
            <p:txBody>
              <a:bodyPr/>
              <a:lstStyle/>
              <a:p>
                <a:r>
                  <a:rPr lang="en-US">
                    <a:noFill/>
                  </a:rPr>
                  <a:t> </a:t>
                </a:r>
              </a:p>
            </p:txBody>
          </p:sp>
        </mc:Fallback>
      </mc:AlternateContent>
      <p:grpSp>
        <p:nvGrpSpPr>
          <p:cNvPr id="38" name="Group 37"/>
          <p:cNvGrpSpPr/>
          <p:nvPr/>
        </p:nvGrpSpPr>
        <p:grpSpPr>
          <a:xfrm>
            <a:off x="1905000" y="1223898"/>
            <a:ext cx="5759884" cy="5481702"/>
            <a:chOff x="2702569" y="1214735"/>
            <a:chExt cx="4231631" cy="5481702"/>
          </a:xfrm>
        </p:grpSpPr>
        <p:sp>
          <p:nvSpPr>
            <p:cNvPr id="39" name="Diamond 38"/>
            <p:cNvSpPr/>
            <p:nvPr/>
          </p:nvSpPr>
          <p:spPr>
            <a:xfrm>
              <a:off x="2702569" y="1609373"/>
              <a:ext cx="4231631" cy="4715228"/>
            </a:xfrm>
            <a:prstGeom prst="diamond">
              <a:avLst/>
            </a:prstGeom>
            <a:noFill/>
            <a:ln w="24000">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D1C24"/>
                </a:solidFill>
              </a:endParaRPr>
            </a:p>
          </p:txBody>
        </p:sp>
        <mc:AlternateContent xmlns:mc="http://schemas.openxmlformats.org/markup-compatibility/2006" xmlns:a14="http://schemas.microsoft.com/office/drawing/2010/main">
          <mc:Choice Requires="a14">
            <p:sp>
              <p:nvSpPr>
                <p:cNvPr id="40" name="Rectangle 39"/>
                <p:cNvSpPr/>
                <p:nvPr/>
              </p:nvSpPr>
              <p:spPr>
                <a:xfrm>
                  <a:off x="4585879" y="6234772"/>
                  <a:ext cx="45717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m:t>
                        </m:r>
                      </m:oMath>
                    </m:oMathPara>
                  </a14:m>
                  <a:endParaRPr lang="en-US" sz="2400" dirty="0"/>
                </a:p>
              </p:txBody>
            </p:sp>
          </mc:Choice>
          <mc:Fallback xmlns="">
            <p:sp>
              <p:nvSpPr>
                <p:cNvPr id="40" name="Rectangle 39"/>
                <p:cNvSpPr>
                  <a:spLocks noRot="1" noChangeAspect="1" noMove="1" noResize="1" noEditPoints="1" noAdjustHandles="1" noChangeArrowheads="1" noChangeShapeType="1" noTextEdit="1"/>
                </p:cNvSpPr>
                <p:nvPr/>
              </p:nvSpPr>
              <p:spPr>
                <a:xfrm>
                  <a:off x="4585879" y="6234772"/>
                  <a:ext cx="457176" cy="461665"/>
                </a:xfrm>
                <a:prstGeom prst="rect">
                  <a:avLst/>
                </a:prstGeom>
                <a:blipFill rotWithShape="1">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Rectangle 40"/>
                <p:cNvSpPr/>
                <p:nvPr/>
              </p:nvSpPr>
              <p:spPr>
                <a:xfrm>
                  <a:off x="4585879" y="1214735"/>
                  <a:ext cx="45717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a:ea typeface="Cambria Math"/>
                          </a:rPr>
                          <m:t>⊤</m:t>
                        </m:r>
                      </m:oMath>
                    </m:oMathPara>
                  </a14:m>
                  <a:endParaRPr lang="en-US" sz="2400" dirty="0"/>
                </a:p>
              </p:txBody>
            </p:sp>
          </mc:Choice>
          <mc:Fallback xmlns="">
            <p:sp>
              <p:nvSpPr>
                <p:cNvPr id="41" name="Rectangle 40"/>
                <p:cNvSpPr>
                  <a:spLocks noRot="1" noChangeAspect="1" noMove="1" noResize="1" noEditPoints="1" noAdjustHandles="1" noChangeArrowheads="1" noChangeShapeType="1" noTextEdit="1"/>
                </p:cNvSpPr>
                <p:nvPr/>
              </p:nvSpPr>
              <p:spPr>
                <a:xfrm>
                  <a:off x="4585879" y="1214735"/>
                  <a:ext cx="457176" cy="461665"/>
                </a:xfrm>
                <a:prstGeom prst="rect">
                  <a:avLst/>
                </a:prstGeom>
                <a:blipFill rotWithShape="1">
                  <a:blip r:embed="rId12"/>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3" name="Rectangle 42"/>
              <p:cNvSpPr/>
              <p:nvPr/>
            </p:nvSpPr>
            <p:spPr>
              <a:xfrm>
                <a:off x="3048000" y="2909455"/>
                <a:ext cx="1248290" cy="468333"/>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400" b="0" i="1" smtClean="0">
                              <a:solidFill>
                                <a:srgbClr val="FF0000"/>
                              </a:solidFill>
                              <a:latin typeface="Cambria Math"/>
                              <a:ea typeface="Cambria Math"/>
                            </a:rPr>
                          </m:ctrlPr>
                        </m:sSupPr>
                        <m:e>
                          <m:r>
                            <a:rPr lang="en-US" sz="2400" b="0" i="1" smtClean="0">
                              <a:solidFill>
                                <a:srgbClr val="FF0000"/>
                              </a:solidFill>
                              <a:latin typeface="Cambria Math"/>
                              <a:ea typeface="Cambria Math"/>
                            </a:rPr>
                            <m:t>𝑎</m:t>
                          </m:r>
                        </m:e>
                        <m:sup>
                          <m:r>
                            <a:rPr lang="en-US" sz="2400" b="0" i="1" smtClean="0">
                              <a:solidFill>
                                <a:srgbClr val="FF0000"/>
                              </a:solidFill>
                              <a:latin typeface="Cambria Math"/>
                              <a:ea typeface="Cambria Math"/>
                            </a:rPr>
                            <m:t>#</m:t>
                          </m:r>
                        </m:sup>
                      </m:sSup>
                      <m:r>
                        <a:rPr lang="en-US" sz="2400" b="0" i="1" smtClean="0">
                          <a:solidFill>
                            <a:schemeClr val="tx1"/>
                          </a:solidFill>
                          <a:latin typeface="Cambria Math"/>
                          <a:ea typeface="Cambria Math"/>
                        </a:rPr>
                        <m:t>⊓</m:t>
                      </m:r>
                      <m:sSub>
                        <m:sSubPr>
                          <m:ctrlPr>
                            <a:rPr lang="en-US" sz="2400" b="0" i="1" smtClean="0">
                              <a:solidFill>
                                <a:srgbClr val="FF0000"/>
                              </a:solidFill>
                              <a:latin typeface="Cambria Math"/>
                              <a:ea typeface="Cambria Math"/>
                            </a:rPr>
                          </m:ctrlPr>
                        </m:sSubPr>
                        <m:e>
                          <m:r>
                            <a:rPr lang="en-US" sz="2400" b="0" i="1" smtClean="0">
                              <a:solidFill>
                                <a:srgbClr val="FF0000"/>
                              </a:solidFill>
                              <a:latin typeface="Cambria Math"/>
                              <a:ea typeface="Cambria Math"/>
                            </a:rPr>
                            <m:t>𝑎</m:t>
                          </m:r>
                        </m:e>
                        <m:sub>
                          <m:r>
                            <a:rPr lang="en-US" sz="2400" b="0" i="1" smtClean="0">
                              <a:solidFill>
                                <a:srgbClr val="FF0000"/>
                              </a:solidFill>
                              <a:latin typeface="Cambria Math"/>
                              <a:ea typeface="Cambria Math"/>
                            </a:rPr>
                            <m:t>1</m:t>
                          </m:r>
                        </m:sub>
                      </m:sSub>
                    </m:oMath>
                  </m:oMathPara>
                </a14:m>
                <a:endParaRPr lang="en-US" sz="2400" dirty="0"/>
              </a:p>
            </p:txBody>
          </p:sp>
        </mc:Choice>
        <mc:Fallback xmlns="">
          <p:sp>
            <p:nvSpPr>
              <p:cNvPr id="43" name="Rectangle 42"/>
              <p:cNvSpPr>
                <a:spLocks noRot="1" noChangeAspect="1" noMove="1" noResize="1" noEditPoints="1" noAdjustHandles="1" noChangeArrowheads="1" noChangeShapeType="1" noTextEdit="1"/>
              </p:cNvSpPr>
              <p:nvPr/>
            </p:nvSpPr>
            <p:spPr>
              <a:xfrm>
                <a:off x="3048000" y="2909455"/>
                <a:ext cx="1248290" cy="468333"/>
              </a:xfrm>
              <a:prstGeom prst="rect">
                <a:avLst/>
              </a:prstGeom>
              <a:blipFill rotWithShape="1">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5472258" y="2873423"/>
                <a:ext cx="2228944" cy="461665"/>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ea typeface="Cambria Math"/>
                        </a:rPr>
                        <m:t>𝑅</m:t>
                      </m:r>
                      <m:r>
                        <a:rPr lang="en-US" sz="2400" b="0" i="1" smtClean="0">
                          <a:solidFill>
                            <a:srgbClr val="C00000"/>
                          </a:solidFill>
                          <a:latin typeface="Cambria Math"/>
                          <a:ea typeface="Cambria Math"/>
                        </a:rPr>
                        <m:t>∪</m:t>
                      </m:r>
                      <m:r>
                        <a:rPr lang="en-US" sz="2400" i="1">
                          <a:latin typeface="Cambria Math"/>
                          <a:ea typeface="Cambria Math"/>
                        </a:rPr>
                        <m:t>{</m:t>
                      </m:r>
                      <m:r>
                        <a:rPr lang="en-US" sz="2400" i="1">
                          <a:latin typeface="Cambria Math"/>
                          <a:ea typeface="Cambria Math"/>
                        </a:rPr>
                        <m:t>𝑣</m:t>
                      </m:r>
                      <m:r>
                        <a:rPr lang="en-US" sz="2400" b="0" i="1" smtClean="0">
                          <a:solidFill>
                            <a:schemeClr val="tx1"/>
                          </a:solidFill>
                          <a:latin typeface="Cambria Math"/>
                          <a:ea typeface="Cambria Math"/>
                        </a:rPr>
                        <m:t>=</m:t>
                      </m:r>
                      <m:r>
                        <m:rPr>
                          <m:nor/>
                        </m:rPr>
                        <a:rPr lang="en-US" sz="2400" dirty="0">
                          <a:solidFill>
                            <a:srgbClr val="C00000"/>
                          </a:solidFill>
                        </a:rPr>
                        <m:t>False</m:t>
                      </m:r>
                      <m:r>
                        <m:rPr>
                          <m:nor/>
                        </m:rPr>
                        <a:rPr lang="en-US" sz="2400" b="0" i="0" dirty="0" smtClean="0">
                          <a:solidFill>
                            <a:schemeClr val="tx1"/>
                          </a:solidFill>
                        </a:rPr>
                        <m:t>}</m:t>
                      </m:r>
                    </m:oMath>
                  </m:oMathPara>
                </a14:m>
                <a:endParaRPr lang="en-US" sz="2400" dirty="0"/>
              </a:p>
            </p:txBody>
          </p:sp>
        </mc:Choice>
        <mc:Fallback xmlns="">
          <p:sp>
            <p:nvSpPr>
              <p:cNvPr id="17" name="Rectangle 16"/>
              <p:cNvSpPr>
                <a:spLocks noRot="1" noChangeAspect="1" noMove="1" noResize="1" noEditPoints="1" noAdjustHandles="1" noChangeArrowheads="1" noChangeShapeType="1" noTextEdit="1"/>
              </p:cNvSpPr>
              <p:nvPr/>
            </p:nvSpPr>
            <p:spPr>
              <a:xfrm>
                <a:off x="5472258" y="2873423"/>
                <a:ext cx="2228944" cy="461665"/>
              </a:xfrm>
              <a:prstGeom prst="rect">
                <a:avLst/>
              </a:prstGeom>
              <a:blipFill rotWithShape="1">
                <a:blip r:embed="rId14"/>
                <a:stretch>
                  <a:fillRect r="-274" b="-17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ectangle 41"/>
              <p:cNvSpPr/>
              <p:nvPr/>
            </p:nvSpPr>
            <p:spPr>
              <a:xfrm>
                <a:off x="4544290" y="1981200"/>
                <a:ext cx="584840" cy="468333"/>
              </a:xfrm>
              <a:prstGeom prst="rect">
                <a:avLst/>
              </a:prstGeom>
              <a:no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400" b="0" i="1" smtClean="0">
                              <a:solidFill>
                                <a:srgbClr val="FF0000"/>
                              </a:solidFill>
                              <a:latin typeface="Cambria Math"/>
                              <a:ea typeface="Cambria Math"/>
                            </a:rPr>
                          </m:ctrlPr>
                        </m:sSupPr>
                        <m:e>
                          <m:r>
                            <a:rPr lang="en-US" sz="2400" b="0" i="1" smtClean="0">
                              <a:solidFill>
                                <a:srgbClr val="FF0000"/>
                              </a:solidFill>
                              <a:latin typeface="Cambria Math"/>
                              <a:ea typeface="Cambria Math"/>
                            </a:rPr>
                            <m:t>𝑎</m:t>
                          </m:r>
                        </m:e>
                        <m:sup>
                          <m:r>
                            <a:rPr lang="en-US" sz="2400" b="0" i="1" smtClean="0">
                              <a:solidFill>
                                <a:srgbClr val="FF0000"/>
                              </a:solidFill>
                              <a:latin typeface="Cambria Math"/>
                              <a:ea typeface="Cambria Math"/>
                            </a:rPr>
                            <m:t>#</m:t>
                          </m:r>
                        </m:sup>
                      </m:sSup>
                    </m:oMath>
                  </m:oMathPara>
                </a14:m>
                <a:endParaRPr lang="en-US" sz="2400" b="0" dirty="0" smtClean="0">
                  <a:solidFill>
                    <a:srgbClr val="FF0000"/>
                  </a:solidFill>
                  <a:ea typeface="Cambria Math"/>
                </a:endParaRPr>
              </a:p>
            </p:txBody>
          </p:sp>
        </mc:Choice>
        <mc:Fallback xmlns="">
          <p:sp>
            <p:nvSpPr>
              <p:cNvPr id="42" name="Rectangle 41"/>
              <p:cNvSpPr>
                <a:spLocks noRot="1" noChangeAspect="1" noMove="1" noResize="1" noEditPoints="1" noAdjustHandles="1" noChangeArrowheads="1" noChangeShapeType="1" noTextEdit="1"/>
              </p:cNvSpPr>
              <p:nvPr/>
            </p:nvSpPr>
            <p:spPr>
              <a:xfrm>
                <a:off x="4544290" y="1981200"/>
                <a:ext cx="584840" cy="468333"/>
              </a:xfrm>
              <a:prstGeom prst="rect">
                <a:avLst/>
              </a:prstGeom>
              <a:blipFill rotWithShape="1">
                <a:blip r:embed="rId15"/>
                <a:stretch>
                  <a:fillRect/>
                </a:stretch>
              </a:blipFill>
            </p:spPr>
            <p:txBody>
              <a:bodyPr/>
              <a:lstStyle/>
              <a:p>
                <a:r>
                  <a:rPr lang="en-US">
                    <a:noFill/>
                  </a:rPr>
                  <a:t> </a:t>
                </a:r>
              </a:p>
            </p:txBody>
          </p:sp>
        </mc:Fallback>
      </mc:AlternateContent>
      <p:sp>
        <p:nvSpPr>
          <p:cNvPr id="10" name="TextBox 9"/>
          <p:cNvSpPr txBox="1"/>
          <p:nvPr/>
        </p:nvSpPr>
        <p:spPr>
          <a:xfrm>
            <a:off x="396503" y="1381780"/>
            <a:ext cx="2218877" cy="523220"/>
          </a:xfrm>
          <a:prstGeom prst="rect">
            <a:avLst/>
          </a:prstGeom>
          <a:noFill/>
        </p:spPr>
        <p:txBody>
          <a:bodyPr wrap="none" rtlCol="0">
            <a:spAutoFit/>
          </a:bodyPr>
          <a:lstStyle/>
          <a:p>
            <a:r>
              <a:rPr lang="en-US" sz="2800" dirty="0" smtClean="0">
                <a:solidFill>
                  <a:srgbClr val="C00000"/>
                </a:solidFill>
              </a:rPr>
              <a:t>Dilemma Rule</a:t>
            </a:r>
            <a:endParaRPr lang="en-US" sz="2800" dirty="0">
              <a:solidFill>
                <a:srgbClr val="C00000"/>
              </a:solidFill>
            </a:endParaRPr>
          </a:p>
        </p:txBody>
      </p:sp>
      <p:grpSp>
        <p:nvGrpSpPr>
          <p:cNvPr id="21" name="Group 20"/>
          <p:cNvGrpSpPr/>
          <p:nvPr/>
        </p:nvGrpSpPr>
        <p:grpSpPr>
          <a:xfrm>
            <a:off x="3186175" y="3335088"/>
            <a:ext cx="546111" cy="1352735"/>
            <a:chOff x="2649108" y="3162925"/>
            <a:chExt cx="546111" cy="1352735"/>
          </a:xfrm>
        </p:grpSpPr>
        <mc:AlternateContent xmlns:mc="http://schemas.openxmlformats.org/markup-compatibility/2006" xmlns:a14="http://schemas.microsoft.com/office/drawing/2010/main">
          <mc:Choice Requires="a14">
            <p:sp>
              <p:nvSpPr>
                <p:cNvPr id="22" name="Rectangle 21"/>
                <p:cNvSpPr/>
                <p:nvPr/>
              </p:nvSpPr>
              <p:spPr>
                <a:xfrm>
                  <a:off x="2649108" y="4053995"/>
                  <a:ext cx="54611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b="0" i="1" smtClean="0">
                                <a:solidFill>
                                  <a:schemeClr val="tx1"/>
                                </a:solidFill>
                                <a:latin typeface="Cambria Math"/>
                                <a:ea typeface="Cambria Math"/>
                              </a:rPr>
                            </m:ctrlPr>
                          </m:sSubSupPr>
                          <m:e>
                            <m:r>
                              <a:rPr lang="en-US" sz="2400" b="0" i="1" smtClean="0">
                                <a:solidFill>
                                  <a:schemeClr val="tx1"/>
                                </a:solidFill>
                                <a:latin typeface="Cambria Math"/>
                                <a:ea typeface="Cambria Math"/>
                              </a:rPr>
                              <m:t>𝐹</m:t>
                            </m:r>
                          </m:e>
                          <m:sub>
                            <m:r>
                              <a:rPr lang="en-US" sz="2400" b="0" i="1" smtClean="0">
                                <a:solidFill>
                                  <a:schemeClr val="tx1"/>
                                </a:solidFill>
                                <a:latin typeface="Cambria Math"/>
                                <a:ea typeface="Cambria Math"/>
                              </a:rPr>
                              <m:t>1</m:t>
                            </m:r>
                          </m:sub>
                          <m:sup>
                            <m:r>
                              <a:rPr lang="en-US" sz="2400" b="0" i="1" smtClean="0">
                                <a:solidFill>
                                  <a:schemeClr val="tx1"/>
                                </a:solidFill>
                                <a:latin typeface="Cambria Math"/>
                                <a:ea typeface="Cambria Math"/>
                              </a:rPr>
                              <m:t>′</m:t>
                            </m:r>
                          </m:sup>
                        </m:sSubSup>
                      </m:oMath>
                    </m:oMathPara>
                  </a14:m>
                  <a:endParaRPr lang="en-US" sz="2400" dirty="0">
                    <a:solidFill>
                      <a:schemeClr val="tx1"/>
                    </a:solidFill>
                  </a:endParaRPr>
                </a:p>
              </p:txBody>
            </p:sp>
          </mc:Choice>
          <mc:Fallback xmlns="">
            <p:sp>
              <p:nvSpPr>
                <p:cNvPr id="22" name="Rectangle 21"/>
                <p:cNvSpPr>
                  <a:spLocks noRot="1" noChangeAspect="1" noMove="1" noResize="1" noEditPoints="1" noAdjustHandles="1" noChangeArrowheads="1" noChangeShapeType="1" noTextEdit="1"/>
                </p:cNvSpPr>
                <p:nvPr/>
              </p:nvSpPr>
              <p:spPr>
                <a:xfrm>
                  <a:off x="2649108" y="4053995"/>
                  <a:ext cx="546111" cy="461665"/>
                </a:xfrm>
                <a:prstGeom prst="rect">
                  <a:avLst/>
                </a:prstGeom>
                <a:blipFill rotWithShape="1">
                  <a:blip r:embed="rId7"/>
                  <a:stretch>
                    <a:fillRect b="-1316"/>
                  </a:stretch>
                </a:blipFill>
              </p:spPr>
              <p:txBody>
                <a:bodyPr/>
                <a:lstStyle/>
                <a:p>
                  <a:r>
                    <a:rPr lang="en-US">
                      <a:noFill/>
                    </a:rPr>
                    <a:t> </a:t>
                  </a:r>
                </a:p>
              </p:txBody>
            </p:sp>
          </mc:Fallback>
        </mc:AlternateContent>
        <p:sp>
          <p:nvSpPr>
            <p:cNvPr id="23" name="Freeform 22"/>
            <p:cNvSpPr/>
            <p:nvPr/>
          </p:nvSpPr>
          <p:spPr>
            <a:xfrm>
              <a:off x="2908092" y="3162925"/>
              <a:ext cx="134911" cy="899409"/>
            </a:xfrm>
            <a:custGeom>
              <a:avLst/>
              <a:gdLst>
                <a:gd name="connsiteX0" fmla="*/ 104931 w 134911"/>
                <a:gd name="connsiteY0" fmla="*/ 0 h 899409"/>
                <a:gd name="connsiteX1" fmla="*/ 89941 w 134911"/>
                <a:gd name="connsiteY1" fmla="*/ 104931 h 899409"/>
                <a:gd name="connsiteX2" fmla="*/ 59960 w 134911"/>
                <a:gd name="connsiteY2" fmla="*/ 134911 h 899409"/>
                <a:gd name="connsiteX3" fmla="*/ 29980 w 134911"/>
                <a:gd name="connsiteY3" fmla="*/ 179882 h 899409"/>
                <a:gd name="connsiteX4" fmla="*/ 44970 w 134911"/>
                <a:gd name="connsiteY4" fmla="*/ 224852 h 899409"/>
                <a:gd name="connsiteX5" fmla="*/ 134911 w 134911"/>
                <a:gd name="connsiteY5" fmla="*/ 254832 h 899409"/>
                <a:gd name="connsiteX6" fmla="*/ 119921 w 134911"/>
                <a:gd name="connsiteY6" fmla="*/ 314793 h 899409"/>
                <a:gd name="connsiteX7" fmla="*/ 74951 w 134911"/>
                <a:gd name="connsiteY7" fmla="*/ 344773 h 899409"/>
                <a:gd name="connsiteX8" fmla="*/ 14990 w 134911"/>
                <a:gd name="connsiteY8" fmla="*/ 419724 h 899409"/>
                <a:gd name="connsiteX9" fmla="*/ 0 w 134911"/>
                <a:gd name="connsiteY9" fmla="*/ 464695 h 899409"/>
                <a:gd name="connsiteX10" fmla="*/ 59960 w 134911"/>
                <a:gd name="connsiteY10" fmla="*/ 539645 h 899409"/>
                <a:gd name="connsiteX11" fmla="*/ 89941 w 134911"/>
                <a:gd name="connsiteY11" fmla="*/ 569626 h 899409"/>
                <a:gd name="connsiteX12" fmla="*/ 74951 w 134911"/>
                <a:gd name="connsiteY12" fmla="*/ 644577 h 899409"/>
                <a:gd name="connsiteX13" fmla="*/ 59960 w 134911"/>
                <a:gd name="connsiteY13" fmla="*/ 704537 h 899409"/>
                <a:gd name="connsiteX14" fmla="*/ 89941 w 134911"/>
                <a:gd name="connsiteY14" fmla="*/ 869429 h 899409"/>
                <a:gd name="connsiteX15" fmla="*/ 119921 w 134911"/>
                <a:gd name="connsiteY15" fmla="*/ 899409 h 899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4911" h="899409">
                  <a:moveTo>
                    <a:pt x="104931" y="0"/>
                  </a:moveTo>
                  <a:cubicBezTo>
                    <a:pt x="99934" y="34977"/>
                    <a:pt x="101114" y="71412"/>
                    <a:pt x="89941" y="104931"/>
                  </a:cubicBezTo>
                  <a:cubicBezTo>
                    <a:pt x="85472" y="118339"/>
                    <a:pt x="68789" y="123875"/>
                    <a:pt x="59960" y="134911"/>
                  </a:cubicBezTo>
                  <a:cubicBezTo>
                    <a:pt x="48705" y="148979"/>
                    <a:pt x="39973" y="164892"/>
                    <a:pt x="29980" y="179882"/>
                  </a:cubicBezTo>
                  <a:cubicBezTo>
                    <a:pt x="34977" y="194872"/>
                    <a:pt x="32112" y="215668"/>
                    <a:pt x="44970" y="224852"/>
                  </a:cubicBezTo>
                  <a:cubicBezTo>
                    <a:pt x="70686" y="243220"/>
                    <a:pt x="134911" y="254832"/>
                    <a:pt x="134911" y="254832"/>
                  </a:cubicBezTo>
                  <a:cubicBezTo>
                    <a:pt x="129914" y="274819"/>
                    <a:pt x="131349" y="297651"/>
                    <a:pt x="119921" y="314793"/>
                  </a:cubicBezTo>
                  <a:cubicBezTo>
                    <a:pt x="109928" y="329783"/>
                    <a:pt x="89019" y="333519"/>
                    <a:pt x="74951" y="344773"/>
                  </a:cubicBezTo>
                  <a:cubicBezTo>
                    <a:pt x="44437" y="369185"/>
                    <a:pt x="37251" y="386332"/>
                    <a:pt x="14990" y="419724"/>
                  </a:cubicBezTo>
                  <a:cubicBezTo>
                    <a:pt x="9993" y="434714"/>
                    <a:pt x="0" y="448894"/>
                    <a:pt x="0" y="464695"/>
                  </a:cubicBezTo>
                  <a:cubicBezTo>
                    <a:pt x="0" y="517003"/>
                    <a:pt x="25430" y="512021"/>
                    <a:pt x="59960" y="539645"/>
                  </a:cubicBezTo>
                  <a:cubicBezTo>
                    <a:pt x="70996" y="548474"/>
                    <a:pt x="79947" y="559632"/>
                    <a:pt x="89941" y="569626"/>
                  </a:cubicBezTo>
                  <a:cubicBezTo>
                    <a:pt x="84944" y="594610"/>
                    <a:pt x="80478" y="619705"/>
                    <a:pt x="74951" y="644577"/>
                  </a:cubicBezTo>
                  <a:cubicBezTo>
                    <a:pt x="70482" y="664688"/>
                    <a:pt x="59960" y="683935"/>
                    <a:pt x="59960" y="704537"/>
                  </a:cubicBezTo>
                  <a:cubicBezTo>
                    <a:pt x="59960" y="717623"/>
                    <a:pt x="68860" y="834295"/>
                    <a:pt x="89941" y="869429"/>
                  </a:cubicBezTo>
                  <a:cubicBezTo>
                    <a:pt x="97212" y="881548"/>
                    <a:pt x="109928" y="889416"/>
                    <a:pt x="119921" y="899409"/>
                  </a:cubicBezTo>
                </a:path>
              </a:pathLst>
            </a:custGeom>
            <a:noFill/>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6309185" y="3337684"/>
            <a:ext cx="550087" cy="1160593"/>
            <a:chOff x="4532752" y="3124235"/>
            <a:chExt cx="550087" cy="1160593"/>
          </a:xfrm>
        </p:grpSpPr>
        <mc:AlternateContent xmlns:mc="http://schemas.openxmlformats.org/markup-compatibility/2006" xmlns:a14="http://schemas.microsoft.com/office/drawing/2010/main">
          <mc:Choice Requires="a14">
            <p:sp>
              <p:nvSpPr>
                <p:cNvPr id="25" name="Rectangle 24"/>
                <p:cNvSpPr/>
                <p:nvPr/>
              </p:nvSpPr>
              <p:spPr>
                <a:xfrm>
                  <a:off x="4532752" y="3823163"/>
                  <a:ext cx="55008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b="0" i="1" smtClean="0">
                                <a:solidFill>
                                  <a:schemeClr val="tx1"/>
                                </a:solidFill>
                                <a:latin typeface="Cambria Math"/>
                                <a:ea typeface="Cambria Math"/>
                              </a:rPr>
                            </m:ctrlPr>
                          </m:sSubSupPr>
                          <m:e>
                            <m:r>
                              <a:rPr lang="en-US" sz="2400" b="0" i="1" smtClean="0">
                                <a:solidFill>
                                  <a:schemeClr val="tx1"/>
                                </a:solidFill>
                                <a:latin typeface="Cambria Math"/>
                                <a:ea typeface="Cambria Math"/>
                              </a:rPr>
                              <m:t>𝐹</m:t>
                            </m:r>
                          </m:e>
                          <m:sub>
                            <m:r>
                              <a:rPr lang="en-US" sz="2400" b="0" i="1" smtClean="0">
                                <a:solidFill>
                                  <a:schemeClr val="tx1"/>
                                </a:solidFill>
                                <a:latin typeface="Cambria Math"/>
                                <a:ea typeface="Cambria Math"/>
                              </a:rPr>
                              <m:t>2</m:t>
                            </m:r>
                          </m:sub>
                          <m:sup>
                            <m:r>
                              <a:rPr lang="en-US" sz="2400" b="0" i="1" smtClean="0">
                                <a:solidFill>
                                  <a:schemeClr val="tx1"/>
                                </a:solidFill>
                                <a:latin typeface="Cambria Math"/>
                                <a:ea typeface="Cambria Math"/>
                              </a:rPr>
                              <m:t>′</m:t>
                            </m:r>
                          </m:sup>
                        </m:sSubSup>
                      </m:oMath>
                    </m:oMathPara>
                  </a14:m>
                  <a:endParaRPr lang="en-US" sz="2400" dirty="0"/>
                </a:p>
              </p:txBody>
            </p:sp>
          </mc:Choice>
          <mc:Fallback xmlns="">
            <p:sp>
              <p:nvSpPr>
                <p:cNvPr id="25" name="Rectangle 24"/>
                <p:cNvSpPr>
                  <a:spLocks noRot="1" noChangeAspect="1" noMove="1" noResize="1" noEditPoints="1" noAdjustHandles="1" noChangeArrowheads="1" noChangeShapeType="1" noTextEdit="1"/>
                </p:cNvSpPr>
                <p:nvPr/>
              </p:nvSpPr>
              <p:spPr>
                <a:xfrm>
                  <a:off x="4532752" y="3823163"/>
                  <a:ext cx="550087" cy="461665"/>
                </a:xfrm>
                <a:prstGeom prst="rect">
                  <a:avLst/>
                </a:prstGeom>
                <a:blipFill rotWithShape="1">
                  <a:blip r:embed="rId8"/>
                  <a:stretch>
                    <a:fillRect b="-1316"/>
                  </a:stretch>
                </a:blipFill>
              </p:spPr>
              <p:txBody>
                <a:bodyPr/>
                <a:lstStyle/>
                <a:p>
                  <a:r>
                    <a:rPr lang="en-US">
                      <a:noFill/>
                    </a:rPr>
                    <a:t> </a:t>
                  </a:r>
                </a:p>
              </p:txBody>
            </p:sp>
          </mc:Fallback>
        </mc:AlternateContent>
        <p:sp>
          <p:nvSpPr>
            <p:cNvPr id="26" name="Freeform 25"/>
            <p:cNvSpPr/>
            <p:nvPr/>
          </p:nvSpPr>
          <p:spPr>
            <a:xfrm>
              <a:off x="4571653" y="3124235"/>
              <a:ext cx="134911" cy="741244"/>
            </a:xfrm>
            <a:custGeom>
              <a:avLst/>
              <a:gdLst>
                <a:gd name="connsiteX0" fmla="*/ 104931 w 134911"/>
                <a:gd name="connsiteY0" fmla="*/ 0 h 899409"/>
                <a:gd name="connsiteX1" fmla="*/ 89941 w 134911"/>
                <a:gd name="connsiteY1" fmla="*/ 104931 h 899409"/>
                <a:gd name="connsiteX2" fmla="*/ 59960 w 134911"/>
                <a:gd name="connsiteY2" fmla="*/ 134911 h 899409"/>
                <a:gd name="connsiteX3" fmla="*/ 29980 w 134911"/>
                <a:gd name="connsiteY3" fmla="*/ 179882 h 899409"/>
                <a:gd name="connsiteX4" fmla="*/ 44970 w 134911"/>
                <a:gd name="connsiteY4" fmla="*/ 224852 h 899409"/>
                <a:gd name="connsiteX5" fmla="*/ 134911 w 134911"/>
                <a:gd name="connsiteY5" fmla="*/ 254832 h 899409"/>
                <a:gd name="connsiteX6" fmla="*/ 119921 w 134911"/>
                <a:gd name="connsiteY6" fmla="*/ 314793 h 899409"/>
                <a:gd name="connsiteX7" fmla="*/ 74951 w 134911"/>
                <a:gd name="connsiteY7" fmla="*/ 344773 h 899409"/>
                <a:gd name="connsiteX8" fmla="*/ 14990 w 134911"/>
                <a:gd name="connsiteY8" fmla="*/ 419724 h 899409"/>
                <a:gd name="connsiteX9" fmla="*/ 0 w 134911"/>
                <a:gd name="connsiteY9" fmla="*/ 464695 h 899409"/>
                <a:gd name="connsiteX10" fmla="*/ 59960 w 134911"/>
                <a:gd name="connsiteY10" fmla="*/ 539645 h 899409"/>
                <a:gd name="connsiteX11" fmla="*/ 89941 w 134911"/>
                <a:gd name="connsiteY11" fmla="*/ 569626 h 899409"/>
                <a:gd name="connsiteX12" fmla="*/ 74951 w 134911"/>
                <a:gd name="connsiteY12" fmla="*/ 644577 h 899409"/>
                <a:gd name="connsiteX13" fmla="*/ 59960 w 134911"/>
                <a:gd name="connsiteY13" fmla="*/ 704537 h 899409"/>
                <a:gd name="connsiteX14" fmla="*/ 89941 w 134911"/>
                <a:gd name="connsiteY14" fmla="*/ 869429 h 899409"/>
                <a:gd name="connsiteX15" fmla="*/ 119921 w 134911"/>
                <a:gd name="connsiteY15" fmla="*/ 899409 h 899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4911" h="899409">
                  <a:moveTo>
                    <a:pt x="104931" y="0"/>
                  </a:moveTo>
                  <a:cubicBezTo>
                    <a:pt x="99934" y="34977"/>
                    <a:pt x="101114" y="71412"/>
                    <a:pt x="89941" y="104931"/>
                  </a:cubicBezTo>
                  <a:cubicBezTo>
                    <a:pt x="85472" y="118339"/>
                    <a:pt x="68789" y="123875"/>
                    <a:pt x="59960" y="134911"/>
                  </a:cubicBezTo>
                  <a:cubicBezTo>
                    <a:pt x="48705" y="148979"/>
                    <a:pt x="39973" y="164892"/>
                    <a:pt x="29980" y="179882"/>
                  </a:cubicBezTo>
                  <a:cubicBezTo>
                    <a:pt x="34977" y="194872"/>
                    <a:pt x="32112" y="215668"/>
                    <a:pt x="44970" y="224852"/>
                  </a:cubicBezTo>
                  <a:cubicBezTo>
                    <a:pt x="70686" y="243220"/>
                    <a:pt x="134911" y="254832"/>
                    <a:pt x="134911" y="254832"/>
                  </a:cubicBezTo>
                  <a:cubicBezTo>
                    <a:pt x="129914" y="274819"/>
                    <a:pt x="131349" y="297651"/>
                    <a:pt x="119921" y="314793"/>
                  </a:cubicBezTo>
                  <a:cubicBezTo>
                    <a:pt x="109928" y="329783"/>
                    <a:pt x="89019" y="333519"/>
                    <a:pt x="74951" y="344773"/>
                  </a:cubicBezTo>
                  <a:cubicBezTo>
                    <a:pt x="44437" y="369185"/>
                    <a:pt x="37251" y="386332"/>
                    <a:pt x="14990" y="419724"/>
                  </a:cubicBezTo>
                  <a:cubicBezTo>
                    <a:pt x="9993" y="434714"/>
                    <a:pt x="0" y="448894"/>
                    <a:pt x="0" y="464695"/>
                  </a:cubicBezTo>
                  <a:cubicBezTo>
                    <a:pt x="0" y="517003"/>
                    <a:pt x="25430" y="512021"/>
                    <a:pt x="59960" y="539645"/>
                  </a:cubicBezTo>
                  <a:cubicBezTo>
                    <a:pt x="70996" y="548474"/>
                    <a:pt x="79947" y="559632"/>
                    <a:pt x="89941" y="569626"/>
                  </a:cubicBezTo>
                  <a:cubicBezTo>
                    <a:pt x="84944" y="594610"/>
                    <a:pt x="80478" y="619705"/>
                    <a:pt x="74951" y="644577"/>
                  </a:cubicBezTo>
                  <a:cubicBezTo>
                    <a:pt x="70482" y="664688"/>
                    <a:pt x="59960" y="683935"/>
                    <a:pt x="59960" y="704537"/>
                  </a:cubicBezTo>
                  <a:cubicBezTo>
                    <a:pt x="59960" y="717623"/>
                    <a:pt x="68860" y="834295"/>
                    <a:pt x="89941" y="869429"/>
                  </a:cubicBezTo>
                  <a:cubicBezTo>
                    <a:pt x="97212" y="881548"/>
                    <a:pt x="109928" y="889416"/>
                    <a:pt x="119921" y="899409"/>
                  </a:cubicBezTo>
                </a:path>
              </a:pathLst>
            </a:custGeom>
            <a:noFill/>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28" name="Rectangle 27"/>
              <p:cNvSpPr/>
              <p:nvPr/>
            </p:nvSpPr>
            <p:spPr>
              <a:xfrm>
                <a:off x="4270809" y="3605258"/>
                <a:ext cx="1357872" cy="83099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b="0" i="1" smtClean="0">
                              <a:solidFill>
                                <a:schemeClr val="tx1"/>
                              </a:solidFill>
                              <a:latin typeface="Cambria Math"/>
                              <a:ea typeface="Cambria Math"/>
                            </a:rPr>
                          </m:ctrlPr>
                        </m:sSubSupPr>
                        <m:e>
                          <m:r>
                            <a:rPr lang="en-US" sz="2400" b="0" i="1" smtClean="0">
                              <a:solidFill>
                                <a:schemeClr val="tx1"/>
                              </a:solidFill>
                              <a:latin typeface="Cambria Math"/>
                              <a:ea typeface="Cambria Math"/>
                            </a:rPr>
                            <m:t>𝐹</m:t>
                          </m:r>
                        </m:e>
                        <m:sub>
                          <m:r>
                            <a:rPr lang="en-US" sz="2400" b="0" i="1" smtClean="0">
                              <a:solidFill>
                                <a:schemeClr val="tx1"/>
                              </a:solidFill>
                              <a:latin typeface="Cambria Math"/>
                              <a:ea typeface="Cambria Math"/>
                            </a:rPr>
                            <m:t>1</m:t>
                          </m:r>
                        </m:sub>
                        <m:sup>
                          <m:r>
                            <a:rPr lang="en-US" sz="2400" b="0" i="1" smtClean="0">
                              <a:solidFill>
                                <a:schemeClr val="tx1"/>
                              </a:solidFill>
                              <a:latin typeface="Cambria Math"/>
                              <a:ea typeface="Cambria Math"/>
                            </a:rPr>
                            <m:t>′</m:t>
                          </m:r>
                        </m:sup>
                      </m:sSubSup>
                      <m:r>
                        <a:rPr lang="en-US" sz="2400" b="0" i="1" smtClean="0">
                          <a:solidFill>
                            <a:srgbClr val="C00000"/>
                          </a:solidFill>
                          <a:latin typeface="Cambria Math"/>
                          <a:ea typeface="Cambria Math"/>
                        </a:rPr>
                        <m:t>∩</m:t>
                      </m:r>
                      <m:sSubSup>
                        <m:sSubSupPr>
                          <m:ctrlPr>
                            <a:rPr lang="en-US" sz="2400" b="0" i="1" smtClean="0">
                              <a:solidFill>
                                <a:schemeClr val="tx1"/>
                              </a:solidFill>
                              <a:latin typeface="Cambria Math"/>
                              <a:ea typeface="Cambria Math"/>
                            </a:rPr>
                          </m:ctrlPr>
                        </m:sSubSupPr>
                        <m:e>
                          <m:r>
                            <a:rPr lang="en-US" sz="2400" b="0" i="1" smtClean="0">
                              <a:solidFill>
                                <a:schemeClr val="tx1"/>
                              </a:solidFill>
                              <a:latin typeface="Cambria Math"/>
                              <a:ea typeface="Cambria Math"/>
                            </a:rPr>
                            <m:t>𝐹</m:t>
                          </m:r>
                        </m:e>
                        <m:sub>
                          <m:r>
                            <a:rPr lang="en-US" sz="2400" b="0" i="1" smtClean="0">
                              <a:solidFill>
                                <a:schemeClr val="tx1"/>
                              </a:solidFill>
                              <a:latin typeface="Cambria Math"/>
                              <a:ea typeface="Cambria Math"/>
                            </a:rPr>
                            <m:t>2</m:t>
                          </m:r>
                        </m:sub>
                        <m:sup>
                          <m:r>
                            <a:rPr lang="en-US" sz="2400" b="0" i="1" smtClean="0">
                              <a:solidFill>
                                <a:schemeClr val="tx1"/>
                              </a:solidFill>
                              <a:latin typeface="Cambria Math"/>
                              <a:ea typeface="Cambria Math"/>
                            </a:rPr>
                            <m:t>′</m:t>
                          </m:r>
                        </m:sup>
                      </m:sSubSup>
                    </m:oMath>
                  </m:oMathPara>
                </a14:m>
                <a:endParaRPr lang="en-US" sz="2400" b="0" dirty="0" smtClean="0">
                  <a:solidFill>
                    <a:srgbClr val="FF0000"/>
                  </a:solidFill>
                  <a:ea typeface="Cambria Math"/>
                </a:endParaRPr>
              </a:p>
              <a:p>
                <a:endParaRPr lang="en-US" sz="2400" dirty="0"/>
              </a:p>
            </p:txBody>
          </p:sp>
        </mc:Choice>
        <mc:Fallback xmlns="">
          <p:sp>
            <p:nvSpPr>
              <p:cNvPr id="28" name="Rectangle 27"/>
              <p:cNvSpPr>
                <a:spLocks noRot="1" noChangeAspect="1" noMove="1" noResize="1" noEditPoints="1" noAdjustHandles="1" noChangeArrowheads="1" noChangeShapeType="1" noTextEdit="1"/>
              </p:cNvSpPr>
              <p:nvPr/>
            </p:nvSpPr>
            <p:spPr>
              <a:xfrm>
                <a:off x="4270809" y="3605258"/>
                <a:ext cx="1357872" cy="830997"/>
              </a:xfrm>
              <a:prstGeom prst="rect">
                <a:avLst/>
              </a:prstGeom>
              <a:blipFill rotWithShape="1">
                <a:blip r:embed="rId9"/>
                <a:stretch>
                  <a:fillRect/>
                </a:stretch>
              </a:blipFill>
            </p:spPr>
            <p:txBody>
              <a:bodyPr/>
              <a:lstStyle/>
              <a:p>
                <a:r>
                  <a:rPr lang="en-US">
                    <a:noFill/>
                  </a:rPr>
                  <a:t> </a:t>
                </a:r>
              </a:p>
            </p:txBody>
          </p:sp>
        </mc:Fallback>
      </mc:AlternateContent>
      <p:cxnSp>
        <p:nvCxnSpPr>
          <p:cNvPr id="29" name="Straight Arrow Connector 28"/>
          <p:cNvCxnSpPr/>
          <p:nvPr/>
        </p:nvCxnSpPr>
        <p:spPr>
          <a:xfrm flipV="1">
            <a:off x="3753068" y="4078928"/>
            <a:ext cx="1196677" cy="43201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4990821" y="4078928"/>
            <a:ext cx="1424720" cy="2424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93521" y="2514600"/>
            <a:ext cx="1077539" cy="461665"/>
          </a:xfrm>
          <a:prstGeom prst="rect">
            <a:avLst/>
          </a:prstGeom>
          <a:noFill/>
        </p:spPr>
        <p:txBody>
          <a:bodyPr wrap="none" rtlCol="0">
            <a:spAutoFit/>
          </a:bodyPr>
          <a:lstStyle/>
          <a:p>
            <a:pPr marL="342900" indent="-342900">
              <a:buFont typeface="Arial" pitchFamily="34" charset="0"/>
              <a:buChar char="•"/>
            </a:pPr>
            <a:r>
              <a:rPr lang="en-US" sz="2400" dirty="0" smtClean="0"/>
              <a:t>Split</a:t>
            </a:r>
            <a:endParaRPr lang="en-US" sz="2400" dirty="0"/>
          </a:p>
        </p:txBody>
      </p:sp>
      <p:sp>
        <p:nvSpPr>
          <p:cNvPr id="32" name="TextBox 31"/>
          <p:cNvSpPr txBox="1"/>
          <p:nvPr/>
        </p:nvSpPr>
        <p:spPr>
          <a:xfrm>
            <a:off x="457200" y="3276600"/>
            <a:ext cx="1799660" cy="461665"/>
          </a:xfrm>
          <a:prstGeom prst="rect">
            <a:avLst/>
          </a:prstGeom>
          <a:noFill/>
        </p:spPr>
        <p:txBody>
          <a:bodyPr wrap="none" rtlCol="0">
            <a:spAutoFit/>
          </a:bodyPr>
          <a:lstStyle/>
          <a:p>
            <a:pPr marL="342900" indent="-342900">
              <a:buFont typeface="Arial" pitchFamily="34" charset="0"/>
              <a:buChar char="•"/>
            </a:pPr>
            <a:r>
              <a:rPr lang="en-US" sz="2400" dirty="0" smtClean="0"/>
              <a:t>Propagate</a:t>
            </a:r>
            <a:endParaRPr lang="en-US" sz="2400" dirty="0"/>
          </a:p>
        </p:txBody>
      </p:sp>
      <p:sp>
        <p:nvSpPr>
          <p:cNvPr id="33" name="TextBox 32"/>
          <p:cNvSpPr txBox="1"/>
          <p:nvPr/>
        </p:nvSpPr>
        <p:spPr>
          <a:xfrm>
            <a:off x="472335" y="4034135"/>
            <a:ext cx="1346459" cy="461665"/>
          </a:xfrm>
          <a:prstGeom prst="rect">
            <a:avLst/>
          </a:prstGeom>
          <a:noFill/>
        </p:spPr>
        <p:txBody>
          <a:bodyPr wrap="none" rtlCol="0">
            <a:spAutoFit/>
          </a:bodyPr>
          <a:lstStyle/>
          <a:p>
            <a:pPr marL="342900" indent="-342900">
              <a:buFont typeface="Arial" pitchFamily="34" charset="0"/>
              <a:buChar char="•"/>
            </a:pPr>
            <a:r>
              <a:rPr lang="en-US" sz="2400" dirty="0" smtClean="0"/>
              <a:t>Merge</a:t>
            </a:r>
            <a:endParaRPr lang="en-US" sz="2400" dirty="0"/>
          </a:p>
        </p:txBody>
      </p:sp>
      <mc:AlternateContent xmlns:mc="http://schemas.openxmlformats.org/markup-compatibility/2006" xmlns:a14="http://schemas.microsoft.com/office/drawing/2010/main">
        <mc:Choice Requires="a14">
          <p:sp>
            <p:nvSpPr>
              <p:cNvPr id="45" name="Rectangle 44"/>
              <p:cNvSpPr/>
              <p:nvPr/>
            </p:nvSpPr>
            <p:spPr>
              <a:xfrm>
                <a:off x="5684845" y="2881745"/>
                <a:ext cx="1255408" cy="468333"/>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400" b="0" i="1" smtClean="0">
                              <a:solidFill>
                                <a:srgbClr val="FF0000"/>
                              </a:solidFill>
                              <a:latin typeface="Cambria Math"/>
                              <a:ea typeface="Cambria Math"/>
                            </a:rPr>
                          </m:ctrlPr>
                        </m:sSupPr>
                        <m:e>
                          <m:r>
                            <a:rPr lang="en-US" sz="2400" b="0" i="1" smtClean="0">
                              <a:solidFill>
                                <a:srgbClr val="FF0000"/>
                              </a:solidFill>
                              <a:latin typeface="Cambria Math"/>
                              <a:ea typeface="Cambria Math"/>
                            </a:rPr>
                            <m:t>𝑎</m:t>
                          </m:r>
                        </m:e>
                        <m:sup>
                          <m:r>
                            <a:rPr lang="en-US" sz="2400" b="0" i="1" smtClean="0">
                              <a:solidFill>
                                <a:srgbClr val="FF0000"/>
                              </a:solidFill>
                              <a:latin typeface="Cambria Math"/>
                              <a:ea typeface="Cambria Math"/>
                            </a:rPr>
                            <m:t>#</m:t>
                          </m:r>
                        </m:sup>
                      </m:sSup>
                      <m:r>
                        <a:rPr lang="en-US" sz="2400" b="0" i="1" smtClean="0">
                          <a:solidFill>
                            <a:schemeClr val="tx1"/>
                          </a:solidFill>
                          <a:latin typeface="Cambria Math"/>
                          <a:ea typeface="Cambria Math"/>
                        </a:rPr>
                        <m:t>⊓</m:t>
                      </m:r>
                      <m:sSub>
                        <m:sSubPr>
                          <m:ctrlPr>
                            <a:rPr lang="en-US" sz="2400" b="0" i="1" smtClean="0">
                              <a:solidFill>
                                <a:srgbClr val="FF0000"/>
                              </a:solidFill>
                              <a:latin typeface="Cambria Math"/>
                              <a:ea typeface="Cambria Math"/>
                            </a:rPr>
                          </m:ctrlPr>
                        </m:sSubPr>
                        <m:e>
                          <m:r>
                            <a:rPr lang="en-US" sz="2400" i="1" smtClean="0">
                              <a:solidFill>
                                <a:srgbClr val="FF0000"/>
                              </a:solidFill>
                              <a:latin typeface="Cambria Math"/>
                              <a:ea typeface="Cambria Math"/>
                            </a:rPr>
                            <m:t>𝑎</m:t>
                          </m:r>
                        </m:e>
                        <m:sub>
                          <m:r>
                            <a:rPr lang="en-US" sz="2400" b="0" i="1" smtClean="0">
                              <a:solidFill>
                                <a:srgbClr val="FF0000"/>
                              </a:solidFill>
                              <a:latin typeface="Cambria Math"/>
                              <a:ea typeface="Cambria Math"/>
                            </a:rPr>
                            <m:t>2</m:t>
                          </m:r>
                        </m:sub>
                      </m:sSub>
                    </m:oMath>
                  </m:oMathPara>
                </a14:m>
                <a:endParaRPr lang="en-US" sz="2400" dirty="0"/>
              </a:p>
            </p:txBody>
          </p:sp>
        </mc:Choice>
        <mc:Fallback xmlns="">
          <p:sp>
            <p:nvSpPr>
              <p:cNvPr id="45" name="Rectangle 44"/>
              <p:cNvSpPr>
                <a:spLocks noRot="1" noChangeAspect="1" noMove="1" noResize="1" noEditPoints="1" noAdjustHandles="1" noChangeArrowheads="1" noChangeShapeType="1" noTextEdit="1"/>
              </p:cNvSpPr>
              <p:nvPr/>
            </p:nvSpPr>
            <p:spPr>
              <a:xfrm>
                <a:off x="5684845" y="2881745"/>
                <a:ext cx="1255408" cy="468333"/>
              </a:xfrm>
              <a:prstGeom prst="rect">
                <a:avLst/>
              </a:prstGeom>
              <a:blipFill rotWithShape="1">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Rectangle 47"/>
              <p:cNvSpPr/>
              <p:nvPr/>
            </p:nvSpPr>
            <p:spPr>
              <a:xfrm>
                <a:off x="4211562" y="3625456"/>
                <a:ext cx="1476366" cy="84375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b="0" i="1" smtClean="0">
                              <a:solidFill>
                                <a:srgbClr val="FF0000"/>
                              </a:solidFill>
                              <a:latin typeface="Cambria Math"/>
                              <a:ea typeface="Cambria Math"/>
                            </a:rPr>
                          </m:ctrlPr>
                        </m:sSubSupPr>
                        <m:e>
                          <m:r>
                            <a:rPr lang="en-US" sz="2400" b="0" i="1" smtClean="0">
                              <a:solidFill>
                                <a:srgbClr val="FF0000"/>
                              </a:solidFill>
                              <a:latin typeface="Cambria Math"/>
                              <a:ea typeface="Cambria Math"/>
                            </a:rPr>
                            <m:t>𝑎</m:t>
                          </m:r>
                        </m:e>
                        <m:sub>
                          <m:r>
                            <a:rPr lang="en-US" sz="2400" b="0" i="1" smtClean="0">
                              <a:solidFill>
                                <a:srgbClr val="FF0000"/>
                              </a:solidFill>
                              <a:latin typeface="Cambria Math"/>
                              <a:ea typeface="Cambria Math"/>
                            </a:rPr>
                            <m:t>1</m:t>
                          </m:r>
                        </m:sub>
                        <m:sup>
                          <m:r>
                            <a:rPr lang="en-US" sz="2400" b="0" i="1" smtClean="0">
                              <a:solidFill>
                                <a:srgbClr val="FF0000"/>
                              </a:solidFill>
                              <a:latin typeface="Cambria Math"/>
                              <a:ea typeface="Cambria Math"/>
                            </a:rPr>
                            <m:t>#</m:t>
                          </m:r>
                        </m:sup>
                      </m:sSubSup>
                      <m:r>
                        <a:rPr lang="en-US" sz="2400" b="0" i="1" smtClean="0">
                          <a:solidFill>
                            <a:srgbClr val="FF0000"/>
                          </a:solidFill>
                          <a:latin typeface="Cambria Math"/>
                          <a:ea typeface="Cambria Math"/>
                        </a:rPr>
                        <m:t>′</m:t>
                      </m:r>
                      <m:r>
                        <a:rPr lang="en-US" sz="2400" b="0" i="1" smtClean="0">
                          <a:solidFill>
                            <a:schemeClr val="tx1"/>
                          </a:solidFill>
                          <a:latin typeface="Cambria Math"/>
                          <a:ea typeface="Cambria Math"/>
                        </a:rPr>
                        <m:t>⊔</m:t>
                      </m:r>
                      <m:sSubSup>
                        <m:sSubSupPr>
                          <m:ctrlPr>
                            <a:rPr lang="en-US" sz="2400" b="0" i="1" smtClean="0">
                              <a:solidFill>
                                <a:srgbClr val="FF0000"/>
                              </a:solidFill>
                              <a:latin typeface="Cambria Math"/>
                              <a:ea typeface="Cambria Math"/>
                            </a:rPr>
                          </m:ctrlPr>
                        </m:sSubSupPr>
                        <m:e>
                          <m:r>
                            <a:rPr lang="en-US" sz="2400" b="0" i="1" smtClean="0">
                              <a:solidFill>
                                <a:srgbClr val="FF0000"/>
                              </a:solidFill>
                              <a:latin typeface="Cambria Math"/>
                              <a:ea typeface="Cambria Math"/>
                            </a:rPr>
                            <m:t>𝑎</m:t>
                          </m:r>
                        </m:e>
                        <m:sub>
                          <m:r>
                            <a:rPr lang="en-US" sz="2400" b="0" i="1" smtClean="0">
                              <a:solidFill>
                                <a:srgbClr val="FF0000"/>
                              </a:solidFill>
                              <a:latin typeface="Cambria Math"/>
                              <a:ea typeface="Cambria Math"/>
                            </a:rPr>
                            <m:t>2</m:t>
                          </m:r>
                        </m:sub>
                        <m:sup>
                          <m:r>
                            <a:rPr lang="en-US" sz="2400" b="0" i="1" smtClean="0">
                              <a:solidFill>
                                <a:srgbClr val="FF0000"/>
                              </a:solidFill>
                              <a:latin typeface="Cambria Math"/>
                              <a:ea typeface="Cambria Math"/>
                            </a:rPr>
                            <m:t>#′</m:t>
                          </m:r>
                        </m:sup>
                      </m:sSubSup>
                    </m:oMath>
                  </m:oMathPara>
                </a14:m>
                <a:endParaRPr lang="en-US" sz="2400" b="0" dirty="0" smtClean="0">
                  <a:solidFill>
                    <a:srgbClr val="FF0000"/>
                  </a:solidFill>
                  <a:ea typeface="Cambria Math"/>
                </a:endParaRPr>
              </a:p>
              <a:p>
                <a:endParaRPr lang="en-US" sz="2400" dirty="0"/>
              </a:p>
            </p:txBody>
          </p:sp>
        </mc:Choice>
        <mc:Fallback xmlns="">
          <p:sp>
            <p:nvSpPr>
              <p:cNvPr id="48" name="Rectangle 47"/>
              <p:cNvSpPr>
                <a:spLocks noRot="1" noChangeAspect="1" noMove="1" noResize="1" noEditPoints="1" noAdjustHandles="1" noChangeArrowheads="1" noChangeShapeType="1" noTextEdit="1"/>
              </p:cNvSpPr>
              <p:nvPr/>
            </p:nvSpPr>
            <p:spPr>
              <a:xfrm>
                <a:off x="4211562" y="3625456"/>
                <a:ext cx="1476366" cy="843757"/>
              </a:xfrm>
              <a:prstGeom prst="rect">
                <a:avLst/>
              </a:prstGeom>
              <a:blipFill rotWithShape="1">
                <a:blip r:embed="rId17"/>
                <a:stretch>
                  <a:fillRect/>
                </a:stretch>
              </a:blipFill>
            </p:spPr>
            <p:txBody>
              <a:bodyPr/>
              <a:lstStyle/>
              <a:p>
                <a:r>
                  <a:rPr lang="en-US">
                    <a:noFill/>
                  </a:rPr>
                  <a:t> </a:t>
                </a:r>
              </a:p>
            </p:txBody>
          </p:sp>
        </mc:Fallback>
      </mc:AlternateContent>
      <p:grpSp>
        <p:nvGrpSpPr>
          <p:cNvPr id="15" name="Group 14"/>
          <p:cNvGrpSpPr/>
          <p:nvPr/>
        </p:nvGrpSpPr>
        <p:grpSpPr>
          <a:xfrm>
            <a:off x="3187689" y="3304309"/>
            <a:ext cx="664990" cy="1360410"/>
            <a:chOff x="3187689" y="3304309"/>
            <a:chExt cx="664990" cy="1360410"/>
          </a:xfrm>
        </p:grpSpPr>
        <mc:AlternateContent xmlns:mc="http://schemas.openxmlformats.org/markup-compatibility/2006" xmlns:a14="http://schemas.microsoft.com/office/drawing/2010/main">
          <mc:Choice Requires="a14">
            <p:sp>
              <p:nvSpPr>
                <p:cNvPr id="46" name="Rectangle 45"/>
                <p:cNvSpPr/>
                <p:nvPr/>
              </p:nvSpPr>
              <p:spPr>
                <a:xfrm>
                  <a:off x="3187689" y="4191000"/>
                  <a:ext cx="664990" cy="473719"/>
                </a:xfrm>
                <a:prstGeom prst="rect">
                  <a:avLst/>
                </a:prstGeom>
                <a:noFill/>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b="0" i="1" smtClean="0">
                                <a:solidFill>
                                  <a:srgbClr val="FF0000"/>
                                </a:solidFill>
                                <a:latin typeface="Cambria Math"/>
                                <a:ea typeface="Cambria Math"/>
                              </a:rPr>
                            </m:ctrlPr>
                          </m:sSubSupPr>
                          <m:e>
                            <m:r>
                              <a:rPr lang="en-US" sz="2400" b="0" i="1" smtClean="0">
                                <a:solidFill>
                                  <a:srgbClr val="FF0000"/>
                                </a:solidFill>
                                <a:latin typeface="Cambria Math"/>
                                <a:ea typeface="Cambria Math"/>
                              </a:rPr>
                              <m:t>𝑎</m:t>
                            </m:r>
                          </m:e>
                          <m:sub>
                            <m:r>
                              <a:rPr lang="en-US" sz="2400" b="0" i="1" smtClean="0">
                                <a:solidFill>
                                  <a:srgbClr val="FF0000"/>
                                </a:solidFill>
                                <a:latin typeface="Cambria Math"/>
                                <a:ea typeface="Cambria Math"/>
                              </a:rPr>
                              <m:t>1</m:t>
                            </m:r>
                          </m:sub>
                          <m:sup>
                            <m:r>
                              <a:rPr lang="en-US" sz="2400" b="0" i="1" smtClean="0">
                                <a:solidFill>
                                  <a:srgbClr val="FF0000"/>
                                </a:solidFill>
                                <a:latin typeface="Cambria Math"/>
                                <a:ea typeface="Cambria Math"/>
                              </a:rPr>
                              <m:t>#</m:t>
                            </m:r>
                          </m:sup>
                        </m:sSubSup>
                        <m:r>
                          <a:rPr lang="en-US" sz="2400" b="0" i="1" smtClean="0">
                            <a:solidFill>
                              <a:srgbClr val="FF0000"/>
                            </a:solidFill>
                            <a:latin typeface="Cambria Math"/>
                            <a:ea typeface="Cambria Math"/>
                          </a:rPr>
                          <m:t>′</m:t>
                        </m:r>
                      </m:oMath>
                    </m:oMathPara>
                  </a14:m>
                  <a:endParaRPr lang="en-US" sz="2400" b="0" dirty="0" smtClean="0">
                    <a:solidFill>
                      <a:srgbClr val="FF0000"/>
                    </a:solidFill>
                    <a:ea typeface="Cambria Math"/>
                  </a:endParaRPr>
                </a:p>
              </p:txBody>
            </p:sp>
          </mc:Choice>
          <mc:Fallback xmlns="">
            <p:sp>
              <p:nvSpPr>
                <p:cNvPr id="46" name="Rectangle 45"/>
                <p:cNvSpPr>
                  <a:spLocks noRot="1" noChangeAspect="1" noMove="1" noResize="1" noEditPoints="1" noAdjustHandles="1" noChangeArrowheads="1" noChangeShapeType="1" noTextEdit="1"/>
                </p:cNvSpPr>
                <p:nvPr/>
              </p:nvSpPr>
              <p:spPr>
                <a:xfrm>
                  <a:off x="3187689" y="4191000"/>
                  <a:ext cx="664990" cy="473719"/>
                </a:xfrm>
                <a:prstGeom prst="rect">
                  <a:avLst/>
                </a:prstGeom>
                <a:blipFill rotWithShape="1">
                  <a:blip r:embed="rId18"/>
                  <a:stretch>
                    <a:fillRect b="-1299"/>
                  </a:stretch>
                </a:blipFill>
              </p:spPr>
              <p:txBody>
                <a:bodyPr/>
                <a:lstStyle/>
                <a:p>
                  <a:r>
                    <a:rPr lang="en-US">
                      <a:noFill/>
                    </a:rPr>
                    <a:t> </a:t>
                  </a:r>
                </a:p>
              </p:txBody>
            </p:sp>
          </mc:Fallback>
        </mc:AlternateContent>
        <p:cxnSp>
          <p:nvCxnSpPr>
            <p:cNvPr id="49" name="Straight Arrow Connector 48"/>
            <p:cNvCxnSpPr/>
            <p:nvPr/>
          </p:nvCxnSpPr>
          <p:spPr>
            <a:xfrm>
              <a:off x="3580070" y="3304309"/>
              <a:ext cx="93698" cy="455120"/>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3673768" y="3738265"/>
              <a:ext cx="58519" cy="277779"/>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endCxn id="22" idx="0"/>
            </p:cNvCxnSpPr>
            <p:nvPr/>
          </p:nvCxnSpPr>
          <p:spPr>
            <a:xfrm flipH="1">
              <a:off x="3459231" y="3968105"/>
              <a:ext cx="254587" cy="258053"/>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p:nvGrpSpPr>
        <p:grpSpPr>
          <a:xfrm>
            <a:off x="6096000" y="3275713"/>
            <a:ext cx="872810" cy="1237312"/>
            <a:chOff x="6096000" y="3275713"/>
            <a:chExt cx="872810" cy="1237312"/>
          </a:xfrm>
        </p:grpSpPr>
        <mc:AlternateContent xmlns:mc="http://schemas.openxmlformats.org/markup-compatibility/2006" xmlns:a14="http://schemas.microsoft.com/office/drawing/2010/main">
          <mc:Choice Requires="a14">
            <p:sp>
              <p:nvSpPr>
                <p:cNvPr id="47" name="Rectangle 46"/>
                <p:cNvSpPr/>
                <p:nvPr/>
              </p:nvSpPr>
              <p:spPr>
                <a:xfrm>
                  <a:off x="6303820" y="4038600"/>
                  <a:ext cx="664990" cy="474425"/>
                </a:xfrm>
                <a:prstGeom prst="rect">
                  <a:avLst/>
                </a:prstGeom>
                <a:noFill/>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b="0" i="1" smtClean="0">
                                <a:solidFill>
                                  <a:srgbClr val="FF0000"/>
                                </a:solidFill>
                                <a:latin typeface="Cambria Math"/>
                                <a:ea typeface="Cambria Math"/>
                              </a:rPr>
                            </m:ctrlPr>
                          </m:sSubSupPr>
                          <m:e>
                            <m:r>
                              <a:rPr lang="en-US" sz="2400" b="0" i="1" smtClean="0">
                                <a:solidFill>
                                  <a:srgbClr val="FF0000"/>
                                </a:solidFill>
                                <a:latin typeface="Cambria Math"/>
                                <a:ea typeface="Cambria Math"/>
                              </a:rPr>
                              <m:t>𝑎</m:t>
                            </m:r>
                          </m:e>
                          <m:sub>
                            <m:r>
                              <a:rPr lang="en-US" sz="2400" b="0" i="1" smtClean="0">
                                <a:solidFill>
                                  <a:srgbClr val="FF0000"/>
                                </a:solidFill>
                                <a:latin typeface="Cambria Math"/>
                                <a:ea typeface="Cambria Math"/>
                              </a:rPr>
                              <m:t>2</m:t>
                            </m:r>
                          </m:sub>
                          <m:sup>
                            <m:r>
                              <a:rPr lang="en-US" sz="2400" b="0" i="1" smtClean="0">
                                <a:solidFill>
                                  <a:srgbClr val="FF0000"/>
                                </a:solidFill>
                                <a:latin typeface="Cambria Math"/>
                                <a:ea typeface="Cambria Math"/>
                              </a:rPr>
                              <m:t>#</m:t>
                            </m:r>
                          </m:sup>
                        </m:sSubSup>
                        <m:r>
                          <a:rPr lang="en-US" sz="2400" b="0" i="1" smtClean="0">
                            <a:solidFill>
                              <a:srgbClr val="FF0000"/>
                            </a:solidFill>
                            <a:latin typeface="Cambria Math"/>
                            <a:ea typeface="Cambria Math"/>
                          </a:rPr>
                          <m:t>′</m:t>
                        </m:r>
                      </m:oMath>
                    </m:oMathPara>
                  </a14:m>
                  <a:endParaRPr lang="en-US" sz="2400" b="0" dirty="0" smtClean="0">
                    <a:solidFill>
                      <a:srgbClr val="FF0000"/>
                    </a:solidFill>
                    <a:ea typeface="Cambria Math"/>
                  </a:endParaRPr>
                </a:p>
              </p:txBody>
            </p:sp>
          </mc:Choice>
          <mc:Fallback xmlns="">
            <p:sp>
              <p:nvSpPr>
                <p:cNvPr id="47" name="Rectangle 46"/>
                <p:cNvSpPr>
                  <a:spLocks noRot="1" noChangeAspect="1" noMove="1" noResize="1" noEditPoints="1" noAdjustHandles="1" noChangeArrowheads="1" noChangeShapeType="1" noTextEdit="1"/>
                </p:cNvSpPr>
                <p:nvPr/>
              </p:nvSpPr>
              <p:spPr>
                <a:xfrm>
                  <a:off x="6303820" y="4038600"/>
                  <a:ext cx="664990" cy="474425"/>
                </a:xfrm>
                <a:prstGeom prst="rect">
                  <a:avLst/>
                </a:prstGeom>
                <a:blipFill rotWithShape="1">
                  <a:blip r:embed="rId19"/>
                  <a:stretch>
                    <a:fillRect b="-1299"/>
                  </a:stretch>
                </a:blipFill>
              </p:spPr>
              <p:txBody>
                <a:bodyPr/>
                <a:lstStyle/>
                <a:p>
                  <a:r>
                    <a:rPr lang="en-US">
                      <a:noFill/>
                    </a:rPr>
                    <a:t> </a:t>
                  </a:r>
                </a:p>
              </p:txBody>
            </p:sp>
          </mc:Fallback>
        </mc:AlternateContent>
        <p:grpSp>
          <p:nvGrpSpPr>
            <p:cNvPr id="58" name="Group 57"/>
            <p:cNvGrpSpPr/>
            <p:nvPr/>
          </p:nvGrpSpPr>
          <p:grpSpPr>
            <a:xfrm>
              <a:off x="6096000" y="3275713"/>
              <a:ext cx="488229" cy="760899"/>
              <a:chOff x="6096000" y="3275713"/>
              <a:chExt cx="488229" cy="760899"/>
            </a:xfrm>
          </p:grpSpPr>
          <p:cxnSp>
            <p:nvCxnSpPr>
              <p:cNvPr id="52" name="Straight Arrow Connector 51"/>
              <p:cNvCxnSpPr/>
              <p:nvPr/>
            </p:nvCxnSpPr>
            <p:spPr>
              <a:xfrm flipH="1">
                <a:off x="6263933" y="3275713"/>
                <a:ext cx="35181" cy="358444"/>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6096000" y="3625456"/>
                <a:ext cx="178110" cy="267947"/>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endCxn id="25" idx="0"/>
              </p:cNvCxnSpPr>
              <p:nvPr/>
            </p:nvCxnSpPr>
            <p:spPr>
              <a:xfrm>
                <a:off x="6113591" y="3909000"/>
                <a:ext cx="470638" cy="127612"/>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grpSp>
      </p:grpSp>
      <p:cxnSp>
        <p:nvCxnSpPr>
          <p:cNvPr id="18" name="Straight Arrow Connector 17"/>
          <p:cNvCxnSpPr>
            <a:stCxn id="20" idx="2"/>
          </p:cNvCxnSpPr>
          <p:nvPr/>
        </p:nvCxnSpPr>
        <p:spPr>
          <a:xfrm flipH="1">
            <a:off x="3584893" y="2442865"/>
            <a:ext cx="1215206" cy="46924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20" idx="2"/>
          </p:cNvCxnSpPr>
          <p:nvPr/>
        </p:nvCxnSpPr>
        <p:spPr>
          <a:xfrm>
            <a:off x="4800099" y="2442865"/>
            <a:ext cx="1314033" cy="46924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endCxn id="48" idx="0"/>
          </p:cNvCxnSpPr>
          <p:nvPr/>
        </p:nvCxnSpPr>
        <p:spPr>
          <a:xfrm>
            <a:off x="4798912" y="2457833"/>
            <a:ext cx="150833" cy="1167623"/>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Rectangle 43"/>
              <p:cNvSpPr/>
              <p:nvPr/>
            </p:nvSpPr>
            <p:spPr>
              <a:xfrm>
                <a:off x="5937802" y="1923727"/>
                <a:ext cx="3203569" cy="468333"/>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FF0000"/>
                              </a:solidFill>
                              <a:latin typeface="Cambria Math"/>
                              <a:ea typeface="Cambria Math"/>
                            </a:rPr>
                          </m:ctrlPr>
                        </m:sSubPr>
                        <m:e>
                          <m:r>
                            <m:rPr>
                              <m:sty m:val="p"/>
                            </m:rPr>
                            <a:rPr lang="el-GR" sz="2400" i="1" smtClean="0">
                              <a:solidFill>
                                <a:srgbClr val="FF0000"/>
                              </a:solidFill>
                              <a:latin typeface="Cambria Math"/>
                              <a:ea typeface="Cambria Math"/>
                            </a:rPr>
                            <m:t>γ</m:t>
                          </m:r>
                          <m:r>
                            <a:rPr lang="en-US" sz="2400" b="0" i="1" smtClean="0">
                              <a:solidFill>
                                <a:srgbClr val="FF0000"/>
                              </a:solidFill>
                              <a:latin typeface="Cambria Math"/>
                              <a:ea typeface="Cambria Math"/>
                            </a:rPr>
                            <m:t>(</m:t>
                          </m:r>
                          <m:r>
                            <a:rPr lang="en-US" sz="2400" i="1">
                              <a:solidFill>
                                <a:srgbClr val="FF0000"/>
                              </a:solidFill>
                              <a:latin typeface="Cambria Math"/>
                              <a:ea typeface="Cambria Math"/>
                            </a:rPr>
                            <m:t>𝑎</m:t>
                          </m:r>
                        </m:e>
                        <m:sub>
                          <m:r>
                            <a:rPr lang="en-US" sz="2400" i="1">
                              <a:solidFill>
                                <a:srgbClr val="FF0000"/>
                              </a:solidFill>
                              <a:latin typeface="Cambria Math"/>
                              <a:ea typeface="Cambria Math"/>
                            </a:rPr>
                            <m:t>1</m:t>
                          </m:r>
                        </m:sub>
                      </m:sSub>
                      <m:r>
                        <a:rPr lang="en-US" sz="2400" b="0" i="1" smtClean="0">
                          <a:solidFill>
                            <a:srgbClr val="FF0000"/>
                          </a:solidFill>
                          <a:latin typeface="Cambria Math"/>
                          <a:ea typeface="Cambria Math"/>
                        </a:rPr>
                        <m:t>)</m:t>
                      </m:r>
                      <m:r>
                        <a:rPr lang="en-US" sz="2400" b="0" i="1" smtClean="0">
                          <a:solidFill>
                            <a:schemeClr val="tx1"/>
                          </a:solidFill>
                          <a:latin typeface="Cambria Math"/>
                          <a:ea typeface="Cambria Math"/>
                        </a:rPr>
                        <m:t>∪</m:t>
                      </m:r>
                      <m:sSub>
                        <m:sSubPr>
                          <m:ctrlPr>
                            <a:rPr lang="en-US" sz="2400" i="1">
                              <a:solidFill>
                                <a:srgbClr val="FF0000"/>
                              </a:solidFill>
                              <a:latin typeface="Cambria Math"/>
                              <a:ea typeface="Cambria Math"/>
                            </a:rPr>
                          </m:ctrlPr>
                        </m:sSubPr>
                        <m:e>
                          <m:r>
                            <a:rPr lang="el-GR" sz="2400" i="1">
                              <a:solidFill>
                                <a:srgbClr val="FF0000"/>
                              </a:solidFill>
                              <a:latin typeface="Cambria Math"/>
                              <a:ea typeface="Cambria Math"/>
                            </a:rPr>
                            <m:t>𝛾</m:t>
                          </m:r>
                          <m:r>
                            <a:rPr lang="en-US" sz="2400" b="0" i="1" smtClean="0">
                              <a:solidFill>
                                <a:srgbClr val="FF0000"/>
                              </a:solidFill>
                              <a:latin typeface="Cambria Math"/>
                              <a:ea typeface="Cambria Math"/>
                            </a:rPr>
                            <m:t>(</m:t>
                          </m:r>
                          <m:r>
                            <a:rPr lang="en-US" sz="2400" i="1">
                              <a:solidFill>
                                <a:srgbClr val="FF0000"/>
                              </a:solidFill>
                              <a:latin typeface="Cambria Math"/>
                              <a:ea typeface="Cambria Math"/>
                            </a:rPr>
                            <m:t>𝑎</m:t>
                          </m:r>
                        </m:e>
                        <m:sub>
                          <m:r>
                            <a:rPr lang="en-US" sz="2400" i="1">
                              <a:solidFill>
                                <a:srgbClr val="FF0000"/>
                              </a:solidFill>
                              <a:latin typeface="Cambria Math"/>
                              <a:ea typeface="Cambria Math"/>
                            </a:rPr>
                            <m:t>2</m:t>
                          </m:r>
                        </m:sub>
                      </m:sSub>
                      <m:r>
                        <a:rPr lang="en-US" sz="2400" b="0" i="1" smtClean="0">
                          <a:solidFill>
                            <a:srgbClr val="FF0000"/>
                          </a:solidFill>
                          <a:latin typeface="Cambria Math"/>
                          <a:ea typeface="Cambria Math"/>
                        </a:rPr>
                        <m:t>)</m:t>
                      </m:r>
                      <m:r>
                        <a:rPr lang="en-US" sz="2400" b="0" i="1" smtClean="0">
                          <a:solidFill>
                            <a:schemeClr val="tx1"/>
                          </a:solidFill>
                          <a:latin typeface="Cambria Math"/>
                          <a:ea typeface="Cambria Math"/>
                        </a:rPr>
                        <m:t>⊇</m:t>
                      </m:r>
                      <m:r>
                        <m:rPr>
                          <m:sty m:val="p"/>
                        </m:rPr>
                        <a:rPr lang="el-GR" sz="2400" i="1">
                          <a:solidFill>
                            <a:srgbClr val="FF0000"/>
                          </a:solidFill>
                          <a:latin typeface="Cambria Math"/>
                          <a:ea typeface="Cambria Math"/>
                        </a:rPr>
                        <m:t>γ</m:t>
                      </m:r>
                      <m:r>
                        <a:rPr lang="en-US" sz="2400" b="0" i="1" smtClean="0">
                          <a:solidFill>
                            <a:srgbClr val="FF0000"/>
                          </a:solidFill>
                          <a:latin typeface="Cambria Math"/>
                          <a:ea typeface="Cambria Math"/>
                        </a:rPr>
                        <m:t>(</m:t>
                      </m:r>
                      <m:sSup>
                        <m:sSupPr>
                          <m:ctrlPr>
                            <a:rPr lang="en-US" sz="2400" b="0" i="1" smtClean="0">
                              <a:solidFill>
                                <a:srgbClr val="FF0000"/>
                              </a:solidFill>
                              <a:latin typeface="Cambria Math"/>
                              <a:ea typeface="Cambria Math"/>
                            </a:rPr>
                          </m:ctrlPr>
                        </m:sSupPr>
                        <m:e>
                          <m:r>
                            <a:rPr lang="en-US" sz="2400" b="0" i="1" smtClean="0">
                              <a:solidFill>
                                <a:srgbClr val="FF0000"/>
                              </a:solidFill>
                              <a:latin typeface="Cambria Math"/>
                              <a:ea typeface="Cambria Math"/>
                            </a:rPr>
                            <m:t>𝑎</m:t>
                          </m:r>
                        </m:e>
                        <m:sup>
                          <m:r>
                            <a:rPr lang="en-US" sz="2400" b="0" i="1" smtClean="0">
                              <a:solidFill>
                                <a:srgbClr val="FF0000"/>
                              </a:solidFill>
                              <a:latin typeface="Cambria Math"/>
                              <a:ea typeface="Cambria Math"/>
                            </a:rPr>
                            <m:t>#</m:t>
                          </m:r>
                        </m:sup>
                      </m:sSup>
                      <m:r>
                        <a:rPr lang="en-US" sz="2400" b="0" i="1" smtClean="0">
                          <a:solidFill>
                            <a:srgbClr val="FF0000"/>
                          </a:solidFill>
                          <a:latin typeface="Cambria Math"/>
                          <a:ea typeface="Cambria Math"/>
                        </a:rPr>
                        <m:t>)</m:t>
                      </m:r>
                    </m:oMath>
                  </m:oMathPara>
                </a14:m>
                <a:endParaRPr lang="en-US" sz="2400" dirty="0">
                  <a:solidFill>
                    <a:schemeClr val="tx1"/>
                  </a:solidFill>
                </a:endParaRPr>
              </a:p>
            </p:txBody>
          </p:sp>
        </mc:Choice>
        <mc:Fallback xmlns="">
          <p:sp>
            <p:nvSpPr>
              <p:cNvPr id="44" name="Rectangle 43"/>
              <p:cNvSpPr>
                <a:spLocks noRot="1" noChangeAspect="1" noMove="1" noResize="1" noEditPoints="1" noAdjustHandles="1" noChangeArrowheads="1" noChangeShapeType="1" noTextEdit="1"/>
              </p:cNvSpPr>
              <p:nvPr/>
            </p:nvSpPr>
            <p:spPr>
              <a:xfrm>
                <a:off x="5937802" y="1923727"/>
                <a:ext cx="3203569" cy="468333"/>
              </a:xfrm>
              <a:prstGeom prst="rect">
                <a:avLst/>
              </a:prstGeom>
              <a:blipFill rotWithShape="1">
                <a:blip r:embed="rId20"/>
                <a:stretch>
                  <a:fillRect r="-190" b="-18421"/>
                </a:stretch>
              </a:blipFill>
            </p:spPr>
            <p:txBody>
              <a:bodyPr/>
              <a:lstStyle/>
              <a:p>
                <a:r>
                  <a:rPr lang="en-US">
                    <a:noFill/>
                  </a:rPr>
                  <a:t> </a:t>
                </a:r>
              </a:p>
            </p:txBody>
          </p:sp>
        </mc:Fallback>
      </mc:AlternateContent>
      <p:sp>
        <p:nvSpPr>
          <p:cNvPr id="5" name="TextBox 4"/>
          <p:cNvSpPr txBox="1"/>
          <p:nvPr/>
        </p:nvSpPr>
        <p:spPr>
          <a:xfrm>
            <a:off x="410611" y="5274438"/>
            <a:ext cx="2637389" cy="1200329"/>
          </a:xfrm>
          <a:prstGeom prst="rect">
            <a:avLst/>
          </a:prstGeom>
          <a:noFill/>
          <a:ln w="28575">
            <a:solidFill>
              <a:srgbClr val="FF0000"/>
            </a:solidFill>
          </a:ln>
        </p:spPr>
        <p:txBody>
          <a:bodyPr wrap="none" rtlCol="0">
            <a:spAutoFit/>
          </a:bodyPr>
          <a:lstStyle/>
          <a:p>
            <a:r>
              <a:rPr lang="en-US" dirty="0" smtClean="0"/>
              <a:t>Thakur &amp; R., </a:t>
            </a:r>
            <a:r>
              <a:rPr lang="en-US" b="1" dirty="0"/>
              <a:t>A </a:t>
            </a:r>
            <a:r>
              <a:rPr lang="en-US" b="1" dirty="0" smtClean="0"/>
              <a:t>method for</a:t>
            </a:r>
          </a:p>
          <a:p>
            <a:r>
              <a:rPr lang="en-US" b="1" dirty="0" smtClean="0"/>
              <a:t>symbolic computation of</a:t>
            </a:r>
          </a:p>
          <a:p>
            <a:r>
              <a:rPr lang="en-US" b="1" dirty="0" smtClean="0"/>
              <a:t>abstract operations</a:t>
            </a:r>
            <a:r>
              <a:rPr lang="en-US" dirty="0"/>
              <a:t>,</a:t>
            </a:r>
            <a:endParaRPr lang="en-US" dirty="0" smtClean="0"/>
          </a:p>
          <a:p>
            <a:r>
              <a:rPr lang="en-US" dirty="0" smtClean="0"/>
              <a:t>CAV, 2012</a:t>
            </a:r>
            <a:endParaRPr lang="en-US" dirty="0"/>
          </a:p>
        </p:txBody>
      </p:sp>
      <p:grpSp>
        <p:nvGrpSpPr>
          <p:cNvPr id="54" name="Group 53"/>
          <p:cNvGrpSpPr/>
          <p:nvPr/>
        </p:nvGrpSpPr>
        <p:grpSpPr>
          <a:xfrm>
            <a:off x="7957616" y="5090348"/>
            <a:ext cx="1106487" cy="1716088"/>
            <a:chOff x="7693692" y="4866522"/>
            <a:chExt cx="1106487" cy="1716088"/>
          </a:xfrm>
        </p:grpSpPr>
        <p:pic>
          <p:nvPicPr>
            <p:cNvPr id="55" name="Picture 46" descr="adi-beard2"/>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693692" y="4866522"/>
              <a:ext cx="1106487" cy="1184275"/>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7" name="Text Box 47"/>
            <p:cNvSpPr txBox="1">
              <a:spLocks noChangeArrowheads="1"/>
            </p:cNvSpPr>
            <p:nvPr/>
          </p:nvSpPr>
          <p:spPr bwMode="auto">
            <a:xfrm>
              <a:off x="7869904" y="6098422"/>
              <a:ext cx="755650" cy="48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600" dirty="0">
                  <a:latin typeface="Calibri" pitchFamily="34" charset="0"/>
                </a:rPr>
                <a:t>Aditya</a:t>
              </a:r>
            </a:p>
            <a:p>
              <a:pPr algn="ctr">
                <a:lnSpc>
                  <a:spcPct val="70000"/>
                </a:lnSpc>
                <a:buFontTx/>
                <a:buNone/>
              </a:pPr>
              <a:r>
                <a:rPr lang="en-US" sz="1600" dirty="0">
                  <a:latin typeface="Calibri" pitchFamily="34" charset="0"/>
                </a:rPr>
                <a:t>Thakur</a:t>
              </a:r>
            </a:p>
          </p:txBody>
        </p:sp>
      </p:grpSp>
      <mc:AlternateContent xmlns:mc="http://schemas.openxmlformats.org/markup-compatibility/2006" xmlns:a14="http://schemas.microsoft.com/office/drawing/2010/main">
        <mc:Choice Requires="a14">
          <p:sp>
            <p:nvSpPr>
              <p:cNvPr id="61" name="Title 1"/>
              <p:cNvSpPr>
                <a:spLocks noGrp="1"/>
              </p:cNvSpPr>
              <p:nvPr>
                <p:ph type="title"/>
              </p:nvPr>
            </p:nvSpPr>
            <p:spPr/>
            <p:txBody>
              <a:bodyPr>
                <a:noAutofit/>
              </a:bodyPr>
              <a:lstStyle/>
              <a:p>
                <a:r>
                  <a:rPr lang="en-US" sz="3600" dirty="0" smtClean="0"/>
                  <a:t>Stålmarck[</a:t>
                </a:r>
                <a14:m>
                  <m:oMath xmlns:m="http://schemas.openxmlformats.org/officeDocument/2006/math">
                    <m:r>
                      <a:rPr lang="en-US" sz="3600" i="1" smtClean="0">
                        <a:solidFill>
                          <a:schemeClr val="bg1"/>
                        </a:solidFill>
                        <a:latin typeface="Cambria Math"/>
                        <a:ea typeface="Cambria Math"/>
                      </a:rPr>
                      <m:t>𝒜</m:t>
                    </m:r>
                  </m:oMath>
                </a14:m>
                <a:r>
                  <a:rPr lang="en-US" sz="3600" dirty="0" smtClean="0"/>
                  <a:t>]:</a:t>
                </a:r>
                <a:br>
                  <a:rPr lang="en-US" sz="3600" dirty="0" smtClean="0"/>
                </a:br>
                <a:r>
                  <a:rPr lang="en-US" sz="3600" dirty="0" smtClean="0"/>
                  <a:t>Generalized </a:t>
                </a:r>
                <a:r>
                  <a:rPr lang="en-US" sz="3600" dirty="0" err="1" smtClean="0"/>
                  <a:t>Stålmarck’s</a:t>
                </a:r>
                <a:r>
                  <a:rPr lang="en-US" sz="3600" dirty="0" smtClean="0"/>
                  <a:t> </a:t>
                </a:r>
                <a:r>
                  <a:rPr lang="en-US" sz="3600" dirty="0"/>
                  <a:t>method</a:t>
                </a:r>
              </a:p>
            </p:txBody>
          </p:sp>
        </mc:Choice>
        <mc:Fallback xmlns="">
          <p:sp>
            <p:nvSpPr>
              <p:cNvPr id="61" name="Title 1"/>
              <p:cNvSpPr>
                <a:spLocks noGrp="1" noRot="1" noChangeAspect="1" noMove="1" noResize="1" noEditPoints="1" noAdjustHandles="1" noChangeArrowheads="1" noChangeShapeType="1" noTextEdit="1"/>
              </p:cNvSpPr>
              <p:nvPr>
                <p:ph type="title"/>
              </p:nvPr>
            </p:nvSpPr>
            <p:spPr>
              <a:blipFill rotWithShape="1">
                <a:blip r:embed="rId24"/>
                <a:stretch>
                  <a:fillRect t="-10106" b="-21809"/>
                </a:stretch>
              </a:blipFill>
            </p:spPr>
            <p:txBody>
              <a:bodyPr/>
              <a:lstStyle/>
              <a:p>
                <a:r>
                  <a:rPr lang="en-US">
                    <a:noFill/>
                  </a:rPr>
                  <a:t> </a:t>
                </a:r>
              </a:p>
            </p:txBody>
          </p:sp>
        </mc:Fallback>
      </mc:AlternateContent>
    </p:spTree>
    <p:extLst>
      <p:ext uri="{BB962C8B-B14F-4D97-AF65-F5344CB8AC3E}">
        <p14:creationId xmlns:p14="http://schemas.microsoft.com/office/powerpoint/2010/main" val="249752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0"/>
                                        </p:tgtEl>
                                      </p:cBhvr>
                                    </p:animEffect>
                                    <p:set>
                                      <p:cBhvr>
                                        <p:cTn id="12" dur="1" fill="hold">
                                          <p:stCondLst>
                                            <p:cond delay="499"/>
                                          </p:stCondLst>
                                        </p:cTn>
                                        <p:tgtEl>
                                          <p:spTgt spid="20"/>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500"/>
                                        <p:tgtEl>
                                          <p:spTgt spid="4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500"/>
                                        <p:tgtEl>
                                          <p:spTgt spid="17"/>
                                        </p:tgtEl>
                                      </p:cBhvr>
                                    </p:animEffect>
                                    <p:set>
                                      <p:cBhvr>
                                        <p:cTn id="33" dur="1" fill="hold">
                                          <p:stCondLst>
                                            <p:cond delay="499"/>
                                          </p:stCondLst>
                                        </p:cTn>
                                        <p:tgtEl>
                                          <p:spTgt spid="17"/>
                                        </p:tgtEl>
                                        <p:attrNameLst>
                                          <p:attrName>style.visibility</p:attrName>
                                        </p:attrNameLst>
                                      </p:cBhvr>
                                      <p:to>
                                        <p:strVal val="hidden"/>
                                      </p:to>
                                    </p:set>
                                  </p:childTnLst>
                                </p:cTn>
                              </p:par>
                              <p:par>
                                <p:cTn id="34" presetID="10" presetClass="entr" presetSubtype="0" fill="hold" grpId="0" nodeType="with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fade">
                                      <p:cBhvr>
                                        <p:cTn id="36" dur="500"/>
                                        <p:tgtEl>
                                          <p:spTgt spid="4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500"/>
                                        <p:tgtEl>
                                          <p:spTgt spid="4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500"/>
                                        <p:tgtEl>
                                          <p:spTgt spid="3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21"/>
                                        </p:tgtEl>
                                      </p:cBhvr>
                                    </p:animEffect>
                                    <p:set>
                                      <p:cBhvr>
                                        <p:cTn id="49" dur="1" fill="hold">
                                          <p:stCondLst>
                                            <p:cond delay="499"/>
                                          </p:stCondLst>
                                        </p:cTn>
                                        <p:tgtEl>
                                          <p:spTgt spid="21"/>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24"/>
                                        </p:tgtEl>
                                      </p:cBhvr>
                                    </p:animEffect>
                                    <p:set>
                                      <p:cBhvr>
                                        <p:cTn id="57" dur="1" fill="hold">
                                          <p:stCondLst>
                                            <p:cond delay="499"/>
                                          </p:stCondLst>
                                        </p:cTn>
                                        <p:tgtEl>
                                          <p:spTgt spid="24"/>
                                        </p:tgtEl>
                                        <p:attrNameLst>
                                          <p:attrName>style.visibility</p:attrName>
                                        </p:attrNameLst>
                                      </p:cBhvr>
                                      <p:to>
                                        <p:strVal val="hidden"/>
                                      </p:to>
                                    </p:set>
                                  </p:childTnLst>
                                </p:cTn>
                              </p:par>
                              <p:par>
                                <p:cTn id="58" presetID="10" presetClass="entr" presetSubtype="0" fill="hold" nodeType="withEffect">
                                  <p:stCondLst>
                                    <p:cond delay="0"/>
                                  </p:stCondLst>
                                  <p:childTnLst>
                                    <p:set>
                                      <p:cBhvr>
                                        <p:cTn id="59" dur="1" fill="hold">
                                          <p:stCondLst>
                                            <p:cond delay="0"/>
                                          </p:stCondLst>
                                        </p:cTn>
                                        <p:tgtEl>
                                          <p:spTgt spid="59"/>
                                        </p:tgtEl>
                                        <p:attrNameLst>
                                          <p:attrName>style.visibility</p:attrName>
                                        </p:attrNameLst>
                                      </p:cBhvr>
                                      <p:to>
                                        <p:strVal val="visible"/>
                                      </p:to>
                                    </p:set>
                                    <p:animEffect transition="in" filter="fade">
                                      <p:cBhvr>
                                        <p:cTn id="60" dur="500"/>
                                        <p:tgtEl>
                                          <p:spTgt spid="59"/>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fade">
                                      <p:cBhvr>
                                        <p:cTn id="65" dur="500"/>
                                        <p:tgtEl>
                                          <p:spTgt spid="3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28"/>
                                        </p:tgtEl>
                                      </p:cBhvr>
                                    </p:animEffect>
                                    <p:set>
                                      <p:cBhvr>
                                        <p:cTn id="70" dur="1" fill="hold">
                                          <p:stCondLst>
                                            <p:cond delay="499"/>
                                          </p:stCondLst>
                                        </p:cTn>
                                        <p:tgtEl>
                                          <p:spTgt spid="28"/>
                                        </p:tgtEl>
                                        <p:attrNameLst>
                                          <p:attrName>style.visibility</p:attrName>
                                        </p:attrNameLst>
                                      </p:cBhvr>
                                      <p:to>
                                        <p:strVal val="hidden"/>
                                      </p:to>
                                    </p:set>
                                  </p:childTnLst>
                                </p:cTn>
                              </p:par>
                              <p:par>
                                <p:cTn id="71" presetID="10" presetClass="entr" presetSubtype="0" fill="hold" grpId="0" nodeType="with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fade">
                                      <p:cBhvr>
                                        <p:cTn id="73" dur="500"/>
                                        <p:tgtEl>
                                          <p:spTgt spid="48"/>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nodeType="clickEffect">
                                  <p:stCondLst>
                                    <p:cond delay="0"/>
                                  </p:stCondLst>
                                  <p:childTnLst>
                                    <p:set>
                                      <p:cBhvr>
                                        <p:cTn id="77" dur="1" fill="hold">
                                          <p:stCondLst>
                                            <p:cond delay="0"/>
                                          </p:stCondLst>
                                        </p:cTn>
                                        <p:tgtEl>
                                          <p:spTgt spid="67"/>
                                        </p:tgtEl>
                                        <p:attrNameLst>
                                          <p:attrName>style.visibility</p:attrName>
                                        </p:attrNameLst>
                                      </p:cBhvr>
                                      <p:to>
                                        <p:strVal val="visible"/>
                                      </p:to>
                                    </p:set>
                                    <p:animEffect transition="in" filter="wipe(up)">
                                      <p:cBhvr>
                                        <p:cTn id="78" dur="500"/>
                                        <p:tgtEl>
                                          <p:spTgt spid="67"/>
                                        </p:tgtEl>
                                      </p:cBhvr>
                                    </p:animEffect>
                                  </p:childTnLst>
                                </p:cTn>
                              </p:par>
                            </p:childTnLst>
                          </p:cTn>
                        </p:par>
                      </p:childTnLst>
                    </p:cTn>
                  </p:par>
                  <p:par>
                    <p:cTn id="79" fill="hold">
                      <p:stCondLst>
                        <p:cond delay="indefinite"/>
                      </p:stCondLst>
                      <p:childTnLst>
                        <p:par>
                          <p:cTn id="80" fill="hold">
                            <p:stCondLst>
                              <p:cond delay="0"/>
                            </p:stCondLst>
                            <p:childTnLst>
                              <p:par>
                                <p:cTn id="81" presetID="9" presetClass="entr" presetSubtype="0" fill="hold" grpId="0" nodeType="clickEffect">
                                  <p:stCondLst>
                                    <p:cond delay="0"/>
                                  </p:stCondLst>
                                  <p:childTnLst>
                                    <p:set>
                                      <p:cBhvr>
                                        <p:cTn id="82" dur="1" fill="hold">
                                          <p:stCondLst>
                                            <p:cond delay="0"/>
                                          </p:stCondLst>
                                        </p:cTn>
                                        <p:tgtEl>
                                          <p:spTgt spid="5"/>
                                        </p:tgtEl>
                                        <p:attrNameLst>
                                          <p:attrName>style.visibility</p:attrName>
                                        </p:attrNameLst>
                                      </p:cBhvr>
                                      <p:to>
                                        <p:strVal val="visible"/>
                                      </p:to>
                                    </p:set>
                                    <p:animEffect transition="in" filter="dissolve">
                                      <p:cBhvr>
                                        <p:cTn id="83" dur="500"/>
                                        <p:tgtEl>
                                          <p:spTgt spid="5"/>
                                        </p:tgtEl>
                                      </p:cBhvr>
                                    </p:animEffect>
                                  </p:childTnLst>
                                </p:cTn>
                              </p:par>
                              <p:par>
                                <p:cTn id="84" presetID="9" presetClass="entr" presetSubtype="0" fill="hold" nodeType="withEffect">
                                  <p:stCondLst>
                                    <p:cond delay="0"/>
                                  </p:stCondLst>
                                  <p:childTnLst>
                                    <p:set>
                                      <p:cBhvr>
                                        <p:cTn id="85" dur="1" fill="hold">
                                          <p:stCondLst>
                                            <p:cond delay="0"/>
                                          </p:stCondLst>
                                        </p:cTn>
                                        <p:tgtEl>
                                          <p:spTgt spid="54"/>
                                        </p:tgtEl>
                                        <p:attrNameLst>
                                          <p:attrName>style.visibility</p:attrName>
                                        </p:attrNameLst>
                                      </p:cBhvr>
                                      <p:to>
                                        <p:strVal val="visible"/>
                                      </p:to>
                                    </p:set>
                                    <p:animEffect transition="in" filter="dissolve">
                                      <p:cBhvr>
                                        <p:cTn id="86"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p:bldP spid="43" grpId="0" animBg="1"/>
      <p:bldP spid="17" grpId="0" animBg="1"/>
      <p:bldP spid="42" grpId="0"/>
      <p:bldP spid="28" grpId="0"/>
      <p:bldP spid="31" grpId="0"/>
      <p:bldP spid="32" grpId="0"/>
      <p:bldP spid="33" grpId="0"/>
      <p:bldP spid="45" grpId="0" animBg="1"/>
      <p:bldP spid="48" grpId="0"/>
      <p:bldP spid="44" grpId="0" animBg="1"/>
      <p:bldP spid="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iamond 11"/>
          <p:cNvSpPr/>
          <p:nvPr/>
        </p:nvSpPr>
        <p:spPr>
          <a:xfrm>
            <a:off x="2500745" y="1862892"/>
            <a:ext cx="3419640" cy="4382868"/>
          </a:xfrm>
          <a:prstGeom prst="diamond">
            <a:avLst/>
          </a:prstGeom>
          <a:noFill/>
          <a:ln w="24000">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D1C24"/>
              </a:solidFill>
            </a:endParaRPr>
          </a:p>
        </p:txBody>
      </p:sp>
      <p:cxnSp>
        <p:nvCxnSpPr>
          <p:cNvPr id="5" name="Straight Connector 4"/>
          <p:cNvCxnSpPr>
            <a:endCxn id="12" idx="0"/>
          </p:cNvCxnSpPr>
          <p:nvPr/>
        </p:nvCxnSpPr>
        <p:spPr>
          <a:xfrm>
            <a:off x="4210384" y="1862892"/>
            <a:ext cx="181" cy="0"/>
          </a:xfrm>
          <a:prstGeom prst="line">
            <a:avLst/>
          </a:prstGeom>
          <a:ln w="16800">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endCxn id="12" idx="0"/>
          </p:cNvCxnSpPr>
          <p:nvPr/>
        </p:nvCxnSpPr>
        <p:spPr>
          <a:xfrm flipV="1">
            <a:off x="4210384" y="1862892"/>
            <a:ext cx="181" cy="114"/>
          </a:xfrm>
          <a:prstGeom prst="line">
            <a:avLst/>
          </a:prstGeom>
          <a:ln w="16800">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endCxn id="12" idx="0"/>
          </p:cNvCxnSpPr>
          <p:nvPr/>
        </p:nvCxnSpPr>
        <p:spPr>
          <a:xfrm flipV="1">
            <a:off x="4210384" y="1862892"/>
            <a:ext cx="181" cy="114"/>
          </a:xfrm>
          <a:prstGeom prst="line">
            <a:avLst/>
          </a:prstGeom>
          <a:ln w="16800">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endCxn id="12" idx="0"/>
          </p:cNvCxnSpPr>
          <p:nvPr/>
        </p:nvCxnSpPr>
        <p:spPr>
          <a:xfrm>
            <a:off x="4210384" y="1862892"/>
            <a:ext cx="181" cy="0"/>
          </a:xfrm>
          <a:prstGeom prst="line">
            <a:avLst/>
          </a:prstGeom>
          <a:ln w="16800">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endCxn id="12" idx="0"/>
          </p:cNvCxnSpPr>
          <p:nvPr/>
        </p:nvCxnSpPr>
        <p:spPr>
          <a:xfrm>
            <a:off x="4210384" y="1862892"/>
            <a:ext cx="181" cy="0"/>
          </a:xfrm>
          <a:prstGeom prst="line">
            <a:avLst/>
          </a:prstGeom>
          <a:ln w="16800">
            <a:solidFill>
              <a:srgbClr val="ED1C24"/>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p:cNvSpPr txBox="1"/>
              <p:nvPr/>
            </p:nvSpPr>
            <p:spPr>
              <a:xfrm>
                <a:off x="3935489" y="1286574"/>
                <a:ext cx="550151"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a:rPr>
                        <m:t>⊤</m:t>
                      </m:r>
                    </m:oMath>
                  </m:oMathPara>
                </a14:m>
                <a:endParaRPr lang="en-US" sz="3200" dirty="0"/>
              </a:p>
            </p:txBody>
          </p:sp>
        </mc:Choice>
        <mc:Fallback xmlns="">
          <p:sp>
            <p:nvSpPr>
              <p:cNvPr id="24" name="TextBox 23"/>
              <p:cNvSpPr txBox="1">
                <a:spLocks noRot="1" noChangeAspect="1" noMove="1" noResize="1" noEditPoints="1" noAdjustHandles="1" noChangeArrowheads="1" noChangeShapeType="1" noTextEdit="1"/>
              </p:cNvSpPr>
              <p:nvPr/>
            </p:nvSpPr>
            <p:spPr>
              <a:xfrm>
                <a:off x="3935489" y="1286574"/>
                <a:ext cx="550151" cy="584775"/>
              </a:xfrm>
              <a:prstGeom prst="rect">
                <a:avLst/>
              </a:prstGeom>
              <a:blipFill rotWithShape="1">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3949343" y="6245760"/>
                <a:ext cx="550151"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a:rPr>
                        <m:t>⊥</m:t>
                      </m:r>
                    </m:oMath>
                  </m:oMathPara>
                </a14:m>
                <a:endParaRPr lang="en-US" sz="3200" dirty="0"/>
              </a:p>
            </p:txBody>
          </p:sp>
        </mc:Choice>
        <mc:Fallback xmlns="">
          <p:sp>
            <p:nvSpPr>
              <p:cNvPr id="60" name="TextBox 59"/>
              <p:cNvSpPr txBox="1">
                <a:spLocks noRot="1" noChangeAspect="1" noMove="1" noResize="1" noEditPoints="1" noAdjustHandles="1" noChangeArrowheads="1" noChangeShapeType="1" noTextEdit="1"/>
              </p:cNvSpPr>
              <p:nvPr/>
            </p:nvSpPr>
            <p:spPr>
              <a:xfrm>
                <a:off x="3949343" y="6245760"/>
                <a:ext cx="550151" cy="584775"/>
              </a:xfrm>
              <a:prstGeom prst="rect">
                <a:avLst/>
              </a:prstGeom>
              <a:blipFill rotWithShape="1">
                <a:blip r:embed="rId43"/>
                <a:stretch>
                  <a:fillRect/>
                </a:stretch>
              </a:blipFill>
            </p:spPr>
            <p:txBody>
              <a:bodyPr/>
              <a:lstStyle/>
              <a:p>
                <a:r>
                  <a:rPr lang="en-US">
                    <a:noFill/>
                  </a:rPr>
                  <a:t> </a:t>
                </a:r>
              </a:p>
            </p:txBody>
          </p:sp>
        </mc:Fallback>
      </mc:AlternateContent>
      <p:cxnSp>
        <p:nvCxnSpPr>
          <p:cNvPr id="26" name="Straight Arrow Connector 25"/>
          <p:cNvCxnSpPr>
            <a:stCxn id="12" idx="0"/>
          </p:cNvCxnSpPr>
          <p:nvPr/>
        </p:nvCxnSpPr>
        <p:spPr>
          <a:xfrm>
            <a:off x="4210565" y="1862892"/>
            <a:ext cx="81803" cy="486675"/>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4">
            <p14:nvContentPartPr>
              <p14:cNvPr id="25" name="Ink 24"/>
              <p14:cNvContentPartPr/>
              <p14:nvPr/>
            </p14:nvContentPartPr>
            <p14:xfrm>
              <a:off x="3583625" y="1286574"/>
              <a:ext cx="1253880" cy="548640"/>
            </p14:xfrm>
          </p:contentPart>
        </mc:Choice>
        <mc:Fallback xmlns="">
          <p:pic>
            <p:nvPicPr>
              <p:cNvPr id="25" name="Ink 24"/>
              <p:cNvPicPr/>
              <p:nvPr/>
            </p:nvPicPr>
            <p:blipFill>
              <a:blip r:embed="rId46"/>
              <a:stretch>
                <a:fillRect/>
              </a:stretch>
            </p:blipFill>
            <p:spPr>
              <a:xfrm>
                <a:off x="3569229" y="1281537"/>
                <a:ext cx="1283392" cy="567707"/>
              </a:xfrm>
              <a:prstGeom prst="rect">
                <a:avLst/>
              </a:prstGeom>
            </p:spPr>
          </p:pic>
        </mc:Fallback>
      </mc:AlternateContent>
      <mc:AlternateContent xmlns:mc="http://schemas.openxmlformats.org/markup-compatibility/2006" xmlns:a14="http://schemas.microsoft.com/office/drawing/2010/main">
        <mc:Choice Requires="a14">
          <p:sp>
            <p:nvSpPr>
              <p:cNvPr id="39" name="TextBox 38"/>
              <p:cNvSpPr txBox="1"/>
              <p:nvPr/>
            </p:nvSpPr>
            <p:spPr>
              <a:xfrm>
                <a:off x="5501318" y="2125475"/>
                <a:ext cx="3414082" cy="584775"/>
              </a:xfrm>
              <a:prstGeom prst="rect">
                <a:avLst/>
              </a:prstGeom>
              <a:noFill/>
              <a:ln w="31750">
                <a:noFill/>
              </a:ln>
            </p:spPr>
            <p:txBody>
              <a:bodyPr wrap="square" rtlCol="0">
                <a:spAutoFit/>
              </a:bodyPr>
              <a:lstStyle/>
              <a:p>
                <a14:m>
                  <m:oMath xmlns:m="http://schemas.openxmlformats.org/officeDocument/2006/math">
                    <m:r>
                      <a:rPr lang="en-US" sz="3200" i="1">
                        <a:solidFill>
                          <a:srgbClr val="0070C0"/>
                        </a:solidFill>
                        <a:latin typeface="Cambria Math"/>
                        <a:ea typeface="Cambria Math"/>
                      </a:rPr>
                      <m:t>𝜑</m:t>
                    </m:r>
                  </m:oMath>
                </a14:m>
                <a:r>
                  <a:rPr lang="en-US" sz="3200" dirty="0" smtClean="0"/>
                  <a:t> is </a:t>
                </a:r>
                <a:r>
                  <a:rPr lang="en-US" sz="3200" dirty="0" err="1" smtClean="0"/>
                  <a:t>unsatisfiable</a:t>
                </a:r>
                <a:endParaRPr lang="en-US" sz="3600" dirty="0" smtClean="0"/>
              </a:p>
            </p:txBody>
          </p:sp>
        </mc:Choice>
        <mc:Fallback xmlns="">
          <p:sp>
            <p:nvSpPr>
              <p:cNvPr id="39" name="TextBox 38"/>
              <p:cNvSpPr txBox="1">
                <a:spLocks noRot="1" noChangeAspect="1" noMove="1" noResize="1" noEditPoints="1" noAdjustHandles="1" noChangeArrowheads="1" noChangeShapeType="1" noTextEdit="1"/>
              </p:cNvSpPr>
              <p:nvPr/>
            </p:nvSpPr>
            <p:spPr>
              <a:xfrm>
                <a:off x="5501318" y="2125475"/>
                <a:ext cx="3414082" cy="584775"/>
              </a:xfrm>
              <a:prstGeom prst="rect">
                <a:avLst/>
              </a:prstGeom>
              <a:blipFill rotWithShape="1">
                <a:blip r:embed="rId49"/>
                <a:stretch>
                  <a:fillRect t="-12500" b="-34375"/>
                </a:stretch>
              </a:blipFill>
              <a:ln w="31750">
                <a:noFill/>
              </a:ln>
            </p:spPr>
            <p:txBody>
              <a:bodyPr/>
              <a:lstStyle/>
              <a:p>
                <a:r>
                  <a:rPr lang="en-US">
                    <a:noFill/>
                  </a:rPr>
                  <a:t> </a:t>
                </a:r>
              </a:p>
            </p:txBody>
          </p:sp>
        </mc:Fallback>
      </mc:AlternateContent>
      <p:cxnSp>
        <p:nvCxnSpPr>
          <p:cNvPr id="102" name="Straight Arrow Connector 101"/>
          <p:cNvCxnSpPr/>
          <p:nvPr/>
        </p:nvCxnSpPr>
        <p:spPr>
          <a:xfrm flipH="1">
            <a:off x="3886200" y="2349567"/>
            <a:ext cx="359057" cy="360683"/>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a:off x="4292368" y="2380066"/>
            <a:ext cx="207126" cy="426701"/>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flipH="1">
            <a:off x="3810000" y="2715829"/>
            <a:ext cx="76200" cy="486675"/>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a:off x="4498299" y="2813184"/>
            <a:ext cx="81803" cy="486675"/>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flipV="1">
            <a:off x="3822841" y="3082092"/>
            <a:ext cx="387543" cy="152400"/>
          </a:xfrm>
          <a:prstGeom prst="straightConnector1">
            <a:avLst/>
          </a:prstGeom>
          <a:ln w="28575">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flipH="1" flipV="1">
            <a:off x="4210384" y="3082092"/>
            <a:ext cx="370233" cy="243337"/>
          </a:xfrm>
          <a:prstGeom prst="straightConnector1">
            <a:avLst/>
          </a:prstGeom>
          <a:ln w="28575">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a:off x="4210565" y="3202504"/>
            <a:ext cx="370052" cy="518663"/>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flipH="1">
            <a:off x="3583625" y="3220959"/>
            <a:ext cx="626940" cy="409270"/>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a:off x="3584140" y="3630229"/>
            <a:ext cx="14272" cy="801628"/>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a:off x="4580617" y="3721167"/>
            <a:ext cx="87148" cy="832359"/>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p:nvPr/>
        </p:nvCxnSpPr>
        <p:spPr>
          <a:xfrm flipV="1">
            <a:off x="3598412" y="4280194"/>
            <a:ext cx="448857" cy="152400"/>
          </a:xfrm>
          <a:prstGeom prst="straightConnector1">
            <a:avLst/>
          </a:prstGeom>
          <a:ln w="28575">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p:nvPr/>
        </p:nvCxnSpPr>
        <p:spPr>
          <a:xfrm flipH="1" flipV="1">
            <a:off x="4114800" y="4310188"/>
            <a:ext cx="552965" cy="243338"/>
          </a:xfrm>
          <a:prstGeom prst="straightConnector1">
            <a:avLst/>
          </a:prstGeom>
          <a:ln w="28575">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p:nvPr/>
        </p:nvCxnSpPr>
        <p:spPr>
          <a:xfrm flipH="1">
            <a:off x="3728197" y="4356394"/>
            <a:ext cx="319072" cy="901406"/>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a:off x="4065728" y="4310188"/>
            <a:ext cx="771777" cy="795212"/>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a:endCxn id="12" idx="2"/>
          </p:cNvCxnSpPr>
          <p:nvPr/>
        </p:nvCxnSpPr>
        <p:spPr>
          <a:xfrm>
            <a:off x="3728197" y="5257800"/>
            <a:ext cx="482368" cy="987960"/>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a:endCxn id="12" idx="2"/>
          </p:cNvCxnSpPr>
          <p:nvPr/>
        </p:nvCxnSpPr>
        <p:spPr>
          <a:xfrm flipH="1">
            <a:off x="4210565" y="5105400"/>
            <a:ext cx="626940" cy="1140360"/>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Rectangle 31"/>
              <p:cNvSpPr/>
              <p:nvPr/>
            </p:nvSpPr>
            <p:spPr>
              <a:xfrm>
                <a:off x="2590800" y="1219200"/>
                <a:ext cx="777008"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solidFill>
                            <a:srgbClr val="FF0000"/>
                          </a:solidFill>
                          <a:latin typeface="Cambria Math"/>
                          <a:ea typeface="Cambria Math"/>
                        </a:rPr>
                        <m:t>𝒜</m:t>
                      </m:r>
                    </m:oMath>
                  </m:oMathPara>
                </a14:m>
                <a:endParaRPr lang="en-US" sz="4000" dirty="0">
                  <a:solidFill>
                    <a:srgbClr val="FF0000"/>
                  </a:solidFill>
                </a:endParaRPr>
              </a:p>
            </p:txBody>
          </p:sp>
        </mc:Choice>
        <mc:Fallback xmlns="">
          <p:sp>
            <p:nvSpPr>
              <p:cNvPr id="32" name="Rectangle 31"/>
              <p:cNvSpPr>
                <a:spLocks noRot="1" noChangeAspect="1" noMove="1" noResize="1" noEditPoints="1" noAdjustHandles="1" noChangeArrowheads="1" noChangeShapeType="1" noTextEdit="1"/>
              </p:cNvSpPr>
              <p:nvPr/>
            </p:nvSpPr>
            <p:spPr>
              <a:xfrm>
                <a:off x="2590800" y="1219200"/>
                <a:ext cx="777008" cy="707886"/>
              </a:xfrm>
              <a:prstGeom prst="rect">
                <a:avLst/>
              </a:prstGeom>
              <a:blipFill rotWithShape="1">
                <a:blip r:embed="rId5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Autofit/>
              </a:bodyPr>
              <a:lstStyle/>
              <a:p>
                <a:r>
                  <a:rPr lang="en-US" sz="3600" dirty="0" smtClean="0"/>
                  <a:t>Stålmarck[</a:t>
                </a:r>
                <a14:m>
                  <m:oMath xmlns:m="http://schemas.openxmlformats.org/officeDocument/2006/math">
                    <m:r>
                      <a:rPr lang="en-US" sz="3600" i="1" smtClean="0">
                        <a:solidFill>
                          <a:schemeClr val="bg1"/>
                        </a:solidFill>
                        <a:latin typeface="Cambria Math"/>
                        <a:ea typeface="Cambria Math"/>
                      </a:rPr>
                      <m:t>𝒜</m:t>
                    </m:r>
                  </m:oMath>
                </a14:m>
                <a:r>
                  <a:rPr lang="en-US" sz="3600" dirty="0" smtClean="0"/>
                  <a:t>]:</a:t>
                </a:r>
                <a:br>
                  <a:rPr lang="en-US" sz="3600" dirty="0" smtClean="0"/>
                </a:br>
                <a:r>
                  <a:rPr lang="en-US" sz="3600" smtClean="0"/>
                  <a:t>Generalized Stålmarck’s </a:t>
                </a:r>
                <a:r>
                  <a:rPr lang="en-US" sz="3600" dirty="0"/>
                  <a:t>method</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1">
                <a:blip r:embed="rId51"/>
                <a:stretch>
                  <a:fillRect t="-10106" b="-21809"/>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A65A0EED-6B89-664A-801E-D3FDD91C7C69}" type="slidenum">
              <a:rPr lang="en-US" smtClean="0"/>
              <a:pPr/>
              <a:t>68</a:t>
            </a:fld>
            <a:endParaRPr lang="en-US"/>
          </a:p>
        </p:txBody>
      </p:sp>
      <p:sp>
        <p:nvSpPr>
          <p:cNvPr id="7" name="TextBox 6"/>
          <p:cNvSpPr txBox="1"/>
          <p:nvPr/>
        </p:nvSpPr>
        <p:spPr>
          <a:xfrm>
            <a:off x="1468404" y="2959166"/>
            <a:ext cx="5528734" cy="1754326"/>
          </a:xfrm>
          <a:prstGeom prst="rect">
            <a:avLst/>
          </a:prstGeom>
          <a:solidFill>
            <a:schemeClr val="bg1"/>
          </a:solidFill>
          <a:ln w="38100">
            <a:solidFill>
              <a:srgbClr val="C00000"/>
            </a:solidFill>
          </a:ln>
        </p:spPr>
        <p:txBody>
          <a:bodyPr wrap="square" rtlCol="0">
            <a:spAutoFit/>
          </a:bodyPr>
          <a:lstStyle/>
          <a:p>
            <a:pPr algn="ctr"/>
            <a:r>
              <a:rPr lang="en-US" sz="3600" dirty="0" smtClean="0"/>
              <a:t>Stålmarck</a:t>
            </a:r>
          </a:p>
          <a:p>
            <a:pPr algn="ctr"/>
            <a:r>
              <a:rPr lang="en-US" sz="3600" dirty="0"/>
              <a:t>=</a:t>
            </a:r>
          </a:p>
          <a:p>
            <a:pPr algn="ctr"/>
            <a:r>
              <a:rPr lang="en-US" sz="3600" dirty="0" err="1" smtClean="0"/>
              <a:t>Stålmarck</a:t>
            </a:r>
            <a:r>
              <a:rPr lang="en-US" sz="3600" dirty="0" smtClean="0"/>
              <a:t>[</a:t>
            </a:r>
            <a:r>
              <a:rPr lang="en-US" sz="3600" dirty="0" smtClean="0">
                <a:solidFill>
                  <a:srgbClr val="FF0000"/>
                </a:solidFill>
              </a:rPr>
              <a:t>Equivalence</a:t>
            </a:r>
            <a:r>
              <a:rPr lang="en-US" sz="3600" dirty="0" smtClean="0"/>
              <a:t>]</a:t>
            </a:r>
            <a:endParaRPr lang="en-US" sz="3600" dirty="0"/>
          </a:p>
        </p:txBody>
      </p:sp>
    </p:spTree>
    <p:extLst>
      <p:ext uri="{BB962C8B-B14F-4D97-AF65-F5344CB8AC3E}">
        <p14:creationId xmlns:p14="http://schemas.microsoft.com/office/powerpoint/2010/main" val="52784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5"/>
                                        </p:tgtEl>
                                      </p:cBhvr>
                                    </p:animEffect>
                                    <p:set>
                                      <p:cBhvr>
                                        <p:cTn id="12" dur="1" fill="hold">
                                          <p:stCondLst>
                                            <p:cond delay="499"/>
                                          </p:stCondLst>
                                        </p:cTn>
                                        <p:tgtEl>
                                          <p:spTgt spid="25"/>
                                        </p:tgtEl>
                                        <p:attrNameLst>
                                          <p:attrName>style.visibility</p:attrName>
                                        </p:attrNameLst>
                                      </p:cBhvr>
                                      <p:to>
                                        <p:strVal val="hidden"/>
                                      </p:to>
                                    </p:set>
                                  </p:childTnLst>
                                </p:cTn>
                              </p:par>
                              <p:par>
                                <p:cTn id="13" presetID="22" presetClass="entr" presetSubtype="1"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up)">
                                      <p:cBhvr>
                                        <p:cTn id="15" dur="500"/>
                                        <p:tgtEl>
                                          <p:spTgt spid="26"/>
                                        </p:tgtEl>
                                      </p:cBhvr>
                                    </p:animEffect>
                                  </p:childTnLst>
                                </p:cTn>
                              </p:par>
                            </p:childTnLst>
                          </p:cTn>
                        </p:par>
                        <p:par>
                          <p:cTn id="16" fill="hold">
                            <p:stCondLst>
                              <p:cond delay="500"/>
                            </p:stCondLst>
                            <p:childTnLst>
                              <p:par>
                                <p:cTn id="17" presetID="22" presetClass="entr" presetSubtype="1" fill="hold" nodeType="afterEffect">
                                  <p:stCondLst>
                                    <p:cond delay="0"/>
                                  </p:stCondLst>
                                  <p:childTnLst>
                                    <p:set>
                                      <p:cBhvr>
                                        <p:cTn id="18" dur="1" fill="hold">
                                          <p:stCondLst>
                                            <p:cond delay="0"/>
                                          </p:stCondLst>
                                        </p:cTn>
                                        <p:tgtEl>
                                          <p:spTgt spid="102"/>
                                        </p:tgtEl>
                                        <p:attrNameLst>
                                          <p:attrName>style.visibility</p:attrName>
                                        </p:attrNameLst>
                                      </p:cBhvr>
                                      <p:to>
                                        <p:strVal val="visible"/>
                                      </p:to>
                                    </p:set>
                                    <p:animEffect transition="in" filter="wipe(up)">
                                      <p:cBhvr>
                                        <p:cTn id="19" dur="500"/>
                                        <p:tgtEl>
                                          <p:spTgt spid="102"/>
                                        </p:tgtEl>
                                      </p:cBhvr>
                                    </p:animEffect>
                                  </p:childTnLst>
                                </p:cTn>
                              </p:par>
                              <p:par>
                                <p:cTn id="20" presetID="22" presetClass="entr" presetSubtype="1" fill="hold" nodeType="withEffect">
                                  <p:stCondLst>
                                    <p:cond delay="0"/>
                                  </p:stCondLst>
                                  <p:childTnLst>
                                    <p:set>
                                      <p:cBhvr>
                                        <p:cTn id="21" dur="1" fill="hold">
                                          <p:stCondLst>
                                            <p:cond delay="0"/>
                                          </p:stCondLst>
                                        </p:cTn>
                                        <p:tgtEl>
                                          <p:spTgt spid="103"/>
                                        </p:tgtEl>
                                        <p:attrNameLst>
                                          <p:attrName>style.visibility</p:attrName>
                                        </p:attrNameLst>
                                      </p:cBhvr>
                                      <p:to>
                                        <p:strVal val="visible"/>
                                      </p:to>
                                    </p:set>
                                    <p:animEffect transition="in" filter="wipe(up)">
                                      <p:cBhvr>
                                        <p:cTn id="22" dur="500"/>
                                        <p:tgtEl>
                                          <p:spTgt spid="103"/>
                                        </p:tgtEl>
                                      </p:cBhvr>
                                    </p:animEffect>
                                  </p:childTnLst>
                                </p:cTn>
                              </p:par>
                            </p:childTnLst>
                          </p:cTn>
                        </p:par>
                        <p:par>
                          <p:cTn id="23" fill="hold">
                            <p:stCondLst>
                              <p:cond delay="1000"/>
                            </p:stCondLst>
                            <p:childTnLst>
                              <p:par>
                                <p:cTn id="24" presetID="22" presetClass="entr" presetSubtype="1" fill="hold" nodeType="afterEffect">
                                  <p:stCondLst>
                                    <p:cond delay="0"/>
                                  </p:stCondLst>
                                  <p:childTnLst>
                                    <p:set>
                                      <p:cBhvr>
                                        <p:cTn id="25" dur="1" fill="hold">
                                          <p:stCondLst>
                                            <p:cond delay="0"/>
                                          </p:stCondLst>
                                        </p:cTn>
                                        <p:tgtEl>
                                          <p:spTgt spid="104"/>
                                        </p:tgtEl>
                                        <p:attrNameLst>
                                          <p:attrName>style.visibility</p:attrName>
                                        </p:attrNameLst>
                                      </p:cBhvr>
                                      <p:to>
                                        <p:strVal val="visible"/>
                                      </p:to>
                                    </p:set>
                                    <p:animEffect transition="in" filter="wipe(up)">
                                      <p:cBhvr>
                                        <p:cTn id="26" dur="500"/>
                                        <p:tgtEl>
                                          <p:spTgt spid="104"/>
                                        </p:tgtEl>
                                      </p:cBhvr>
                                    </p:animEffect>
                                  </p:childTnLst>
                                </p:cTn>
                              </p:par>
                              <p:par>
                                <p:cTn id="27" presetID="22" presetClass="entr" presetSubtype="1" fill="hold" nodeType="withEffect">
                                  <p:stCondLst>
                                    <p:cond delay="0"/>
                                  </p:stCondLst>
                                  <p:childTnLst>
                                    <p:set>
                                      <p:cBhvr>
                                        <p:cTn id="28" dur="1" fill="hold">
                                          <p:stCondLst>
                                            <p:cond delay="0"/>
                                          </p:stCondLst>
                                        </p:cTn>
                                        <p:tgtEl>
                                          <p:spTgt spid="105"/>
                                        </p:tgtEl>
                                        <p:attrNameLst>
                                          <p:attrName>style.visibility</p:attrName>
                                        </p:attrNameLst>
                                      </p:cBhvr>
                                      <p:to>
                                        <p:strVal val="visible"/>
                                      </p:to>
                                    </p:set>
                                    <p:animEffect transition="in" filter="wipe(up)">
                                      <p:cBhvr>
                                        <p:cTn id="29" dur="500"/>
                                        <p:tgtEl>
                                          <p:spTgt spid="105"/>
                                        </p:tgtEl>
                                      </p:cBhvr>
                                    </p:animEffect>
                                  </p:childTnLst>
                                </p:cTn>
                              </p:par>
                            </p:childTnLst>
                          </p:cTn>
                        </p:par>
                        <p:par>
                          <p:cTn id="30" fill="hold">
                            <p:stCondLst>
                              <p:cond delay="1500"/>
                            </p:stCondLst>
                            <p:childTnLst>
                              <p:par>
                                <p:cTn id="31" presetID="22" presetClass="entr" presetSubtype="4" fill="hold" nodeType="afterEffect">
                                  <p:stCondLst>
                                    <p:cond delay="0"/>
                                  </p:stCondLst>
                                  <p:childTnLst>
                                    <p:set>
                                      <p:cBhvr>
                                        <p:cTn id="32" dur="1" fill="hold">
                                          <p:stCondLst>
                                            <p:cond delay="0"/>
                                          </p:stCondLst>
                                        </p:cTn>
                                        <p:tgtEl>
                                          <p:spTgt spid="106"/>
                                        </p:tgtEl>
                                        <p:attrNameLst>
                                          <p:attrName>style.visibility</p:attrName>
                                        </p:attrNameLst>
                                      </p:cBhvr>
                                      <p:to>
                                        <p:strVal val="visible"/>
                                      </p:to>
                                    </p:set>
                                    <p:animEffect transition="in" filter="wipe(down)">
                                      <p:cBhvr>
                                        <p:cTn id="33" dur="500"/>
                                        <p:tgtEl>
                                          <p:spTgt spid="106"/>
                                        </p:tgtEl>
                                      </p:cBhvr>
                                    </p:animEffect>
                                  </p:childTnLst>
                                </p:cTn>
                              </p:par>
                              <p:par>
                                <p:cTn id="34" presetID="22" presetClass="entr" presetSubtype="4" fill="hold" nodeType="withEffect">
                                  <p:stCondLst>
                                    <p:cond delay="0"/>
                                  </p:stCondLst>
                                  <p:childTnLst>
                                    <p:set>
                                      <p:cBhvr>
                                        <p:cTn id="35" dur="1" fill="hold">
                                          <p:stCondLst>
                                            <p:cond delay="0"/>
                                          </p:stCondLst>
                                        </p:cTn>
                                        <p:tgtEl>
                                          <p:spTgt spid="107"/>
                                        </p:tgtEl>
                                        <p:attrNameLst>
                                          <p:attrName>style.visibility</p:attrName>
                                        </p:attrNameLst>
                                      </p:cBhvr>
                                      <p:to>
                                        <p:strVal val="visible"/>
                                      </p:to>
                                    </p:set>
                                    <p:animEffect transition="in" filter="wipe(down)">
                                      <p:cBhvr>
                                        <p:cTn id="36" dur="500"/>
                                        <p:tgtEl>
                                          <p:spTgt spid="107"/>
                                        </p:tgtEl>
                                      </p:cBhvr>
                                    </p:animEffect>
                                  </p:childTnLst>
                                </p:cTn>
                              </p:par>
                            </p:childTnLst>
                          </p:cTn>
                        </p:par>
                        <p:par>
                          <p:cTn id="37" fill="hold">
                            <p:stCondLst>
                              <p:cond delay="2000"/>
                            </p:stCondLst>
                            <p:childTnLst>
                              <p:par>
                                <p:cTn id="38" presetID="22" presetClass="entr" presetSubtype="1" fill="hold" nodeType="afterEffect">
                                  <p:stCondLst>
                                    <p:cond delay="0"/>
                                  </p:stCondLst>
                                  <p:childTnLst>
                                    <p:set>
                                      <p:cBhvr>
                                        <p:cTn id="39" dur="1" fill="hold">
                                          <p:stCondLst>
                                            <p:cond delay="0"/>
                                          </p:stCondLst>
                                        </p:cTn>
                                        <p:tgtEl>
                                          <p:spTgt spid="109"/>
                                        </p:tgtEl>
                                        <p:attrNameLst>
                                          <p:attrName>style.visibility</p:attrName>
                                        </p:attrNameLst>
                                      </p:cBhvr>
                                      <p:to>
                                        <p:strVal val="visible"/>
                                      </p:to>
                                    </p:set>
                                    <p:animEffect transition="in" filter="wipe(up)">
                                      <p:cBhvr>
                                        <p:cTn id="40" dur="500"/>
                                        <p:tgtEl>
                                          <p:spTgt spid="109"/>
                                        </p:tgtEl>
                                      </p:cBhvr>
                                    </p:animEffect>
                                  </p:childTnLst>
                                </p:cTn>
                              </p:par>
                              <p:par>
                                <p:cTn id="41" presetID="22" presetClass="entr" presetSubtype="1" fill="hold" nodeType="withEffect">
                                  <p:stCondLst>
                                    <p:cond delay="0"/>
                                  </p:stCondLst>
                                  <p:childTnLst>
                                    <p:set>
                                      <p:cBhvr>
                                        <p:cTn id="42" dur="1" fill="hold">
                                          <p:stCondLst>
                                            <p:cond delay="0"/>
                                          </p:stCondLst>
                                        </p:cTn>
                                        <p:tgtEl>
                                          <p:spTgt spid="108"/>
                                        </p:tgtEl>
                                        <p:attrNameLst>
                                          <p:attrName>style.visibility</p:attrName>
                                        </p:attrNameLst>
                                      </p:cBhvr>
                                      <p:to>
                                        <p:strVal val="visible"/>
                                      </p:to>
                                    </p:set>
                                    <p:animEffect transition="in" filter="wipe(up)">
                                      <p:cBhvr>
                                        <p:cTn id="43" dur="500"/>
                                        <p:tgtEl>
                                          <p:spTgt spid="108"/>
                                        </p:tgtEl>
                                      </p:cBhvr>
                                    </p:animEffect>
                                  </p:childTnLst>
                                </p:cTn>
                              </p:par>
                            </p:childTnLst>
                          </p:cTn>
                        </p:par>
                        <p:par>
                          <p:cTn id="44" fill="hold">
                            <p:stCondLst>
                              <p:cond delay="2500"/>
                            </p:stCondLst>
                            <p:childTnLst>
                              <p:par>
                                <p:cTn id="45" presetID="22" presetClass="entr" presetSubtype="1" fill="hold" nodeType="afterEffect">
                                  <p:stCondLst>
                                    <p:cond delay="0"/>
                                  </p:stCondLst>
                                  <p:childTnLst>
                                    <p:set>
                                      <p:cBhvr>
                                        <p:cTn id="46" dur="1" fill="hold">
                                          <p:stCondLst>
                                            <p:cond delay="0"/>
                                          </p:stCondLst>
                                        </p:cTn>
                                        <p:tgtEl>
                                          <p:spTgt spid="110"/>
                                        </p:tgtEl>
                                        <p:attrNameLst>
                                          <p:attrName>style.visibility</p:attrName>
                                        </p:attrNameLst>
                                      </p:cBhvr>
                                      <p:to>
                                        <p:strVal val="visible"/>
                                      </p:to>
                                    </p:set>
                                    <p:animEffect transition="in" filter="wipe(up)">
                                      <p:cBhvr>
                                        <p:cTn id="47" dur="500"/>
                                        <p:tgtEl>
                                          <p:spTgt spid="110"/>
                                        </p:tgtEl>
                                      </p:cBhvr>
                                    </p:animEffect>
                                  </p:childTnLst>
                                </p:cTn>
                              </p:par>
                              <p:par>
                                <p:cTn id="48" presetID="22" presetClass="entr" presetSubtype="1" fill="hold" nodeType="withEffect">
                                  <p:stCondLst>
                                    <p:cond delay="0"/>
                                  </p:stCondLst>
                                  <p:childTnLst>
                                    <p:set>
                                      <p:cBhvr>
                                        <p:cTn id="49" dur="1" fill="hold">
                                          <p:stCondLst>
                                            <p:cond delay="0"/>
                                          </p:stCondLst>
                                        </p:cTn>
                                        <p:tgtEl>
                                          <p:spTgt spid="111"/>
                                        </p:tgtEl>
                                        <p:attrNameLst>
                                          <p:attrName>style.visibility</p:attrName>
                                        </p:attrNameLst>
                                      </p:cBhvr>
                                      <p:to>
                                        <p:strVal val="visible"/>
                                      </p:to>
                                    </p:set>
                                    <p:animEffect transition="in" filter="wipe(up)">
                                      <p:cBhvr>
                                        <p:cTn id="50" dur="500"/>
                                        <p:tgtEl>
                                          <p:spTgt spid="111"/>
                                        </p:tgtEl>
                                      </p:cBhvr>
                                    </p:animEffect>
                                  </p:childTnLst>
                                </p:cTn>
                              </p:par>
                            </p:childTnLst>
                          </p:cTn>
                        </p:par>
                        <p:par>
                          <p:cTn id="51" fill="hold">
                            <p:stCondLst>
                              <p:cond delay="3000"/>
                            </p:stCondLst>
                            <p:childTnLst>
                              <p:par>
                                <p:cTn id="52" presetID="22" presetClass="entr" presetSubtype="4" fill="hold" nodeType="afterEffect">
                                  <p:stCondLst>
                                    <p:cond delay="0"/>
                                  </p:stCondLst>
                                  <p:childTnLst>
                                    <p:set>
                                      <p:cBhvr>
                                        <p:cTn id="53" dur="1" fill="hold">
                                          <p:stCondLst>
                                            <p:cond delay="0"/>
                                          </p:stCondLst>
                                        </p:cTn>
                                        <p:tgtEl>
                                          <p:spTgt spid="119"/>
                                        </p:tgtEl>
                                        <p:attrNameLst>
                                          <p:attrName>style.visibility</p:attrName>
                                        </p:attrNameLst>
                                      </p:cBhvr>
                                      <p:to>
                                        <p:strVal val="visible"/>
                                      </p:to>
                                    </p:set>
                                    <p:animEffect transition="in" filter="wipe(down)">
                                      <p:cBhvr>
                                        <p:cTn id="54" dur="500"/>
                                        <p:tgtEl>
                                          <p:spTgt spid="119"/>
                                        </p:tgtEl>
                                      </p:cBhvr>
                                    </p:animEffect>
                                  </p:childTnLst>
                                </p:cTn>
                              </p:par>
                              <p:par>
                                <p:cTn id="55" presetID="22" presetClass="entr" presetSubtype="4" fill="hold" nodeType="withEffect">
                                  <p:stCondLst>
                                    <p:cond delay="0"/>
                                  </p:stCondLst>
                                  <p:childTnLst>
                                    <p:set>
                                      <p:cBhvr>
                                        <p:cTn id="56" dur="1" fill="hold">
                                          <p:stCondLst>
                                            <p:cond delay="0"/>
                                          </p:stCondLst>
                                        </p:cTn>
                                        <p:tgtEl>
                                          <p:spTgt spid="120"/>
                                        </p:tgtEl>
                                        <p:attrNameLst>
                                          <p:attrName>style.visibility</p:attrName>
                                        </p:attrNameLst>
                                      </p:cBhvr>
                                      <p:to>
                                        <p:strVal val="visible"/>
                                      </p:to>
                                    </p:set>
                                    <p:animEffect transition="in" filter="wipe(down)">
                                      <p:cBhvr>
                                        <p:cTn id="57" dur="500"/>
                                        <p:tgtEl>
                                          <p:spTgt spid="120"/>
                                        </p:tgtEl>
                                      </p:cBhvr>
                                    </p:animEffect>
                                  </p:childTnLst>
                                </p:cTn>
                              </p:par>
                            </p:childTnLst>
                          </p:cTn>
                        </p:par>
                        <p:par>
                          <p:cTn id="58" fill="hold">
                            <p:stCondLst>
                              <p:cond delay="3500"/>
                            </p:stCondLst>
                            <p:childTnLst>
                              <p:par>
                                <p:cTn id="59" presetID="22" presetClass="entr" presetSubtype="1" fill="hold" nodeType="afterEffect">
                                  <p:stCondLst>
                                    <p:cond delay="0"/>
                                  </p:stCondLst>
                                  <p:childTnLst>
                                    <p:set>
                                      <p:cBhvr>
                                        <p:cTn id="60" dur="1" fill="hold">
                                          <p:stCondLst>
                                            <p:cond delay="0"/>
                                          </p:stCondLst>
                                        </p:cTn>
                                        <p:tgtEl>
                                          <p:spTgt spid="121"/>
                                        </p:tgtEl>
                                        <p:attrNameLst>
                                          <p:attrName>style.visibility</p:attrName>
                                        </p:attrNameLst>
                                      </p:cBhvr>
                                      <p:to>
                                        <p:strVal val="visible"/>
                                      </p:to>
                                    </p:set>
                                    <p:animEffect transition="in" filter="wipe(up)">
                                      <p:cBhvr>
                                        <p:cTn id="61" dur="500"/>
                                        <p:tgtEl>
                                          <p:spTgt spid="121"/>
                                        </p:tgtEl>
                                      </p:cBhvr>
                                    </p:animEffect>
                                  </p:childTnLst>
                                </p:cTn>
                              </p:par>
                              <p:par>
                                <p:cTn id="62" presetID="22" presetClass="entr" presetSubtype="1" fill="hold" nodeType="withEffect">
                                  <p:stCondLst>
                                    <p:cond delay="0"/>
                                  </p:stCondLst>
                                  <p:childTnLst>
                                    <p:set>
                                      <p:cBhvr>
                                        <p:cTn id="63" dur="1" fill="hold">
                                          <p:stCondLst>
                                            <p:cond delay="0"/>
                                          </p:stCondLst>
                                        </p:cTn>
                                        <p:tgtEl>
                                          <p:spTgt spid="122"/>
                                        </p:tgtEl>
                                        <p:attrNameLst>
                                          <p:attrName>style.visibility</p:attrName>
                                        </p:attrNameLst>
                                      </p:cBhvr>
                                      <p:to>
                                        <p:strVal val="visible"/>
                                      </p:to>
                                    </p:set>
                                    <p:animEffect transition="in" filter="wipe(up)">
                                      <p:cBhvr>
                                        <p:cTn id="64" dur="500"/>
                                        <p:tgtEl>
                                          <p:spTgt spid="122"/>
                                        </p:tgtEl>
                                      </p:cBhvr>
                                    </p:animEffect>
                                  </p:childTnLst>
                                </p:cTn>
                              </p:par>
                            </p:childTnLst>
                          </p:cTn>
                        </p:par>
                        <p:par>
                          <p:cTn id="65" fill="hold">
                            <p:stCondLst>
                              <p:cond delay="4000"/>
                            </p:stCondLst>
                            <p:childTnLst>
                              <p:par>
                                <p:cTn id="66" presetID="22" presetClass="entr" presetSubtype="1" fill="hold" nodeType="afterEffect">
                                  <p:stCondLst>
                                    <p:cond delay="0"/>
                                  </p:stCondLst>
                                  <p:childTnLst>
                                    <p:set>
                                      <p:cBhvr>
                                        <p:cTn id="67" dur="1" fill="hold">
                                          <p:stCondLst>
                                            <p:cond delay="0"/>
                                          </p:stCondLst>
                                        </p:cTn>
                                        <p:tgtEl>
                                          <p:spTgt spid="123"/>
                                        </p:tgtEl>
                                        <p:attrNameLst>
                                          <p:attrName>style.visibility</p:attrName>
                                        </p:attrNameLst>
                                      </p:cBhvr>
                                      <p:to>
                                        <p:strVal val="visible"/>
                                      </p:to>
                                    </p:set>
                                    <p:animEffect transition="in" filter="wipe(up)">
                                      <p:cBhvr>
                                        <p:cTn id="68" dur="500"/>
                                        <p:tgtEl>
                                          <p:spTgt spid="123"/>
                                        </p:tgtEl>
                                      </p:cBhvr>
                                    </p:animEffect>
                                  </p:childTnLst>
                                </p:cTn>
                              </p:par>
                              <p:par>
                                <p:cTn id="69" presetID="22" presetClass="entr" presetSubtype="1" fill="hold" nodeType="withEffect">
                                  <p:stCondLst>
                                    <p:cond delay="0"/>
                                  </p:stCondLst>
                                  <p:childTnLst>
                                    <p:set>
                                      <p:cBhvr>
                                        <p:cTn id="70" dur="1" fill="hold">
                                          <p:stCondLst>
                                            <p:cond delay="0"/>
                                          </p:stCondLst>
                                        </p:cTn>
                                        <p:tgtEl>
                                          <p:spTgt spid="128"/>
                                        </p:tgtEl>
                                        <p:attrNameLst>
                                          <p:attrName>style.visibility</p:attrName>
                                        </p:attrNameLst>
                                      </p:cBhvr>
                                      <p:to>
                                        <p:strVal val="visible"/>
                                      </p:to>
                                    </p:set>
                                    <p:animEffect transition="in" filter="wipe(up)">
                                      <p:cBhvr>
                                        <p:cTn id="71" dur="500"/>
                                        <p:tgtEl>
                                          <p:spTgt spid="128"/>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fade">
                                      <p:cBhvr>
                                        <p:cTn id="76" dur="500"/>
                                        <p:tgtEl>
                                          <p:spTgt spid="39"/>
                                        </p:tgtEl>
                                      </p:cBhvr>
                                    </p:animEffect>
                                  </p:childTnLst>
                                </p:cTn>
                              </p:par>
                            </p:childTnLst>
                          </p:cTn>
                        </p:par>
                      </p:childTnLst>
                    </p:cTn>
                  </p:par>
                  <p:par>
                    <p:cTn id="77" fill="hold">
                      <p:stCondLst>
                        <p:cond delay="indefinite"/>
                      </p:stCondLst>
                      <p:childTnLst>
                        <p:par>
                          <p:cTn id="78" fill="hold">
                            <p:stCondLst>
                              <p:cond delay="0"/>
                            </p:stCondLst>
                            <p:childTnLst>
                              <p:par>
                                <p:cTn id="79" presetID="9" presetClass="entr" presetSubtype="0" fill="hold" grpId="0" nodeType="clickEffect">
                                  <p:stCondLst>
                                    <p:cond delay="0"/>
                                  </p:stCondLst>
                                  <p:childTnLst>
                                    <p:set>
                                      <p:cBhvr>
                                        <p:cTn id="80" dur="1" fill="hold">
                                          <p:stCondLst>
                                            <p:cond delay="0"/>
                                          </p:stCondLst>
                                        </p:cTn>
                                        <p:tgtEl>
                                          <p:spTgt spid="7"/>
                                        </p:tgtEl>
                                        <p:attrNameLst>
                                          <p:attrName>style.visibility</p:attrName>
                                        </p:attrNameLst>
                                      </p:cBhvr>
                                      <p:to>
                                        <p:strVal val="visible"/>
                                      </p:to>
                                    </p:set>
                                    <p:animEffect transition="in" filter="dissolve">
                                      <p:cBhvr>
                                        <p:cTn id="8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Box 5"/>
              <p:cNvSpPr txBox="1"/>
              <p:nvPr/>
            </p:nvSpPr>
            <p:spPr>
              <a:xfrm>
                <a:off x="410611" y="3415992"/>
                <a:ext cx="4419600" cy="523220"/>
              </a:xfrm>
              <a:prstGeom prst="rect">
                <a:avLst/>
              </a:prstGeom>
              <a:noFill/>
              <a:ln>
                <a:solidFill>
                  <a:srgbClr val="0070C0"/>
                </a:solidFill>
              </a:ln>
            </p:spPr>
            <p:txBody>
              <a:bodyPr wrap="square" rtlCol="0">
                <a:spAutoFit/>
              </a:bodyPr>
              <a:lstStyle/>
              <a:p>
                <a:pPr algn="ctr"/>
                <a:r>
                  <a:rPr lang="en-US" sz="2800" dirty="0" smtClean="0"/>
                  <a:t>Stålmarck</a:t>
                </a:r>
                <a14:m>
                  <m:oMath xmlns:m="http://schemas.openxmlformats.org/officeDocument/2006/math">
                    <m:d>
                      <m:dPr>
                        <m:begChr m:val="["/>
                        <m:endChr m:val="]"/>
                        <m:ctrlPr>
                          <a:rPr lang="en-US" sz="2800" i="1">
                            <a:solidFill>
                              <a:srgbClr val="FF0000"/>
                            </a:solidFill>
                            <a:latin typeface="Cambria Math"/>
                            <a:ea typeface="Cambria Math"/>
                          </a:rPr>
                        </m:ctrlPr>
                      </m:dPr>
                      <m:e>
                        <m:r>
                          <a:rPr lang="en-US" sz="2800" i="1">
                            <a:solidFill>
                              <a:srgbClr val="FF0000"/>
                            </a:solidFill>
                            <a:latin typeface="Cambria Math"/>
                            <a:ea typeface="Cambria Math"/>
                          </a:rPr>
                          <m:t>𝐸𝑞𝑢𝑖𝑣</m:t>
                        </m:r>
                        <m:r>
                          <a:rPr lang="en-US" sz="2800" b="0" i="1" smtClean="0">
                            <a:solidFill>
                              <a:srgbClr val="FF0000"/>
                            </a:solidFill>
                            <a:latin typeface="Cambria Math"/>
                            <a:ea typeface="Cambria Math"/>
                          </a:rPr>
                          <m:t>𝑎𝑙𝑒𝑛𝑐𝑒</m:t>
                        </m:r>
                      </m:e>
                    </m:d>
                    <m:r>
                      <a:rPr lang="en-US" sz="2800" i="1">
                        <a:latin typeface="Cambria Math"/>
                        <a:ea typeface="Cambria Math"/>
                      </a:rPr>
                      <m:t>(</m:t>
                    </m:r>
                    <m:r>
                      <a:rPr lang="en-US" sz="2800" i="1">
                        <a:solidFill>
                          <a:srgbClr val="0070C0"/>
                        </a:solidFill>
                        <a:latin typeface="Cambria Math"/>
                        <a:ea typeface="Cambria Math"/>
                      </a:rPr>
                      <m:t>𝜑</m:t>
                    </m:r>
                    <m:r>
                      <a:rPr lang="en-US" sz="2800" i="1">
                        <a:latin typeface="Cambria Math"/>
                        <a:ea typeface="Cambria Math"/>
                      </a:rPr>
                      <m:t>)</m:t>
                    </m:r>
                  </m:oMath>
                </a14:m>
                <a:endParaRPr lang="en-US" sz="2800" dirty="0" smtClean="0"/>
              </a:p>
            </p:txBody>
          </p:sp>
        </mc:Choice>
        <mc:Fallback xmlns="">
          <p:sp>
            <p:nvSpPr>
              <p:cNvPr id="6" name="TextBox 5"/>
              <p:cNvSpPr txBox="1">
                <a:spLocks noRot="1" noChangeAspect="1" noMove="1" noResize="1" noEditPoints="1" noAdjustHandles="1" noChangeArrowheads="1" noChangeShapeType="1" noTextEdit="1"/>
              </p:cNvSpPr>
              <p:nvPr/>
            </p:nvSpPr>
            <p:spPr>
              <a:xfrm>
                <a:off x="410611" y="3415992"/>
                <a:ext cx="4419600" cy="523220"/>
              </a:xfrm>
              <a:prstGeom prst="rect">
                <a:avLst/>
              </a:prstGeom>
              <a:blipFill rotWithShape="1">
                <a:blip r:embed="rId2"/>
                <a:stretch>
                  <a:fillRect l="-1788" t="-9091" b="-30682"/>
                </a:stretch>
              </a:blipFill>
              <a:ln>
                <a:solidFill>
                  <a:srgbClr val="0070C0"/>
                </a:solidFill>
              </a:ln>
            </p:spPr>
            <p:txBody>
              <a:bodyPr/>
              <a:lstStyle/>
              <a:p>
                <a:r>
                  <a:rPr lang="en-US">
                    <a:noFill/>
                  </a:rPr>
                  <a:t> </a:t>
                </a:r>
              </a:p>
            </p:txBody>
          </p:sp>
        </mc:Fallback>
      </mc:AlternateContent>
      <p:sp>
        <p:nvSpPr>
          <p:cNvPr id="7" name="TextBox 6"/>
          <p:cNvSpPr txBox="1"/>
          <p:nvPr/>
        </p:nvSpPr>
        <p:spPr>
          <a:xfrm>
            <a:off x="410611" y="1524000"/>
            <a:ext cx="4222316" cy="584775"/>
          </a:xfrm>
          <a:prstGeom prst="rect">
            <a:avLst/>
          </a:prstGeom>
          <a:noFill/>
          <a:ln>
            <a:noFill/>
          </a:ln>
        </p:spPr>
        <p:txBody>
          <a:bodyPr wrap="square" rtlCol="0">
            <a:spAutoFit/>
          </a:bodyPr>
          <a:lstStyle/>
          <a:p>
            <a:r>
              <a:rPr lang="en-US" sz="3200" u="sng" dirty="0" smtClean="0">
                <a:solidFill>
                  <a:srgbClr val="0070C0"/>
                </a:solidFill>
              </a:rPr>
              <a:t>propositional </a:t>
            </a:r>
            <a:r>
              <a:rPr lang="en-US" sz="3200" u="sng" dirty="0" smtClean="0"/>
              <a:t>logic</a:t>
            </a:r>
          </a:p>
        </p:txBody>
      </p:sp>
      <mc:AlternateContent xmlns:mc="http://schemas.openxmlformats.org/markup-compatibility/2006" xmlns:a14="http://schemas.microsoft.com/office/drawing/2010/main">
        <mc:Choice Requires="a14">
          <p:sp>
            <p:nvSpPr>
              <p:cNvPr id="8" name="TextBox 7"/>
              <p:cNvSpPr txBox="1"/>
              <p:nvPr/>
            </p:nvSpPr>
            <p:spPr>
              <a:xfrm>
                <a:off x="410611" y="2468458"/>
                <a:ext cx="4038600" cy="523220"/>
              </a:xfrm>
              <a:prstGeom prst="rect">
                <a:avLst/>
              </a:prstGeom>
              <a:noFill/>
              <a:ln>
                <a:solidFill>
                  <a:srgbClr val="0070C0"/>
                </a:solidFill>
              </a:ln>
            </p:spPr>
            <p:txBody>
              <a:bodyPr wrap="square" rtlCol="0">
                <a:spAutoFit/>
              </a:bodyPr>
              <a:lstStyle/>
              <a:p>
                <a:pPr algn="ctr"/>
                <a:r>
                  <a:rPr lang="en-US" sz="2800" dirty="0" smtClean="0"/>
                  <a:t>Stålmarck</a:t>
                </a:r>
                <a14:m>
                  <m:oMath xmlns:m="http://schemas.openxmlformats.org/officeDocument/2006/math">
                    <m:d>
                      <m:dPr>
                        <m:begChr m:val="["/>
                        <m:endChr m:val="]"/>
                        <m:ctrlPr>
                          <a:rPr lang="en-US" sz="2800" i="1">
                            <a:solidFill>
                              <a:srgbClr val="FF0000"/>
                            </a:solidFill>
                            <a:latin typeface="Cambria Math"/>
                            <a:ea typeface="Cambria Math"/>
                          </a:rPr>
                        </m:ctrlPr>
                      </m:dPr>
                      <m:e>
                        <m:r>
                          <a:rPr lang="en-US" sz="2800" b="0" i="1" smtClean="0">
                            <a:solidFill>
                              <a:srgbClr val="FF0000"/>
                            </a:solidFill>
                            <a:latin typeface="Cambria Math"/>
                            <a:ea typeface="Cambria Math"/>
                          </a:rPr>
                          <m:t>𝐶𝑎𝑟𝑡𝑒𝑠𝑖𝑎𝑛</m:t>
                        </m:r>
                      </m:e>
                    </m:d>
                    <m:r>
                      <a:rPr lang="en-US" sz="2800" i="1">
                        <a:latin typeface="Cambria Math"/>
                        <a:ea typeface="Cambria Math"/>
                      </a:rPr>
                      <m:t>(</m:t>
                    </m:r>
                    <m:r>
                      <a:rPr lang="en-US" sz="2800" i="1">
                        <a:solidFill>
                          <a:srgbClr val="0070C0"/>
                        </a:solidFill>
                        <a:latin typeface="Cambria Math"/>
                        <a:ea typeface="Cambria Math"/>
                      </a:rPr>
                      <m:t>𝜑</m:t>
                    </m:r>
                    <m:r>
                      <a:rPr lang="en-US" sz="2800" i="1">
                        <a:latin typeface="Cambria Math"/>
                        <a:ea typeface="Cambria Math"/>
                      </a:rPr>
                      <m:t>)</m:t>
                    </m:r>
                  </m:oMath>
                </a14:m>
                <a:endParaRPr lang="en-US" sz="2800" dirty="0" smtClean="0"/>
              </a:p>
            </p:txBody>
          </p:sp>
        </mc:Choice>
        <mc:Fallback xmlns="">
          <p:sp>
            <p:nvSpPr>
              <p:cNvPr id="8" name="TextBox 7"/>
              <p:cNvSpPr txBox="1">
                <a:spLocks noRot="1" noChangeAspect="1" noMove="1" noResize="1" noEditPoints="1" noAdjustHandles="1" noChangeArrowheads="1" noChangeShapeType="1" noTextEdit="1"/>
              </p:cNvSpPr>
              <p:nvPr/>
            </p:nvSpPr>
            <p:spPr>
              <a:xfrm>
                <a:off x="410611" y="2468458"/>
                <a:ext cx="4038600" cy="523220"/>
              </a:xfrm>
              <a:prstGeom prst="rect">
                <a:avLst/>
              </a:prstGeom>
              <a:blipFill rotWithShape="1">
                <a:blip r:embed="rId3"/>
                <a:stretch>
                  <a:fillRect l="-1955" t="-9091" b="-30682"/>
                </a:stretch>
              </a:blipFill>
              <a:ln>
                <a:solidFill>
                  <a:srgbClr val="0070C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410611" y="4311662"/>
                <a:ext cx="4267200" cy="523220"/>
              </a:xfrm>
              <a:prstGeom prst="rect">
                <a:avLst/>
              </a:prstGeom>
              <a:noFill/>
              <a:ln>
                <a:solidFill>
                  <a:srgbClr val="0070C0"/>
                </a:solidFill>
              </a:ln>
            </p:spPr>
            <p:txBody>
              <a:bodyPr wrap="square" rtlCol="0">
                <a:spAutoFit/>
              </a:bodyPr>
              <a:lstStyle/>
              <a:p>
                <a:pPr algn="ctr"/>
                <a:r>
                  <a:rPr lang="en-US" sz="2800" dirty="0" smtClean="0"/>
                  <a:t>Stålmarck</a:t>
                </a:r>
                <a14:m>
                  <m:oMath xmlns:m="http://schemas.openxmlformats.org/officeDocument/2006/math">
                    <m:d>
                      <m:dPr>
                        <m:begChr m:val="["/>
                        <m:endChr m:val="]"/>
                        <m:ctrlPr>
                          <a:rPr lang="en-US" sz="2800" i="1">
                            <a:solidFill>
                              <a:srgbClr val="FF0000"/>
                            </a:solidFill>
                            <a:latin typeface="Cambria Math"/>
                            <a:ea typeface="Cambria Math"/>
                          </a:rPr>
                        </m:ctrlPr>
                      </m:dPr>
                      <m:e>
                        <m:r>
                          <a:rPr lang="en-US" sz="2800" b="0" i="1" smtClean="0">
                            <a:solidFill>
                              <a:srgbClr val="FF0000"/>
                            </a:solidFill>
                            <a:latin typeface="Cambria Math"/>
                            <a:ea typeface="Cambria Math"/>
                          </a:rPr>
                          <m:t>𝐼𝑚𝑝𝑙𝑖𝑐𝑎𝑡𝑖𝑜𝑛</m:t>
                        </m:r>
                      </m:e>
                    </m:d>
                    <m:r>
                      <a:rPr lang="en-US" sz="2800" i="1">
                        <a:latin typeface="Cambria Math"/>
                        <a:ea typeface="Cambria Math"/>
                      </a:rPr>
                      <m:t>(</m:t>
                    </m:r>
                    <m:r>
                      <a:rPr lang="en-US" sz="2800" i="1">
                        <a:solidFill>
                          <a:srgbClr val="0070C0"/>
                        </a:solidFill>
                        <a:latin typeface="Cambria Math"/>
                        <a:ea typeface="Cambria Math"/>
                      </a:rPr>
                      <m:t>𝜑</m:t>
                    </m:r>
                    <m:r>
                      <a:rPr lang="en-US" sz="2800" i="1">
                        <a:latin typeface="Cambria Math"/>
                        <a:ea typeface="Cambria Math"/>
                      </a:rPr>
                      <m:t>)</m:t>
                    </m:r>
                  </m:oMath>
                </a14:m>
                <a:endParaRPr lang="en-US" sz="2800" dirty="0" smtClean="0"/>
              </a:p>
            </p:txBody>
          </p:sp>
        </mc:Choice>
        <mc:Fallback xmlns="">
          <p:sp>
            <p:nvSpPr>
              <p:cNvPr id="9" name="TextBox 8"/>
              <p:cNvSpPr txBox="1">
                <a:spLocks noRot="1" noChangeAspect="1" noMove="1" noResize="1" noEditPoints="1" noAdjustHandles="1" noChangeArrowheads="1" noChangeShapeType="1" noTextEdit="1"/>
              </p:cNvSpPr>
              <p:nvPr/>
            </p:nvSpPr>
            <p:spPr>
              <a:xfrm>
                <a:off x="410611" y="4311662"/>
                <a:ext cx="4267200" cy="523220"/>
              </a:xfrm>
              <a:prstGeom prst="rect">
                <a:avLst/>
              </a:prstGeom>
              <a:blipFill rotWithShape="1">
                <a:blip r:embed="rId4"/>
                <a:stretch>
                  <a:fillRect l="-2564" t="-9091" b="-30682"/>
                </a:stretch>
              </a:blipFill>
              <a:ln>
                <a:solidFill>
                  <a:srgbClr val="0070C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5484545" y="3477547"/>
                <a:ext cx="221650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FF0000"/>
                          </a:solidFill>
                          <a:latin typeface="Cambria Math"/>
                          <a:ea typeface="Cambria Math"/>
                        </a:rPr>
                        <m:t>𝑥</m:t>
                      </m:r>
                      <m:r>
                        <a:rPr lang="en-US" sz="2400" b="0" i="1" smtClean="0">
                          <a:solidFill>
                            <a:schemeClr val="tx1"/>
                          </a:solidFill>
                          <a:latin typeface="Cambria Math"/>
                          <a:ea typeface="Cambria Math"/>
                        </a:rPr>
                        <m:t>↔</m:t>
                      </m:r>
                      <m:r>
                        <a:rPr lang="en-US" sz="2400" b="0" i="1" smtClean="0">
                          <a:solidFill>
                            <a:srgbClr val="FF0000"/>
                          </a:solidFill>
                          <a:latin typeface="Cambria Math"/>
                          <a:ea typeface="Cambria Math"/>
                        </a:rPr>
                        <m:t>𝑦</m:t>
                      </m:r>
                      <m:r>
                        <a:rPr lang="en-US" sz="2400" b="0" i="0" smtClean="0">
                          <a:solidFill>
                            <a:schemeClr val="tx1"/>
                          </a:solidFill>
                          <a:latin typeface="Cambria Math"/>
                          <a:ea typeface="Cambria Math"/>
                        </a:rPr>
                        <m:t>,</m:t>
                      </m:r>
                      <m:r>
                        <a:rPr lang="en-US" sz="2400" b="0" i="1" smtClean="0">
                          <a:solidFill>
                            <a:srgbClr val="FF0000"/>
                          </a:solidFill>
                          <a:latin typeface="Cambria Math"/>
                          <a:ea typeface="Cambria Math"/>
                        </a:rPr>
                        <m:t>𝑢</m:t>
                      </m:r>
                      <m:r>
                        <a:rPr lang="en-US" sz="2400" i="1">
                          <a:latin typeface="Cambria Math"/>
                          <a:ea typeface="Cambria Math"/>
                        </a:rPr>
                        <m:t>↔</m:t>
                      </m:r>
                      <m:r>
                        <a:rPr lang="en-US" sz="2400" i="0" smtClean="0">
                          <a:solidFill>
                            <a:srgbClr val="FF0000"/>
                          </a:solidFill>
                          <a:latin typeface="Cambria Math"/>
                          <a:ea typeface="Cambria Math"/>
                        </a:rPr>
                        <m:t>¬</m:t>
                      </m:r>
                      <m:r>
                        <a:rPr lang="en-US" sz="2400" b="0" i="1" smtClean="0">
                          <a:solidFill>
                            <a:srgbClr val="FF0000"/>
                          </a:solidFill>
                          <a:latin typeface="Cambria Math"/>
                          <a:ea typeface="Cambria Math"/>
                        </a:rPr>
                        <m:t>𝑣</m:t>
                      </m:r>
                    </m:oMath>
                  </m:oMathPara>
                </a14:m>
                <a:endParaRPr lang="en-US" sz="2400" i="1" dirty="0"/>
              </a:p>
            </p:txBody>
          </p:sp>
        </mc:Choice>
        <mc:Fallback xmlns="">
          <p:sp>
            <p:nvSpPr>
              <p:cNvPr id="10" name="TextBox 9"/>
              <p:cNvSpPr txBox="1">
                <a:spLocks noRot="1" noChangeAspect="1" noMove="1" noResize="1" noEditPoints="1" noAdjustHandles="1" noChangeArrowheads="1" noChangeShapeType="1" noTextEdit="1"/>
              </p:cNvSpPr>
              <p:nvPr/>
            </p:nvSpPr>
            <p:spPr>
              <a:xfrm>
                <a:off x="5484545" y="3477547"/>
                <a:ext cx="2216504" cy="461665"/>
              </a:xfrm>
              <a:prstGeom prst="rect">
                <a:avLst/>
              </a:prstGeom>
              <a:blipFill rotWithShape="1">
                <a:blip r:embed="rId5"/>
                <a:stretch>
                  <a:fillRect b="-92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5484545" y="2530013"/>
                <a:ext cx="265643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FF0000"/>
                          </a:solidFill>
                          <a:latin typeface="Cambria Math"/>
                          <a:ea typeface="Cambria Math"/>
                        </a:rPr>
                        <m:t>𝑥</m:t>
                      </m:r>
                      <m:r>
                        <a:rPr lang="en-US" sz="2400" b="0" i="1" smtClean="0">
                          <a:solidFill>
                            <a:schemeClr val="tx1"/>
                          </a:solidFill>
                          <a:latin typeface="Cambria Math"/>
                          <a:ea typeface="Cambria Math"/>
                        </a:rPr>
                        <m:t>=1, </m:t>
                      </m:r>
                      <m:r>
                        <a:rPr lang="en-US" sz="2400" b="0" i="1" smtClean="0">
                          <a:solidFill>
                            <a:srgbClr val="FF0000"/>
                          </a:solidFill>
                          <a:latin typeface="Cambria Math"/>
                          <a:ea typeface="Cambria Math"/>
                        </a:rPr>
                        <m:t>𝑦</m:t>
                      </m:r>
                      <m:r>
                        <a:rPr lang="en-US" sz="2400" b="0" i="1" smtClean="0">
                          <a:solidFill>
                            <a:schemeClr val="tx1"/>
                          </a:solidFill>
                          <a:latin typeface="Cambria Math"/>
                          <a:ea typeface="Cambria Math"/>
                        </a:rPr>
                        <m:t>=0, </m:t>
                      </m:r>
                      <m:r>
                        <a:rPr lang="en-US" sz="2400" b="0" i="1" smtClean="0">
                          <a:solidFill>
                            <a:srgbClr val="FF0000"/>
                          </a:solidFill>
                          <a:latin typeface="Cambria Math"/>
                          <a:ea typeface="Cambria Math"/>
                        </a:rPr>
                        <m:t>𝑧</m:t>
                      </m:r>
                      <m:r>
                        <a:rPr lang="en-US" sz="2400" b="0" i="1" smtClean="0">
                          <a:solidFill>
                            <a:schemeClr val="tx1"/>
                          </a:solidFill>
                          <a:latin typeface="Cambria Math"/>
                          <a:ea typeface="Cambria Math"/>
                        </a:rPr>
                        <m:t>= ∗</m:t>
                      </m:r>
                    </m:oMath>
                  </m:oMathPara>
                </a14:m>
                <a:endParaRPr lang="en-US" sz="2400" dirty="0"/>
              </a:p>
            </p:txBody>
          </p:sp>
        </mc:Choice>
        <mc:Fallback xmlns="">
          <p:sp>
            <p:nvSpPr>
              <p:cNvPr id="11" name="TextBox 10"/>
              <p:cNvSpPr txBox="1">
                <a:spLocks noRot="1" noChangeAspect="1" noMove="1" noResize="1" noEditPoints="1" noAdjustHandles="1" noChangeArrowheads="1" noChangeShapeType="1" noTextEdit="1"/>
              </p:cNvSpPr>
              <p:nvPr/>
            </p:nvSpPr>
            <p:spPr>
              <a:xfrm>
                <a:off x="5484545" y="2530013"/>
                <a:ext cx="2656433" cy="461665"/>
              </a:xfrm>
              <a:prstGeom prst="rect">
                <a:avLst/>
              </a:prstGeom>
              <a:blipFill rotWithShape="1">
                <a:blip r:embed="rId6"/>
                <a:stretch>
                  <a:fillRect b="-92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5484545" y="4373217"/>
                <a:ext cx="219085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FF0000"/>
                          </a:solidFill>
                          <a:latin typeface="Cambria Math"/>
                          <a:ea typeface="Cambria Math"/>
                        </a:rPr>
                        <m:t>𝑥</m:t>
                      </m:r>
                      <m:r>
                        <a:rPr lang="en-US" sz="2400" b="0" i="1" smtClean="0">
                          <a:solidFill>
                            <a:schemeClr val="tx1"/>
                          </a:solidFill>
                          <a:latin typeface="Cambria Math"/>
                          <a:ea typeface="Cambria Math"/>
                        </a:rPr>
                        <m:t>→</m:t>
                      </m:r>
                      <m:r>
                        <a:rPr lang="en-US" sz="2400" b="0" i="1" smtClean="0">
                          <a:solidFill>
                            <a:srgbClr val="FF0000"/>
                          </a:solidFill>
                          <a:latin typeface="Cambria Math"/>
                          <a:ea typeface="Cambria Math"/>
                        </a:rPr>
                        <m:t>𝑦</m:t>
                      </m:r>
                      <m:r>
                        <a:rPr lang="en-US" sz="2400" smtClean="0">
                          <a:solidFill>
                            <a:schemeClr val="tx1"/>
                          </a:solidFill>
                          <a:latin typeface="Cambria Math"/>
                          <a:ea typeface="Cambria Math"/>
                        </a:rPr>
                        <m:t>,</m:t>
                      </m:r>
                      <m:r>
                        <a:rPr lang="en-US" sz="2400" i="1">
                          <a:solidFill>
                            <a:srgbClr val="FF0000"/>
                          </a:solidFill>
                          <a:latin typeface="Cambria Math"/>
                          <a:ea typeface="Cambria Math"/>
                        </a:rPr>
                        <m:t>𝑢</m:t>
                      </m:r>
                      <m:r>
                        <a:rPr lang="en-US" sz="2400" i="1">
                          <a:latin typeface="Cambria Math"/>
                          <a:ea typeface="Cambria Math"/>
                        </a:rPr>
                        <m:t>→</m:t>
                      </m:r>
                      <m:r>
                        <a:rPr lang="en-US" sz="2400">
                          <a:solidFill>
                            <a:srgbClr val="FF0000"/>
                          </a:solidFill>
                          <a:latin typeface="Cambria Math"/>
                          <a:ea typeface="Cambria Math"/>
                        </a:rPr>
                        <m:t>¬</m:t>
                      </m:r>
                      <m:r>
                        <a:rPr lang="en-US" sz="2400" b="0" i="1" smtClean="0">
                          <a:solidFill>
                            <a:srgbClr val="FF0000"/>
                          </a:solidFill>
                          <a:latin typeface="Cambria Math"/>
                          <a:ea typeface="Cambria Math"/>
                        </a:rPr>
                        <m:t>𝑣</m:t>
                      </m:r>
                    </m:oMath>
                  </m:oMathPara>
                </a14:m>
                <a:endParaRPr lang="en-US" sz="2400" i="1" dirty="0"/>
              </a:p>
            </p:txBody>
          </p:sp>
        </mc:Choice>
        <mc:Fallback xmlns="">
          <p:sp>
            <p:nvSpPr>
              <p:cNvPr id="12" name="TextBox 11"/>
              <p:cNvSpPr txBox="1">
                <a:spLocks noRot="1" noChangeAspect="1" noMove="1" noResize="1" noEditPoints="1" noAdjustHandles="1" noChangeArrowheads="1" noChangeShapeType="1" noTextEdit="1"/>
              </p:cNvSpPr>
              <p:nvPr/>
            </p:nvSpPr>
            <p:spPr>
              <a:xfrm>
                <a:off x="5484545" y="4373217"/>
                <a:ext cx="2190856" cy="461665"/>
              </a:xfrm>
              <a:prstGeom prst="rect">
                <a:avLst/>
              </a:prstGeom>
              <a:blipFill rotWithShape="1">
                <a:blip r:embed="rId7"/>
                <a:stretch>
                  <a:fillRect b="-9211"/>
                </a:stretch>
              </a:blipFill>
            </p:spPr>
            <p:txBody>
              <a:bodyPr/>
              <a:lstStyle/>
              <a:p>
                <a:r>
                  <a:rPr lang="en-US">
                    <a:noFill/>
                  </a:rPr>
                  <a:t> </a:t>
                </a:r>
              </a:p>
            </p:txBody>
          </p:sp>
        </mc:Fallback>
      </mc:AlternateContent>
      <p:sp>
        <p:nvSpPr>
          <p:cNvPr id="2" name="Title 1"/>
          <p:cNvSpPr>
            <a:spLocks noGrp="1"/>
          </p:cNvSpPr>
          <p:nvPr>
            <p:ph type="title"/>
          </p:nvPr>
        </p:nvSpPr>
        <p:spPr/>
        <p:txBody>
          <a:bodyPr>
            <a:normAutofit/>
          </a:bodyPr>
          <a:lstStyle/>
          <a:p>
            <a:r>
              <a:rPr lang="en-US" dirty="0"/>
              <a:t>Key Insight</a:t>
            </a:r>
          </a:p>
        </p:txBody>
      </p:sp>
      <p:sp>
        <p:nvSpPr>
          <p:cNvPr id="14" name="TextBox 13"/>
          <p:cNvSpPr txBox="1"/>
          <p:nvPr/>
        </p:nvSpPr>
        <p:spPr>
          <a:xfrm>
            <a:off x="410611" y="5923786"/>
            <a:ext cx="3352906" cy="646331"/>
          </a:xfrm>
          <a:prstGeom prst="rect">
            <a:avLst/>
          </a:prstGeom>
          <a:noFill/>
          <a:ln w="28575">
            <a:solidFill>
              <a:srgbClr val="FF0000"/>
            </a:solidFill>
          </a:ln>
        </p:spPr>
        <p:txBody>
          <a:bodyPr wrap="none" rtlCol="0">
            <a:spAutoFit/>
          </a:bodyPr>
          <a:lstStyle/>
          <a:p>
            <a:r>
              <a:rPr lang="en-US" dirty="0" smtClean="0"/>
              <a:t>Thakur &amp; R., </a:t>
            </a:r>
            <a:r>
              <a:rPr lang="en-US" b="1" dirty="0"/>
              <a:t>A </a:t>
            </a:r>
            <a:r>
              <a:rPr lang="en-US" b="1" dirty="0" smtClean="0"/>
              <a:t>generalization</a:t>
            </a:r>
          </a:p>
          <a:p>
            <a:r>
              <a:rPr lang="en-US" b="1" dirty="0" smtClean="0"/>
              <a:t>of </a:t>
            </a:r>
            <a:r>
              <a:rPr lang="en-US" b="1" dirty="0" err="1" smtClean="0"/>
              <a:t>Stålmarck’s</a:t>
            </a:r>
            <a:r>
              <a:rPr lang="en-US" b="1" dirty="0" smtClean="0"/>
              <a:t> method</a:t>
            </a:r>
            <a:r>
              <a:rPr lang="en-US" dirty="0" smtClean="0"/>
              <a:t>, SAS, 2012</a:t>
            </a:r>
            <a:endParaRPr lang="en-US" dirty="0"/>
          </a:p>
        </p:txBody>
      </p:sp>
      <p:pic>
        <p:nvPicPr>
          <p:cNvPr id="18" name="Picture 8" descr="C:\Users\reps\AppData\Local\Microsoft\Windows\Temporary Internet Files\Content.IE5\UWN4LK9M\Lightbulb_by_Trixyrogue[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63731" y="1150557"/>
            <a:ext cx="880269" cy="1012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4661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Automating Abstraction </a:t>
            </a:r>
            <a:r>
              <a:rPr lang="en-US" dirty="0"/>
              <a:t>Interpretation</a:t>
            </a:r>
          </a:p>
        </p:txBody>
      </p:sp>
      <p:sp>
        <p:nvSpPr>
          <p:cNvPr id="3" name="Content Placeholder 2"/>
          <p:cNvSpPr>
            <a:spLocks noGrp="1"/>
          </p:cNvSpPr>
          <p:nvPr>
            <p:ph idx="1"/>
          </p:nvPr>
        </p:nvSpPr>
        <p:spPr>
          <a:xfrm>
            <a:off x="457200" y="1335160"/>
            <a:ext cx="8342986" cy="5357188"/>
          </a:xfrm>
        </p:spPr>
        <p:txBody>
          <a:bodyPr>
            <a:normAutofit lnSpcReduction="10000"/>
          </a:bodyPr>
          <a:lstStyle/>
          <a:p>
            <a:r>
              <a:rPr lang="en-US" dirty="0" smtClean="0"/>
              <a:t>Abstract interpretation</a:t>
            </a:r>
          </a:p>
          <a:p>
            <a:pPr lvl="1"/>
            <a:r>
              <a:rPr lang="en-US" dirty="0" smtClean="0"/>
              <a:t>A “black art” → hard to work with</a:t>
            </a:r>
          </a:p>
          <a:p>
            <a:r>
              <a:rPr lang="en-US" dirty="0" smtClean="0"/>
              <a:t>20-year quest to raise the level of automation in abstract interpretation</a:t>
            </a:r>
          </a:p>
          <a:p>
            <a:pPr lvl="1"/>
            <a:r>
              <a:rPr lang="en-US" dirty="0" smtClean="0"/>
              <a:t>3-valued logic analysis (TVLA)</a:t>
            </a:r>
          </a:p>
          <a:p>
            <a:pPr lvl="2"/>
            <a:r>
              <a:rPr lang="en-US" dirty="0" smtClean="0"/>
              <a:t>with M. </a:t>
            </a:r>
            <a:r>
              <a:rPr lang="en-US" dirty="0" err="1" smtClean="0"/>
              <a:t>Sagiv</a:t>
            </a:r>
            <a:r>
              <a:rPr lang="en-US" dirty="0" smtClean="0"/>
              <a:t>, R. Wilhelm, T. Lev-Ami, A. </a:t>
            </a:r>
            <a:r>
              <a:rPr lang="en-US" dirty="0" err="1" smtClean="0"/>
              <a:t>Loginov</a:t>
            </a:r>
            <a:r>
              <a:rPr lang="en-US" dirty="0" smtClean="0"/>
              <a:t>, &amp; many others</a:t>
            </a:r>
          </a:p>
          <a:p>
            <a:pPr lvl="1"/>
            <a:r>
              <a:rPr lang="en-US" dirty="0" smtClean="0"/>
              <a:t>machine-code analysis (TSL)</a:t>
            </a:r>
          </a:p>
          <a:p>
            <a:pPr lvl="2"/>
            <a:r>
              <a:rPr lang="en-US" dirty="0" smtClean="0"/>
              <a:t>with J. Lim</a:t>
            </a:r>
          </a:p>
          <a:p>
            <a:pPr lvl="1"/>
            <a:r>
              <a:rPr lang="en-US" dirty="0" smtClean="0"/>
              <a:t>symbolic-abstraction algorithms</a:t>
            </a:r>
          </a:p>
          <a:p>
            <a:pPr lvl="2"/>
            <a:r>
              <a:rPr lang="en-US" dirty="0" smtClean="0"/>
              <a:t>with M. </a:t>
            </a:r>
            <a:r>
              <a:rPr lang="en-US" dirty="0" err="1" smtClean="0"/>
              <a:t>Sagiv</a:t>
            </a:r>
            <a:r>
              <a:rPr lang="en-US" dirty="0" smtClean="0"/>
              <a:t>, G. </a:t>
            </a:r>
            <a:r>
              <a:rPr lang="en-US" dirty="0" err="1" smtClean="0"/>
              <a:t>Yorsh</a:t>
            </a:r>
            <a:r>
              <a:rPr lang="en-US" dirty="0" smtClean="0"/>
              <a:t>, A. Thakur</a:t>
            </a:r>
          </a:p>
          <a:p>
            <a:pPr marL="0" indent="0">
              <a:buNone/>
            </a:pPr>
            <a:r>
              <a:rPr lang="en-US" sz="2400" dirty="0" smtClean="0"/>
              <a:t>Reps, T. and Thakur, A., “Automating abstract</a:t>
            </a:r>
          </a:p>
          <a:p>
            <a:pPr marL="0" indent="0">
              <a:buNone/>
            </a:pPr>
            <a:r>
              <a:rPr lang="en-US" sz="2400" dirty="0" smtClean="0"/>
              <a:t>interpretation,” VMCAI, 2016.</a:t>
            </a:r>
          </a:p>
          <a:p>
            <a:pPr marL="0" indent="0">
              <a:buNone/>
            </a:pPr>
            <a:r>
              <a:rPr lang="en-US" sz="2200" dirty="0" smtClean="0"/>
              <a:t>research.cs.wisc.edu/</a:t>
            </a:r>
            <a:r>
              <a:rPr lang="en-US" sz="2200" dirty="0" err="1" smtClean="0"/>
              <a:t>wpis</a:t>
            </a:r>
            <a:r>
              <a:rPr lang="en-US" sz="2200" dirty="0" smtClean="0"/>
              <a:t>/papers/vmcai16-invited.pdf</a:t>
            </a:r>
          </a:p>
          <a:p>
            <a:pPr lvl="1"/>
            <a:endParaRPr lang="en-US" sz="1900" dirty="0" smtClean="0"/>
          </a:p>
          <a:p>
            <a:endParaRPr lang="en-US" sz="2200" dirty="0"/>
          </a:p>
        </p:txBody>
      </p:sp>
      <p:grpSp>
        <p:nvGrpSpPr>
          <p:cNvPr id="6" name="Group 5"/>
          <p:cNvGrpSpPr/>
          <p:nvPr/>
        </p:nvGrpSpPr>
        <p:grpSpPr>
          <a:xfrm>
            <a:off x="8076775" y="5137675"/>
            <a:ext cx="986490" cy="1656420"/>
            <a:chOff x="4721575" y="3546475"/>
            <a:chExt cx="986490" cy="1656420"/>
          </a:xfrm>
        </p:grpSpPr>
        <p:pic>
          <p:nvPicPr>
            <p:cNvPr id="7" name="Picture 4" descr="C:\Users\reps\Documents\Service\Meetings\Dagstuhl SMT-meets-AbsInt-2014\Talk\RadhiaCouso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1575" y="3546475"/>
              <a:ext cx="986490" cy="11887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Text Box 47"/>
            <p:cNvSpPr txBox="1">
              <a:spLocks noChangeArrowheads="1"/>
            </p:cNvSpPr>
            <p:nvPr/>
          </p:nvSpPr>
          <p:spPr bwMode="auto">
            <a:xfrm>
              <a:off x="4830741" y="4765852"/>
              <a:ext cx="768159"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600" dirty="0" err="1" smtClean="0">
                  <a:latin typeface="Calibri" pitchFamily="34" charset="0"/>
                </a:rPr>
                <a:t>Radhia</a:t>
              </a:r>
              <a:endParaRPr lang="en-US" sz="1600" dirty="0" smtClean="0">
                <a:latin typeface="Calibri" pitchFamily="34" charset="0"/>
              </a:endParaRPr>
            </a:p>
            <a:p>
              <a:pPr algn="ctr">
                <a:lnSpc>
                  <a:spcPct val="70000"/>
                </a:lnSpc>
                <a:buFontTx/>
                <a:buNone/>
              </a:pPr>
              <a:r>
                <a:rPr lang="en-US" sz="1600" dirty="0" err="1" smtClean="0">
                  <a:latin typeface="Calibri" pitchFamily="34" charset="0"/>
                </a:rPr>
                <a:t>Cousot</a:t>
              </a:r>
              <a:endParaRPr lang="en-US" sz="1600" dirty="0" smtClean="0">
                <a:latin typeface="Calibri" pitchFamily="34" charset="0"/>
              </a:endParaRPr>
            </a:p>
          </p:txBody>
        </p:sp>
      </p:grpSp>
      <p:grpSp>
        <p:nvGrpSpPr>
          <p:cNvPr id="9" name="Group 8"/>
          <p:cNvGrpSpPr/>
          <p:nvPr/>
        </p:nvGrpSpPr>
        <p:grpSpPr>
          <a:xfrm>
            <a:off x="6952438" y="5101675"/>
            <a:ext cx="1019662" cy="1692420"/>
            <a:chOff x="3532438" y="3510475"/>
            <a:chExt cx="1019662" cy="1692420"/>
          </a:xfrm>
        </p:grpSpPr>
        <p:pic>
          <p:nvPicPr>
            <p:cNvPr id="10" name="Picture 2" descr="C:\Users\reps\Documents\Service\Meetings\Dagstuhl SMT-meets-AbsInt-2014\Talk\PatrickCouso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2438" y="3510475"/>
              <a:ext cx="1019662" cy="1252728"/>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47"/>
            <p:cNvSpPr txBox="1">
              <a:spLocks noChangeArrowheads="1"/>
            </p:cNvSpPr>
            <p:nvPr/>
          </p:nvSpPr>
          <p:spPr bwMode="auto">
            <a:xfrm>
              <a:off x="3658190" y="4765852"/>
              <a:ext cx="768159"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600" dirty="0" smtClean="0">
                  <a:latin typeface="Calibri" pitchFamily="34" charset="0"/>
                </a:rPr>
                <a:t>Patrick</a:t>
              </a:r>
            </a:p>
            <a:p>
              <a:pPr algn="ctr">
                <a:lnSpc>
                  <a:spcPct val="70000"/>
                </a:lnSpc>
                <a:buFontTx/>
                <a:buNone/>
              </a:pPr>
              <a:r>
                <a:rPr lang="en-US" sz="1600" dirty="0" err="1" smtClean="0">
                  <a:latin typeface="Calibri" pitchFamily="34" charset="0"/>
                </a:rPr>
                <a:t>Cousot</a:t>
              </a:r>
              <a:endParaRPr lang="en-US" sz="1600" dirty="0" smtClean="0">
                <a:latin typeface="Calibri" pitchFamily="34" charset="0"/>
              </a:endParaRPr>
            </a:p>
          </p:txBody>
        </p:sp>
      </p:grpSp>
      <p:pic>
        <p:nvPicPr>
          <p:cNvPr id="5127" name="Picture 7" descr="C:\Users\reps\AppData\Local\Microsoft\Windows\Temporary Internet Files\Content.IE5\K0BR7YBW\Magic_Wizard's_Hat_(icon)[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99747" y="4383017"/>
            <a:ext cx="925044" cy="110509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reps\AppData\Local\Microsoft\Windows\Temporary Internet Files\Content.IE5\K0BR7YBW\Magic_Wizard's_Hat_(icon)[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8076775" y="4520479"/>
            <a:ext cx="863842" cy="103197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66311" y="5247861"/>
            <a:ext cx="6414052" cy="1232452"/>
          </a:xfrm>
          <a:prstGeom prst="rect">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chemeClr val="tx1"/>
              </a:solidFill>
            </a:endParaRPr>
          </a:p>
        </p:txBody>
      </p:sp>
    </p:spTree>
    <p:extLst>
      <p:ext uri="{BB962C8B-B14F-4D97-AF65-F5344CB8AC3E}">
        <p14:creationId xmlns:p14="http://schemas.microsoft.com/office/powerpoint/2010/main" val="6936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127"/>
                                        </p:tgtEl>
                                        <p:attrNameLst>
                                          <p:attrName>style.visibility</p:attrName>
                                        </p:attrNameLst>
                                      </p:cBhvr>
                                      <p:to>
                                        <p:strVal val="visible"/>
                                      </p:to>
                                    </p:set>
                                    <p:animEffect transition="in" filter="dissolve">
                                      <p:cBhvr>
                                        <p:cTn id="7" dur="500"/>
                                        <p:tgtEl>
                                          <p:spTgt spid="5127"/>
                                        </p:tgtEl>
                                      </p:cBhvr>
                                    </p:animEffect>
                                  </p:childTnLst>
                                </p:cTn>
                              </p:par>
                              <p:par>
                                <p:cTn id="8" presetID="9"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dissolv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dissolve">
                                      <p:cBhvr>
                                        <p:cTn id="26" dur="500"/>
                                        <p:tgtEl>
                                          <p:spTgt spid="3">
                                            <p:txEl>
                                              <p:pRg st="5" end="5"/>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dissolve">
                                      <p:cBhvr>
                                        <p:cTn id="29" dur="500"/>
                                        <p:tgtEl>
                                          <p:spTgt spid="3">
                                            <p:txEl>
                                              <p:pRg st="6" end="6"/>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dissolve">
                                      <p:cBhvr>
                                        <p:cTn id="32" dur="500"/>
                                        <p:tgtEl>
                                          <p:spTgt spid="3">
                                            <p:txEl>
                                              <p:pRg st="7" end="7"/>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dissolve">
                                      <p:cBhvr>
                                        <p:cTn id="35" dur="500"/>
                                        <p:tgtEl>
                                          <p:spTgt spid="3">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dissolve">
                                      <p:cBhvr>
                                        <p:cTn id="40" dur="500"/>
                                        <p:tgtEl>
                                          <p:spTgt spid="3">
                                            <p:txEl>
                                              <p:pRg st="9" end="9"/>
                                            </p:txEl>
                                          </p:spTgt>
                                        </p:tgtEl>
                                      </p:cBhvr>
                                    </p:animEffect>
                                  </p:childTnLst>
                                </p:cTn>
                              </p:par>
                              <p:par>
                                <p:cTn id="41" presetID="9" presetClass="entr" presetSubtype="0" fill="hold"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dissolve">
                                      <p:cBhvr>
                                        <p:cTn id="43" dur="500"/>
                                        <p:tgtEl>
                                          <p:spTgt spid="3">
                                            <p:txEl>
                                              <p:pRg st="10" end="10"/>
                                            </p:txEl>
                                          </p:spTgt>
                                        </p:tgtEl>
                                      </p:cBhvr>
                                    </p:animEffect>
                                  </p:childTnLst>
                                </p:cTn>
                              </p:par>
                              <p:par>
                                <p:cTn id="44" presetID="9" presetClass="entr" presetSubtype="0" fill="hold" nodeType="withEffect">
                                  <p:stCondLst>
                                    <p:cond delay="0"/>
                                  </p:stCondLst>
                                  <p:childTnLst>
                                    <p:set>
                                      <p:cBhvr>
                                        <p:cTn id="45" dur="1" fill="hold">
                                          <p:stCondLst>
                                            <p:cond delay="0"/>
                                          </p:stCondLst>
                                        </p:cTn>
                                        <p:tgtEl>
                                          <p:spTgt spid="3">
                                            <p:txEl>
                                              <p:pRg st="11" end="11"/>
                                            </p:txEl>
                                          </p:spTgt>
                                        </p:tgtEl>
                                        <p:attrNameLst>
                                          <p:attrName>style.visibility</p:attrName>
                                        </p:attrNameLst>
                                      </p:cBhvr>
                                      <p:to>
                                        <p:strVal val="visible"/>
                                      </p:to>
                                    </p:set>
                                    <p:animEffect transition="in" filter="dissolve">
                                      <p:cBhvr>
                                        <p:cTn id="46" dur="500"/>
                                        <p:tgtEl>
                                          <p:spTgt spid="3">
                                            <p:txEl>
                                              <p:pRg st="11" end="11"/>
                                            </p:txEl>
                                          </p:spTgt>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dissolve">
                                      <p:cBhvr>
                                        <p:cTn id="4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03581" y="1406895"/>
            <a:ext cx="4222316" cy="523220"/>
          </a:xfrm>
          <a:prstGeom prst="rect">
            <a:avLst/>
          </a:prstGeom>
          <a:noFill/>
          <a:ln>
            <a:noFill/>
          </a:ln>
        </p:spPr>
        <p:txBody>
          <a:bodyPr wrap="square" rtlCol="0">
            <a:spAutoFit/>
          </a:bodyPr>
          <a:lstStyle/>
          <a:p>
            <a:r>
              <a:rPr lang="en-US" sz="2800" dirty="0" smtClean="0">
                <a:solidFill>
                  <a:srgbClr val="0070C0"/>
                </a:solidFill>
              </a:rPr>
              <a:t>richer </a:t>
            </a:r>
            <a:r>
              <a:rPr lang="en-US" sz="2800" dirty="0" smtClean="0"/>
              <a:t>logic</a:t>
            </a:r>
          </a:p>
        </p:txBody>
      </p:sp>
      <mc:AlternateContent xmlns:mc="http://schemas.openxmlformats.org/markup-compatibility/2006" xmlns:a14="http://schemas.microsoft.com/office/drawing/2010/main">
        <mc:Choice Requires="a14">
          <p:sp>
            <p:nvSpPr>
              <p:cNvPr id="7" name="TextBox 6"/>
              <p:cNvSpPr txBox="1"/>
              <p:nvPr/>
            </p:nvSpPr>
            <p:spPr>
              <a:xfrm>
                <a:off x="503581" y="1953551"/>
                <a:ext cx="5985142" cy="523220"/>
              </a:xfrm>
              <a:prstGeom prst="rect">
                <a:avLst/>
              </a:prstGeom>
              <a:noFill/>
              <a:ln>
                <a:solidFill>
                  <a:srgbClr val="0070C0"/>
                </a:solidFill>
              </a:ln>
            </p:spPr>
            <p:txBody>
              <a:bodyPr wrap="square" rtlCol="0">
                <a:spAutoFit/>
              </a:bodyPr>
              <a:lstStyle/>
              <a:p>
                <a:r>
                  <a:rPr lang="en-US" sz="2800" dirty="0" smtClean="0"/>
                  <a:t>Stålmarck</a:t>
                </a:r>
                <a14:m>
                  <m:oMath xmlns:m="http://schemas.openxmlformats.org/officeDocument/2006/math">
                    <m:d>
                      <m:dPr>
                        <m:begChr m:val="["/>
                        <m:endChr m:val="]"/>
                        <m:ctrlPr>
                          <a:rPr lang="en-US" sz="2800" i="1">
                            <a:solidFill>
                              <a:srgbClr val="FF0000"/>
                            </a:solidFill>
                            <a:latin typeface="Cambria Math"/>
                            <a:ea typeface="Cambria Math"/>
                          </a:rPr>
                        </m:ctrlPr>
                      </m:dPr>
                      <m:e>
                        <m:r>
                          <m:rPr>
                            <m:sty m:val="p"/>
                          </m:rPr>
                          <a:rPr lang="en-US" sz="2800" b="0" i="0" smtClean="0">
                            <a:solidFill>
                              <a:srgbClr val="FF0000"/>
                            </a:solidFill>
                            <a:latin typeface="Cambria Math"/>
                            <a:ea typeface="Cambria Math"/>
                          </a:rPr>
                          <m:t>Boolean</m:t>
                        </m:r>
                        <m:r>
                          <a:rPr lang="en-US" sz="2800" b="0" i="0" smtClean="0">
                            <a:solidFill>
                              <a:srgbClr val="FF0000"/>
                            </a:solidFill>
                            <a:latin typeface="Cambria Math"/>
                            <a:ea typeface="Cambria Math"/>
                          </a:rPr>
                          <m:t>,</m:t>
                        </m:r>
                        <m:r>
                          <a:rPr lang="en-US" sz="2800" b="0" i="1" smtClean="0">
                            <a:solidFill>
                              <a:srgbClr val="FF0000"/>
                            </a:solidFill>
                            <a:latin typeface="Cambria Math"/>
                            <a:ea typeface="Cambria Math"/>
                          </a:rPr>
                          <m:t> </m:t>
                        </m:r>
                        <m:r>
                          <m:rPr>
                            <m:sty m:val="p"/>
                          </m:rPr>
                          <a:rPr lang="en-US" sz="2800" b="0" i="0" smtClean="0">
                            <a:solidFill>
                              <a:srgbClr val="FF0000"/>
                            </a:solidFill>
                            <a:latin typeface="Cambria Math"/>
                            <a:ea typeface="Cambria Math"/>
                          </a:rPr>
                          <m:t>richer</m:t>
                        </m:r>
                        <m:r>
                          <a:rPr lang="en-US" sz="2800" b="0" i="0" smtClean="0">
                            <a:solidFill>
                              <a:srgbClr val="FF0000"/>
                            </a:solidFill>
                            <a:latin typeface="Cambria Math"/>
                            <a:ea typeface="Cambria Math"/>
                          </a:rPr>
                          <m:t> </m:t>
                        </m:r>
                        <m:r>
                          <m:rPr>
                            <m:sty m:val="p"/>
                          </m:rPr>
                          <a:rPr lang="en-US" sz="2800" b="0" i="0" smtClean="0">
                            <a:solidFill>
                              <a:srgbClr val="FF0000"/>
                            </a:solidFill>
                            <a:latin typeface="Cambria Math"/>
                            <a:ea typeface="Cambria Math"/>
                          </a:rPr>
                          <m:t>domain</m:t>
                        </m:r>
                      </m:e>
                    </m:d>
                    <m:r>
                      <a:rPr lang="en-US" sz="2800" i="1">
                        <a:latin typeface="Cambria Math"/>
                        <a:ea typeface="Cambria Math"/>
                      </a:rPr>
                      <m:t>(</m:t>
                    </m:r>
                    <m:r>
                      <a:rPr lang="en-US" sz="2800" i="1">
                        <a:solidFill>
                          <a:srgbClr val="0070C0"/>
                        </a:solidFill>
                        <a:latin typeface="Cambria Math"/>
                        <a:ea typeface="Cambria Math"/>
                      </a:rPr>
                      <m:t>𝜑</m:t>
                    </m:r>
                    <m:r>
                      <a:rPr lang="en-US" sz="2800" i="1">
                        <a:latin typeface="Cambria Math"/>
                        <a:ea typeface="Cambria Math"/>
                      </a:rPr>
                      <m:t>)</m:t>
                    </m:r>
                  </m:oMath>
                </a14:m>
                <a:endParaRPr lang="en-US" sz="2800" dirty="0" smtClean="0"/>
              </a:p>
            </p:txBody>
          </p:sp>
        </mc:Choice>
        <mc:Fallback xmlns="">
          <p:sp>
            <p:nvSpPr>
              <p:cNvPr id="7" name="TextBox 6"/>
              <p:cNvSpPr txBox="1">
                <a:spLocks noRot="1" noChangeAspect="1" noMove="1" noResize="1" noEditPoints="1" noAdjustHandles="1" noChangeArrowheads="1" noChangeShapeType="1" noTextEdit="1"/>
              </p:cNvSpPr>
              <p:nvPr/>
            </p:nvSpPr>
            <p:spPr>
              <a:xfrm>
                <a:off x="503581" y="1953551"/>
                <a:ext cx="5985142" cy="523220"/>
              </a:xfrm>
              <a:prstGeom prst="rect">
                <a:avLst/>
              </a:prstGeom>
              <a:blipFill rotWithShape="1">
                <a:blip r:embed="rId2"/>
                <a:stretch>
                  <a:fillRect l="-2035" t="-9091" b="-30682"/>
                </a:stretch>
              </a:blipFill>
              <a:ln>
                <a:solidFill>
                  <a:srgbClr val="0070C0"/>
                </a:solidFill>
              </a:ln>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A65A0EED-6B89-664A-801E-D3FDD91C7C69}" type="slidenum">
              <a:rPr lang="en-US" smtClean="0"/>
              <a:pPr/>
              <a:t>70</a:t>
            </a:fld>
            <a:endParaRPr lang="en-US"/>
          </a:p>
        </p:txBody>
      </p:sp>
      <p:sp>
        <p:nvSpPr>
          <p:cNvPr id="8" name="TextBox 7"/>
          <p:cNvSpPr txBox="1"/>
          <p:nvPr/>
        </p:nvSpPr>
        <p:spPr>
          <a:xfrm>
            <a:off x="503581" y="2867934"/>
            <a:ext cx="8256104" cy="523220"/>
          </a:xfrm>
          <a:prstGeom prst="rect">
            <a:avLst/>
          </a:prstGeom>
          <a:noFill/>
          <a:ln>
            <a:noFill/>
          </a:ln>
        </p:spPr>
        <p:txBody>
          <a:bodyPr wrap="square" rtlCol="0">
            <a:spAutoFit/>
          </a:bodyPr>
          <a:lstStyle/>
          <a:p>
            <a:r>
              <a:rPr lang="en-US" sz="2800" dirty="0">
                <a:solidFill>
                  <a:srgbClr val="0070C0"/>
                </a:solidFill>
              </a:rPr>
              <a:t>QF_LRA</a:t>
            </a:r>
            <a:r>
              <a:rPr lang="en-US" sz="2800" dirty="0"/>
              <a:t> logic (quantifier-free </a:t>
            </a:r>
            <a:r>
              <a:rPr lang="en-US" sz="2800" dirty="0" smtClean="0"/>
              <a:t>linear rational arithmetic)</a:t>
            </a:r>
          </a:p>
        </p:txBody>
      </p:sp>
      <mc:AlternateContent xmlns:mc="http://schemas.openxmlformats.org/markup-compatibility/2006" xmlns:a14="http://schemas.microsoft.com/office/drawing/2010/main">
        <mc:Choice Requires="a14">
          <p:sp>
            <p:nvSpPr>
              <p:cNvPr id="9" name="TextBox 8"/>
              <p:cNvSpPr txBox="1"/>
              <p:nvPr/>
            </p:nvSpPr>
            <p:spPr>
              <a:xfrm>
                <a:off x="503581" y="3507359"/>
                <a:ext cx="5449020" cy="523220"/>
              </a:xfrm>
              <a:prstGeom prst="rect">
                <a:avLst/>
              </a:prstGeom>
              <a:noFill/>
              <a:ln>
                <a:solidFill>
                  <a:srgbClr val="0070C0"/>
                </a:solidFill>
              </a:ln>
            </p:spPr>
            <p:txBody>
              <a:bodyPr wrap="square" rtlCol="0">
                <a:spAutoFit/>
              </a:bodyPr>
              <a:lstStyle/>
              <a:p>
                <a:r>
                  <a:rPr lang="en-US" sz="2800" dirty="0" smtClean="0"/>
                  <a:t>Stålmarck</a:t>
                </a:r>
                <a14:m>
                  <m:oMath xmlns:m="http://schemas.openxmlformats.org/officeDocument/2006/math">
                    <m:d>
                      <m:dPr>
                        <m:begChr m:val="["/>
                        <m:endChr m:val="]"/>
                        <m:ctrlPr>
                          <a:rPr lang="en-US" sz="2800" i="1">
                            <a:solidFill>
                              <a:srgbClr val="FF0000"/>
                            </a:solidFill>
                            <a:latin typeface="Cambria Math"/>
                            <a:ea typeface="Cambria Math"/>
                          </a:rPr>
                        </m:ctrlPr>
                      </m:dPr>
                      <m:e>
                        <m:r>
                          <m:rPr>
                            <m:sty m:val="p"/>
                          </m:rPr>
                          <a:rPr lang="en-US" sz="2800" b="0" i="0" smtClean="0">
                            <a:solidFill>
                              <a:srgbClr val="FF0000"/>
                            </a:solidFill>
                            <a:latin typeface="Cambria Math"/>
                            <a:ea typeface="Cambria Math"/>
                          </a:rPr>
                          <m:t>Boolean</m:t>
                        </m:r>
                        <m:r>
                          <a:rPr lang="en-US" sz="2800" b="0" i="0" smtClean="0">
                            <a:solidFill>
                              <a:srgbClr val="FF0000"/>
                            </a:solidFill>
                            <a:latin typeface="Cambria Math"/>
                            <a:ea typeface="Cambria Math"/>
                          </a:rPr>
                          <m:t>, </m:t>
                        </m:r>
                        <m:r>
                          <m:rPr>
                            <m:sty m:val="p"/>
                          </m:rPr>
                          <a:rPr lang="en-US" sz="2800" b="0" i="0" smtClean="0">
                            <a:solidFill>
                              <a:srgbClr val="FF0000"/>
                            </a:solidFill>
                            <a:latin typeface="Cambria Math"/>
                            <a:ea typeface="Cambria Math"/>
                          </a:rPr>
                          <m:t>Polyhedra</m:t>
                        </m:r>
                      </m:e>
                    </m:d>
                    <m:r>
                      <a:rPr lang="en-US" sz="2800" i="1">
                        <a:latin typeface="Cambria Math"/>
                        <a:ea typeface="Cambria Math"/>
                      </a:rPr>
                      <m:t>(</m:t>
                    </m:r>
                    <m:r>
                      <a:rPr lang="en-US" sz="2800" i="1">
                        <a:solidFill>
                          <a:srgbClr val="0070C0"/>
                        </a:solidFill>
                        <a:latin typeface="Cambria Math"/>
                        <a:ea typeface="Cambria Math"/>
                      </a:rPr>
                      <m:t>𝜑</m:t>
                    </m:r>
                    <m:r>
                      <a:rPr lang="en-US" sz="2800" i="1">
                        <a:latin typeface="Cambria Math"/>
                        <a:ea typeface="Cambria Math"/>
                      </a:rPr>
                      <m:t>)</m:t>
                    </m:r>
                  </m:oMath>
                </a14:m>
                <a:endParaRPr lang="en-US" sz="2800" dirty="0" smtClean="0"/>
              </a:p>
            </p:txBody>
          </p:sp>
        </mc:Choice>
        <mc:Fallback xmlns="">
          <p:sp>
            <p:nvSpPr>
              <p:cNvPr id="9" name="TextBox 8"/>
              <p:cNvSpPr txBox="1">
                <a:spLocks noRot="1" noChangeAspect="1" noMove="1" noResize="1" noEditPoints="1" noAdjustHandles="1" noChangeArrowheads="1" noChangeShapeType="1" noTextEdit="1"/>
              </p:cNvSpPr>
              <p:nvPr/>
            </p:nvSpPr>
            <p:spPr>
              <a:xfrm>
                <a:off x="503581" y="3507359"/>
                <a:ext cx="5449020" cy="523220"/>
              </a:xfrm>
              <a:prstGeom prst="rect">
                <a:avLst/>
              </a:prstGeom>
              <a:blipFill rotWithShape="1">
                <a:blip r:embed="rId3"/>
                <a:stretch>
                  <a:fillRect l="-2235" t="-9091" b="-30682"/>
                </a:stretch>
              </a:blipFill>
              <a:ln>
                <a:solidFill>
                  <a:srgbClr val="0070C0"/>
                </a:solidFill>
              </a:ln>
            </p:spPr>
            <p:txBody>
              <a:bodyPr/>
              <a:lstStyle/>
              <a:p>
                <a:r>
                  <a:rPr lang="en-US">
                    <a:noFill/>
                  </a:rPr>
                  <a:t> </a:t>
                </a:r>
              </a:p>
            </p:txBody>
          </p:sp>
        </mc:Fallback>
      </mc:AlternateContent>
      <p:sp>
        <p:nvSpPr>
          <p:cNvPr id="10" name="TextBox 9"/>
          <p:cNvSpPr txBox="1"/>
          <p:nvPr/>
        </p:nvSpPr>
        <p:spPr>
          <a:xfrm>
            <a:off x="503581" y="4391919"/>
            <a:ext cx="8507895" cy="523220"/>
          </a:xfrm>
          <a:prstGeom prst="rect">
            <a:avLst/>
          </a:prstGeom>
          <a:noFill/>
          <a:ln>
            <a:noFill/>
          </a:ln>
        </p:spPr>
        <p:txBody>
          <a:bodyPr wrap="square" rtlCol="0">
            <a:spAutoFit/>
          </a:bodyPr>
          <a:lstStyle/>
          <a:p>
            <a:r>
              <a:rPr lang="en-US" sz="2800" dirty="0" smtClean="0">
                <a:solidFill>
                  <a:srgbClr val="0070C0"/>
                </a:solidFill>
              </a:rPr>
              <a:t>QF_ABV </a:t>
            </a:r>
            <a:r>
              <a:rPr lang="en-US" sz="2800" dirty="0"/>
              <a:t>logic (quantifier-free </a:t>
            </a:r>
            <a:r>
              <a:rPr lang="en-US" sz="2800" dirty="0" smtClean="0"/>
              <a:t>bit-vector arithmetic)</a:t>
            </a:r>
          </a:p>
        </p:txBody>
      </p:sp>
      <mc:AlternateContent xmlns:mc="http://schemas.openxmlformats.org/markup-compatibility/2006" xmlns:a14="http://schemas.microsoft.com/office/drawing/2010/main">
        <mc:Choice Requires="a14">
          <p:sp>
            <p:nvSpPr>
              <p:cNvPr id="11" name="TextBox 10"/>
              <p:cNvSpPr txBox="1"/>
              <p:nvPr/>
            </p:nvSpPr>
            <p:spPr>
              <a:xfrm>
                <a:off x="503580" y="5031339"/>
                <a:ext cx="8194020" cy="523220"/>
              </a:xfrm>
              <a:prstGeom prst="rect">
                <a:avLst/>
              </a:prstGeom>
              <a:noFill/>
              <a:ln>
                <a:solidFill>
                  <a:srgbClr val="0070C0"/>
                </a:solidFill>
              </a:ln>
            </p:spPr>
            <p:txBody>
              <a:bodyPr wrap="square" rtlCol="0">
                <a:spAutoFit/>
              </a:bodyPr>
              <a:lstStyle/>
              <a:p>
                <a:r>
                  <a:rPr lang="en-US" sz="2800" dirty="0" err="1" smtClean="0"/>
                  <a:t>Stålmarck</a:t>
                </a:r>
                <a:r>
                  <a:rPr lang="en-US" sz="2800" dirty="0" smtClean="0">
                    <a:solidFill>
                      <a:srgbClr val="FF0000"/>
                    </a:solidFill>
                  </a:rPr>
                  <a:t>[Boolean, </a:t>
                </a:r>
                <a:r>
                  <a:rPr lang="en-US" sz="2800" dirty="0" err="1" smtClean="0">
                    <a:solidFill>
                      <a:srgbClr val="FF0000"/>
                    </a:solidFill>
                  </a:rPr>
                  <a:t>Bitvector</a:t>
                </a:r>
                <a:r>
                  <a:rPr lang="en-US" sz="2800" dirty="0" smtClean="0">
                    <a:solidFill>
                      <a:srgbClr val="FF0000"/>
                    </a:solidFill>
                  </a:rPr>
                  <a:t> affine-equalities]</a:t>
                </a:r>
                <a14:m>
                  <m:oMath xmlns:m="http://schemas.openxmlformats.org/officeDocument/2006/math">
                    <m:r>
                      <a:rPr lang="en-US" sz="2800" i="1">
                        <a:latin typeface="Cambria Math"/>
                        <a:ea typeface="Cambria Math"/>
                      </a:rPr>
                      <m:t>(</m:t>
                    </m:r>
                    <m:r>
                      <a:rPr lang="en-US" sz="2800" i="1">
                        <a:solidFill>
                          <a:srgbClr val="0070C0"/>
                        </a:solidFill>
                        <a:latin typeface="Cambria Math"/>
                        <a:ea typeface="Cambria Math"/>
                      </a:rPr>
                      <m:t>𝜑</m:t>
                    </m:r>
                    <m:r>
                      <a:rPr lang="en-US" sz="2800" i="1">
                        <a:latin typeface="Cambria Math"/>
                        <a:ea typeface="Cambria Math"/>
                      </a:rPr>
                      <m:t>)</m:t>
                    </m:r>
                  </m:oMath>
                </a14:m>
                <a:endParaRPr lang="en-US" sz="2800" dirty="0" smtClean="0"/>
              </a:p>
            </p:txBody>
          </p:sp>
        </mc:Choice>
        <mc:Fallback xmlns="">
          <p:sp>
            <p:nvSpPr>
              <p:cNvPr id="11" name="TextBox 10"/>
              <p:cNvSpPr txBox="1">
                <a:spLocks noRot="1" noChangeAspect="1" noMove="1" noResize="1" noEditPoints="1" noAdjustHandles="1" noChangeArrowheads="1" noChangeShapeType="1" noTextEdit="1"/>
              </p:cNvSpPr>
              <p:nvPr/>
            </p:nvSpPr>
            <p:spPr>
              <a:xfrm>
                <a:off x="503580" y="5031339"/>
                <a:ext cx="8194020" cy="523220"/>
              </a:xfrm>
              <a:prstGeom prst="rect">
                <a:avLst/>
              </a:prstGeom>
              <a:blipFill rotWithShape="1">
                <a:blip r:embed="rId4"/>
                <a:stretch>
                  <a:fillRect l="-1486" t="-9091" b="-30682"/>
                </a:stretch>
              </a:blipFill>
              <a:ln>
                <a:solidFill>
                  <a:srgbClr val="0070C0"/>
                </a:solidFill>
              </a:ln>
            </p:spPr>
            <p:txBody>
              <a:bodyPr/>
              <a:lstStyle/>
              <a:p>
                <a:r>
                  <a:rPr lang="en-US">
                    <a:noFill/>
                  </a:rPr>
                  <a:t> </a:t>
                </a:r>
              </a:p>
            </p:txBody>
          </p:sp>
        </mc:Fallback>
      </mc:AlternateContent>
      <p:sp>
        <p:nvSpPr>
          <p:cNvPr id="12" name="TextBox 11"/>
          <p:cNvSpPr txBox="1"/>
          <p:nvPr/>
        </p:nvSpPr>
        <p:spPr>
          <a:xfrm>
            <a:off x="503375" y="5817770"/>
            <a:ext cx="3604798" cy="923330"/>
          </a:xfrm>
          <a:prstGeom prst="rect">
            <a:avLst/>
          </a:prstGeom>
          <a:noFill/>
          <a:ln w="28575">
            <a:solidFill>
              <a:srgbClr val="FF0000"/>
            </a:solidFill>
          </a:ln>
        </p:spPr>
        <p:txBody>
          <a:bodyPr wrap="square" rtlCol="0">
            <a:spAutoFit/>
          </a:bodyPr>
          <a:lstStyle/>
          <a:p>
            <a:r>
              <a:rPr lang="en-US" dirty="0" smtClean="0"/>
              <a:t>Thakur &amp; R., </a:t>
            </a:r>
            <a:r>
              <a:rPr lang="en-US" b="1" dirty="0"/>
              <a:t>A </a:t>
            </a:r>
            <a:r>
              <a:rPr lang="en-US" b="1" dirty="0" smtClean="0"/>
              <a:t>method for symbolic computation of abstract operations</a:t>
            </a:r>
            <a:r>
              <a:rPr lang="en-US" dirty="0"/>
              <a:t>,</a:t>
            </a:r>
            <a:endParaRPr lang="en-US" dirty="0" smtClean="0"/>
          </a:p>
          <a:p>
            <a:r>
              <a:rPr lang="en-US" dirty="0" smtClean="0"/>
              <a:t>CAV, 2012</a:t>
            </a:r>
            <a:endParaRPr lang="en-US" dirty="0"/>
          </a:p>
        </p:txBody>
      </p:sp>
      <p:pic>
        <p:nvPicPr>
          <p:cNvPr id="14" name="Picture 8" descr="C:\Users\reps\AppData\Local\Microsoft\Windows\Temporary Internet Files\Content.IE5\UWN4LK9M\Lightbulb_by_Trixyrogue[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63731" y="1150557"/>
            <a:ext cx="880269" cy="1012310"/>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p:cNvSpPr>
            <a:spLocks noGrp="1"/>
          </p:cNvSpPr>
          <p:nvPr>
            <p:ph type="title"/>
          </p:nvPr>
        </p:nvSpPr>
        <p:spPr>
          <a:xfrm>
            <a:off x="0" y="0"/>
            <a:ext cx="9144000" cy="1143000"/>
          </a:xfrm>
        </p:spPr>
        <p:txBody>
          <a:bodyPr>
            <a:normAutofit/>
          </a:bodyPr>
          <a:lstStyle/>
          <a:p>
            <a:r>
              <a:rPr lang="en-US" dirty="0"/>
              <a:t>Key Insight</a:t>
            </a:r>
          </a:p>
        </p:txBody>
      </p:sp>
      <p:sp>
        <p:nvSpPr>
          <p:cNvPr id="16" name="Bevel 15">
            <a:hlinkClick r:id="rId6" action="ppaction://hlinksldjump"/>
          </p:cNvPr>
          <p:cNvSpPr/>
          <p:nvPr/>
        </p:nvSpPr>
        <p:spPr>
          <a:xfrm>
            <a:off x="8088931" y="6348045"/>
            <a:ext cx="402336" cy="404455"/>
          </a:xfrm>
          <a:prstGeom prst="bevel">
            <a:avLst/>
          </a:prstGeom>
          <a:solidFill>
            <a:schemeClr val="accent1">
              <a:lumMod val="20000"/>
              <a:lumOff val="80000"/>
            </a:schemeClr>
          </a:solidFill>
          <a:ln w="19050">
            <a:solidFill>
              <a:schemeClr val="tx1"/>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chemeClr val="tx1"/>
              </a:solidFill>
            </a:endParaRPr>
          </a:p>
        </p:txBody>
      </p:sp>
    </p:spTree>
    <p:extLst>
      <p:ext uri="{BB962C8B-B14F-4D97-AF65-F5344CB8AC3E}">
        <p14:creationId xmlns:p14="http://schemas.microsoft.com/office/powerpoint/2010/main" val="2736927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p:bldP spid="11" grpId="0" animBg="1"/>
      <p:bldP spid="1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4" name="Ink 43"/>
              <p14:cNvContentPartPr/>
              <p14:nvPr/>
            </p14:nvContentPartPr>
            <p14:xfrm rot="5400000">
              <a:off x="7891962" y="1125533"/>
              <a:ext cx="1010520" cy="1231920"/>
            </p14:xfrm>
          </p:contentPart>
        </mc:Choice>
        <mc:Fallback xmlns="">
          <p:pic>
            <p:nvPicPr>
              <p:cNvPr id="44" name="Ink 43"/>
              <p:cNvPicPr/>
              <p:nvPr/>
            </p:nvPicPr>
            <p:blipFill>
              <a:blip r:embed="rId3"/>
              <a:stretch>
                <a:fillRect/>
              </a:stretch>
            </p:blipFill>
            <p:spPr>
              <a:xfrm rot="5400000">
                <a:off x="7882242" y="1114733"/>
                <a:ext cx="1024560" cy="12502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45" name="Ink 44"/>
              <p14:cNvContentPartPr/>
              <p14:nvPr/>
            </p14:nvContentPartPr>
            <p14:xfrm rot="5669292">
              <a:off x="7865419" y="1392609"/>
              <a:ext cx="804960" cy="1217160"/>
            </p14:xfrm>
          </p:contentPart>
        </mc:Choice>
        <mc:Fallback xmlns="">
          <p:pic>
            <p:nvPicPr>
              <p:cNvPr id="45" name="Ink 44"/>
              <p:cNvPicPr/>
              <p:nvPr/>
            </p:nvPicPr>
            <p:blipFill>
              <a:blip r:embed="rId5"/>
              <a:stretch>
                <a:fillRect/>
              </a:stretch>
            </p:blipFill>
            <p:spPr>
              <a:xfrm rot="5669292">
                <a:off x="7856059" y="1387209"/>
                <a:ext cx="825840" cy="1231920"/>
              </a:xfrm>
              <a:prstGeom prst="rect">
                <a:avLst/>
              </a:prstGeom>
            </p:spPr>
          </p:pic>
        </mc:Fallback>
      </mc:AlternateContent>
      <p:grpSp>
        <p:nvGrpSpPr>
          <p:cNvPr id="74" name="Group 73"/>
          <p:cNvGrpSpPr/>
          <p:nvPr/>
        </p:nvGrpSpPr>
        <p:grpSpPr>
          <a:xfrm>
            <a:off x="914400" y="1009644"/>
            <a:ext cx="6781800" cy="2119021"/>
            <a:chOff x="914400" y="1009644"/>
            <a:chExt cx="6781800" cy="2119021"/>
          </a:xfrm>
        </p:grpSpPr>
        <mc:AlternateContent xmlns:mc="http://schemas.openxmlformats.org/markup-compatibility/2006" xmlns:a14="http://schemas.microsoft.com/office/drawing/2010/main">
          <mc:Choice Requires="a14">
            <p:sp>
              <p:nvSpPr>
                <p:cNvPr id="75" name="TextBox 74"/>
                <p:cNvSpPr txBox="1"/>
                <p:nvPr/>
              </p:nvSpPr>
              <p:spPr>
                <a:xfrm>
                  <a:off x="914400" y="2133600"/>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𝑎</m:t>
                            </m:r>
                          </m:e>
                          <m:sub>
                            <m:r>
                              <a:rPr lang="en-US" sz="2400" b="0" i="1" smtClean="0">
                                <a:latin typeface="Cambria Math"/>
                              </a:rPr>
                              <m:t>0</m:t>
                            </m:r>
                          </m:sub>
                        </m:sSub>
                      </m:oMath>
                    </m:oMathPara>
                  </a14:m>
                  <a:endParaRPr lang="en-US" sz="2400" dirty="0"/>
                </a:p>
              </p:txBody>
            </p:sp>
          </mc:Choice>
          <mc:Fallback xmlns="">
            <p:sp>
              <p:nvSpPr>
                <p:cNvPr id="75" name="TextBox 74"/>
                <p:cNvSpPr txBox="1">
                  <a:spLocks noRot="1" noChangeAspect="1" noMove="1" noResize="1" noEditPoints="1" noAdjustHandles="1" noChangeArrowheads="1" noChangeShapeType="1" noTextEdit="1"/>
                </p:cNvSpPr>
                <p:nvPr/>
              </p:nvSpPr>
              <p:spPr>
                <a:xfrm>
                  <a:off x="914400" y="2133600"/>
                  <a:ext cx="567720" cy="461665"/>
                </a:xfrm>
                <a:prstGeom prst="rect">
                  <a:avLst/>
                </a:prstGeom>
                <a:blipFill rotWithShape="1">
                  <a:blip r:embed="rId5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p:cNvSpPr txBox="1"/>
                <p:nvPr/>
              </p:nvSpPr>
              <p:spPr>
                <a:xfrm>
                  <a:off x="4004280" y="2153587"/>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𝑎</m:t>
                            </m:r>
                          </m:e>
                          <m:sub>
                            <m:r>
                              <a:rPr lang="en-US" sz="2400" b="0" i="1" smtClean="0">
                                <a:latin typeface="Cambria Math"/>
                              </a:rPr>
                              <m:t>1</m:t>
                            </m:r>
                          </m:sub>
                        </m:sSub>
                      </m:oMath>
                    </m:oMathPara>
                  </a14:m>
                  <a:endParaRPr lang="en-US" sz="2400" dirty="0"/>
                </a:p>
              </p:txBody>
            </p:sp>
          </mc:Choice>
          <mc:Fallback xmlns="">
            <p:sp>
              <p:nvSpPr>
                <p:cNvPr id="76" name="TextBox 75"/>
                <p:cNvSpPr txBox="1">
                  <a:spLocks noRot="1" noChangeAspect="1" noMove="1" noResize="1" noEditPoints="1" noAdjustHandles="1" noChangeArrowheads="1" noChangeShapeType="1" noTextEdit="1"/>
                </p:cNvSpPr>
                <p:nvPr/>
              </p:nvSpPr>
              <p:spPr>
                <a:xfrm>
                  <a:off x="4004280" y="2153587"/>
                  <a:ext cx="567720" cy="461665"/>
                </a:xfrm>
                <a:prstGeom prst="rect">
                  <a:avLst/>
                </a:prstGeom>
                <a:blipFill rotWithShape="1">
                  <a:blip r:embed="rId5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p:cNvSpPr txBox="1"/>
                <p:nvPr/>
              </p:nvSpPr>
              <p:spPr>
                <a:xfrm>
                  <a:off x="7128480" y="2153587"/>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𝑎</m:t>
                            </m:r>
                          </m:e>
                          <m:sub>
                            <m:r>
                              <a:rPr lang="en-US" sz="2400" b="0" i="1" smtClean="0">
                                <a:latin typeface="Cambria Math"/>
                              </a:rPr>
                              <m:t>2</m:t>
                            </m:r>
                          </m:sub>
                        </m:sSub>
                      </m:oMath>
                    </m:oMathPara>
                  </a14:m>
                  <a:endParaRPr lang="en-US" sz="2400" dirty="0"/>
                </a:p>
              </p:txBody>
            </p:sp>
          </mc:Choice>
          <mc:Fallback xmlns="">
            <p:sp>
              <p:nvSpPr>
                <p:cNvPr id="77" name="TextBox 76"/>
                <p:cNvSpPr txBox="1">
                  <a:spLocks noRot="1" noChangeAspect="1" noMove="1" noResize="1" noEditPoints="1" noAdjustHandles="1" noChangeArrowheads="1" noChangeShapeType="1" noTextEdit="1"/>
                </p:cNvSpPr>
                <p:nvPr/>
              </p:nvSpPr>
              <p:spPr>
                <a:xfrm>
                  <a:off x="7128480" y="2153587"/>
                  <a:ext cx="567720" cy="461665"/>
                </a:xfrm>
                <a:prstGeom prst="rect">
                  <a:avLst/>
                </a:prstGeom>
                <a:blipFill rotWithShape="1">
                  <a:blip r:embed="rId5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Box 77"/>
                <p:cNvSpPr txBox="1"/>
                <p:nvPr/>
              </p:nvSpPr>
              <p:spPr>
                <a:xfrm>
                  <a:off x="2286000" y="1501515"/>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𝑏</m:t>
                            </m:r>
                          </m:e>
                          <m:sub>
                            <m:r>
                              <a:rPr lang="en-US" sz="2400" b="0" i="1" smtClean="0">
                                <a:latin typeface="Cambria Math"/>
                              </a:rPr>
                              <m:t>0</m:t>
                            </m:r>
                          </m:sub>
                        </m:sSub>
                      </m:oMath>
                    </m:oMathPara>
                  </a14:m>
                  <a:endParaRPr lang="en-US" sz="2400" dirty="0"/>
                </a:p>
              </p:txBody>
            </p:sp>
          </mc:Choice>
          <mc:Fallback xmlns="">
            <p:sp>
              <p:nvSpPr>
                <p:cNvPr id="78" name="TextBox 77"/>
                <p:cNvSpPr txBox="1">
                  <a:spLocks noRot="1" noChangeAspect="1" noMove="1" noResize="1" noEditPoints="1" noAdjustHandles="1" noChangeArrowheads="1" noChangeShapeType="1" noTextEdit="1"/>
                </p:cNvSpPr>
                <p:nvPr/>
              </p:nvSpPr>
              <p:spPr>
                <a:xfrm>
                  <a:off x="2286000" y="1501515"/>
                  <a:ext cx="567720" cy="461665"/>
                </a:xfrm>
                <a:prstGeom prst="rect">
                  <a:avLst/>
                </a:prstGeom>
                <a:blipFill rotWithShape="1">
                  <a:blip r:embed="rId5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5299680" y="1501515"/>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𝑏</m:t>
                            </m:r>
                          </m:e>
                          <m:sub>
                            <m:r>
                              <a:rPr lang="en-US" sz="2400" b="0" i="1" smtClean="0">
                                <a:latin typeface="Cambria Math"/>
                              </a:rPr>
                              <m:t>1</m:t>
                            </m:r>
                          </m:sub>
                        </m:sSub>
                      </m:oMath>
                    </m:oMathPara>
                  </a14:m>
                  <a:endParaRPr lang="en-US" sz="2400" dirty="0"/>
                </a:p>
              </p:txBody>
            </p:sp>
          </mc:Choice>
          <mc:Fallback xmlns="">
            <p:sp>
              <p:nvSpPr>
                <p:cNvPr id="79" name="TextBox 78"/>
                <p:cNvSpPr txBox="1">
                  <a:spLocks noRot="1" noChangeAspect="1" noMove="1" noResize="1" noEditPoints="1" noAdjustHandles="1" noChangeArrowheads="1" noChangeShapeType="1" noTextEdit="1"/>
                </p:cNvSpPr>
                <p:nvPr/>
              </p:nvSpPr>
              <p:spPr>
                <a:xfrm>
                  <a:off x="5299680" y="1501515"/>
                  <a:ext cx="567720" cy="461665"/>
                </a:xfrm>
                <a:prstGeom prst="rect">
                  <a:avLst/>
                </a:prstGeom>
                <a:blipFill rotWithShape="1">
                  <a:blip r:embed="rId5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p:cNvSpPr txBox="1"/>
                <p:nvPr/>
              </p:nvSpPr>
              <p:spPr>
                <a:xfrm>
                  <a:off x="2213440" y="2667000"/>
                  <a:ext cx="52976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𝑐</m:t>
                            </m:r>
                          </m:e>
                          <m:sub>
                            <m:r>
                              <a:rPr lang="en-US" sz="2400" b="0" i="1" smtClean="0">
                                <a:latin typeface="Cambria Math"/>
                              </a:rPr>
                              <m:t>0</m:t>
                            </m:r>
                          </m:sub>
                        </m:sSub>
                      </m:oMath>
                    </m:oMathPara>
                  </a14:m>
                  <a:endParaRPr lang="en-US" sz="2400" dirty="0"/>
                </a:p>
              </p:txBody>
            </p:sp>
          </mc:Choice>
          <mc:Fallback xmlns="">
            <p:sp>
              <p:nvSpPr>
                <p:cNvPr id="80" name="TextBox 79"/>
                <p:cNvSpPr txBox="1">
                  <a:spLocks noRot="1" noChangeAspect="1" noMove="1" noResize="1" noEditPoints="1" noAdjustHandles="1" noChangeArrowheads="1" noChangeShapeType="1" noTextEdit="1"/>
                </p:cNvSpPr>
                <p:nvPr/>
              </p:nvSpPr>
              <p:spPr>
                <a:xfrm>
                  <a:off x="2213440" y="2667000"/>
                  <a:ext cx="529760" cy="461665"/>
                </a:xfrm>
                <a:prstGeom prst="rect">
                  <a:avLst/>
                </a:prstGeom>
                <a:blipFill rotWithShape="1">
                  <a:blip r:embed="rId5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TextBox 80"/>
                <p:cNvSpPr txBox="1"/>
                <p:nvPr/>
              </p:nvSpPr>
              <p:spPr>
                <a:xfrm>
                  <a:off x="5344757" y="2667000"/>
                  <a:ext cx="52264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𝑐</m:t>
                            </m:r>
                          </m:e>
                          <m:sub>
                            <m:r>
                              <a:rPr lang="en-US" sz="2400" b="0" i="1" smtClean="0">
                                <a:latin typeface="Cambria Math"/>
                              </a:rPr>
                              <m:t>1</m:t>
                            </m:r>
                          </m:sub>
                        </m:sSub>
                      </m:oMath>
                    </m:oMathPara>
                  </a14:m>
                  <a:endParaRPr lang="en-US" sz="2400" dirty="0"/>
                </a:p>
              </p:txBody>
            </p:sp>
          </mc:Choice>
          <mc:Fallback xmlns="">
            <p:sp>
              <p:nvSpPr>
                <p:cNvPr id="81" name="TextBox 80"/>
                <p:cNvSpPr txBox="1">
                  <a:spLocks noRot="1" noChangeAspect="1" noMove="1" noResize="1" noEditPoints="1" noAdjustHandles="1" noChangeArrowheads="1" noChangeShapeType="1" noTextEdit="1"/>
                </p:cNvSpPr>
                <p:nvPr/>
              </p:nvSpPr>
              <p:spPr>
                <a:xfrm>
                  <a:off x="5344757" y="2667000"/>
                  <a:ext cx="522643" cy="461665"/>
                </a:xfrm>
                <a:prstGeom prst="rect">
                  <a:avLst/>
                </a:prstGeom>
                <a:blipFill rotWithShape="1">
                  <a:blip r:embed="rId59"/>
                  <a:stretch>
                    <a:fillRect/>
                  </a:stretch>
                </a:blipFill>
              </p:spPr>
              <p:txBody>
                <a:bodyPr/>
                <a:lstStyle/>
                <a:p>
                  <a:r>
                    <a:rPr lang="en-US">
                      <a:noFill/>
                    </a:rPr>
                    <a:t> </a:t>
                  </a:r>
                </a:p>
              </p:txBody>
            </p:sp>
          </mc:Fallback>
        </mc:AlternateContent>
        <p:cxnSp>
          <p:nvCxnSpPr>
            <p:cNvPr id="82" name="Straight Arrow Connector 81"/>
            <p:cNvCxnSpPr>
              <a:stCxn id="75" idx="0"/>
              <a:endCxn id="78" idx="1"/>
            </p:cNvCxnSpPr>
            <p:nvPr/>
          </p:nvCxnSpPr>
          <p:spPr>
            <a:xfrm flipV="1">
              <a:off x="1198260" y="1732348"/>
              <a:ext cx="1087740" cy="40125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a:stCxn id="75" idx="2"/>
              <a:endCxn id="80" idx="1"/>
            </p:cNvCxnSpPr>
            <p:nvPr/>
          </p:nvCxnSpPr>
          <p:spPr>
            <a:xfrm>
              <a:off x="1198260" y="2595265"/>
              <a:ext cx="1015180" cy="30256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a:stCxn id="76" idx="2"/>
              <a:endCxn id="81" idx="1"/>
            </p:cNvCxnSpPr>
            <p:nvPr/>
          </p:nvCxnSpPr>
          <p:spPr>
            <a:xfrm>
              <a:off x="4288140" y="2615252"/>
              <a:ext cx="1056617" cy="28258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a:stCxn id="78" idx="3"/>
              <a:endCxn id="76" idx="1"/>
            </p:cNvCxnSpPr>
            <p:nvPr/>
          </p:nvCxnSpPr>
          <p:spPr>
            <a:xfrm>
              <a:off x="2853720" y="1732348"/>
              <a:ext cx="1150560" cy="652072"/>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stCxn id="80" idx="3"/>
              <a:endCxn id="76" idx="1"/>
            </p:cNvCxnSpPr>
            <p:nvPr/>
          </p:nvCxnSpPr>
          <p:spPr>
            <a:xfrm flipV="1">
              <a:off x="2743200" y="2384420"/>
              <a:ext cx="1261080" cy="513413"/>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a:stCxn id="76" idx="0"/>
              <a:endCxn id="79" idx="1"/>
            </p:cNvCxnSpPr>
            <p:nvPr/>
          </p:nvCxnSpPr>
          <p:spPr>
            <a:xfrm flipV="1">
              <a:off x="4288140" y="1732348"/>
              <a:ext cx="1011540" cy="42123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a:stCxn id="79" idx="3"/>
              <a:endCxn id="77" idx="1"/>
            </p:cNvCxnSpPr>
            <p:nvPr/>
          </p:nvCxnSpPr>
          <p:spPr>
            <a:xfrm>
              <a:off x="5867400" y="1732348"/>
              <a:ext cx="1261080" cy="652072"/>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stCxn id="81" idx="3"/>
              <a:endCxn id="77" idx="1"/>
            </p:cNvCxnSpPr>
            <p:nvPr/>
          </p:nvCxnSpPr>
          <p:spPr>
            <a:xfrm flipV="1">
              <a:off x="5867400" y="2384420"/>
              <a:ext cx="1261080" cy="513413"/>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0" name="TextBox 89"/>
                <p:cNvSpPr txBox="1"/>
                <p:nvPr/>
              </p:nvSpPr>
              <p:spPr>
                <a:xfrm>
                  <a:off x="1463636" y="1471309"/>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90" name="TextBox 89"/>
                <p:cNvSpPr txBox="1">
                  <a:spLocks noRot="1" noChangeAspect="1" noMove="1" noResize="1" noEditPoints="1" noAdjustHandles="1" noChangeArrowheads="1" noChangeShapeType="1" noTextEdit="1"/>
                </p:cNvSpPr>
                <p:nvPr/>
              </p:nvSpPr>
              <p:spPr>
                <a:xfrm>
                  <a:off x="1463636" y="1471309"/>
                  <a:ext cx="484427" cy="461665"/>
                </a:xfrm>
                <a:prstGeom prst="rect">
                  <a:avLst/>
                </a:prstGeom>
                <a:blipFill rotWithShape="1">
                  <a:blip r:embed="rId6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 name="TextBox 90"/>
                <p:cNvSpPr txBox="1"/>
                <p:nvPr/>
              </p:nvSpPr>
              <p:spPr>
                <a:xfrm>
                  <a:off x="1496773" y="236220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91" name="TextBox 90"/>
                <p:cNvSpPr txBox="1">
                  <a:spLocks noRot="1" noChangeAspect="1" noMove="1" noResize="1" noEditPoints="1" noAdjustHandles="1" noChangeArrowheads="1" noChangeShapeType="1" noTextEdit="1"/>
                </p:cNvSpPr>
                <p:nvPr/>
              </p:nvSpPr>
              <p:spPr>
                <a:xfrm>
                  <a:off x="1496773" y="2362200"/>
                  <a:ext cx="484427" cy="461665"/>
                </a:xfrm>
                <a:prstGeom prst="rect">
                  <a:avLst/>
                </a:prstGeom>
                <a:blipFill rotWithShape="1">
                  <a:blip r:embed="rId6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2" name="TextBox 91"/>
                <p:cNvSpPr txBox="1"/>
                <p:nvPr/>
              </p:nvSpPr>
              <p:spPr>
                <a:xfrm>
                  <a:off x="3096973" y="1595735"/>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92" name="TextBox 91"/>
                <p:cNvSpPr txBox="1">
                  <a:spLocks noRot="1" noChangeAspect="1" noMove="1" noResize="1" noEditPoints="1" noAdjustHandles="1" noChangeArrowheads="1" noChangeShapeType="1" noTextEdit="1"/>
                </p:cNvSpPr>
                <p:nvPr/>
              </p:nvSpPr>
              <p:spPr>
                <a:xfrm>
                  <a:off x="3096973" y="1595735"/>
                  <a:ext cx="484427" cy="461665"/>
                </a:xfrm>
                <a:prstGeom prst="rect">
                  <a:avLst/>
                </a:prstGeom>
                <a:blipFill rotWithShape="1">
                  <a:blip r:embed="rId6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3" name="TextBox 92"/>
                <p:cNvSpPr txBox="1"/>
                <p:nvPr/>
              </p:nvSpPr>
              <p:spPr>
                <a:xfrm>
                  <a:off x="2895600" y="229539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93" name="TextBox 92"/>
                <p:cNvSpPr txBox="1">
                  <a:spLocks noRot="1" noChangeAspect="1" noMove="1" noResize="1" noEditPoints="1" noAdjustHandles="1" noChangeArrowheads="1" noChangeShapeType="1" noTextEdit="1"/>
                </p:cNvSpPr>
                <p:nvPr/>
              </p:nvSpPr>
              <p:spPr>
                <a:xfrm>
                  <a:off x="2895600" y="2295390"/>
                  <a:ext cx="484427" cy="461665"/>
                </a:xfrm>
                <a:prstGeom prst="rect">
                  <a:avLst/>
                </a:prstGeom>
                <a:blipFill rotWithShape="1">
                  <a:blip r:embed="rId6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 name="TextBox 93"/>
                <p:cNvSpPr txBox="1"/>
                <p:nvPr/>
              </p:nvSpPr>
              <p:spPr>
                <a:xfrm>
                  <a:off x="4551695" y="1524267"/>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94" name="TextBox 93"/>
                <p:cNvSpPr txBox="1">
                  <a:spLocks noRot="1" noChangeAspect="1" noMove="1" noResize="1" noEditPoints="1" noAdjustHandles="1" noChangeArrowheads="1" noChangeShapeType="1" noTextEdit="1"/>
                </p:cNvSpPr>
                <p:nvPr/>
              </p:nvSpPr>
              <p:spPr>
                <a:xfrm>
                  <a:off x="4551695" y="1524267"/>
                  <a:ext cx="484427" cy="461665"/>
                </a:xfrm>
                <a:prstGeom prst="rect">
                  <a:avLst/>
                </a:prstGeom>
                <a:blipFill rotWithShape="1">
                  <a:blip r:embed="rId6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5" name="TextBox 94"/>
                <p:cNvSpPr txBox="1"/>
                <p:nvPr/>
              </p:nvSpPr>
              <p:spPr>
                <a:xfrm>
                  <a:off x="4544773" y="228600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95" name="TextBox 94"/>
                <p:cNvSpPr txBox="1">
                  <a:spLocks noRot="1" noChangeAspect="1" noMove="1" noResize="1" noEditPoints="1" noAdjustHandles="1" noChangeArrowheads="1" noChangeShapeType="1" noTextEdit="1"/>
                </p:cNvSpPr>
                <p:nvPr/>
              </p:nvSpPr>
              <p:spPr>
                <a:xfrm>
                  <a:off x="4544773" y="2286000"/>
                  <a:ext cx="484427" cy="461665"/>
                </a:xfrm>
                <a:prstGeom prst="rect">
                  <a:avLst/>
                </a:prstGeom>
                <a:blipFill rotWithShape="1">
                  <a:blip r:embed="rId6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6" name="TextBox 95"/>
                <p:cNvSpPr txBox="1"/>
                <p:nvPr/>
              </p:nvSpPr>
              <p:spPr>
                <a:xfrm>
                  <a:off x="6158586" y="1596719"/>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96" name="TextBox 95"/>
                <p:cNvSpPr txBox="1">
                  <a:spLocks noRot="1" noChangeAspect="1" noMove="1" noResize="1" noEditPoints="1" noAdjustHandles="1" noChangeArrowheads="1" noChangeShapeType="1" noTextEdit="1"/>
                </p:cNvSpPr>
                <p:nvPr/>
              </p:nvSpPr>
              <p:spPr>
                <a:xfrm>
                  <a:off x="6158586" y="1596719"/>
                  <a:ext cx="484427" cy="461665"/>
                </a:xfrm>
                <a:prstGeom prst="rect">
                  <a:avLst/>
                </a:prstGeom>
                <a:blipFill rotWithShape="1">
                  <a:blip r:embed="rId6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TextBox 96"/>
                <p:cNvSpPr txBox="1"/>
                <p:nvPr/>
              </p:nvSpPr>
              <p:spPr>
                <a:xfrm>
                  <a:off x="6019800" y="2281535"/>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97" name="TextBox 96"/>
                <p:cNvSpPr txBox="1">
                  <a:spLocks noRot="1" noChangeAspect="1" noMove="1" noResize="1" noEditPoints="1" noAdjustHandles="1" noChangeArrowheads="1" noChangeShapeType="1" noTextEdit="1"/>
                </p:cNvSpPr>
                <p:nvPr/>
              </p:nvSpPr>
              <p:spPr>
                <a:xfrm>
                  <a:off x="6019800" y="2281535"/>
                  <a:ext cx="484427" cy="461665"/>
                </a:xfrm>
                <a:prstGeom prst="rect">
                  <a:avLst/>
                </a:prstGeom>
                <a:blipFill rotWithShape="1">
                  <a:blip r:embed="rId67"/>
                  <a:stretch>
                    <a:fillRect/>
                  </a:stretch>
                </a:blipFill>
              </p:spPr>
              <p:txBody>
                <a:bodyPr/>
                <a:lstStyle/>
                <a:p>
                  <a:r>
                    <a:rPr lang="en-US">
                      <a:noFill/>
                    </a:rPr>
                    <a:t> </a:t>
                  </a:r>
                </a:p>
              </p:txBody>
            </p:sp>
          </mc:Fallback>
        </mc:AlternateContent>
        <p:sp>
          <p:nvSpPr>
            <p:cNvPr id="98" name="Freeform 97"/>
            <p:cNvSpPr/>
            <p:nvPr/>
          </p:nvSpPr>
          <p:spPr>
            <a:xfrm>
              <a:off x="988204" y="1082858"/>
              <a:ext cx="6448882" cy="1135686"/>
            </a:xfrm>
            <a:custGeom>
              <a:avLst/>
              <a:gdLst>
                <a:gd name="connsiteX0" fmla="*/ 6297016 w 6448882"/>
                <a:gd name="connsiteY0" fmla="*/ 1135686 h 1135686"/>
                <a:gd name="connsiteX1" fmla="*/ 6117134 w 6448882"/>
                <a:gd name="connsiteY1" fmla="*/ 356198 h 1135686"/>
                <a:gd name="connsiteX2" fmla="*/ 3358944 w 6448882"/>
                <a:gd name="connsiteY2" fmla="*/ 41404 h 1135686"/>
                <a:gd name="connsiteX3" fmla="*/ 510812 w 6448882"/>
                <a:gd name="connsiteY3" fmla="*/ 116355 h 1135686"/>
                <a:gd name="connsiteX4" fmla="*/ 1147 w 6448882"/>
                <a:gd name="connsiteY4" fmla="*/ 1060735 h 1135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8882" h="1135686">
                  <a:moveTo>
                    <a:pt x="6297016" y="1135686"/>
                  </a:moveTo>
                  <a:cubicBezTo>
                    <a:pt x="6451914" y="837132"/>
                    <a:pt x="6606813" y="538578"/>
                    <a:pt x="6117134" y="356198"/>
                  </a:cubicBezTo>
                  <a:cubicBezTo>
                    <a:pt x="5627455" y="173818"/>
                    <a:pt x="4293331" y="81378"/>
                    <a:pt x="3358944" y="41404"/>
                  </a:cubicBezTo>
                  <a:cubicBezTo>
                    <a:pt x="2424557" y="1430"/>
                    <a:pt x="1070445" y="-53534"/>
                    <a:pt x="510812" y="116355"/>
                  </a:cubicBezTo>
                  <a:cubicBezTo>
                    <a:pt x="-48821" y="286244"/>
                    <a:pt x="1147" y="1060735"/>
                    <a:pt x="1147" y="1060735"/>
                  </a:cubicBezTo>
                </a:path>
              </a:pathLst>
            </a:custGeom>
            <a:no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99" name="TextBox 98"/>
                <p:cNvSpPr txBox="1"/>
                <p:nvPr/>
              </p:nvSpPr>
              <p:spPr>
                <a:xfrm>
                  <a:off x="6795413" y="1009644"/>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&gt;</m:t>
                        </m:r>
                      </m:oMath>
                    </m:oMathPara>
                  </a14:m>
                  <a:endParaRPr lang="en-US" dirty="0"/>
                </a:p>
              </p:txBody>
            </p:sp>
          </mc:Choice>
          <mc:Fallback xmlns="">
            <p:sp>
              <p:nvSpPr>
                <p:cNvPr id="99" name="TextBox 98"/>
                <p:cNvSpPr txBox="1">
                  <a:spLocks noRot="1" noChangeAspect="1" noMove="1" noResize="1" noEditPoints="1" noAdjustHandles="1" noChangeArrowheads="1" noChangeShapeType="1" noTextEdit="1"/>
                </p:cNvSpPr>
                <p:nvPr/>
              </p:nvSpPr>
              <p:spPr>
                <a:xfrm>
                  <a:off x="6795413" y="1009644"/>
                  <a:ext cx="484427" cy="461665"/>
                </a:xfrm>
                <a:prstGeom prst="rect">
                  <a:avLst/>
                </a:prstGeom>
                <a:blipFill rotWithShape="1">
                  <a:blip r:embed="rId68"/>
                  <a:stretch>
                    <a:fillRect/>
                  </a:stretch>
                </a:blipFill>
              </p:spPr>
              <p:txBody>
                <a:bodyPr/>
                <a:lstStyle/>
                <a:p>
                  <a:r>
                    <a:rPr lang="en-US">
                      <a:noFill/>
                    </a:rPr>
                    <a:t> </a:t>
                  </a:r>
                </a:p>
              </p:txBody>
            </p:sp>
          </mc:Fallback>
        </mc:AlternateContent>
      </p:grpSp>
      <mc:AlternateContent xmlns:mc="http://schemas.openxmlformats.org/markup-compatibility/2006" xmlns:p14="http://schemas.microsoft.com/office/powerpoint/2010/main">
        <mc:Choice Requires="p14">
          <p:contentPart p14:bwMode="auto" r:id="rId69">
            <p14:nvContentPartPr>
              <p14:cNvPr id="100" name="Ink 99"/>
              <p14:cNvContentPartPr/>
              <p14:nvPr/>
            </p14:nvContentPartPr>
            <p14:xfrm>
              <a:off x="873274" y="1364500"/>
              <a:ext cx="2030760" cy="1197360"/>
            </p14:xfrm>
          </p:contentPart>
        </mc:Choice>
        <mc:Fallback xmlns="">
          <p:pic>
            <p:nvPicPr>
              <p:cNvPr id="100" name="Ink 99"/>
              <p:cNvPicPr/>
              <p:nvPr/>
            </p:nvPicPr>
            <p:blipFill>
              <a:blip r:embed="rId70"/>
              <a:stretch>
                <a:fillRect/>
              </a:stretch>
            </p:blipFill>
            <p:spPr>
              <a:xfrm>
                <a:off x="862114" y="1353340"/>
                <a:ext cx="2056320" cy="121968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01" name="Ink 100"/>
              <p14:cNvContentPartPr/>
              <p14:nvPr/>
            </p14:nvContentPartPr>
            <p14:xfrm>
              <a:off x="2667000" y="3733800"/>
              <a:ext cx="1409700" cy="535320"/>
            </p14:xfrm>
          </p:contentPart>
        </mc:Choice>
        <mc:Fallback xmlns="">
          <p:pic>
            <p:nvPicPr>
              <p:cNvPr id="101" name="Ink 100"/>
              <p:cNvPicPr/>
              <p:nvPr/>
            </p:nvPicPr>
            <p:blipFill>
              <a:blip r:embed="rId72"/>
              <a:stretch>
                <a:fillRect/>
              </a:stretch>
            </p:blipFill>
            <p:spPr>
              <a:xfrm>
                <a:off x="2655480" y="3721200"/>
                <a:ext cx="1435259" cy="56052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102" name="Ink 101"/>
              <p14:cNvContentPartPr/>
              <p14:nvPr/>
            </p14:nvContentPartPr>
            <p14:xfrm>
              <a:off x="2514600" y="4203001"/>
              <a:ext cx="1616048" cy="472192"/>
            </p14:xfrm>
          </p:contentPart>
        </mc:Choice>
        <mc:Fallback xmlns="">
          <p:pic>
            <p:nvPicPr>
              <p:cNvPr id="102" name="Ink 101"/>
              <p:cNvPicPr/>
              <p:nvPr/>
            </p:nvPicPr>
            <p:blipFill>
              <a:blip r:embed="rId74"/>
              <a:stretch>
                <a:fillRect/>
              </a:stretch>
            </p:blipFill>
            <p:spPr>
              <a:xfrm>
                <a:off x="2502363" y="4187165"/>
                <a:ext cx="1641602" cy="500624"/>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103" name="Ink 102"/>
              <p14:cNvContentPartPr/>
              <p14:nvPr/>
            </p14:nvContentPartPr>
            <p14:xfrm>
              <a:off x="726109" y="2125173"/>
              <a:ext cx="1959480" cy="1111680"/>
            </p14:xfrm>
          </p:contentPart>
        </mc:Choice>
        <mc:Fallback xmlns="">
          <p:pic>
            <p:nvPicPr>
              <p:cNvPr id="103" name="Ink 102"/>
              <p:cNvPicPr/>
              <p:nvPr/>
            </p:nvPicPr>
            <p:blipFill>
              <a:blip r:embed="rId76"/>
              <a:stretch>
                <a:fillRect/>
              </a:stretch>
            </p:blipFill>
            <p:spPr>
              <a:xfrm>
                <a:off x="712789" y="2111133"/>
                <a:ext cx="1987200" cy="113976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104" name="Ink 103"/>
              <p14:cNvContentPartPr/>
              <p14:nvPr/>
            </p14:nvContentPartPr>
            <p14:xfrm>
              <a:off x="2194284" y="1389880"/>
              <a:ext cx="2288880" cy="1855440"/>
            </p14:xfrm>
          </p:contentPart>
        </mc:Choice>
        <mc:Fallback xmlns="">
          <p:pic>
            <p:nvPicPr>
              <p:cNvPr id="104" name="Ink 103"/>
              <p:cNvPicPr/>
              <p:nvPr/>
            </p:nvPicPr>
            <p:blipFill>
              <a:blip r:embed="rId78"/>
              <a:stretch>
                <a:fillRect/>
              </a:stretch>
            </p:blipFill>
            <p:spPr>
              <a:xfrm>
                <a:off x="2180964" y="1377640"/>
                <a:ext cx="2315880" cy="188064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105" name="Ink 104"/>
              <p14:cNvContentPartPr/>
              <p14:nvPr/>
            </p14:nvContentPartPr>
            <p14:xfrm>
              <a:off x="2743200" y="4501800"/>
              <a:ext cx="3124200" cy="562036"/>
            </p14:xfrm>
          </p:contentPart>
        </mc:Choice>
        <mc:Fallback xmlns="">
          <p:pic>
            <p:nvPicPr>
              <p:cNvPr id="105" name="Ink 104"/>
              <p:cNvPicPr/>
              <p:nvPr/>
            </p:nvPicPr>
            <p:blipFill>
              <a:blip r:embed="rId80"/>
              <a:stretch>
                <a:fillRect/>
              </a:stretch>
            </p:blipFill>
            <p:spPr>
              <a:xfrm>
                <a:off x="2730960" y="4486328"/>
                <a:ext cx="3151201" cy="591901"/>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106" name="Ink 105"/>
              <p14:cNvContentPartPr/>
              <p14:nvPr/>
            </p14:nvContentPartPr>
            <p14:xfrm>
              <a:off x="2580860" y="5982480"/>
              <a:ext cx="1550408" cy="646920"/>
            </p14:xfrm>
          </p:contentPart>
        </mc:Choice>
        <mc:Fallback xmlns="">
          <p:pic>
            <p:nvPicPr>
              <p:cNvPr id="106" name="Ink 105"/>
              <p:cNvPicPr/>
              <p:nvPr/>
            </p:nvPicPr>
            <p:blipFill>
              <a:blip r:embed="rId82"/>
              <a:stretch>
                <a:fillRect/>
              </a:stretch>
            </p:blipFill>
            <p:spPr>
              <a:xfrm>
                <a:off x="2567181" y="5968448"/>
                <a:ext cx="1577766" cy="674625"/>
              </a:xfrm>
              <a:prstGeom prst="rect">
                <a:avLst/>
              </a:prstGeom>
            </p:spPr>
          </p:pic>
        </mc:Fallback>
      </mc:AlternateContent>
      <p:grpSp>
        <p:nvGrpSpPr>
          <p:cNvPr id="110" name="Group 109"/>
          <p:cNvGrpSpPr/>
          <p:nvPr/>
        </p:nvGrpSpPr>
        <p:grpSpPr>
          <a:xfrm>
            <a:off x="1140604" y="1235258"/>
            <a:ext cx="5987876" cy="1129175"/>
            <a:chOff x="1140604" y="1235258"/>
            <a:chExt cx="5987876" cy="1129175"/>
          </a:xfrm>
        </p:grpSpPr>
        <p:sp>
          <p:nvSpPr>
            <p:cNvPr id="107" name="Freeform 106"/>
            <p:cNvSpPr/>
            <p:nvPr/>
          </p:nvSpPr>
          <p:spPr>
            <a:xfrm>
              <a:off x="1140604" y="1235258"/>
              <a:ext cx="5987876" cy="983286"/>
            </a:xfrm>
            <a:custGeom>
              <a:avLst/>
              <a:gdLst>
                <a:gd name="connsiteX0" fmla="*/ 6297016 w 6448882"/>
                <a:gd name="connsiteY0" fmla="*/ 1135686 h 1135686"/>
                <a:gd name="connsiteX1" fmla="*/ 6117134 w 6448882"/>
                <a:gd name="connsiteY1" fmla="*/ 356198 h 1135686"/>
                <a:gd name="connsiteX2" fmla="*/ 3358944 w 6448882"/>
                <a:gd name="connsiteY2" fmla="*/ 41404 h 1135686"/>
                <a:gd name="connsiteX3" fmla="*/ 510812 w 6448882"/>
                <a:gd name="connsiteY3" fmla="*/ 116355 h 1135686"/>
                <a:gd name="connsiteX4" fmla="*/ 1147 w 6448882"/>
                <a:gd name="connsiteY4" fmla="*/ 1060735 h 1135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8882" h="1135686">
                  <a:moveTo>
                    <a:pt x="6297016" y="1135686"/>
                  </a:moveTo>
                  <a:cubicBezTo>
                    <a:pt x="6451914" y="837132"/>
                    <a:pt x="6606813" y="538578"/>
                    <a:pt x="6117134" y="356198"/>
                  </a:cubicBezTo>
                  <a:cubicBezTo>
                    <a:pt x="5627455" y="173818"/>
                    <a:pt x="4293331" y="81378"/>
                    <a:pt x="3358944" y="41404"/>
                  </a:cubicBezTo>
                  <a:cubicBezTo>
                    <a:pt x="2424557" y="1430"/>
                    <a:pt x="1070445" y="-53534"/>
                    <a:pt x="510812" y="116355"/>
                  </a:cubicBezTo>
                  <a:cubicBezTo>
                    <a:pt x="-48821" y="286244"/>
                    <a:pt x="1147" y="1060735"/>
                    <a:pt x="1147" y="1060735"/>
                  </a:cubicBezTo>
                </a:path>
              </a:pathLst>
            </a:custGeom>
            <a:noFill/>
            <a:ln w="25400">
              <a:solidFill>
                <a:srgbClr val="00B05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9" name="Straight Connector 108"/>
            <p:cNvCxnSpPr>
              <a:stCxn id="75" idx="3"/>
            </p:cNvCxnSpPr>
            <p:nvPr/>
          </p:nvCxnSpPr>
          <p:spPr>
            <a:xfrm flipV="1">
              <a:off x="1525410" y="2218544"/>
              <a:ext cx="5468926" cy="145889"/>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111" name="Straight Arrow Connector 110"/>
          <p:cNvCxnSpPr/>
          <p:nvPr/>
        </p:nvCxnSpPr>
        <p:spPr>
          <a:xfrm>
            <a:off x="1228774" y="2731607"/>
            <a:ext cx="1015180" cy="30256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2" name="Rectangle 111"/>
          <p:cNvSpPr/>
          <p:nvPr/>
        </p:nvSpPr>
        <p:spPr>
          <a:xfrm>
            <a:off x="2476500" y="3877172"/>
            <a:ext cx="1790700" cy="694828"/>
          </a:xfrm>
          <a:prstGeom prst="rect">
            <a:avLst/>
          </a:prstGeom>
          <a:no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3" name="Straight Arrow Connector 112"/>
          <p:cNvCxnSpPr/>
          <p:nvPr/>
        </p:nvCxnSpPr>
        <p:spPr>
          <a:xfrm flipV="1">
            <a:off x="1228774" y="1868690"/>
            <a:ext cx="1087740" cy="40125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a:off x="4318654" y="2751594"/>
            <a:ext cx="1056617" cy="28258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p:nvPr/>
        </p:nvCxnSpPr>
        <p:spPr>
          <a:xfrm flipV="1">
            <a:off x="4318654" y="1868690"/>
            <a:ext cx="1011540" cy="42123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6" name="Rectangle 115"/>
          <p:cNvSpPr/>
          <p:nvPr/>
        </p:nvSpPr>
        <p:spPr>
          <a:xfrm>
            <a:off x="2438400" y="4917903"/>
            <a:ext cx="1850450" cy="772135"/>
          </a:xfrm>
          <a:prstGeom prst="rect">
            <a:avLst/>
          </a:prstGeom>
          <a:no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Freeform 116"/>
          <p:cNvSpPr/>
          <p:nvPr/>
        </p:nvSpPr>
        <p:spPr>
          <a:xfrm>
            <a:off x="1176328" y="1219201"/>
            <a:ext cx="6103511" cy="1050742"/>
          </a:xfrm>
          <a:custGeom>
            <a:avLst/>
            <a:gdLst>
              <a:gd name="connsiteX0" fmla="*/ 6297016 w 6448882"/>
              <a:gd name="connsiteY0" fmla="*/ 1135686 h 1135686"/>
              <a:gd name="connsiteX1" fmla="*/ 6117134 w 6448882"/>
              <a:gd name="connsiteY1" fmla="*/ 356198 h 1135686"/>
              <a:gd name="connsiteX2" fmla="*/ 3358944 w 6448882"/>
              <a:gd name="connsiteY2" fmla="*/ 41404 h 1135686"/>
              <a:gd name="connsiteX3" fmla="*/ 510812 w 6448882"/>
              <a:gd name="connsiteY3" fmla="*/ 116355 h 1135686"/>
              <a:gd name="connsiteX4" fmla="*/ 1147 w 6448882"/>
              <a:gd name="connsiteY4" fmla="*/ 1060735 h 1135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8882" h="1135686">
                <a:moveTo>
                  <a:pt x="6297016" y="1135686"/>
                </a:moveTo>
                <a:cubicBezTo>
                  <a:pt x="6451914" y="837132"/>
                  <a:pt x="6606813" y="538578"/>
                  <a:pt x="6117134" y="356198"/>
                </a:cubicBezTo>
                <a:cubicBezTo>
                  <a:pt x="5627455" y="173818"/>
                  <a:pt x="4293331" y="81378"/>
                  <a:pt x="3358944" y="41404"/>
                </a:cubicBezTo>
                <a:cubicBezTo>
                  <a:pt x="2424557" y="1430"/>
                  <a:pt x="1070445" y="-53534"/>
                  <a:pt x="510812" y="116355"/>
                </a:cubicBezTo>
                <a:cubicBezTo>
                  <a:pt x="-48821" y="286244"/>
                  <a:pt x="1147" y="1060735"/>
                  <a:pt x="1147" y="1060735"/>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Rectangle 117"/>
          <p:cNvSpPr/>
          <p:nvPr/>
        </p:nvSpPr>
        <p:spPr>
          <a:xfrm>
            <a:off x="2438400" y="6096000"/>
            <a:ext cx="1849740" cy="376519"/>
          </a:xfrm>
          <a:prstGeom prst="rect">
            <a:avLst/>
          </a:prstGeom>
          <a:no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0" name="Straight Connector 119"/>
          <p:cNvCxnSpPr>
            <a:stCxn id="119" idx="0"/>
            <a:endCxn id="119" idx="0"/>
          </p:cNvCxnSpPr>
          <p:nvPr/>
        </p:nvCxnSpPr>
        <p:spPr>
          <a:xfrm>
            <a:off x="7498225" y="3523489"/>
            <a:ext cx="0" cy="0"/>
          </a:xfrm>
          <a:prstGeom prst="line">
            <a:avLst/>
          </a:prstGeom>
          <a:ln w="16800">
            <a:solidFill>
              <a:srgbClr val="ED1C24"/>
            </a:solidFill>
          </a:ln>
        </p:spPr>
        <p:style>
          <a:lnRef idx="1">
            <a:schemeClr val="accent1"/>
          </a:lnRef>
          <a:fillRef idx="0">
            <a:schemeClr val="accent1"/>
          </a:fillRef>
          <a:effectRef idx="0">
            <a:schemeClr val="accent1"/>
          </a:effectRef>
          <a:fontRef idx="minor">
            <a:schemeClr val="tx1"/>
          </a:fontRef>
        </p:style>
      </p:cxnSp>
      <p:sp>
        <p:nvSpPr>
          <p:cNvPr id="119" name="Diamond 118"/>
          <p:cNvSpPr/>
          <p:nvPr/>
        </p:nvSpPr>
        <p:spPr>
          <a:xfrm>
            <a:off x="6233450" y="3523489"/>
            <a:ext cx="2529550" cy="2718198"/>
          </a:xfrm>
          <a:prstGeom prst="diamond">
            <a:avLst/>
          </a:prstGeom>
          <a:noFill/>
          <a:ln w="24000">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D1C24"/>
              </a:solidFill>
            </a:endParaRPr>
          </a:p>
        </p:txBody>
      </p:sp>
      <mc:AlternateContent xmlns:mc="http://schemas.openxmlformats.org/markup-compatibility/2006" xmlns:a14="http://schemas.microsoft.com/office/drawing/2010/main">
        <mc:Choice Requires="a14">
          <p:sp>
            <p:nvSpPr>
              <p:cNvPr id="121" name="TextBox 120"/>
              <p:cNvSpPr txBox="1"/>
              <p:nvPr/>
            </p:nvSpPr>
            <p:spPr>
              <a:xfrm>
                <a:off x="7252855" y="3059576"/>
                <a:ext cx="45717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m:t>
                      </m:r>
                    </m:oMath>
                  </m:oMathPara>
                </a14:m>
                <a:endParaRPr lang="en-US" sz="3200" dirty="0"/>
              </a:p>
            </p:txBody>
          </p:sp>
        </mc:Choice>
        <mc:Fallback xmlns="">
          <p:sp>
            <p:nvSpPr>
              <p:cNvPr id="121" name="TextBox 120"/>
              <p:cNvSpPr txBox="1">
                <a:spLocks noRot="1" noChangeAspect="1" noMove="1" noResize="1" noEditPoints="1" noAdjustHandles="1" noChangeArrowheads="1" noChangeShapeType="1" noTextEdit="1"/>
              </p:cNvSpPr>
              <p:nvPr/>
            </p:nvSpPr>
            <p:spPr>
              <a:xfrm>
                <a:off x="7252855" y="3059576"/>
                <a:ext cx="457176" cy="461665"/>
              </a:xfrm>
              <a:prstGeom prst="rect">
                <a:avLst/>
              </a:prstGeom>
              <a:blipFill rotWithShape="1">
                <a:blip r:embed="rId8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2" name="TextBox 121"/>
              <p:cNvSpPr txBox="1"/>
              <p:nvPr/>
            </p:nvSpPr>
            <p:spPr>
              <a:xfrm>
                <a:off x="7263431" y="6241687"/>
                <a:ext cx="45717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m:t>
                      </m:r>
                    </m:oMath>
                  </m:oMathPara>
                </a14:m>
                <a:endParaRPr lang="en-US" sz="3200" dirty="0"/>
              </a:p>
            </p:txBody>
          </p:sp>
        </mc:Choice>
        <mc:Fallback xmlns="">
          <p:sp>
            <p:nvSpPr>
              <p:cNvPr id="122" name="TextBox 121"/>
              <p:cNvSpPr txBox="1">
                <a:spLocks noRot="1" noChangeAspect="1" noMove="1" noResize="1" noEditPoints="1" noAdjustHandles="1" noChangeArrowheads="1" noChangeShapeType="1" noTextEdit="1"/>
              </p:cNvSpPr>
              <p:nvPr/>
            </p:nvSpPr>
            <p:spPr>
              <a:xfrm>
                <a:off x="7263431" y="6241687"/>
                <a:ext cx="457176" cy="461665"/>
              </a:xfrm>
              <a:prstGeom prst="rect">
                <a:avLst/>
              </a:prstGeom>
              <a:blipFill rotWithShape="1">
                <a:blip r:embed="rId84"/>
                <a:stretch>
                  <a:fillRect/>
                </a:stretch>
              </a:blipFill>
            </p:spPr>
            <p:txBody>
              <a:bodyPr/>
              <a:lstStyle/>
              <a:p>
                <a:r>
                  <a:rPr lang="en-US">
                    <a:noFill/>
                  </a:rPr>
                  <a:t> </a:t>
                </a:r>
              </a:p>
            </p:txBody>
          </p:sp>
        </mc:Fallback>
      </mc:AlternateContent>
      <p:cxnSp>
        <p:nvCxnSpPr>
          <p:cNvPr id="123" name="Straight Arrow Connector 122"/>
          <p:cNvCxnSpPr>
            <a:stCxn id="119" idx="0"/>
          </p:cNvCxnSpPr>
          <p:nvPr/>
        </p:nvCxnSpPr>
        <p:spPr>
          <a:xfrm>
            <a:off x="7498225" y="3523489"/>
            <a:ext cx="60301" cy="38139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p:nvPr/>
        </p:nvCxnSpPr>
        <p:spPr>
          <a:xfrm flipH="1">
            <a:off x="7412340" y="3877172"/>
            <a:ext cx="120955" cy="29811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a:off x="7419785" y="4163290"/>
            <a:ext cx="138741" cy="3108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31" name="TextBox 130"/>
          <p:cNvSpPr txBox="1"/>
          <p:nvPr/>
        </p:nvSpPr>
        <p:spPr>
          <a:xfrm>
            <a:off x="228600" y="4495800"/>
            <a:ext cx="2218877" cy="523220"/>
          </a:xfrm>
          <a:prstGeom prst="rect">
            <a:avLst/>
          </a:prstGeom>
          <a:noFill/>
        </p:spPr>
        <p:txBody>
          <a:bodyPr wrap="none" rtlCol="0">
            <a:spAutoFit/>
          </a:bodyPr>
          <a:lstStyle/>
          <a:p>
            <a:r>
              <a:rPr lang="en-US" sz="2800" dirty="0" smtClean="0">
                <a:solidFill>
                  <a:srgbClr val="C00000"/>
                </a:solidFill>
              </a:rPr>
              <a:t>Dilemma Rule</a:t>
            </a:r>
            <a:endParaRPr lang="en-US" sz="2800" dirty="0">
              <a:solidFill>
                <a:srgbClr val="C00000"/>
              </a:solidFill>
            </a:endParaRPr>
          </a:p>
        </p:txBody>
      </p:sp>
      <p:sp>
        <p:nvSpPr>
          <p:cNvPr id="132" name="Rectangle 131"/>
          <p:cNvSpPr/>
          <p:nvPr/>
        </p:nvSpPr>
        <p:spPr>
          <a:xfrm>
            <a:off x="2971800" y="4572000"/>
            <a:ext cx="2611740" cy="415636"/>
          </a:xfrm>
          <a:prstGeom prst="rect">
            <a:avLst/>
          </a:prstGeom>
          <a:no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4" name="Straight Arrow Connector 133"/>
          <p:cNvCxnSpPr/>
          <p:nvPr/>
        </p:nvCxnSpPr>
        <p:spPr>
          <a:xfrm>
            <a:off x="7543800" y="4454235"/>
            <a:ext cx="352615" cy="26161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flipH="1">
            <a:off x="7253175" y="4446380"/>
            <a:ext cx="261154" cy="22881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38" name="Freeform 137"/>
          <p:cNvSpPr/>
          <p:nvPr/>
        </p:nvSpPr>
        <p:spPr>
          <a:xfrm>
            <a:off x="2590800" y="1364500"/>
            <a:ext cx="4446826" cy="854044"/>
          </a:xfrm>
          <a:custGeom>
            <a:avLst/>
            <a:gdLst>
              <a:gd name="connsiteX0" fmla="*/ 4601980 w 4601980"/>
              <a:gd name="connsiteY0" fmla="*/ 863717 h 863717"/>
              <a:gd name="connsiteX1" fmla="*/ 4122295 w 4601980"/>
              <a:gd name="connsiteY1" fmla="*/ 279101 h 863717"/>
              <a:gd name="connsiteX2" fmla="*/ 2458387 w 4601980"/>
              <a:gd name="connsiteY2" fmla="*/ 39258 h 863717"/>
              <a:gd name="connsiteX3" fmla="*/ 1124262 w 4601980"/>
              <a:gd name="connsiteY3" fmla="*/ 24268 h 863717"/>
              <a:gd name="connsiteX4" fmla="*/ 0 w 4601980"/>
              <a:gd name="connsiteY4" fmla="*/ 279101 h 86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1980" h="863717">
                <a:moveTo>
                  <a:pt x="4601980" y="863717"/>
                </a:moveTo>
                <a:cubicBezTo>
                  <a:pt x="4540770" y="640114"/>
                  <a:pt x="4479560" y="416511"/>
                  <a:pt x="4122295" y="279101"/>
                </a:cubicBezTo>
                <a:cubicBezTo>
                  <a:pt x="3765030" y="141691"/>
                  <a:pt x="2958059" y="81730"/>
                  <a:pt x="2458387" y="39258"/>
                </a:cubicBezTo>
                <a:cubicBezTo>
                  <a:pt x="1958715" y="-3214"/>
                  <a:pt x="1533993" y="-15706"/>
                  <a:pt x="1124262" y="24268"/>
                </a:cubicBezTo>
                <a:cubicBezTo>
                  <a:pt x="714531" y="64242"/>
                  <a:pt x="182380" y="251619"/>
                  <a:pt x="0" y="279101"/>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Freeform 138"/>
          <p:cNvSpPr/>
          <p:nvPr/>
        </p:nvSpPr>
        <p:spPr>
          <a:xfrm flipV="1">
            <a:off x="2604541" y="2589111"/>
            <a:ext cx="4433085" cy="701296"/>
          </a:xfrm>
          <a:custGeom>
            <a:avLst/>
            <a:gdLst>
              <a:gd name="connsiteX0" fmla="*/ 4601980 w 4601980"/>
              <a:gd name="connsiteY0" fmla="*/ 863717 h 863717"/>
              <a:gd name="connsiteX1" fmla="*/ 4122295 w 4601980"/>
              <a:gd name="connsiteY1" fmla="*/ 279101 h 863717"/>
              <a:gd name="connsiteX2" fmla="*/ 2458387 w 4601980"/>
              <a:gd name="connsiteY2" fmla="*/ 39258 h 863717"/>
              <a:gd name="connsiteX3" fmla="*/ 1124262 w 4601980"/>
              <a:gd name="connsiteY3" fmla="*/ 24268 h 863717"/>
              <a:gd name="connsiteX4" fmla="*/ 0 w 4601980"/>
              <a:gd name="connsiteY4" fmla="*/ 279101 h 86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1980" h="863717">
                <a:moveTo>
                  <a:pt x="4601980" y="863717"/>
                </a:moveTo>
                <a:cubicBezTo>
                  <a:pt x="4540770" y="640114"/>
                  <a:pt x="4479560" y="416511"/>
                  <a:pt x="4122295" y="279101"/>
                </a:cubicBezTo>
                <a:cubicBezTo>
                  <a:pt x="3765030" y="141691"/>
                  <a:pt x="2958059" y="81730"/>
                  <a:pt x="2458387" y="39258"/>
                </a:cubicBezTo>
                <a:cubicBezTo>
                  <a:pt x="1958715" y="-3214"/>
                  <a:pt x="1533993" y="-15706"/>
                  <a:pt x="1124262" y="24268"/>
                </a:cubicBezTo>
                <a:cubicBezTo>
                  <a:pt x="714531" y="64242"/>
                  <a:pt x="182380" y="251619"/>
                  <a:pt x="0" y="279101"/>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66" name="TextBox 65"/>
              <p:cNvSpPr txBox="1"/>
              <p:nvPr/>
            </p:nvSpPr>
            <p:spPr>
              <a:xfrm>
                <a:off x="1796818" y="3260016"/>
                <a:ext cx="4560946" cy="3218895"/>
              </a:xfrm>
              <a:prstGeom prst="rect">
                <a:avLst/>
              </a:prstGeom>
              <a:noFill/>
            </p:spPr>
            <p:txBody>
              <a:bodyPr wrap="square" rtlCol="0">
                <a:spAutoFit/>
              </a:bodyPr>
              <a:lstStyle/>
              <a:p>
                <a14:m>
                  <m:oMath xmlns:m="http://schemas.openxmlformats.org/officeDocument/2006/math">
                    <m:r>
                      <a:rPr lang="en-US" sz="3600" i="1" smtClean="0">
                        <a:solidFill>
                          <a:srgbClr val="0070C0"/>
                        </a:solidFill>
                        <a:latin typeface="Cambria Math"/>
                        <a:ea typeface="Cambria Math"/>
                      </a:rPr>
                      <m:t>𝜑</m:t>
                    </m:r>
                    <m:r>
                      <a:rPr lang="en-US" sz="3600" i="1" smtClean="0">
                        <a:solidFill>
                          <a:schemeClr val="tx1"/>
                        </a:solidFill>
                        <a:latin typeface="Cambria Math"/>
                        <a:ea typeface="Cambria Math"/>
                      </a:rPr>
                      <m:t>≝</m:t>
                    </m:r>
                  </m:oMath>
                </a14:m>
                <a:r>
                  <a:rPr lang="en-US" sz="2400" i="1" dirty="0" smtClean="0">
                    <a:latin typeface="Cambria Math"/>
                  </a:rPr>
                  <a:t> </a:t>
                </a:r>
              </a:p>
              <a:p>
                <a:r>
                  <a:rPr lang="en-US" sz="2400" dirty="0" smtClean="0"/>
                  <a:t>               </a:t>
                </a:r>
                <a14:m>
                  <m:oMath xmlns:m="http://schemas.openxmlformats.org/officeDocument/2006/math">
                    <m:sSub>
                      <m:sSubPr>
                        <m:ctrlPr>
                          <a:rPr lang="en-US" sz="2400" i="1" smtClean="0">
                            <a:latin typeface="Cambria Math"/>
                          </a:rPr>
                        </m:ctrlPr>
                      </m:sSubPr>
                      <m:e>
                        <m:r>
                          <a:rPr lang="en-US" sz="2400" i="1">
                            <a:latin typeface="Cambria Math"/>
                          </a:rPr>
                          <m:t>(</m:t>
                        </m:r>
                        <m:r>
                          <a:rPr lang="en-US" sz="2400" i="1">
                            <a:latin typeface="Cambria Math"/>
                          </a:rPr>
                          <m:t>𝑎</m:t>
                        </m:r>
                      </m:e>
                      <m:sub>
                        <m:r>
                          <a:rPr lang="en-US" sz="2400" i="1">
                            <a:latin typeface="Cambria Math"/>
                          </a:rPr>
                          <m:t>0</m:t>
                        </m:r>
                      </m:sub>
                    </m:sSub>
                    <m:r>
                      <a:rPr lang="en-US" sz="2400" i="1">
                        <a:latin typeface="Cambria Math"/>
                      </a:rPr>
                      <m:t>&lt;</m:t>
                    </m:r>
                    <m:sSub>
                      <m:sSubPr>
                        <m:ctrlPr>
                          <a:rPr lang="en-US" sz="2400" i="1">
                            <a:latin typeface="Cambria Math"/>
                          </a:rPr>
                        </m:ctrlPr>
                      </m:sSubPr>
                      <m:e>
                        <m:r>
                          <a:rPr lang="en-US" sz="2400" i="1">
                            <a:latin typeface="Cambria Math"/>
                          </a:rPr>
                          <m:t>𝑏</m:t>
                        </m:r>
                      </m:e>
                      <m:sub>
                        <m:r>
                          <a:rPr lang="en-US" sz="2400" i="1">
                            <a:latin typeface="Cambria Math"/>
                          </a:rPr>
                          <m:t>0</m:t>
                        </m:r>
                      </m:sub>
                    </m:sSub>
                    <m:r>
                      <a:rPr lang="en-US" sz="2400" i="1">
                        <a:latin typeface="Cambria Math"/>
                      </a:rPr>
                      <m:t>)</m:t>
                    </m:r>
                  </m:oMath>
                </a14:m>
                <a:endParaRPr lang="en-US" sz="2400" i="1" dirty="0" smtClean="0">
                  <a:latin typeface="Cambria Math"/>
                </a:endParaRPr>
              </a:p>
              <a:p>
                <a:r>
                  <a:rPr lang="en-US" sz="2400" dirty="0" smtClean="0"/>
                  <a:t>            </a:t>
                </a:r>
                <a14:m>
                  <m:oMath xmlns:m="http://schemas.openxmlformats.org/officeDocument/2006/math">
                    <m:r>
                      <a:rPr lang="en-US" sz="2400" i="1">
                        <a:latin typeface="Cambria Math"/>
                      </a:rPr>
                      <m:t>∧</m:t>
                    </m:r>
                    <m:sSub>
                      <m:sSubPr>
                        <m:ctrlPr>
                          <a:rPr lang="en-US" sz="2400" i="1">
                            <a:latin typeface="Cambria Math"/>
                          </a:rPr>
                        </m:ctrlPr>
                      </m:sSubPr>
                      <m:e>
                        <m:r>
                          <a:rPr lang="en-US" sz="2400" i="1">
                            <a:latin typeface="Cambria Math"/>
                          </a:rPr>
                          <m:t>(</m:t>
                        </m:r>
                        <m:r>
                          <a:rPr lang="en-US" sz="2400" i="1">
                            <a:latin typeface="Cambria Math"/>
                          </a:rPr>
                          <m:t>𝑎</m:t>
                        </m:r>
                      </m:e>
                      <m:sub>
                        <m:r>
                          <a:rPr lang="en-US" sz="2400" i="1">
                            <a:latin typeface="Cambria Math"/>
                          </a:rPr>
                          <m:t>0</m:t>
                        </m:r>
                      </m:sub>
                    </m:sSub>
                    <m:r>
                      <a:rPr lang="en-US" sz="2400" i="1">
                        <a:latin typeface="Cambria Math"/>
                      </a:rPr>
                      <m:t>&lt;</m:t>
                    </m:r>
                    <m:sSub>
                      <m:sSubPr>
                        <m:ctrlPr>
                          <a:rPr lang="en-US" sz="2400" i="1">
                            <a:latin typeface="Cambria Math"/>
                          </a:rPr>
                        </m:ctrlPr>
                      </m:sSubPr>
                      <m:e>
                        <m:r>
                          <a:rPr lang="en-US" sz="2400" i="1">
                            <a:latin typeface="Cambria Math"/>
                          </a:rPr>
                          <m:t>𝑐</m:t>
                        </m:r>
                      </m:e>
                      <m:sub>
                        <m:r>
                          <a:rPr lang="en-US" sz="2400" i="1">
                            <a:latin typeface="Cambria Math"/>
                          </a:rPr>
                          <m:t>0</m:t>
                        </m:r>
                      </m:sub>
                    </m:sSub>
                    <m:r>
                      <a:rPr lang="en-US" sz="2400" i="1">
                        <a:latin typeface="Cambria Math"/>
                      </a:rPr>
                      <m:t>)</m:t>
                    </m:r>
                    <m:r>
                      <a:rPr lang="en-US" sz="2400" b="0" i="1" smtClean="0">
                        <a:latin typeface="Cambria Math"/>
                      </a:rPr>
                      <m:t> </m:t>
                    </m:r>
                  </m:oMath>
                </a14:m>
                <a:endParaRPr lang="en-US" sz="2400" b="0" i="1" dirty="0" smtClean="0">
                  <a:latin typeface="Cambria Math"/>
                </a:endParaRPr>
              </a:p>
              <a:p>
                <a:r>
                  <a:rPr lang="en-US" sz="2400" dirty="0" smtClean="0"/>
                  <a:t>            </a:t>
                </a:r>
                <a14:m>
                  <m:oMath xmlns:m="http://schemas.openxmlformats.org/officeDocument/2006/math">
                    <m:r>
                      <a:rPr lang="en-US" sz="2400" i="1">
                        <a:latin typeface="Cambria Math"/>
                      </a:rPr>
                      <m:t>∧</m:t>
                    </m:r>
                    <m:d>
                      <m:dPr>
                        <m:ctrlPr>
                          <a:rPr lang="en-US" sz="2400" i="1">
                            <a:latin typeface="Cambria Math"/>
                          </a:rPr>
                        </m:ctrlPr>
                      </m:dPr>
                      <m:e>
                        <m:sSub>
                          <m:sSubPr>
                            <m:ctrlPr>
                              <a:rPr lang="en-US" sz="2400" i="1">
                                <a:latin typeface="Cambria Math"/>
                              </a:rPr>
                            </m:ctrlPr>
                          </m:sSubPr>
                          <m:e>
                            <m:r>
                              <a:rPr lang="en-US" sz="2400" i="1">
                                <a:latin typeface="Cambria Math"/>
                              </a:rPr>
                              <m:t>(</m:t>
                            </m:r>
                            <m:r>
                              <a:rPr lang="en-US" sz="2400" i="1">
                                <a:latin typeface="Cambria Math"/>
                              </a:rPr>
                              <m:t>𝑏</m:t>
                            </m:r>
                          </m:e>
                          <m:sub>
                            <m:r>
                              <a:rPr lang="en-US" sz="2400" i="1">
                                <a:latin typeface="Cambria Math"/>
                              </a:rPr>
                              <m:t>0</m:t>
                            </m:r>
                          </m:sub>
                        </m:sSub>
                        <m:r>
                          <a:rPr lang="en-US" sz="2400" i="1">
                            <a:latin typeface="Cambria Math"/>
                          </a:rPr>
                          <m:t>&lt;</m:t>
                        </m:r>
                        <m:sSub>
                          <m:sSubPr>
                            <m:ctrlPr>
                              <a:rPr lang="en-US" sz="2400" i="1">
                                <a:latin typeface="Cambria Math"/>
                              </a:rPr>
                            </m:ctrlPr>
                          </m:sSubPr>
                          <m:e>
                            <m:r>
                              <a:rPr lang="en-US" sz="2400" i="1">
                                <a:latin typeface="Cambria Math"/>
                              </a:rPr>
                              <m:t>𝑎</m:t>
                            </m:r>
                          </m:e>
                          <m:sub>
                            <m:r>
                              <a:rPr lang="en-US" sz="2400" i="1">
                                <a:latin typeface="Cambria Math"/>
                              </a:rPr>
                              <m:t>1</m:t>
                            </m:r>
                          </m:sub>
                        </m:sSub>
                        <m:r>
                          <a:rPr lang="en-US" sz="2400" i="1">
                            <a:latin typeface="Cambria Math"/>
                          </a:rPr>
                          <m:t>)∨</m:t>
                        </m:r>
                        <m:sSub>
                          <m:sSubPr>
                            <m:ctrlPr>
                              <a:rPr lang="en-US" sz="2400" i="1">
                                <a:latin typeface="Cambria Math"/>
                              </a:rPr>
                            </m:ctrlPr>
                          </m:sSubPr>
                          <m:e>
                            <m:r>
                              <a:rPr lang="en-US" sz="2400" i="1">
                                <a:latin typeface="Cambria Math"/>
                              </a:rPr>
                              <m:t>(</m:t>
                            </m:r>
                            <m:r>
                              <a:rPr lang="en-US" sz="2400" i="1">
                                <a:latin typeface="Cambria Math"/>
                              </a:rPr>
                              <m:t>𝑐</m:t>
                            </m:r>
                          </m:e>
                          <m:sub>
                            <m:r>
                              <a:rPr lang="en-US" sz="2400" i="1">
                                <a:latin typeface="Cambria Math"/>
                              </a:rPr>
                              <m:t>0</m:t>
                            </m:r>
                          </m:sub>
                        </m:sSub>
                        <m:r>
                          <a:rPr lang="en-US" sz="2400" i="1">
                            <a:latin typeface="Cambria Math"/>
                          </a:rPr>
                          <m:t>&lt;</m:t>
                        </m:r>
                        <m:sSub>
                          <m:sSubPr>
                            <m:ctrlPr>
                              <a:rPr lang="en-US" sz="2400" i="1">
                                <a:latin typeface="Cambria Math"/>
                              </a:rPr>
                            </m:ctrlPr>
                          </m:sSubPr>
                          <m:e>
                            <m:r>
                              <a:rPr lang="en-US" sz="2400" i="1">
                                <a:latin typeface="Cambria Math"/>
                              </a:rPr>
                              <m:t>𝑎</m:t>
                            </m:r>
                          </m:e>
                          <m:sub>
                            <m:r>
                              <a:rPr lang="en-US" sz="2400" i="1">
                                <a:latin typeface="Cambria Math"/>
                              </a:rPr>
                              <m:t>1</m:t>
                            </m:r>
                          </m:sub>
                        </m:sSub>
                        <m:r>
                          <a:rPr lang="en-US" sz="2400" i="1">
                            <a:latin typeface="Cambria Math"/>
                          </a:rPr>
                          <m:t>)</m:t>
                        </m:r>
                      </m:e>
                    </m:d>
                  </m:oMath>
                </a14:m>
                <a:endParaRPr lang="en-US" sz="2400" i="1" dirty="0" smtClean="0">
                  <a:latin typeface="Cambria Math"/>
                </a:endParaRPr>
              </a:p>
              <a:p>
                <a:r>
                  <a:rPr lang="en-US" sz="2400" dirty="0" smtClean="0"/>
                  <a:t>            </a:t>
                </a:r>
                <a14:m>
                  <m:oMath xmlns:m="http://schemas.openxmlformats.org/officeDocument/2006/math">
                    <m:r>
                      <a:rPr lang="en-US" sz="2400" i="1">
                        <a:latin typeface="Cambria Math"/>
                      </a:rPr>
                      <m:t>∧</m:t>
                    </m:r>
                    <m:sSub>
                      <m:sSubPr>
                        <m:ctrlPr>
                          <a:rPr lang="en-US" sz="2400" i="1">
                            <a:latin typeface="Cambria Math"/>
                          </a:rPr>
                        </m:ctrlPr>
                      </m:sSubPr>
                      <m:e>
                        <m:r>
                          <a:rPr lang="en-US" sz="2400" i="1">
                            <a:latin typeface="Cambria Math"/>
                          </a:rPr>
                          <m:t>(</m:t>
                        </m:r>
                        <m:r>
                          <a:rPr lang="en-US" sz="2400" i="1">
                            <a:latin typeface="Cambria Math"/>
                          </a:rPr>
                          <m:t>𝑎</m:t>
                        </m:r>
                      </m:e>
                      <m:sub>
                        <m:r>
                          <a:rPr lang="en-US" sz="2400" i="1">
                            <a:latin typeface="Cambria Math"/>
                          </a:rPr>
                          <m:t>1</m:t>
                        </m:r>
                      </m:sub>
                    </m:sSub>
                    <m:r>
                      <a:rPr lang="en-US" sz="2400" i="1">
                        <a:latin typeface="Cambria Math"/>
                      </a:rPr>
                      <m:t>&lt;</m:t>
                    </m:r>
                    <m:sSub>
                      <m:sSubPr>
                        <m:ctrlPr>
                          <a:rPr lang="en-US" sz="2400" i="1">
                            <a:latin typeface="Cambria Math"/>
                          </a:rPr>
                        </m:ctrlPr>
                      </m:sSubPr>
                      <m:e>
                        <m:r>
                          <a:rPr lang="en-US" sz="2400" i="1">
                            <a:latin typeface="Cambria Math"/>
                          </a:rPr>
                          <m:t>𝑏</m:t>
                        </m:r>
                      </m:e>
                      <m:sub>
                        <m:r>
                          <a:rPr lang="en-US" sz="2400" i="1">
                            <a:latin typeface="Cambria Math"/>
                          </a:rPr>
                          <m:t>1</m:t>
                        </m:r>
                      </m:sub>
                    </m:sSub>
                    <m:r>
                      <a:rPr lang="en-US" sz="2400" i="1" smtClean="0">
                        <a:latin typeface="Cambria Math"/>
                      </a:rPr>
                      <m:t>)</m:t>
                    </m:r>
                  </m:oMath>
                </a14:m>
                <a:endParaRPr lang="en-US" sz="2400" i="1" dirty="0" smtClean="0">
                  <a:latin typeface="Cambria Math"/>
                </a:endParaRPr>
              </a:p>
              <a:p>
                <a:r>
                  <a:rPr lang="en-US" sz="2400" dirty="0" smtClean="0"/>
                  <a:t>            </a:t>
                </a:r>
                <a14:m>
                  <m:oMath xmlns:m="http://schemas.openxmlformats.org/officeDocument/2006/math">
                    <m:r>
                      <a:rPr lang="en-US" sz="2400" i="1">
                        <a:latin typeface="Cambria Math"/>
                      </a:rPr>
                      <m:t>∧</m:t>
                    </m:r>
                    <m:sSub>
                      <m:sSubPr>
                        <m:ctrlPr>
                          <a:rPr lang="en-US" sz="2400" i="1">
                            <a:latin typeface="Cambria Math"/>
                          </a:rPr>
                        </m:ctrlPr>
                      </m:sSubPr>
                      <m:e>
                        <m:r>
                          <a:rPr lang="en-US" sz="2400" i="1">
                            <a:latin typeface="Cambria Math"/>
                          </a:rPr>
                          <m:t>(</m:t>
                        </m:r>
                        <m:r>
                          <a:rPr lang="en-US" sz="2400" i="1">
                            <a:latin typeface="Cambria Math"/>
                          </a:rPr>
                          <m:t>𝑎</m:t>
                        </m:r>
                      </m:e>
                      <m:sub>
                        <m:r>
                          <a:rPr lang="en-US" sz="2400" i="1">
                            <a:latin typeface="Cambria Math"/>
                          </a:rPr>
                          <m:t>1</m:t>
                        </m:r>
                      </m:sub>
                    </m:sSub>
                    <m:r>
                      <a:rPr lang="en-US" sz="2400" i="1">
                        <a:latin typeface="Cambria Math"/>
                      </a:rPr>
                      <m:t>&lt;</m:t>
                    </m:r>
                    <m:sSub>
                      <m:sSubPr>
                        <m:ctrlPr>
                          <a:rPr lang="en-US" sz="2400" i="1">
                            <a:latin typeface="Cambria Math"/>
                          </a:rPr>
                        </m:ctrlPr>
                      </m:sSubPr>
                      <m:e>
                        <m:r>
                          <a:rPr lang="en-US" sz="2400" i="1">
                            <a:latin typeface="Cambria Math"/>
                          </a:rPr>
                          <m:t>𝑐</m:t>
                        </m:r>
                      </m:e>
                      <m:sub>
                        <m:r>
                          <a:rPr lang="en-US" sz="2400" i="1">
                            <a:latin typeface="Cambria Math"/>
                          </a:rPr>
                          <m:t>1</m:t>
                        </m:r>
                      </m:sub>
                    </m:sSub>
                    <m:r>
                      <a:rPr lang="en-US" sz="2400" i="1">
                        <a:latin typeface="Cambria Math"/>
                      </a:rPr>
                      <m:t>)</m:t>
                    </m:r>
                  </m:oMath>
                </a14:m>
                <a:endParaRPr lang="en-US" sz="2400" i="1" dirty="0" smtClean="0">
                  <a:latin typeface="Cambria Math"/>
                </a:endParaRPr>
              </a:p>
              <a:p>
                <a:r>
                  <a:rPr lang="en-US" sz="2400" dirty="0" smtClean="0"/>
                  <a:t>            </a:t>
                </a:r>
                <a14:m>
                  <m:oMath xmlns:m="http://schemas.openxmlformats.org/officeDocument/2006/math">
                    <m:r>
                      <a:rPr lang="en-US" sz="2400" i="1">
                        <a:latin typeface="Cambria Math"/>
                      </a:rPr>
                      <m:t>∧</m:t>
                    </m:r>
                    <m:d>
                      <m:dPr>
                        <m:ctrlPr>
                          <a:rPr lang="en-US" sz="2400" i="1">
                            <a:latin typeface="Cambria Math"/>
                          </a:rPr>
                        </m:ctrlPr>
                      </m:dPr>
                      <m:e>
                        <m:sSub>
                          <m:sSubPr>
                            <m:ctrlPr>
                              <a:rPr lang="en-US" sz="2400" i="1">
                                <a:latin typeface="Cambria Math"/>
                              </a:rPr>
                            </m:ctrlPr>
                          </m:sSubPr>
                          <m:e>
                            <m:r>
                              <a:rPr lang="en-US" sz="2400" i="1">
                                <a:latin typeface="Cambria Math"/>
                              </a:rPr>
                              <m:t>(</m:t>
                            </m:r>
                            <m:r>
                              <a:rPr lang="en-US" sz="2400" i="1">
                                <a:latin typeface="Cambria Math"/>
                              </a:rPr>
                              <m:t>𝑏</m:t>
                            </m:r>
                          </m:e>
                          <m:sub>
                            <m:r>
                              <a:rPr lang="en-US" sz="2400" i="1">
                                <a:latin typeface="Cambria Math"/>
                              </a:rPr>
                              <m:t>1</m:t>
                            </m:r>
                          </m:sub>
                        </m:sSub>
                        <m:r>
                          <a:rPr lang="en-US" sz="2400" i="1">
                            <a:latin typeface="Cambria Math"/>
                          </a:rPr>
                          <m:t>&lt;</m:t>
                        </m:r>
                        <m:sSub>
                          <m:sSubPr>
                            <m:ctrlPr>
                              <a:rPr lang="en-US" sz="2400" i="1">
                                <a:latin typeface="Cambria Math"/>
                              </a:rPr>
                            </m:ctrlPr>
                          </m:sSubPr>
                          <m:e>
                            <m:r>
                              <a:rPr lang="en-US" sz="2400" i="1">
                                <a:latin typeface="Cambria Math"/>
                              </a:rPr>
                              <m:t>𝑎</m:t>
                            </m:r>
                          </m:e>
                          <m:sub>
                            <m:r>
                              <a:rPr lang="en-US" sz="2400" i="1">
                                <a:latin typeface="Cambria Math"/>
                              </a:rPr>
                              <m:t>2</m:t>
                            </m:r>
                          </m:sub>
                        </m:sSub>
                        <m:r>
                          <a:rPr lang="en-US" sz="2400" i="1">
                            <a:latin typeface="Cambria Math"/>
                          </a:rPr>
                          <m:t>)∨</m:t>
                        </m:r>
                        <m:sSub>
                          <m:sSubPr>
                            <m:ctrlPr>
                              <a:rPr lang="en-US" sz="2400" i="1">
                                <a:latin typeface="Cambria Math"/>
                              </a:rPr>
                            </m:ctrlPr>
                          </m:sSubPr>
                          <m:e>
                            <m:r>
                              <a:rPr lang="en-US" sz="2400" i="1">
                                <a:latin typeface="Cambria Math"/>
                              </a:rPr>
                              <m:t>(</m:t>
                            </m:r>
                            <m:r>
                              <a:rPr lang="en-US" sz="2400" i="1">
                                <a:latin typeface="Cambria Math"/>
                              </a:rPr>
                              <m:t>𝑐</m:t>
                            </m:r>
                          </m:e>
                          <m:sub>
                            <m:r>
                              <a:rPr lang="en-US" sz="2400" i="1">
                                <a:latin typeface="Cambria Math"/>
                              </a:rPr>
                              <m:t>1</m:t>
                            </m:r>
                          </m:sub>
                        </m:sSub>
                        <m:r>
                          <a:rPr lang="en-US" sz="2400" i="1">
                            <a:latin typeface="Cambria Math"/>
                          </a:rPr>
                          <m:t>&lt;</m:t>
                        </m:r>
                        <m:sSub>
                          <m:sSubPr>
                            <m:ctrlPr>
                              <a:rPr lang="en-US" sz="2400" i="1">
                                <a:latin typeface="Cambria Math"/>
                              </a:rPr>
                            </m:ctrlPr>
                          </m:sSubPr>
                          <m:e>
                            <m:r>
                              <a:rPr lang="en-US" sz="2400" i="1">
                                <a:latin typeface="Cambria Math"/>
                              </a:rPr>
                              <m:t>𝑎</m:t>
                            </m:r>
                          </m:e>
                          <m:sub>
                            <m:r>
                              <a:rPr lang="en-US" sz="2400" i="1">
                                <a:latin typeface="Cambria Math"/>
                              </a:rPr>
                              <m:t>2</m:t>
                            </m:r>
                          </m:sub>
                        </m:sSub>
                        <m:r>
                          <a:rPr lang="en-US" sz="2400" i="1">
                            <a:latin typeface="Cambria Math"/>
                          </a:rPr>
                          <m:t>)</m:t>
                        </m:r>
                      </m:e>
                    </m:d>
                  </m:oMath>
                </a14:m>
                <a:endParaRPr lang="en-US" sz="2400" i="1" dirty="0">
                  <a:latin typeface="Cambria Math"/>
                </a:endParaRPr>
              </a:p>
              <a:p>
                <a:r>
                  <a:rPr lang="en-US" sz="2400" dirty="0" smtClean="0"/>
                  <a:t>            </a:t>
                </a:r>
                <a14:m>
                  <m:oMath xmlns:m="http://schemas.openxmlformats.org/officeDocument/2006/math">
                    <m:r>
                      <a:rPr lang="en-US" sz="2400" i="1" smtClean="0">
                        <a:latin typeface="Cambria Math"/>
                      </a:rPr>
                      <m:t>∧</m:t>
                    </m:r>
                    <m:r>
                      <a:rPr lang="en-US" sz="2400" i="1">
                        <a:latin typeface="Cambria Math"/>
                      </a:rPr>
                      <m:t>(</m:t>
                    </m:r>
                    <m:sSub>
                      <m:sSubPr>
                        <m:ctrlPr>
                          <a:rPr lang="en-US" sz="2400" i="1">
                            <a:latin typeface="Cambria Math"/>
                          </a:rPr>
                        </m:ctrlPr>
                      </m:sSubPr>
                      <m:e>
                        <m:r>
                          <a:rPr lang="en-US" sz="2400" i="1">
                            <a:latin typeface="Cambria Math"/>
                          </a:rPr>
                          <m:t>𝑎</m:t>
                        </m:r>
                      </m:e>
                      <m:sub>
                        <m:r>
                          <a:rPr lang="en-US" sz="2400" i="1">
                            <a:latin typeface="Cambria Math"/>
                          </a:rPr>
                          <m:t>2</m:t>
                        </m:r>
                      </m:sub>
                    </m:sSub>
                    <m:r>
                      <a:rPr lang="en-US" sz="2400" i="1">
                        <a:latin typeface="Cambria Math"/>
                      </a:rPr>
                      <m:t>&lt;</m:t>
                    </m:r>
                    <m:sSub>
                      <m:sSubPr>
                        <m:ctrlPr>
                          <a:rPr lang="en-US" sz="2400" i="1">
                            <a:latin typeface="Cambria Math"/>
                          </a:rPr>
                        </m:ctrlPr>
                      </m:sSubPr>
                      <m:e>
                        <m:r>
                          <a:rPr lang="en-US" sz="2400" i="1">
                            <a:latin typeface="Cambria Math"/>
                          </a:rPr>
                          <m:t>𝑎</m:t>
                        </m:r>
                      </m:e>
                      <m:sub>
                        <m:r>
                          <a:rPr lang="en-US" sz="2400" i="1">
                            <a:latin typeface="Cambria Math"/>
                          </a:rPr>
                          <m:t>0</m:t>
                        </m:r>
                      </m:sub>
                    </m:sSub>
                    <m:r>
                      <a:rPr lang="en-US" sz="2400" i="1">
                        <a:latin typeface="Cambria Math"/>
                      </a:rPr>
                      <m:t>)</m:t>
                    </m:r>
                  </m:oMath>
                </a14:m>
                <a:endParaRPr lang="en-US" sz="2400" dirty="0"/>
              </a:p>
            </p:txBody>
          </p:sp>
        </mc:Choice>
        <mc:Fallback xmlns="">
          <p:sp>
            <p:nvSpPr>
              <p:cNvPr id="66" name="TextBox 65"/>
              <p:cNvSpPr txBox="1">
                <a:spLocks noRot="1" noChangeAspect="1" noMove="1" noResize="1" noEditPoints="1" noAdjustHandles="1" noChangeArrowheads="1" noChangeShapeType="1" noTextEdit="1"/>
              </p:cNvSpPr>
              <p:nvPr/>
            </p:nvSpPr>
            <p:spPr>
              <a:xfrm>
                <a:off x="1796818" y="3260016"/>
                <a:ext cx="4560946" cy="3218895"/>
              </a:xfrm>
              <a:prstGeom prst="rect">
                <a:avLst/>
              </a:prstGeom>
              <a:blipFill rotWithShape="1">
                <a:blip r:embed="rId85"/>
                <a:stretch>
                  <a:fillRect b="-1705"/>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86">
            <p14:nvContentPartPr>
              <p14:cNvPr id="67" name="Ink 66"/>
              <p14:cNvContentPartPr/>
              <p14:nvPr/>
            </p14:nvContentPartPr>
            <p14:xfrm>
              <a:off x="5993392" y="990600"/>
              <a:ext cx="1550408" cy="646920"/>
            </p14:xfrm>
          </p:contentPart>
        </mc:Choice>
        <mc:Fallback xmlns="">
          <p:pic>
            <p:nvPicPr>
              <p:cNvPr id="67" name="Ink 66"/>
              <p:cNvPicPr/>
              <p:nvPr/>
            </p:nvPicPr>
            <p:blipFill>
              <a:blip r:embed="rId87"/>
              <a:stretch>
                <a:fillRect/>
              </a:stretch>
            </p:blipFill>
            <p:spPr>
              <a:xfrm>
                <a:off x="5979713" y="976568"/>
                <a:ext cx="1577766" cy="674625"/>
              </a:xfrm>
              <a:prstGeom prst="rect">
                <a:avLst/>
              </a:prstGeom>
            </p:spPr>
          </p:pic>
        </mc:Fallback>
      </mc:AlternateContent>
      <p:sp>
        <p:nvSpPr>
          <p:cNvPr id="4" name="Slide Number Placeholder 3"/>
          <p:cNvSpPr>
            <a:spLocks noGrp="1"/>
          </p:cNvSpPr>
          <p:nvPr>
            <p:ph type="sldNum" sz="quarter" idx="12"/>
          </p:nvPr>
        </p:nvSpPr>
        <p:spPr/>
        <p:txBody>
          <a:bodyPr/>
          <a:lstStyle/>
          <a:p>
            <a:fld id="{A65A0EED-6B89-664A-801E-D3FDD91C7C69}" type="slidenum">
              <a:rPr lang="en-US" smtClean="0"/>
              <a:pPr/>
              <a:t>71</a:t>
            </a:fld>
            <a:endParaRPr lang="en-US"/>
          </a:p>
        </p:txBody>
      </p:sp>
      <p:sp>
        <p:nvSpPr>
          <p:cNvPr id="5" name="TextBox 4"/>
          <p:cNvSpPr txBox="1"/>
          <p:nvPr/>
        </p:nvSpPr>
        <p:spPr>
          <a:xfrm>
            <a:off x="287052" y="216000"/>
            <a:ext cx="4918398" cy="461665"/>
          </a:xfrm>
          <a:prstGeom prst="rect">
            <a:avLst/>
          </a:prstGeom>
          <a:noFill/>
        </p:spPr>
        <p:txBody>
          <a:bodyPr wrap="none" rtlCol="0">
            <a:spAutoFit/>
          </a:bodyPr>
          <a:lstStyle/>
          <a:p>
            <a:r>
              <a:rPr lang="en-US" sz="2400" dirty="0" err="1" smtClean="0"/>
              <a:t>Stålmarck</a:t>
            </a:r>
            <a:r>
              <a:rPr lang="en-US" sz="2400" dirty="0" smtClean="0"/>
              <a:t>[</a:t>
            </a:r>
            <a:r>
              <a:rPr lang="en-US" sz="2400" dirty="0" err="1">
                <a:solidFill>
                  <a:srgbClr val="FF0000"/>
                </a:solidFill>
              </a:rPr>
              <a:t>Boolean,</a:t>
            </a:r>
            <a:r>
              <a:rPr lang="en-US" sz="2400" dirty="0" err="1" smtClean="0">
                <a:solidFill>
                  <a:srgbClr val="FF0000"/>
                </a:solidFill>
              </a:rPr>
              <a:t>Polyhedra</a:t>
            </a:r>
            <a:r>
              <a:rPr lang="en-US" sz="2400" dirty="0"/>
              <a:t>] for LRA</a:t>
            </a:r>
          </a:p>
        </p:txBody>
      </p:sp>
    </p:spTree>
    <p:extLst>
      <p:ext uri="{BB962C8B-B14F-4D97-AF65-F5344CB8AC3E}">
        <p14:creationId xmlns:p14="http://schemas.microsoft.com/office/powerpoint/2010/main" val="31245105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fade">
                                      <p:cBhvr>
                                        <p:cTn id="12" dur="500"/>
                                        <p:tgtEl>
                                          <p:spTgt spid="100"/>
                                        </p:tgtEl>
                                      </p:cBhvr>
                                    </p:animEffect>
                                  </p:childTnLst>
                                </p:cTn>
                              </p:par>
                              <p:par>
                                <p:cTn id="13" presetID="10" presetClass="entr" presetSubtype="0" fill="hold" nodeType="withEffect">
                                  <p:stCondLst>
                                    <p:cond delay="0"/>
                                  </p:stCondLst>
                                  <p:childTnLst>
                                    <p:set>
                                      <p:cBhvr>
                                        <p:cTn id="14" dur="1" fill="hold">
                                          <p:stCondLst>
                                            <p:cond delay="0"/>
                                          </p:stCondLst>
                                        </p:cTn>
                                        <p:tgtEl>
                                          <p:spTgt spid="101"/>
                                        </p:tgtEl>
                                        <p:attrNameLst>
                                          <p:attrName>style.visibility</p:attrName>
                                        </p:attrNameLst>
                                      </p:cBhvr>
                                      <p:to>
                                        <p:strVal val="visible"/>
                                      </p:to>
                                    </p:set>
                                    <p:animEffect transition="in" filter="fade">
                                      <p:cBhvr>
                                        <p:cTn id="15" dur="500"/>
                                        <p:tgtEl>
                                          <p:spTgt spid="10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0"/>
                                        </p:tgtEl>
                                      </p:cBhvr>
                                    </p:animEffect>
                                    <p:set>
                                      <p:cBhvr>
                                        <p:cTn id="20" dur="1" fill="hold">
                                          <p:stCondLst>
                                            <p:cond delay="499"/>
                                          </p:stCondLst>
                                        </p:cTn>
                                        <p:tgtEl>
                                          <p:spTgt spid="100"/>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101"/>
                                        </p:tgtEl>
                                      </p:cBhvr>
                                    </p:animEffect>
                                    <p:set>
                                      <p:cBhvr>
                                        <p:cTn id="23" dur="1" fill="hold">
                                          <p:stCondLst>
                                            <p:cond delay="499"/>
                                          </p:stCondLst>
                                        </p:cTn>
                                        <p:tgtEl>
                                          <p:spTgt spid="101"/>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103"/>
                                        </p:tgtEl>
                                        <p:attrNameLst>
                                          <p:attrName>style.visibility</p:attrName>
                                        </p:attrNameLst>
                                      </p:cBhvr>
                                      <p:to>
                                        <p:strVal val="visible"/>
                                      </p:to>
                                    </p:set>
                                    <p:animEffect transition="in" filter="fade">
                                      <p:cBhvr>
                                        <p:cTn id="26" dur="500"/>
                                        <p:tgtEl>
                                          <p:spTgt spid="103"/>
                                        </p:tgtEl>
                                      </p:cBhvr>
                                    </p:animEffect>
                                  </p:childTnLst>
                                </p:cTn>
                              </p:par>
                              <p:par>
                                <p:cTn id="27" presetID="10" presetClass="entr" presetSubtype="0" fill="hold" nodeType="withEffect">
                                  <p:stCondLst>
                                    <p:cond delay="0"/>
                                  </p:stCondLst>
                                  <p:childTnLst>
                                    <p:set>
                                      <p:cBhvr>
                                        <p:cTn id="28" dur="1" fill="hold">
                                          <p:stCondLst>
                                            <p:cond delay="0"/>
                                          </p:stCondLst>
                                        </p:cTn>
                                        <p:tgtEl>
                                          <p:spTgt spid="102"/>
                                        </p:tgtEl>
                                        <p:attrNameLst>
                                          <p:attrName>style.visibility</p:attrName>
                                        </p:attrNameLst>
                                      </p:cBhvr>
                                      <p:to>
                                        <p:strVal val="visible"/>
                                      </p:to>
                                    </p:set>
                                    <p:animEffect transition="in" filter="fade">
                                      <p:cBhvr>
                                        <p:cTn id="29" dur="500"/>
                                        <p:tgtEl>
                                          <p:spTgt spid="10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03"/>
                                        </p:tgtEl>
                                      </p:cBhvr>
                                    </p:animEffect>
                                    <p:set>
                                      <p:cBhvr>
                                        <p:cTn id="34" dur="1" fill="hold">
                                          <p:stCondLst>
                                            <p:cond delay="499"/>
                                          </p:stCondLst>
                                        </p:cTn>
                                        <p:tgtEl>
                                          <p:spTgt spid="103"/>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02"/>
                                        </p:tgtEl>
                                      </p:cBhvr>
                                    </p:animEffect>
                                    <p:set>
                                      <p:cBhvr>
                                        <p:cTn id="37" dur="1" fill="hold">
                                          <p:stCondLst>
                                            <p:cond delay="499"/>
                                          </p:stCondLst>
                                        </p:cTn>
                                        <p:tgtEl>
                                          <p:spTgt spid="102"/>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104"/>
                                        </p:tgtEl>
                                        <p:attrNameLst>
                                          <p:attrName>style.visibility</p:attrName>
                                        </p:attrNameLst>
                                      </p:cBhvr>
                                      <p:to>
                                        <p:strVal val="visible"/>
                                      </p:to>
                                    </p:set>
                                    <p:animEffect transition="in" filter="fade">
                                      <p:cBhvr>
                                        <p:cTn id="40" dur="500"/>
                                        <p:tgtEl>
                                          <p:spTgt spid="104"/>
                                        </p:tgtEl>
                                      </p:cBhvr>
                                    </p:animEffect>
                                  </p:childTnLst>
                                </p:cTn>
                              </p:par>
                              <p:par>
                                <p:cTn id="41" presetID="10" presetClass="entr" presetSubtype="0" fill="hold" nodeType="withEffect">
                                  <p:stCondLst>
                                    <p:cond delay="0"/>
                                  </p:stCondLst>
                                  <p:childTnLst>
                                    <p:set>
                                      <p:cBhvr>
                                        <p:cTn id="42" dur="1" fill="hold">
                                          <p:stCondLst>
                                            <p:cond delay="0"/>
                                          </p:stCondLst>
                                        </p:cTn>
                                        <p:tgtEl>
                                          <p:spTgt spid="105"/>
                                        </p:tgtEl>
                                        <p:attrNameLst>
                                          <p:attrName>style.visibility</p:attrName>
                                        </p:attrNameLst>
                                      </p:cBhvr>
                                      <p:to>
                                        <p:strVal val="visible"/>
                                      </p:to>
                                    </p:set>
                                    <p:animEffect transition="in" filter="fade">
                                      <p:cBhvr>
                                        <p:cTn id="43" dur="500"/>
                                        <p:tgtEl>
                                          <p:spTgt spid="10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04"/>
                                        </p:tgtEl>
                                      </p:cBhvr>
                                    </p:animEffect>
                                    <p:set>
                                      <p:cBhvr>
                                        <p:cTn id="48" dur="1" fill="hold">
                                          <p:stCondLst>
                                            <p:cond delay="499"/>
                                          </p:stCondLst>
                                        </p:cTn>
                                        <p:tgtEl>
                                          <p:spTgt spid="104"/>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105"/>
                                        </p:tgtEl>
                                      </p:cBhvr>
                                    </p:animEffect>
                                    <p:set>
                                      <p:cBhvr>
                                        <p:cTn id="51" dur="1" fill="hold">
                                          <p:stCondLst>
                                            <p:cond delay="499"/>
                                          </p:stCondLst>
                                        </p:cTn>
                                        <p:tgtEl>
                                          <p:spTgt spid="105"/>
                                        </p:tgtEl>
                                        <p:attrNameLst>
                                          <p:attrName>style.visibility</p:attrName>
                                        </p:attrNameLst>
                                      </p:cBhvr>
                                      <p:to>
                                        <p:strVal val="hidden"/>
                                      </p:to>
                                    </p:set>
                                  </p:childTnLst>
                                </p:cTn>
                              </p:par>
                              <p:par>
                                <p:cTn id="52" presetID="10" presetClass="entr" presetSubtype="0" fill="hold" nodeType="withEffect">
                                  <p:stCondLst>
                                    <p:cond delay="0"/>
                                  </p:stCondLst>
                                  <p:childTnLst>
                                    <p:set>
                                      <p:cBhvr>
                                        <p:cTn id="53" dur="1" fill="hold">
                                          <p:stCondLst>
                                            <p:cond delay="0"/>
                                          </p:stCondLst>
                                        </p:cTn>
                                        <p:tgtEl>
                                          <p:spTgt spid="67"/>
                                        </p:tgtEl>
                                        <p:attrNameLst>
                                          <p:attrName>style.visibility</p:attrName>
                                        </p:attrNameLst>
                                      </p:cBhvr>
                                      <p:to>
                                        <p:strVal val="visible"/>
                                      </p:to>
                                    </p:set>
                                    <p:animEffect transition="in" filter="fade">
                                      <p:cBhvr>
                                        <p:cTn id="54" dur="500"/>
                                        <p:tgtEl>
                                          <p:spTgt spid="67"/>
                                        </p:tgtEl>
                                      </p:cBhvr>
                                    </p:animEffect>
                                  </p:childTnLst>
                                </p:cTn>
                              </p:par>
                              <p:par>
                                <p:cTn id="55" presetID="10" presetClass="entr" presetSubtype="0" fill="hold" nodeType="withEffect">
                                  <p:stCondLst>
                                    <p:cond delay="0"/>
                                  </p:stCondLst>
                                  <p:childTnLst>
                                    <p:set>
                                      <p:cBhvr>
                                        <p:cTn id="56" dur="1" fill="hold">
                                          <p:stCondLst>
                                            <p:cond delay="0"/>
                                          </p:stCondLst>
                                        </p:cTn>
                                        <p:tgtEl>
                                          <p:spTgt spid="106"/>
                                        </p:tgtEl>
                                        <p:attrNameLst>
                                          <p:attrName>style.visibility</p:attrName>
                                        </p:attrNameLst>
                                      </p:cBhvr>
                                      <p:to>
                                        <p:strVal val="visible"/>
                                      </p:to>
                                    </p:set>
                                    <p:animEffect transition="in" filter="fade">
                                      <p:cBhvr>
                                        <p:cTn id="57" dur="500"/>
                                        <p:tgtEl>
                                          <p:spTgt spid="10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06"/>
                                        </p:tgtEl>
                                      </p:cBhvr>
                                    </p:animEffect>
                                    <p:set>
                                      <p:cBhvr>
                                        <p:cTn id="62" dur="1" fill="hold">
                                          <p:stCondLst>
                                            <p:cond delay="499"/>
                                          </p:stCondLst>
                                        </p:cTn>
                                        <p:tgtEl>
                                          <p:spTgt spid="10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67"/>
                                        </p:tgtEl>
                                      </p:cBhvr>
                                    </p:animEffect>
                                    <p:set>
                                      <p:cBhvr>
                                        <p:cTn id="65" dur="1" fill="hold">
                                          <p:stCondLst>
                                            <p:cond delay="499"/>
                                          </p:stCondLst>
                                        </p:cTn>
                                        <p:tgtEl>
                                          <p:spTgt spid="67"/>
                                        </p:tgtEl>
                                        <p:attrNameLst>
                                          <p:attrName>style.visibility</p:attrName>
                                        </p:attrNameLst>
                                      </p:cBhvr>
                                      <p:to>
                                        <p:strVal val="hidden"/>
                                      </p:to>
                                    </p:set>
                                  </p:childTnLst>
                                </p:cTn>
                              </p:par>
                            </p:childTnLst>
                          </p:cTn>
                        </p:par>
                        <p:par>
                          <p:cTn id="66" fill="hold">
                            <p:stCondLst>
                              <p:cond delay="500"/>
                            </p:stCondLst>
                            <p:childTnLst>
                              <p:par>
                                <p:cTn id="67" presetID="10" presetClass="entr" presetSubtype="0" fill="hold" nodeType="afterEffect">
                                  <p:stCondLst>
                                    <p:cond delay="0"/>
                                  </p:stCondLst>
                                  <p:childTnLst>
                                    <p:set>
                                      <p:cBhvr>
                                        <p:cTn id="68" dur="1" fill="hold">
                                          <p:stCondLst>
                                            <p:cond delay="0"/>
                                          </p:stCondLst>
                                        </p:cTn>
                                        <p:tgtEl>
                                          <p:spTgt spid="110"/>
                                        </p:tgtEl>
                                        <p:attrNameLst>
                                          <p:attrName>style.visibility</p:attrName>
                                        </p:attrNameLst>
                                      </p:cBhvr>
                                      <p:to>
                                        <p:strVal val="visible"/>
                                      </p:to>
                                    </p:set>
                                    <p:animEffect transition="in" filter="fade">
                                      <p:cBhvr>
                                        <p:cTn id="69" dur="500"/>
                                        <p:tgtEl>
                                          <p:spTgt spid="110"/>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500"/>
                                        <p:tgtEl>
                                          <p:spTgt spid="110"/>
                                        </p:tgtEl>
                                      </p:cBhvr>
                                    </p:animEffect>
                                    <p:set>
                                      <p:cBhvr>
                                        <p:cTn id="74" dur="1" fill="hold">
                                          <p:stCondLst>
                                            <p:cond delay="499"/>
                                          </p:stCondLst>
                                        </p:cTn>
                                        <p:tgtEl>
                                          <p:spTgt spid="110"/>
                                        </p:tgtEl>
                                        <p:attrNameLst>
                                          <p:attrName>style.visibility</p:attrName>
                                        </p:attrNameLst>
                                      </p:cBhvr>
                                      <p:to>
                                        <p:strVal val="hidden"/>
                                      </p:to>
                                    </p:set>
                                  </p:childTnLst>
                                </p:cTn>
                              </p:par>
                            </p:childTnLst>
                          </p:cTn>
                        </p:par>
                        <p:par>
                          <p:cTn id="75" fill="hold">
                            <p:stCondLst>
                              <p:cond delay="500"/>
                            </p:stCondLst>
                            <p:childTnLst>
                              <p:par>
                                <p:cTn id="76" presetID="10" presetClass="entr" presetSubtype="0" fill="hold" grpId="0" nodeType="afterEffect">
                                  <p:stCondLst>
                                    <p:cond delay="0"/>
                                  </p:stCondLst>
                                  <p:childTnLst>
                                    <p:set>
                                      <p:cBhvr>
                                        <p:cTn id="77" dur="1" fill="hold">
                                          <p:stCondLst>
                                            <p:cond delay="0"/>
                                          </p:stCondLst>
                                        </p:cTn>
                                        <p:tgtEl>
                                          <p:spTgt spid="119"/>
                                        </p:tgtEl>
                                        <p:attrNameLst>
                                          <p:attrName>style.visibility</p:attrName>
                                        </p:attrNameLst>
                                      </p:cBhvr>
                                      <p:to>
                                        <p:strVal val="visible"/>
                                      </p:to>
                                    </p:set>
                                    <p:animEffect transition="in" filter="fade">
                                      <p:cBhvr>
                                        <p:cTn id="78" dur="500"/>
                                        <p:tgtEl>
                                          <p:spTgt spid="119"/>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21"/>
                                        </p:tgtEl>
                                        <p:attrNameLst>
                                          <p:attrName>style.visibility</p:attrName>
                                        </p:attrNameLst>
                                      </p:cBhvr>
                                      <p:to>
                                        <p:strVal val="visible"/>
                                      </p:to>
                                    </p:set>
                                    <p:animEffect transition="in" filter="fade">
                                      <p:cBhvr>
                                        <p:cTn id="81" dur="500"/>
                                        <p:tgtEl>
                                          <p:spTgt spid="121"/>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22"/>
                                        </p:tgtEl>
                                        <p:attrNameLst>
                                          <p:attrName>style.visibility</p:attrName>
                                        </p:attrNameLst>
                                      </p:cBhvr>
                                      <p:to>
                                        <p:strVal val="visible"/>
                                      </p:to>
                                    </p:set>
                                    <p:animEffect transition="in" filter="fade">
                                      <p:cBhvr>
                                        <p:cTn id="84" dur="500"/>
                                        <p:tgtEl>
                                          <p:spTgt spid="122"/>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112"/>
                                        </p:tgtEl>
                                        <p:attrNameLst>
                                          <p:attrName>style.visibility</p:attrName>
                                        </p:attrNameLst>
                                      </p:cBhvr>
                                      <p:to>
                                        <p:strVal val="visible"/>
                                      </p:to>
                                    </p:set>
                                    <p:animEffect transition="in" filter="fade">
                                      <p:cBhvr>
                                        <p:cTn id="89" dur="500"/>
                                        <p:tgtEl>
                                          <p:spTgt spid="112"/>
                                        </p:tgtEl>
                                      </p:cBhvr>
                                    </p:animEffect>
                                  </p:childTnLst>
                                </p:cTn>
                              </p:par>
                              <p:par>
                                <p:cTn id="90" presetID="10" presetClass="entr" presetSubtype="0" fill="hold" nodeType="withEffect">
                                  <p:stCondLst>
                                    <p:cond delay="0"/>
                                  </p:stCondLst>
                                  <p:childTnLst>
                                    <p:set>
                                      <p:cBhvr>
                                        <p:cTn id="91" dur="1" fill="hold">
                                          <p:stCondLst>
                                            <p:cond delay="0"/>
                                          </p:stCondLst>
                                        </p:cTn>
                                        <p:tgtEl>
                                          <p:spTgt spid="113"/>
                                        </p:tgtEl>
                                        <p:attrNameLst>
                                          <p:attrName>style.visibility</p:attrName>
                                        </p:attrNameLst>
                                      </p:cBhvr>
                                      <p:to>
                                        <p:strVal val="visible"/>
                                      </p:to>
                                    </p:set>
                                    <p:animEffect transition="in" filter="fade">
                                      <p:cBhvr>
                                        <p:cTn id="92" dur="500"/>
                                        <p:tgtEl>
                                          <p:spTgt spid="113"/>
                                        </p:tgtEl>
                                      </p:cBhvr>
                                    </p:animEffect>
                                  </p:childTnLst>
                                </p:cTn>
                              </p:par>
                              <p:par>
                                <p:cTn id="93" presetID="10" presetClass="entr" presetSubtype="0" fill="hold" nodeType="withEffect">
                                  <p:stCondLst>
                                    <p:cond delay="0"/>
                                  </p:stCondLst>
                                  <p:childTnLst>
                                    <p:set>
                                      <p:cBhvr>
                                        <p:cTn id="94" dur="1" fill="hold">
                                          <p:stCondLst>
                                            <p:cond delay="0"/>
                                          </p:stCondLst>
                                        </p:cTn>
                                        <p:tgtEl>
                                          <p:spTgt spid="111"/>
                                        </p:tgtEl>
                                        <p:attrNameLst>
                                          <p:attrName>style.visibility</p:attrName>
                                        </p:attrNameLst>
                                      </p:cBhvr>
                                      <p:to>
                                        <p:strVal val="visible"/>
                                      </p:to>
                                    </p:set>
                                    <p:animEffect transition="in" filter="fade">
                                      <p:cBhvr>
                                        <p:cTn id="95" dur="500"/>
                                        <p:tgtEl>
                                          <p:spTgt spid="111"/>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123"/>
                                        </p:tgtEl>
                                        <p:attrNameLst>
                                          <p:attrName>style.visibility</p:attrName>
                                        </p:attrNameLst>
                                      </p:cBhvr>
                                      <p:to>
                                        <p:strVal val="visible"/>
                                      </p:to>
                                    </p:set>
                                    <p:animEffect transition="in" filter="fade">
                                      <p:cBhvr>
                                        <p:cTn id="100" dur="500"/>
                                        <p:tgtEl>
                                          <p:spTgt spid="123"/>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116"/>
                                        </p:tgtEl>
                                        <p:attrNameLst>
                                          <p:attrName>style.visibility</p:attrName>
                                        </p:attrNameLst>
                                      </p:cBhvr>
                                      <p:to>
                                        <p:strVal val="visible"/>
                                      </p:to>
                                    </p:set>
                                    <p:animEffect transition="in" filter="fade">
                                      <p:cBhvr>
                                        <p:cTn id="105" dur="500"/>
                                        <p:tgtEl>
                                          <p:spTgt spid="116"/>
                                        </p:tgtEl>
                                      </p:cBhvr>
                                    </p:animEffect>
                                  </p:childTnLst>
                                </p:cTn>
                              </p:par>
                              <p:par>
                                <p:cTn id="106" presetID="10" presetClass="entr" presetSubtype="0" fill="hold" nodeType="withEffect">
                                  <p:stCondLst>
                                    <p:cond delay="0"/>
                                  </p:stCondLst>
                                  <p:childTnLst>
                                    <p:set>
                                      <p:cBhvr>
                                        <p:cTn id="107" dur="1" fill="hold">
                                          <p:stCondLst>
                                            <p:cond delay="0"/>
                                          </p:stCondLst>
                                        </p:cTn>
                                        <p:tgtEl>
                                          <p:spTgt spid="115"/>
                                        </p:tgtEl>
                                        <p:attrNameLst>
                                          <p:attrName>style.visibility</p:attrName>
                                        </p:attrNameLst>
                                      </p:cBhvr>
                                      <p:to>
                                        <p:strVal val="visible"/>
                                      </p:to>
                                    </p:set>
                                    <p:animEffect transition="in" filter="fade">
                                      <p:cBhvr>
                                        <p:cTn id="108" dur="500"/>
                                        <p:tgtEl>
                                          <p:spTgt spid="115"/>
                                        </p:tgtEl>
                                      </p:cBhvr>
                                    </p:animEffect>
                                  </p:childTnLst>
                                </p:cTn>
                              </p:par>
                              <p:par>
                                <p:cTn id="109" presetID="10" presetClass="entr" presetSubtype="0" fill="hold" nodeType="withEffect">
                                  <p:stCondLst>
                                    <p:cond delay="0"/>
                                  </p:stCondLst>
                                  <p:childTnLst>
                                    <p:set>
                                      <p:cBhvr>
                                        <p:cTn id="110" dur="1" fill="hold">
                                          <p:stCondLst>
                                            <p:cond delay="0"/>
                                          </p:stCondLst>
                                        </p:cTn>
                                        <p:tgtEl>
                                          <p:spTgt spid="114"/>
                                        </p:tgtEl>
                                        <p:attrNameLst>
                                          <p:attrName>style.visibility</p:attrName>
                                        </p:attrNameLst>
                                      </p:cBhvr>
                                      <p:to>
                                        <p:strVal val="visible"/>
                                      </p:to>
                                    </p:set>
                                    <p:animEffect transition="in" filter="fade">
                                      <p:cBhvr>
                                        <p:cTn id="111" dur="500"/>
                                        <p:tgtEl>
                                          <p:spTgt spid="114"/>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124"/>
                                        </p:tgtEl>
                                        <p:attrNameLst>
                                          <p:attrName>style.visibility</p:attrName>
                                        </p:attrNameLst>
                                      </p:cBhvr>
                                      <p:to>
                                        <p:strVal val="visible"/>
                                      </p:to>
                                    </p:set>
                                    <p:animEffect transition="in" filter="fade">
                                      <p:cBhvr>
                                        <p:cTn id="116" dur="500"/>
                                        <p:tgtEl>
                                          <p:spTgt spid="124"/>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118"/>
                                        </p:tgtEl>
                                        <p:attrNameLst>
                                          <p:attrName>style.visibility</p:attrName>
                                        </p:attrNameLst>
                                      </p:cBhvr>
                                      <p:to>
                                        <p:strVal val="visible"/>
                                      </p:to>
                                    </p:set>
                                    <p:animEffect transition="in" filter="fade">
                                      <p:cBhvr>
                                        <p:cTn id="121" dur="500"/>
                                        <p:tgtEl>
                                          <p:spTgt spid="118"/>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117"/>
                                        </p:tgtEl>
                                        <p:attrNameLst>
                                          <p:attrName>style.visibility</p:attrName>
                                        </p:attrNameLst>
                                      </p:cBhvr>
                                      <p:to>
                                        <p:strVal val="visible"/>
                                      </p:to>
                                    </p:set>
                                    <p:animEffect transition="in" filter="fade">
                                      <p:cBhvr>
                                        <p:cTn id="124" dur="500"/>
                                        <p:tgtEl>
                                          <p:spTgt spid="117"/>
                                        </p:tgtEl>
                                      </p:cBhvr>
                                    </p:animEffect>
                                  </p:childTnLst>
                                </p:cTn>
                              </p:par>
                            </p:childTnLst>
                          </p:cTn>
                        </p:par>
                        <p:par>
                          <p:cTn id="125" fill="hold">
                            <p:stCondLst>
                              <p:cond delay="500"/>
                            </p:stCondLst>
                            <p:childTnLst>
                              <p:par>
                                <p:cTn id="126" presetID="10" presetClass="entr" presetSubtype="0" fill="hold" nodeType="afterEffect">
                                  <p:stCondLst>
                                    <p:cond delay="0"/>
                                  </p:stCondLst>
                                  <p:childTnLst>
                                    <p:set>
                                      <p:cBhvr>
                                        <p:cTn id="127" dur="1" fill="hold">
                                          <p:stCondLst>
                                            <p:cond delay="0"/>
                                          </p:stCondLst>
                                        </p:cTn>
                                        <p:tgtEl>
                                          <p:spTgt spid="125"/>
                                        </p:tgtEl>
                                        <p:attrNameLst>
                                          <p:attrName>style.visibility</p:attrName>
                                        </p:attrNameLst>
                                      </p:cBhvr>
                                      <p:to>
                                        <p:strVal val="visible"/>
                                      </p:to>
                                    </p:set>
                                    <p:animEffect transition="in" filter="fade">
                                      <p:cBhvr>
                                        <p:cTn id="128" dur="500"/>
                                        <p:tgtEl>
                                          <p:spTgt spid="125"/>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grpId="0" nodeType="clickEffect">
                                  <p:stCondLst>
                                    <p:cond delay="0"/>
                                  </p:stCondLst>
                                  <p:childTnLst>
                                    <p:set>
                                      <p:cBhvr>
                                        <p:cTn id="132" dur="1" fill="hold">
                                          <p:stCondLst>
                                            <p:cond delay="0"/>
                                          </p:stCondLst>
                                        </p:cTn>
                                        <p:tgtEl>
                                          <p:spTgt spid="138"/>
                                        </p:tgtEl>
                                        <p:attrNameLst>
                                          <p:attrName>style.visibility</p:attrName>
                                        </p:attrNameLst>
                                      </p:cBhvr>
                                      <p:to>
                                        <p:strVal val="visible"/>
                                      </p:to>
                                    </p:set>
                                    <p:animEffect transition="in" filter="fade">
                                      <p:cBhvr>
                                        <p:cTn id="133" dur="500"/>
                                        <p:tgtEl>
                                          <p:spTgt spid="138"/>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139"/>
                                        </p:tgtEl>
                                        <p:attrNameLst>
                                          <p:attrName>style.visibility</p:attrName>
                                        </p:attrNameLst>
                                      </p:cBhvr>
                                      <p:to>
                                        <p:strVal val="visible"/>
                                      </p:to>
                                    </p:set>
                                    <p:animEffect transition="in" filter="fade">
                                      <p:cBhvr>
                                        <p:cTn id="136" dur="500"/>
                                        <p:tgtEl>
                                          <p:spTgt spid="139"/>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grpId="0" nodeType="clickEffect">
                                  <p:stCondLst>
                                    <p:cond delay="0"/>
                                  </p:stCondLst>
                                  <p:childTnLst>
                                    <p:set>
                                      <p:cBhvr>
                                        <p:cTn id="140" dur="1" fill="hold">
                                          <p:stCondLst>
                                            <p:cond delay="0"/>
                                          </p:stCondLst>
                                        </p:cTn>
                                        <p:tgtEl>
                                          <p:spTgt spid="131"/>
                                        </p:tgtEl>
                                        <p:attrNameLst>
                                          <p:attrName>style.visibility</p:attrName>
                                        </p:attrNameLst>
                                      </p:cBhvr>
                                      <p:to>
                                        <p:strVal val="visible"/>
                                      </p:to>
                                    </p:set>
                                    <p:animEffect transition="in" filter="fade">
                                      <p:cBhvr>
                                        <p:cTn id="141" dur="500"/>
                                        <p:tgtEl>
                                          <p:spTgt spid="131"/>
                                        </p:tgtEl>
                                      </p:cBhvr>
                                    </p:animEffect>
                                  </p:childTnLst>
                                </p:cTn>
                              </p:par>
                              <p:par>
                                <p:cTn id="142" presetID="10" presetClass="exit" presetSubtype="0" fill="hold" grpId="1" nodeType="withEffect">
                                  <p:stCondLst>
                                    <p:cond delay="0"/>
                                  </p:stCondLst>
                                  <p:childTnLst>
                                    <p:animEffect transition="out" filter="fade">
                                      <p:cBhvr>
                                        <p:cTn id="143" dur="500"/>
                                        <p:tgtEl>
                                          <p:spTgt spid="112"/>
                                        </p:tgtEl>
                                      </p:cBhvr>
                                    </p:animEffect>
                                    <p:set>
                                      <p:cBhvr>
                                        <p:cTn id="144" dur="1" fill="hold">
                                          <p:stCondLst>
                                            <p:cond delay="499"/>
                                          </p:stCondLst>
                                        </p:cTn>
                                        <p:tgtEl>
                                          <p:spTgt spid="112"/>
                                        </p:tgtEl>
                                        <p:attrNameLst>
                                          <p:attrName>style.visibility</p:attrName>
                                        </p:attrNameLst>
                                      </p:cBhvr>
                                      <p:to>
                                        <p:strVal val="hidden"/>
                                      </p:to>
                                    </p:set>
                                  </p:childTnLst>
                                </p:cTn>
                              </p:par>
                              <p:par>
                                <p:cTn id="145" presetID="10" presetClass="exit" presetSubtype="0" fill="hold" grpId="1" nodeType="withEffect">
                                  <p:stCondLst>
                                    <p:cond delay="0"/>
                                  </p:stCondLst>
                                  <p:childTnLst>
                                    <p:animEffect transition="out" filter="fade">
                                      <p:cBhvr>
                                        <p:cTn id="146" dur="500"/>
                                        <p:tgtEl>
                                          <p:spTgt spid="116"/>
                                        </p:tgtEl>
                                      </p:cBhvr>
                                    </p:animEffect>
                                    <p:set>
                                      <p:cBhvr>
                                        <p:cTn id="147" dur="1" fill="hold">
                                          <p:stCondLst>
                                            <p:cond delay="499"/>
                                          </p:stCondLst>
                                        </p:cTn>
                                        <p:tgtEl>
                                          <p:spTgt spid="116"/>
                                        </p:tgtEl>
                                        <p:attrNameLst>
                                          <p:attrName>style.visibility</p:attrName>
                                        </p:attrNameLst>
                                      </p:cBhvr>
                                      <p:to>
                                        <p:strVal val="hidden"/>
                                      </p:to>
                                    </p:set>
                                  </p:childTnLst>
                                </p:cTn>
                              </p:par>
                              <p:par>
                                <p:cTn id="148" presetID="10" presetClass="exit" presetSubtype="0" fill="hold" grpId="1" nodeType="withEffect">
                                  <p:stCondLst>
                                    <p:cond delay="0"/>
                                  </p:stCondLst>
                                  <p:childTnLst>
                                    <p:animEffect transition="out" filter="fade">
                                      <p:cBhvr>
                                        <p:cTn id="149" dur="500"/>
                                        <p:tgtEl>
                                          <p:spTgt spid="118"/>
                                        </p:tgtEl>
                                      </p:cBhvr>
                                    </p:animEffect>
                                    <p:set>
                                      <p:cBhvr>
                                        <p:cTn id="150" dur="1" fill="hold">
                                          <p:stCondLst>
                                            <p:cond delay="499"/>
                                          </p:stCondLst>
                                        </p:cTn>
                                        <p:tgtEl>
                                          <p:spTgt spid="118"/>
                                        </p:tgtEl>
                                        <p:attrNameLst>
                                          <p:attrName>style.visibility</p:attrName>
                                        </p:attrNameLst>
                                      </p:cBhvr>
                                      <p:to>
                                        <p:strVal val="hidden"/>
                                      </p:to>
                                    </p:set>
                                  </p:childTnLst>
                                </p:cTn>
                              </p:par>
                              <p:par>
                                <p:cTn id="151" presetID="10" presetClass="entr" presetSubtype="0" fill="hold" grpId="0" nodeType="withEffect">
                                  <p:stCondLst>
                                    <p:cond delay="0"/>
                                  </p:stCondLst>
                                  <p:childTnLst>
                                    <p:set>
                                      <p:cBhvr>
                                        <p:cTn id="152" dur="1" fill="hold">
                                          <p:stCondLst>
                                            <p:cond delay="0"/>
                                          </p:stCondLst>
                                        </p:cTn>
                                        <p:tgtEl>
                                          <p:spTgt spid="132"/>
                                        </p:tgtEl>
                                        <p:attrNameLst>
                                          <p:attrName>style.visibility</p:attrName>
                                        </p:attrNameLst>
                                      </p:cBhvr>
                                      <p:to>
                                        <p:strVal val="visible"/>
                                      </p:to>
                                    </p:set>
                                    <p:animEffect transition="in" filter="fade">
                                      <p:cBhvr>
                                        <p:cTn id="153" dur="500"/>
                                        <p:tgtEl>
                                          <p:spTgt spid="132"/>
                                        </p:tgtEl>
                                      </p:cBhvr>
                                    </p:animEffect>
                                  </p:childTnLst>
                                </p:cTn>
                              </p:par>
                            </p:childTnLst>
                          </p:cTn>
                        </p:par>
                      </p:childTnLst>
                    </p:cTn>
                  </p:par>
                  <p:par>
                    <p:cTn id="154" fill="hold">
                      <p:stCondLst>
                        <p:cond delay="indefinite"/>
                      </p:stCondLst>
                      <p:childTnLst>
                        <p:par>
                          <p:cTn id="155" fill="hold">
                            <p:stCondLst>
                              <p:cond delay="0"/>
                            </p:stCondLst>
                            <p:childTnLst>
                              <p:par>
                                <p:cTn id="156" presetID="10" presetClass="entr" presetSubtype="0" fill="hold" nodeType="clickEffect">
                                  <p:stCondLst>
                                    <p:cond delay="0"/>
                                  </p:stCondLst>
                                  <p:childTnLst>
                                    <p:set>
                                      <p:cBhvr>
                                        <p:cTn id="157" dur="1" fill="hold">
                                          <p:stCondLst>
                                            <p:cond delay="0"/>
                                          </p:stCondLst>
                                        </p:cTn>
                                        <p:tgtEl>
                                          <p:spTgt spid="134"/>
                                        </p:tgtEl>
                                        <p:attrNameLst>
                                          <p:attrName>style.visibility</p:attrName>
                                        </p:attrNameLst>
                                      </p:cBhvr>
                                      <p:to>
                                        <p:strVal val="visible"/>
                                      </p:to>
                                    </p:set>
                                    <p:animEffect transition="in" filter="fade">
                                      <p:cBhvr>
                                        <p:cTn id="158" dur="500"/>
                                        <p:tgtEl>
                                          <p:spTgt spid="134"/>
                                        </p:tgtEl>
                                      </p:cBhvr>
                                    </p:animEffect>
                                  </p:childTnLst>
                                </p:cTn>
                              </p:par>
                              <p:par>
                                <p:cTn id="159" presetID="10" presetClass="entr" presetSubtype="0" fill="hold" nodeType="withEffect">
                                  <p:stCondLst>
                                    <p:cond delay="0"/>
                                  </p:stCondLst>
                                  <p:childTnLst>
                                    <p:set>
                                      <p:cBhvr>
                                        <p:cTn id="160" dur="1" fill="hold">
                                          <p:stCondLst>
                                            <p:cond delay="0"/>
                                          </p:stCondLst>
                                        </p:cTn>
                                        <p:tgtEl>
                                          <p:spTgt spid="136"/>
                                        </p:tgtEl>
                                        <p:attrNameLst>
                                          <p:attrName>style.visibility</p:attrName>
                                        </p:attrNameLst>
                                      </p:cBhvr>
                                      <p:to>
                                        <p:strVal val="visible"/>
                                      </p:to>
                                    </p:set>
                                    <p:animEffect transition="in" filter="fade">
                                      <p:cBhvr>
                                        <p:cTn id="161" dur="5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112" grpId="1" animBg="1"/>
      <p:bldP spid="116" grpId="0" animBg="1"/>
      <p:bldP spid="116" grpId="1" animBg="1"/>
      <p:bldP spid="117" grpId="0" animBg="1"/>
      <p:bldP spid="118" grpId="0" animBg="1"/>
      <p:bldP spid="118" grpId="1" animBg="1"/>
      <p:bldP spid="119" grpId="0" animBg="1"/>
      <p:bldP spid="121" grpId="0"/>
      <p:bldP spid="122" grpId="0"/>
      <p:bldP spid="131" grpId="0"/>
      <p:bldP spid="132" grpId="0" animBg="1"/>
      <p:bldP spid="138" grpId="0" animBg="1"/>
      <p:bldP spid="139"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89"/>
          <p:cNvSpPr/>
          <p:nvPr/>
        </p:nvSpPr>
        <p:spPr>
          <a:xfrm>
            <a:off x="381000" y="76200"/>
            <a:ext cx="8229600" cy="2971800"/>
          </a:xfrm>
          <a:prstGeom prst="rect">
            <a:avLst/>
          </a:prstGeom>
          <a:solidFill>
            <a:srgbClr val="00B0F0">
              <a:alpha val="1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410626" y="3588574"/>
            <a:ext cx="8229600" cy="3026378"/>
          </a:xfrm>
          <a:prstGeom prst="rect">
            <a:avLst/>
          </a:prstGeom>
          <a:solidFill>
            <a:srgbClr val="92D050">
              <a:alpha val="1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4" name="TextBox 23"/>
              <p:cNvSpPr txBox="1"/>
              <p:nvPr/>
            </p:nvSpPr>
            <p:spPr>
              <a:xfrm>
                <a:off x="3803083" y="2853523"/>
                <a:ext cx="764953" cy="8309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0" i="1" smtClean="0">
                          <a:latin typeface="Cambria Math"/>
                        </a:rPr>
                        <m:t>⊔</m:t>
                      </m:r>
                    </m:oMath>
                  </m:oMathPara>
                </a14:m>
                <a:endParaRPr lang="en-US" sz="4400" dirty="0"/>
              </a:p>
            </p:txBody>
          </p:sp>
        </mc:Choice>
        <mc:Fallback xmlns="">
          <p:sp>
            <p:nvSpPr>
              <p:cNvPr id="24" name="TextBox 23"/>
              <p:cNvSpPr txBox="1">
                <a:spLocks noRot="1" noChangeAspect="1" noMove="1" noResize="1" noEditPoints="1" noAdjustHandles="1" noChangeArrowheads="1" noChangeShapeType="1" noTextEdit="1"/>
              </p:cNvSpPr>
              <p:nvPr/>
            </p:nvSpPr>
            <p:spPr>
              <a:xfrm>
                <a:off x="3803083" y="2853523"/>
                <a:ext cx="764953" cy="830997"/>
              </a:xfrm>
              <a:prstGeom prst="rect">
                <a:avLst/>
              </a:prstGeom>
              <a:blipFill rotWithShape="1">
                <a:blip r:embed="rId2"/>
                <a:stretch>
                  <a:fillRect/>
                </a:stretch>
              </a:blipFill>
            </p:spPr>
            <p:txBody>
              <a:bodyPr/>
              <a:lstStyle/>
              <a:p>
                <a:r>
                  <a:rPr lang="en-US">
                    <a:noFill/>
                  </a:rPr>
                  <a:t> </a:t>
                </a:r>
              </a:p>
            </p:txBody>
          </p:sp>
        </mc:Fallback>
      </mc:AlternateContent>
      <p:grpSp>
        <p:nvGrpSpPr>
          <p:cNvPr id="197" name="Group 196"/>
          <p:cNvGrpSpPr/>
          <p:nvPr/>
        </p:nvGrpSpPr>
        <p:grpSpPr>
          <a:xfrm>
            <a:off x="1143000" y="493524"/>
            <a:ext cx="6781800" cy="2119021"/>
            <a:chOff x="914400" y="1009644"/>
            <a:chExt cx="6781800" cy="2119021"/>
          </a:xfrm>
        </p:grpSpPr>
        <mc:AlternateContent xmlns:mc="http://schemas.openxmlformats.org/markup-compatibility/2006" xmlns:a14="http://schemas.microsoft.com/office/drawing/2010/main">
          <mc:Choice Requires="a14">
            <p:sp>
              <p:nvSpPr>
                <p:cNvPr id="198" name="TextBox 197"/>
                <p:cNvSpPr txBox="1"/>
                <p:nvPr/>
              </p:nvSpPr>
              <p:spPr>
                <a:xfrm>
                  <a:off x="914400" y="2133600"/>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𝑎</m:t>
                            </m:r>
                          </m:e>
                          <m:sub>
                            <m:r>
                              <a:rPr lang="en-US" sz="2400" b="0" i="1" smtClean="0">
                                <a:latin typeface="Cambria Math"/>
                              </a:rPr>
                              <m:t>0</m:t>
                            </m:r>
                          </m:sub>
                        </m:sSub>
                      </m:oMath>
                    </m:oMathPara>
                  </a14:m>
                  <a:endParaRPr lang="en-US" sz="2400" dirty="0"/>
                </a:p>
              </p:txBody>
            </p:sp>
          </mc:Choice>
          <mc:Fallback xmlns="">
            <p:sp>
              <p:nvSpPr>
                <p:cNvPr id="198" name="TextBox 197"/>
                <p:cNvSpPr txBox="1">
                  <a:spLocks noRot="1" noChangeAspect="1" noMove="1" noResize="1" noEditPoints="1" noAdjustHandles="1" noChangeArrowheads="1" noChangeShapeType="1" noTextEdit="1"/>
                </p:cNvSpPr>
                <p:nvPr/>
              </p:nvSpPr>
              <p:spPr>
                <a:xfrm>
                  <a:off x="914400" y="2133600"/>
                  <a:ext cx="567720" cy="461665"/>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9" name="TextBox 198"/>
                <p:cNvSpPr txBox="1"/>
                <p:nvPr/>
              </p:nvSpPr>
              <p:spPr>
                <a:xfrm>
                  <a:off x="4004280" y="2153587"/>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𝑎</m:t>
                            </m:r>
                          </m:e>
                          <m:sub>
                            <m:r>
                              <a:rPr lang="en-US" sz="2400" b="0" i="1" smtClean="0">
                                <a:latin typeface="Cambria Math"/>
                              </a:rPr>
                              <m:t>1</m:t>
                            </m:r>
                          </m:sub>
                        </m:sSub>
                      </m:oMath>
                    </m:oMathPara>
                  </a14:m>
                  <a:endParaRPr lang="en-US" sz="2400" dirty="0"/>
                </a:p>
              </p:txBody>
            </p:sp>
          </mc:Choice>
          <mc:Fallback xmlns="">
            <p:sp>
              <p:nvSpPr>
                <p:cNvPr id="199" name="TextBox 198"/>
                <p:cNvSpPr txBox="1">
                  <a:spLocks noRot="1" noChangeAspect="1" noMove="1" noResize="1" noEditPoints="1" noAdjustHandles="1" noChangeArrowheads="1" noChangeShapeType="1" noTextEdit="1"/>
                </p:cNvSpPr>
                <p:nvPr/>
              </p:nvSpPr>
              <p:spPr>
                <a:xfrm>
                  <a:off x="4004280" y="2153587"/>
                  <a:ext cx="567720" cy="461665"/>
                </a:xfrm>
                <a:prstGeom prst="rect">
                  <a:avLst/>
                </a:prstGeom>
                <a:blipFill rotWithShape="1">
                  <a:blip r:embed="rId4"/>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0" name="TextBox 199"/>
                <p:cNvSpPr txBox="1"/>
                <p:nvPr/>
              </p:nvSpPr>
              <p:spPr>
                <a:xfrm>
                  <a:off x="7128480" y="2153587"/>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𝑎</m:t>
                            </m:r>
                          </m:e>
                          <m:sub>
                            <m:r>
                              <a:rPr lang="en-US" sz="2400" b="0" i="1" smtClean="0">
                                <a:latin typeface="Cambria Math"/>
                              </a:rPr>
                              <m:t>2</m:t>
                            </m:r>
                          </m:sub>
                        </m:sSub>
                      </m:oMath>
                    </m:oMathPara>
                  </a14:m>
                  <a:endParaRPr lang="en-US" sz="2400" dirty="0"/>
                </a:p>
              </p:txBody>
            </p:sp>
          </mc:Choice>
          <mc:Fallback xmlns="">
            <p:sp>
              <p:nvSpPr>
                <p:cNvPr id="200" name="TextBox 199"/>
                <p:cNvSpPr txBox="1">
                  <a:spLocks noRot="1" noChangeAspect="1" noMove="1" noResize="1" noEditPoints="1" noAdjustHandles="1" noChangeArrowheads="1" noChangeShapeType="1" noTextEdit="1"/>
                </p:cNvSpPr>
                <p:nvPr/>
              </p:nvSpPr>
              <p:spPr>
                <a:xfrm>
                  <a:off x="7128480" y="2153587"/>
                  <a:ext cx="567720" cy="461665"/>
                </a:xfrm>
                <a:prstGeom prst="rect">
                  <a:avLst/>
                </a:prstGeom>
                <a:blipFill rotWithShape="1">
                  <a:blip r:embed="rId5"/>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1" name="TextBox 200"/>
                <p:cNvSpPr txBox="1"/>
                <p:nvPr/>
              </p:nvSpPr>
              <p:spPr>
                <a:xfrm>
                  <a:off x="2286000" y="1501515"/>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𝑏</m:t>
                            </m:r>
                          </m:e>
                          <m:sub>
                            <m:r>
                              <a:rPr lang="en-US" sz="2400" b="0" i="1" smtClean="0">
                                <a:latin typeface="Cambria Math"/>
                              </a:rPr>
                              <m:t>0</m:t>
                            </m:r>
                          </m:sub>
                        </m:sSub>
                      </m:oMath>
                    </m:oMathPara>
                  </a14:m>
                  <a:endParaRPr lang="en-US" sz="2400" dirty="0"/>
                </a:p>
              </p:txBody>
            </p:sp>
          </mc:Choice>
          <mc:Fallback xmlns="">
            <p:sp>
              <p:nvSpPr>
                <p:cNvPr id="201" name="TextBox 200"/>
                <p:cNvSpPr txBox="1">
                  <a:spLocks noRot="1" noChangeAspect="1" noMove="1" noResize="1" noEditPoints="1" noAdjustHandles="1" noChangeArrowheads="1" noChangeShapeType="1" noTextEdit="1"/>
                </p:cNvSpPr>
                <p:nvPr/>
              </p:nvSpPr>
              <p:spPr>
                <a:xfrm>
                  <a:off x="2286000" y="1501515"/>
                  <a:ext cx="567720" cy="461665"/>
                </a:xfrm>
                <a:prstGeom prst="rect">
                  <a:avLst/>
                </a:prstGeom>
                <a:blipFill rotWithShape="1">
                  <a:blip r:embed="rId6"/>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2" name="TextBox 201"/>
                <p:cNvSpPr txBox="1"/>
                <p:nvPr/>
              </p:nvSpPr>
              <p:spPr>
                <a:xfrm>
                  <a:off x="5299680" y="1501515"/>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𝑏</m:t>
                            </m:r>
                          </m:e>
                          <m:sub>
                            <m:r>
                              <a:rPr lang="en-US" sz="2400" b="0" i="1" smtClean="0">
                                <a:latin typeface="Cambria Math"/>
                              </a:rPr>
                              <m:t>1</m:t>
                            </m:r>
                          </m:sub>
                        </m:sSub>
                      </m:oMath>
                    </m:oMathPara>
                  </a14:m>
                  <a:endParaRPr lang="en-US" sz="2400" dirty="0"/>
                </a:p>
              </p:txBody>
            </p:sp>
          </mc:Choice>
          <mc:Fallback xmlns="">
            <p:sp>
              <p:nvSpPr>
                <p:cNvPr id="202" name="TextBox 201"/>
                <p:cNvSpPr txBox="1">
                  <a:spLocks noRot="1" noChangeAspect="1" noMove="1" noResize="1" noEditPoints="1" noAdjustHandles="1" noChangeArrowheads="1" noChangeShapeType="1" noTextEdit="1"/>
                </p:cNvSpPr>
                <p:nvPr/>
              </p:nvSpPr>
              <p:spPr>
                <a:xfrm>
                  <a:off x="5299680" y="1501515"/>
                  <a:ext cx="567720" cy="461665"/>
                </a:xfrm>
                <a:prstGeom prst="rect">
                  <a:avLst/>
                </a:prstGeom>
                <a:blipFill rotWithShape="1">
                  <a:blip r:embed="rId7"/>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3" name="TextBox 202"/>
                <p:cNvSpPr txBox="1"/>
                <p:nvPr/>
              </p:nvSpPr>
              <p:spPr>
                <a:xfrm>
                  <a:off x="2213440" y="2667000"/>
                  <a:ext cx="52976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𝑐</m:t>
                            </m:r>
                          </m:e>
                          <m:sub>
                            <m:r>
                              <a:rPr lang="en-US" sz="2400" b="0" i="1" smtClean="0">
                                <a:latin typeface="Cambria Math"/>
                              </a:rPr>
                              <m:t>0</m:t>
                            </m:r>
                          </m:sub>
                        </m:sSub>
                      </m:oMath>
                    </m:oMathPara>
                  </a14:m>
                  <a:endParaRPr lang="en-US" sz="2400" dirty="0"/>
                </a:p>
              </p:txBody>
            </p:sp>
          </mc:Choice>
          <mc:Fallback xmlns="">
            <p:sp>
              <p:nvSpPr>
                <p:cNvPr id="203" name="TextBox 202"/>
                <p:cNvSpPr txBox="1">
                  <a:spLocks noRot="1" noChangeAspect="1" noMove="1" noResize="1" noEditPoints="1" noAdjustHandles="1" noChangeArrowheads="1" noChangeShapeType="1" noTextEdit="1"/>
                </p:cNvSpPr>
                <p:nvPr/>
              </p:nvSpPr>
              <p:spPr>
                <a:xfrm>
                  <a:off x="2213440" y="2667000"/>
                  <a:ext cx="529760" cy="461665"/>
                </a:xfrm>
                <a:prstGeom prst="rect">
                  <a:avLst/>
                </a:prstGeom>
                <a:blipFill rotWithShape="1">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4" name="TextBox 203"/>
                <p:cNvSpPr txBox="1"/>
                <p:nvPr/>
              </p:nvSpPr>
              <p:spPr>
                <a:xfrm>
                  <a:off x="5344757" y="2667000"/>
                  <a:ext cx="52264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𝑐</m:t>
                            </m:r>
                          </m:e>
                          <m:sub>
                            <m:r>
                              <a:rPr lang="en-US" sz="2400" b="0" i="1" smtClean="0">
                                <a:latin typeface="Cambria Math"/>
                              </a:rPr>
                              <m:t>1</m:t>
                            </m:r>
                          </m:sub>
                        </m:sSub>
                      </m:oMath>
                    </m:oMathPara>
                  </a14:m>
                  <a:endParaRPr lang="en-US" sz="2400" dirty="0"/>
                </a:p>
              </p:txBody>
            </p:sp>
          </mc:Choice>
          <mc:Fallback xmlns="">
            <p:sp>
              <p:nvSpPr>
                <p:cNvPr id="204" name="TextBox 203"/>
                <p:cNvSpPr txBox="1">
                  <a:spLocks noRot="1" noChangeAspect="1" noMove="1" noResize="1" noEditPoints="1" noAdjustHandles="1" noChangeArrowheads="1" noChangeShapeType="1" noTextEdit="1"/>
                </p:cNvSpPr>
                <p:nvPr/>
              </p:nvSpPr>
              <p:spPr>
                <a:xfrm>
                  <a:off x="5344757" y="2667000"/>
                  <a:ext cx="522643" cy="461665"/>
                </a:xfrm>
                <a:prstGeom prst="rect">
                  <a:avLst/>
                </a:prstGeom>
                <a:blipFill rotWithShape="1">
                  <a:blip r:embed="rId9"/>
                  <a:stretch>
                    <a:fillRect/>
                  </a:stretch>
                </a:blipFill>
              </p:spPr>
              <p:txBody>
                <a:bodyPr/>
                <a:lstStyle/>
                <a:p>
                  <a:r>
                    <a:rPr lang="en-US">
                      <a:noFill/>
                    </a:rPr>
                    <a:t> </a:t>
                  </a:r>
                </a:p>
              </p:txBody>
            </p:sp>
          </mc:Fallback>
        </mc:AlternateContent>
        <p:cxnSp>
          <p:nvCxnSpPr>
            <p:cNvPr id="205" name="Straight Arrow Connector 204"/>
            <p:cNvCxnSpPr>
              <a:stCxn id="198" idx="0"/>
              <a:endCxn id="201" idx="1"/>
            </p:cNvCxnSpPr>
            <p:nvPr/>
          </p:nvCxnSpPr>
          <p:spPr>
            <a:xfrm flipV="1">
              <a:off x="1198260" y="1732348"/>
              <a:ext cx="1087740" cy="40125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6" name="Straight Arrow Connector 205"/>
            <p:cNvCxnSpPr>
              <a:stCxn id="198" idx="2"/>
              <a:endCxn id="203" idx="1"/>
            </p:cNvCxnSpPr>
            <p:nvPr/>
          </p:nvCxnSpPr>
          <p:spPr>
            <a:xfrm>
              <a:off x="1198260" y="2595265"/>
              <a:ext cx="1015180" cy="30256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7" name="Straight Arrow Connector 206"/>
            <p:cNvCxnSpPr>
              <a:stCxn id="199" idx="2"/>
              <a:endCxn id="204" idx="1"/>
            </p:cNvCxnSpPr>
            <p:nvPr/>
          </p:nvCxnSpPr>
          <p:spPr>
            <a:xfrm>
              <a:off x="4288140" y="2615252"/>
              <a:ext cx="1056617" cy="28258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a:stCxn id="201" idx="3"/>
              <a:endCxn id="199" idx="1"/>
            </p:cNvCxnSpPr>
            <p:nvPr/>
          </p:nvCxnSpPr>
          <p:spPr>
            <a:xfrm>
              <a:off x="2853720" y="1732348"/>
              <a:ext cx="1150560" cy="652072"/>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09" name="Straight Arrow Connector 208"/>
            <p:cNvCxnSpPr>
              <a:stCxn id="203" idx="3"/>
              <a:endCxn id="199" idx="1"/>
            </p:cNvCxnSpPr>
            <p:nvPr/>
          </p:nvCxnSpPr>
          <p:spPr>
            <a:xfrm flipV="1">
              <a:off x="2743200" y="2384420"/>
              <a:ext cx="1261080" cy="513413"/>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a:stCxn id="199" idx="0"/>
              <a:endCxn id="202" idx="1"/>
            </p:cNvCxnSpPr>
            <p:nvPr/>
          </p:nvCxnSpPr>
          <p:spPr>
            <a:xfrm flipV="1">
              <a:off x="4288140" y="1732348"/>
              <a:ext cx="1011540" cy="42123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1" name="Straight Arrow Connector 210"/>
            <p:cNvCxnSpPr>
              <a:stCxn id="202" idx="3"/>
              <a:endCxn id="200" idx="1"/>
            </p:cNvCxnSpPr>
            <p:nvPr/>
          </p:nvCxnSpPr>
          <p:spPr>
            <a:xfrm>
              <a:off x="5867400" y="1732348"/>
              <a:ext cx="1261080" cy="652072"/>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12" name="Straight Arrow Connector 211"/>
            <p:cNvCxnSpPr>
              <a:stCxn id="204" idx="3"/>
              <a:endCxn id="200" idx="1"/>
            </p:cNvCxnSpPr>
            <p:nvPr/>
          </p:nvCxnSpPr>
          <p:spPr>
            <a:xfrm flipV="1">
              <a:off x="5867400" y="2384420"/>
              <a:ext cx="1261080" cy="513413"/>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3" name="TextBox 212"/>
                <p:cNvSpPr txBox="1"/>
                <p:nvPr/>
              </p:nvSpPr>
              <p:spPr>
                <a:xfrm>
                  <a:off x="1463636" y="1471309"/>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13" name="TextBox 212"/>
                <p:cNvSpPr txBox="1">
                  <a:spLocks noRot="1" noChangeAspect="1" noMove="1" noResize="1" noEditPoints="1" noAdjustHandles="1" noChangeArrowheads="1" noChangeShapeType="1" noTextEdit="1"/>
                </p:cNvSpPr>
                <p:nvPr/>
              </p:nvSpPr>
              <p:spPr>
                <a:xfrm>
                  <a:off x="1463636" y="1471309"/>
                  <a:ext cx="484427" cy="461665"/>
                </a:xfrm>
                <a:prstGeom prst="rect">
                  <a:avLst/>
                </a:prstGeom>
                <a:blipFill rotWithShape="1">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4" name="TextBox 213"/>
                <p:cNvSpPr txBox="1"/>
                <p:nvPr/>
              </p:nvSpPr>
              <p:spPr>
                <a:xfrm>
                  <a:off x="1496773" y="236220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14" name="TextBox 213"/>
                <p:cNvSpPr txBox="1">
                  <a:spLocks noRot="1" noChangeAspect="1" noMove="1" noResize="1" noEditPoints="1" noAdjustHandles="1" noChangeArrowheads="1" noChangeShapeType="1" noTextEdit="1"/>
                </p:cNvSpPr>
                <p:nvPr/>
              </p:nvSpPr>
              <p:spPr>
                <a:xfrm>
                  <a:off x="1496773" y="2362200"/>
                  <a:ext cx="484427" cy="461665"/>
                </a:xfrm>
                <a:prstGeom prst="rect">
                  <a:avLst/>
                </a:prstGeom>
                <a:blipFill rotWithShape="1">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5" name="TextBox 214"/>
                <p:cNvSpPr txBox="1"/>
                <p:nvPr/>
              </p:nvSpPr>
              <p:spPr>
                <a:xfrm>
                  <a:off x="3096973" y="1595735"/>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15" name="TextBox 214"/>
                <p:cNvSpPr txBox="1">
                  <a:spLocks noRot="1" noChangeAspect="1" noMove="1" noResize="1" noEditPoints="1" noAdjustHandles="1" noChangeArrowheads="1" noChangeShapeType="1" noTextEdit="1"/>
                </p:cNvSpPr>
                <p:nvPr/>
              </p:nvSpPr>
              <p:spPr>
                <a:xfrm>
                  <a:off x="3096973" y="1595735"/>
                  <a:ext cx="484427" cy="461665"/>
                </a:xfrm>
                <a:prstGeom prst="rect">
                  <a:avLst/>
                </a:prstGeom>
                <a:blipFill rotWithShape="1">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6" name="TextBox 215"/>
                <p:cNvSpPr txBox="1"/>
                <p:nvPr/>
              </p:nvSpPr>
              <p:spPr>
                <a:xfrm>
                  <a:off x="2895600" y="229539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16" name="TextBox 215"/>
                <p:cNvSpPr txBox="1">
                  <a:spLocks noRot="1" noChangeAspect="1" noMove="1" noResize="1" noEditPoints="1" noAdjustHandles="1" noChangeArrowheads="1" noChangeShapeType="1" noTextEdit="1"/>
                </p:cNvSpPr>
                <p:nvPr/>
              </p:nvSpPr>
              <p:spPr>
                <a:xfrm>
                  <a:off x="2895600" y="2295390"/>
                  <a:ext cx="484427" cy="461665"/>
                </a:xfrm>
                <a:prstGeom prst="rect">
                  <a:avLst/>
                </a:prstGeom>
                <a:blipFill rotWithShape="1">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7" name="TextBox 216"/>
                <p:cNvSpPr txBox="1"/>
                <p:nvPr/>
              </p:nvSpPr>
              <p:spPr>
                <a:xfrm>
                  <a:off x="4551695" y="1524267"/>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17" name="TextBox 216"/>
                <p:cNvSpPr txBox="1">
                  <a:spLocks noRot="1" noChangeAspect="1" noMove="1" noResize="1" noEditPoints="1" noAdjustHandles="1" noChangeArrowheads="1" noChangeShapeType="1" noTextEdit="1"/>
                </p:cNvSpPr>
                <p:nvPr/>
              </p:nvSpPr>
              <p:spPr>
                <a:xfrm>
                  <a:off x="4551695" y="1524267"/>
                  <a:ext cx="484427" cy="461665"/>
                </a:xfrm>
                <a:prstGeom prst="rect">
                  <a:avLst/>
                </a:prstGeom>
                <a:blipFill rotWithShape="1">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8" name="TextBox 217"/>
                <p:cNvSpPr txBox="1"/>
                <p:nvPr/>
              </p:nvSpPr>
              <p:spPr>
                <a:xfrm>
                  <a:off x="4544773" y="228600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18" name="TextBox 217"/>
                <p:cNvSpPr txBox="1">
                  <a:spLocks noRot="1" noChangeAspect="1" noMove="1" noResize="1" noEditPoints="1" noAdjustHandles="1" noChangeArrowheads="1" noChangeShapeType="1" noTextEdit="1"/>
                </p:cNvSpPr>
                <p:nvPr/>
              </p:nvSpPr>
              <p:spPr>
                <a:xfrm>
                  <a:off x="4544773" y="2286000"/>
                  <a:ext cx="484427" cy="461665"/>
                </a:xfrm>
                <a:prstGeom prst="rect">
                  <a:avLst/>
                </a:prstGeom>
                <a:blipFill rotWithShape="1">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9" name="TextBox 218"/>
                <p:cNvSpPr txBox="1"/>
                <p:nvPr/>
              </p:nvSpPr>
              <p:spPr>
                <a:xfrm>
                  <a:off x="6158586" y="1596719"/>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19" name="TextBox 218"/>
                <p:cNvSpPr txBox="1">
                  <a:spLocks noRot="1" noChangeAspect="1" noMove="1" noResize="1" noEditPoints="1" noAdjustHandles="1" noChangeArrowheads="1" noChangeShapeType="1" noTextEdit="1"/>
                </p:cNvSpPr>
                <p:nvPr/>
              </p:nvSpPr>
              <p:spPr>
                <a:xfrm>
                  <a:off x="6158586" y="1596719"/>
                  <a:ext cx="484427" cy="461665"/>
                </a:xfrm>
                <a:prstGeom prst="rect">
                  <a:avLst/>
                </a:prstGeom>
                <a:blipFill rotWithShape="1">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0" name="TextBox 219"/>
                <p:cNvSpPr txBox="1"/>
                <p:nvPr/>
              </p:nvSpPr>
              <p:spPr>
                <a:xfrm>
                  <a:off x="6019800" y="2281535"/>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20" name="TextBox 219"/>
                <p:cNvSpPr txBox="1">
                  <a:spLocks noRot="1" noChangeAspect="1" noMove="1" noResize="1" noEditPoints="1" noAdjustHandles="1" noChangeArrowheads="1" noChangeShapeType="1" noTextEdit="1"/>
                </p:cNvSpPr>
                <p:nvPr/>
              </p:nvSpPr>
              <p:spPr>
                <a:xfrm>
                  <a:off x="6019800" y="2281535"/>
                  <a:ext cx="484427" cy="461665"/>
                </a:xfrm>
                <a:prstGeom prst="rect">
                  <a:avLst/>
                </a:prstGeom>
                <a:blipFill rotWithShape="1">
                  <a:blip r:embed="rId17"/>
                  <a:stretch>
                    <a:fillRect/>
                  </a:stretch>
                </a:blipFill>
              </p:spPr>
              <p:txBody>
                <a:bodyPr/>
                <a:lstStyle/>
                <a:p>
                  <a:r>
                    <a:rPr lang="en-US">
                      <a:noFill/>
                    </a:rPr>
                    <a:t> </a:t>
                  </a:r>
                </a:p>
              </p:txBody>
            </p:sp>
          </mc:Fallback>
        </mc:AlternateContent>
        <p:sp>
          <p:nvSpPr>
            <p:cNvPr id="221" name="Freeform 220"/>
            <p:cNvSpPr/>
            <p:nvPr/>
          </p:nvSpPr>
          <p:spPr>
            <a:xfrm>
              <a:off x="988204" y="1082858"/>
              <a:ext cx="6448882" cy="1135686"/>
            </a:xfrm>
            <a:custGeom>
              <a:avLst/>
              <a:gdLst>
                <a:gd name="connsiteX0" fmla="*/ 6297016 w 6448882"/>
                <a:gd name="connsiteY0" fmla="*/ 1135686 h 1135686"/>
                <a:gd name="connsiteX1" fmla="*/ 6117134 w 6448882"/>
                <a:gd name="connsiteY1" fmla="*/ 356198 h 1135686"/>
                <a:gd name="connsiteX2" fmla="*/ 3358944 w 6448882"/>
                <a:gd name="connsiteY2" fmla="*/ 41404 h 1135686"/>
                <a:gd name="connsiteX3" fmla="*/ 510812 w 6448882"/>
                <a:gd name="connsiteY3" fmla="*/ 116355 h 1135686"/>
                <a:gd name="connsiteX4" fmla="*/ 1147 w 6448882"/>
                <a:gd name="connsiteY4" fmla="*/ 1060735 h 1135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8882" h="1135686">
                  <a:moveTo>
                    <a:pt x="6297016" y="1135686"/>
                  </a:moveTo>
                  <a:cubicBezTo>
                    <a:pt x="6451914" y="837132"/>
                    <a:pt x="6606813" y="538578"/>
                    <a:pt x="6117134" y="356198"/>
                  </a:cubicBezTo>
                  <a:cubicBezTo>
                    <a:pt x="5627455" y="173818"/>
                    <a:pt x="4293331" y="81378"/>
                    <a:pt x="3358944" y="41404"/>
                  </a:cubicBezTo>
                  <a:cubicBezTo>
                    <a:pt x="2424557" y="1430"/>
                    <a:pt x="1070445" y="-53534"/>
                    <a:pt x="510812" y="116355"/>
                  </a:cubicBezTo>
                  <a:cubicBezTo>
                    <a:pt x="-48821" y="286244"/>
                    <a:pt x="1147" y="1060735"/>
                    <a:pt x="1147" y="1060735"/>
                  </a:cubicBezTo>
                </a:path>
              </a:pathLst>
            </a:custGeom>
            <a:no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22" name="TextBox 221"/>
                <p:cNvSpPr txBox="1"/>
                <p:nvPr/>
              </p:nvSpPr>
              <p:spPr>
                <a:xfrm>
                  <a:off x="6795413" y="1009644"/>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&gt;</m:t>
                        </m:r>
                      </m:oMath>
                    </m:oMathPara>
                  </a14:m>
                  <a:endParaRPr lang="en-US" dirty="0"/>
                </a:p>
              </p:txBody>
            </p:sp>
          </mc:Choice>
          <mc:Fallback xmlns="">
            <p:sp>
              <p:nvSpPr>
                <p:cNvPr id="222" name="TextBox 221"/>
                <p:cNvSpPr txBox="1">
                  <a:spLocks noRot="1" noChangeAspect="1" noMove="1" noResize="1" noEditPoints="1" noAdjustHandles="1" noChangeArrowheads="1" noChangeShapeType="1" noTextEdit="1"/>
                </p:cNvSpPr>
                <p:nvPr/>
              </p:nvSpPr>
              <p:spPr>
                <a:xfrm>
                  <a:off x="6795413" y="1009644"/>
                  <a:ext cx="484427" cy="461665"/>
                </a:xfrm>
                <a:prstGeom prst="rect">
                  <a:avLst/>
                </a:prstGeom>
                <a:blipFill rotWithShape="1">
                  <a:blip r:embed="rId18"/>
                  <a:stretch>
                    <a:fillRect/>
                  </a:stretch>
                </a:blipFill>
              </p:spPr>
              <p:txBody>
                <a:bodyPr/>
                <a:lstStyle/>
                <a:p>
                  <a:r>
                    <a:rPr lang="en-US">
                      <a:noFill/>
                    </a:rPr>
                    <a:t> </a:t>
                  </a:r>
                </a:p>
              </p:txBody>
            </p:sp>
          </mc:Fallback>
        </mc:AlternateContent>
      </p:grpSp>
      <p:cxnSp>
        <p:nvCxnSpPr>
          <p:cNvPr id="229" name="Straight Arrow Connector 228"/>
          <p:cNvCxnSpPr/>
          <p:nvPr/>
        </p:nvCxnSpPr>
        <p:spPr>
          <a:xfrm>
            <a:off x="1457374" y="2215487"/>
            <a:ext cx="1015180" cy="30256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0" name="Straight Arrow Connector 229"/>
          <p:cNvCxnSpPr/>
          <p:nvPr/>
        </p:nvCxnSpPr>
        <p:spPr>
          <a:xfrm flipV="1">
            <a:off x="1457374" y="1352570"/>
            <a:ext cx="1087740" cy="40125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1" name="Straight Arrow Connector 230"/>
          <p:cNvCxnSpPr/>
          <p:nvPr/>
        </p:nvCxnSpPr>
        <p:spPr>
          <a:xfrm>
            <a:off x="4547254" y="2235474"/>
            <a:ext cx="1056617" cy="28258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2" name="Straight Arrow Connector 231"/>
          <p:cNvCxnSpPr/>
          <p:nvPr/>
        </p:nvCxnSpPr>
        <p:spPr>
          <a:xfrm flipV="1">
            <a:off x="4547254" y="1352570"/>
            <a:ext cx="1011540" cy="42123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3" name="Freeform 232"/>
          <p:cNvSpPr/>
          <p:nvPr/>
        </p:nvSpPr>
        <p:spPr>
          <a:xfrm>
            <a:off x="1404928" y="703081"/>
            <a:ext cx="6103511" cy="1050742"/>
          </a:xfrm>
          <a:custGeom>
            <a:avLst/>
            <a:gdLst>
              <a:gd name="connsiteX0" fmla="*/ 6297016 w 6448882"/>
              <a:gd name="connsiteY0" fmla="*/ 1135686 h 1135686"/>
              <a:gd name="connsiteX1" fmla="*/ 6117134 w 6448882"/>
              <a:gd name="connsiteY1" fmla="*/ 356198 h 1135686"/>
              <a:gd name="connsiteX2" fmla="*/ 3358944 w 6448882"/>
              <a:gd name="connsiteY2" fmla="*/ 41404 h 1135686"/>
              <a:gd name="connsiteX3" fmla="*/ 510812 w 6448882"/>
              <a:gd name="connsiteY3" fmla="*/ 116355 h 1135686"/>
              <a:gd name="connsiteX4" fmla="*/ 1147 w 6448882"/>
              <a:gd name="connsiteY4" fmla="*/ 1060735 h 1135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8882" h="1135686">
                <a:moveTo>
                  <a:pt x="6297016" y="1135686"/>
                </a:moveTo>
                <a:cubicBezTo>
                  <a:pt x="6451914" y="837132"/>
                  <a:pt x="6606813" y="538578"/>
                  <a:pt x="6117134" y="356198"/>
                </a:cubicBezTo>
                <a:cubicBezTo>
                  <a:pt x="5627455" y="173818"/>
                  <a:pt x="4293331" y="81378"/>
                  <a:pt x="3358944" y="41404"/>
                </a:cubicBezTo>
                <a:cubicBezTo>
                  <a:pt x="2424557" y="1430"/>
                  <a:pt x="1070445" y="-53534"/>
                  <a:pt x="510812" y="116355"/>
                </a:cubicBezTo>
                <a:cubicBezTo>
                  <a:pt x="-48821" y="286244"/>
                  <a:pt x="1147" y="1060735"/>
                  <a:pt x="1147" y="1060735"/>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Freeform 233"/>
          <p:cNvSpPr/>
          <p:nvPr/>
        </p:nvSpPr>
        <p:spPr>
          <a:xfrm>
            <a:off x="2819400" y="848380"/>
            <a:ext cx="4446826" cy="854044"/>
          </a:xfrm>
          <a:custGeom>
            <a:avLst/>
            <a:gdLst>
              <a:gd name="connsiteX0" fmla="*/ 4601980 w 4601980"/>
              <a:gd name="connsiteY0" fmla="*/ 863717 h 863717"/>
              <a:gd name="connsiteX1" fmla="*/ 4122295 w 4601980"/>
              <a:gd name="connsiteY1" fmla="*/ 279101 h 863717"/>
              <a:gd name="connsiteX2" fmla="*/ 2458387 w 4601980"/>
              <a:gd name="connsiteY2" fmla="*/ 39258 h 863717"/>
              <a:gd name="connsiteX3" fmla="*/ 1124262 w 4601980"/>
              <a:gd name="connsiteY3" fmla="*/ 24268 h 863717"/>
              <a:gd name="connsiteX4" fmla="*/ 0 w 4601980"/>
              <a:gd name="connsiteY4" fmla="*/ 279101 h 86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1980" h="863717">
                <a:moveTo>
                  <a:pt x="4601980" y="863717"/>
                </a:moveTo>
                <a:cubicBezTo>
                  <a:pt x="4540770" y="640114"/>
                  <a:pt x="4479560" y="416511"/>
                  <a:pt x="4122295" y="279101"/>
                </a:cubicBezTo>
                <a:cubicBezTo>
                  <a:pt x="3765030" y="141691"/>
                  <a:pt x="2958059" y="81730"/>
                  <a:pt x="2458387" y="39258"/>
                </a:cubicBezTo>
                <a:cubicBezTo>
                  <a:pt x="1958715" y="-3214"/>
                  <a:pt x="1533993" y="-15706"/>
                  <a:pt x="1124262" y="24268"/>
                </a:cubicBezTo>
                <a:cubicBezTo>
                  <a:pt x="714531" y="64242"/>
                  <a:pt x="182380" y="251619"/>
                  <a:pt x="0" y="279101"/>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Freeform 234"/>
          <p:cNvSpPr/>
          <p:nvPr/>
        </p:nvSpPr>
        <p:spPr>
          <a:xfrm flipV="1">
            <a:off x="2882115" y="2057400"/>
            <a:ext cx="4433085" cy="701296"/>
          </a:xfrm>
          <a:custGeom>
            <a:avLst/>
            <a:gdLst>
              <a:gd name="connsiteX0" fmla="*/ 4601980 w 4601980"/>
              <a:gd name="connsiteY0" fmla="*/ 863717 h 863717"/>
              <a:gd name="connsiteX1" fmla="*/ 4122295 w 4601980"/>
              <a:gd name="connsiteY1" fmla="*/ 279101 h 863717"/>
              <a:gd name="connsiteX2" fmla="*/ 2458387 w 4601980"/>
              <a:gd name="connsiteY2" fmla="*/ 39258 h 863717"/>
              <a:gd name="connsiteX3" fmla="*/ 1124262 w 4601980"/>
              <a:gd name="connsiteY3" fmla="*/ 24268 h 863717"/>
              <a:gd name="connsiteX4" fmla="*/ 0 w 4601980"/>
              <a:gd name="connsiteY4" fmla="*/ 279101 h 86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1980" h="863717">
                <a:moveTo>
                  <a:pt x="4601980" y="863717"/>
                </a:moveTo>
                <a:cubicBezTo>
                  <a:pt x="4540770" y="640114"/>
                  <a:pt x="4479560" y="416511"/>
                  <a:pt x="4122295" y="279101"/>
                </a:cubicBezTo>
                <a:cubicBezTo>
                  <a:pt x="3765030" y="141691"/>
                  <a:pt x="2958059" y="81730"/>
                  <a:pt x="2458387" y="39258"/>
                </a:cubicBezTo>
                <a:cubicBezTo>
                  <a:pt x="1958715" y="-3214"/>
                  <a:pt x="1533993" y="-15706"/>
                  <a:pt x="1124262" y="24268"/>
                </a:cubicBezTo>
                <a:cubicBezTo>
                  <a:pt x="714531" y="64242"/>
                  <a:pt x="182380" y="251619"/>
                  <a:pt x="0" y="279101"/>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6" name="Group 235"/>
          <p:cNvGrpSpPr/>
          <p:nvPr/>
        </p:nvGrpSpPr>
        <p:grpSpPr>
          <a:xfrm>
            <a:off x="1143000" y="3962400"/>
            <a:ext cx="6781800" cy="2119021"/>
            <a:chOff x="914400" y="1009644"/>
            <a:chExt cx="6781800" cy="2119021"/>
          </a:xfrm>
        </p:grpSpPr>
        <mc:AlternateContent xmlns:mc="http://schemas.openxmlformats.org/markup-compatibility/2006" xmlns:a14="http://schemas.microsoft.com/office/drawing/2010/main">
          <mc:Choice Requires="a14">
            <p:sp>
              <p:nvSpPr>
                <p:cNvPr id="237" name="TextBox 236"/>
                <p:cNvSpPr txBox="1"/>
                <p:nvPr/>
              </p:nvSpPr>
              <p:spPr>
                <a:xfrm>
                  <a:off x="914400" y="2133600"/>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𝑎</m:t>
                            </m:r>
                          </m:e>
                          <m:sub>
                            <m:r>
                              <a:rPr lang="en-US" sz="2400" b="0" i="1" smtClean="0">
                                <a:latin typeface="Cambria Math"/>
                              </a:rPr>
                              <m:t>0</m:t>
                            </m:r>
                          </m:sub>
                        </m:sSub>
                      </m:oMath>
                    </m:oMathPara>
                  </a14:m>
                  <a:endParaRPr lang="en-US" sz="2400" dirty="0"/>
                </a:p>
              </p:txBody>
            </p:sp>
          </mc:Choice>
          <mc:Fallback xmlns="">
            <p:sp>
              <p:nvSpPr>
                <p:cNvPr id="237" name="TextBox 236"/>
                <p:cNvSpPr txBox="1">
                  <a:spLocks noRot="1" noChangeAspect="1" noMove="1" noResize="1" noEditPoints="1" noAdjustHandles="1" noChangeArrowheads="1" noChangeShapeType="1" noTextEdit="1"/>
                </p:cNvSpPr>
                <p:nvPr/>
              </p:nvSpPr>
              <p:spPr>
                <a:xfrm>
                  <a:off x="914400" y="2133600"/>
                  <a:ext cx="567720" cy="461665"/>
                </a:xfrm>
                <a:prstGeom prst="rect">
                  <a:avLst/>
                </a:prstGeom>
                <a:blipFill rotWithShape="1">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8" name="TextBox 237"/>
                <p:cNvSpPr txBox="1"/>
                <p:nvPr/>
              </p:nvSpPr>
              <p:spPr>
                <a:xfrm>
                  <a:off x="4004280" y="2153587"/>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𝑎</m:t>
                            </m:r>
                          </m:e>
                          <m:sub>
                            <m:r>
                              <a:rPr lang="en-US" sz="2400" b="0" i="1" smtClean="0">
                                <a:latin typeface="Cambria Math"/>
                              </a:rPr>
                              <m:t>1</m:t>
                            </m:r>
                          </m:sub>
                        </m:sSub>
                      </m:oMath>
                    </m:oMathPara>
                  </a14:m>
                  <a:endParaRPr lang="en-US" sz="2400" dirty="0"/>
                </a:p>
              </p:txBody>
            </p:sp>
          </mc:Choice>
          <mc:Fallback xmlns="">
            <p:sp>
              <p:nvSpPr>
                <p:cNvPr id="238" name="TextBox 237"/>
                <p:cNvSpPr txBox="1">
                  <a:spLocks noRot="1" noChangeAspect="1" noMove="1" noResize="1" noEditPoints="1" noAdjustHandles="1" noChangeArrowheads="1" noChangeShapeType="1" noTextEdit="1"/>
                </p:cNvSpPr>
                <p:nvPr/>
              </p:nvSpPr>
              <p:spPr>
                <a:xfrm>
                  <a:off x="4004280" y="2153587"/>
                  <a:ext cx="567720" cy="461665"/>
                </a:xfrm>
                <a:prstGeom prst="rect">
                  <a:avLst/>
                </a:prstGeom>
                <a:blipFill rotWithShape="1">
                  <a:blip r:embed="rId20"/>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9" name="TextBox 238"/>
                <p:cNvSpPr txBox="1"/>
                <p:nvPr/>
              </p:nvSpPr>
              <p:spPr>
                <a:xfrm>
                  <a:off x="7128480" y="2153587"/>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𝑎</m:t>
                            </m:r>
                          </m:e>
                          <m:sub>
                            <m:r>
                              <a:rPr lang="en-US" sz="2400" b="0" i="1" smtClean="0">
                                <a:latin typeface="Cambria Math"/>
                              </a:rPr>
                              <m:t>2</m:t>
                            </m:r>
                          </m:sub>
                        </m:sSub>
                      </m:oMath>
                    </m:oMathPara>
                  </a14:m>
                  <a:endParaRPr lang="en-US" sz="2400" dirty="0"/>
                </a:p>
              </p:txBody>
            </p:sp>
          </mc:Choice>
          <mc:Fallback xmlns="">
            <p:sp>
              <p:nvSpPr>
                <p:cNvPr id="239" name="TextBox 238"/>
                <p:cNvSpPr txBox="1">
                  <a:spLocks noRot="1" noChangeAspect="1" noMove="1" noResize="1" noEditPoints="1" noAdjustHandles="1" noChangeArrowheads="1" noChangeShapeType="1" noTextEdit="1"/>
                </p:cNvSpPr>
                <p:nvPr/>
              </p:nvSpPr>
              <p:spPr>
                <a:xfrm>
                  <a:off x="7128480" y="2153587"/>
                  <a:ext cx="567720" cy="461665"/>
                </a:xfrm>
                <a:prstGeom prst="rect">
                  <a:avLst/>
                </a:prstGeom>
                <a:blipFill rotWithShape="1">
                  <a:blip r:embed="rId21"/>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0" name="TextBox 239"/>
                <p:cNvSpPr txBox="1"/>
                <p:nvPr/>
              </p:nvSpPr>
              <p:spPr>
                <a:xfrm>
                  <a:off x="2286000" y="1501515"/>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𝑏</m:t>
                            </m:r>
                          </m:e>
                          <m:sub>
                            <m:r>
                              <a:rPr lang="en-US" sz="2400" b="0" i="1" smtClean="0">
                                <a:latin typeface="Cambria Math"/>
                              </a:rPr>
                              <m:t>0</m:t>
                            </m:r>
                          </m:sub>
                        </m:sSub>
                      </m:oMath>
                    </m:oMathPara>
                  </a14:m>
                  <a:endParaRPr lang="en-US" sz="2400" dirty="0"/>
                </a:p>
              </p:txBody>
            </p:sp>
          </mc:Choice>
          <mc:Fallback xmlns="">
            <p:sp>
              <p:nvSpPr>
                <p:cNvPr id="240" name="TextBox 239"/>
                <p:cNvSpPr txBox="1">
                  <a:spLocks noRot="1" noChangeAspect="1" noMove="1" noResize="1" noEditPoints="1" noAdjustHandles="1" noChangeArrowheads="1" noChangeShapeType="1" noTextEdit="1"/>
                </p:cNvSpPr>
                <p:nvPr/>
              </p:nvSpPr>
              <p:spPr>
                <a:xfrm>
                  <a:off x="2286000" y="1501515"/>
                  <a:ext cx="567720" cy="461665"/>
                </a:xfrm>
                <a:prstGeom prst="rect">
                  <a:avLst/>
                </a:prstGeom>
                <a:blipFill rotWithShape="1">
                  <a:blip r:embed="rId22"/>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1" name="TextBox 240"/>
                <p:cNvSpPr txBox="1"/>
                <p:nvPr/>
              </p:nvSpPr>
              <p:spPr>
                <a:xfrm>
                  <a:off x="5299680" y="1501515"/>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𝑏</m:t>
                            </m:r>
                          </m:e>
                          <m:sub>
                            <m:r>
                              <a:rPr lang="en-US" sz="2400" b="0" i="1" smtClean="0">
                                <a:latin typeface="Cambria Math"/>
                              </a:rPr>
                              <m:t>1</m:t>
                            </m:r>
                          </m:sub>
                        </m:sSub>
                      </m:oMath>
                    </m:oMathPara>
                  </a14:m>
                  <a:endParaRPr lang="en-US" sz="2400" dirty="0"/>
                </a:p>
              </p:txBody>
            </p:sp>
          </mc:Choice>
          <mc:Fallback xmlns="">
            <p:sp>
              <p:nvSpPr>
                <p:cNvPr id="241" name="TextBox 240"/>
                <p:cNvSpPr txBox="1">
                  <a:spLocks noRot="1" noChangeAspect="1" noMove="1" noResize="1" noEditPoints="1" noAdjustHandles="1" noChangeArrowheads="1" noChangeShapeType="1" noTextEdit="1"/>
                </p:cNvSpPr>
                <p:nvPr/>
              </p:nvSpPr>
              <p:spPr>
                <a:xfrm>
                  <a:off x="5299680" y="1501515"/>
                  <a:ext cx="567720" cy="461665"/>
                </a:xfrm>
                <a:prstGeom prst="rect">
                  <a:avLst/>
                </a:prstGeom>
                <a:blipFill rotWithShape="1">
                  <a:blip r:embed="rId23"/>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2" name="TextBox 241"/>
                <p:cNvSpPr txBox="1"/>
                <p:nvPr/>
              </p:nvSpPr>
              <p:spPr>
                <a:xfrm>
                  <a:off x="2213440" y="2667000"/>
                  <a:ext cx="52976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𝑐</m:t>
                            </m:r>
                          </m:e>
                          <m:sub>
                            <m:r>
                              <a:rPr lang="en-US" sz="2400" b="0" i="1" smtClean="0">
                                <a:latin typeface="Cambria Math"/>
                              </a:rPr>
                              <m:t>0</m:t>
                            </m:r>
                          </m:sub>
                        </m:sSub>
                      </m:oMath>
                    </m:oMathPara>
                  </a14:m>
                  <a:endParaRPr lang="en-US" sz="2400" dirty="0"/>
                </a:p>
              </p:txBody>
            </p:sp>
          </mc:Choice>
          <mc:Fallback xmlns="">
            <p:sp>
              <p:nvSpPr>
                <p:cNvPr id="242" name="TextBox 241"/>
                <p:cNvSpPr txBox="1">
                  <a:spLocks noRot="1" noChangeAspect="1" noMove="1" noResize="1" noEditPoints="1" noAdjustHandles="1" noChangeArrowheads="1" noChangeShapeType="1" noTextEdit="1"/>
                </p:cNvSpPr>
                <p:nvPr/>
              </p:nvSpPr>
              <p:spPr>
                <a:xfrm>
                  <a:off x="2213440" y="2667000"/>
                  <a:ext cx="529760" cy="461665"/>
                </a:xfrm>
                <a:prstGeom prst="rect">
                  <a:avLst/>
                </a:prstGeom>
                <a:blipFill rotWithShape="1">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3" name="TextBox 242"/>
                <p:cNvSpPr txBox="1"/>
                <p:nvPr/>
              </p:nvSpPr>
              <p:spPr>
                <a:xfrm>
                  <a:off x="5344757" y="2667000"/>
                  <a:ext cx="52264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𝑐</m:t>
                            </m:r>
                          </m:e>
                          <m:sub>
                            <m:r>
                              <a:rPr lang="en-US" sz="2400" b="0" i="1" smtClean="0">
                                <a:latin typeface="Cambria Math"/>
                              </a:rPr>
                              <m:t>1</m:t>
                            </m:r>
                          </m:sub>
                        </m:sSub>
                      </m:oMath>
                    </m:oMathPara>
                  </a14:m>
                  <a:endParaRPr lang="en-US" sz="2400" dirty="0"/>
                </a:p>
              </p:txBody>
            </p:sp>
          </mc:Choice>
          <mc:Fallback xmlns="">
            <p:sp>
              <p:nvSpPr>
                <p:cNvPr id="243" name="TextBox 242"/>
                <p:cNvSpPr txBox="1">
                  <a:spLocks noRot="1" noChangeAspect="1" noMove="1" noResize="1" noEditPoints="1" noAdjustHandles="1" noChangeArrowheads="1" noChangeShapeType="1" noTextEdit="1"/>
                </p:cNvSpPr>
                <p:nvPr/>
              </p:nvSpPr>
              <p:spPr>
                <a:xfrm>
                  <a:off x="5344757" y="2667000"/>
                  <a:ext cx="522643" cy="461665"/>
                </a:xfrm>
                <a:prstGeom prst="rect">
                  <a:avLst/>
                </a:prstGeom>
                <a:blipFill rotWithShape="1">
                  <a:blip r:embed="rId25"/>
                  <a:stretch>
                    <a:fillRect/>
                  </a:stretch>
                </a:blipFill>
              </p:spPr>
              <p:txBody>
                <a:bodyPr/>
                <a:lstStyle/>
                <a:p>
                  <a:r>
                    <a:rPr lang="en-US">
                      <a:noFill/>
                    </a:rPr>
                    <a:t> </a:t>
                  </a:r>
                </a:p>
              </p:txBody>
            </p:sp>
          </mc:Fallback>
        </mc:AlternateContent>
        <p:cxnSp>
          <p:nvCxnSpPr>
            <p:cNvPr id="244" name="Straight Arrow Connector 243"/>
            <p:cNvCxnSpPr>
              <a:stCxn id="237" idx="0"/>
              <a:endCxn id="240" idx="1"/>
            </p:cNvCxnSpPr>
            <p:nvPr/>
          </p:nvCxnSpPr>
          <p:spPr>
            <a:xfrm flipV="1">
              <a:off x="1198260" y="1732348"/>
              <a:ext cx="1087740" cy="40125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5" name="Straight Arrow Connector 244"/>
            <p:cNvCxnSpPr>
              <a:stCxn id="237" idx="2"/>
              <a:endCxn id="242" idx="1"/>
            </p:cNvCxnSpPr>
            <p:nvPr/>
          </p:nvCxnSpPr>
          <p:spPr>
            <a:xfrm>
              <a:off x="1198260" y="2595265"/>
              <a:ext cx="1015180" cy="30256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6" name="Straight Arrow Connector 245"/>
            <p:cNvCxnSpPr>
              <a:stCxn id="238" idx="2"/>
              <a:endCxn id="243" idx="1"/>
            </p:cNvCxnSpPr>
            <p:nvPr/>
          </p:nvCxnSpPr>
          <p:spPr>
            <a:xfrm>
              <a:off x="4288140" y="2615252"/>
              <a:ext cx="1056617" cy="28258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7" name="Straight Arrow Connector 246"/>
            <p:cNvCxnSpPr>
              <a:stCxn id="240" idx="3"/>
              <a:endCxn id="238" idx="1"/>
            </p:cNvCxnSpPr>
            <p:nvPr/>
          </p:nvCxnSpPr>
          <p:spPr>
            <a:xfrm>
              <a:off x="2853720" y="1732348"/>
              <a:ext cx="1150560" cy="652072"/>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48" name="Straight Arrow Connector 247"/>
            <p:cNvCxnSpPr>
              <a:stCxn id="242" idx="3"/>
              <a:endCxn id="238" idx="1"/>
            </p:cNvCxnSpPr>
            <p:nvPr/>
          </p:nvCxnSpPr>
          <p:spPr>
            <a:xfrm flipV="1">
              <a:off x="2743200" y="2384420"/>
              <a:ext cx="1261080" cy="513413"/>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49" name="Straight Arrow Connector 248"/>
            <p:cNvCxnSpPr>
              <a:stCxn id="238" idx="0"/>
              <a:endCxn id="241" idx="1"/>
            </p:cNvCxnSpPr>
            <p:nvPr/>
          </p:nvCxnSpPr>
          <p:spPr>
            <a:xfrm flipV="1">
              <a:off x="4288140" y="1732348"/>
              <a:ext cx="1011540" cy="42123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0" name="Straight Arrow Connector 249"/>
            <p:cNvCxnSpPr>
              <a:stCxn id="241" idx="3"/>
              <a:endCxn id="239" idx="1"/>
            </p:cNvCxnSpPr>
            <p:nvPr/>
          </p:nvCxnSpPr>
          <p:spPr>
            <a:xfrm>
              <a:off x="5867400" y="1732348"/>
              <a:ext cx="1261080" cy="652072"/>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51" name="Straight Arrow Connector 250"/>
            <p:cNvCxnSpPr>
              <a:stCxn id="243" idx="3"/>
              <a:endCxn id="239" idx="1"/>
            </p:cNvCxnSpPr>
            <p:nvPr/>
          </p:nvCxnSpPr>
          <p:spPr>
            <a:xfrm flipV="1">
              <a:off x="5867400" y="2384420"/>
              <a:ext cx="1261080" cy="513413"/>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2" name="TextBox 251"/>
                <p:cNvSpPr txBox="1"/>
                <p:nvPr/>
              </p:nvSpPr>
              <p:spPr>
                <a:xfrm>
                  <a:off x="1463636" y="1471309"/>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52" name="TextBox 251"/>
                <p:cNvSpPr txBox="1">
                  <a:spLocks noRot="1" noChangeAspect="1" noMove="1" noResize="1" noEditPoints="1" noAdjustHandles="1" noChangeArrowheads="1" noChangeShapeType="1" noTextEdit="1"/>
                </p:cNvSpPr>
                <p:nvPr/>
              </p:nvSpPr>
              <p:spPr>
                <a:xfrm>
                  <a:off x="1463636" y="1471309"/>
                  <a:ext cx="484427" cy="461665"/>
                </a:xfrm>
                <a:prstGeom prst="rect">
                  <a:avLst/>
                </a:prstGeom>
                <a:blipFill rotWithShape="1">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3" name="TextBox 252"/>
                <p:cNvSpPr txBox="1"/>
                <p:nvPr/>
              </p:nvSpPr>
              <p:spPr>
                <a:xfrm>
                  <a:off x="1496773" y="236220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53" name="TextBox 252"/>
                <p:cNvSpPr txBox="1">
                  <a:spLocks noRot="1" noChangeAspect="1" noMove="1" noResize="1" noEditPoints="1" noAdjustHandles="1" noChangeArrowheads="1" noChangeShapeType="1" noTextEdit="1"/>
                </p:cNvSpPr>
                <p:nvPr/>
              </p:nvSpPr>
              <p:spPr>
                <a:xfrm>
                  <a:off x="1496773" y="2362200"/>
                  <a:ext cx="484427" cy="461665"/>
                </a:xfrm>
                <a:prstGeom prst="rect">
                  <a:avLst/>
                </a:prstGeom>
                <a:blipFill rotWithShape="1">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4" name="TextBox 253"/>
                <p:cNvSpPr txBox="1"/>
                <p:nvPr/>
              </p:nvSpPr>
              <p:spPr>
                <a:xfrm>
                  <a:off x="3096973" y="1595735"/>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54" name="TextBox 253"/>
                <p:cNvSpPr txBox="1">
                  <a:spLocks noRot="1" noChangeAspect="1" noMove="1" noResize="1" noEditPoints="1" noAdjustHandles="1" noChangeArrowheads="1" noChangeShapeType="1" noTextEdit="1"/>
                </p:cNvSpPr>
                <p:nvPr/>
              </p:nvSpPr>
              <p:spPr>
                <a:xfrm>
                  <a:off x="3096973" y="1595735"/>
                  <a:ext cx="484427" cy="461665"/>
                </a:xfrm>
                <a:prstGeom prst="rect">
                  <a:avLst/>
                </a:prstGeom>
                <a:blipFill rotWithShape="1">
                  <a:blip r:embed="rId2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5" name="TextBox 254"/>
                <p:cNvSpPr txBox="1"/>
                <p:nvPr/>
              </p:nvSpPr>
              <p:spPr>
                <a:xfrm>
                  <a:off x="2895600" y="229539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55" name="TextBox 254"/>
                <p:cNvSpPr txBox="1">
                  <a:spLocks noRot="1" noChangeAspect="1" noMove="1" noResize="1" noEditPoints="1" noAdjustHandles="1" noChangeArrowheads="1" noChangeShapeType="1" noTextEdit="1"/>
                </p:cNvSpPr>
                <p:nvPr/>
              </p:nvSpPr>
              <p:spPr>
                <a:xfrm>
                  <a:off x="2895600" y="2295390"/>
                  <a:ext cx="484427" cy="461665"/>
                </a:xfrm>
                <a:prstGeom prst="rect">
                  <a:avLst/>
                </a:prstGeom>
                <a:blipFill rotWithShape="1">
                  <a:blip r:embed="rId2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6" name="TextBox 255"/>
                <p:cNvSpPr txBox="1"/>
                <p:nvPr/>
              </p:nvSpPr>
              <p:spPr>
                <a:xfrm>
                  <a:off x="4551695" y="1524267"/>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56" name="TextBox 255"/>
                <p:cNvSpPr txBox="1">
                  <a:spLocks noRot="1" noChangeAspect="1" noMove="1" noResize="1" noEditPoints="1" noAdjustHandles="1" noChangeArrowheads="1" noChangeShapeType="1" noTextEdit="1"/>
                </p:cNvSpPr>
                <p:nvPr/>
              </p:nvSpPr>
              <p:spPr>
                <a:xfrm>
                  <a:off x="4551695" y="1524267"/>
                  <a:ext cx="484427" cy="461665"/>
                </a:xfrm>
                <a:prstGeom prst="rect">
                  <a:avLst/>
                </a:prstGeom>
                <a:blipFill rotWithShape="1">
                  <a:blip r:embed="rId3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7" name="TextBox 256"/>
                <p:cNvSpPr txBox="1"/>
                <p:nvPr/>
              </p:nvSpPr>
              <p:spPr>
                <a:xfrm>
                  <a:off x="4544773" y="228600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57" name="TextBox 256"/>
                <p:cNvSpPr txBox="1">
                  <a:spLocks noRot="1" noChangeAspect="1" noMove="1" noResize="1" noEditPoints="1" noAdjustHandles="1" noChangeArrowheads="1" noChangeShapeType="1" noTextEdit="1"/>
                </p:cNvSpPr>
                <p:nvPr/>
              </p:nvSpPr>
              <p:spPr>
                <a:xfrm>
                  <a:off x="4544773" y="2286000"/>
                  <a:ext cx="484427" cy="461665"/>
                </a:xfrm>
                <a:prstGeom prst="rect">
                  <a:avLst/>
                </a:prstGeom>
                <a:blipFill rotWithShape="1">
                  <a:blip r:embed="rId3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8" name="TextBox 257"/>
                <p:cNvSpPr txBox="1"/>
                <p:nvPr/>
              </p:nvSpPr>
              <p:spPr>
                <a:xfrm>
                  <a:off x="6158586" y="1596719"/>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58" name="TextBox 257"/>
                <p:cNvSpPr txBox="1">
                  <a:spLocks noRot="1" noChangeAspect="1" noMove="1" noResize="1" noEditPoints="1" noAdjustHandles="1" noChangeArrowheads="1" noChangeShapeType="1" noTextEdit="1"/>
                </p:cNvSpPr>
                <p:nvPr/>
              </p:nvSpPr>
              <p:spPr>
                <a:xfrm>
                  <a:off x="6158586" y="1596719"/>
                  <a:ext cx="484427" cy="461665"/>
                </a:xfrm>
                <a:prstGeom prst="rect">
                  <a:avLst/>
                </a:prstGeom>
                <a:blipFill rotWithShape="1">
                  <a:blip r:embed="rId3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9" name="TextBox 258"/>
                <p:cNvSpPr txBox="1"/>
                <p:nvPr/>
              </p:nvSpPr>
              <p:spPr>
                <a:xfrm>
                  <a:off x="6019800" y="2281535"/>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59" name="TextBox 258"/>
                <p:cNvSpPr txBox="1">
                  <a:spLocks noRot="1" noChangeAspect="1" noMove="1" noResize="1" noEditPoints="1" noAdjustHandles="1" noChangeArrowheads="1" noChangeShapeType="1" noTextEdit="1"/>
                </p:cNvSpPr>
                <p:nvPr/>
              </p:nvSpPr>
              <p:spPr>
                <a:xfrm>
                  <a:off x="6019800" y="2281535"/>
                  <a:ext cx="484427" cy="461665"/>
                </a:xfrm>
                <a:prstGeom prst="rect">
                  <a:avLst/>
                </a:prstGeom>
                <a:blipFill rotWithShape="1">
                  <a:blip r:embed="rId33"/>
                  <a:stretch>
                    <a:fillRect/>
                  </a:stretch>
                </a:blipFill>
              </p:spPr>
              <p:txBody>
                <a:bodyPr/>
                <a:lstStyle/>
                <a:p>
                  <a:r>
                    <a:rPr lang="en-US">
                      <a:noFill/>
                    </a:rPr>
                    <a:t> </a:t>
                  </a:r>
                </a:p>
              </p:txBody>
            </p:sp>
          </mc:Fallback>
        </mc:AlternateContent>
        <p:sp>
          <p:nvSpPr>
            <p:cNvPr id="260" name="Freeform 259"/>
            <p:cNvSpPr/>
            <p:nvPr/>
          </p:nvSpPr>
          <p:spPr>
            <a:xfrm>
              <a:off x="988204" y="1082858"/>
              <a:ext cx="6448882" cy="1135686"/>
            </a:xfrm>
            <a:custGeom>
              <a:avLst/>
              <a:gdLst>
                <a:gd name="connsiteX0" fmla="*/ 6297016 w 6448882"/>
                <a:gd name="connsiteY0" fmla="*/ 1135686 h 1135686"/>
                <a:gd name="connsiteX1" fmla="*/ 6117134 w 6448882"/>
                <a:gd name="connsiteY1" fmla="*/ 356198 h 1135686"/>
                <a:gd name="connsiteX2" fmla="*/ 3358944 w 6448882"/>
                <a:gd name="connsiteY2" fmla="*/ 41404 h 1135686"/>
                <a:gd name="connsiteX3" fmla="*/ 510812 w 6448882"/>
                <a:gd name="connsiteY3" fmla="*/ 116355 h 1135686"/>
                <a:gd name="connsiteX4" fmla="*/ 1147 w 6448882"/>
                <a:gd name="connsiteY4" fmla="*/ 1060735 h 1135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8882" h="1135686">
                  <a:moveTo>
                    <a:pt x="6297016" y="1135686"/>
                  </a:moveTo>
                  <a:cubicBezTo>
                    <a:pt x="6451914" y="837132"/>
                    <a:pt x="6606813" y="538578"/>
                    <a:pt x="6117134" y="356198"/>
                  </a:cubicBezTo>
                  <a:cubicBezTo>
                    <a:pt x="5627455" y="173818"/>
                    <a:pt x="4293331" y="81378"/>
                    <a:pt x="3358944" y="41404"/>
                  </a:cubicBezTo>
                  <a:cubicBezTo>
                    <a:pt x="2424557" y="1430"/>
                    <a:pt x="1070445" y="-53534"/>
                    <a:pt x="510812" y="116355"/>
                  </a:cubicBezTo>
                  <a:cubicBezTo>
                    <a:pt x="-48821" y="286244"/>
                    <a:pt x="1147" y="1060735"/>
                    <a:pt x="1147" y="1060735"/>
                  </a:cubicBezTo>
                </a:path>
              </a:pathLst>
            </a:custGeom>
            <a:no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61" name="TextBox 260"/>
                <p:cNvSpPr txBox="1"/>
                <p:nvPr/>
              </p:nvSpPr>
              <p:spPr>
                <a:xfrm>
                  <a:off x="6795413" y="1009644"/>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&gt;</m:t>
                        </m:r>
                      </m:oMath>
                    </m:oMathPara>
                  </a14:m>
                  <a:endParaRPr lang="en-US" dirty="0"/>
                </a:p>
              </p:txBody>
            </p:sp>
          </mc:Choice>
          <mc:Fallback xmlns="">
            <p:sp>
              <p:nvSpPr>
                <p:cNvPr id="261" name="TextBox 260"/>
                <p:cNvSpPr txBox="1">
                  <a:spLocks noRot="1" noChangeAspect="1" noMove="1" noResize="1" noEditPoints="1" noAdjustHandles="1" noChangeArrowheads="1" noChangeShapeType="1" noTextEdit="1"/>
                </p:cNvSpPr>
                <p:nvPr/>
              </p:nvSpPr>
              <p:spPr>
                <a:xfrm>
                  <a:off x="6795413" y="1009644"/>
                  <a:ext cx="484427" cy="461665"/>
                </a:xfrm>
                <a:prstGeom prst="rect">
                  <a:avLst/>
                </a:prstGeom>
                <a:blipFill rotWithShape="1">
                  <a:blip r:embed="rId34"/>
                  <a:stretch>
                    <a:fillRect/>
                  </a:stretch>
                </a:blipFill>
              </p:spPr>
              <p:txBody>
                <a:bodyPr/>
                <a:lstStyle/>
                <a:p>
                  <a:r>
                    <a:rPr lang="en-US">
                      <a:noFill/>
                    </a:rPr>
                    <a:t> </a:t>
                  </a:r>
                </a:p>
              </p:txBody>
            </p:sp>
          </mc:Fallback>
        </mc:AlternateContent>
      </p:grpSp>
      <p:cxnSp>
        <p:nvCxnSpPr>
          <p:cNvPr id="262" name="Straight Arrow Connector 261"/>
          <p:cNvCxnSpPr/>
          <p:nvPr/>
        </p:nvCxnSpPr>
        <p:spPr>
          <a:xfrm>
            <a:off x="1457374" y="5684363"/>
            <a:ext cx="1015180" cy="30256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3" name="Straight Arrow Connector 262"/>
          <p:cNvCxnSpPr/>
          <p:nvPr/>
        </p:nvCxnSpPr>
        <p:spPr>
          <a:xfrm flipV="1">
            <a:off x="1457374" y="4821446"/>
            <a:ext cx="1087740" cy="40125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4" name="Straight Arrow Connector 263"/>
          <p:cNvCxnSpPr/>
          <p:nvPr/>
        </p:nvCxnSpPr>
        <p:spPr>
          <a:xfrm>
            <a:off x="4547254" y="5704350"/>
            <a:ext cx="1056617" cy="28258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5" name="Straight Arrow Connector 264"/>
          <p:cNvCxnSpPr/>
          <p:nvPr/>
        </p:nvCxnSpPr>
        <p:spPr>
          <a:xfrm flipV="1">
            <a:off x="4547254" y="4821446"/>
            <a:ext cx="1011540" cy="42123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6" name="Freeform 265"/>
          <p:cNvSpPr/>
          <p:nvPr/>
        </p:nvSpPr>
        <p:spPr>
          <a:xfrm>
            <a:off x="1404928" y="4171957"/>
            <a:ext cx="6103511" cy="1050742"/>
          </a:xfrm>
          <a:custGeom>
            <a:avLst/>
            <a:gdLst>
              <a:gd name="connsiteX0" fmla="*/ 6297016 w 6448882"/>
              <a:gd name="connsiteY0" fmla="*/ 1135686 h 1135686"/>
              <a:gd name="connsiteX1" fmla="*/ 6117134 w 6448882"/>
              <a:gd name="connsiteY1" fmla="*/ 356198 h 1135686"/>
              <a:gd name="connsiteX2" fmla="*/ 3358944 w 6448882"/>
              <a:gd name="connsiteY2" fmla="*/ 41404 h 1135686"/>
              <a:gd name="connsiteX3" fmla="*/ 510812 w 6448882"/>
              <a:gd name="connsiteY3" fmla="*/ 116355 h 1135686"/>
              <a:gd name="connsiteX4" fmla="*/ 1147 w 6448882"/>
              <a:gd name="connsiteY4" fmla="*/ 1060735 h 1135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8882" h="1135686">
                <a:moveTo>
                  <a:pt x="6297016" y="1135686"/>
                </a:moveTo>
                <a:cubicBezTo>
                  <a:pt x="6451914" y="837132"/>
                  <a:pt x="6606813" y="538578"/>
                  <a:pt x="6117134" y="356198"/>
                </a:cubicBezTo>
                <a:cubicBezTo>
                  <a:pt x="5627455" y="173818"/>
                  <a:pt x="4293331" y="81378"/>
                  <a:pt x="3358944" y="41404"/>
                </a:cubicBezTo>
                <a:cubicBezTo>
                  <a:pt x="2424557" y="1430"/>
                  <a:pt x="1070445" y="-53534"/>
                  <a:pt x="510812" y="116355"/>
                </a:cubicBezTo>
                <a:cubicBezTo>
                  <a:pt x="-48821" y="286244"/>
                  <a:pt x="1147" y="1060735"/>
                  <a:pt x="1147" y="1060735"/>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Freeform 266"/>
          <p:cNvSpPr/>
          <p:nvPr/>
        </p:nvSpPr>
        <p:spPr>
          <a:xfrm>
            <a:off x="2819400" y="4317256"/>
            <a:ext cx="4446826" cy="854044"/>
          </a:xfrm>
          <a:custGeom>
            <a:avLst/>
            <a:gdLst>
              <a:gd name="connsiteX0" fmla="*/ 4601980 w 4601980"/>
              <a:gd name="connsiteY0" fmla="*/ 863717 h 863717"/>
              <a:gd name="connsiteX1" fmla="*/ 4122295 w 4601980"/>
              <a:gd name="connsiteY1" fmla="*/ 279101 h 863717"/>
              <a:gd name="connsiteX2" fmla="*/ 2458387 w 4601980"/>
              <a:gd name="connsiteY2" fmla="*/ 39258 h 863717"/>
              <a:gd name="connsiteX3" fmla="*/ 1124262 w 4601980"/>
              <a:gd name="connsiteY3" fmla="*/ 24268 h 863717"/>
              <a:gd name="connsiteX4" fmla="*/ 0 w 4601980"/>
              <a:gd name="connsiteY4" fmla="*/ 279101 h 86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1980" h="863717">
                <a:moveTo>
                  <a:pt x="4601980" y="863717"/>
                </a:moveTo>
                <a:cubicBezTo>
                  <a:pt x="4540770" y="640114"/>
                  <a:pt x="4479560" y="416511"/>
                  <a:pt x="4122295" y="279101"/>
                </a:cubicBezTo>
                <a:cubicBezTo>
                  <a:pt x="3765030" y="141691"/>
                  <a:pt x="2958059" y="81730"/>
                  <a:pt x="2458387" y="39258"/>
                </a:cubicBezTo>
                <a:cubicBezTo>
                  <a:pt x="1958715" y="-3214"/>
                  <a:pt x="1533993" y="-15706"/>
                  <a:pt x="1124262" y="24268"/>
                </a:cubicBezTo>
                <a:cubicBezTo>
                  <a:pt x="714531" y="64242"/>
                  <a:pt x="182380" y="251619"/>
                  <a:pt x="0" y="279101"/>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Freeform 267"/>
          <p:cNvSpPr/>
          <p:nvPr/>
        </p:nvSpPr>
        <p:spPr>
          <a:xfrm flipV="1">
            <a:off x="2882115" y="5526276"/>
            <a:ext cx="4433085" cy="701296"/>
          </a:xfrm>
          <a:custGeom>
            <a:avLst/>
            <a:gdLst>
              <a:gd name="connsiteX0" fmla="*/ 4601980 w 4601980"/>
              <a:gd name="connsiteY0" fmla="*/ 863717 h 863717"/>
              <a:gd name="connsiteX1" fmla="*/ 4122295 w 4601980"/>
              <a:gd name="connsiteY1" fmla="*/ 279101 h 863717"/>
              <a:gd name="connsiteX2" fmla="*/ 2458387 w 4601980"/>
              <a:gd name="connsiteY2" fmla="*/ 39258 h 863717"/>
              <a:gd name="connsiteX3" fmla="*/ 1124262 w 4601980"/>
              <a:gd name="connsiteY3" fmla="*/ 24268 h 863717"/>
              <a:gd name="connsiteX4" fmla="*/ 0 w 4601980"/>
              <a:gd name="connsiteY4" fmla="*/ 279101 h 86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1980" h="863717">
                <a:moveTo>
                  <a:pt x="4601980" y="863717"/>
                </a:moveTo>
                <a:cubicBezTo>
                  <a:pt x="4540770" y="640114"/>
                  <a:pt x="4479560" y="416511"/>
                  <a:pt x="4122295" y="279101"/>
                </a:cubicBezTo>
                <a:cubicBezTo>
                  <a:pt x="3765030" y="141691"/>
                  <a:pt x="2958059" y="81730"/>
                  <a:pt x="2458387" y="39258"/>
                </a:cubicBezTo>
                <a:cubicBezTo>
                  <a:pt x="1958715" y="-3214"/>
                  <a:pt x="1533993" y="-15706"/>
                  <a:pt x="1124262" y="24268"/>
                </a:cubicBezTo>
                <a:cubicBezTo>
                  <a:pt x="714531" y="64242"/>
                  <a:pt x="182380" y="251619"/>
                  <a:pt x="0" y="279101"/>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9" name="Straight Arrow Connector 268"/>
          <p:cNvCxnSpPr/>
          <p:nvPr/>
        </p:nvCxnSpPr>
        <p:spPr>
          <a:xfrm>
            <a:off x="2971800" y="1311431"/>
            <a:ext cx="990600" cy="556869"/>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0" name="Straight Arrow Connector 269"/>
          <p:cNvCxnSpPr/>
          <p:nvPr/>
        </p:nvCxnSpPr>
        <p:spPr>
          <a:xfrm flipV="1">
            <a:off x="3082320" y="5478979"/>
            <a:ext cx="1150560" cy="452144"/>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1" name="Straight Arrow Connector 270"/>
          <p:cNvCxnSpPr/>
          <p:nvPr/>
        </p:nvCxnSpPr>
        <p:spPr>
          <a:xfrm>
            <a:off x="1600200" y="1868300"/>
            <a:ext cx="2209800" cy="0"/>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2" name="Straight Arrow Connector 271"/>
          <p:cNvCxnSpPr/>
          <p:nvPr/>
        </p:nvCxnSpPr>
        <p:spPr>
          <a:xfrm flipH="1">
            <a:off x="4648201" y="1846080"/>
            <a:ext cx="2171699" cy="22220"/>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3" name="Straight Arrow Connector 272"/>
          <p:cNvCxnSpPr/>
          <p:nvPr/>
        </p:nvCxnSpPr>
        <p:spPr>
          <a:xfrm flipH="1" flipV="1">
            <a:off x="6019800" y="1311431"/>
            <a:ext cx="800100" cy="420236"/>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4" name="Straight Arrow Connector 273"/>
          <p:cNvCxnSpPr/>
          <p:nvPr/>
        </p:nvCxnSpPr>
        <p:spPr>
          <a:xfrm flipH="1">
            <a:off x="6096000" y="2020700"/>
            <a:ext cx="1170226" cy="497355"/>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6" name="Straight Arrow Connector 275"/>
          <p:cNvCxnSpPr/>
          <p:nvPr/>
        </p:nvCxnSpPr>
        <p:spPr>
          <a:xfrm>
            <a:off x="1649174" y="5356190"/>
            <a:ext cx="2209800" cy="0"/>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7" name="Straight Arrow Connector 276"/>
          <p:cNvCxnSpPr/>
          <p:nvPr/>
        </p:nvCxnSpPr>
        <p:spPr>
          <a:xfrm flipH="1">
            <a:off x="4697175" y="5333970"/>
            <a:ext cx="2171699" cy="22220"/>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8" name="Straight Arrow Connector 277"/>
          <p:cNvCxnSpPr/>
          <p:nvPr/>
        </p:nvCxnSpPr>
        <p:spPr>
          <a:xfrm flipH="1" flipV="1">
            <a:off x="6068774" y="4799321"/>
            <a:ext cx="800100" cy="420236"/>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9" name="Straight Arrow Connector 278"/>
          <p:cNvCxnSpPr/>
          <p:nvPr/>
        </p:nvCxnSpPr>
        <p:spPr>
          <a:xfrm flipH="1">
            <a:off x="6144974" y="5508590"/>
            <a:ext cx="1170226" cy="497355"/>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A65A0EED-6B89-664A-801E-D3FDD91C7C69}" type="slidenum">
              <a:rPr lang="en-US" smtClean="0"/>
              <a:pPr/>
              <a:t>72</a:t>
            </a:fld>
            <a:endParaRPr lang="en-US"/>
          </a:p>
        </p:txBody>
      </p:sp>
    </p:spTree>
    <p:extLst>
      <p:ext uri="{BB962C8B-B14F-4D97-AF65-F5344CB8AC3E}">
        <p14:creationId xmlns:p14="http://schemas.microsoft.com/office/powerpoint/2010/main" val="308286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9"/>
                                        </p:tgtEl>
                                        <p:attrNameLst>
                                          <p:attrName>style.visibility</p:attrName>
                                        </p:attrNameLst>
                                      </p:cBhvr>
                                      <p:to>
                                        <p:strVal val="visible"/>
                                      </p:to>
                                    </p:set>
                                    <p:animEffect transition="in" filter="fade">
                                      <p:cBhvr>
                                        <p:cTn id="7" dur="500"/>
                                        <p:tgtEl>
                                          <p:spTgt spid="269"/>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269"/>
                                        </p:tgtEl>
                                        <p:attrNameLst>
                                          <p:attrName>r</p:attrName>
                                        </p:attrNameLst>
                                      </p:cBhvr>
                                    </p:animRot>
                                    <p:animRot by="-240000">
                                      <p:cBhvr>
                                        <p:cTn id="11" dur="200" fill="hold">
                                          <p:stCondLst>
                                            <p:cond delay="200"/>
                                          </p:stCondLst>
                                        </p:cTn>
                                        <p:tgtEl>
                                          <p:spTgt spid="269"/>
                                        </p:tgtEl>
                                        <p:attrNameLst>
                                          <p:attrName>r</p:attrName>
                                        </p:attrNameLst>
                                      </p:cBhvr>
                                    </p:animRot>
                                    <p:animRot by="240000">
                                      <p:cBhvr>
                                        <p:cTn id="12" dur="200" fill="hold">
                                          <p:stCondLst>
                                            <p:cond delay="400"/>
                                          </p:stCondLst>
                                        </p:cTn>
                                        <p:tgtEl>
                                          <p:spTgt spid="269"/>
                                        </p:tgtEl>
                                        <p:attrNameLst>
                                          <p:attrName>r</p:attrName>
                                        </p:attrNameLst>
                                      </p:cBhvr>
                                    </p:animRot>
                                    <p:animRot by="-240000">
                                      <p:cBhvr>
                                        <p:cTn id="13" dur="200" fill="hold">
                                          <p:stCondLst>
                                            <p:cond delay="600"/>
                                          </p:stCondLst>
                                        </p:cTn>
                                        <p:tgtEl>
                                          <p:spTgt spid="269"/>
                                        </p:tgtEl>
                                        <p:attrNameLst>
                                          <p:attrName>r</p:attrName>
                                        </p:attrNameLst>
                                      </p:cBhvr>
                                    </p:animRot>
                                    <p:animRot by="120000">
                                      <p:cBhvr>
                                        <p:cTn id="14" dur="200" fill="hold">
                                          <p:stCondLst>
                                            <p:cond delay="800"/>
                                          </p:stCondLst>
                                        </p:cTn>
                                        <p:tgtEl>
                                          <p:spTgt spid="269"/>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70"/>
                                        </p:tgtEl>
                                        <p:attrNameLst>
                                          <p:attrName>style.visibility</p:attrName>
                                        </p:attrNameLst>
                                      </p:cBhvr>
                                      <p:to>
                                        <p:strVal val="visible"/>
                                      </p:to>
                                    </p:set>
                                    <p:animEffect transition="in" filter="fade">
                                      <p:cBhvr>
                                        <p:cTn id="19" dur="500"/>
                                        <p:tgtEl>
                                          <p:spTgt spid="270"/>
                                        </p:tgtEl>
                                      </p:cBhvr>
                                    </p:animEffect>
                                  </p:childTnLst>
                                </p:cTn>
                              </p:par>
                            </p:childTnLst>
                          </p:cTn>
                        </p:par>
                        <p:par>
                          <p:cTn id="20" fill="hold">
                            <p:stCondLst>
                              <p:cond delay="500"/>
                            </p:stCondLst>
                            <p:childTnLst>
                              <p:par>
                                <p:cTn id="21" presetID="32" presetClass="emph" presetSubtype="0" fill="hold" nodeType="afterEffect">
                                  <p:stCondLst>
                                    <p:cond delay="0"/>
                                  </p:stCondLst>
                                  <p:childTnLst>
                                    <p:animRot by="120000">
                                      <p:cBhvr>
                                        <p:cTn id="22" dur="100" fill="hold">
                                          <p:stCondLst>
                                            <p:cond delay="0"/>
                                          </p:stCondLst>
                                        </p:cTn>
                                        <p:tgtEl>
                                          <p:spTgt spid="270"/>
                                        </p:tgtEl>
                                        <p:attrNameLst>
                                          <p:attrName>r</p:attrName>
                                        </p:attrNameLst>
                                      </p:cBhvr>
                                    </p:animRot>
                                    <p:animRot by="-240000">
                                      <p:cBhvr>
                                        <p:cTn id="23" dur="200" fill="hold">
                                          <p:stCondLst>
                                            <p:cond delay="200"/>
                                          </p:stCondLst>
                                        </p:cTn>
                                        <p:tgtEl>
                                          <p:spTgt spid="270"/>
                                        </p:tgtEl>
                                        <p:attrNameLst>
                                          <p:attrName>r</p:attrName>
                                        </p:attrNameLst>
                                      </p:cBhvr>
                                    </p:animRot>
                                    <p:animRot by="240000">
                                      <p:cBhvr>
                                        <p:cTn id="24" dur="200" fill="hold">
                                          <p:stCondLst>
                                            <p:cond delay="400"/>
                                          </p:stCondLst>
                                        </p:cTn>
                                        <p:tgtEl>
                                          <p:spTgt spid="270"/>
                                        </p:tgtEl>
                                        <p:attrNameLst>
                                          <p:attrName>r</p:attrName>
                                        </p:attrNameLst>
                                      </p:cBhvr>
                                    </p:animRot>
                                    <p:animRot by="-240000">
                                      <p:cBhvr>
                                        <p:cTn id="25" dur="200" fill="hold">
                                          <p:stCondLst>
                                            <p:cond delay="600"/>
                                          </p:stCondLst>
                                        </p:cTn>
                                        <p:tgtEl>
                                          <p:spTgt spid="270"/>
                                        </p:tgtEl>
                                        <p:attrNameLst>
                                          <p:attrName>r</p:attrName>
                                        </p:attrNameLst>
                                      </p:cBhvr>
                                    </p:animRot>
                                    <p:animRot by="120000">
                                      <p:cBhvr>
                                        <p:cTn id="26" dur="200" fill="hold">
                                          <p:stCondLst>
                                            <p:cond delay="800"/>
                                          </p:stCondLst>
                                        </p:cTn>
                                        <p:tgtEl>
                                          <p:spTgt spid="270"/>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71"/>
                                        </p:tgtEl>
                                        <p:attrNameLst>
                                          <p:attrName>style.visibility</p:attrName>
                                        </p:attrNameLst>
                                      </p:cBhvr>
                                      <p:to>
                                        <p:strVal val="visible"/>
                                      </p:to>
                                    </p:set>
                                    <p:animEffect transition="in" filter="fade">
                                      <p:cBhvr>
                                        <p:cTn id="31" dur="500"/>
                                        <p:tgtEl>
                                          <p:spTgt spid="27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72"/>
                                        </p:tgtEl>
                                        <p:attrNameLst>
                                          <p:attrName>style.visibility</p:attrName>
                                        </p:attrNameLst>
                                      </p:cBhvr>
                                      <p:to>
                                        <p:strVal val="visible"/>
                                      </p:to>
                                    </p:set>
                                    <p:animEffect transition="in" filter="fade">
                                      <p:cBhvr>
                                        <p:cTn id="36" dur="500"/>
                                        <p:tgtEl>
                                          <p:spTgt spid="27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73"/>
                                        </p:tgtEl>
                                        <p:attrNameLst>
                                          <p:attrName>style.visibility</p:attrName>
                                        </p:attrNameLst>
                                      </p:cBhvr>
                                      <p:to>
                                        <p:strVal val="visible"/>
                                      </p:to>
                                    </p:set>
                                    <p:animEffect transition="in" filter="fade">
                                      <p:cBhvr>
                                        <p:cTn id="41" dur="500"/>
                                        <p:tgtEl>
                                          <p:spTgt spid="27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74"/>
                                        </p:tgtEl>
                                        <p:attrNameLst>
                                          <p:attrName>style.visibility</p:attrName>
                                        </p:attrNameLst>
                                      </p:cBhvr>
                                      <p:to>
                                        <p:strVal val="visible"/>
                                      </p:to>
                                    </p:set>
                                    <p:animEffect transition="in" filter="fade">
                                      <p:cBhvr>
                                        <p:cTn id="46" dur="500"/>
                                        <p:tgtEl>
                                          <p:spTgt spid="27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76"/>
                                        </p:tgtEl>
                                        <p:attrNameLst>
                                          <p:attrName>style.visibility</p:attrName>
                                        </p:attrNameLst>
                                      </p:cBhvr>
                                      <p:to>
                                        <p:strVal val="visible"/>
                                      </p:to>
                                    </p:set>
                                    <p:animEffect transition="in" filter="fade">
                                      <p:cBhvr>
                                        <p:cTn id="51" dur="500"/>
                                        <p:tgtEl>
                                          <p:spTgt spid="27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77"/>
                                        </p:tgtEl>
                                        <p:attrNameLst>
                                          <p:attrName>style.visibility</p:attrName>
                                        </p:attrNameLst>
                                      </p:cBhvr>
                                      <p:to>
                                        <p:strVal val="visible"/>
                                      </p:to>
                                    </p:set>
                                    <p:animEffect transition="in" filter="fade">
                                      <p:cBhvr>
                                        <p:cTn id="56" dur="500"/>
                                        <p:tgtEl>
                                          <p:spTgt spid="27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78"/>
                                        </p:tgtEl>
                                        <p:attrNameLst>
                                          <p:attrName>style.visibility</p:attrName>
                                        </p:attrNameLst>
                                      </p:cBhvr>
                                      <p:to>
                                        <p:strVal val="visible"/>
                                      </p:to>
                                    </p:set>
                                    <p:animEffect transition="in" filter="fade">
                                      <p:cBhvr>
                                        <p:cTn id="61" dur="500"/>
                                        <p:tgtEl>
                                          <p:spTgt spid="278"/>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79"/>
                                        </p:tgtEl>
                                        <p:attrNameLst>
                                          <p:attrName>style.visibility</p:attrName>
                                        </p:attrNameLst>
                                      </p:cBhvr>
                                      <p:to>
                                        <p:strVal val="visible"/>
                                      </p:to>
                                    </p:set>
                                    <p:animEffect transition="in" filter="fade">
                                      <p:cBhvr>
                                        <p:cTn id="66" dur="500"/>
                                        <p:tgtEl>
                                          <p:spTgt spid="27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89"/>
          <p:cNvSpPr/>
          <p:nvPr/>
        </p:nvSpPr>
        <p:spPr>
          <a:xfrm>
            <a:off x="381000" y="76200"/>
            <a:ext cx="8229600" cy="2971800"/>
          </a:xfrm>
          <a:prstGeom prst="rect">
            <a:avLst/>
          </a:prstGeom>
          <a:solidFill>
            <a:srgbClr val="00B0F0">
              <a:alpha val="1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410626" y="3588574"/>
            <a:ext cx="8229600" cy="3026378"/>
          </a:xfrm>
          <a:prstGeom prst="rect">
            <a:avLst/>
          </a:prstGeom>
          <a:solidFill>
            <a:srgbClr val="92D050">
              <a:alpha val="1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4" name="TextBox 23"/>
              <p:cNvSpPr txBox="1"/>
              <p:nvPr/>
            </p:nvSpPr>
            <p:spPr>
              <a:xfrm>
                <a:off x="3803083" y="2853523"/>
                <a:ext cx="764953" cy="8309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0" i="1" smtClean="0">
                          <a:latin typeface="Cambria Math"/>
                        </a:rPr>
                        <m:t>⊔</m:t>
                      </m:r>
                    </m:oMath>
                  </m:oMathPara>
                </a14:m>
                <a:endParaRPr lang="en-US" sz="4400" dirty="0"/>
              </a:p>
            </p:txBody>
          </p:sp>
        </mc:Choice>
        <mc:Fallback xmlns="">
          <p:sp>
            <p:nvSpPr>
              <p:cNvPr id="24" name="TextBox 23"/>
              <p:cNvSpPr txBox="1">
                <a:spLocks noRot="1" noChangeAspect="1" noMove="1" noResize="1" noEditPoints="1" noAdjustHandles="1" noChangeArrowheads="1" noChangeShapeType="1" noTextEdit="1"/>
              </p:cNvSpPr>
              <p:nvPr/>
            </p:nvSpPr>
            <p:spPr>
              <a:xfrm>
                <a:off x="3803083" y="2853523"/>
                <a:ext cx="764953" cy="830997"/>
              </a:xfrm>
              <a:prstGeom prst="rect">
                <a:avLst/>
              </a:prstGeom>
              <a:blipFill rotWithShape="1">
                <a:blip r:embed="rId2"/>
                <a:stretch>
                  <a:fillRect/>
                </a:stretch>
              </a:blipFill>
            </p:spPr>
            <p:txBody>
              <a:bodyPr/>
              <a:lstStyle/>
              <a:p>
                <a:r>
                  <a:rPr lang="en-US">
                    <a:noFill/>
                  </a:rPr>
                  <a:t> </a:t>
                </a:r>
              </a:p>
            </p:txBody>
          </p:sp>
        </mc:Fallback>
      </mc:AlternateContent>
      <p:grpSp>
        <p:nvGrpSpPr>
          <p:cNvPr id="2" name="Group 1"/>
          <p:cNvGrpSpPr/>
          <p:nvPr/>
        </p:nvGrpSpPr>
        <p:grpSpPr>
          <a:xfrm>
            <a:off x="1143000" y="493524"/>
            <a:ext cx="6781800" cy="2265172"/>
            <a:chOff x="1143000" y="493524"/>
            <a:chExt cx="6781800" cy="2265172"/>
          </a:xfrm>
        </p:grpSpPr>
        <p:grpSp>
          <p:nvGrpSpPr>
            <p:cNvPr id="197" name="Group 196"/>
            <p:cNvGrpSpPr/>
            <p:nvPr/>
          </p:nvGrpSpPr>
          <p:grpSpPr>
            <a:xfrm>
              <a:off x="1143000" y="493524"/>
              <a:ext cx="6781800" cy="2119021"/>
              <a:chOff x="914400" y="1009644"/>
              <a:chExt cx="6781800" cy="2119021"/>
            </a:xfrm>
          </p:grpSpPr>
          <mc:AlternateContent xmlns:mc="http://schemas.openxmlformats.org/markup-compatibility/2006" xmlns:a14="http://schemas.microsoft.com/office/drawing/2010/main">
            <mc:Choice Requires="a14">
              <p:sp>
                <p:nvSpPr>
                  <p:cNvPr id="198" name="TextBox 197"/>
                  <p:cNvSpPr txBox="1"/>
                  <p:nvPr/>
                </p:nvSpPr>
                <p:spPr>
                  <a:xfrm>
                    <a:off x="914400" y="2133600"/>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𝑎</m:t>
                              </m:r>
                            </m:e>
                            <m:sub>
                              <m:r>
                                <a:rPr lang="en-US" sz="2400" b="0" i="1" smtClean="0">
                                  <a:latin typeface="Cambria Math"/>
                                </a:rPr>
                                <m:t>0</m:t>
                              </m:r>
                            </m:sub>
                          </m:sSub>
                        </m:oMath>
                      </m:oMathPara>
                    </a14:m>
                    <a:endParaRPr lang="en-US" sz="2400" dirty="0"/>
                  </a:p>
                </p:txBody>
              </p:sp>
            </mc:Choice>
            <mc:Fallback xmlns="">
              <p:sp>
                <p:nvSpPr>
                  <p:cNvPr id="198" name="TextBox 197"/>
                  <p:cNvSpPr txBox="1">
                    <a:spLocks noRot="1" noChangeAspect="1" noMove="1" noResize="1" noEditPoints="1" noAdjustHandles="1" noChangeArrowheads="1" noChangeShapeType="1" noTextEdit="1"/>
                  </p:cNvSpPr>
                  <p:nvPr/>
                </p:nvSpPr>
                <p:spPr>
                  <a:xfrm>
                    <a:off x="914400" y="2133600"/>
                    <a:ext cx="567720" cy="461665"/>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9" name="TextBox 198"/>
                  <p:cNvSpPr txBox="1"/>
                  <p:nvPr/>
                </p:nvSpPr>
                <p:spPr>
                  <a:xfrm>
                    <a:off x="4004280" y="2153587"/>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𝑎</m:t>
                              </m:r>
                            </m:e>
                            <m:sub>
                              <m:r>
                                <a:rPr lang="en-US" sz="2400" b="0" i="1" smtClean="0">
                                  <a:latin typeface="Cambria Math"/>
                                </a:rPr>
                                <m:t>1</m:t>
                              </m:r>
                            </m:sub>
                          </m:sSub>
                        </m:oMath>
                      </m:oMathPara>
                    </a14:m>
                    <a:endParaRPr lang="en-US" sz="2400" dirty="0"/>
                  </a:p>
                </p:txBody>
              </p:sp>
            </mc:Choice>
            <mc:Fallback xmlns="">
              <p:sp>
                <p:nvSpPr>
                  <p:cNvPr id="199" name="TextBox 198"/>
                  <p:cNvSpPr txBox="1">
                    <a:spLocks noRot="1" noChangeAspect="1" noMove="1" noResize="1" noEditPoints="1" noAdjustHandles="1" noChangeArrowheads="1" noChangeShapeType="1" noTextEdit="1"/>
                  </p:cNvSpPr>
                  <p:nvPr/>
                </p:nvSpPr>
                <p:spPr>
                  <a:xfrm>
                    <a:off x="4004280" y="2153587"/>
                    <a:ext cx="567720" cy="461665"/>
                  </a:xfrm>
                  <a:prstGeom prst="rect">
                    <a:avLst/>
                  </a:prstGeom>
                  <a:blipFill rotWithShape="1">
                    <a:blip r:embed="rId4"/>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0" name="TextBox 199"/>
                  <p:cNvSpPr txBox="1"/>
                  <p:nvPr/>
                </p:nvSpPr>
                <p:spPr>
                  <a:xfrm>
                    <a:off x="7128480" y="2153587"/>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𝑎</m:t>
                              </m:r>
                            </m:e>
                            <m:sub>
                              <m:r>
                                <a:rPr lang="en-US" sz="2400" b="0" i="1" smtClean="0">
                                  <a:latin typeface="Cambria Math"/>
                                </a:rPr>
                                <m:t>2</m:t>
                              </m:r>
                            </m:sub>
                          </m:sSub>
                        </m:oMath>
                      </m:oMathPara>
                    </a14:m>
                    <a:endParaRPr lang="en-US" sz="2400" dirty="0"/>
                  </a:p>
                </p:txBody>
              </p:sp>
            </mc:Choice>
            <mc:Fallback xmlns="">
              <p:sp>
                <p:nvSpPr>
                  <p:cNvPr id="200" name="TextBox 199"/>
                  <p:cNvSpPr txBox="1">
                    <a:spLocks noRot="1" noChangeAspect="1" noMove="1" noResize="1" noEditPoints="1" noAdjustHandles="1" noChangeArrowheads="1" noChangeShapeType="1" noTextEdit="1"/>
                  </p:cNvSpPr>
                  <p:nvPr/>
                </p:nvSpPr>
                <p:spPr>
                  <a:xfrm>
                    <a:off x="7128480" y="2153587"/>
                    <a:ext cx="567720" cy="461665"/>
                  </a:xfrm>
                  <a:prstGeom prst="rect">
                    <a:avLst/>
                  </a:prstGeom>
                  <a:blipFill rotWithShape="1">
                    <a:blip r:embed="rId5"/>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1" name="TextBox 200"/>
                  <p:cNvSpPr txBox="1"/>
                  <p:nvPr/>
                </p:nvSpPr>
                <p:spPr>
                  <a:xfrm>
                    <a:off x="2286000" y="1501515"/>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𝑏</m:t>
                              </m:r>
                            </m:e>
                            <m:sub>
                              <m:r>
                                <a:rPr lang="en-US" sz="2400" b="0" i="1" smtClean="0">
                                  <a:latin typeface="Cambria Math"/>
                                </a:rPr>
                                <m:t>0</m:t>
                              </m:r>
                            </m:sub>
                          </m:sSub>
                        </m:oMath>
                      </m:oMathPara>
                    </a14:m>
                    <a:endParaRPr lang="en-US" sz="2400" dirty="0"/>
                  </a:p>
                </p:txBody>
              </p:sp>
            </mc:Choice>
            <mc:Fallback xmlns="">
              <p:sp>
                <p:nvSpPr>
                  <p:cNvPr id="201" name="TextBox 200"/>
                  <p:cNvSpPr txBox="1">
                    <a:spLocks noRot="1" noChangeAspect="1" noMove="1" noResize="1" noEditPoints="1" noAdjustHandles="1" noChangeArrowheads="1" noChangeShapeType="1" noTextEdit="1"/>
                  </p:cNvSpPr>
                  <p:nvPr/>
                </p:nvSpPr>
                <p:spPr>
                  <a:xfrm>
                    <a:off x="2286000" y="1501515"/>
                    <a:ext cx="567720" cy="461665"/>
                  </a:xfrm>
                  <a:prstGeom prst="rect">
                    <a:avLst/>
                  </a:prstGeom>
                  <a:blipFill rotWithShape="1">
                    <a:blip r:embed="rId6"/>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2" name="TextBox 201"/>
                  <p:cNvSpPr txBox="1"/>
                  <p:nvPr/>
                </p:nvSpPr>
                <p:spPr>
                  <a:xfrm>
                    <a:off x="5299680" y="1501515"/>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𝑏</m:t>
                              </m:r>
                            </m:e>
                            <m:sub>
                              <m:r>
                                <a:rPr lang="en-US" sz="2400" b="0" i="1" smtClean="0">
                                  <a:latin typeface="Cambria Math"/>
                                </a:rPr>
                                <m:t>1</m:t>
                              </m:r>
                            </m:sub>
                          </m:sSub>
                        </m:oMath>
                      </m:oMathPara>
                    </a14:m>
                    <a:endParaRPr lang="en-US" sz="2400" dirty="0"/>
                  </a:p>
                </p:txBody>
              </p:sp>
            </mc:Choice>
            <mc:Fallback xmlns="">
              <p:sp>
                <p:nvSpPr>
                  <p:cNvPr id="202" name="TextBox 201"/>
                  <p:cNvSpPr txBox="1">
                    <a:spLocks noRot="1" noChangeAspect="1" noMove="1" noResize="1" noEditPoints="1" noAdjustHandles="1" noChangeArrowheads="1" noChangeShapeType="1" noTextEdit="1"/>
                  </p:cNvSpPr>
                  <p:nvPr/>
                </p:nvSpPr>
                <p:spPr>
                  <a:xfrm>
                    <a:off x="5299680" y="1501515"/>
                    <a:ext cx="567720" cy="461665"/>
                  </a:xfrm>
                  <a:prstGeom prst="rect">
                    <a:avLst/>
                  </a:prstGeom>
                  <a:blipFill rotWithShape="1">
                    <a:blip r:embed="rId7"/>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3" name="TextBox 202"/>
                  <p:cNvSpPr txBox="1"/>
                  <p:nvPr/>
                </p:nvSpPr>
                <p:spPr>
                  <a:xfrm>
                    <a:off x="2213440" y="2667000"/>
                    <a:ext cx="52976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𝑐</m:t>
                              </m:r>
                            </m:e>
                            <m:sub>
                              <m:r>
                                <a:rPr lang="en-US" sz="2400" b="0" i="1" smtClean="0">
                                  <a:latin typeface="Cambria Math"/>
                                </a:rPr>
                                <m:t>0</m:t>
                              </m:r>
                            </m:sub>
                          </m:sSub>
                        </m:oMath>
                      </m:oMathPara>
                    </a14:m>
                    <a:endParaRPr lang="en-US" sz="2400" dirty="0"/>
                  </a:p>
                </p:txBody>
              </p:sp>
            </mc:Choice>
            <mc:Fallback xmlns="">
              <p:sp>
                <p:nvSpPr>
                  <p:cNvPr id="203" name="TextBox 202"/>
                  <p:cNvSpPr txBox="1">
                    <a:spLocks noRot="1" noChangeAspect="1" noMove="1" noResize="1" noEditPoints="1" noAdjustHandles="1" noChangeArrowheads="1" noChangeShapeType="1" noTextEdit="1"/>
                  </p:cNvSpPr>
                  <p:nvPr/>
                </p:nvSpPr>
                <p:spPr>
                  <a:xfrm>
                    <a:off x="2213440" y="2667000"/>
                    <a:ext cx="529760" cy="461665"/>
                  </a:xfrm>
                  <a:prstGeom prst="rect">
                    <a:avLst/>
                  </a:prstGeom>
                  <a:blipFill rotWithShape="1">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4" name="TextBox 203"/>
                  <p:cNvSpPr txBox="1"/>
                  <p:nvPr/>
                </p:nvSpPr>
                <p:spPr>
                  <a:xfrm>
                    <a:off x="5344757" y="2667000"/>
                    <a:ext cx="52264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𝑐</m:t>
                              </m:r>
                            </m:e>
                            <m:sub>
                              <m:r>
                                <a:rPr lang="en-US" sz="2400" b="0" i="1" smtClean="0">
                                  <a:latin typeface="Cambria Math"/>
                                </a:rPr>
                                <m:t>1</m:t>
                              </m:r>
                            </m:sub>
                          </m:sSub>
                        </m:oMath>
                      </m:oMathPara>
                    </a14:m>
                    <a:endParaRPr lang="en-US" sz="2400" dirty="0"/>
                  </a:p>
                </p:txBody>
              </p:sp>
            </mc:Choice>
            <mc:Fallback xmlns="">
              <p:sp>
                <p:nvSpPr>
                  <p:cNvPr id="204" name="TextBox 203"/>
                  <p:cNvSpPr txBox="1">
                    <a:spLocks noRot="1" noChangeAspect="1" noMove="1" noResize="1" noEditPoints="1" noAdjustHandles="1" noChangeArrowheads="1" noChangeShapeType="1" noTextEdit="1"/>
                  </p:cNvSpPr>
                  <p:nvPr/>
                </p:nvSpPr>
                <p:spPr>
                  <a:xfrm>
                    <a:off x="5344757" y="2667000"/>
                    <a:ext cx="522643" cy="461665"/>
                  </a:xfrm>
                  <a:prstGeom prst="rect">
                    <a:avLst/>
                  </a:prstGeom>
                  <a:blipFill rotWithShape="1">
                    <a:blip r:embed="rId9"/>
                    <a:stretch>
                      <a:fillRect/>
                    </a:stretch>
                  </a:blipFill>
                </p:spPr>
                <p:txBody>
                  <a:bodyPr/>
                  <a:lstStyle/>
                  <a:p>
                    <a:r>
                      <a:rPr lang="en-US">
                        <a:noFill/>
                      </a:rPr>
                      <a:t> </a:t>
                    </a:r>
                  </a:p>
                </p:txBody>
              </p:sp>
            </mc:Fallback>
          </mc:AlternateContent>
          <p:cxnSp>
            <p:nvCxnSpPr>
              <p:cNvPr id="205" name="Straight Arrow Connector 204"/>
              <p:cNvCxnSpPr>
                <a:stCxn id="198" idx="0"/>
                <a:endCxn id="201" idx="1"/>
              </p:cNvCxnSpPr>
              <p:nvPr/>
            </p:nvCxnSpPr>
            <p:spPr>
              <a:xfrm flipV="1">
                <a:off x="1198260" y="1732348"/>
                <a:ext cx="1087740" cy="40125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6" name="Straight Arrow Connector 205"/>
              <p:cNvCxnSpPr>
                <a:stCxn id="198" idx="2"/>
                <a:endCxn id="203" idx="1"/>
              </p:cNvCxnSpPr>
              <p:nvPr/>
            </p:nvCxnSpPr>
            <p:spPr>
              <a:xfrm>
                <a:off x="1198260" y="2595265"/>
                <a:ext cx="1015180" cy="30256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7" name="Straight Arrow Connector 206"/>
              <p:cNvCxnSpPr>
                <a:stCxn id="199" idx="2"/>
                <a:endCxn id="204" idx="1"/>
              </p:cNvCxnSpPr>
              <p:nvPr/>
            </p:nvCxnSpPr>
            <p:spPr>
              <a:xfrm>
                <a:off x="4288140" y="2615252"/>
                <a:ext cx="1056617" cy="28258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a:stCxn id="201" idx="3"/>
                <a:endCxn id="199" idx="1"/>
              </p:cNvCxnSpPr>
              <p:nvPr/>
            </p:nvCxnSpPr>
            <p:spPr>
              <a:xfrm>
                <a:off x="2853720" y="1732348"/>
                <a:ext cx="1150560" cy="652072"/>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09" name="Straight Arrow Connector 208"/>
              <p:cNvCxnSpPr>
                <a:stCxn id="203" idx="3"/>
                <a:endCxn id="199" idx="1"/>
              </p:cNvCxnSpPr>
              <p:nvPr/>
            </p:nvCxnSpPr>
            <p:spPr>
              <a:xfrm flipV="1">
                <a:off x="2743200" y="2384420"/>
                <a:ext cx="1261080" cy="513413"/>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a:stCxn id="199" idx="0"/>
                <a:endCxn id="202" idx="1"/>
              </p:cNvCxnSpPr>
              <p:nvPr/>
            </p:nvCxnSpPr>
            <p:spPr>
              <a:xfrm flipV="1">
                <a:off x="4288140" y="1732348"/>
                <a:ext cx="1011540" cy="42123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1" name="Straight Arrow Connector 210"/>
              <p:cNvCxnSpPr>
                <a:stCxn id="202" idx="3"/>
                <a:endCxn id="200" idx="1"/>
              </p:cNvCxnSpPr>
              <p:nvPr/>
            </p:nvCxnSpPr>
            <p:spPr>
              <a:xfrm>
                <a:off x="5867400" y="1732348"/>
                <a:ext cx="1261080" cy="652072"/>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12" name="Straight Arrow Connector 211"/>
              <p:cNvCxnSpPr>
                <a:stCxn id="204" idx="3"/>
                <a:endCxn id="200" idx="1"/>
              </p:cNvCxnSpPr>
              <p:nvPr/>
            </p:nvCxnSpPr>
            <p:spPr>
              <a:xfrm flipV="1">
                <a:off x="5867400" y="2384420"/>
                <a:ext cx="1261080" cy="513413"/>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3" name="TextBox 212"/>
                  <p:cNvSpPr txBox="1"/>
                  <p:nvPr/>
                </p:nvSpPr>
                <p:spPr>
                  <a:xfrm>
                    <a:off x="1463636" y="1471309"/>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13" name="TextBox 212"/>
                  <p:cNvSpPr txBox="1">
                    <a:spLocks noRot="1" noChangeAspect="1" noMove="1" noResize="1" noEditPoints="1" noAdjustHandles="1" noChangeArrowheads="1" noChangeShapeType="1" noTextEdit="1"/>
                  </p:cNvSpPr>
                  <p:nvPr/>
                </p:nvSpPr>
                <p:spPr>
                  <a:xfrm>
                    <a:off x="1463636" y="1471309"/>
                    <a:ext cx="484427" cy="461665"/>
                  </a:xfrm>
                  <a:prstGeom prst="rect">
                    <a:avLst/>
                  </a:prstGeom>
                  <a:blipFill rotWithShape="1">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4" name="TextBox 213"/>
                  <p:cNvSpPr txBox="1"/>
                  <p:nvPr/>
                </p:nvSpPr>
                <p:spPr>
                  <a:xfrm>
                    <a:off x="1496773" y="236220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14" name="TextBox 213"/>
                  <p:cNvSpPr txBox="1">
                    <a:spLocks noRot="1" noChangeAspect="1" noMove="1" noResize="1" noEditPoints="1" noAdjustHandles="1" noChangeArrowheads="1" noChangeShapeType="1" noTextEdit="1"/>
                  </p:cNvSpPr>
                  <p:nvPr/>
                </p:nvSpPr>
                <p:spPr>
                  <a:xfrm>
                    <a:off x="1496773" y="2362200"/>
                    <a:ext cx="484427" cy="461665"/>
                  </a:xfrm>
                  <a:prstGeom prst="rect">
                    <a:avLst/>
                  </a:prstGeom>
                  <a:blipFill rotWithShape="1">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5" name="TextBox 214"/>
                  <p:cNvSpPr txBox="1"/>
                  <p:nvPr/>
                </p:nvSpPr>
                <p:spPr>
                  <a:xfrm>
                    <a:off x="3096973" y="1595735"/>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15" name="TextBox 214"/>
                  <p:cNvSpPr txBox="1">
                    <a:spLocks noRot="1" noChangeAspect="1" noMove="1" noResize="1" noEditPoints="1" noAdjustHandles="1" noChangeArrowheads="1" noChangeShapeType="1" noTextEdit="1"/>
                  </p:cNvSpPr>
                  <p:nvPr/>
                </p:nvSpPr>
                <p:spPr>
                  <a:xfrm>
                    <a:off x="3096973" y="1595735"/>
                    <a:ext cx="484427" cy="461665"/>
                  </a:xfrm>
                  <a:prstGeom prst="rect">
                    <a:avLst/>
                  </a:prstGeom>
                  <a:blipFill rotWithShape="1">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6" name="TextBox 215"/>
                  <p:cNvSpPr txBox="1"/>
                  <p:nvPr/>
                </p:nvSpPr>
                <p:spPr>
                  <a:xfrm>
                    <a:off x="2895600" y="229539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16" name="TextBox 215"/>
                  <p:cNvSpPr txBox="1">
                    <a:spLocks noRot="1" noChangeAspect="1" noMove="1" noResize="1" noEditPoints="1" noAdjustHandles="1" noChangeArrowheads="1" noChangeShapeType="1" noTextEdit="1"/>
                  </p:cNvSpPr>
                  <p:nvPr/>
                </p:nvSpPr>
                <p:spPr>
                  <a:xfrm>
                    <a:off x="2895600" y="2295390"/>
                    <a:ext cx="484427" cy="461665"/>
                  </a:xfrm>
                  <a:prstGeom prst="rect">
                    <a:avLst/>
                  </a:prstGeom>
                  <a:blipFill rotWithShape="1">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7" name="TextBox 216"/>
                  <p:cNvSpPr txBox="1"/>
                  <p:nvPr/>
                </p:nvSpPr>
                <p:spPr>
                  <a:xfrm>
                    <a:off x="4551695" y="1524267"/>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17" name="TextBox 216"/>
                  <p:cNvSpPr txBox="1">
                    <a:spLocks noRot="1" noChangeAspect="1" noMove="1" noResize="1" noEditPoints="1" noAdjustHandles="1" noChangeArrowheads="1" noChangeShapeType="1" noTextEdit="1"/>
                  </p:cNvSpPr>
                  <p:nvPr/>
                </p:nvSpPr>
                <p:spPr>
                  <a:xfrm>
                    <a:off x="4551695" y="1524267"/>
                    <a:ext cx="484427" cy="461665"/>
                  </a:xfrm>
                  <a:prstGeom prst="rect">
                    <a:avLst/>
                  </a:prstGeom>
                  <a:blipFill rotWithShape="1">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8" name="TextBox 217"/>
                  <p:cNvSpPr txBox="1"/>
                  <p:nvPr/>
                </p:nvSpPr>
                <p:spPr>
                  <a:xfrm>
                    <a:off x="4544773" y="228600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18" name="TextBox 217"/>
                  <p:cNvSpPr txBox="1">
                    <a:spLocks noRot="1" noChangeAspect="1" noMove="1" noResize="1" noEditPoints="1" noAdjustHandles="1" noChangeArrowheads="1" noChangeShapeType="1" noTextEdit="1"/>
                  </p:cNvSpPr>
                  <p:nvPr/>
                </p:nvSpPr>
                <p:spPr>
                  <a:xfrm>
                    <a:off x="4544773" y="2286000"/>
                    <a:ext cx="484427" cy="461665"/>
                  </a:xfrm>
                  <a:prstGeom prst="rect">
                    <a:avLst/>
                  </a:prstGeom>
                  <a:blipFill rotWithShape="1">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9" name="TextBox 218"/>
                  <p:cNvSpPr txBox="1"/>
                  <p:nvPr/>
                </p:nvSpPr>
                <p:spPr>
                  <a:xfrm>
                    <a:off x="6158586" y="1596719"/>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19" name="TextBox 218"/>
                  <p:cNvSpPr txBox="1">
                    <a:spLocks noRot="1" noChangeAspect="1" noMove="1" noResize="1" noEditPoints="1" noAdjustHandles="1" noChangeArrowheads="1" noChangeShapeType="1" noTextEdit="1"/>
                  </p:cNvSpPr>
                  <p:nvPr/>
                </p:nvSpPr>
                <p:spPr>
                  <a:xfrm>
                    <a:off x="6158586" y="1596719"/>
                    <a:ext cx="484427" cy="461665"/>
                  </a:xfrm>
                  <a:prstGeom prst="rect">
                    <a:avLst/>
                  </a:prstGeom>
                  <a:blipFill rotWithShape="1">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0" name="TextBox 219"/>
                  <p:cNvSpPr txBox="1"/>
                  <p:nvPr/>
                </p:nvSpPr>
                <p:spPr>
                  <a:xfrm>
                    <a:off x="6019800" y="2281535"/>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20" name="TextBox 219"/>
                  <p:cNvSpPr txBox="1">
                    <a:spLocks noRot="1" noChangeAspect="1" noMove="1" noResize="1" noEditPoints="1" noAdjustHandles="1" noChangeArrowheads="1" noChangeShapeType="1" noTextEdit="1"/>
                  </p:cNvSpPr>
                  <p:nvPr/>
                </p:nvSpPr>
                <p:spPr>
                  <a:xfrm>
                    <a:off x="6019800" y="2281535"/>
                    <a:ext cx="484427" cy="461665"/>
                  </a:xfrm>
                  <a:prstGeom prst="rect">
                    <a:avLst/>
                  </a:prstGeom>
                  <a:blipFill rotWithShape="1">
                    <a:blip r:embed="rId17"/>
                    <a:stretch>
                      <a:fillRect/>
                    </a:stretch>
                  </a:blipFill>
                </p:spPr>
                <p:txBody>
                  <a:bodyPr/>
                  <a:lstStyle/>
                  <a:p>
                    <a:r>
                      <a:rPr lang="en-US">
                        <a:noFill/>
                      </a:rPr>
                      <a:t> </a:t>
                    </a:r>
                  </a:p>
                </p:txBody>
              </p:sp>
            </mc:Fallback>
          </mc:AlternateContent>
          <p:sp>
            <p:nvSpPr>
              <p:cNvPr id="221" name="Freeform 220"/>
              <p:cNvSpPr/>
              <p:nvPr/>
            </p:nvSpPr>
            <p:spPr>
              <a:xfrm>
                <a:off x="988204" y="1082858"/>
                <a:ext cx="6448882" cy="1135686"/>
              </a:xfrm>
              <a:custGeom>
                <a:avLst/>
                <a:gdLst>
                  <a:gd name="connsiteX0" fmla="*/ 6297016 w 6448882"/>
                  <a:gd name="connsiteY0" fmla="*/ 1135686 h 1135686"/>
                  <a:gd name="connsiteX1" fmla="*/ 6117134 w 6448882"/>
                  <a:gd name="connsiteY1" fmla="*/ 356198 h 1135686"/>
                  <a:gd name="connsiteX2" fmla="*/ 3358944 w 6448882"/>
                  <a:gd name="connsiteY2" fmla="*/ 41404 h 1135686"/>
                  <a:gd name="connsiteX3" fmla="*/ 510812 w 6448882"/>
                  <a:gd name="connsiteY3" fmla="*/ 116355 h 1135686"/>
                  <a:gd name="connsiteX4" fmla="*/ 1147 w 6448882"/>
                  <a:gd name="connsiteY4" fmla="*/ 1060735 h 1135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8882" h="1135686">
                    <a:moveTo>
                      <a:pt x="6297016" y="1135686"/>
                    </a:moveTo>
                    <a:cubicBezTo>
                      <a:pt x="6451914" y="837132"/>
                      <a:pt x="6606813" y="538578"/>
                      <a:pt x="6117134" y="356198"/>
                    </a:cubicBezTo>
                    <a:cubicBezTo>
                      <a:pt x="5627455" y="173818"/>
                      <a:pt x="4293331" y="81378"/>
                      <a:pt x="3358944" y="41404"/>
                    </a:cubicBezTo>
                    <a:cubicBezTo>
                      <a:pt x="2424557" y="1430"/>
                      <a:pt x="1070445" y="-53534"/>
                      <a:pt x="510812" y="116355"/>
                    </a:cubicBezTo>
                    <a:cubicBezTo>
                      <a:pt x="-48821" y="286244"/>
                      <a:pt x="1147" y="1060735"/>
                      <a:pt x="1147" y="1060735"/>
                    </a:cubicBezTo>
                  </a:path>
                </a:pathLst>
              </a:custGeom>
              <a:no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22" name="TextBox 221"/>
                  <p:cNvSpPr txBox="1"/>
                  <p:nvPr/>
                </p:nvSpPr>
                <p:spPr>
                  <a:xfrm>
                    <a:off x="6795413" y="1009644"/>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&gt;</m:t>
                          </m:r>
                        </m:oMath>
                      </m:oMathPara>
                    </a14:m>
                    <a:endParaRPr lang="en-US" dirty="0"/>
                  </a:p>
                </p:txBody>
              </p:sp>
            </mc:Choice>
            <mc:Fallback xmlns="">
              <p:sp>
                <p:nvSpPr>
                  <p:cNvPr id="222" name="TextBox 221"/>
                  <p:cNvSpPr txBox="1">
                    <a:spLocks noRot="1" noChangeAspect="1" noMove="1" noResize="1" noEditPoints="1" noAdjustHandles="1" noChangeArrowheads="1" noChangeShapeType="1" noTextEdit="1"/>
                  </p:cNvSpPr>
                  <p:nvPr/>
                </p:nvSpPr>
                <p:spPr>
                  <a:xfrm>
                    <a:off x="6795413" y="1009644"/>
                    <a:ext cx="484427" cy="461665"/>
                  </a:xfrm>
                  <a:prstGeom prst="rect">
                    <a:avLst/>
                  </a:prstGeom>
                  <a:blipFill rotWithShape="1">
                    <a:blip r:embed="rId18"/>
                    <a:stretch>
                      <a:fillRect/>
                    </a:stretch>
                  </a:blipFill>
                </p:spPr>
                <p:txBody>
                  <a:bodyPr/>
                  <a:lstStyle/>
                  <a:p>
                    <a:r>
                      <a:rPr lang="en-US">
                        <a:noFill/>
                      </a:rPr>
                      <a:t> </a:t>
                    </a:r>
                  </a:p>
                </p:txBody>
              </p:sp>
            </mc:Fallback>
          </mc:AlternateContent>
        </p:grpSp>
        <p:cxnSp>
          <p:nvCxnSpPr>
            <p:cNvPr id="229" name="Straight Arrow Connector 228"/>
            <p:cNvCxnSpPr/>
            <p:nvPr/>
          </p:nvCxnSpPr>
          <p:spPr>
            <a:xfrm>
              <a:off x="1457374" y="2215487"/>
              <a:ext cx="1015180" cy="30256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0" name="Straight Arrow Connector 229"/>
            <p:cNvCxnSpPr/>
            <p:nvPr/>
          </p:nvCxnSpPr>
          <p:spPr>
            <a:xfrm flipV="1">
              <a:off x="1457374" y="1352570"/>
              <a:ext cx="1087740" cy="40125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1" name="Straight Arrow Connector 230"/>
            <p:cNvCxnSpPr/>
            <p:nvPr/>
          </p:nvCxnSpPr>
          <p:spPr>
            <a:xfrm>
              <a:off x="4547254" y="2235474"/>
              <a:ext cx="1056617" cy="28258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2" name="Straight Arrow Connector 231"/>
            <p:cNvCxnSpPr/>
            <p:nvPr/>
          </p:nvCxnSpPr>
          <p:spPr>
            <a:xfrm flipV="1">
              <a:off x="4547254" y="1352570"/>
              <a:ext cx="1011540" cy="42123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3" name="Freeform 232"/>
            <p:cNvSpPr/>
            <p:nvPr/>
          </p:nvSpPr>
          <p:spPr>
            <a:xfrm>
              <a:off x="1404928" y="703081"/>
              <a:ext cx="6103511" cy="1050742"/>
            </a:xfrm>
            <a:custGeom>
              <a:avLst/>
              <a:gdLst>
                <a:gd name="connsiteX0" fmla="*/ 6297016 w 6448882"/>
                <a:gd name="connsiteY0" fmla="*/ 1135686 h 1135686"/>
                <a:gd name="connsiteX1" fmla="*/ 6117134 w 6448882"/>
                <a:gd name="connsiteY1" fmla="*/ 356198 h 1135686"/>
                <a:gd name="connsiteX2" fmla="*/ 3358944 w 6448882"/>
                <a:gd name="connsiteY2" fmla="*/ 41404 h 1135686"/>
                <a:gd name="connsiteX3" fmla="*/ 510812 w 6448882"/>
                <a:gd name="connsiteY3" fmla="*/ 116355 h 1135686"/>
                <a:gd name="connsiteX4" fmla="*/ 1147 w 6448882"/>
                <a:gd name="connsiteY4" fmla="*/ 1060735 h 1135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8882" h="1135686">
                  <a:moveTo>
                    <a:pt x="6297016" y="1135686"/>
                  </a:moveTo>
                  <a:cubicBezTo>
                    <a:pt x="6451914" y="837132"/>
                    <a:pt x="6606813" y="538578"/>
                    <a:pt x="6117134" y="356198"/>
                  </a:cubicBezTo>
                  <a:cubicBezTo>
                    <a:pt x="5627455" y="173818"/>
                    <a:pt x="4293331" y="81378"/>
                    <a:pt x="3358944" y="41404"/>
                  </a:cubicBezTo>
                  <a:cubicBezTo>
                    <a:pt x="2424557" y="1430"/>
                    <a:pt x="1070445" y="-53534"/>
                    <a:pt x="510812" y="116355"/>
                  </a:cubicBezTo>
                  <a:cubicBezTo>
                    <a:pt x="-48821" y="286244"/>
                    <a:pt x="1147" y="1060735"/>
                    <a:pt x="1147" y="1060735"/>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Freeform 233"/>
            <p:cNvSpPr/>
            <p:nvPr/>
          </p:nvSpPr>
          <p:spPr>
            <a:xfrm>
              <a:off x="2819400" y="848380"/>
              <a:ext cx="4446826" cy="854044"/>
            </a:xfrm>
            <a:custGeom>
              <a:avLst/>
              <a:gdLst>
                <a:gd name="connsiteX0" fmla="*/ 4601980 w 4601980"/>
                <a:gd name="connsiteY0" fmla="*/ 863717 h 863717"/>
                <a:gd name="connsiteX1" fmla="*/ 4122295 w 4601980"/>
                <a:gd name="connsiteY1" fmla="*/ 279101 h 863717"/>
                <a:gd name="connsiteX2" fmla="*/ 2458387 w 4601980"/>
                <a:gd name="connsiteY2" fmla="*/ 39258 h 863717"/>
                <a:gd name="connsiteX3" fmla="*/ 1124262 w 4601980"/>
                <a:gd name="connsiteY3" fmla="*/ 24268 h 863717"/>
                <a:gd name="connsiteX4" fmla="*/ 0 w 4601980"/>
                <a:gd name="connsiteY4" fmla="*/ 279101 h 86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1980" h="863717">
                  <a:moveTo>
                    <a:pt x="4601980" y="863717"/>
                  </a:moveTo>
                  <a:cubicBezTo>
                    <a:pt x="4540770" y="640114"/>
                    <a:pt x="4479560" y="416511"/>
                    <a:pt x="4122295" y="279101"/>
                  </a:cubicBezTo>
                  <a:cubicBezTo>
                    <a:pt x="3765030" y="141691"/>
                    <a:pt x="2958059" y="81730"/>
                    <a:pt x="2458387" y="39258"/>
                  </a:cubicBezTo>
                  <a:cubicBezTo>
                    <a:pt x="1958715" y="-3214"/>
                    <a:pt x="1533993" y="-15706"/>
                    <a:pt x="1124262" y="24268"/>
                  </a:cubicBezTo>
                  <a:cubicBezTo>
                    <a:pt x="714531" y="64242"/>
                    <a:pt x="182380" y="251619"/>
                    <a:pt x="0" y="279101"/>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Freeform 234"/>
            <p:cNvSpPr/>
            <p:nvPr/>
          </p:nvSpPr>
          <p:spPr>
            <a:xfrm flipV="1">
              <a:off x="2882115" y="2057400"/>
              <a:ext cx="4433085" cy="701296"/>
            </a:xfrm>
            <a:custGeom>
              <a:avLst/>
              <a:gdLst>
                <a:gd name="connsiteX0" fmla="*/ 4601980 w 4601980"/>
                <a:gd name="connsiteY0" fmla="*/ 863717 h 863717"/>
                <a:gd name="connsiteX1" fmla="*/ 4122295 w 4601980"/>
                <a:gd name="connsiteY1" fmla="*/ 279101 h 863717"/>
                <a:gd name="connsiteX2" fmla="*/ 2458387 w 4601980"/>
                <a:gd name="connsiteY2" fmla="*/ 39258 h 863717"/>
                <a:gd name="connsiteX3" fmla="*/ 1124262 w 4601980"/>
                <a:gd name="connsiteY3" fmla="*/ 24268 h 863717"/>
                <a:gd name="connsiteX4" fmla="*/ 0 w 4601980"/>
                <a:gd name="connsiteY4" fmla="*/ 279101 h 86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1980" h="863717">
                  <a:moveTo>
                    <a:pt x="4601980" y="863717"/>
                  </a:moveTo>
                  <a:cubicBezTo>
                    <a:pt x="4540770" y="640114"/>
                    <a:pt x="4479560" y="416511"/>
                    <a:pt x="4122295" y="279101"/>
                  </a:cubicBezTo>
                  <a:cubicBezTo>
                    <a:pt x="3765030" y="141691"/>
                    <a:pt x="2958059" y="81730"/>
                    <a:pt x="2458387" y="39258"/>
                  </a:cubicBezTo>
                  <a:cubicBezTo>
                    <a:pt x="1958715" y="-3214"/>
                    <a:pt x="1533993" y="-15706"/>
                    <a:pt x="1124262" y="24268"/>
                  </a:cubicBezTo>
                  <a:cubicBezTo>
                    <a:pt x="714531" y="64242"/>
                    <a:pt x="182380" y="251619"/>
                    <a:pt x="0" y="279101"/>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9" name="Straight Arrow Connector 268"/>
            <p:cNvCxnSpPr/>
            <p:nvPr/>
          </p:nvCxnSpPr>
          <p:spPr>
            <a:xfrm>
              <a:off x="2971800" y="1311431"/>
              <a:ext cx="990600" cy="556869"/>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1" name="Straight Arrow Connector 270"/>
            <p:cNvCxnSpPr/>
            <p:nvPr/>
          </p:nvCxnSpPr>
          <p:spPr>
            <a:xfrm>
              <a:off x="1600200" y="1868300"/>
              <a:ext cx="2209800" cy="0"/>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2" name="Straight Arrow Connector 271"/>
            <p:cNvCxnSpPr/>
            <p:nvPr/>
          </p:nvCxnSpPr>
          <p:spPr>
            <a:xfrm flipH="1">
              <a:off x="4648201" y="1846080"/>
              <a:ext cx="2171699" cy="22220"/>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3" name="Straight Arrow Connector 272"/>
            <p:cNvCxnSpPr/>
            <p:nvPr/>
          </p:nvCxnSpPr>
          <p:spPr>
            <a:xfrm flipH="1" flipV="1">
              <a:off x="6019800" y="1311431"/>
              <a:ext cx="800100" cy="420236"/>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4" name="Straight Arrow Connector 273"/>
            <p:cNvCxnSpPr/>
            <p:nvPr/>
          </p:nvCxnSpPr>
          <p:spPr>
            <a:xfrm flipH="1">
              <a:off x="6096000" y="2020700"/>
              <a:ext cx="1170226" cy="497355"/>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grpSp>
      <p:grpSp>
        <p:nvGrpSpPr>
          <p:cNvPr id="3" name="Group 2"/>
          <p:cNvGrpSpPr/>
          <p:nvPr/>
        </p:nvGrpSpPr>
        <p:grpSpPr>
          <a:xfrm>
            <a:off x="1143000" y="3962400"/>
            <a:ext cx="6781800" cy="2265172"/>
            <a:chOff x="1143000" y="3962400"/>
            <a:chExt cx="6781800" cy="2265172"/>
          </a:xfrm>
        </p:grpSpPr>
        <p:grpSp>
          <p:nvGrpSpPr>
            <p:cNvPr id="236" name="Group 235"/>
            <p:cNvGrpSpPr/>
            <p:nvPr/>
          </p:nvGrpSpPr>
          <p:grpSpPr>
            <a:xfrm>
              <a:off x="1143000" y="3962400"/>
              <a:ext cx="6781800" cy="2119021"/>
              <a:chOff x="914400" y="1009644"/>
              <a:chExt cx="6781800" cy="2119021"/>
            </a:xfrm>
          </p:grpSpPr>
          <mc:AlternateContent xmlns:mc="http://schemas.openxmlformats.org/markup-compatibility/2006" xmlns:a14="http://schemas.microsoft.com/office/drawing/2010/main">
            <mc:Choice Requires="a14">
              <p:sp>
                <p:nvSpPr>
                  <p:cNvPr id="237" name="TextBox 236"/>
                  <p:cNvSpPr txBox="1"/>
                  <p:nvPr/>
                </p:nvSpPr>
                <p:spPr>
                  <a:xfrm>
                    <a:off x="914400" y="2133600"/>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𝑎</m:t>
                              </m:r>
                            </m:e>
                            <m:sub>
                              <m:r>
                                <a:rPr lang="en-US" sz="2400" b="0" i="1" smtClean="0">
                                  <a:latin typeface="Cambria Math"/>
                                </a:rPr>
                                <m:t>0</m:t>
                              </m:r>
                            </m:sub>
                          </m:sSub>
                        </m:oMath>
                      </m:oMathPara>
                    </a14:m>
                    <a:endParaRPr lang="en-US" sz="2400" dirty="0"/>
                  </a:p>
                </p:txBody>
              </p:sp>
            </mc:Choice>
            <mc:Fallback xmlns="">
              <p:sp>
                <p:nvSpPr>
                  <p:cNvPr id="237" name="TextBox 236"/>
                  <p:cNvSpPr txBox="1">
                    <a:spLocks noRot="1" noChangeAspect="1" noMove="1" noResize="1" noEditPoints="1" noAdjustHandles="1" noChangeArrowheads="1" noChangeShapeType="1" noTextEdit="1"/>
                  </p:cNvSpPr>
                  <p:nvPr/>
                </p:nvSpPr>
                <p:spPr>
                  <a:xfrm>
                    <a:off x="914400" y="2133600"/>
                    <a:ext cx="567720" cy="461665"/>
                  </a:xfrm>
                  <a:prstGeom prst="rect">
                    <a:avLst/>
                  </a:prstGeom>
                  <a:blipFill rotWithShape="1">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8" name="TextBox 237"/>
                  <p:cNvSpPr txBox="1"/>
                  <p:nvPr/>
                </p:nvSpPr>
                <p:spPr>
                  <a:xfrm>
                    <a:off x="4004280" y="2153587"/>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𝑎</m:t>
                              </m:r>
                            </m:e>
                            <m:sub>
                              <m:r>
                                <a:rPr lang="en-US" sz="2400" b="0" i="1" smtClean="0">
                                  <a:latin typeface="Cambria Math"/>
                                </a:rPr>
                                <m:t>1</m:t>
                              </m:r>
                            </m:sub>
                          </m:sSub>
                        </m:oMath>
                      </m:oMathPara>
                    </a14:m>
                    <a:endParaRPr lang="en-US" sz="2400" dirty="0"/>
                  </a:p>
                </p:txBody>
              </p:sp>
            </mc:Choice>
            <mc:Fallback xmlns="">
              <p:sp>
                <p:nvSpPr>
                  <p:cNvPr id="238" name="TextBox 237"/>
                  <p:cNvSpPr txBox="1">
                    <a:spLocks noRot="1" noChangeAspect="1" noMove="1" noResize="1" noEditPoints="1" noAdjustHandles="1" noChangeArrowheads="1" noChangeShapeType="1" noTextEdit="1"/>
                  </p:cNvSpPr>
                  <p:nvPr/>
                </p:nvSpPr>
                <p:spPr>
                  <a:xfrm>
                    <a:off x="4004280" y="2153587"/>
                    <a:ext cx="567720" cy="461665"/>
                  </a:xfrm>
                  <a:prstGeom prst="rect">
                    <a:avLst/>
                  </a:prstGeom>
                  <a:blipFill rotWithShape="1">
                    <a:blip r:embed="rId20"/>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9" name="TextBox 238"/>
                  <p:cNvSpPr txBox="1"/>
                  <p:nvPr/>
                </p:nvSpPr>
                <p:spPr>
                  <a:xfrm>
                    <a:off x="7128480" y="2153587"/>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𝑎</m:t>
                              </m:r>
                            </m:e>
                            <m:sub>
                              <m:r>
                                <a:rPr lang="en-US" sz="2400" b="0" i="1" smtClean="0">
                                  <a:latin typeface="Cambria Math"/>
                                </a:rPr>
                                <m:t>2</m:t>
                              </m:r>
                            </m:sub>
                          </m:sSub>
                        </m:oMath>
                      </m:oMathPara>
                    </a14:m>
                    <a:endParaRPr lang="en-US" sz="2400" dirty="0"/>
                  </a:p>
                </p:txBody>
              </p:sp>
            </mc:Choice>
            <mc:Fallback xmlns="">
              <p:sp>
                <p:nvSpPr>
                  <p:cNvPr id="239" name="TextBox 238"/>
                  <p:cNvSpPr txBox="1">
                    <a:spLocks noRot="1" noChangeAspect="1" noMove="1" noResize="1" noEditPoints="1" noAdjustHandles="1" noChangeArrowheads="1" noChangeShapeType="1" noTextEdit="1"/>
                  </p:cNvSpPr>
                  <p:nvPr/>
                </p:nvSpPr>
                <p:spPr>
                  <a:xfrm>
                    <a:off x="7128480" y="2153587"/>
                    <a:ext cx="567720" cy="461665"/>
                  </a:xfrm>
                  <a:prstGeom prst="rect">
                    <a:avLst/>
                  </a:prstGeom>
                  <a:blipFill rotWithShape="1">
                    <a:blip r:embed="rId21"/>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0" name="TextBox 239"/>
                  <p:cNvSpPr txBox="1"/>
                  <p:nvPr/>
                </p:nvSpPr>
                <p:spPr>
                  <a:xfrm>
                    <a:off x="2286000" y="1501515"/>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𝑏</m:t>
                              </m:r>
                            </m:e>
                            <m:sub>
                              <m:r>
                                <a:rPr lang="en-US" sz="2400" b="0" i="1" smtClean="0">
                                  <a:latin typeface="Cambria Math"/>
                                </a:rPr>
                                <m:t>0</m:t>
                              </m:r>
                            </m:sub>
                          </m:sSub>
                        </m:oMath>
                      </m:oMathPara>
                    </a14:m>
                    <a:endParaRPr lang="en-US" sz="2400" dirty="0"/>
                  </a:p>
                </p:txBody>
              </p:sp>
            </mc:Choice>
            <mc:Fallback xmlns="">
              <p:sp>
                <p:nvSpPr>
                  <p:cNvPr id="240" name="TextBox 239"/>
                  <p:cNvSpPr txBox="1">
                    <a:spLocks noRot="1" noChangeAspect="1" noMove="1" noResize="1" noEditPoints="1" noAdjustHandles="1" noChangeArrowheads="1" noChangeShapeType="1" noTextEdit="1"/>
                  </p:cNvSpPr>
                  <p:nvPr/>
                </p:nvSpPr>
                <p:spPr>
                  <a:xfrm>
                    <a:off x="2286000" y="1501515"/>
                    <a:ext cx="567720" cy="461665"/>
                  </a:xfrm>
                  <a:prstGeom prst="rect">
                    <a:avLst/>
                  </a:prstGeom>
                  <a:blipFill rotWithShape="1">
                    <a:blip r:embed="rId22"/>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1" name="TextBox 240"/>
                  <p:cNvSpPr txBox="1"/>
                  <p:nvPr/>
                </p:nvSpPr>
                <p:spPr>
                  <a:xfrm>
                    <a:off x="5299680" y="1501515"/>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𝑏</m:t>
                              </m:r>
                            </m:e>
                            <m:sub>
                              <m:r>
                                <a:rPr lang="en-US" sz="2400" b="0" i="1" smtClean="0">
                                  <a:latin typeface="Cambria Math"/>
                                </a:rPr>
                                <m:t>1</m:t>
                              </m:r>
                            </m:sub>
                          </m:sSub>
                        </m:oMath>
                      </m:oMathPara>
                    </a14:m>
                    <a:endParaRPr lang="en-US" sz="2400" dirty="0"/>
                  </a:p>
                </p:txBody>
              </p:sp>
            </mc:Choice>
            <mc:Fallback xmlns="">
              <p:sp>
                <p:nvSpPr>
                  <p:cNvPr id="241" name="TextBox 240"/>
                  <p:cNvSpPr txBox="1">
                    <a:spLocks noRot="1" noChangeAspect="1" noMove="1" noResize="1" noEditPoints="1" noAdjustHandles="1" noChangeArrowheads="1" noChangeShapeType="1" noTextEdit="1"/>
                  </p:cNvSpPr>
                  <p:nvPr/>
                </p:nvSpPr>
                <p:spPr>
                  <a:xfrm>
                    <a:off x="5299680" y="1501515"/>
                    <a:ext cx="567720" cy="461665"/>
                  </a:xfrm>
                  <a:prstGeom prst="rect">
                    <a:avLst/>
                  </a:prstGeom>
                  <a:blipFill rotWithShape="1">
                    <a:blip r:embed="rId23"/>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2" name="TextBox 241"/>
                  <p:cNvSpPr txBox="1"/>
                  <p:nvPr/>
                </p:nvSpPr>
                <p:spPr>
                  <a:xfrm>
                    <a:off x="2213440" y="2667000"/>
                    <a:ext cx="52976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𝑐</m:t>
                              </m:r>
                            </m:e>
                            <m:sub>
                              <m:r>
                                <a:rPr lang="en-US" sz="2400" b="0" i="1" smtClean="0">
                                  <a:latin typeface="Cambria Math"/>
                                </a:rPr>
                                <m:t>0</m:t>
                              </m:r>
                            </m:sub>
                          </m:sSub>
                        </m:oMath>
                      </m:oMathPara>
                    </a14:m>
                    <a:endParaRPr lang="en-US" sz="2400" dirty="0"/>
                  </a:p>
                </p:txBody>
              </p:sp>
            </mc:Choice>
            <mc:Fallback xmlns="">
              <p:sp>
                <p:nvSpPr>
                  <p:cNvPr id="242" name="TextBox 241"/>
                  <p:cNvSpPr txBox="1">
                    <a:spLocks noRot="1" noChangeAspect="1" noMove="1" noResize="1" noEditPoints="1" noAdjustHandles="1" noChangeArrowheads="1" noChangeShapeType="1" noTextEdit="1"/>
                  </p:cNvSpPr>
                  <p:nvPr/>
                </p:nvSpPr>
                <p:spPr>
                  <a:xfrm>
                    <a:off x="2213440" y="2667000"/>
                    <a:ext cx="529760" cy="461665"/>
                  </a:xfrm>
                  <a:prstGeom prst="rect">
                    <a:avLst/>
                  </a:prstGeom>
                  <a:blipFill rotWithShape="1">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3" name="TextBox 242"/>
                  <p:cNvSpPr txBox="1"/>
                  <p:nvPr/>
                </p:nvSpPr>
                <p:spPr>
                  <a:xfrm>
                    <a:off x="5344757" y="2667000"/>
                    <a:ext cx="52264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𝑐</m:t>
                              </m:r>
                            </m:e>
                            <m:sub>
                              <m:r>
                                <a:rPr lang="en-US" sz="2400" b="0" i="1" smtClean="0">
                                  <a:latin typeface="Cambria Math"/>
                                </a:rPr>
                                <m:t>1</m:t>
                              </m:r>
                            </m:sub>
                          </m:sSub>
                        </m:oMath>
                      </m:oMathPara>
                    </a14:m>
                    <a:endParaRPr lang="en-US" sz="2400" dirty="0"/>
                  </a:p>
                </p:txBody>
              </p:sp>
            </mc:Choice>
            <mc:Fallback xmlns="">
              <p:sp>
                <p:nvSpPr>
                  <p:cNvPr id="243" name="TextBox 242"/>
                  <p:cNvSpPr txBox="1">
                    <a:spLocks noRot="1" noChangeAspect="1" noMove="1" noResize="1" noEditPoints="1" noAdjustHandles="1" noChangeArrowheads="1" noChangeShapeType="1" noTextEdit="1"/>
                  </p:cNvSpPr>
                  <p:nvPr/>
                </p:nvSpPr>
                <p:spPr>
                  <a:xfrm>
                    <a:off x="5344757" y="2667000"/>
                    <a:ext cx="522643" cy="461665"/>
                  </a:xfrm>
                  <a:prstGeom prst="rect">
                    <a:avLst/>
                  </a:prstGeom>
                  <a:blipFill rotWithShape="1">
                    <a:blip r:embed="rId25"/>
                    <a:stretch>
                      <a:fillRect/>
                    </a:stretch>
                  </a:blipFill>
                </p:spPr>
                <p:txBody>
                  <a:bodyPr/>
                  <a:lstStyle/>
                  <a:p>
                    <a:r>
                      <a:rPr lang="en-US">
                        <a:noFill/>
                      </a:rPr>
                      <a:t> </a:t>
                    </a:r>
                  </a:p>
                </p:txBody>
              </p:sp>
            </mc:Fallback>
          </mc:AlternateContent>
          <p:cxnSp>
            <p:nvCxnSpPr>
              <p:cNvPr id="244" name="Straight Arrow Connector 243"/>
              <p:cNvCxnSpPr>
                <a:stCxn id="237" idx="0"/>
                <a:endCxn id="240" idx="1"/>
              </p:cNvCxnSpPr>
              <p:nvPr/>
            </p:nvCxnSpPr>
            <p:spPr>
              <a:xfrm flipV="1">
                <a:off x="1198260" y="1732348"/>
                <a:ext cx="1087740" cy="40125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5" name="Straight Arrow Connector 244"/>
              <p:cNvCxnSpPr>
                <a:stCxn id="237" idx="2"/>
                <a:endCxn id="242" idx="1"/>
              </p:cNvCxnSpPr>
              <p:nvPr/>
            </p:nvCxnSpPr>
            <p:spPr>
              <a:xfrm>
                <a:off x="1198260" y="2595265"/>
                <a:ext cx="1015180" cy="30256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6" name="Straight Arrow Connector 245"/>
              <p:cNvCxnSpPr>
                <a:stCxn id="238" idx="2"/>
                <a:endCxn id="243" idx="1"/>
              </p:cNvCxnSpPr>
              <p:nvPr/>
            </p:nvCxnSpPr>
            <p:spPr>
              <a:xfrm>
                <a:off x="4288140" y="2615252"/>
                <a:ext cx="1056617" cy="28258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7" name="Straight Arrow Connector 246"/>
              <p:cNvCxnSpPr>
                <a:stCxn id="240" idx="3"/>
                <a:endCxn id="238" idx="1"/>
              </p:cNvCxnSpPr>
              <p:nvPr/>
            </p:nvCxnSpPr>
            <p:spPr>
              <a:xfrm>
                <a:off x="2853720" y="1732348"/>
                <a:ext cx="1150560" cy="652072"/>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48" name="Straight Arrow Connector 247"/>
              <p:cNvCxnSpPr>
                <a:stCxn id="242" idx="3"/>
                <a:endCxn id="238" idx="1"/>
              </p:cNvCxnSpPr>
              <p:nvPr/>
            </p:nvCxnSpPr>
            <p:spPr>
              <a:xfrm flipV="1">
                <a:off x="2743200" y="2384420"/>
                <a:ext cx="1261080" cy="513413"/>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49" name="Straight Arrow Connector 248"/>
              <p:cNvCxnSpPr>
                <a:stCxn id="238" idx="0"/>
                <a:endCxn id="241" idx="1"/>
              </p:cNvCxnSpPr>
              <p:nvPr/>
            </p:nvCxnSpPr>
            <p:spPr>
              <a:xfrm flipV="1">
                <a:off x="4288140" y="1732348"/>
                <a:ext cx="1011540" cy="42123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0" name="Straight Arrow Connector 249"/>
              <p:cNvCxnSpPr>
                <a:stCxn id="241" idx="3"/>
                <a:endCxn id="239" idx="1"/>
              </p:cNvCxnSpPr>
              <p:nvPr/>
            </p:nvCxnSpPr>
            <p:spPr>
              <a:xfrm>
                <a:off x="5867400" y="1732348"/>
                <a:ext cx="1261080" cy="652072"/>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51" name="Straight Arrow Connector 250"/>
              <p:cNvCxnSpPr>
                <a:stCxn id="243" idx="3"/>
                <a:endCxn id="239" idx="1"/>
              </p:cNvCxnSpPr>
              <p:nvPr/>
            </p:nvCxnSpPr>
            <p:spPr>
              <a:xfrm flipV="1">
                <a:off x="5867400" y="2384420"/>
                <a:ext cx="1261080" cy="513413"/>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2" name="TextBox 251"/>
                  <p:cNvSpPr txBox="1"/>
                  <p:nvPr/>
                </p:nvSpPr>
                <p:spPr>
                  <a:xfrm>
                    <a:off x="1463636" y="1471309"/>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52" name="TextBox 251"/>
                  <p:cNvSpPr txBox="1">
                    <a:spLocks noRot="1" noChangeAspect="1" noMove="1" noResize="1" noEditPoints="1" noAdjustHandles="1" noChangeArrowheads="1" noChangeShapeType="1" noTextEdit="1"/>
                  </p:cNvSpPr>
                  <p:nvPr/>
                </p:nvSpPr>
                <p:spPr>
                  <a:xfrm>
                    <a:off x="1463636" y="1471309"/>
                    <a:ext cx="484427" cy="461665"/>
                  </a:xfrm>
                  <a:prstGeom prst="rect">
                    <a:avLst/>
                  </a:prstGeom>
                  <a:blipFill rotWithShape="1">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3" name="TextBox 252"/>
                  <p:cNvSpPr txBox="1"/>
                  <p:nvPr/>
                </p:nvSpPr>
                <p:spPr>
                  <a:xfrm>
                    <a:off x="1496773" y="236220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53" name="TextBox 252"/>
                  <p:cNvSpPr txBox="1">
                    <a:spLocks noRot="1" noChangeAspect="1" noMove="1" noResize="1" noEditPoints="1" noAdjustHandles="1" noChangeArrowheads="1" noChangeShapeType="1" noTextEdit="1"/>
                  </p:cNvSpPr>
                  <p:nvPr/>
                </p:nvSpPr>
                <p:spPr>
                  <a:xfrm>
                    <a:off x="1496773" y="2362200"/>
                    <a:ext cx="484427" cy="461665"/>
                  </a:xfrm>
                  <a:prstGeom prst="rect">
                    <a:avLst/>
                  </a:prstGeom>
                  <a:blipFill rotWithShape="1">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4" name="TextBox 253"/>
                  <p:cNvSpPr txBox="1"/>
                  <p:nvPr/>
                </p:nvSpPr>
                <p:spPr>
                  <a:xfrm>
                    <a:off x="3096973" y="1595735"/>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54" name="TextBox 253"/>
                  <p:cNvSpPr txBox="1">
                    <a:spLocks noRot="1" noChangeAspect="1" noMove="1" noResize="1" noEditPoints="1" noAdjustHandles="1" noChangeArrowheads="1" noChangeShapeType="1" noTextEdit="1"/>
                  </p:cNvSpPr>
                  <p:nvPr/>
                </p:nvSpPr>
                <p:spPr>
                  <a:xfrm>
                    <a:off x="3096973" y="1595735"/>
                    <a:ext cx="484427" cy="461665"/>
                  </a:xfrm>
                  <a:prstGeom prst="rect">
                    <a:avLst/>
                  </a:prstGeom>
                  <a:blipFill rotWithShape="1">
                    <a:blip r:embed="rId2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5" name="TextBox 254"/>
                  <p:cNvSpPr txBox="1"/>
                  <p:nvPr/>
                </p:nvSpPr>
                <p:spPr>
                  <a:xfrm>
                    <a:off x="2895600" y="229539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55" name="TextBox 254"/>
                  <p:cNvSpPr txBox="1">
                    <a:spLocks noRot="1" noChangeAspect="1" noMove="1" noResize="1" noEditPoints="1" noAdjustHandles="1" noChangeArrowheads="1" noChangeShapeType="1" noTextEdit="1"/>
                  </p:cNvSpPr>
                  <p:nvPr/>
                </p:nvSpPr>
                <p:spPr>
                  <a:xfrm>
                    <a:off x="2895600" y="2295390"/>
                    <a:ext cx="484427" cy="461665"/>
                  </a:xfrm>
                  <a:prstGeom prst="rect">
                    <a:avLst/>
                  </a:prstGeom>
                  <a:blipFill rotWithShape="1">
                    <a:blip r:embed="rId2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6" name="TextBox 255"/>
                  <p:cNvSpPr txBox="1"/>
                  <p:nvPr/>
                </p:nvSpPr>
                <p:spPr>
                  <a:xfrm>
                    <a:off x="4551695" y="1524267"/>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56" name="TextBox 255"/>
                  <p:cNvSpPr txBox="1">
                    <a:spLocks noRot="1" noChangeAspect="1" noMove="1" noResize="1" noEditPoints="1" noAdjustHandles="1" noChangeArrowheads="1" noChangeShapeType="1" noTextEdit="1"/>
                  </p:cNvSpPr>
                  <p:nvPr/>
                </p:nvSpPr>
                <p:spPr>
                  <a:xfrm>
                    <a:off x="4551695" y="1524267"/>
                    <a:ext cx="484427" cy="461665"/>
                  </a:xfrm>
                  <a:prstGeom prst="rect">
                    <a:avLst/>
                  </a:prstGeom>
                  <a:blipFill rotWithShape="1">
                    <a:blip r:embed="rId3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7" name="TextBox 256"/>
                  <p:cNvSpPr txBox="1"/>
                  <p:nvPr/>
                </p:nvSpPr>
                <p:spPr>
                  <a:xfrm>
                    <a:off x="4544773" y="228600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57" name="TextBox 256"/>
                  <p:cNvSpPr txBox="1">
                    <a:spLocks noRot="1" noChangeAspect="1" noMove="1" noResize="1" noEditPoints="1" noAdjustHandles="1" noChangeArrowheads="1" noChangeShapeType="1" noTextEdit="1"/>
                  </p:cNvSpPr>
                  <p:nvPr/>
                </p:nvSpPr>
                <p:spPr>
                  <a:xfrm>
                    <a:off x="4544773" y="2286000"/>
                    <a:ext cx="484427" cy="461665"/>
                  </a:xfrm>
                  <a:prstGeom prst="rect">
                    <a:avLst/>
                  </a:prstGeom>
                  <a:blipFill rotWithShape="1">
                    <a:blip r:embed="rId3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8" name="TextBox 257"/>
                  <p:cNvSpPr txBox="1"/>
                  <p:nvPr/>
                </p:nvSpPr>
                <p:spPr>
                  <a:xfrm>
                    <a:off x="6158586" y="1596719"/>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58" name="TextBox 257"/>
                  <p:cNvSpPr txBox="1">
                    <a:spLocks noRot="1" noChangeAspect="1" noMove="1" noResize="1" noEditPoints="1" noAdjustHandles="1" noChangeArrowheads="1" noChangeShapeType="1" noTextEdit="1"/>
                  </p:cNvSpPr>
                  <p:nvPr/>
                </p:nvSpPr>
                <p:spPr>
                  <a:xfrm>
                    <a:off x="6158586" y="1596719"/>
                    <a:ext cx="484427" cy="461665"/>
                  </a:xfrm>
                  <a:prstGeom prst="rect">
                    <a:avLst/>
                  </a:prstGeom>
                  <a:blipFill rotWithShape="1">
                    <a:blip r:embed="rId3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9" name="TextBox 258"/>
                  <p:cNvSpPr txBox="1"/>
                  <p:nvPr/>
                </p:nvSpPr>
                <p:spPr>
                  <a:xfrm>
                    <a:off x="6019800" y="2281535"/>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59" name="TextBox 258"/>
                  <p:cNvSpPr txBox="1">
                    <a:spLocks noRot="1" noChangeAspect="1" noMove="1" noResize="1" noEditPoints="1" noAdjustHandles="1" noChangeArrowheads="1" noChangeShapeType="1" noTextEdit="1"/>
                  </p:cNvSpPr>
                  <p:nvPr/>
                </p:nvSpPr>
                <p:spPr>
                  <a:xfrm>
                    <a:off x="6019800" y="2281535"/>
                    <a:ext cx="484427" cy="461665"/>
                  </a:xfrm>
                  <a:prstGeom prst="rect">
                    <a:avLst/>
                  </a:prstGeom>
                  <a:blipFill rotWithShape="1">
                    <a:blip r:embed="rId33"/>
                    <a:stretch>
                      <a:fillRect/>
                    </a:stretch>
                  </a:blipFill>
                </p:spPr>
                <p:txBody>
                  <a:bodyPr/>
                  <a:lstStyle/>
                  <a:p>
                    <a:r>
                      <a:rPr lang="en-US">
                        <a:noFill/>
                      </a:rPr>
                      <a:t> </a:t>
                    </a:r>
                  </a:p>
                </p:txBody>
              </p:sp>
            </mc:Fallback>
          </mc:AlternateContent>
          <p:sp>
            <p:nvSpPr>
              <p:cNvPr id="260" name="Freeform 259"/>
              <p:cNvSpPr/>
              <p:nvPr/>
            </p:nvSpPr>
            <p:spPr>
              <a:xfrm>
                <a:off x="988204" y="1082858"/>
                <a:ext cx="6448882" cy="1135686"/>
              </a:xfrm>
              <a:custGeom>
                <a:avLst/>
                <a:gdLst>
                  <a:gd name="connsiteX0" fmla="*/ 6297016 w 6448882"/>
                  <a:gd name="connsiteY0" fmla="*/ 1135686 h 1135686"/>
                  <a:gd name="connsiteX1" fmla="*/ 6117134 w 6448882"/>
                  <a:gd name="connsiteY1" fmla="*/ 356198 h 1135686"/>
                  <a:gd name="connsiteX2" fmla="*/ 3358944 w 6448882"/>
                  <a:gd name="connsiteY2" fmla="*/ 41404 h 1135686"/>
                  <a:gd name="connsiteX3" fmla="*/ 510812 w 6448882"/>
                  <a:gd name="connsiteY3" fmla="*/ 116355 h 1135686"/>
                  <a:gd name="connsiteX4" fmla="*/ 1147 w 6448882"/>
                  <a:gd name="connsiteY4" fmla="*/ 1060735 h 1135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8882" h="1135686">
                    <a:moveTo>
                      <a:pt x="6297016" y="1135686"/>
                    </a:moveTo>
                    <a:cubicBezTo>
                      <a:pt x="6451914" y="837132"/>
                      <a:pt x="6606813" y="538578"/>
                      <a:pt x="6117134" y="356198"/>
                    </a:cubicBezTo>
                    <a:cubicBezTo>
                      <a:pt x="5627455" y="173818"/>
                      <a:pt x="4293331" y="81378"/>
                      <a:pt x="3358944" y="41404"/>
                    </a:cubicBezTo>
                    <a:cubicBezTo>
                      <a:pt x="2424557" y="1430"/>
                      <a:pt x="1070445" y="-53534"/>
                      <a:pt x="510812" y="116355"/>
                    </a:cubicBezTo>
                    <a:cubicBezTo>
                      <a:pt x="-48821" y="286244"/>
                      <a:pt x="1147" y="1060735"/>
                      <a:pt x="1147" y="1060735"/>
                    </a:cubicBezTo>
                  </a:path>
                </a:pathLst>
              </a:custGeom>
              <a:no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61" name="TextBox 260"/>
                  <p:cNvSpPr txBox="1"/>
                  <p:nvPr/>
                </p:nvSpPr>
                <p:spPr>
                  <a:xfrm>
                    <a:off x="6795413" y="1009644"/>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&gt;</m:t>
                          </m:r>
                        </m:oMath>
                      </m:oMathPara>
                    </a14:m>
                    <a:endParaRPr lang="en-US" dirty="0"/>
                  </a:p>
                </p:txBody>
              </p:sp>
            </mc:Choice>
            <mc:Fallback xmlns="">
              <p:sp>
                <p:nvSpPr>
                  <p:cNvPr id="261" name="TextBox 260"/>
                  <p:cNvSpPr txBox="1">
                    <a:spLocks noRot="1" noChangeAspect="1" noMove="1" noResize="1" noEditPoints="1" noAdjustHandles="1" noChangeArrowheads="1" noChangeShapeType="1" noTextEdit="1"/>
                  </p:cNvSpPr>
                  <p:nvPr/>
                </p:nvSpPr>
                <p:spPr>
                  <a:xfrm>
                    <a:off x="6795413" y="1009644"/>
                    <a:ext cx="484427" cy="461665"/>
                  </a:xfrm>
                  <a:prstGeom prst="rect">
                    <a:avLst/>
                  </a:prstGeom>
                  <a:blipFill rotWithShape="1">
                    <a:blip r:embed="rId34"/>
                    <a:stretch>
                      <a:fillRect/>
                    </a:stretch>
                  </a:blipFill>
                </p:spPr>
                <p:txBody>
                  <a:bodyPr/>
                  <a:lstStyle/>
                  <a:p>
                    <a:r>
                      <a:rPr lang="en-US">
                        <a:noFill/>
                      </a:rPr>
                      <a:t> </a:t>
                    </a:r>
                  </a:p>
                </p:txBody>
              </p:sp>
            </mc:Fallback>
          </mc:AlternateContent>
        </p:grpSp>
        <p:cxnSp>
          <p:nvCxnSpPr>
            <p:cNvPr id="262" name="Straight Arrow Connector 261"/>
            <p:cNvCxnSpPr/>
            <p:nvPr/>
          </p:nvCxnSpPr>
          <p:spPr>
            <a:xfrm>
              <a:off x="1457374" y="5684363"/>
              <a:ext cx="1015180" cy="30256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3" name="Straight Arrow Connector 262"/>
            <p:cNvCxnSpPr/>
            <p:nvPr/>
          </p:nvCxnSpPr>
          <p:spPr>
            <a:xfrm flipV="1">
              <a:off x="1457374" y="4821446"/>
              <a:ext cx="1087740" cy="40125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4" name="Straight Arrow Connector 263"/>
            <p:cNvCxnSpPr/>
            <p:nvPr/>
          </p:nvCxnSpPr>
          <p:spPr>
            <a:xfrm>
              <a:off x="4547254" y="5704350"/>
              <a:ext cx="1056617" cy="28258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5" name="Straight Arrow Connector 264"/>
            <p:cNvCxnSpPr/>
            <p:nvPr/>
          </p:nvCxnSpPr>
          <p:spPr>
            <a:xfrm flipV="1">
              <a:off x="4547254" y="4821446"/>
              <a:ext cx="1011540" cy="42123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6" name="Freeform 265"/>
            <p:cNvSpPr/>
            <p:nvPr/>
          </p:nvSpPr>
          <p:spPr>
            <a:xfrm>
              <a:off x="1404928" y="4171957"/>
              <a:ext cx="6103511" cy="1050742"/>
            </a:xfrm>
            <a:custGeom>
              <a:avLst/>
              <a:gdLst>
                <a:gd name="connsiteX0" fmla="*/ 6297016 w 6448882"/>
                <a:gd name="connsiteY0" fmla="*/ 1135686 h 1135686"/>
                <a:gd name="connsiteX1" fmla="*/ 6117134 w 6448882"/>
                <a:gd name="connsiteY1" fmla="*/ 356198 h 1135686"/>
                <a:gd name="connsiteX2" fmla="*/ 3358944 w 6448882"/>
                <a:gd name="connsiteY2" fmla="*/ 41404 h 1135686"/>
                <a:gd name="connsiteX3" fmla="*/ 510812 w 6448882"/>
                <a:gd name="connsiteY3" fmla="*/ 116355 h 1135686"/>
                <a:gd name="connsiteX4" fmla="*/ 1147 w 6448882"/>
                <a:gd name="connsiteY4" fmla="*/ 1060735 h 1135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8882" h="1135686">
                  <a:moveTo>
                    <a:pt x="6297016" y="1135686"/>
                  </a:moveTo>
                  <a:cubicBezTo>
                    <a:pt x="6451914" y="837132"/>
                    <a:pt x="6606813" y="538578"/>
                    <a:pt x="6117134" y="356198"/>
                  </a:cubicBezTo>
                  <a:cubicBezTo>
                    <a:pt x="5627455" y="173818"/>
                    <a:pt x="4293331" y="81378"/>
                    <a:pt x="3358944" y="41404"/>
                  </a:cubicBezTo>
                  <a:cubicBezTo>
                    <a:pt x="2424557" y="1430"/>
                    <a:pt x="1070445" y="-53534"/>
                    <a:pt x="510812" y="116355"/>
                  </a:cubicBezTo>
                  <a:cubicBezTo>
                    <a:pt x="-48821" y="286244"/>
                    <a:pt x="1147" y="1060735"/>
                    <a:pt x="1147" y="1060735"/>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Freeform 266"/>
            <p:cNvSpPr/>
            <p:nvPr/>
          </p:nvSpPr>
          <p:spPr>
            <a:xfrm>
              <a:off x="2819400" y="4317256"/>
              <a:ext cx="4446826" cy="854044"/>
            </a:xfrm>
            <a:custGeom>
              <a:avLst/>
              <a:gdLst>
                <a:gd name="connsiteX0" fmla="*/ 4601980 w 4601980"/>
                <a:gd name="connsiteY0" fmla="*/ 863717 h 863717"/>
                <a:gd name="connsiteX1" fmla="*/ 4122295 w 4601980"/>
                <a:gd name="connsiteY1" fmla="*/ 279101 h 863717"/>
                <a:gd name="connsiteX2" fmla="*/ 2458387 w 4601980"/>
                <a:gd name="connsiteY2" fmla="*/ 39258 h 863717"/>
                <a:gd name="connsiteX3" fmla="*/ 1124262 w 4601980"/>
                <a:gd name="connsiteY3" fmla="*/ 24268 h 863717"/>
                <a:gd name="connsiteX4" fmla="*/ 0 w 4601980"/>
                <a:gd name="connsiteY4" fmla="*/ 279101 h 86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1980" h="863717">
                  <a:moveTo>
                    <a:pt x="4601980" y="863717"/>
                  </a:moveTo>
                  <a:cubicBezTo>
                    <a:pt x="4540770" y="640114"/>
                    <a:pt x="4479560" y="416511"/>
                    <a:pt x="4122295" y="279101"/>
                  </a:cubicBezTo>
                  <a:cubicBezTo>
                    <a:pt x="3765030" y="141691"/>
                    <a:pt x="2958059" y="81730"/>
                    <a:pt x="2458387" y="39258"/>
                  </a:cubicBezTo>
                  <a:cubicBezTo>
                    <a:pt x="1958715" y="-3214"/>
                    <a:pt x="1533993" y="-15706"/>
                    <a:pt x="1124262" y="24268"/>
                  </a:cubicBezTo>
                  <a:cubicBezTo>
                    <a:pt x="714531" y="64242"/>
                    <a:pt x="182380" y="251619"/>
                    <a:pt x="0" y="279101"/>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Freeform 267"/>
            <p:cNvSpPr/>
            <p:nvPr/>
          </p:nvSpPr>
          <p:spPr>
            <a:xfrm flipV="1">
              <a:off x="2882115" y="5526276"/>
              <a:ext cx="4433085" cy="701296"/>
            </a:xfrm>
            <a:custGeom>
              <a:avLst/>
              <a:gdLst>
                <a:gd name="connsiteX0" fmla="*/ 4601980 w 4601980"/>
                <a:gd name="connsiteY0" fmla="*/ 863717 h 863717"/>
                <a:gd name="connsiteX1" fmla="*/ 4122295 w 4601980"/>
                <a:gd name="connsiteY1" fmla="*/ 279101 h 863717"/>
                <a:gd name="connsiteX2" fmla="*/ 2458387 w 4601980"/>
                <a:gd name="connsiteY2" fmla="*/ 39258 h 863717"/>
                <a:gd name="connsiteX3" fmla="*/ 1124262 w 4601980"/>
                <a:gd name="connsiteY3" fmla="*/ 24268 h 863717"/>
                <a:gd name="connsiteX4" fmla="*/ 0 w 4601980"/>
                <a:gd name="connsiteY4" fmla="*/ 279101 h 86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1980" h="863717">
                  <a:moveTo>
                    <a:pt x="4601980" y="863717"/>
                  </a:moveTo>
                  <a:cubicBezTo>
                    <a:pt x="4540770" y="640114"/>
                    <a:pt x="4479560" y="416511"/>
                    <a:pt x="4122295" y="279101"/>
                  </a:cubicBezTo>
                  <a:cubicBezTo>
                    <a:pt x="3765030" y="141691"/>
                    <a:pt x="2958059" y="81730"/>
                    <a:pt x="2458387" y="39258"/>
                  </a:cubicBezTo>
                  <a:cubicBezTo>
                    <a:pt x="1958715" y="-3214"/>
                    <a:pt x="1533993" y="-15706"/>
                    <a:pt x="1124262" y="24268"/>
                  </a:cubicBezTo>
                  <a:cubicBezTo>
                    <a:pt x="714531" y="64242"/>
                    <a:pt x="182380" y="251619"/>
                    <a:pt x="0" y="279101"/>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0" name="Straight Arrow Connector 269"/>
            <p:cNvCxnSpPr/>
            <p:nvPr/>
          </p:nvCxnSpPr>
          <p:spPr>
            <a:xfrm flipV="1">
              <a:off x="3082320" y="5478979"/>
              <a:ext cx="1150560" cy="452144"/>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6" name="Straight Arrow Connector 275"/>
            <p:cNvCxnSpPr/>
            <p:nvPr/>
          </p:nvCxnSpPr>
          <p:spPr>
            <a:xfrm>
              <a:off x="1649174" y="5356190"/>
              <a:ext cx="2209800" cy="0"/>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7" name="Straight Arrow Connector 276"/>
            <p:cNvCxnSpPr/>
            <p:nvPr/>
          </p:nvCxnSpPr>
          <p:spPr>
            <a:xfrm flipH="1">
              <a:off x="4697175" y="5333970"/>
              <a:ext cx="2171699" cy="22220"/>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8" name="Straight Arrow Connector 277"/>
            <p:cNvCxnSpPr/>
            <p:nvPr/>
          </p:nvCxnSpPr>
          <p:spPr>
            <a:xfrm flipH="1" flipV="1">
              <a:off x="6068774" y="4799321"/>
              <a:ext cx="800100" cy="420236"/>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9" name="Straight Arrow Connector 278"/>
            <p:cNvCxnSpPr/>
            <p:nvPr/>
          </p:nvCxnSpPr>
          <p:spPr>
            <a:xfrm flipH="1">
              <a:off x="6144974" y="5508590"/>
              <a:ext cx="1170226" cy="497355"/>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grpSp>
      <p:grpSp>
        <p:nvGrpSpPr>
          <p:cNvPr id="84" name="Group 83"/>
          <p:cNvGrpSpPr/>
          <p:nvPr/>
        </p:nvGrpSpPr>
        <p:grpSpPr>
          <a:xfrm>
            <a:off x="1143000" y="2168283"/>
            <a:ext cx="6781800" cy="2265172"/>
            <a:chOff x="1143000" y="493524"/>
            <a:chExt cx="6781800" cy="2265172"/>
          </a:xfrm>
        </p:grpSpPr>
        <p:grpSp>
          <p:nvGrpSpPr>
            <p:cNvPr id="85" name="Group 84"/>
            <p:cNvGrpSpPr/>
            <p:nvPr/>
          </p:nvGrpSpPr>
          <p:grpSpPr>
            <a:xfrm>
              <a:off x="1143000" y="493524"/>
              <a:ext cx="6781800" cy="2119021"/>
              <a:chOff x="914400" y="1009644"/>
              <a:chExt cx="6781800" cy="2119021"/>
            </a:xfrm>
          </p:grpSpPr>
          <mc:AlternateContent xmlns:mc="http://schemas.openxmlformats.org/markup-compatibility/2006" xmlns:a14="http://schemas.microsoft.com/office/drawing/2010/main">
            <mc:Choice Requires="a14">
              <p:sp>
                <p:nvSpPr>
                  <p:cNvPr id="99" name="TextBox 98"/>
                  <p:cNvSpPr txBox="1"/>
                  <p:nvPr/>
                </p:nvSpPr>
                <p:spPr>
                  <a:xfrm>
                    <a:off x="914400" y="2133600"/>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𝑎</m:t>
                              </m:r>
                            </m:e>
                            <m:sub>
                              <m:r>
                                <a:rPr lang="en-US" sz="2400" b="0" i="1" smtClean="0">
                                  <a:latin typeface="Cambria Math"/>
                                </a:rPr>
                                <m:t>0</m:t>
                              </m:r>
                            </m:sub>
                          </m:sSub>
                        </m:oMath>
                      </m:oMathPara>
                    </a14:m>
                    <a:endParaRPr lang="en-US" sz="2400" dirty="0"/>
                  </a:p>
                </p:txBody>
              </p:sp>
            </mc:Choice>
            <mc:Fallback xmlns="">
              <p:sp>
                <p:nvSpPr>
                  <p:cNvPr id="99" name="TextBox 98"/>
                  <p:cNvSpPr txBox="1">
                    <a:spLocks noRot="1" noChangeAspect="1" noMove="1" noResize="1" noEditPoints="1" noAdjustHandles="1" noChangeArrowheads="1" noChangeShapeType="1" noTextEdit="1"/>
                  </p:cNvSpPr>
                  <p:nvPr/>
                </p:nvSpPr>
                <p:spPr>
                  <a:xfrm>
                    <a:off x="914400" y="2133600"/>
                    <a:ext cx="567720" cy="461665"/>
                  </a:xfrm>
                  <a:prstGeom prst="rect">
                    <a:avLst/>
                  </a:prstGeom>
                  <a:blipFill rotWithShape="1">
                    <a:blip r:embed="rId3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TextBox 99"/>
                  <p:cNvSpPr txBox="1"/>
                  <p:nvPr/>
                </p:nvSpPr>
                <p:spPr>
                  <a:xfrm>
                    <a:off x="4004280" y="2153587"/>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𝑎</m:t>
                              </m:r>
                            </m:e>
                            <m:sub>
                              <m:r>
                                <a:rPr lang="en-US" sz="2400" b="0" i="1" smtClean="0">
                                  <a:latin typeface="Cambria Math"/>
                                </a:rPr>
                                <m:t>1</m:t>
                              </m:r>
                            </m:sub>
                          </m:sSub>
                        </m:oMath>
                      </m:oMathPara>
                    </a14:m>
                    <a:endParaRPr lang="en-US" sz="2400" dirty="0"/>
                  </a:p>
                </p:txBody>
              </p:sp>
            </mc:Choice>
            <mc:Fallback xmlns="">
              <p:sp>
                <p:nvSpPr>
                  <p:cNvPr id="100" name="TextBox 99"/>
                  <p:cNvSpPr txBox="1">
                    <a:spLocks noRot="1" noChangeAspect="1" noMove="1" noResize="1" noEditPoints="1" noAdjustHandles="1" noChangeArrowheads="1" noChangeShapeType="1" noTextEdit="1"/>
                  </p:cNvSpPr>
                  <p:nvPr/>
                </p:nvSpPr>
                <p:spPr>
                  <a:xfrm>
                    <a:off x="4004280" y="2153587"/>
                    <a:ext cx="567720" cy="461665"/>
                  </a:xfrm>
                  <a:prstGeom prst="rect">
                    <a:avLst/>
                  </a:prstGeom>
                  <a:blipFill rotWithShape="1">
                    <a:blip r:embed="rId3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TextBox 100"/>
                  <p:cNvSpPr txBox="1"/>
                  <p:nvPr/>
                </p:nvSpPr>
                <p:spPr>
                  <a:xfrm>
                    <a:off x="7128480" y="2153587"/>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𝑎</m:t>
                              </m:r>
                            </m:e>
                            <m:sub>
                              <m:r>
                                <a:rPr lang="en-US" sz="2400" b="0" i="1" smtClean="0">
                                  <a:latin typeface="Cambria Math"/>
                                </a:rPr>
                                <m:t>2</m:t>
                              </m:r>
                            </m:sub>
                          </m:sSub>
                        </m:oMath>
                      </m:oMathPara>
                    </a14:m>
                    <a:endParaRPr lang="en-US" sz="2400" dirty="0"/>
                  </a:p>
                </p:txBody>
              </p:sp>
            </mc:Choice>
            <mc:Fallback xmlns="">
              <p:sp>
                <p:nvSpPr>
                  <p:cNvPr id="101" name="TextBox 100"/>
                  <p:cNvSpPr txBox="1">
                    <a:spLocks noRot="1" noChangeAspect="1" noMove="1" noResize="1" noEditPoints="1" noAdjustHandles="1" noChangeArrowheads="1" noChangeShapeType="1" noTextEdit="1"/>
                  </p:cNvSpPr>
                  <p:nvPr/>
                </p:nvSpPr>
                <p:spPr>
                  <a:xfrm>
                    <a:off x="7128480" y="2153587"/>
                    <a:ext cx="567720" cy="461665"/>
                  </a:xfrm>
                  <a:prstGeom prst="rect">
                    <a:avLst/>
                  </a:prstGeom>
                  <a:blipFill rotWithShape="1">
                    <a:blip r:embed="rId3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 name="TextBox 101"/>
                  <p:cNvSpPr txBox="1"/>
                  <p:nvPr/>
                </p:nvSpPr>
                <p:spPr>
                  <a:xfrm>
                    <a:off x="2286000" y="1501515"/>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𝑏</m:t>
                              </m:r>
                            </m:e>
                            <m:sub>
                              <m:r>
                                <a:rPr lang="en-US" sz="2400" b="0" i="1" smtClean="0">
                                  <a:latin typeface="Cambria Math"/>
                                </a:rPr>
                                <m:t>0</m:t>
                              </m:r>
                            </m:sub>
                          </m:sSub>
                        </m:oMath>
                      </m:oMathPara>
                    </a14:m>
                    <a:endParaRPr lang="en-US" sz="2400" dirty="0"/>
                  </a:p>
                </p:txBody>
              </p:sp>
            </mc:Choice>
            <mc:Fallback xmlns="">
              <p:sp>
                <p:nvSpPr>
                  <p:cNvPr id="102" name="TextBox 101"/>
                  <p:cNvSpPr txBox="1">
                    <a:spLocks noRot="1" noChangeAspect="1" noMove="1" noResize="1" noEditPoints="1" noAdjustHandles="1" noChangeArrowheads="1" noChangeShapeType="1" noTextEdit="1"/>
                  </p:cNvSpPr>
                  <p:nvPr/>
                </p:nvSpPr>
                <p:spPr>
                  <a:xfrm>
                    <a:off x="2286000" y="1501515"/>
                    <a:ext cx="567720" cy="461665"/>
                  </a:xfrm>
                  <a:prstGeom prst="rect">
                    <a:avLst/>
                  </a:prstGeom>
                  <a:blipFill rotWithShape="1">
                    <a:blip r:embed="rId3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3" name="TextBox 102"/>
                  <p:cNvSpPr txBox="1"/>
                  <p:nvPr/>
                </p:nvSpPr>
                <p:spPr>
                  <a:xfrm>
                    <a:off x="5299680" y="1501515"/>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𝑏</m:t>
                              </m:r>
                            </m:e>
                            <m:sub>
                              <m:r>
                                <a:rPr lang="en-US" sz="2400" b="0" i="1" smtClean="0">
                                  <a:latin typeface="Cambria Math"/>
                                </a:rPr>
                                <m:t>1</m:t>
                              </m:r>
                            </m:sub>
                          </m:sSub>
                        </m:oMath>
                      </m:oMathPara>
                    </a14:m>
                    <a:endParaRPr lang="en-US" sz="2400" dirty="0"/>
                  </a:p>
                </p:txBody>
              </p:sp>
            </mc:Choice>
            <mc:Fallback xmlns="">
              <p:sp>
                <p:nvSpPr>
                  <p:cNvPr id="103" name="TextBox 102"/>
                  <p:cNvSpPr txBox="1">
                    <a:spLocks noRot="1" noChangeAspect="1" noMove="1" noResize="1" noEditPoints="1" noAdjustHandles="1" noChangeArrowheads="1" noChangeShapeType="1" noTextEdit="1"/>
                  </p:cNvSpPr>
                  <p:nvPr/>
                </p:nvSpPr>
                <p:spPr>
                  <a:xfrm>
                    <a:off x="5299680" y="1501515"/>
                    <a:ext cx="567720" cy="461665"/>
                  </a:xfrm>
                  <a:prstGeom prst="rect">
                    <a:avLst/>
                  </a:prstGeom>
                  <a:blipFill rotWithShape="1">
                    <a:blip r:embed="rId3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4" name="TextBox 103"/>
                  <p:cNvSpPr txBox="1"/>
                  <p:nvPr/>
                </p:nvSpPr>
                <p:spPr>
                  <a:xfrm>
                    <a:off x="2213440" y="2667000"/>
                    <a:ext cx="52976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𝑐</m:t>
                              </m:r>
                            </m:e>
                            <m:sub>
                              <m:r>
                                <a:rPr lang="en-US" sz="2400" b="0" i="1" smtClean="0">
                                  <a:latin typeface="Cambria Math"/>
                                </a:rPr>
                                <m:t>0</m:t>
                              </m:r>
                            </m:sub>
                          </m:sSub>
                        </m:oMath>
                      </m:oMathPara>
                    </a14:m>
                    <a:endParaRPr lang="en-US" sz="2400" dirty="0"/>
                  </a:p>
                </p:txBody>
              </p:sp>
            </mc:Choice>
            <mc:Fallback xmlns="">
              <p:sp>
                <p:nvSpPr>
                  <p:cNvPr id="104" name="TextBox 103"/>
                  <p:cNvSpPr txBox="1">
                    <a:spLocks noRot="1" noChangeAspect="1" noMove="1" noResize="1" noEditPoints="1" noAdjustHandles="1" noChangeArrowheads="1" noChangeShapeType="1" noTextEdit="1"/>
                  </p:cNvSpPr>
                  <p:nvPr/>
                </p:nvSpPr>
                <p:spPr>
                  <a:xfrm>
                    <a:off x="2213440" y="2667000"/>
                    <a:ext cx="529760" cy="461665"/>
                  </a:xfrm>
                  <a:prstGeom prst="rect">
                    <a:avLst/>
                  </a:prstGeom>
                  <a:blipFill rotWithShape="1">
                    <a:blip r:embed="rId40"/>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 name="TextBox 104"/>
                  <p:cNvSpPr txBox="1"/>
                  <p:nvPr/>
                </p:nvSpPr>
                <p:spPr>
                  <a:xfrm>
                    <a:off x="5344757" y="2667000"/>
                    <a:ext cx="52264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𝑐</m:t>
                              </m:r>
                            </m:e>
                            <m:sub>
                              <m:r>
                                <a:rPr lang="en-US" sz="2400" b="0" i="1" smtClean="0">
                                  <a:latin typeface="Cambria Math"/>
                                </a:rPr>
                                <m:t>1</m:t>
                              </m:r>
                            </m:sub>
                          </m:sSub>
                        </m:oMath>
                      </m:oMathPara>
                    </a14:m>
                    <a:endParaRPr lang="en-US" sz="2400" dirty="0"/>
                  </a:p>
                </p:txBody>
              </p:sp>
            </mc:Choice>
            <mc:Fallback xmlns="">
              <p:sp>
                <p:nvSpPr>
                  <p:cNvPr id="105" name="TextBox 104"/>
                  <p:cNvSpPr txBox="1">
                    <a:spLocks noRot="1" noChangeAspect="1" noMove="1" noResize="1" noEditPoints="1" noAdjustHandles="1" noChangeArrowheads="1" noChangeShapeType="1" noTextEdit="1"/>
                  </p:cNvSpPr>
                  <p:nvPr/>
                </p:nvSpPr>
                <p:spPr>
                  <a:xfrm>
                    <a:off x="5344757" y="2667000"/>
                    <a:ext cx="522643" cy="461665"/>
                  </a:xfrm>
                  <a:prstGeom prst="rect">
                    <a:avLst/>
                  </a:prstGeom>
                  <a:blipFill rotWithShape="1">
                    <a:blip r:embed="rId41"/>
                    <a:stretch>
                      <a:fillRect b="-1333"/>
                    </a:stretch>
                  </a:blipFill>
                </p:spPr>
                <p:txBody>
                  <a:bodyPr/>
                  <a:lstStyle/>
                  <a:p>
                    <a:r>
                      <a:rPr lang="en-US">
                        <a:noFill/>
                      </a:rPr>
                      <a:t> </a:t>
                    </a:r>
                  </a:p>
                </p:txBody>
              </p:sp>
            </mc:Fallback>
          </mc:AlternateContent>
          <p:cxnSp>
            <p:nvCxnSpPr>
              <p:cNvPr id="106" name="Straight Arrow Connector 105"/>
              <p:cNvCxnSpPr>
                <a:stCxn id="99" idx="0"/>
                <a:endCxn id="102" idx="1"/>
              </p:cNvCxnSpPr>
              <p:nvPr/>
            </p:nvCxnSpPr>
            <p:spPr>
              <a:xfrm flipV="1">
                <a:off x="1198260" y="1732348"/>
                <a:ext cx="1087740" cy="40125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a:stCxn id="99" idx="2"/>
                <a:endCxn id="104" idx="1"/>
              </p:cNvCxnSpPr>
              <p:nvPr/>
            </p:nvCxnSpPr>
            <p:spPr>
              <a:xfrm>
                <a:off x="1198260" y="2595265"/>
                <a:ext cx="1015180" cy="30256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a:stCxn id="100" idx="2"/>
                <a:endCxn id="105" idx="1"/>
              </p:cNvCxnSpPr>
              <p:nvPr/>
            </p:nvCxnSpPr>
            <p:spPr>
              <a:xfrm>
                <a:off x="4288140" y="2615252"/>
                <a:ext cx="1056617" cy="28258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a:stCxn id="102" idx="3"/>
                <a:endCxn id="100" idx="1"/>
              </p:cNvCxnSpPr>
              <p:nvPr/>
            </p:nvCxnSpPr>
            <p:spPr>
              <a:xfrm>
                <a:off x="2853720" y="1732348"/>
                <a:ext cx="1150560" cy="652072"/>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a:stCxn id="104" idx="3"/>
                <a:endCxn id="100" idx="1"/>
              </p:cNvCxnSpPr>
              <p:nvPr/>
            </p:nvCxnSpPr>
            <p:spPr>
              <a:xfrm flipV="1">
                <a:off x="2743200" y="2384420"/>
                <a:ext cx="1261080" cy="513413"/>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a:stCxn id="100" idx="0"/>
                <a:endCxn id="103" idx="1"/>
              </p:cNvCxnSpPr>
              <p:nvPr/>
            </p:nvCxnSpPr>
            <p:spPr>
              <a:xfrm flipV="1">
                <a:off x="4288140" y="1732348"/>
                <a:ext cx="1011540" cy="42123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a:stCxn id="103" idx="3"/>
                <a:endCxn id="101" idx="1"/>
              </p:cNvCxnSpPr>
              <p:nvPr/>
            </p:nvCxnSpPr>
            <p:spPr>
              <a:xfrm>
                <a:off x="5867400" y="1732348"/>
                <a:ext cx="1261080" cy="652072"/>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a:stCxn id="105" idx="3"/>
                <a:endCxn id="101" idx="1"/>
              </p:cNvCxnSpPr>
              <p:nvPr/>
            </p:nvCxnSpPr>
            <p:spPr>
              <a:xfrm flipV="1">
                <a:off x="5867400" y="2384420"/>
                <a:ext cx="1261080" cy="513413"/>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4" name="TextBox 113"/>
                  <p:cNvSpPr txBox="1"/>
                  <p:nvPr/>
                </p:nvSpPr>
                <p:spPr>
                  <a:xfrm>
                    <a:off x="1463636" y="1471309"/>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114" name="TextBox 113"/>
                  <p:cNvSpPr txBox="1">
                    <a:spLocks noRot="1" noChangeAspect="1" noMove="1" noResize="1" noEditPoints="1" noAdjustHandles="1" noChangeArrowheads="1" noChangeShapeType="1" noTextEdit="1"/>
                  </p:cNvSpPr>
                  <p:nvPr/>
                </p:nvSpPr>
                <p:spPr>
                  <a:xfrm>
                    <a:off x="1463636" y="1471309"/>
                    <a:ext cx="484427" cy="461665"/>
                  </a:xfrm>
                  <a:prstGeom prst="rect">
                    <a:avLst/>
                  </a:prstGeom>
                  <a:blipFill rotWithShape="1">
                    <a:blip r:embed="rId4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5" name="TextBox 114"/>
                  <p:cNvSpPr txBox="1"/>
                  <p:nvPr/>
                </p:nvSpPr>
                <p:spPr>
                  <a:xfrm>
                    <a:off x="1496773" y="236220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115" name="TextBox 114"/>
                  <p:cNvSpPr txBox="1">
                    <a:spLocks noRot="1" noChangeAspect="1" noMove="1" noResize="1" noEditPoints="1" noAdjustHandles="1" noChangeArrowheads="1" noChangeShapeType="1" noTextEdit="1"/>
                  </p:cNvSpPr>
                  <p:nvPr/>
                </p:nvSpPr>
                <p:spPr>
                  <a:xfrm>
                    <a:off x="1496773" y="2362200"/>
                    <a:ext cx="484427" cy="461665"/>
                  </a:xfrm>
                  <a:prstGeom prst="rect">
                    <a:avLst/>
                  </a:prstGeom>
                  <a:blipFill rotWithShape="1">
                    <a:blip r:embed="rId4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6" name="TextBox 115"/>
                  <p:cNvSpPr txBox="1"/>
                  <p:nvPr/>
                </p:nvSpPr>
                <p:spPr>
                  <a:xfrm>
                    <a:off x="3096973" y="1595735"/>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116" name="TextBox 115"/>
                  <p:cNvSpPr txBox="1">
                    <a:spLocks noRot="1" noChangeAspect="1" noMove="1" noResize="1" noEditPoints="1" noAdjustHandles="1" noChangeArrowheads="1" noChangeShapeType="1" noTextEdit="1"/>
                  </p:cNvSpPr>
                  <p:nvPr/>
                </p:nvSpPr>
                <p:spPr>
                  <a:xfrm>
                    <a:off x="3096973" y="1595735"/>
                    <a:ext cx="484427" cy="461665"/>
                  </a:xfrm>
                  <a:prstGeom prst="rect">
                    <a:avLst/>
                  </a:prstGeom>
                  <a:blipFill rotWithShape="1">
                    <a:blip r:embed="rId4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7" name="TextBox 116"/>
                  <p:cNvSpPr txBox="1"/>
                  <p:nvPr/>
                </p:nvSpPr>
                <p:spPr>
                  <a:xfrm>
                    <a:off x="2895600" y="229539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117" name="TextBox 116"/>
                  <p:cNvSpPr txBox="1">
                    <a:spLocks noRot="1" noChangeAspect="1" noMove="1" noResize="1" noEditPoints="1" noAdjustHandles="1" noChangeArrowheads="1" noChangeShapeType="1" noTextEdit="1"/>
                  </p:cNvSpPr>
                  <p:nvPr/>
                </p:nvSpPr>
                <p:spPr>
                  <a:xfrm>
                    <a:off x="2895600" y="2295390"/>
                    <a:ext cx="484427" cy="461665"/>
                  </a:xfrm>
                  <a:prstGeom prst="rect">
                    <a:avLst/>
                  </a:prstGeom>
                  <a:blipFill rotWithShape="1">
                    <a:blip r:embed="rId4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8" name="TextBox 117"/>
                  <p:cNvSpPr txBox="1"/>
                  <p:nvPr/>
                </p:nvSpPr>
                <p:spPr>
                  <a:xfrm>
                    <a:off x="4551695" y="1524267"/>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118" name="TextBox 117"/>
                  <p:cNvSpPr txBox="1">
                    <a:spLocks noRot="1" noChangeAspect="1" noMove="1" noResize="1" noEditPoints="1" noAdjustHandles="1" noChangeArrowheads="1" noChangeShapeType="1" noTextEdit="1"/>
                  </p:cNvSpPr>
                  <p:nvPr/>
                </p:nvSpPr>
                <p:spPr>
                  <a:xfrm>
                    <a:off x="4551695" y="1524267"/>
                    <a:ext cx="484427" cy="461665"/>
                  </a:xfrm>
                  <a:prstGeom prst="rect">
                    <a:avLst/>
                  </a:prstGeom>
                  <a:blipFill rotWithShape="1">
                    <a:blip r:embed="rId4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9" name="TextBox 118"/>
                  <p:cNvSpPr txBox="1"/>
                  <p:nvPr/>
                </p:nvSpPr>
                <p:spPr>
                  <a:xfrm>
                    <a:off x="4544773" y="228600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119" name="TextBox 118"/>
                  <p:cNvSpPr txBox="1">
                    <a:spLocks noRot="1" noChangeAspect="1" noMove="1" noResize="1" noEditPoints="1" noAdjustHandles="1" noChangeArrowheads="1" noChangeShapeType="1" noTextEdit="1"/>
                  </p:cNvSpPr>
                  <p:nvPr/>
                </p:nvSpPr>
                <p:spPr>
                  <a:xfrm>
                    <a:off x="4544773" y="2286000"/>
                    <a:ext cx="484427" cy="461665"/>
                  </a:xfrm>
                  <a:prstGeom prst="rect">
                    <a:avLst/>
                  </a:prstGeom>
                  <a:blipFill rotWithShape="1">
                    <a:blip r:embed="rId4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0" name="TextBox 119"/>
                  <p:cNvSpPr txBox="1"/>
                  <p:nvPr/>
                </p:nvSpPr>
                <p:spPr>
                  <a:xfrm>
                    <a:off x="6158586" y="1596719"/>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120" name="TextBox 119"/>
                  <p:cNvSpPr txBox="1">
                    <a:spLocks noRot="1" noChangeAspect="1" noMove="1" noResize="1" noEditPoints="1" noAdjustHandles="1" noChangeArrowheads="1" noChangeShapeType="1" noTextEdit="1"/>
                  </p:cNvSpPr>
                  <p:nvPr/>
                </p:nvSpPr>
                <p:spPr>
                  <a:xfrm>
                    <a:off x="6158586" y="1596719"/>
                    <a:ext cx="484427" cy="461665"/>
                  </a:xfrm>
                  <a:prstGeom prst="rect">
                    <a:avLst/>
                  </a:prstGeom>
                  <a:blipFill rotWithShape="1">
                    <a:blip r:embed="rId4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1" name="TextBox 120"/>
                  <p:cNvSpPr txBox="1"/>
                  <p:nvPr/>
                </p:nvSpPr>
                <p:spPr>
                  <a:xfrm>
                    <a:off x="6019800" y="2281535"/>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121" name="TextBox 120"/>
                  <p:cNvSpPr txBox="1">
                    <a:spLocks noRot="1" noChangeAspect="1" noMove="1" noResize="1" noEditPoints="1" noAdjustHandles="1" noChangeArrowheads="1" noChangeShapeType="1" noTextEdit="1"/>
                  </p:cNvSpPr>
                  <p:nvPr/>
                </p:nvSpPr>
                <p:spPr>
                  <a:xfrm>
                    <a:off x="6019800" y="2281535"/>
                    <a:ext cx="484427" cy="461665"/>
                  </a:xfrm>
                  <a:prstGeom prst="rect">
                    <a:avLst/>
                  </a:prstGeom>
                  <a:blipFill rotWithShape="1">
                    <a:blip r:embed="rId49"/>
                    <a:stretch>
                      <a:fillRect/>
                    </a:stretch>
                  </a:blipFill>
                </p:spPr>
                <p:txBody>
                  <a:bodyPr/>
                  <a:lstStyle/>
                  <a:p>
                    <a:r>
                      <a:rPr lang="en-US">
                        <a:noFill/>
                      </a:rPr>
                      <a:t> </a:t>
                    </a:r>
                  </a:p>
                </p:txBody>
              </p:sp>
            </mc:Fallback>
          </mc:AlternateContent>
          <p:sp>
            <p:nvSpPr>
              <p:cNvPr id="122" name="Freeform 121"/>
              <p:cNvSpPr/>
              <p:nvPr/>
            </p:nvSpPr>
            <p:spPr>
              <a:xfrm>
                <a:off x="988204" y="1082858"/>
                <a:ext cx="6448882" cy="1135686"/>
              </a:xfrm>
              <a:custGeom>
                <a:avLst/>
                <a:gdLst>
                  <a:gd name="connsiteX0" fmla="*/ 6297016 w 6448882"/>
                  <a:gd name="connsiteY0" fmla="*/ 1135686 h 1135686"/>
                  <a:gd name="connsiteX1" fmla="*/ 6117134 w 6448882"/>
                  <a:gd name="connsiteY1" fmla="*/ 356198 h 1135686"/>
                  <a:gd name="connsiteX2" fmla="*/ 3358944 w 6448882"/>
                  <a:gd name="connsiteY2" fmla="*/ 41404 h 1135686"/>
                  <a:gd name="connsiteX3" fmla="*/ 510812 w 6448882"/>
                  <a:gd name="connsiteY3" fmla="*/ 116355 h 1135686"/>
                  <a:gd name="connsiteX4" fmla="*/ 1147 w 6448882"/>
                  <a:gd name="connsiteY4" fmla="*/ 1060735 h 1135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8882" h="1135686">
                    <a:moveTo>
                      <a:pt x="6297016" y="1135686"/>
                    </a:moveTo>
                    <a:cubicBezTo>
                      <a:pt x="6451914" y="837132"/>
                      <a:pt x="6606813" y="538578"/>
                      <a:pt x="6117134" y="356198"/>
                    </a:cubicBezTo>
                    <a:cubicBezTo>
                      <a:pt x="5627455" y="173818"/>
                      <a:pt x="4293331" y="81378"/>
                      <a:pt x="3358944" y="41404"/>
                    </a:cubicBezTo>
                    <a:cubicBezTo>
                      <a:pt x="2424557" y="1430"/>
                      <a:pt x="1070445" y="-53534"/>
                      <a:pt x="510812" y="116355"/>
                    </a:cubicBezTo>
                    <a:cubicBezTo>
                      <a:pt x="-48821" y="286244"/>
                      <a:pt x="1147" y="1060735"/>
                      <a:pt x="1147" y="1060735"/>
                    </a:cubicBezTo>
                  </a:path>
                </a:pathLst>
              </a:custGeom>
              <a:no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3" name="TextBox 122"/>
                  <p:cNvSpPr txBox="1"/>
                  <p:nvPr/>
                </p:nvSpPr>
                <p:spPr>
                  <a:xfrm>
                    <a:off x="6795413" y="1009644"/>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&gt;</m:t>
                          </m:r>
                        </m:oMath>
                      </m:oMathPara>
                    </a14:m>
                    <a:endParaRPr lang="en-US" dirty="0"/>
                  </a:p>
                </p:txBody>
              </p:sp>
            </mc:Choice>
            <mc:Fallback xmlns="">
              <p:sp>
                <p:nvSpPr>
                  <p:cNvPr id="123" name="TextBox 122"/>
                  <p:cNvSpPr txBox="1">
                    <a:spLocks noRot="1" noChangeAspect="1" noMove="1" noResize="1" noEditPoints="1" noAdjustHandles="1" noChangeArrowheads="1" noChangeShapeType="1" noTextEdit="1"/>
                  </p:cNvSpPr>
                  <p:nvPr/>
                </p:nvSpPr>
                <p:spPr>
                  <a:xfrm>
                    <a:off x="6795413" y="1009644"/>
                    <a:ext cx="484427" cy="461665"/>
                  </a:xfrm>
                  <a:prstGeom prst="rect">
                    <a:avLst/>
                  </a:prstGeom>
                  <a:blipFill rotWithShape="1">
                    <a:blip r:embed="rId50"/>
                    <a:stretch>
                      <a:fillRect/>
                    </a:stretch>
                  </a:blipFill>
                </p:spPr>
                <p:txBody>
                  <a:bodyPr/>
                  <a:lstStyle/>
                  <a:p>
                    <a:r>
                      <a:rPr lang="en-US">
                        <a:noFill/>
                      </a:rPr>
                      <a:t> </a:t>
                    </a:r>
                  </a:p>
                </p:txBody>
              </p:sp>
            </mc:Fallback>
          </mc:AlternateContent>
        </p:grpSp>
        <p:cxnSp>
          <p:nvCxnSpPr>
            <p:cNvPr id="86" name="Straight Arrow Connector 85"/>
            <p:cNvCxnSpPr/>
            <p:nvPr/>
          </p:nvCxnSpPr>
          <p:spPr>
            <a:xfrm>
              <a:off x="1457374" y="2215487"/>
              <a:ext cx="1015180" cy="30256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flipV="1">
              <a:off x="1457374" y="1352570"/>
              <a:ext cx="1087740" cy="40125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a:off x="4547254" y="2235474"/>
              <a:ext cx="1056617" cy="28258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flipV="1">
              <a:off x="4547254" y="1352570"/>
              <a:ext cx="1011540" cy="42123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2" name="Freeform 91"/>
            <p:cNvSpPr/>
            <p:nvPr/>
          </p:nvSpPr>
          <p:spPr>
            <a:xfrm>
              <a:off x="1404928" y="703081"/>
              <a:ext cx="6103511" cy="1050742"/>
            </a:xfrm>
            <a:custGeom>
              <a:avLst/>
              <a:gdLst>
                <a:gd name="connsiteX0" fmla="*/ 6297016 w 6448882"/>
                <a:gd name="connsiteY0" fmla="*/ 1135686 h 1135686"/>
                <a:gd name="connsiteX1" fmla="*/ 6117134 w 6448882"/>
                <a:gd name="connsiteY1" fmla="*/ 356198 h 1135686"/>
                <a:gd name="connsiteX2" fmla="*/ 3358944 w 6448882"/>
                <a:gd name="connsiteY2" fmla="*/ 41404 h 1135686"/>
                <a:gd name="connsiteX3" fmla="*/ 510812 w 6448882"/>
                <a:gd name="connsiteY3" fmla="*/ 116355 h 1135686"/>
                <a:gd name="connsiteX4" fmla="*/ 1147 w 6448882"/>
                <a:gd name="connsiteY4" fmla="*/ 1060735 h 1135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8882" h="1135686">
                  <a:moveTo>
                    <a:pt x="6297016" y="1135686"/>
                  </a:moveTo>
                  <a:cubicBezTo>
                    <a:pt x="6451914" y="837132"/>
                    <a:pt x="6606813" y="538578"/>
                    <a:pt x="6117134" y="356198"/>
                  </a:cubicBezTo>
                  <a:cubicBezTo>
                    <a:pt x="5627455" y="173818"/>
                    <a:pt x="4293331" y="81378"/>
                    <a:pt x="3358944" y="41404"/>
                  </a:cubicBezTo>
                  <a:cubicBezTo>
                    <a:pt x="2424557" y="1430"/>
                    <a:pt x="1070445" y="-53534"/>
                    <a:pt x="510812" y="116355"/>
                  </a:cubicBezTo>
                  <a:cubicBezTo>
                    <a:pt x="-48821" y="286244"/>
                    <a:pt x="1147" y="1060735"/>
                    <a:pt x="1147" y="1060735"/>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92"/>
            <p:cNvSpPr/>
            <p:nvPr/>
          </p:nvSpPr>
          <p:spPr>
            <a:xfrm>
              <a:off x="2819400" y="848380"/>
              <a:ext cx="4446826" cy="854044"/>
            </a:xfrm>
            <a:custGeom>
              <a:avLst/>
              <a:gdLst>
                <a:gd name="connsiteX0" fmla="*/ 4601980 w 4601980"/>
                <a:gd name="connsiteY0" fmla="*/ 863717 h 863717"/>
                <a:gd name="connsiteX1" fmla="*/ 4122295 w 4601980"/>
                <a:gd name="connsiteY1" fmla="*/ 279101 h 863717"/>
                <a:gd name="connsiteX2" fmla="*/ 2458387 w 4601980"/>
                <a:gd name="connsiteY2" fmla="*/ 39258 h 863717"/>
                <a:gd name="connsiteX3" fmla="*/ 1124262 w 4601980"/>
                <a:gd name="connsiteY3" fmla="*/ 24268 h 863717"/>
                <a:gd name="connsiteX4" fmla="*/ 0 w 4601980"/>
                <a:gd name="connsiteY4" fmla="*/ 279101 h 86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1980" h="863717">
                  <a:moveTo>
                    <a:pt x="4601980" y="863717"/>
                  </a:moveTo>
                  <a:cubicBezTo>
                    <a:pt x="4540770" y="640114"/>
                    <a:pt x="4479560" y="416511"/>
                    <a:pt x="4122295" y="279101"/>
                  </a:cubicBezTo>
                  <a:cubicBezTo>
                    <a:pt x="3765030" y="141691"/>
                    <a:pt x="2958059" y="81730"/>
                    <a:pt x="2458387" y="39258"/>
                  </a:cubicBezTo>
                  <a:cubicBezTo>
                    <a:pt x="1958715" y="-3214"/>
                    <a:pt x="1533993" y="-15706"/>
                    <a:pt x="1124262" y="24268"/>
                  </a:cubicBezTo>
                  <a:cubicBezTo>
                    <a:pt x="714531" y="64242"/>
                    <a:pt x="182380" y="251619"/>
                    <a:pt x="0" y="279101"/>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reeform 93"/>
            <p:cNvSpPr/>
            <p:nvPr/>
          </p:nvSpPr>
          <p:spPr>
            <a:xfrm flipV="1">
              <a:off x="2882115" y="2057400"/>
              <a:ext cx="4433085" cy="701296"/>
            </a:xfrm>
            <a:custGeom>
              <a:avLst/>
              <a:gdLst>
                <a:gd name="connsiteX0" fmla="*/ 4601980 w 4601980"/>
                <a:gd name="connsiteY0" fmla="*/ 863717 h 863717"/>
                <a:gd name="connsiteX1" fmla="*/ 4122295 w 4601980"/>
                <a:gd name="connsiteY1" fmla="*/ 279101 h 863717"/>
                <a:gd name="connsiteX2" fmla="*/ 2458387 w 4601980"/>
                <a:gd name="connsiteY2" fmla="*/ 39258 h 863717"/>
                <a:gd name="connsiteX3" fmla="*/ 1124262 w 4601980"/>
                <a:gd name="connsiteY3" fmla="*/ 24268 h 863717"/>
                <a:gd name="connsiteX4" fmla="*/ 0 w 4601980"/>
                <a:gd name="connsiteY4" fmla="*/ 279101 h 86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1980" h="863717">
                  <a:moveTo>
                    <a:pt x="4601980" y="863717"/>
                  </a:moveTo>
                  <a:cubicBezTo>
                    <a:pt x="4540770" y="640114"/>
                    <a:pt x="4479560" y="416511"/>
                    <a:pt x="4122295" y="279101"/>
                  </a:cubicBezTo>
                  <a:cubicBezTo>
                    <a:pt x="3765030" y="141691"/>
                    <a:pt x="2958059" y="81730"/>
                    <a:pt x="2458387" y="39258"/>
                  </a:cubicBezTo>
                  <a:cubicBezTo>
                    <a:pt x="1958715" y="-3214"/>
                    <a:pt x="1533993" y="-15706"/>
                    <a:pt x="1124262" y="24268"/>
                  </a:cubicBezTo>
                  <a:cubicBezTo>
                    <a:pt x="714531" y="64242"/>
                    <a:pt x="182380" y="251619"/>
                    <a:pt x="0" y="279101"/>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5" name="Straight Arrow Connector 94"/>
            <p:cNvCxnSpPr/>
            <p:nvPr/>
          </p:nvCxnSpPr>
          <p:spPr>
            <a:xfrm>
              <a:off x="1600200" y="1868300"/>
              <a:ext cx="2209800" cy="0"/>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flipH="1">
              <a:off x="4648201" y="1846080"/>
              <a:ext cx="2171699" cy="22220"/>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flipH="1" flipV="1">
              <a:off x="6019800" y="1311431"/>
              <a:ext cx="800100" cy="420236"/>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flipH="1">
              <a:off x="6096000" y="2020700"/>
              <a:ext cx="1170226" cy="497355"/>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grpSp>
      <p:sp>
        <p:nvSpPr>
          <p:cNvPr id="4" name="Slide Number Placeholder 3"/>
          <p:cNvSpPr>
            <a:spLocks noGrp="1"/>
          </p:cNvSpPr>
          <p:nvPr>
            <p:ph type="sldNum" sz="quarter" idx="12"/>
          </p:nvPr>
        </p:nvSpPr>
        <p:spPr/>
        <p:txBody>
          <a:bodyPr/>
          <a:lstStyle/>
          <a:p>
            <a:fld id="{A65A0EED-6B89-664A-801E-D3FDD91C7C69}" type="slidenum">
              <a:rPr lang="en-US" smtClean="0"/>
              <a:pPr/>
              <a:t>73</a:t>
            </a:fld>
            <a:endParaRPr lang="en-US"/>
          </a:p>
        </p:txBody>
      </p:sp>
    </p:spTree>
    <p:extLst>
      <p:ext uri="{BB962C8B-B14F-4D97-AF65-F5344CB8AC3E}">
        <p14:creationId xmlns:p14="http://schemas.microsoft.com/office/powerpoint/2010/main" val="26359371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2000"/>
                                        <p:tgtEl>
                                          <p:spTgt spid="90"/>
                                        </p:tgtEl>
                                      </p:cBhvr>
                                    </p:animEffect>
                                    <p:set>
                                      <p:cBhvr>
                                        <p:cTn id="7" dur="1" fill="hold">
                                          <p:stCondLst>
                                            <p:cond delay="1999"/>
                                          </p:stCondLst>
                                        </p:cTn>
                                        <p:tgtEl>
                                          <p:spTgt spid="9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91"/>
                                        </p:tgtEl>
                                      </p:cBhvr>
                                    </p:animEffect>
                                    <p:set>
                                      <p:cBhvr>
                                        <p:cTn id="10" dur="1" fill="hold">
                                          <p:stCondLst>
                                            <p:cond delay="1999"/>
                                          </p:stCondLst>
                                        </p:cTn>
                                        <p:tgtEl>
                                          <p:spTgt spid="91"/>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2000"/>
                                        <p:tgtEl>
                                          <p:spTgt spid="24"/>
                                        </p:tgtEl>
                                      </p:cBhvr>
                                    </p:animEffect>
                                    <p:set>
                                      <p:cBhvr>
                                        <p:cTn id="13" dur="1" fill="hold">
                                          <p:stCondLst>
                                            <p:cond delay="1999"/>
                                          </p:stCondLst>
                                        </p:cTn>
                                        <p:tgtEl>
                                          <p:spTgt spid="24"/>
                                        </p:tgtEl>
                                        <p:attrNameLst>
                                          <p:attrName>style.visibility</p:attrName>
                                        </p:attrNameLst>
                                      </p:cBhvr>
                                      <p:to>
                                        <p:strVal val="hidden"/>
                                      </p:to>
                                    </p:set>
                                  </p:childTnLst>
                                </p:cTn>
                              </p:par>
                              <p:par>
                                <p:cTn id="14" presetID="42" presetClass="path" presetSubtype="0" accel="50000" decel="50000" fill="hold" nodeType="withEffect">
                                  <p:stCondLst>
                                    <p:cond delay="0"/>
                                  </p:stCondLst>
                                  <p:childTnLst>
                                    <p:animMotion origin="layout" path="M 0 0 L 0 0.25 E" pathEditMode="relative" ptsTypes="">
                                      <p:cBhvr>
                                        <p:cTn id="15" dur="2000" fill="hold"/>
                                        <p:tgtEl>
                                          <p:spTgt spid="2"/>
                                        </p:tgtEl>
                                        <p:attrNameLst>
                                          <p:attrName>ppt_x</p:attrName>
                                          <p:attrName>ppt_y</p:attrName>
                                        </p:attrNameLst>
                                      </p:cBhvr>
                                    </p:animMotion>
                                  </p:childTnLst>
                                </p:cTn>
                              </p:par>
                              <p:par>
                                <p:cTn id="16" presetID="64" presetClass="path" presetSubtype="0" accel="50000" decel="50000" fill="hold" nodeType="withEffect">
                                  <p:stCondLst>
                                    <p:cond delay="0"/>
                                  </p:stCondLst>
                                  <p:childTnLst>
                                    <p:animMotion origin="layout" path="M 0 0 L 0 -0.25 E" pathEditMode="relative" ptsTypes="">
                                      <p:cBhvr>
                                        <p:cTn id="17" dur="2000" fill="hold"/>
                                        <p:tgtEl>
                                          <p:spTgt spid="3"/>
                                        </p:tgtEl>
                                        <p:attrNameLst>
                                          <p:attrName>ppt_x</p:attrName>
                                          <p:attrName>ppt_y</p:attrName>
                                        </p:attrNameLst>
                                      </p:cBhvr>
                                    </p:animMotion>
                                  </p:childTnLst>
                                </p:cTn>
                              </p:par>
                              <p:par>
                                <p:cTn id="18" presetID="10" presetClass="exit" presetSubtype="0" fill="hold" nodeType="withEffect">
                                  <p:stCondLst>
                                    <p:cond delay="200"/>
                                  </p:stCondLst>
                                  <p:childTnLst>
                                    <p:animEffect transition="out" filter="fade">
                                      <p:cBhvr>
                                        <p:cTn id="19" dur="1800"/>
                                        <p:tgtEl>
                                          <p:spTgt spid="2"/>
                                        </p:tgtEl>
                                      </p:cBhvr>
                                    </p:animEffect>
                                    <p:set>
                                      <p:cBhvr>
                                        <p:cTn id="20" dur="1" fill="hold">
                                          <p:stCondLst>
                                            <p:cond delay="1799"/>
                                          </p:stCondLst>
                                        </p:cTn>
                                        <p:tgtEl>
                                          <p:spTgt spid="2"/>
                                        </p:tgtEl>
                                        <p:attrNameLst>
                                          <p:attrName>style.visibility</p:attrName>
                                        </p:attrNameLst>
                                      </p:cBhvr>
                                      <p:to>
                                        <p:strVal val="hidden"/>
                                      </p:to>
                                    </p:set>
                                  </p:childTnLst>
                                </p:cTn>
                              </p:par>
                              <p:par>
                                <p:cTn id="21" presetID="10" presetClass="exit" presetSubtype="0" fill="hold" nodeType="withEffect">
                                  <p:stCondLst>
                                    <p:cond delay="200"/>
                                  </p:stCondLst>
                                  <p:childTnLst>
                                    <p:animEffect transition="out" filter="fade">
                                      <p:cBhvr>
                                        <p:cTn id="22" dur="1800"/>
                                        <p:tgtEl>
                                          <p:spTgt spid="3"/>
                                        </p:tgtEl>
                                      </p:cBhvr>
                                    </p:animEffect>
                                    <p:set>
                                      <p:cBhvr>
                                        <p:cTn id="23" dur="1" fill="hold">
                                          <p:stCondLst>
                                            <p:cond delay="1799"/>
                                          </p:stCondLst>
                                        </p:cTn>
                                        <p:tgtEl>
                                          <p:spTgt spid="3"/>
                                        </p:tgtEl>
                                        <p:attrNameLst>
                                          <p:attrName>style.visibility</p:attrName>
                                        </p:attrNameLst>
                                      </p:cBhvr>
                                      <p:to>
                                        <p:strVal val="hidden"/>
                                      </p:to>
                                    </p:set>
                                  </p:childTnLst>
                                </p:cTn>
                              </p:par>
                              <p:par>
                                <p:cTn id="24" presetID="10" presetClass="entr" presetSubtype="0" fill="hold" nodeType="withEffect">
                                  <p:stCondLst>
                                    <p:cond delay="1500"/>
                                  </p:stCondLst>
                                  <p:childTnLst>
                                    <p:set>
                                      <p:cBhvr>
                                        <p:cTn id="25" dur="1" fill="hold">
                                          <p:stCondLst>
                                            <p:cond delay="0"/>
                                          </p:stCondLst>
                                        </p:cTn>
                                        <p:tgtEl>
                                          <p:spTgt spid="84"/>
                                        </p:tgtEl>
                                        <p:attrNameLst>
                                          <p:attrName>style.visibility</p:attrName>
                                        </p:attrNameLst>
                                      </p:cBhvr>
                                      <p:to>
                                        <p:strVal val="visible"/>
                                      </p:to>
                                    </p:set>
                                    <p:animEffect transition="in" filter="fade">
                                      <p:cBhvr>
                                        <p:cTn id="26"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1" grpId="0" animBg="1"/>
      <p:bldP spid="2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2" name="TextBox 101"/>
              <p:cNvSpPr txBox="1"/>
              <p:nvPr/>
            </p:nvSpPr>
            <p:spPr>
              <a:xfrm>
                <a:off x="1683325" y="3531949"/>
                <a:ext cx="4560946" cy="3218895"/>
              </a:xfrm>
              <a:prstGeom prst="rect">
                <a:avLst/>
              </a:prstGeom>
              <a:noFill/>
            </p:spPr>
            <p:txBody>
              <a:bodyPr wrap="square" rtlCol="0">
                <a:spAutoFit/>
              </a:bodyPr>
              <a:lstStyle/>
              <a:p>
                <a14:m>
                  <m:oMath xmlns:m="http://schemas.openxmlformats.org/officeDocument/2006/math">
                    <m:r>
                      <a:rPr lang="en-US" sz="3600" i="1" smtClean="0">
                        <a:solidFill>
                          <a:srgbClr val="0070C0"/>
                        </a:solidFill>
                        <a:latin typeface="Cambria Math"/>
                        <a:ea typeface="Cambria Math"/>
                      </a:rPr>
                      <m:t>𝜑</m:t>
                    </m:r>
                    <m:r>
                      <a:rPr lang="en-US" sz="3600" i="1" smtClean="0">
                        <a:solidFill>
                          <a:schemeClr val="tx1"/>
                        </a:solidFill>
                        <a:latin typeface="Cambria Math"/>
                        <a:ea typeface="Cambria Math"/>
                      </a:rPr>
                      <m:t>≝</m:t>
                    </m:r>
                  </m:oMath>
                </a14:m>
                <a:r>
                  <a:rPr lang="en-US" sz="2400" i="1" dirty="0" smtClean="0">
                    <a:latin typeface="Cambria Math"/>
                  </a:rPr>
                  <a:t> </a:t>
                </a:r>
              </a:p>
              <a:p>
                <a:r>
                  <a:rPr lang="en-US" sz="2400" dirty="0" smtClean="0"/>
                  <a:t>               </a:t>
                </a:r>
                <a14:m>
                  <m:oMath xmlns:m="http://schemas.openxmlformats.org/officeDocument/2006/math">
                    <m:sSub>
                      <m:sSubPr>
                        <m:ctrlPr>
                          <a:rPr lang="en-US" sz="2400" i="1" smtClean="0">
                            <a:latin typeface="Cambria Math"/>
                          </a:rPr>
                        </m:ctrlPr>
                      </m:sSubPr>
                      <m:e>
                        <m:r>
                          <a:rPr lang="en-US" sz="2400" i="1">
                            <a:latin typeface="Cambria Math"/>
                          </a:rPr>
                          <m:t>(</m:t>
                        </m:r>
                        <m:r>
                          <a:rPr lang="en-US" sz="2400" i="1">
                            <a:latin typeface="Cambria Math"/>
                          </a:rPr>
                          <m:t>𝑎</m:t>
                        </m:r>
                      </m:e>
                      <m:sub>
                        <m:r>
                          <a:rPr lang="en-US" sz="2400" i="1">
                            <a:latin typeface="Cambria Math"/>
                          </a:rPr>
                          <m:t>0</m:t>
                        </m:r>
                      </m:sub>
                    </m:sSub>
                    <m:r>
                      <a:rPr lang="en-US" sz="2400" i="1">
                        <a:latin typeface="Cambria Math"/>
                      </a:rPr>
                      <m:t>&lt;</m:t>
                    </m:r>
                    <m:sSub>
                      <m:sSubPr>
                        <m:ctrlPr>
                          <a:rPr lang="en-US" sz="2400" i="1">
                            <a:latin typeface="Cambria Math"/>
                          </a:rPr>
                        </m:ctrlPr>
                      </m:sSubPr>
                      <m:e>
                        <m:r>
                          <a:rPr lang="en-US" sz="2400" i="1">
                            <a:latin typeface="Cambria Math"/>
                          </a:rPr>
                          <m:t>𝑏</m:t>
                        </m:r>
                      </m:e>
                      <m:sub>
                        <m:r>
                          <a:rPr lang="en-US" sz="2400" i="1">
                            <a:latin typeface="Cambria Math"/>
                          </a:rPr>
                          <m:t>0</m:t>
                        </m:r>
                      </m:sub>
                    </m:sSub>
                    <m:r>
                      <a:rPr lang="en-US" sz="2400" i="1">
                        <a:latin typeface="Cambria Math"/>
                      </a:rPr>
                      <m:t>)</m:t>
                    </m:r>
                  </m:oMath>
                </a14:m>
                <a:endParaRPr lang="en-US" sz="2400" i="1" dirty="0" smtClean="0">
                  <a:latin typeface="Cambria Math"/>
                </a:endParaRPr>
              </a:p>
              <a:p>
                <a:r>
                  <a:rPr lang="en-US" sz="2400" dirty="0" smtClean="0"/>
                  <a:t>            </a:t>
                </a:r>
                <a14:m>
                  <m:oMath xmlns:m="http://schemas.openxmlformats.org/officeDocument/2006/math">
                    <m:r>
                      <a:rPr lang="en-US" sz="2400" i="1">
                        <a:latin typeface="Cambria Math"/>
                      </a:rPr>
                      <m:t>∧</m:t>
                    </m:r>
                    <m:sSub>
                      <m:sSubPr>
                        <m:ctrlPr>
                          <a:rPr lang="en-US" sz="2400" i="1">
                            <a:latin typeface="Cambria Math"/>
                          </a:rPr>
                        </m:ctrlPr>
                      </m:sSubPr>
                      <m:e>
                        <m:r>
                          <a:rPr lang="en-US" sz="2400" i="1">
                            <a:latin typeface="Cambria Math"/>
                          </a:rPr>
                          <m:t>(</m:t>
                        </m:r>
                        <m:r>
                          <a:rPr lang="en-US" sz="2400" i="1">
                            <a:latin typeface="Cambria Math"/>
                          </a:rPr>
                          <m:t>𝑎</m:t>
                        </m:r>
                      </m:e>
                      <m:sub>
                        <m:r>
                          <a:rPr lang="en-US" sz="2400" i="1">
                            <a:latin typeface="Cambria Math"/>
                          </a:rPr>
                          <m:t>0</m:t>
                        </m:r>
                      </m:sub>
                    </m:sSub>
                    <m:r>
                      <a:rPr lang="en-US" sz="2400" i="1">
                        <a:latin typeface="Cambria Math"/>
                      </a:rPr>
                      <m:t>&lt;</m:t>
                    </m:r>
                    <m:sSub>
                      <m:sSubPr>
                        <m:ctrlPr>
                          <a:rPr lang="en-US" sz="2400" i="1">
                            <a:latin typeface="Cambria Math"/>
                          </a:rPr>
                        </m:ctrlPr>
                      </m:sSubPr>
                      <m:e>
                        <m:r>
                          <a:rPr lang="en-US" sz="2400" i="1">
                            <a:latin typeface="Cambria Math"/>
                          </a:rPr>
                          <m:t>𝑐</m:t>
                        </m:r>
                      </m:e>
                      <m:sub>
                        <m:r>
                          <a:rPr lang="en-US" sz="2400" i="1">
                            <a:latin typeface="Cambria Math"/>
                          </a:rPr>
                          <m:t>0</m:t>
                        </m:r>
                      </m:sub>
                    </m:sSub>
                    <m:r>
                      <a:rPr lang="en-US" sz="2400" i="1">
                        <a:latin typeface="Cambria Math"/>
                      </a:rPr>
                      <m:t>)</m:t>
                    </m:r>
                    <m:r>
                      <a:rPr lang="en-US" sz="2400" b="0" i="1" smtClean="0">
                        <a:latin typeface="Cambria Math"/>
                      </a:rPr>
                      <m:t> </m:t>
                    </m:r>
                  </m:oMath>
                </a14:m>
                <a:endParaRPr lang="en-US" sz="2400" b="0" i="1" dirty="0" smtClean="0">
                  <a:latin typeface="Cambria Math"/>
                </a:endParaRPr>
              </a:p>
              <a:p>
                <a:r>
                  <a:rPr lang="en-US" sz="2400" dirty="0" smtClean="0"/>
                  <a:t>            </a:t>
                </a:r>
                <a14:m>
                  <m:oMath xmlns:m="http://schemas.openxmlformats.org/officeDocument/2006/math">
                    <m:r>
                      <a:rPr lang="en-US" sz="2400" i="1">
                        <a:latin typeface="Cambria Math"/>
                      </a:rPr>
                      <m:t>∧</m:t>
                    </m:r>
                    <m:d>
                      <m:dPr>
                        <m:ctrlPr>
                          <a:rPr lang="en-US" sz="2400" i="1">
                            <a:latin typeface="Cambria Math"/>
                          </a:rPr>
                        </m:ctrlPr>
                      </m:dPr>
                      <m:e>
                        <m:sSub>
                          <m:sSubPr>
                            <m:ctrlPr>
                              <a:rPr lang="en-US" sz="2400" i="1">
                                <a:latin typeface="Cambria Math"/>
                              </a:rPr>
                            </m:ctrlPr>
                          </m:sSubPr>
                          <m:e>
                            <m:r>
                              <a:rPr lang="en-US" sz="2400" i="1">
                                <a:latin typeface="Cambria Math"/>
                              </a:rPr>
                              <m:t>(</m:t>
                            </m:r>
                            <m:r>
                              <a:rPr lang="en-US" sz="2400" i="1">
                                <a:latin typeface="Cambria Math"/>
                              </a:rPr>
                              <m:t>𝑏</m:t>
                            </m:r>
                          </m:e>
                          <m:sub>
                            <m:r>
                              <a:rPr lang="en-US" sz="2400" i="1">
                                <a:latin typeface="Cambria Math"/>
                              </a:rPr>
                              <m:t>0</m:t>
                            </m:r>
                          </m:sub>
                        </m:sSub>
                        <m:r>
                          <a:rPr lang="en-US" sz="2400" i="1">
                            <a:latin typeface="Cambria Math"/>
                          </a:rPr>
                          <m:t>&lt;</m:t>
                        </m:r>
                        <m:sSub>
                          <m:sSubPr>
                            <m:ctrlPr>
                              <a:rPr lang="en-US" sz="2400" i="1">
                                <a:latin typeface="Cambria Math"/>
                              </a:rPr>
                            </m:ctrlPr>
                          </m:sSubPr>
                          <m:e>
                            <m:r>
                              <a:rPr lang="en-US" sz="2400" i="1">
                                <a:latin typeface="Cambria Math"/>
                              </a:rPr>
                              <m:t>𝑎</m:t>
                            </m:r>
                          </m:e>
                          <m:sub>
                            <m:r>
                              <a:rPr lang="en-US" sz="2400" i="1">
                                <a:latin typeface="Cambria Math"/>
                              </a:rPr>
                              <m:t>1</m:t>
                            </m:r>
                          </m:sub>
                        </m:sSub>
                        <m:r>
                          <a:rPr lang="en-US" sz="2400" i="1">
                            <a:latin typeface="Cambria Math"/>
                          </a:rPr>
                          <m:t>)∨</m:t>
                        </m:r>
                        <m:sSub>
                          <m:sSubPr>
                            <m:ctrlPr>
                              <a:rPr lang="en-US" sz="2400" i="1">
                                <a:latin typeface="Cambria Math"/>
                              </a:rPr>
                            </m:ctrlPr>
                          </m:sSubPr>
                          <m:e>
                            <m:r>
                              <a:rPr lang="en-US" sz="2400" i="1">
                                <a:latin typeface="Cambria Math"/>
                              </a:rPr>
                              <m:t>(</m:t>
                            </m:r>
                            <m:r>
                              <a:rPr lang="en-US" sz="2400" i="1">
                                <a:latin typeface="Cambria Math"/>
                              </a:rPr>
                              <m:t>𝑐</m:t>
                            </m:r>
                          </m:e>
                          <m:sub>
                            <m:r>
                              <a:rPr lang="en-US" sz="2400" i="1">
                                <a:latin typeface="Cambria Math"/>
                              </a:rPr>
                              <m:t>0</m:t>
                            </m:r>
                          </m:sub>
                        </m:sSub>
                        <m:r>
                          <a:rPr lang="en-US" sz="2400" i="1">
                            <a:latin typeface="Cambria Math"/>
                          </a:rPr>
                          <m:t>&lt;</m:t>
                        </m:r>
                        <m:sSub>
                          <m:sSubPr>
                            <m:ctrlPr>
                              <a:rPr lang="en-US" sz="2400" i="1">
                                <a:latin typeface="Cambria Math"/>
                              </a:rPr>
                            </m:ctrlPr>
                          </m:sSubPr>
                          <m:e>
                            <m:r>
                              <a:rPr lang="en-US" sz="2400" i="1">
                                <a:latin typeface="Cambria Math"/>
                              </a:rPr>
                              <m:t>𝑎</m:t>
                            </m:r>
                          </m:e>
                          <m:sub>
                            <m:r>
                              <a:rPr lang="en-US" sz="2400" i="1">
                                <a:latin typeface="Cambria Math"/>
                              </a:rPr>
                              <m:t>1</m:t>
                            </m:r>
                          </m:sub>
                        </m:sSub>
                        <m:r>
                          <a:rPr lang="en-US" sz="2400" i="1">
                            <a:latin typeface="Cambria Math"/>
                          </a:rPr>
                          <m:t>)</m:t>
                        </m:r>
                      </m:e>
                    </m:d>
                  </m:oMath>
                </a14:m>
                <a:endParaRPr lang="en-US" sz="2400" i="1" dirty="0" smtClean="0">
                  <a:latin typeface="Cambria Math"/>
                </a:endParaRPr>
              </a:p>
              <a:p>
                <a:r>
                  <a:rPr lang="en-US" sz="2400" dirty="0" smtClean="0"/>
                  <a:t>            </a:t>
                </a:r>
                <a14:m>
                  <m:oMath xmlns:m="http://schemas.openxmlformats.org/officeDocument/2006/math">
                    <m:r>
                      <a:rPr lang="en-US" sz="2400" i="1">
                        <a:latin typeface="Cambria Math"/>
                      </a:rPr>
                      <m:t>∧</m:t>
                    </m:r>
                    <m:sSub>
                      <m:sSubPr>
                        <m:ctrlPr>
                          <a:rPr lang="en-US" sz="2400" i="1">
                            <a:latin typeface="Cambria Math"/>
                          </a:rPr>
                        </m:ctrlPr>
                      </m:sSubPr>
                      <m:e>
                        <m:r>
                          <a:rPr lang="en-US" sz="2400" i="1">
                            <a:latin typeface="Cambria Math"/>
                          </a:rPr>
                          <m:t>(</m:t>
                        </m:r>
                        <m:r>
                          <a:rPr lang="en-US" sz="2400" i="1">
                            <a:latin typeface="Cambria Math"/>
                          </a:rPr>
                          <m:t>𝑎</m:t>
                        </m:r>
                      </m:e>
                      <m:sub>
                        <m:r>
                          <a:rPr lang="en-US" sz="2400" i="1">
                            <a:latin typeface="Cambria Math"/>
                          </a:rPr>
                          <m:t>1</m:t>
                        </m:r>
                      </m:sub>
                    </m:sSub>
                    <m:r>
                      <a:rPr lang="en-US" sz="2400" i="1">
                        <a:latin typeface="Cambria Math"/>
                      </a:rPr>
                      <m:t>&lt;</m:t>
                    </m:r>
                    <m:sSub>
                      <m:sSubPr>
                        <m:ctrlPr>
                          <a:rPr lang="en-US" sz="2400" i="1">
                            <a:latin typeface="Cambria Math"/>
                          </a:rPr>
                        </m:ctrlPr>
                      </m:sSubPr>
                      <m:e>
                        <m:r>
                          <a:rPr lang="en-US" sz="2400" i="1">
                            <a:latin typeface="Cambria Math"/>
                          </a:rPr>
                          <m:t>𝑏</m:t>
                        </m:r>
                      </m:e>
                      <m:sub>
                        <m:r>
                          <a:rPr lang="en-US" sz="2400" i="1">
                            <a:latin typeface="Cambria Math"/>
                          </a:rPr>
                          <m:t>1</m:t>
                        </m:r>
                      </m:sub>
                    </m:sSub>
                    <m:r>
                      <a:rPr lang="en-US" sz="2400" i="1" smtClean="0">
                        <a:latin typeface="Cambria Math"/>
                      </a:rPr>
                      <m:t>)</m:t>
                    </m:r>
                  </m:oMath>
                </a14:m>
                <a:endParaRPr lang="en-US" sz="2400" i="1" dirty="0" smtClean="0">
                  <a:latin typeface="Cambria Math"/>
                </a:endParaRPr>
              </a:p>
              <a:p>
                <a:r>
                  <a:rPr lang="en-US" sz="2400" dirty="0" smtClean="0"/>
                  <a:t>            </a:t>
                </a:r>
                <a14:m>
                  <m:oMath xmlns:m="http://schemas.openxmlformats.org/officeDocument/2006/math">
                    <m:r>
                      <a:rPr lang="en-US" sz="2400" i="1">
                        <a:latin typeface="Cambria Math"/>
                      </a:rPr>
                      <m:t>∧</m:t>
                    </m:r>
                    <m:sSub>
                      <m:sSubPr>
                        <m:ctrlPr>
                          <a:rPr lang="en-US" sz="2400" i="1">
                            <a:latin typeface="Cambria Math"/>
                          </a:rPr>
                        </m:ctrlPr>
                      </m:sSubPr>
                      <m:e>
                        <m:r>
                          <a:rPr lang="en-US" sz="2400" i="1">
                            <a:latin typeface="Cambria Math"/>
                          </a:rPr>
                          <m:t>(</m:t>
                        </m:r>
                        <m:r>
                          <a:rPr lang="en-US" sz="2400" i="1">
                            <a:latin typeface="Cambria Math"/>
                          </a:rPr>
                          <m:t>𝑎</m:t>
                        </m:r>
                      </m:e>
                      <m:sub>
                        <m:r>
                          <a:rPr lang="en-US" sz="2400" i="1">
                            <a:latin typeface="Cambria Math"/>
                          </a:rPr>
                          <m:t>1</m:t>
                        </m:r>
                      </m:sub>
                    </m:sSub>
                    <m:r>
                      <a:rPr lang="en-US" sz="2400" i="1">
                        <a:latin typeface="Cambria Math"/>
                      </a:rPr>
                      <m:t>&lt;</m:t>
                    </m:r>
                    <m:sSub>
                      <m:sSubPr>
                        <m:ctrlPr>
                          <a:rPr lang="en-US" sz="2400" i="1">
                            <a:latin typeface="Cambria Math"/>
                          </a:rPr>
                        </m:ctrlPr>
                      </m:sSubPr>
                      <m:e>
                        <m:r>
                          <a:rPr lang="en-US" sz="2400" i="1">
                            <a:latin typeface="Cambria Math"/>
                          </a:rPr>
                          <m:t>𝑐</m:t>
                        </m:r>
                      </m:e>
                      <m:sub>
                        <m:r>
                          <a:rPr lang="en-US" sz="2400" i="1">
                            <a:latin typeface="Cambria Math"/>
                          </a:rPr>
                          <m:t>1</m:t>
                        </m:r>
                      </m:sub>
                    </m:sSub>
                    <m:r>
                      <a:rPr lang="en-US" sz="2400" i="1">
                        <a:latin typeface="Cambria Math"/>
                      </a:rPr>
                      <m:t>)</m:t>
                    </m:r>
                  </m:oMath>
                </a14:m>
                <a:endParaRPr lang="en-US" sz="2400" i="1" dirty="0" smtClean="0">
                  <a:latin typeface="Cambria Math"/>
                </a:endParaRPr>
              </a:p>
              <a:p>
                <a:r>
                  <a:rPr lang="en-US" sz="2400" dirty="0" smtClean="0"/>
                  <a:t>            </a:t>
                </a:r>
                <a14:m>
                  <m:oMath xmlns:m="http://schemas.openxmlformats.org/officeDocument/2006/math">
                    <m:r>
                      <a:rPr lang="en-US" sz="2400" i="1">
                        <a:latin typeface="Cambria Math"/>
                      </a:rPr>
                      <m:t>∧</m:t>
                    </m:r>
                    <m:d>
                      <m:dPr>
                        <m:ctrlPr>
                          <a:rPr lang="en-US" sz="2400" i="1">
                            <a:latin typeface="Cambria Math"/>
                          </a:rPr>
                        </m:ctrlPr>
                      </m:dPr>
                      <m:e>
                        <m:sSub>
                          <m:sSubPr>
                            <m:ctrlPr>
                              <a:rPr lang="en-US" sz="2400" i="1">
                                <a:latin typeface="Cambria Math"/>
                              </a:rPr>
                            </m:ctrlPr>
                          </m:sSubPr>
                          <m:e>
                            <m:r>
                              <a:rPr lang="en-US" sz="2400" i="1">
                                <a:latin typeface="Cambria Math"/>
                              </a:rPr>
                              <m:t>(</m:t>
                            </m:r>
                            <m:r>
                              <a:rPr lang="en-US" sz="2400" i="1">
                                <a:latin typeface="Cambria Math"/>
                              </a:rPr>
                              <m:t>𝑏</m:t>
                            </m:r>
                          </m:e>
                          <m:sub>
                            <m:r>
                              <a:rPr lang="en-US" sz="2400" i="1">
                                <a:latin typeface="Cambria Math"/>
                              </a:rPr>
                              <m:t>1</m:t>
                            </m:r>
                          </m:sub>
                        </m:sSub>
                        <m:r>
                          <a:rPr lang="en-US" sz="2400" i="1">
                            <a:latin typeface="Cambria Math"/>
                          </a:rPr>
                          <m:t>&lt;</m:t>
                        </m:r>
                        <m:sSub>
                          <m:sSubPr>
                            <m:ctrlPr>
                              <a:rPr lang="en-US" sz="2400" i="1">
                                <a:latin typeface="Cambria Math"/>
                              </a:rPr>
                            </m:ctrlPr>
                          </m:sSubPr>
                          <m:e>
                            <m:r>
                              <a:rPr lang="en-US" sz="2400" i="1">
                                <a:latin typeface="Cambria Math"/>
                              </a:rPr>
                              <m:t>𝑎</m:t>
                            </m:r>
                          </m:e>
                          <m:sub>
                            <m:r>
                              <a:rPr lang="en-US" sz="2400" i="1">
                                <a:latin typeface="Cambria Math"/>
                              </a:rPr>
                              <m:t>2</m:t>
                            </m:r>
                          </m:sub>
                        </m:sSub>
                        <m:r>
                          <a:rPr lang="en-US" sz="2400" i="1">
                            <a:latin typeface="Cambria Math"/>
                          </a:rPr>
                          <m:t>)∨</m:t>
                        </m:r>
                        <m:sSub>
                          <m:sSubPr>
                            <m:ctrlPr>
                              <a:rPr lang="en-US" sz="2400" i="1">
                                <a:latin typeface="Cambria Math"/>
                              </a:rPr>
                            </m:ctrlPr>
                          </m:sSubPr>
                          <m:e>
                            <m:r>
                              <a:rPr lang="en-US" sz="2400" i="1">
                                <a:latin typeface="Cambria Math"/>
                              </a:rPr>
                              <m:t>(</m:t>
                            </m:r>
                            <m:r>
                              <a:rPr lang="en-US" sz="2400" i="1">
                                <a:latin typeface="Cambria Math"/>
                              </a:rPr>
                              <m:t>𝑐</m:t>
                            </m:r>
                          </m:e>
                          <m:sub>
                            <m:r>
                              <a:rPr lang="en-US" sz="2400" i="1">
                                <a:latin typeface="Cambria Math"/>
                              </a:rPr>
                              <m:t>1</m:t>
                            </m:r>
                          </m:sub>
                        </m:sSub>
                        <m:r>
                          <a:rPr lang="en-US" sz="2400" i="1">
                            <a:latin typeface="Cambria Math"/>
                          </a:rPr>
                          <m:t>&lt;</m:t>
                        </m:r>
                        <m:sSub>
                          <m:sSubPr>
                            <m:ctrlPr>
                              <a:rPr lang="en-US" sz="2400" i="1">
                                <a:latin typeface="Cambria Math"/>
                              </a:rPr>
                            </m:ctrlPr>
                          </m:sSubPr>
                          <m:e>
                            <m:r>
                              <a:rPr lang="en-US" sz="2400" i="1">
                                <a:latin typeface="Cambria Math"/>
                              </a:rPr>
                              <m:t>𝑎</m:t>
                            </m:r>
                          </m:e>
                          <m:sub>
                            <m:r>
                              <a:rPr lang="en-US" sz="2400" i="1">
                                <a:latin typeface="Cambria Math"/>
                              </a:rPr>
                              <m:t>2</m:t>
                            </m:r>
                          </m:sub>
                        </m:sSub>
                        <m:r>
                          <a:rPr lang="en-US" sz="2400" i="1">
                            <a:latin typeface="Cambria Math"/>
                          </a:rPr>
                          <m:t>)</m:t>
                        </m:r>
                      </m:e>
                    </m:d>
                  </m:oMath>
                </a14:m>
                <a:endParaRPr lang="en-US" sz="2400" i="1" dirty="0">
                  <a:latin typeface="Cambria Math"/>
                </a:endParaRPr>
              </a:p>
              <a:p>
                <a:r>
                  <a:rPr lang="en-US" sz="2400" dirty="0" smtClean="0"/>
                  <a:t>            </a:t>
                </a:r>
                <a14:m>
                  <m:oMath xmlns:m="http://schemas.openxmlformats.org/officeDocument/2006/math">
                    <m:r>
                      <a:rPr lang="en-US" sz="2400" i="1" smtClean="0">
                        <a:latin typeface="Cambria Math"/>
                      </a:rPr>
                      <m:t>∧</m:t>
                    </m:r>
                    <m:r>
                      <a:rPr lang="en-US" sz="2400" i="1">
                        <a:latin typeface="Cambria Math"/>
                      </a:rPr>
                      <m:t>(</m:t>
                    </m:r>
                    <m:sSub>
                      <m:sSubPr>
                        <m:ctrlPr>
                          <a:rPr lang="en-US" sz="2400" i="1">
                            <a:latin typeface="Cambria Math"/>
                          </a:rPr>
                        </m:ctrlPr>
                      </m:sSubPr>
                      <m:e>
                        <m:r>
                          <a:rPr lang="en-US" sz="2400" i="1">
                            <a:latin typeface="Cambria Math"/>
                          </a:rPr>
                          <m:t>𝑎</m:t>
                        </m:r>
                      </m:e>
                      <m:sub>
                        <m:r>
                          <a:rPr lang="en-US" sz="2400" i="1">
                            <a:latin typeface="Cambria Math"/>
                          </a:rPr>
                          <m:t>2</m:t>
                        </m:r>
                      </m:sub>
                    </m:sSub>
                    <m:r>
                      <a:rPr lang="en-US" sz="2400" i="1">
                        <a:latin typeface="Cambria Math"/>
                      </a:rPr>
                      <m:t>&lt;</m:t>
                    </m:r>
                    <m:sSub>
                      <m:sSubPr>
                        <m:ctrlPr>
                          <a:rPr lang="en-US" sz="2400" i="1">
                            <a:latin typeface="Cambria Math"/>
                          </a:rPr>
                        </m:ctrlPr>
                      </m:sSubPr>
                      <m:e>
                        <m:r>
                          <a:rPr lang="en-US" sz="2400" i="1">
                            <a:latin typeface="Cambria Math"/>
                          </a:rPr>
                          <m:t>𝑎</m:t>
                        </m:r>
                      </m:e>
                      <m:sub>
                        <m:r>
                          <a:rPr lang="en-US" sz="2400" i="1">
                            <a:latin typeface="Cambria Math"/>
                          </a:rPr>
                          <m:t>0</m:t>
                        </m:r>
                      </m:sub>
                    </m:sSub>
                    <m:r>
                      <a:rPr lang="en-US" sz="2400" i="1">
                        <a:latin typeface="Cambria Math"/>
                      </a:rPr>
                      <m:t>)</m:t>
                    </m:r>
                  </m:oMath>
                </a14:m>
                <a:endParaRPr lang="en-US" sz="2400" dirty="0"/>
              </a:p>
            </p:txBody>
          </p:sp>
        </mc:Choice>
        <mc:Fallback xmlns="">
          <p:sp>
            <p:nvSpPr>
              <p:cNvPr id="102" name="TextBox 101"/>
              <p:cNvSpPr txBox="1">
                <a:spLocks noRot="1" noChangeAspect="1" noMove="1" noResize="1" noEditPoints="1" noAdjustHandles="1" noChangeArrowheads="1" noChangeShapeType="1" noTextEdit="1"/>
              </p:cNvSpPr>
              <p:nvPr/>
            </p:nvSpPr>
            <p:spPr>
              <a:xfrm>
                <a:off x="1683325" y="3531949"/>
                <a:ext cx="4560946" cy="3218895"/>
              </a:xfrm>
              <a:prstGeom prst="rect">
                <a:avLst/>
              </a:prstGeom>
              <a:blipFill rotWithShape="1">
                <a:blip r:embed="rId2"/>
                <a:stretch>
                  <a:fillRect b="-1705"/>
                </a:stretch>
              </a:blipFill>
            </p:spPr>
            <p:txBody>
              <a:bodyPr/>
              <a:lstStyle/>
              <a:p>
                <a:r>
                  <a:rPr lang="en-US">
                    <a:noFill/>
                  </a:rPr>
                  <a:t> </a:t>
                </a:r>
              </a:p>
            </p:txBody>
          </p:sp>
        </mc:Fallback>
      </mc:AlternateContent>
      <p:sp>
        <p:nvSpPr>
          <p:cNvPr id="44" name="Diamond 43"/>
          <p:cNvSpPr/>
          <p:nvPr/>
        </p:nvSpPr>
        <p:spPr>
          <a:xfrm>
            <a:off x="6233450" y="3523489"/>
            <a:ext cx="2529550" cy="2718198"/>
          </a:xfrm>
          <a:prstGeom prst="diamond">
            <a:avLst/>
          </a:prstGeom>
          <a:noFill/>
          <a:ln w="24000">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D1C24"/>
              </a:solidFill>
            </a:endParaRPr>
          </a:p>
        </p:txBody>
      </p:sp>
      <p:cxnSp>
        <p:nvCxnSpPr>
          <p:cNvPr id="45" name="Straight Arrow Connector 44"/>
          <p:cNvCxnSpPr>
            <a:stCxn id="44" idx="0"/>
          </p:cNvCxnSpPr>
          <p:nvPr/>
        </p:nvCxnSpPr>
        <p:spPr>
          <a:xfrm>
            <a:off x="7498225" y="3523489"/>
            <a:ext cx="60301" cy="38139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7412340" y="3877172"/>
            <a:ext cx="120955" cy="29811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7419785" y="4163290"/>
            <a:ext cx="138741" cy="3108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7543800" y="4454235"/>
            <a:ext cx="352615" cy="26161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a:xfrm>
            <a:off x="1143000" y="2168283"/>
            <a:ext cx="6781800" cy="2265172"/>
            <a:chOff x="1143000" y="493524"/>
            <a:chExt cx="6781800" cy="2265172"/>
          </a:xfrm>
        </p:grpSpPr>
        <p:grpSp>
          <p:nvGrpSpPr>
            <p:cNvPr id="50" name="Group 49"/>
            <p:cNvGrpSpPr/>
            <p:nvPr/>
          </p:nvGrpSpPr>
          <p:grpSpPr>
            <a:xfrm>
              <a:off x="1143000" y="493524"/>
              <a:ext cx="6781800" cy="2119021"/>
              <a:chOff x="914400" y="1009644"/>
              <a:chExt cx="6781800" cy="2119021"/>
            </a:xfrm>
          </p:grpSpPr>
          <mc:AlternateContent xmlns:mc="http://schemas.openxmlformats.org/markup-compatibility/2006" xmlns:a14="http://schemas.microsoft.com/office/drawing/2010/main">
            <mc:Choice Requires="a14">
              <p:sp>
                <p:nvSpPr>
                  <p:cNvPr id="62" name="TextBox 61"/>
                  <p:cNvSpPr txBox="1"/>
                  <p:nvPr/>
                </p:nvSpPr>
                <p:spPr>
                  <a:xfrm>
                    <a:off x="914400" y="2133600"/>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𝑎</m:t>
                              </m:r>
                            </m:e>
                            <m:sub>
                              <m:r>
                                <a:rPr lang="en-US" sz="2400" b="0" i="1" smtClean="0">
                                  <a:latin typeface="Cambria Math"/>
                                </a:rPr>
                                <m:t>0</m:t>
                              </m:r>
                            </m:sub>
                          </m:sSub>
                        </m:oMath>
                      </m:oMathPara>
                    </a14:m>
                    <a:endParaRPr lang="en-US" sz="2400" dirty="0"/>
                  </a:p>
                </p:txBody>
              </p:sp>
            </mc:Choice>
            <mc:Fallback xmlns="">
              <p:sp>
                <p:nvSpPr>
                  <p:cNvPr id="62" name="TextBox 61"/>
                  <p:cNvSpPr txBox="1">
                    <a:spLocks noRot="1" noChangeAspect="1" noMove="1" noResize="1" noEditPoints="1" noAdjustHandles="1" noChangeArrowheads="1" noChangeShapeType="1" noTextEdit="1"/>
                  </p:cNvSpPr>
                  <p:nvPr/>
                </p:nvSpPr>
                <p:spPr>
                  <a:xfrm>
                    <a:off x="914400" y="2133600"/>
                    <a:ext cx="567720" cy="461665"/>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Box 62"/>
                  <p:cNvSpPr txBox="1"/>
                  <p:nvPr/>
                </p:nvSpPr>
                <p:spPr>
                  <a:xfrm>
                    <a:off x="4004280" y="2153587"/>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𝑎</m:t>
                              </m:r>
                            </m:e>
                            <m:sub>
                              <m:r>
                                <a:rPr lang="en-US" sz="2400" b="0" i="1" smtClean="0">
                                  <a:latin typeface="Cambria Math"/>
                                </a:rPr>
                                <m:t>1</m:t>
                              </m:r>
                            </m:sub>
                          </m:sSub>
                        </m:oMath>
                      </m:oMathPara>
                    </a14:m>
                    <a:endParaRPr lang="en-US" sz="2400" dirty="0"/>
                  </a:p>
                </p:txBody>
              </p:sp>
            </mc:Choice>
            <mc:Fallback xmlns="">
              <p:sp>
                <p:nvSpPr>
                  <p:cNvPr id="63" name="TextBox 62"/>
                  <p:cNvSpPr txBox="1">
                    <a:spLocks noRot="1" noChangeAspect="1" noMove="1" noResize="1" noEditPoints="1" noAdjustHandles="1" noChangeArrowheads="1" noChangeShapeType="1" noTextEdit="1"/>
                  </p:cNvSpPr>
                  <p:nvPr/>
                </p:nvSpPr>
                <p:spPr>
                  <a:xfrm>
                    <a:off x="4004280" y="2153587"/>
                    <a:ext cx="567720" cy="461665"/>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p:cNvSpPr txBox="1"/>
                  <p:nvPr/>
                </p:nvSpPr>
                <p:spPr>
                  <a:xfrm>
                    <a:off x="7128480" y="2153587"/>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𝑎</m:t>
                              </m:r>
                            </m:e>
                            <m:sub>
                              <m:r>
                                <a:rPr lang="en-US" sz="2400" b="0" i="1" smtClean="0">
                                  <a:latin typeface="Cambria Math"/>
                                </a:rPr>
                                <m:t>2</m:t>
                              </m:r>
                            </m:sub>
                          </m:sSub>
                        </m:oMath>
                      </m:oMathPara>
                    </a14:m>
                    <a:endParaRPr lang="en-US" sz="2400" dirty="0"/>
                  </a:p>
                </p:txBody>
              </p:sp>
            </mc:Choice>
            <mc:Fallback xmlns="">
              <p:sp>
                <p:nvSpPr>
                  <p:cNvPr id="64" name="TextBox 63"/>
                  <p:cNvSpPr txBox="1">
                    <a:spLocks noRot="1" noChangeAspect="1" noMove="1" noResize="1" noEditPoints="1" noAdjustHandles="1" noChangeArrowheads="1" noChangeShapeType="1" noTextEdit="1"/>
                  </p:cNvSpPr>
                  <p:nvPr/>
                </p:nvSpPr>
                <p:spPr>
                  <a:xfrm>
                    <a:off x="7128480" y="2153587"/>
                    <a:ext cx="567720" cy="461665"/>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Box 64"/>
                  <p:cNvSpPr txBox="1"/>
                  <p:nvPr/>
                </p:nvSpPr>
                <p:spPr>
                  <a:xfrm>
                    <a:off x="2286000" y="1501515"/>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𝑏</m:t>
                              </m:r>
                            </m:e>
                            <m:sub>
                              <m:r>
                                <a:rPr lang="en-US" sz="2400" b="0" i="1" smtClean="0">
                                  <a:latin typeface="Cambria Math"/>
                                </a:rPr>
                                <m:t>0</m:t>
                              </m:r>
                            </m:sub>
                          </m:sSub>
                        </m:oMath>
                      </m:oMathPara>
                    </a14:m>
                    <a:endParaRPr lang="en-US" sz="2400" dirty="0"/>
                  </a:p>
                </p:txBody>
              </p:sp>
            </mc:Choice>
            <mc:Fallback xmlns="">
              <p:sp>
                <p:nvSpPr>
                  <p:cNvPr id="65" name="TextBox 64"/>
                  <p:cNvSpPr txBox="1">
                    <a:spLocks noRot="1" noChangeAspect="1" noMove="1" noResize="1" noEditPoints="1" noAdjustHandles="1" noChangeArrowheads="1" noChangeShapeType="1" noTextEdit="1"/>
                  </p:cNvSpPr>
                  <p:nvPr/>
                </p:nvSpPr>
                <p:spPr>
                  <a:xfrm>
                    <a:off x="2286000" y="1501515"/>
                    <a:ext cx="567720" cy="461665"/>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p:cNvSpPr txBox="1"/>
                  <p:nvPr/>
                </p:nvSpPr>
                <p:spPr>
                  <a:xfrm>
                    <a:off x="5299680" y="1501515"/>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𝑏</m:t>
                              </m:r>
                            </m:e>
                            <m:sub>
                              <m:r>
                                <a:rPr lang="en-US" sz="2400" b="0" i="1" smtClean="0">
                                  <a:latin typeface="Cambria Math"/>
                                </a:rPr>
                                <m:t>1</m:t>
                              </m:r>
                            </m:sub>
                          </m:sSub>
                        </m:oMath>
                      </m:oMathPara>
                    </a14:m>
                    <a:endParaRPr lang="en-US" sz="2400" dirty="0"/>
                  </a:p>
                </p:txBody>
              </p:sp>
            </mc:Choice>
            <mc:Fallback xmlns="">
              <p:sp>
                <p:nvSpPr>
                  <p:cNvPr id="66" name="TextBox 65"/>
                  <p:cNvSpPr txBox="1">
                    <a:spLocks noRot="1" noChangeAspect="1" noMove="1" noResize="1" noEditPoints="1" noAdjustHandles="1" noChangeArrowheads="1" noChangeShapeType="1" noTextEdit="1"/>
                  </p:cNvSpPr>
                  <p:nvPr/>
                </p:nvSpPr>
                <p:spPr>
                  <a:xfrm>
                    <a:off x="5299680" y="1501515"/>
                    <a:ext cx="567720" cy="461665"/>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p:cNvSpPr txBox="1"/>
                  <p:nvPr/>
                </p:nvSpPr>
                <p:spPr>
                  <a:xfrm>
                    <a:off x="2213440" y="2667000"/>
                    <a:ext cx="52976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𝑐</m:t>
                              </m:r>
                            </m:e>
                            <m:sub>
                              <m:r>
                                <a:rPr lang="en-US" sz="2400" b="0" i="1" smtClean="0">
                                  <a:latin typeface="Cambria Math"/>
                                </a:rPr>
                                <m:t>0</m:t>
                              </m:r>
                            </m:sub>
                          </m:sSub>
                        </m:oMath>
                      </m:oMathPara>
                    </a14:m>
                    <a:endParaRPr lang="en-US" sz="2400" dirty="0"/>
                  </a:p>
                </p:txBody>
              </p:sp>
            </mc:Choice>
            <mc:Fallback xmlns="">
              <p:sp>
                <p:nvSpPr>
                  <p:cNvPr id="67" name="TextBox 66"/>
                  <p:cNvSpPr txBox="1">
                    <a:spLocks noRot="1" noChangeAspect="1" noMove="1" noResize="1" noEditPoints="1" noAdjustHandles="1" noChangeArrowheads="1" noChangeShapeType="1" noTextEdit="1"/>
                  </p:cNvSpPr>
                  <p:nvPr/>
                </p:nvSpPr>
                <p:spPr>
                  <a:xfrm>
                    <a:off x="2213440" y="2667000"/>
                    <a:ext cx="529760" cy="461665"/>
                  </a:xfrm>
                  <a:prstGeom prst="rect">
                    <a:avLst/>
                  </a:prstGeom>
                  <a:blipFill rotWithShape="1">
                    <a:blip r:embed="rId8"/>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extBox 67"/>
                  <p:cNvSpPr txBox="1"/>
                  <p:nvPr/>
                </p:nvSpPr>
                <p:spPr>
                  <a:xfrm>
                    <a:off x="5344757" y="2667000"/>
                    <a:ext cx="52264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𝑐</m:t>
                              </m:r>
                            </m:e>
                            <m:sub>
                              <m:r>
                                <a:rPr lang="en-US" sz="2400" b="0" i="1" smtClean="0">
                                  <a:latin typeface="Cambria Math"/>
                                </a:rPr>
                                <m:t>1</m:t>
                              </m:r>
                            </m:sub>
                          </m:sSub>
                        </m:oMath>
                      </m:oMathPara>
                    </a14:m>
                    <a:endParaRPr lang="en-US" sz="2400" dirty="0"/>
                  </a:p>
                </p:txBody>
              </p:sp>
            </mc:Choice>
            <mc:Fallback xmlns="">
              <p:sp>
                <p:nvSpPr>
                  <p:cNvPr id="68" name="TextBox 67"/>
                  <p:cNvSpPr txBox="1">
                    <a:spLocks noRot="1" noChangeAspect="1" noMove="1" noResize="1" noEditPoints="1" noAdjustHandles="1" noChangeArrowheads="1" noChangeShapeType="1" noTextEdit="1"/>
                  </p:cNvSpPr>
                  <p:nvPr/>
                </p:nvSpPr>
                <p:spPr>
                  <a:xfrm>
                    <a:off x="5344757" y="2667000"/>
                    <a:ext cx="522643" cy="461665"/>
                  </a:xfrm>
                  <a:prstGeom prst="rect">
                    <a:avLst/>
                  </a:prstGeom>
                  <a:blipFill rotWithShape="1">
                    <a:blip r:embed="rId9"/>
                    <a:stretch>
                      <a:fillRect b="-1333"/>
                    </a:stretch>
                  </a:blipFill>
                </p:spPr>
                <p:txBody>
                  <a:bodyPr/>
                  <a:lstStyle/>
                  <a:p>
                    <a:r>
                      <a:rPr lang="en-US">
                        <a:noFill/>
                      </a:rPr>
                      <a:t> </a:t>
                    </a:r>
                  </a:p>
                </p:txBody>
              </p:sp>
            </mc:Fallback>
          </mc:AlternateContent>
          <p:cxnSp>
            <p:nvCxnSpPr>
              <p:cNvPr id="69" name="Straight Arrow Connector 68"/>
              <p:cNvCxnSpPr>
                <a:stCxn id="62" idx="0"/>
                <a:endCxn id="65" idx="1"/>
              </p:cNvCxnSpPr>
              <p:nvPr/>
            </p:nvCxnSpPr>
            <p:spPr>
              <a:xfrm flipV="1">
                <a:off x="1198260" y="1732348"/>
                <a:ext cx="1087740" cy="40125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62" idx="2"/>
                <a:endCxn id="67" idx="1"/>
              </p:cNvCxnSpPr>
              <p:nvPr/>
            </p:nvCxnSpPr>
            <p:spPr>
              <a:xfrm>
                <a:off x="1198260" y="2595265"/>
                <a:ext cx="1015180" cy="30256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63" idx="2"/>
                <a:endCxn id="68" idx="1"/>
              </p:cNvCxnSpPr>
              <p:nvPr/>
            </p:nvCxnSpPr>
            <p:spPr>
              <a:xfrm>
                <a:off x="4288140" y="2615252"/>
                <a:ext cx="1056617" cy="28258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stCxn id="65" idx="3"/>
                <a:endCxn id="63" idx="1"/>
              </p:cNvCxnSpPr>
              <p:nvPr/>
            </p:nvCxnSpPr>
            <p:spPr>
              <a:xfrm>
                <a:off x="2853720" y="1732348"/>
                <a:ext cx="1150560" cy="652072"/>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a:stCxn id="67" idx="3"/>
                <a:endCxn id="63" idx="1"/>
              </p:cNvCxnSpPr>
              <p:nvPr/>
            </p:nvCxnSpPr>
            <p:spPr>
              <a:xfrm flipV="1">
                <a:off x="2743200" y="2384420"/>
                <a:ext cx="1261080" cy="513413"/>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63" idx="0"/>
                <a:endCxn id="66" idx="1"/>
              </p:cNvCxnSpPr>
              <p:nvPr/>
            </p:nvCxnSpPr>
            <p:spPr>
              <a:xfrm flipV="1">
                <a:off x="4288140" y="1732348"/>
                <a:ext cx="1011540" cy="42123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stCxn id="66" idx="3"/>
                <a:endCxn id="64" idx="1"/>
              </p:cNvCxnSpPr>
              <p:nvPr/>
            </p:nvCxnSpPr>
            <p:spPr>
              <a:xfrm>
                <a:off x="5867400" y="1732348"/>
                <a:ext cx="1261080" cy="652072"/>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stCxn id="68" idx="3"/>
                <a:endCxn id="64" idx="1"/>
              </p:cNvCxnSpPr>
              <p:nvPr/>
            </p:nvCxnSpPr>
            <p:spPr>
              <a:xfrm flipV="1">
                <a:off x="5867400" y="2384420"/>
                <a:ext cx="1261080" cy="513413"/>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7" name="TextBox 76"/>
                  <p:cNvSpPr txBox="1"/>
                  <p:nvPr/>
                </p:nvSpPr>
                <p:spPr>
                  <a:xfrm>
                    <a:off x="1463636" y="1471309"/>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77" name="TextBox 76"/>
                  <p:cNvSpPr txBox="1">
                    <a:spLocks noRot="1" noChangeAspect="1" noMove="1" noResize="1" noEditPoints="1" noAdjustHandles="1" noChangeArrowheads="1" noChangeShapeType="1" noTextEdit="1"/>
                  </p:cNvSpPr>
                  <p:nvPr/>
                </p:nvSpPr>
                <p:spPr>
                  <a:xfrm>
                    <a:off x="1463636" y="1471309"/>
                    <a:ext cx="484427" cy="461665"/>
                  </a:xfrm>
                  <a:prstGeom prst="rect">
                    <a:avLst/>
                  </a:prstGeom>
                  <a:blipFill rotWithShape="1">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Box 77"/>
                  <p:cNvSpPr txBox="1"/>
                  <p:nvPr/>
                </p:nvSpPr>
                <p:spPr>
                  <a:xfrm>
                    <a:off x="1496773" y="236220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78" name="TextBox 77"/>
                  <p:cNvSpPr txBox="1">
                    <a:spLocks noRot="1" noChangeAspect="1" noMove="1" noResize="1" noEditPoints="1" noAdjustHandles="1" noChangeArrowheads="1" noChangeShapeType="1" noTextEdit="1"/>
                  </p:cNvSpPr>
                  <p:nvPr/>
                </p:nvSpPr>
                <p:spPr>
                  <a:xfrm>
                    <a:off x="1496773" y="2362200"/>
                    <a:ext cx="484427" cy="461665"/>
                  </a:xfrm>
                  <a:prstGeom prst="rect">
                    <a:avLst/>
                  </a:prstGeom>
                  <a:blipFill rotWithShape="1">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3096973" y="1595735"/>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79" name="TextBox 78"/>
                  <p:cNvSpPr txBox="1">
                    <a:spLocks noRot="1" noChangeAspect="1" noMove="1" noResize="1" noEditPoints="1" noAdjustHandles="1" noChangeArrowheads="1" noChangeShapeType="1" noTextEdit="1"/>
                  </p:cNvSpPr>
                  <p:nvPr/>
                </p:nvSpPr>
                <p:spPr>
                  <a:xfrm>
                    <a:off x="3096973" y="1595735"/>
                    <a:ext cx="484427" cy="461665"/>
                  </a:xfrm>
                  <a:prstGeom prst="rect">
                    <a:avLst/>
                  </a:prstGeom>
                  <a:blipFill rotWithShape="1">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p:cNvSpPr txBox="1"/>
                  <p:nvPr/>
                </p:nvSpPr>
                <p:spPr>
                  <a:xfrm>
                    <a:off x="2895600" y="229539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80" name="TextBox 79"/>
                  <p:cNvSpPr txBox="1">
                    <a:spLocks noRot="1" noChangeAspect="1" noMove="1" noResize="1" noEditPoints="1" noAdjustHandles="1" noChangeArrowheads="1" noChangeShapeType="1" noTextEdit="1"/>
                  </p:cNvSpPr>
                  <p:nvPr/>
                </p:nvSpPr>
                <p:spPr>
                  <a:xfrm>
                    <a:off x="2895600" y="2295390"/>
                    <a:ext cx="484427" cy="461665"/>
                  </a:xfrm>
                  <a:prstGeom prst="rect">
                    <a:avLst/>
                  </a:prstGeom>
                  <a:blipFill rotWithShape="1">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TextBox 80"/>
                  <p:cNvSpPr txBox="1"/>
                  <p:nvPr/>
                </p:nvSpPr>
                <p:spPr>
                  <a:xfrm>
                    <a:off x="4551695" y="1524267"/>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81" name="TextBox 80"/>
                  <p:cNvSpPr txBox="1">
                    <a:spLocks noRot="1" noChangeAspect="1" noMove="1" noResize="1" noEditPoints="1" noAdjustHandles="1" noChangeArrowheads="1" noChangeShapeType="1" noTextEdit="1"/>
                  </p:cNvSpPr>
                  <p:nvPr/>
                </p:nvSpPr>
                <p:spPr>
                  <a:xfrm>
                    <a:off x="4551695" y="1524267"/>
                    <a:ext cx="484427" cy="461665"/>
                  </a:xfrm>
                  <a:prstGeom prst="rect">
                    <a:avLst/>
                  </a:prstGeom>
                  <a:blipFill rotWithShape="1">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TextBox 81"/>
                  <p:cNvSpPr txBox="1"/>
                  <p:nvPr/>
                </p:nvSpPr>
                <p:spPr>
                  <a:xfrm>
                    <a:off x="4544773" y="228600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82" name="TextBox 81"/>
                  <p:cNvSpPr txBox="1">
                    <a:spLocks noRot="1" noChangeAspect="1" noMove="1" noResize="1" noEditPoints="1" noAdjustHandles="1" noChangeArrowheads="1" noChangeShapeType="1" noTextEdit="1"/>
                  </p:cNvSpPr>
                  <p:nvPr/>
                </p:nvSpPr>
                <p:spPr>
                  <a:xfrm>
                    <a:off x="4544773" y="2286000"/>
                    <a:ext cx="484427" cy="461665"/>
                  </a:xfrm>
                  <a:prstGeom prst="rect">
                    <a:avLst/>
                  </a:prstGeom>
                  <a:blipFill rotWithShape="1">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TextBox 82"/>
                  <p:cNvSpPr txBox="1"/>
                  <p:nvPr/>
                </p:nvSpPr>
                <p:spPr>
                  <a:xfrm>
                    <a:off x="6158586" y="1596719"/>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83" name="TextBox 82"/>
                  <p:cNvSpPr txBox="1">
                    <a:spLocks noRot="1" noChangeAspect="1" noMove="1" noResize="1" noEditPoints="1" noAdjustHandles="1" noChangeArrowheads="1" noChangeShapeType="1" noTextEdit="1"/>
                  </p:cNvSpPr>
                  <p:nvPr/>
                </p:nvSpPr>
                <p:spPr>
                  <a:xfrm>
                    <a:off x="6158586" y="1596719"/>
                    <a:ext cx="484427" cy="461665"/>
                  </a:xfrm>
                  <a:prstGeom prst="rect">
                    <a:avLst/>
                  </a:prstGeom>
                  <a:blipFill rotWithShape="1">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 name="TextBox 83"/>
                  <p:cNvSpPr txBox="1"/>
                  <p:nvPr/>
                </p:nvSpPr>
                <p:spPr>
                  <a:xfrm>
                    <a:off x="6019800" y="2281535"/>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84" name="TextBox 83"/>
                  <p:cNvSpPr txBox="1">
                    <a:spLocks noRot="1" noChangeAspect="1" noMove="1" noResize="1" noEditPoints="1" noAdjustHandles="1" noChangeArrowheads="1" noChangeShapeType="1" noTextEdit="1"/>
                  </p:cNvSpPr>
                  <p:nvPr/>
                </p:nvSpPr>
                <p:spPr>
                  <a:xfrm>
                    <a:off x="6019800" y="2281535"/>
                    <a:ext cx="484427" cy="461665"/>
                  </a:xfrm>
                  <a:prstGeom prst="rect">
                    <a:avLst/>
                  </a:prstGeom>
                  <a:blipFill rotWithShape="1">
                    <a:blip r:embed="rId17"/>
                    <a:stretch>
                      <a:fillRect/>
                    </a:stretch>
                  </a:blipFill>
                </p:spPr>
                <p:txBody>
                  <a:bodyPr/>
                  <a:lstStyle/>
                  <a:p>
                    <a:r>
                      <a:rPr lang="en-US">
                        <a:noFill/>
                      </a:rPr>
                      <a:t> </a:t>
                    </a:r>
                  </a:p>
                </p:txBody>
              </p:sp>
            </mc:Fallback>
          </mc:AlternateContent>
          <p:sp>
            <p:nvSpPr>
              <p:cNvPr id="85" name="Freeform 84"/>
              <p:cNvSpPr/>
              <p:nvPr/>
            </p:nvSpPr>
            <p:spPr>
              <a:xfrm>
                <a:off x="988204" y="1082858"/>
                <a:ext cx="6448882" cy="1135686"/>
              </a:xfrm>
              <a:custGeom>
                <a:avLst/>
                <a:gdLst>
                  <a:gd name="connsiteX0" fmla="*/ 6297016 w 6448882"/>
                  <a:gd name="connsiteY0" fmla="*/ 1135686 h 1135686"/>
                  <a:gd name="connsiteX1" fmla="*/ 6117134 w 6448882"/>
                  <a:gd name="connsiteY1" fmla="*/ 356198 h 1135686"/>
                  <a:gd name="connsiteX2" fmla="*/ 3358944 w 6448882"/>
                  <a:gd name="connsiteY2" fmla="*/ 41404 h 1135686"/>
                  <a:gd name="connsiteX3" fmla="*/ 510812 w 6448882"/>
                  <a:gd name="connsiteY3" fmla="*/ 116355 h 1135686"/>
                  <a:gd name="connsiteX4" fmla="*/ 1147 w 6448882"/>
                  <a:gd name="connsiteY4" fmla="*/ 1060735 h 1135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8882" h="1135686">
                    <a:moveTo>
                      <a:pt x="6297016" y="1135686"/>
                    </a:moveTo>
                    <a:cubicBezTo>
                      <a:pt x="6451914" y="837132"/>
                      <a:pt x="6606813" y="538578"/>
                      <a:pt x="6117134" y="356198"/>
                    </a:cubicBezTo>
                    <a:cubicBezTo>
                      <a:pt x="5627455" y="173818"/>
                      <a:pt x="4293331" y="81378"/>
                      <a:pt x="3358944" y="41404"/>
                    </a:cubicBezTo>
                    <a:cubicBezTo>
                      <a:pt x="2424557" y="1430"/>
                      <a:pt x="1070445" y="-53534"/>
                      <a:pt x="510812" y="116355"/>
                    </a:cubicBezTo>
                    <a:cubicBezTo>
                      <a:pt x="-48821" y="286244"/>
                      <a:pt x="1147" y="1060735"/>
                      <a:pt x="1147" y="1060735"/>
                    </a:cubicBezTo>
                  </a:path>
                </a:pathLst>
              </a:custGeom>
              <a:no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6" name="TextBox 85"/>
                  <p:cNvSpPr txBox="1"/>
                  <p:nvPr/>
                </p:nvSpPr>
                <p:spPr>
                  <a:xfrm>
                    <a:off x="6795413" y="1009644"/>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&gt;</m:t>
                          </m:r>
                        </m:oMath>
                      </m:oMathPara>
                    </a14:m>
                    <a:endParaRPr lang="en-US" dirty="0"/>
                  </a:p>
                </p:txBody>
              </p:sp>
            </mc:Choice>
            <mc:Fallback xmlns="">
              <p:sp>
                <p:nvSpPr>
                  <p:cNvPr id="86" name="TextBox 85"/>
                  <p:cNvSpPr txBox="1">
                    <a:spLocks noRot="1" noChangeAspect="1" noMove="1" noResize="1" noEditPoints="1" noAdjustHandles="1" noChangeArrowheads="1" noChangeShapeType="1" noTextEdit="1"/>
                  </p:cNvSpPr>
                  <p:nvPr/>
                </p:nvSpPr>
                <p:spPr>
                  <a:xfrm>
                    <a:off x="6795413" y="1009644"/>
                    <a:ext cx="484427" cy="461665"/>
                  </a:xfrm>
                  <a:prstGeom prst="rect">
                    <a:avLst/>
                  </a:prstGeom>
                  <a:blipFill rotWithShape="1">
                    <a:blip r:embed="rId18"/>
                    <a:stretch>
                      <a:fillRect/>
                    </a:stretch>
                  </a:blipFill>
                </p:spPr>
                <p:txBody>
                  <a:bodyPr/>
                  <a:lstStyle/>
                  <a:p>
                    <a:r>
                      <a:rPr lang="en-US">
                        <a:noFill/>
                      </a:rPr>
                      <a:t> </a:t>
                    </a:r>
                  </a:p>
                </p:txBody>
              </p:sp>
            </mc:Fallback>
          </mc:AlternateContent>
        </p:grpSp>
        <p:cxnSp>
          <p:nvCxnSpPr>
            <p:cNvPr id="51" name="Straight Arrow Connector 50"/>
            <p:cNvCxnSpPr/>
            <p:nvPr/>
          </p:nvCxnSpPr>
          <p:spPr>
            <a:xfrm>
              <a:off x="1457374" y="2215487"/>
              <a:ext cx="1015180" cy="30256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1457374" y="1352570"/>
              <a:ext cx="1087740" cy="40125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4547254" y="2235474"/>
              <a:ext cx="1056617" cy="28258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4547254" y="1352570"/>
              <a:ext cx="1011540" cy="42123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5" name="Freeform 54"/>
            <p:cNvSpPr/>
            <p:nvPr/>
          </p:nvSpPr>
          <p:spPr>
            <a:xfrm>
              <a:off x="1404928" y="703081"/>
              <a:ext cx="6103511" cy="1050742"/>
            </a:xfrm>
            <a:custGeom>
              <a:avLst/>
              <a:gdLst>
                <a:gd name="connsiteX0" fmla="*/ 6297016 w 6448882"/>
                <a:gd name="connsiteY0" fmla="*/ 1135686 h 1135686"/>
                <a:gd name="connsiteX1" fmla="*/ 6117134 w 6448882"/>
                <a:gd name="connsiteY1" fmla="*/ 356198 h 1135686"/>
                <a:gd name="connsiteX2" fmla="*/ 3358944 w 6448882"/>
                <a:gd name="connsiteY2" fmla="*/ 41404 h 1135686"/>
                <a:gd name="connsiteX3" fmla="*/ 510812 w 6448882"/>
                <a:gd name="connsiteY3" fmla="*/ 116355 h 1135686"/>
                <a:gd name="connsiteX4" fmla="*/ 1147 w 6448882"/>
                <a:gd name="connsiteY4" fmla="*/ 1060735 h 1135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8882" h="1135686">
                  <a:moveTo>
                    <a:pt x="6297016" y="1135686"/>
                  </a:moveTo>
                  <a:cubicBezTo>
                    <a:pt x="6451914" y="837132"/>
                    <a:pt x="6606813" y="538578"/>
                    <a:pt x="6117134" y="356198"/>
                  </a:cubicBezTo>
                  <a:cubicBezTo>
                    <a:pt x="5627455" y="173818"/>
                    <a:pt x="4293331" y="81378"/>
                    <a:pt x="3358944" y="41404"/>
                  </a:cubicBezTo>
                  <a:cubicBezTo>
                    <a:pt x="2424557" y="1430"/>
                    <a:pt x="1070445" y="-53534"/>
                    <a:pt x="510812" y="116355"/>
                  </a:cubicBezTo>
                  <a:cubicBezTo>
                    <a:pt x="-48821" y="286244"/>
                    <a:pt x="1147" y="1060735"/>
                    <a:pt x="1147" y="1060735"/>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2819400" y="848380"/>
              <a:ext cx="4446826" cy="854044"/>
            </a:xfrm>
            <a:custGeom>
              <a:avLst/>
              <a:gdLst>
                <a:gd name="connsiteX0" fmla="*/ 4601980 w 4601980"/>
                <a:gd name="connsiteY0" fmla="*/ 863717 h 863717"/>
                <a:gd name="connsiteX1" fmla="*/ 4122295 w 4601980"/>
                <a:gd name="connsiteY1" fmla="*/ 279101 h 863717"/>
                <a:gd name="connsiteX2" fmla="*/ 2458387 w 4601980"/>
                <a:gd name="connsiteY2" fmla="*/ 39258 h 863717"/>
                <a:gd name="connsiteX3" fmla="*/ 1124262 w 4601980"/>
                <a:gd name="connsiteY3" fmla="*/ 24268 h 863717"/>
                <a:gd name="connsiteX4" fmla="*/ 0 w 4601980"/>
                <a:gd name="connsiteY4" fmla="*/ 279101 h 86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1980" h="863717">
                  <a:moveTo>
                    <a:pt x="4601980" y="863717"/>
                  </a:moveTo>
                  <a:cubicBezTo>
                    <a:pt x="4540770" y="640114"/>
                    <a:pt x="4479560" y="416511"/>
                    <a:pt x="4122295" y="279101"/>
                  </a:cubicBezTo>
                  <a:cubicBezTo>
                    <a:pt x="3765030" y="141691"/>
                    <a:pt x="2958059" y="81730"/>
                    <a:pt x="2458387" y="39258"/>
                  </a:cubicBezTo>
                  <a:cubicBezTo>
                    <a:pt x="1958715" y="-3214"/>
                    <a:pt x="1533993" y="-15706"/>
                    <a:pt x="1124262" y="24268"/>
                  </a:cubicBezTo>
                  <a:cubicBezTo>
                    <a:pt x="714531" y="64242"/>
                    <a:pt x="182380" y="251619"/>
                    <a:pt x="0" y="279101"/>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flipV="1">
              <a:off x="2882115" y="2057400"/>
              <a:ext cx="4433085" cy="701296"/>
            </a:xfrm>
            <a:custGeom>
              <a:avLst/>
              <a:gdLst>
                <a:gd name="connsiteX0" fmla="*/ 4601980 w 4601980"/>
                <a:gd name="connsiteY0" fmla="*/ 863717 h 863717"/>
                <a:gd name="connsiteX1" fmla="*/ 4122295 w 4601980"/>
                <a:gd name="connsiteY1" fmla="*/ 279101 h 863717"/>
                <a:gd name="connsiteX2" fmla="*/ 2458387 w 4601980"/>
                <a:gd name="connsiteY2" fmla="*/ 39258 h 863717"/>
                <a:gd name="connsiteX3" fmla="*/ 1124262 w 4601980"/>
                <a:gd name="connsiteY3" fmla="*/ 24268 h 863717"/>
                <a:gd name="connsiteX4" fmla="*/ 0 w 4601980"/>
                <a:gd name="connsiteY4" fmla="*/ 279101 h 86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1980" h="863717">
                  <a:moveTo>
                    <a:pt x="4601980" y="863717"/>
                  </a:moveTo>
                  <a:cubicBezTo>
                    <a:pt x="4540770" y="640114"/>
                    <a:pt x="4479560" y="416511"/>
                    <a:pt x="4122295" y="279101"/>
                  </a:cubicBezTo>
                  <a:cubicBezTo>
                    <a:pt x="3765030" y="141691"/>
                    <a:pt x="2958059" y="81730"/>
                    <a:pt x="2458387" y="39258"/>
                  </a:cubicBezTo>
                  <a:cubicBezTo>
                    <a:pt x="1958715" y="-3214"/>
                    <a:pt x="1533993" y="-15706"/>
                    <a:pt x="1124262" y="24268"/>
                  </a:cubicBezTo>
                  <a:cubicBezTo>
                    <a:pt x="714531" y="64242"/>
                    <a:pt x="182380" y="251619"/>
                    <a:pt x="0" y="279101"/>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Arrow Connector 57"/>
            <p:cNvCxnSpPr/>
            <p:nvPr/>
          </p:nvCxnSpPr>
          <p:spPr>
            <a:xfrm>
              <a:off x="1600200" y="1868300"/>
              <a:ext cx="2209800" cy="0"/>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H="1">
              <a:off x="4648201" y="1846080"/>
              <a:ext cx="2171699" cy="22220"/>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H="1" flipV="1">
              <a:off x="6019800" y="1311431"/>
              <a:ext cx="800100" cy="420236"/>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H="1">
              <a:off x="6096000" y="2020700"/>
              <a:ext cx="1170226" cy="497355"/>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grpSp>
      <p:cxnSp>
        <p:nvCxnSpPr>
          <p:cNvPr id="87" name="Straight Arrow Connector 86"/>
          <p:cNvCxnSpPr/>
          <p:nvPr/>
        </p:nvCxnSpPr>
        <p:spPr>
          <a:xfrm flipH="1">
            <a:off x="7253175" y="4446380"/>
            <a:ext cx="261154" cy="22881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8" name="TextBox 87"/>
              <p:cNvSpPr txBox="1"/>
              <p:nvPr/>
            </p:nvSpPr>
            <p:spPr>
              <a:xfrm>
                <a:off x="7252855" y="3059576"/>
                <a:ext cx="45717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m:t>
                      </m:r>
                    </m:oMath>
                  </m:oMathPara>
                </a14:m>
                <a:endParaRPr lang="en-US" sz="3200" dirty="0"/>
              </a:p>
            </p:txBody>
          </p:sp>
        </mc:Choice>
        <mc:Fallback xmlns="">
          <p:sp>
            <p:nvSpPr>
              <p:cNvPr id="88" name="TextBox 87"/>
              <p:cNvSpPr txBox="1">
                <a:spLocks noRot="1" noChangeAspect="1" noMove="1" noResize="1" noEditPoints="1" noAdjustHandles="1" noChangeArrowheads="1" noChangeShapeType="1" noTextEdit="1"/>
              </p:cNvSpPr>
              <p:nvPr/>
            </p:nvSpPr>
            <p:spPr>
              <a:xfrm>
                <a:off x="7252855" y="3059576"/>
                <a:ext cx="457176" cy="461665"/>
              </a:xfrm>
              <a:prstGeom prst="rect">
                <a:avLst/>
              </a:prstGeom>
              <a:blipFill rotWithShape="1">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9" name="TextBox 88"/>
              <p:cNvSpPr txBox="1"/>
              <p:nvPr/>
            </p:nvSpPr>
            <p:spPr>
              <a:xfrm>
                <a:off x="7263431" y="6241687"/>
                <a:ext cx="45717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m:t>
                      </m:r>
                    </m:oMath>
                  </m:oMathPara>
                </a14:m>
                <a:endParaRPr lang="en-US" sz="3200" dirty="0"/>
              </a:p>
            </p:txBody>
          </p:sp>
        </mc:Choice>
        <mc:Fallback xmlns="">
          <p:sp>
            <p:nvSpPr>
              <p:cNvPr id="89" name="TextBox 88"/>
              <p:cNvSpPr txBox="1">
                <a:spLocks noRot="1" noChangeAspect="1" noMove="1" noResize="1" noEditPoints="1" noAdjustHandles="1" noChangeArrowheads="1" noChangeShapeType="1" noTextEdit="1"/>
              </p:cNvSpPr>
              <p:nvPr/>
            </p:nvSpPr>
            <p:spPr>
              <a:xfrm>
                <a:off x="7263431" y="6241687"/>
                <a:ext cx="457176" cy="461665"/>
              </a:xfrm>
              <a:prstGeom prst="rect">
                <a:avLst/>
              </a:prstGeom>
              <a:blipFill rotWithShape="1">
                <a:blip r:embed="rId20"/>
                <a:stretch>
                  <a:fillRect/>
                </a:stretch>
              </a:blipFill>
            </p:spPr>
            <p:txBody>
              <a:bodyPr/>
              <a:lstStyle/>
              <a:p>
                <a:r>
                  <a:rPr lang="en-US">
                    <a:noFill/>
                  </a:rPr>
                  <a:t> </a:t>
                </a:r>
              </a:p>
            </p:txBody>
          </p:sp>
        </mc:Fallback>
      </mc:AlternateContent>
      <p:cxnSp>
        <p:nvCxnSpPr>
          <p:cNvPr id="90" name="Straight Arrow Connector 89"/>
          <p:cNvCxnSpPr/>
          <p:nvPr/>
        </p:nvCxnSpPr>
        <p:spPr>
          <a:xfrm flipH="1">
            <a:off x="7162800" y="4675192"/>
            <a:ext cx="103426" cy="49785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a:off x="7896415" y="4715845"/>
            <a:ext cx="152400" cy="4572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flipH="1" flipV="1">
            <a:off x="7558526" y="4944445"/>
            <a:ext cx="448049" cy="17929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flipV="1">
            <a:off x="7191185" y="4944445"/>
            <a:ext cx="449755" cy="17929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a:off x="7640940" y="4993342"/>
            <a:ext cx="290173" cy="35940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flipH="1">
            <a:off x="7214513" y="4993342"/>
            <a:ext cx="344013" cy="49305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228600" y="5801380"/>
            <a:ext cx="2218877" cy="523220"/>
          </a:xfrm>
          <a:prstGeom prst="rect">
            <a:avLst/>
          </a:prstGeom>
          <a:noFill/>
        </p:spPr>
        <p:txBody>
          <a:bodyPr wrap="none" rtlCol="0">
            <a:spAutoFit/>
          </a:bodyPr>
          <a:lstStyle/>
          <a:p>
            <a:r>
              <a:rPr lang="en-US" sz="2800" dirty="0" smtClean="0">
                <a:solidFill>
                  <a:srgbClr val="C00000"/>
                </a:solidFill>
              </a:rPr>
              <a:t>Dilemma Rule</a:t>
            </a:r>
            <a:endParaRPr lang="en-US" sz="2800" dirty="0">
              <a:solidFill>
                <a:srgbClr val="C00000"/>
              </a:solidFill>
            </a:endParaRPr>
          </a:p>
        </p:txBody>
      </p:sp>
      <p:sp>
        <p:nvSpPr>
          <p:cNvPr id="101" name="Rectangle 100"/>
          <p:cNvSpPr/>
          <p:nvPr/>
        </p:nvSpPr>
        <p:spPr>
          <a:xfrm>
            <a:off x="2971800" y="5908964"/>
            <a:ext cx="2611740" cy="415636"/>
          </a:xfrm>
          <a:prstGeom prst="rect">
            <a:avLst/>
          </a:prstGeom>
          <a:no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A65A0EED-6B89-664A-801E-D3FDD91C7C69}" type="slidenum">
              <a:rPr lang="en-US" smtClean="0"/>
              <a:pPr/>
              <a:t>74</a:t>
            </a:fld>
            <a:endParaRPr lang="en-US"/>
          </a:p>
        </p:txBody>
      </p:sp>
    </p:spTree>
    <p:extLst>
      <p:ext uri="{BB962C8B-B14F-4D97-AF65-F5344CB8AC3E}">
        <p14:creationId xmlns:p14="http://schemas.microsoft.com/office/powerpoint/2010/main" val="283094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25000" decel="25000" fill="hold" nodeType="withEffect">
                                  <p:stCondLst>
                                    <p:cond delay="0"/>
                                  </p:stCondLst>
                                  <p:childTnLst>
                                    <p:animMotion origin="layout" path="M 0 0 L 0 -0.25 E" pathEditMode="relative" ptsTypes="">
                                      <p:cBhvr>
                                        <p:cTn id="6" dur="2000" fill="hold"/>
                                        <p:tgtEl>
                                          <p:spTgt spid="49"/>
                                        </p:tgtEl>
                                        <p:attrNameLst>
                                          <p:attrName>ppt_x</p:attrName>
                                          <p:attrName>ppt_y</p:attrName>
                                        </p:attrNameLst>
                                      </p:cBhvr>
                                    </p:animMotion>
                                  </p:childTnLst>
                                </p:cTn>
                              </p:par>
                              <p:par>
                                <p:cTn id="7" presetID="10" presetClass="entr" presetSubtype="0" fill="hold" grpId="0" nodeType="withEffect">
                                  <p:stCondLst>
                                    <p:cond delay="500"/>
                                  </p:stCondLst>
                                  <p:childTnLst>
                                    <p:set>
                                      <p:cBhvr>
                                        <p:cTn id="8" dur="1" fill="hold">
                                          <p:stCondLst>
                                            <p:cond delay="0"/>
                                          </p:stCondLst>
                                        </p:cTn>
                                        <p:tgtEl>
                                          <p:spTgt spid="88"/>
                                        </p:tgtEl>
                                        <p:attrNameLst>
                                          <p:attrName>style.visibility</p:attrName>
                                        </p:attrNameLst>
                                      </p:cBhvr>
                                      <p:to>
                                        <p:strVal val="visible"/>
                                      </p:to>
                                    </p:set>
                                    <p:animEffect transition="in" filter="fade">
                                      <p:cBhvr>
                                        <p:cTn id="9" dur="500"/>
                                        <p:tgtEl>
                                          <p:spTgt spid="88"/>
                                        </p:tgtEl>
                                      </p:cBhvr>
                                    </p:animEffect>
                                  </p:childTnLst>
                                </p:cTn>
                              </p:par>
                              <p:par>
                                <p:cTn id="10" presetID="10" presetClass="entr" presetSubtype="0" fill="hold" grpId="0" nodeType="withEffect">
                                  <p:stCondLst>
                                    <p:cond delay="50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par>
                                <p:cTn id="13" presetID="10" presetClass="entr" presetSubtype="0" fill="hold" grpId="0" nodeType="withEffect">
                                  <p:stCondLst>
                                    <p:cond delay="500"/>
                                  </p:stCondLst>
                                  <p:childTnLst>
                                    <p:set>
                                      <p:cBhvr>
                                        <p:cTn id="14" dur="1" fill="hold">
                                          <p:stCondLst>
                                            <p:cond delay="0"/>
                                          </p:stCondLst>
                                        </p:cTn>
                                        <p:tgtEl>
                                          <p:spTgt spid="89"/>
                                        </p:tgtEl>
                                        <p:attrNameLst>
                                          <p:attrName>style.visibility</p:attrName>
                                        </p:attrNameLst>
                                      </p:cBhvr>
                                      <p:to>
                                        <p:strVal val="visible"/>
                                      </p:to>
                                    </p:set>
                                    <p:animEffect transition="in" filter="fade">
                                      <p:cBhvr>
                                        <p:cTn id="15" dur="500"/>
                                        <p:tgtEl>
                                          <p:spTgt spid="89"/>
                                        </p:tgtEl>
                                      </p:cBhvr>
                                    </p:animEffect>
                                  </p:childTnLst>
                                </p:cTn>
                              </p:par>
                              <p:par>
                                <p:cTn id="16" presetID="10" presetClass="entr" presetSubtype="0" fill="hold" nodeType="withEffect">
                                  <p:stCondLst>
                                    <p:cond delay="50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par>
                                <p:cTn id="19" presetID="10" presetClass="entr" presetSubtype="0" fill="hold" nodeType="withEffect">
                                  <p:stCondLst>
                                    <p:cond delay="50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par>
                                <p:cTn id="22" presetID="10" presetClass="entr" presetSubtype="0" fill="hold" nodeType="withEffect">
                                  <p:stCondLst>
                                    <p:cond delay="50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500"/>
                                        <p:tgtEl>
                                          <p:spTgt spid="47"/>
                                        </p:tgtEl>
                                      </p:cBhvr>
                                    </p:animEffect>
                                  </p:childTnLst>
                                </p:cTn>
                              </p:par>
                              <p:par>
                                <p:cTn id="25" presetID="10" presetClass="entr" presetSubtype="0" fill="hold" nodeType="withEffect">
                                  <p:stCondLst>
                                    <p:cond delay="500"/>
                                  </p:stCondLst>
                                  <p:childTnLst>
                                    <p:set>
                                      <p:cBhvr>
                                        <p:cTn id="26" dur="1" fill="hold">
                                          <p:stCondLst>
                                            <p:cond delay="0"/>
                                          </p:stCondLst>
                                        </p:cTn>
                                        <p:tgtEl>
                                          <p:spTgt spid="87"/>
                                        </p:tgtEl>
                                        <p:attrNameLst>
                                          <p:attrName>style.visibility</p:attrName>
                                        </p:attrNameLst>
                                      </p:cBhvr>
                                      <p:to>
                                        <p:strVal val="visible"/>
                                      </p:to>
                                    </p:set>
                                    <p:animEffect transition="in" filter="fade">
                                      <p:cBhvr>
                                        <p:cTn id="27" dur="500"/>
                                        <p:tgtEl>
                                          <p:spTgt spid="87"/>
                                        </p:tgtEl>
                                      </p:cBhvr>
                                    </p:animEffect>
                                  </p:childTnLst>
                                </p:cTn>
                              </p:par>
                              <p:par>
                                <p:cTn id="28" presetID="10" presetClass="entr" presetSubtype="0" fill="hold" nodeType="withEffect">
                                  <p:stCondLst>
                                    <p:cond delay="50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500"/>
                                        <p:tgtEl>
                                          <p:spTgt spid="48"/>
                                        </p:tgtEl>
                                      </p:cBhvr>
                                    </p:animEffect>
                                  </p:childTnLst>
                                </p:cTn>
                              </p:par>
                              <p:par>
                                <p:cTn id="31" presetID="10" presetClass="entr" presetSubtype="0" fill="hold" grpId="0" nodeType="withEffect">
                                  <p:stCondLst>
                                    <p:cond delay="800"/>
                                  </p:stCondLst>
                                  <p:childTnLst>
                                    <p:set>
                                      <p:cBhvr>
                                        <p:cTn id="32" dur="1" fill="hold">
                                          <p:stCondLst>
                                            <p:cond delay="0"/>
                                          </p:stCondLst>
                                        </p:cTn>
                                        <p:tgtEl>
                                          <p:spTgt spid="102"/>
                                        </p:tgtEl>
                                        <p:attrNameLst>
                                          <p:attrName>style.visibility</p:attrName>
                                        </p:attrNameLst>
                                      </p:cBhvr>
                                      <p:to>
                                        <p:strVal val="visible"/>
                                      </p:to>
                                    </p:set>
                                    <p:animEffect transition="in" filter="fade">
                                      <p:cBhvr>
                                        <p:cTn id="33" dur="500"/>
                                        <p:tgtEl>
                                          <p:spTgt spid="10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90"/>
                                        </p:tgtEl>
                                        <p:attrNameLst>
                                          <p:attrName>style.visibility</p:attrName>
                                        </p:attrNameLst>
                                      </p:cBhvr>
                                      <p:to>
                                        <p:strVal val="visible"/>
                                      </p:to>
                                    </p:set>
                                    <p:animEffect transition="in" filter="fade">
                                      <p:cBhvr>
                                        <p:cTn id="38" dur="500"/>
                                        <p:tgtEl>
                                          <p:spTgt spid="90"/>
                                        </p:tgtEl>
                                      </p:cBhvr>
                                    </p:animEffect>
                                  </p:childTnLst>
                                </p:cTn>
                              </p:par>
                              <p:par>
                                <p:cTn id="39" presetID="10" presetClass="entr" presetSubtype="0" fill="hold" nodeType="withEffect">
                                  <p:stCondLst>
                                    <p:cond delay="0"/>
                                  </p:stCondLst>
                                  <p:childTnLst>
                                    <p:set>
                                      <p:cBhvr>
                                        <p:cTn id="40" dur="1" fill="hold">
                                          <p:stCondLst>
                                            <p:cond delay="0"/>
                                          </p:stCondLst>
                                        </p:cTn>
                                        <p:tgtEl>
                                          <p:spTgt spid="91"/>
                                        </p:tgtEl>
                                        <p:attrNameLst>
                                          <p:attrName>style.visibility</p:attrName>
                                        </p:attrNameLst>
                                      </p:cBhvr>
                                      <p:to>
                                        <p:strVal val="visible"/>
                                      </p:to>
                                    </p:set>
                                    <p:animEffect transition="in" filter="fade">
                                      <p:cBhvr>
                                        <p:cTn id="41" dur="500"/>
                                        <p:tgtEl>
                                          <p:spTgt spid="9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93"/>
                                        </p:tgtEl>
                                        <p:attrNameLst>
                                          <p:attrName>style.visibility</p:attrName>
                                        </p:attrNameLst>
                                      </p:cBhvr>
                                      <p:to>
                                        <p:strVal val="visible"/>
                                      </p:to>
                                    </p:set>
                                    <p:animEffect transition="in" filter="fade">
                                      <p:cBhvr>
                                        <p:cTn id="46" dur="500"/>
                                        <p:tgtEl>
                                          <p:spTgt spid="93"/>
                                        </p:tgtEl>
                                      </p:cBhvr>
                                    </p:animEffect>
                                  </p:childTnLst>
                                </p:cTn>
                              </p:par>
                              <p:par>
                                <p:cTn id="47" presetID="10" presetClass="entr" presetSubtype="0" fill="hold" nodeType="withEffect">
                                  <p:stCondLst>
                                    <p:cond delay="0"/>
                                  </p:stCondLst>
                                  <p:childTnLst>
                                    <p:set>
                                      <p:cBhvr>
                                        <p:cTn id="48" dur="1" fill="hold">
                                          <p:stCondLst>
                                            <p:cond delay="0"/>
                                          </p:stCondLst>
                                        </p:cTn>
                                        <p:tgtEl>
                                          <p:spTgt spid="92"/>
                                        </p:tgtEl>
                                        <p:attrNameLst>
                                          <p:attrName>style.visibility</p:attrName>
                                        </p:attrNameLst>
                                      </p:cBhvr>
                                      <p:to>
                                        <p:strVal val="visible"/>
                                      </p:to>
                                    </p:set>
                                    <p:animEffect transition="in" filter="fade">
                                      <p:cBhvr>
                                        <p:cTn id="49" dur="500"/>
                                        <p:tgtEl>
                                          <p:spTgt spid="9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03"/>
                                        </p:tgtEl>
                                        <p:attrNameLst>
                                          <p:attrName>style.visibility</p:attrName>
                                        </p:attrNameLst>
                                      </p:cBhvr>
                                      <p:to>
                                        <p:strVal val="visible"/>
                                      </p:to>
                                    </p:set>
                                    <p:animEffect transition="in" filter="fade">
                                      <p:cBhvr>
                                        <p:cTn id="54" dur="500"/>
                                        <p:tgtEl>
                                          <p:spTgt spid="103"/>
                                        </p:tgtEl>
                                      </p:cBhvr>
                                    </p:animEffect>
                                  </p:childTnLst>
                                </p:cTn>
                              </p:par>
                              <p:par>
                                <p:cTn id="55" presetID="10" presetClass="entr" presetSubtype="0" fill="hold" nodeType="withEffect">
                                  <p:stCondLst>
                                    <p:cond delay="0"/>
                                  </p:stCondLst>
                                  <p:childTnLst>
                                    <p:set>
                                      <p:cBhvr>
                                        <p:cTn id="56" dur="1" fill="hold">
                                          <p:stCondLst>
                                            <p:cond delay="0"/>
                                          </p:stCondLst>
                                        </p:cTn>
                                        <p:tgtEl>
                                          <p:spTgt spid="106"/>
                                        </p:tgtEl>
                                        <p:attrNameLst>
                                          <p:attrName>style.visibility</p:attrName>
                                        </p:attrNameLst>
                                      </p:cBhvr>
                                      <p:to>
                                        <p:strVal val="visible"/>
                                      </p:to>
                                    </p:set>
                                    <p:animEffect transition="in" filter="fade">
                                      <p:cBhvr>
                                        <p:cTn id="57" dur="500"/>
                                        <p:tgtEl>
                                          <p:spTgt spid="10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01"/>
                                        </p:tgtEl>
                                        <p:attrNameLst>
                                          <p:attrName>style.visibility</p:attrName>
                                        </p:attrNameLst>
                                      </p:cBhvr>
                                      <p:to>
                                        <p:strVal val="visible"/>
                                      </p:to>
                                    </p:set>
                                    <p:animEffect transition="in" filter="fade">
                                      <p:cBhvr>
                                        <p:cTn id="60" dur="500"/>
                                        <p:tgtEl>
                                          <p:spTgt spid="101"/>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00"/>
                                        </p:tgtEl>
                                        <p:attrNameLst>
                                          <p:attrName>style.visibility</p:attrName>
                                        </p:attrNameLst>
                                      </p:cBhvr>
                                      <p:to>
                                        <p:strVal val="visible"/>
                                      </p:to>
                                    </p:set>
                                    <p:animEffect transition="in" filter="fade">
                                      <p:cBhvr>
                                        <p:cTn id="63"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44" grpId="0" animBg="1"/>
      <p:bldP spid="88" grpId="0"/>
      <p:bldP spid="89" grpId="0"/>
      <p:bldP spid="100" grpId="0"/>
      <p:bldP spid="101"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89"/>
          <p:cNvSpPr/>
          <p:nvPr/>
        </p:nvSpPr>
        <p:spPr>
          <a:xfrm>
            <a:off x="381000" y="76200"/>
            <a:ext cx="8229600" cy="2971800"/>
          </a:xfrm>
          <a:prstGeom prst="rect">
            <a:avLst/>
          </a:prstGeom>
          <a:solidFill>
            <a:srgbClr val="00B0F0">
              <a:alpha val="1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410626" y="3588574"/>
            <a:ext cx="8229600" cy="3026378"/>
          </a:xfrm>
          <a:prstGeom prst="rect">
            <a:avLst/>
          </a:prstGeom>
          <a:solidFill>
            <a:srgbClr val="92D050">
              <a:alpha val="1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4" name="TextBox 23"/>
              <p:cNvSpPr txBox="1"/>
              <p:nvPr/>
            </p:nvSpPr>
            <p:spPr>
              <a:xfrm>
                <a:off x="3803083" y="2853523"/>
                <a:ext cx="764953" cy="8309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0" i="1" smtClean="0">
                          <a:latin typeface="Cambria Math"/>
                        </a:rPr>
                        <m:t>⊔</m:t>
                      </m:r>
                    </m:oMath>
                  </m:oMathPara>
                </a14:m>
                <a:endParaRPr lang="en-US" sz="4400" dirty="0"/>
              </a:p>
            </p:txBody>
          </p:sp>
        </mc:Choice>
        <mc:Fallback xmlns="">
          <p:sp>
            <p:nvSpPr>
              <p:cNvPr id="24" name="TextBox 23"/>
              <p:cNvSpPr txBox="1">
                <a:spLocks noRot="1" noChangeAspect="1" noMove="1" noResize="1" noEditPoints="1" noAdjustHandles="1" noChangeArrowheads="1" noChangeShapeType="1" noTextEdit="1"/>
              </p:cNvSpPr>
              <p:nvPr/>
            </p:nvSpPr>
            <p:spPr>
              <a:xfrm>
                <a:off x="3803083" y="2853523"/>
                <a:ext cx="764953" cy="830997"/>
              </a:xfrm>
              <a:prstGeom prst="rect">
                <a:avLst/>
              </a:prstGeom>
              <a:blipFill rotWithShape="1">
                <a:blip r:embed="rId2"/>
                <a:stretch>
                  <a:fillRect/>
                </a:stretch>
              </a:blipFill>
            </p:spPr>
            <p:txBody>
              <a:bodyPr/>
              <a:lstStyle/>
              <a:p>
                <a:r>
                  <a:rPr lang="en-US">
                    <a:noFill/>
                  </a:rPr>
                  <a:t> </a:t>
                </a:r>
              </a:p>
            </p:txBody>
          </p:sp>
        </mc:Fallback>
      </mc:AlternateContent>
      <p:grpSp>
        <p:nvGrpSpPr>
          <p:cNvPr id="197" name="Group 196"/>
          <p:cNvGrpSpPr/>
          <p:nvPr/>
        </p:nvGrpSpPr>
        <p:grpSpPr>
          <a:xfrm>
            <a:off x="1143000" y="493524"/>
            <a:ext cx="6781800" cy="2119021"/>
            <a:chOff x="914400" y="1009644"/>
            <a:chExt cx="6781800" cy="2119021"/>
          </a:xfrm>
        </p:grpSpPr>
        <mc:AlternateContent xmlns:mc="http://schemas.openxmlformats.org/markup-compatibility/2006" xmlns:a14="http://schemas.microsoft.com/office/drawing/2010/main">
          <mc:Choice Requires="a14">
            <p:sp>
              <p:nvSpPr>
                <p:cNvPr id="198" name="TextBox 197"/>
                <p:cNvSpPr txBox="1"/>
                <p:nvPr/>
              </p:nvSpPr>
              <p:spPr>
                <a:xfrm>
                  <a:off x="914400" y="2133600"/>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𝑎</m:t>
                            </m:r>
                          </m:e>
                          <m:sub>
                            <m:r>
                              <a:rPr lang="en-US" sz="2400" b="0" i="1" smtClean="0">
                                <a:latin typeface="Cambria Math"/>
                              </a:rPr>
                              <m:t>0</m:t>
                            </m:r>
                          </m:sub>
                        </m:sSub>
                      </m:oMath>
                    </m:oMathPara>
                  </a14:m>
                  <a:endParaRPr lang="en-US" sz="2400" dirty="0"/>
                </a:p>
              </p:txBody>
            </p:sp>
          </mc:Choice>
          <mc:Fallback xmlns="">
            <p:sp>
              <p:nvSpPr>
                <p:cNvPr id="198" name="TextBox 197"/>
                <p:cNvSpPr txBox="1">
                  <a:spLocks noRot="1" noChangeAspect="1" noMove="1" noResize="1" noEditPoints="1" noAdjustHandles="1" noChangeArrowheads="1" noChangeShapeType="1" noTextEdit="1"/>
                </p:cNvSpPr>
                <p:nvPr/>
              </p:nvSpPr>
              <p:spPr>
                <a:xfrm>
                  <a:off x="914400" y="2133600"/>
                  <a:ext cx="567720" cy="461665"/>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9" name="TextBox 198"/>
                <p:cNvSpPr txBox="1"/>
                <p:nvPr/>
              </p:nvSpPr>
              <p:spPr>
                <a:xfrm>
                  <a:off x="4004280" y="2153587"/>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𝑎</m:t>
                            </m:r>
                          </m:e>
                          <m:sub>
                            <m:r>
                              <a:rPr lang="en-US" sz="2400" b="0" i="1" smtClean="0">
                                <a:latin typeface="Cambria Math"/>
                              </a:rPr>
                              <m:t>1</m:t>
                            </m:r>
                          </m:sub>
                        </m:sSub>
                      </m:oMath>
                    </m:oMathPara>
                  </a14:m>
                  <a:endParaRPr lang="en-US" sz="2400" dirty="0"/>
                </a:p>
              </p:txBody>
            </p:sp>
          </mc:Choice>
          <mc:Fallback xmlns="">
            <p:sp>
              <p:nvSpPr>
                <p:cNvPr id="199" name="TextBox 198"/>
                <p:cNvSpPr txBox="1">
                  <a:spLocks noRot="1" noChangeAspect="1" noMove="1" noResize="1" noEditPoints="1" noAdjustHandles="1" noChangeArrowheads="1" noChangeShapeType="1" noTextEdit="1"/>
                </p:cNvSpPr>
                <p:nvPr/>
              </p:nvSpPr>
              <p:spPr>
                <a:xfrm>
                  <a:off x="4004280" y="2153587"/>
                  <a:ext cx="567720" cy="461665"/>
                </a:xfrm>
                <a:prstGeom prst="rect">
                  <a:avLst/>
                </a:prstGeom>
                <a:blipFill rotWithShape="1">
                  <a:blip r:embed="rId4"/>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0" name="TextBox 199"/>
                <p:cNvSpPr txBox="1"/>
                <p:nvPr/>
              </p:nvSpPr>
              <p:spPr>
                <a:xfrm>
                  <a:off x="7128480" y="2153587"/>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𝑎</m:t>
                            </m:r>
                          </m:e>
                          <m:sub>
                            <m:r>
                              <a:rPr lang="en-US" sz="2400" b="0" i="1" smtClean="0">
                                <a:latin typeface="Cambria Math"/>
                              </a:rPr>
                              <m:t>2</m:t>
                            </m:r>
                          </m:sub>
                        </m:sSub>
                      </m:oMath>
                    </m:oMathPara>
                  </a14:m>
                  <a:endParaRPr lang="en-US" sz="2400" dirty="0"/>
                </a:p>
              </p:txBody>
            </p:sp>
          </mc:Choice>
          <mc:Fallback xmlns="">
            <p:sp>
              <p:nvSpPr>
                <p:cNvPr id="200" name="TextBox 199"/>
                <p:cNvSpPr txBox="1">
                  <a:spLocks noRot="1" noChangeAspect="1" noMove="1" noResize="1" noEditPoints="1" noAdjustHandles="1" noChangeArrowheads="1" noChangeShapeType="1" noTextEdit="1"/>
                </p:cNvSpPr>
                <p:nvPr/>
              </p:nvSpPr>
              <p:spPr>
                <a:xfrm>
                  <a:off x="7128480" y="2153587"/>
                  <a:ext cx="567720" cy="461665"/>
                </a:xfrm>
                <a:prstGeom prst="rect">
                  <a:avLst/>
                </a:prstGeom>
                <a:blipFill rotWithShape="1">
                  <a:blip r:embed="rId5"/>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1" name="TextBox 200"/>
                <p:cNvSpPr txBox="1"/>
                <p:nvPr/>
              </p:nvSpPr>
              <p:spPr>
                <a:xfrm>
                  <a:off x="2286000" y="1501515"/>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𝑏</m:t>
                            </m:r>
                          </m:e>
                          <m:sub>
                            <m:r>
                              <a:rPr lang="en-US" sz="2400" b="0" i="1" smtClean="0">
                                <a:latin typeface="Cambria Math"/>
                              </a:rPr>
                              <m:t>0</m:t>
                            </m:r>
                          </m:sub>
                        </m:sSub>
                      </m:oMath>
                    </m:oMathPara>
                  </a14:m>
                  <a:endParaRPr lang="en-US" sz="2400" dirty="0"/>
                </a:p>
              </p:txBody>
            </p:sp>
          </mc:Choice>
          <mc:Fallback xmlns="">
            <p:sp>
              <p:nvSpPr>
                <p:cNvPr id="201" name="TextBox 200"/>
                <p:cNvSpPr txBox="1">
                  <a:spLocks noRot="1" noChangeAspect="1" noMove="1" noResize="1" noEditPoints="1" noAdjustHandles="1" noChangeArrowheads="1" noChangeShapeType="1" noTextEdit="1"/>
                </p:cNvSpPr>
                <p:nvPr/>
              </p:nvSpPr>
              <p:spPr>
                <a:xfrm>
                  <a:off x="2286000" y="1501515"/>
                  <a:ext cx="567720" cy="461665"/>
                </a:xfrm>
                <a:prstGeom prst="rect">
                  <a:avLst/>
                </a:prstGeom>
                <a:blipFill rotWithShape="1">
                  <a:blip r:embed="rId6"/>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2" name="TextBox 201"/>
                <p:cNvSpPr txBox="1"/>
                <p:nvPr/>
              </p:nvSpPr>
              <p:spPr>
                <a:xfrm>
                  <a:off x="5299680" y="1501515"/>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𝑏</m:t>
                            </m:r>
                          </m:e>
                          <m:sub>
                            <m:r>
                              <a:rPr lang="en-US" sz="2400" b="0" i="1" smtClean="0">
                                <a:latin typeface="Cambria Math"/>
                              </a:rPr>
                              <m:t>1</m:t>
                            </m:r>
                          </m:sub>
                        </m:sSub>
                      </m:oMath>
                    </m:oMathPara>
                  </a14:m>
                  <a:endParaRPr lang="en-US" sz="2400" dirty="0"/>
                </a:p>
              </p:txBody>
            </p:sp>
          </mc:Choice>
          <mc:Fallback xmlns="">
            <p:sp>
              <p:nvSpPr>
                <p:cNvPr id="202" name="TextBox 201"/>
                <p:cNvSpPr txBox="1">
                  <a:spLocks noRot="1" noChangeAspect="1" noMove="1" noResize="1" noEditPoints="1" noAdjustHandles="1" noChangeArrowheads="1" noChangeShapeType="1" noTextEdit="1"/>
                </p:cNvSpPr>
                <p:nvPr/>
              </p:nvSpPr>
              <p:spPr>
                <a:xfrm>
                  <a:off x="5299680" y="1501515"/>
                  <a:ext cx="567720" cy="461665"/>
                </a:xfrm>
                <a:prstGeom prst="rect">
                  <a:avLst/>
                </a:prstGeom>
                <a:blipFill rotWithShape="1">
                  <a:blip r:embed="rId7"/>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3" name="TextBox 202"/>
                <p:cNvSpPr txBox="1"/>
                <p:nvPr/>
              </p:nvSpPr>
              <p:spPr>
                <a:xfrm>
                  <a:off x="2213440" y="2667000"/>
                  <a:ext cx="52976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𝑐</m:t>
                            </m:r>
                          </m:e>
                          <m:sub>
                            <m:r>
                              <a:rPr lang="en-US" sz="2400" b="0" i="1" smtClean="0">
                                <a:latin typeface="Cambria Math"/>
                              </a:rPr>
                              <m:t>0</m:t>
                            </m:r>
                          </m:sub>
                        </m:sSub>
                      </m:oMath>
                    </m:oMathPara>
                  </a14:m>
                  <a:endParaRPr lang="en-US" sz="2400" dirty="0"/>
                </a:p>
              </p:txBody>
            </p:sp>
          </mc:Choice>
          <mc:Fallback xmlns="">
            <p:sp>
              <p:nvSpPr>
                <p:cNvPr id="203" name="TextBox 202"/>
                <p:cNvSpPr txBox="1">
                  <a:spLocks noRot="1" noChangeAspect="1" noMove="1" noResize="1" noEditPoints="1" noAdjustHandles="1" noChangeArrowheads="1" noChangeShapeType="1" noTextEdit="1"/>
                </p:cNvSpPr>
                <p:nvPr/>
              </p:nvSpPr>
              <p:spPr>
                <a:xfrm>
                  <a:off x="2213440" y="2667000"/>
                  <a:ext cx="529760" cy="461665"/>
                </a:xfrm>
                <a:prstGeom prst="rect">
                  <a:avLst/>
                </a:prstGeom>
                <a:blipFill rotWithShape="1">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4" name="TextBox 203"/>
                <p:cNvSpPr txBox="1"/>
                <p:nvPr/>
              </p:nvSpPr>
              <p:spPr>
                <a:xfrm>
                  <a:off x="5344757" y="2667000"/>
                  <a:ext cx="52264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𝑐</m:t>
                            </m:r>
                          </m:e>
                          <m:sub>
                            <m:r>
                              <a:rPr lang="en-US" sz="2400" b="0" i="1" smtClean="0">
                                <a:latin typeface="Cambria Math"/>
                              </a:rPr>
                              <m:t>1</m:t>
                            </m:r>
                          </m:sub>
                        </m:sSub>
                      </m:oMath>
                    </m:oMathPara>
                  </a14:m>
                  <a:endParaRPr lang="en-US" sz="2400" dirty="0"/>
                </a:p>
              </p:txBody>
            </p:sp>
          </mc:Choice>
          <mc:Fallback xmlns="">
            <p:sp>
              <p:nvSpPr>
                <p:cNvPr id="204" name="TextBox 203"/>
                <p:cNvSpPr txBox="1">
                  <a:spLocks noRot="1" noChangeAspect="1" noMove="1" noResize="1" noEditPoints="1" noAdjustHandles="1" noChangeArrowheads="1" noChangeShapeType="1" noTextEdit="1"/>
                </p:cNvSpPr>
                <p:nvPr/>
              </p:nvSpPr>
              <p:spPr>
                <a:xfrm>
                  <a:off x="5344757" y="2667000"/>
                  <a:ext cx="522643" cy="461665"/>
                </a:xfrm>
                <a:prstGeom prst="rect">
                  <a:avLst/>
                </a:prstGeom>
                <a:blipFill rotWithShape="1">
                  <a:blip r:embed="rId9"/>
                  <a:stretch>
                    <a:fillRect/>
                  </a:stretch>
                </a:blipFill>
              </p:spPr>
              <p:txBody>
                <a:bodyPr/>
                <a:lstStyle/>
                <a:p>
                  <a:r>
                    <a:rPr lang="en-US">
                      <a:noFill/>
                    </a:rPr>
                    <a:t> </a:t>
                  </a:r>
                </a:p>
              </p:txBody>
            </p:sp>
          </mc:Fallback>
        </mc:AlternateContent>
        <p:cxnSp>
          <p:nvCxnSpPr>
            <p:cNvPr id="205" name="Straight Arrow Connector 204"/>
            <p:cNvCxnSpPr>
              <a:stCxn id="198" idx="0"/>
              <a:endCxn id="201" idx="1"/>
            </p:cNvCxnSpPr>
            <p:nvPr/>
          </p:nvCxnSpPr>
          <p:spPr>
            <a:xfrm flipV="1">
              <a:off x="1198260" y="1732348"/>
              <a:ext cx="1087740" cy="40125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6" name="Straight Arrow Connector 205"/>
            <p:cNvCxnSpPr>
              <a:stCxn id="198" idx="2"/>
              <a:endCxn id="203" idx="1"/>
            </p:cNvCxnSpPr>
            <p:nvPr/>
          </p:nvCxnSpPr>
          <p:spPr>
            <a:xfrm>
              <a:off x="1198260" y="2595265"/>
              <a:ext cx="1015180" cy="30256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7" name="Straight Arrow Connector 206"/>
            <p:cNvCxnSpPr>
              <a:stCxn id="199" idx="2"/>
              <a:endCxn id="204" idx="1"/>
            </p:cNvCxnSpPr>
            <p:nvPr/>
          </p:nvCxnSpPr>
          <p:spPr>
            <a:xfrm>
              <a:off x="4288140" y="2615252"/>
              <a:ext cx="1056617" cy="28258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a:stCxn id="201" idx="3"/>
              <a:endCxn id="199" idx="1"/>
            </p:cNvCxnSpPr>
            <p:nvPr/>
          </p:nvCxnSpPr>
          <p:spPr>
            <a:xfrm>
              <a:off x="2853720" y="1732348"/>
              <a:ext cx="1150560" cy="652072"/>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09" name="Straight Arrow Connector 208"/>
            <p:cNvCxnSpPr>
              <a:stCxn id="203" idx="3"/>
              <a:endCxn id="199" idx="1"/>
            </p:cNvCxnSpPr>
            <p:nvPr/>
          </p:nvCxnSpPr>
          <p:spPr>
            <a:xfrm flipV="1">
              <a:off x="2743200" y="2384420"/>
              <a:ext cx="1261080" cy="513413"/>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a:stCxn id="199" idx="0"/>
              <a:endCxn id="202" idx="1"/>
            </p:cNvCxnSpPr>
            <p:nvPr/>
          </p:nvCxnSpPr>
          <p:spPr>
            <a:xfrm flipV="1">
              <a:off x="4288140" y="1732348"/>
              <a:ext cx="1011540" cy="42123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1" name="Straight Arrow Connector 210"/>
            <p:cNvCxnSpPr>
              <a:stCxn id="202" idx="3"/>
              <a:endCxn id="200" idx="1"/>
            </p:cNvCxnSpPr>
            <p:nvPr/>
          </p:nvCxnSpPr>
          <p:spPr>
            <a:xfrm>
              <a:off x="5867400" y="1732348"/>
              <a:ext cx="1261080" cy="652072"/>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12" name="Straight Arrow Connector 211"/>
            <p:cNvCxnSpPr>
              <a:stCxn id="204" idx="3"/>
              <a:endCxn id="200" idx="1"/>
            </p:cNvCxnSpPr>
            <p:nvPr/>
          </p:nvCxnSpPr>
          <p:spPr>
            <a:xfrm flipV="1">
              <a:off x="5867400" y="2384420"/>
              <a:ext cx="1261080" cy="513413"/>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3" name="TextBox 212"/>
                <p:cNvSpPr txBox="1"/>
                <p:nvPr/>
              </p:nvSpPr>
              <p:spPr>
                <a:xfrm>
                  <a:off x="1463636" y="1471309"/>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13" name="TextBox 212"/>
                <p:cNvSpPr txBox="1">
                  <a:spLocks noRot="1" noChangeAspect="1" noMove="1" noResize="1" noEditPoints="1" noAdjustHandles="1" noChangeArrowheads="1" noChangeShapeType="1" noTextEdit="1"/>
                </p:cNvSpPr>
                <p:nvPr/>
              </p:nvSpPr>
              <p:spPr>
                <a:xfrm>
                  <a:off x="1463636" y="1471309"/>
                  <a:ext cx="484427" cy="461665"/>
                </a:xfrm>
                <a:prstGeom prst="rect">
                  <a:avLst/>
                </a:prstGeom>
                <a:blipFill rotWithShape="1">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4" name="TextBox 213"/>
                <p:cNvSpPr txBox="1"/>
                <p:nvPr/>
              </p:nvSpPr>
              <p:spPr>
                <a:xfrm>
                  <a:off x="1496773" y="236220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14" name="TextBox 213"/>
                <p:cNvSpPr txBox="1">
                  <a:spLocks noRot="1" noChangeAspect="1" noMove="1" noResize="1" noEditPoints="1" noAdjustHandles="1" noChangeArrowheads="1" noChangeShapeType="1" noTextEdit="1"/>
                </p:cNvSpPr>
                <p:nvPr/>
              </p:nvSpPr>
              <p:spPr>
                <a:xfrm>
                  <a:off x="1496773" y="2362200"/>
                  <a:ext cx="484427" cy="461665"/>
                </a:xfrm>
                <a:prstGeom prst="rect">
                  <a:avLst/>
                </a:prstGeom>
                <a:blipFill rotWithShape="1">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5" name="TextBox 214"/>
                <p:cNvSpPr txBox="1"/>
                <p:nvPr/>
              </p:nvSpPr>
              <p:spPr>
                <a:xfrm>
                  <a:off x="3096973" y="1595735"/>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15" name="TextBox 214"/>
                <p:cNvSpPr txBox="1">
                  <a:spLocks noRot="1" noChangeAspect="1" noMove="1" noResize="1" noEditPoints="1" noAdjustHandles="1" noChangeArrowheads="1" noChangeShapeType="1" noTextEdit="1"/>
                </p:cNvSpPr>
                <p:nvPr/>
              </p:nvSpPr>
              <p:spPr>
                <a:xfrm>
                  <a:off x="3096973" y="1595735"/>
                  <a:ext cx="484427" cy="461665"/>
                </a:xfrm>
                <a:prstGeom prst="rect">
                  <a:avLst/>
                </a:prstGeom>
                <a:blipFill rotWithShape="1">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6" name="TextBox 215"/>
                <p:cNvSpPr txBox="1"/>
                <p:nvPr/>
              </p:nvSpPr>
              <p:spPr>
                <a:xfrm>
                  <a:off x="2895600" y="229539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16" name="TextBox 215"/>
                <p:cNvSpPr txBox="1">
                  <a:spLocks noRot="1" noChangeAspect="1" noMove="1" noResize="1" noEditPoints="1" noAdjustHandles="1" noChangeArrowheads="1" noChangeShapeType="1" noTextEdit="1"/>
                </p:cNvSpPr>
                <p:nvPr/>
              </p:nvSpPr>
              <p:spPr>
                <a:xfrm>
                  <a:off x="2895600" y="2295390"/>
                  <a:ext cx="484427" cy="461665"/>
                </a:xfrm>
                <a:prstGeom prst="rect">
                  <a:avLst/>
                </a:prstGeom>
                <a:blipFill rotWithShape="1">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7" name="TextBox 216"/>
                <p:cNvSpPr txBox="1"/>
                <p:nvPr/>
              </p:nvSpPr>
              <p:spPr>
                <a:xfrm>
                  <a:off x="4551695" y="1524267"/>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17" name="TextBox 216"/>
                <p:cNvSpPr txBox="1">
                  <a:spLocks noRot="1" noChangeAspect="1" noMove="1" noResize="1" noEditPoints="1" noAdjustHandles="1" noChangeArrowheads="1" noChangeShapeType="1" noTextEdit="1"/>
                </p:cNvSpPr>
                <p:nvPr/>
              </p:nvSpPr>
              <p:spPr>
                <a:xfrm>
                  <a:off x="4551695" y="1524267"/>
                  <a:ext cx="484427" cy="461665"/>
                </a:xfrm>
                <a:prstGeom prst="rect">
                  <a:avLst/>
                </a:prstGeom>
                <a:blipFill rotWithShape="1">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8" name="TextBox 217"/>
                <p:cNvSpPr txBox="1"/>
                <p:nvPr/>
              </p:nvSpPr>
              <p:spPr>
                <a:xfrm>
                  <a:off x="4544773" y="228600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18" name="TextBox 217"/>
                <p:cNvSpPr txBox="1">
                  <a:spLocks noRot="1" noChangeAspect="1" noMove="1" noResize="1" noEditPoints="1" noAdjustHandles="1" noChangeArrowheads="1" noChangeShapeType="1" noTextEdit="1"/>
                </p:cNvSpPr>
                <p:nvPr/>
              </p:nvSpPr>
              <p:spPr>
                <a:xfrm>
                  <a:off x="4544773" y="2286000"/>
                  <a:ext cx="484427" cy="461665"/>
                </a:xfrm>
                <a:prstGeom prst="rect">
                  <a:avLst/>
                </a:prstGeom>
                <a:blipFill rotWithShape="1">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9" name="TextBox 218"/>
                <p:cNvSpPr txBox="1"/>
                <p:nvPr/>
              </p:nvSpPr>
              <p:spPr>
                <a:xfrm>
                  <a:off x="6158586" y="1596719"/>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19" name="TextBox 218"/>
                <p:cNvSpPr txBox="1">
                  <a:spLocks noRot="1" noChangeAspect="1" noMove="1" noResize="1" noEditPoints="1" noAdjustHandles="1" noChangeArrowheads="1" noChangeShapeType="1" noTextEdit="1"/>
                </p:cNvSpPr>
                <p:nvPr/>
              </p:nvSpPr>
              <p:spPr>
                <a:xfrm>
                  <a:off x="6158586" y="1596719"/>
                  <a:ext cx="484427" cy="461665"/>
                </a:xfrm>
                <a:prstGeom prst="rect">
                  <a:avLst/>
                </a:prstGeom>
                <a:blipFill rotWithShape="1">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0" name="TextBox 219"/>
                <p:cNvSpPr txBox="1"/>
                <p:nvPr/>
              </p:nvSpPr>
              <p:spPr>
                <a:xfrm>
                  <a:off x="6019800" y="2281535"/>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20" name="TextBox 219"/>
                <p:cNvSpPr txBox="1">
                  <a:spLocks noRot="1" noChangeAspect="1" noMove="1" noResize="1" noEditPoints="1" noAdjustHandles="1" noChangeArrowheads="1" noChangeShapeType="1" noTextEdit="1"/>
                </p:cNvSpPr>
                <p:nvPr/>
              </p:nvSpPr>
              <p:spPr>
                <a:xfrm>
                  <a:off x="6019800" y="2281535"/>
                  <a:ext cx="484427" cy="461665"/>
                </a:xfrm>
                <a:prstGeom prst="rect">
                  <a:avLst/>
                </a:prstGeom>
                <a:blipFill rotWithShape="1">
                  <a:blip r:embed="rId17"/>
                  <a:stretch>
                    <a:fillRect/>
                  </a:stretch>
                </a:blipFill>
              </p:spPr>
              <p:txBody>
                <a:bodyPr/>
                <a:lstStyle/>
                <a:p>
                  <a:r>
                    <a:rPr lang="en-US">
                      <a:noFill/>
                    </a:rPr>
                    <a:t> </a:t>
                  </a:r>
                </a:p>
              </p:txBody>
            </p:sp>
          </mc:Fallback>
        </mc:AlternateContent>
        <p:sp>
          <p:nvSpPr>
            <p:cNvPr id="221" name="Freeform 220"/>
            <p:cNvSpPr/>
            <p:nvPr/>
          </p:nvSpPr>
          <p:spPr>
            <a:xfrm>
              <a:off x="988204" y="1082858"/>
              <a:ext cx="6448882" cy="1135686"/>
            </a:xfrm>
            <a:custGeom>
              <a:avLst/>
              <a:gdLst>
                <a:gd name="connsiteX0" fmla="*/ 6297016 w 6448882"/>
                <a:gd name="connsiteY0" fmla="*/ 1135686 h 1135686"/>
                <a:gd name="connsiteX1" fmla="*/ 6117134 w 6448882"/>
                <a:gd name="connsiteY1" fmla="*/ 356198 h 1135686"/>
                <a:gd name="connsiteX2" fmla="*/ 3358944 w 6448882"/>
                <a:gd name="connsiteY2" fmla="*/ 41404 h 1135686"/>
                <a:gd name="connsiteX3" fmla="*/ 510812 w 6448882"/>
                <a:gd name="connsiteY3" fmla="*/ 116355 h 1135686"/>
                <a:gd name="connsiteX4" fmla="*/ 1147 w 6448882"/>
                <a:gd name="connsiteY4" fmla="*/ 1060735 h 1135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8882" h="1135686">
                  <a:moveTo>
                    <a:pt x="6297016" y="1135686"/>
                  </a:moveTo>
                  <a:cubicBezTo>
                    <a:pt x="6451914" y="837132"/>
                    <a:pt x="6606813" y="538578"/>
                    <a:pt x="6117134" y="356198"/>
                  </a:cubicBezTo>
                  <a:cubicBezTo>
                    <a:pt x="5627455" y="173818"/>
                    <a:pt x="4293331" y="81378"/>
                    <a:pt x="3358944" y="41404"/>
                  </a:cubicBezTo>
                  <a:cubicBezTo>
                    <a:pt x="2424557" y="1430"/>
                    <a:pt x="1070445" y="-53534"/>
                    <a:pt x="510812" y="116355"/>
                  </a:cubicBezTo>
                  <a:cubicBezTo>
                    <a:pt x="-48821" y="286244"/>
                    <a:pt x="1147" y="1060735"/>
                    <a:pt x="1147" y="1060735"/>
                  </a:cubicBezTo>
                </a:path>
              </a:pathLst>
            </a:custGeom>
            <a:no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22" name="TextBox 221"/>
                <p:cNvSpPr txBox="1"/>
                <p:nvPr/>
              </p:nvSpPr>
              <p:spPr>
                <a:xfrm>
                  <a:off x="6795413" y="1009644"/>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&gt;</m:t>
                        </m:r>
                      </m:oMath>
                    </m:oMathPara>
                  </a14:m>
                  <a:endParaRPr lang="en-US" dirty="0"/>
                </a:p>
              </p:txBody>
            </p:sp>
          </mc:Choice>
          <mc:Fallback xmlns="">
            <p:sp>
              <p:nvSpPr>
                <p:cNvPr id="222" name="TextBox 221"/>
                <p:cNvSpPr txBox="1">
                  <a:spLocks noRot="1" noChangeAspect="1" noMove="1" noResize="1" noEditPoints="1" noAdjustHandles="1" noChangeArrowheads="1" noChangeShapeType="1" noTextEdit="1"/>
                </p:cNvSpPr>
                <p:nvPr/>
              </p:nvSpPr>
              <p:spPr>
                <a:xfrm>
                  <a:off x="6795413" y="1009644"/>
                  <a:ext cx="484427" cy="461665"/>
                </a:xfrm>
                <a:prstGeom prst="rect">
                  <a:avLst/>
                </a:prstGeom>
                <a:blipFill rotWithShape="1">
                  <a:blip r:embed="rId18"/>
                  <a:stretch>
                    <a:fillRect/>
                  </a:stretch>
                </a:blipFill>
              </p:spPr>
              <p:txBody>
                <a:bodyPr/>
                <a:lstStyle/>
                <a:p>
                  <a:r>
                    <a:rPr lang="en-US">
                      <a:noFill/>
                    </a:rPr>
                    <a:t> </a:t>
                  </a:r>
                </a:p>
              </p:txBody>
            </p:sp>
          </mc:Fallback>
        </mc:AlternateContent>
      </p:grpSp>
      <p:cxnSp>
        <p:nvCxnSpPr>
          <p:cNvPr id="229" name="Straight Arrow Connector 228"/>
          <p:cNvCxnSpPr/>
          <p:nvPr/>
        </p:nvCxnSpPr>
        <p:spPr>
          <a:xfrm>
            <a:off x="1457374" y="2215487"/>
            <a:ext cx="1015180" cy="30256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0" name="Straight Arrow Connector 229"/>
          <p:cNvCxnSpPr/>
          <p:nvPr/>
        </p:nvCxnSpPr>
        <p:spPr>
          <a:xfrm flipV="1">
            <a:off x="1457374" y="1352570"/>
            <a:ext cx="1087740" cy="40125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1" name="Straight Arrow Connector 230"/>
          <p:cNvCxnSpPr/>
          <p:nvPr/>
        </p:nvCxnSpPr>
        <p:spPr>
          <a:xfrm>
            <a:off x="4547254" y="2235474"/>
            <a:ext cx="1056617" cy="28258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2" name="Straight Arrow Connector 231"/>
          <p:cNvCxnSpPr/>
          <p:nvPr/>
        </p:nvCxnSpPr>
        <p:spPr>
          <a:xfrm flipV="1">
            <a:off x="4547254" y="1352570"/>
            <a:ext cx="1011540" cy="42123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3" name="Freeform 232"/>
          <p:cNvSpPr/>
          <p:nvPr/>
        </p:nvSpPr>
        <p:spPr>
          <a:xfrm>
            <a:off x="1404928" y="703081"/>
            <a:ext cx="6103511" cy="1050742"/>
          </a:xfrm>
          <a:custGeom>
            <a:avLst/>
            <a:gdLst>
              <a:gd name="connsiteX0" fmla="*/ 6297016 w 6448882"/>
              <a:gd name="connsiteY0" fmla="*/ 1135686 h 1135686"/>
              <a:gd name="connsiteX1" fmla="*/ 6117134 w 6448882"/>
              <a:gd name="connsiteY1" fmla="*/ 356198 h 1135686"/>
              <a:gd name="connsiteX2" fmla="*/ 3358944 w 6448882"/>
              <a:gd name="connsiteY2" fmla="*/ 41404 h 1135686"/>
              <a:gd name="connsiteX3" fmla="*/ 510812 w 6448882"/>
              <a:gd name="connsiteY3" fmla="*/ 116355 h 1135686"/>
              <a:gd name="connsiteX4" fmla="*/ 1147 w 6448882"/>
              <a:gd name="connsiteY4" fmla="*/ 1060735 h 1135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8882" h="1135686">
                <a:moveTo>
                  <a:pt x="6297016" y="1135686"/>
                </a:moveTo>
                <a:cubicBezTo>
                  <a:pt x="6451914" y="837132"/>
                  <a:pt x="6606813" y="538578"/>
                  <a:pt x="6117134" y="356198"/>
                </a:cubicBezTo>
                <a:cubicBezTo>
                  <a:pt x="5627455" y="173818"/>
                  <a:pt x="4293331" y="81378"/>
                  <a:pt x="3358944" y="41404"/>
                </a:cubicBezTo>
                <a:cubicBezTo>
                  <a:pt x="2424557" y="1430"/>
                  <a:pt x="1070445" y="-53534"/>
                  <a:pt x="510812" y="116355"/>
                </a:cubicBezTo>
                <a:cubicBezTo>
                  <a:pt x="-48821" y="286244"/>
                  <a:pt x="1147" y="1060735"/>
                  <a:pt x="1147" y="1060735"/>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Freeform 233"/>
          <p:cNvSpPr/>
          <p:nvPr/>
        </p:nvSpPr>
        <p:spPr>
          <a:xfrm>
            <a:off x="2819400" y="848380"/>
            <a:ext cx="4446826" cy="854044"/>
          </a:xfrm>
          <a:custGeom>
            <a:avLst/>
            <a:gdLst>
              <a:gd name="connsiteX0" fmla="*/ 4601980 w 4601980"/>
              <a:gd name="connsiteY0" fmla="*/ 863717 h 863717"/>
              <a:gd name="connsiteX1" fmla="*/ 4122295 w 4601980"/>
              <a:gd name="connsiteY1" fmla="*/ 279101 h 863717"/>
              <a:gd name="connsiteX2" fmla="*/ 2458387 w 4601980"/>
              <a:gd name="connsiteY2" fmla="*/ 39258 h 863717"/>
              <a:gd name="connsiteX3" fmla="*/ 1124262 w 4601980"/>
              <a:gd name="connsiteY3" fmla="*/ 24268 h 863717"/>
              <a:gd name="connsiteX4" fmla="*/ 0 w 4601980"/>
              <a:gd name="connsiteY4" fmla="*/ 279101 h 86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1980" h="863717">
                <a:moveTo>
                  <a:pt x="4601980" y="863717"/>
                </a:moveTo>
                <a:cubicBezTo>
                  <a:pt x="4540770" y="640114"/>
                  <a:pt x="4479560" y="416511"/>
                  <a:pt x="4122295" y="279101"/>
                </a:cubicBezTo>
                <a:cubicBezTo>
                  <a:pt x="3765030" y="141691"/>
                  <a:pt x="2958059" y="81730"/>
                  <a:pt x="2458387" y="39258"/>
                </a:cubicBezTo>
                <a:cubicBezTo>
                  <a:pt x="1958715" y="-3214"/>
                  <a:pt x="1533993" y="-15706"/>
                  <a:pt x="1124262" y="24268"/>
                </a:cubicBezTo>
                <a:cubicBezTo>
                  <a:pt x="714531" y="64242"/>
                  <a:pt x="182380" y="251619"/>
                  <a:pt x="0" y="279101"/>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Freeform 234"/>
          <p:cNvSpPr/>
          <p:nvPr/>
        </p:nvSpPr>
        <p:spPr>
          <a:xfrm flipV="1">
            <a:off x="2882115" y="2057400"/>
            <a:ext cx="4433085" cy="701296"/>
          </a:xfrm>
          <a:custGeom>
            <a:avLst/>
            <a:gdLst>
              <a:gd name="connsiteX0" fmla="*/ 4601980 w 4601980"/>
              <a:gd name="connsiteY0" fmla="*/ 863717 h 863717"/>
              <a:gd name="connsiteX1" fmla="*/ 4122295 w 4601980"/>
              <a:gd name="connsiteY1" fmla="*/ 279101 h 863717"/>
              <a:gd name="connsiteX2" fmla="*/ 2458387 w 4601980"/>
              <a:gd name="connsiteY2" fmla="*/ 39258 h 863717"/>
              <a:gd name="connsiteX3" fmla="*/ 1124262 w 4601980"/>
              <a:gd name="connsiteY3" fmla="*/ 24268 h 863717"/>
              <a:gd name="connsiteX4" fmla="*/ 0 w 4601980"/>
              <a:gd name="connsiteY4" fmla="*/ 279101 h 86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1980" h="863717">
                <a:moveTo>
                  <a:pt x="4601980" y="863717"/>
                </a:moveTo>
                <a:cubicBezTo>
                  <a:pt x="4540770" y="640114"/>
                  <a:pt x="4479560" y="416511"/>
                  <a:pt x="4122295" y="279101"/>
                </a:cubicBezTo>
                <a:cubicBezTo>
                  <a:pt x="3765030" y="141691"/>
                  <a:pt x="2958059" y="81730"/>
                  <a:pt x="2458387" y="39258"/>
                </a:cubicBezTo>
                <a:cubicBezTo>
                  <a:pt x="1958715" y="-3214"/>
                  <a:pt x="1533993" y="-15706"/>
                  <a:pt x="1124262" y="24268"/>
                </a:cubicBezTo>
                <a:cubicBezTo>
                  <a:pt x="714531" y="64242"/>
                  <a:pt x="182380" y="251619"/>
                  <a:pt x="0" y="279101"/>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6" name="Group 235"/>
          <p:cNvGrpSpPr/>
          <p:nvPr/>
        </p:nvGrpSpPr>
        <p:grpSpPr>
          <a:xfrm>
            <a:off x="1143000" y="3962400"/>
            <a:ext cx="6781800" cy="2119021"/>
            <a:chOff x="914400" y="1009644"/>
            <a:chExt cx="6781800" cy="2119021"/>
          </a:xfrm>
        </p:grpSpPr>
        <mc:AlternateContent xmlns:mc="http://schemas.openxmlformats.org/markup-compatibility/2006" xmlns:a14="http://schemas.microsoft.com/office/drawing/2010/main">
          <mc:Choice Requires="a14">
            <p:sp>
              <p:nvSpPr>
                <p:cNvPr id="237" name="TextBox 236"/>
                <p:cNvSpPr txBox="1"/>
                <p:nvPr/>
              </p:nvSpPr>
              <p:spPr>
                <a:xfrm>
                  <a:off x="914400" y="2133600"/>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𝑎</m:t>
                            </m:r>
                          </m:e>
                          <m:sub>
                            <m:r>
                              <a:rPr lang="en-US" sz="2400" b="0" i="1" smtClean="0">
                                <a:latin typeface="Cambria Math"/>
                              </a:rPr>
                              <m:t>0</m:t>
                            </m:r>
                          </m:sub>
                        </m:sSub>
                      </m:oMath>
                    </m:oMathPara>
                  </a14:m>
                  <a:endParaRPr lang="en-US" sz="2400" dirty="0"/>
                </a:p>
              </p:txBody>
            </p:sp>
          </mc:Choice>
          <mc:Fallback xmlns="">
            <p:sp>
              <p:nvSpPr>
                <p:cNvPr id="237" name="TextBox 236"/>
                <p:cNvSpPr txBox="1">
                  <a:spLocks noRot="1" noChangeAspect="1" noMove="1" noResize="1" noEditPoints="1" noAdjustHandles="1" noChangeArrowheads="1" noChangeShapeType="1" noTextEdit="1"/>
                </p:cNvSpPr>
                <p:nvPr/>
              </p:nvSpPr>
              <p:spPr>
                <a:xfrm>
                  <a:off x="914400" y="2133600"/>
                  <a:ext cx="567720" cy="461665"/>
                </a:xfrm>
                <a:prstGeom prst="rect">
                  <a:avLst/>
                </a:prstGeom>
                <a:blipFill rotWithShape="1">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8" name="TextBox 237"/>
                <p:cNvSpPr txBox="1"/>
                <p:nvPr/>
              </p:nvSpPr>
              <p:spPr>
                <a:xfrm>
                  <a:off x="4004280" y="2153587"/>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𝑎</m:t>
                            </m:r>
                          </m:e>
                          <m:sub>
                            <m:r>
                              <a:rPr lang="en-US" sz="2400" b="0" i="1" smtClean="0">
                                <a:latin typeface="Cambria Math"/>
                              </a:rPr>
                              <m:t>1</m:t>
                            </m:r>
                          </m:sub>
                        </m:sSub>
                      </m:oMath>
                    </m:oMathPara>
                  </a14:m>
                  <a:endParaRPr lang="en-US" sz="2400" dirty="0"/>
                </a:p>
              </p:txBody>
            </p:sp>
          </mc:Choice>
          <mc:Fallback xmlns="">
            <p:sp>
              <p:nvSpPr>
                <p:cNvPr id="238" name="TextBox 237"/>
                <p:cNvSpPr txBox="1">
                  <a:spLocks noRot="1" noChangeAspect="1" noMove="1" noResize="1" noEditPoints="1" noAdjustHandles="1" noChangeArrowheads="1" noChangeShapeType="1" noTextEdit="1"/>
                </p:cNvSpPr>
                <p:nvPr/>
              </p:nvSpPr>
              <p:spPr>
                <a:xfrm>
                  <a:off x="4004280" y="2153587"/>
                  <a:ext cx="567720" cy="461665"/>
                </a:xfrm>
                <a:prstGeom prst="rect">
                  <a:avLst/>
                </a:prstGeom>
                <a:blipFill rotWithShape="1">
                  <a:blip r:embed="rId20"/>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9" name="TextBox 238"/>
                <p:cNvSpPr txBox="1"/>
                <p:nvPr/>
              </p:nvSpPr>
              <p:spPr>
                <a:xfrm>
                  <a:off x="7128480" y="2153587"/>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𝑎</m:t>
                            </m:r>
                          </m:e>
                          <m:sub>
                            <m:r>
                              <a:rPr lang="en-US" sz="2400" b="0" i="1" smtClean="0">
                                <a:latin typeface="Cambria Math"/>
                              </a:rPr>
                              <m:t>2</m:t>
                            </m:r>
                          </m:sub>
                        </m:sSub>
                      </m:oMath>
                    </m:oMathPara>
                  </a14:m>
                  <a:endParaRPr lang="en-US" sz="2400" dirty="0"/>
                </a:p>
              </p:txBody>
            </p:sp>
          </mc:Choice>
          <mc:Fallback xmlns="">
            <p:sp>
              <p:nvSpPr>
                <p:cNvPr id="239" name="TextBox 238"/>
                <p:cNvSpPr txBox="1">
                  <a:spLocks noRot="1" noChangeAspect="1" noMove="1" noResize="1" noEditPoints="1" noAdjustHandles="1" noChangeArrowheads="1" noChangeShapeType="1" noTextEdit="1"/>
                </p:cNvSpPr>
                <p:nvPr/>
              </p:nvSpPr>
              <p:spPr>
                <a:xfrm>
                  <a:off x="7128480" y="2153587"/>
                  <a:ext cx="567720" cy="461665"/>
                </a:xfrm>
                <a:prstGeom prst="rect">
                  <a:avLst/>
                </a:prstGeom>
                <a:blipFill rotWithShape="1">
                  <a:blip r:embed="rId21"/>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0" name="TextBox 239"/>
                <p:cNvSpPr txBox="1"/>
                <p:nvPr/>
              </p:nvSpPr>
              <p:spPr>
                <a:xfrm>
                  <a:off x="2286000" y="1501515"/>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𝑏</m:t>
                            </m:r>
                          </m:e>
                          <m:sub>
                            <m:r>
                              <a:rPr lang="en-US" sz="2400" b="0" i="1" smtClean="0">
                                <a:latin typeface="Cambria Math"/>
                              </a:rPr>
                              <m:t>0</m:t>
                            </m:r>
                          </m:sub>
                        </m:sSub>
                      </m:oMath>
                    </m:oMathPara>
                  </a14:m>
                  <a:endParaRPr lang="en-US" sz="2400" dirty="0"/>
                </a:p>
              </p:txBody>
            </p:sp>
          </mc:Choice>
          <mc:Fallback xmlns="">
            <p:sp>
              <p:nvSpPr>
                <p:cNvPr id="240" name="TextBox 239"/>
                <p:cNvSpPr txBox="1">
                  <a:spLocks noRot="1" noChangeAspect="1" noMove="1" noResize="1" noEditPoints="1" noAdjustHandles="1" noChangeArrowheads="1" noChangeShapeType="1" noTextEdit="1"/>
                </p:cNvSpPr>
                <p:nvPr/>
              </p:nvSpPr>
              <p:spPr>
                <a:xfrm>
                  <a:off x="2286000" y="1501515"/>
                  <a:ext cx="567720" cy="461665"/>
                </a:xfrm>
                <a:prstGeom prst="rect">
                  <a:avLst/>
                </a:prstGeom>
                <a:blipFill rotWithShape="1">
                  <a:blip r:embed="rId22"/>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1" name="TextBox 240"/>
                <p:cNvSpPr txBox="1"/>
                <p:nvPr/>
              </p:nvSpPr>
              <p:spPr>
                <a:xfrm>
                  <a:off x="5299680" y="1501515"/>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𝑏</m:t>
                            </m:r>
                          </m:e>
                          <m:sub>
                            <m:r>
                              <a:rPr lang="en-US" sz="2400" b="0" i="1" smtClean="0">
                                <a:latin typeface="Cambria Math"/>
                              </a:rPr>
                              <m:t>1</m:t>
                            </m:r>
                          </m:sub>
                        </m:sSub>
                      </m:oMath>
                    </m:oMathPara>
                  </a14:m>
                  <a:endParaRPr lang="en-US" sz="2400" dirty="0"/>
                </a:p>
              </p:txBody>
            </p:sp>
          </mc:Choice>
          <mc:Fallback xmlns="">
            <p:sp>
              <p:nvSpPr>
                <p:cNvPr id="241" name="TextBox 240"/>
                <p:cNvSpPr txBox="1">
                  <a:spLocks noRot="1" noChangeAspect="1" noMove="1" noResize="1" noEditPoints="1" noAdjustHandles="1" noChangeArrowheads="1" noChangeShapeType="1" noTextEdit="1"/>
                </p:cNvSpPr>
                <p:nvPr/>
              </p:nvSpPr>
              <p:spPr>
                <a:xfrm>
                  <a:off x="5299680" y="1501515"/>
                  <a:ext cx="567720" cy="461665"/>
                </a:xfrm>
                <a:prstGeom prst="rect">
                  <a:avLst/>
                </a:prstGeom>
                <a:blipFill rotWithShape="1">
                  <a:blip r:embed="rId23"/>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2" name="TextBox 241"/>
                <p:cNvSpPr txBox="1"/>
                <p:nvPr/>
              </p:nvSpPr>
              <p:spPr>
                <a:xfrm>
                  <a:off x="2213440" y="2667000"/>
                  <a:ext cx="52976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𝑐</m:t>
                            </m:r>
                          </m:e>
                          <m:sub>
                            <m:r>
                              <a:rPr lang="en-US" sz="2400" b="0" i="1" smtClean="0">
                                <a:latin typeface="Cambria Math"/>
                              </a:rPr>
                              <m:t>0</m:t>
                            </m:r>
                          </m:sub>
                        </m:sSub>
                      </m:oMath>
                    </m:oMathPara>
                  </a14:m>
                  <a:endParaRPr lang="en-US" sz="2400" dirty="0"/>
                </a:p>
              </p:txBody>
            </p:sp>
          </mc:Choice>
          <mc:Fallback xmlns="">
            <p:sp>
              <p:nvSpPr>
                <p:cNvPr id="242" name="TextBox 241"/>
                <p:cNvSpPr txBox="1">
                  <a:spLocks noRot="1" noChangeAspect="1" noMove="1" noResize="1" noEditPoints="1" noAdjustHandles="1" noChangeArrowheads="1" noChangeShapeType="1" noTextEdit="1"/>
                </p:cNvSpPr>
                <p:nvPr/>
              </p:nvSpPr>
              <p:spPr>
                <a:xfrm>
                  <a:off x="2213440" y="2667000"/>
                  <a:ext cx="529760" cy="461665"/>
                </a:xfrm>
                <a:prstGeom prst="rect">
                  <a:avLst/>
                </a:prstGeom>
                <a:blipFill rotWithShape="1">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3" name="TextBox 242"/>
                <p:cNvSpPr txBox="1"/>
                <p:nvPr/>
              </p:nvSpPr>
              <p:spPr>
                <a:xfrm>
                  <a:off x="5344757" y="2667000"/>
                  <a:ext cx="52264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𝑐</m:t>
                            </m:r>
                          </m:e>
                          <m:sub>
                            <m:r>
                              <a:rPr lang="en-US" sz="2400" b="0" i="1" smtClean="0">
                                <a:latin typeface="Cambria Math"/>
                              </a:rPr>
                              <m:t>1</m:t>
                            </m:r>
                          </m:sub>
                        </m:sSub>
                      </m:oMath>
                    </m:oMathPara>
                  </a14:m>
                  <a:endParaRPr lang="en-US" sz="2400" dirty="0"/>
                </a:p>
              </p:txBody>
            </p:sp>
          </mc:Choice>
          <mc:Fallback xmlns="">
            <p:sp>
              <p:nvSpPr>
                <p:cNvPr id="243" name="TextBox 242"/>
                <p:cNvSpPr txBox="1">
                  <a:spLocks noRot="1" noChangeAspect="1" noMove="1" noResize="1" noEditPoints="1" noAdjustHandles="1" noChangeArrowheads="1" noChangeShapeType="1" noTextEdit="1"/>
                </p:cNvSpPr>
                <p:nvPr/>
              </p:nvSpPr>
              <p:spPr>
                <a:xfrm>
                  <a:off x="5344757" y="2667000"/>
                  <a:ext cx="522643" cy="461665"/>
                </a:xfrm>
                <a:prstGeom prst="rect">
                  <a:avLst/>
                </a:prstGeom>
                <a:blipFill rotWithShape="1">
                  <a:blip r:embed="rId25"/>
                  <a:stretch>
                    <a:fillRect/>
                  </a:stretch>
                </a:blipFill>
              </p:spPr>
              <p:txBody>
                <a:bodyPr/>
                <a:lstStyle/>
                <a:p>
                  <a:r>
                    <a:rPr lang="en-US">
                      <a:noFill/>
                    </a:rPr>
                    <a:t> </a:t>
                  </a:r>
                </a:p>
              </p:txBody>
            </p:sp>
          </mc:Fallback>
        </mc:AlternateContent>
        <p:cxnSp>
          <p:nvCxnSpPr>
            <p:cNvPr id="244" name="Straight Arrow Connector 243"/>
            <p:cNvCxnSpPr>
              <a:stCxn id="237" idx="0"/>
              <a:endCxn id="240" idx="1"/>
            </p:cNvCxnSpPr>
            <p:nvPr/>
          </p:nvCxnSpPr>
          <p:spPr>
            <a:xfrm flipV="1">
              <a:off x="1198260" y="1732348"/>
              <a:ext cx="1087740" cy="40125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5" name="Straight Arrow Connector 244"/>
            <p:cNvCxnSpPr>
              <a:stCxn id="237" idx="2"/>
              <a:endCxn id="242" idx="1"/>
            </p:cNvCxnSpPr>
            <p:nvPr/>
          </p:nvCxnSpPr>
          <p:spPr>
            <a:xfrm>
              <a:off x="1198260" y="2595265"/>
              <a:ext cx="1015180" cy="30256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6" name="Straight Arrow Connector 245"/>
            <p:cNvCxnSpPr>
              <a:stCxn id="238" idx="2"/>
              <a:endCxn id="243" idx="1"/>
            </p:cNvCxnSpPr>
            <p:nvPr/>
          </p:nvCxnSpPr>
          <p:spPr>
            <a:xfrm>
              <a:off x="4288140" y="2615252"/>
              <a:ext cx="1056617" cy="28258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7" name="Straight Arrow Connector 246"/>
            <p:cNvCxnSpPr>
              <a:stCxn id="240" idx="3"/>
              <a:endCxn id="238" idx="1"/>
            </p:cNvCxnSpPr>
            <p:nvPr/>
          </p:nvCxnSpPr>
          <p:spPr>
            <a:xfrm>
              <a:off x="2853720" y="1732348"/>
              <a:ext cx="1150560" cy="652072"/>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48" name="Straight Arrow Connector 247"/>
            <p:cNvCxnSpPr>
              <a:stCxn id="242" idx="3"/>
              <a:endCxn id="238" idx="1"/>
            </p:cNvCxnSpPr>
            <p:nvPr/>
          </p:nvCxnSpPr>
          <p:spPr>
            <a:xfrm flipV="1">
              <a:off x="2743200" y="2384420"/>
              <a:ext cx="1261080" cy="513413"/>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49" name="Straight Arrow Connector 248"/>
            <p:cNvCxnSpPr>
              <a:stCxn id="238" idx="0"/>
              <a:endCxn id="241" idx="1"/>
            </p:cNvCxnSpPr>
            <p:nvPr/>
          </p:nvCxnSpPr>
          <p:spPr>
            <a:xfrm flipV="1">
              <a:off x="4288140" y="1732348"/>
              <a:ext cx="1011540" cy="42123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0" name="Straight Arrow Connector 249"/>
            <p:cNvCxnSpPr>
              <a:stCxn id="241" idx="3"/>
              <a:endCxn id="239" idx="1"/>
            </p:cNvCxnSpPr>
            <p:nvPr/>
          </p:nvCxnSpPr>
          <p:spPr>
            <a:xfrm>
              <a:off x="5867400" y="1732348"/>
              <a:ext cx="1261080" cy="652072"/>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51" name="Straight Arrow Connector 250"/>
            <p:cNvCxnSpPr>
              <a:stCxn id="243" idx="3"/>
              <a:endCxn id="239" idx="1"/>
            </p:cNvCxnSpPr>
            <p:nvPr/>
          </p:nvCxnSpPr>
          <p:spPr>
            <a:xfrm flipV="1">
              <a:off x="5867400" y="2384420"/>
              <a:ext cx="1261080" cy="513413"/>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2" name="TextBox 251"/>
                <p:cNvSpPr txBox="1"/>
                <p:nvPr/>
              </p:nvSpPr>
              <p:spPr>
                <a:xfrm>
                  <a:off x="1463636" y="1471309"/>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52" name="TextBox 251"/>
                <p:cNvSpPr txBox="1">
                  <a:spLocks noRot="1" noChangeAspect="1" noMove="1" noResize="1" noEditPoints="1" noAdjustHandles="1" noChangeArrowheads="1" noChangeShapeType="1" noTextEdit="1"/>
                </p:cNvSpPr>
                <p:nvPr/>
              </p:nvSpPr>
              <p:spPr>
                <a:xfrm>
                  <a:off x="1463636" y="1471309"/>
                  <a:ext cx="484427" cy="461665"/>
                </a:xfrm>
                <a:prstGeom prst="rect">
                  <a:avLst/>
                </a:prstGeom>
                <a:blipFill rotWithShape="1">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3" name="TextBox 252"/>
                <p:cNvSpPr txBox="1"/>
                <p:nvPr/>
              </p:nvSpPr>
              <p:spPr>
                <a:xfrm>
                  <a:off x="1496773" y="236220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53" name="TextBox 252"/>
                <p:cNvSpPr txBox="1">
                  <a:spLocks noRot="1" noChangeAspect="1" noMove="1" noResize="1" noEditPoints="1" noAdjustHandles="1" noChangeArrowheads="1" noChangeShapeType="1" noTextEdit="1"/>
                </p:cNvSpPr>
                <p:nvPr/>
              </p:nvSpPr>
              <p:spPr>
                <a:xfrm>
                  <a:off x="1496773" y="2362200"/>
                  <a:ext cx="484427" cy="461665"/>
                </a:xfrm>
                <a:prstGeom prst="rect">
                  <a:avLst/>
                </a:prstGeom>
                <a:blipFill rotWithShape="1">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4" name="TextBox 253"/>
                <p:cNvSpPr txBox="1"/>
                <p:nvPr/>
              </p:nvSpPr>
              <p:spPr>
                <a:xfrm>
                  <a:off x="3096973" y="1595735"/>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54" name="TextBox 253"/>
                <p:cNvSpPr txBox="1">
                  <a:spLocks noRot="1" noChangeAspect="1" noMove="1" noResize="1" noEditPoints="1" noAdjustHandles="1" noChangeArrowheads="1" noChangeShapeType="1" noTextEdit="1"/>
                </p:cNvSpPr>
                <p:nvPr/>
              </p:nvSpPr>
              <p:spPr>
                <a:xfrm>
                  <a:off x="3096973" y="1595735"/>
                  <a:ext cx="484427" cy="461665"/>
                </a:xfrm>
                <a:prstGeom prst="rect">
                  <a:avLst/>
                </a:prstGeom>
                <a:blipFill rotWithShape="1">
                  <a:blip r:embed="rId2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5" name="TextBox 254"/>
                <p:cNvSpPr txBox="1"/>
                <p:nvPr/>
              </p:nvSpPr>
              <p:spPr>
                <a:xfrm>
                  <a:off x="2895600" y="229539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55" name="TextBox 254"/>
                <p:cNvSpPr txBox="1">
                  <a:spLocks noRot="1" noChangeAspect="1" noMove="1" noResize="1" noEditPoints="1" noAdjustHandles="1" noChangeArrowheads="1" noChangeShapeType="1" noTextEdit="1"/>
                </p:cNvSpPr>
                <p:nvPr/>
              </p:nvSpPr>
              <p:spPr>
                <a:xfrm>
                  <a:off x="2895600" y="2295390"/>
                  <a:ext cx="484427" cy="461665"/>
                </a:xfrm>
                <a:prstGeom prst="rect">
                  <a:avLst/>
                </a:prstGeom>
                <a:blipFill rotWithShape="1">
                  <a:blip r:embed="rId2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6" name="TextBox 255"/>
                <p:cNvSpPr txBox="1"/>
                <p:nvPr/>
              </p:nvSpPr>
              <p:spPr>
                <a:xfrm>
                  <a:off x="4551695" y="1524267"/>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56" name="TextBox 255"/>
                <p:cNvSpPr txBox="1">
                  <a:spLocks noRot="1" noChangeAspect="1" noMove="1" noResize="1" noEditPoints="1" noAdjustHandles="1" noChangeArrowheads="1" noChangeShapeType="1" noTextEdit="1"/>
                </p:cNvSpPr>
                <p:nvPr/>
              </p:nvSpPr>
              <p:spPr>
                <a:xfrm>
                  <a:off x="4551695" y="1524267"/>
                  <a:ext cx="484427" cy="461665"/>
                </a:xfrm>
                <a:prstGeom prst="rect">
                  <a:avLst/>
                </a:prstGeom>
                <a:blipFill rotWithShape="1">
                  <a:blip r:embed="rId3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7" name="TextBox 256"/>
                <p:cNvSpPr txBox="1"/>
                <p:nvPr/>
              </p:nvSpPr>
              <p:spPr>
                <a:xfrm>
                  <a:off x="4544773" y="228600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57" name="TextBox 256"/>
                <p:cNvSpPr txBox="1">
                  <a:spLocks noRot="1" noChangeAspect="1" noMove="1" noResize="1" noEditPoints="1" noAdjustHandles="1" noChangeArrowheads="1" noChangeShapeType="1" noTextEdit="1"/>
                </p:cNvSpPr>
                <p:nvPr/>
              </p:nvSpPr>
              <p:spPr>
                <a:xfrm>
                  <a:off x="4544773" y="2286000"/>
                  <a:ext cx="484427" cy="461665"/>
                </a:xfrm>
                <a:prstGeom prst="rect">
                  <a:avLst/>
                </a:prstGeom>
                <a:blipFill rotWithShape="1">
                  <a:blip r:embed="rId3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8" name="TextBox 257"/>
                <p:cNvSpPr txBox="1"/>
                <p:nvPr/>
              </p:nvSpPr>
              <p:spPr>
                <a:xfrm>
                  <a:off x="6158586" y="1596719"/>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58" name="TextBox 257"/>
                <p:cNvSpPr txBox="1">
                  <a:spLocks noRot="1" noChangeAspect="1" noMove="1" noResize="1" noEditPoints="1" noAdjustHandles="1" noChangeArrowheads="1" noChangeShapeType="1" noTextEdit="1"/>
                </p:cNvSpPr>
                <p:nvPr/>
              </p:nvSpPr>
              <p:spPr>
                <a:xfrm>
                  <a:off x="6158586" y="1596719"/>
                  <a:ext cx="484427" cy="461665"/>
                </a:xfrm>
                <a:prstGeom prst="rect">
                  <a:avLst/>
                </a:prstGeom>
                <a:blipFill rotWithShape="1">
                  <a:blip r:embed="rId3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9" name="TextBox 258"/>
                <p:cNvSpPr txBox="1"/>
                <p:nvPr/>
              </p:nvSpPr>
              <p:spPr>
                <a:xfrm>
                  <a:off x="6019800" y="2281535"/>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59" name="TextBox 258"/>
                <p:cNvSpPr txBox="1">
                  <a:spLocks noRot="1" noChangeAspect="1" noMove="1" noResize="1" noEditPoints="1" noAdjustHandles="1" noChangeArrowheads="1" noChangeShapeType="1" noTextEdit="1"/>
                </p:cNvSpPr>
                <p:nvPr/>
              </p:nvSpPr>
              <p:spPr>
                <a:xfrm>
                  <a:off x="6019800" y="2281535"/>
                  <a:ext cx="484427" cy="461665"/>
                </a:xfrm>
                <a:prstGeom prst="rect">
                  <a:avLst/>
                </a:prstGeom>
                <a:blipFill rotWithShape="1">
                  <a:blip r:embed="rId33"/>
                  <a:stretch>
                    <a:fillRect/>
                  </a:stretch>
                </a:blipFill>
              </p:spPr>
              <p:txBody>
                <a:bodyPr/>
                <a:lstStyle/>
                <a:p>
                  <a:r>
                    <a:rPr lang="en-US">
                      <a:noFill/>
                    </a:rPr>
                    <a:t> </a:t>
                  </a:r>
                </a:p>
              </p:txBody>
            </p:sp>
          </mc:Fallback>
        </mc:AlternateContent>
        <p:sp>
          <p:nvSpPr>
            <p:cNvPr id="260" name="Freeform 259"/>
            <p:cNvSpPr/>
            <p:nvPr/>
          </p:nvSpPr>
          <p:spPr>
            <a:xfrm>
              <a:off x="988204" y="1082858"/>
              <a:ext cx="6448882" cy="1135686"/>
            </a:xfrm>
            <a:custGeom>
              <a:avLst/>
              <a:gdLst>
                <a:gd name="connsiteX0" fmla="*/ 6297016 w 6448882"/>
                <a:gd name="connsiteY0" fmla="*/ 1135686 h 1135686"/>
                <a:gd name="connsiteX1" fmla="*/ 6117134 w 6448882"/>
                <a:gd name="connsiteY1" fmla="*/ 356198 h 1135686"/>
                <a:gd name="connsiteX2" fmla="*/ 3358944 w 6448882"/>
                <a:gd name="connsiteY2" fmla="*/ 41404 h 1135686"/>
                <a:gd name="connsiteX3" fmla="*/ 510812 w 6448882"/>
                <a:gd name="connsiteY3" fmla="*/ 116355 h 1135686"/>
                <a:gd name="connsiteX4" fmla="*/ 1147 w 6448882"/>
                <a:gd name="connsiteY4" fmla="*/ 1060735 h 1135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8882" h="1135686">
                  <a:moveTo>
                    <a:pt x="6297016" y="1135686"/>
                  </a:moveTo>
                  <a:cubicBezTo>
                    <a:pt x="6451914" y="837132"/>
                    <a:pt x="6606813" y="538578"/>
                    <a:pt x="6117134" y="356198"/>
                  </a:cubicBezTo>
                  <a:cubicBezTo>
                    <a:pt x="5627455" y="173818"/>
                    <a:pt x="4293331" y="81378"/>
                    <a:pt x="3358944" y="41404"/>
                  </a:cubicBezTo>
                  <a:cubicBezTo>
                    <a:pt x="2424557" y="1430"/>
                    <a:pt x="1070445" y="-53534"/>
                    <a:pt x="510812" y="116355"/>
                  </a:cubicBezTo>
                  <a:cubicBezTo>
                    <a:pt x="-48821" y="286244"/>
                    <a:pt x="1147" y="1060735"/>
                    <a:pt x="1147" y="1060735"/>
                  </a:cubicBezTo>
                </a:path>
              </a:pathLst>
            </a:custGeom>
            <a:no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61" name="TextBox 260"/>
                <p:cNvSpPr txBox="1"/>
                <p:nvPr/>
              </p:nvSpPr>
              <p:spPr>
                <a:xfrm>
                  <a:off x="6795413" y="1009644"/>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&gt;</m:t>
                        </m:r>
                      </m:oMath>
                    </m:oMathPara>
                  </a14:m>
                  <a:endParaRPr lang="en-US" dirty="0"/>
                </a:p>
              </p:txBody>
            </p:sp>
          </mc:Choice>
          <mc:Fallback xmlns="">
            <p:sp>
              <p:nvSpPr>
                <p:cNvPr id="261" name="TextBox 260"/>
                <p:cNvSpPr txBox="1">
                  <a:spLocks noRot="1" noChangeAspect="1" noMove="1" noResize="1" noEditPoints="1" noAdjustHandles="1" noChangeArrowheads="1" noChangeShapeType="1" noTextEdit="1"/>
                </p:cNvSpPr>
                <p:nvPr/>
              </p:nvSpPr>
              <p:spPr>
                <a:xfrm>
                  <a:off x="6795413" y="1009644"/>
                  <a:ext cx="484427" cy="461665"/>
                </a:xfrm>
                <a:prstGeom prst="rect">
                  <a:avLst/>
                </a:prstGeom>
                <a:blipFill rotWithShape="1">
                  <a:blip r:embed="rId34"/>
                  <a:stretch>
                    <a:fillRect/>
                  </a:stretch>
                </a:blipFill>
              </p:spPr>
              <p:txBody>
                <a:bodyPr/>
                <a:lstStyle/>
                <a:p>
                  <a:r>
                    <a:rPr lang="en-US">
                      <a:noFill/>
                    </a:rPr>
                    <a:t> </a:t>
                  </a:r>
                </a:p>
              </p:txBody>
            </p:sp>
          </mc:Fallback>
        </mc:AlternateContent>
      </p:grpSp>
      <p:cxnSp>
        <p:nvCxnSpPr>
          <p:cNvPr id="262" name="Straight Arrow Connector 261"/>
          <p:cNvCxnSpPr/>
          <p:nvPr/>
        </p:nvCxnSpPr>
        <p:spPr>
          <a:xfrm>
            <a:off x="1457374" y="5684363"/>
            <a:ext cx="1015180" cy="30256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3" name="Straight Arrow Connector 262"/>
          <p:cNvCxnSpPr/>
          <p:nvPr/>
        </p:nvCxnSpPr>
        <p:spPr>
          <a:xfrm flipV="1">
            <a:off x="1457374" y="4821446"/>
            <a:ext cx="1087740" cy="40125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4" name="Straight Arrow Connector 263"/>
          <p:cNvCxnSpPr/>
          <p:nvPr/>
        </p:nvCxnSpPr>
        <p:spPr>
          <a:xfrm>
            <a:off x="4547254" y="5704350"/>
            <a:ext cx="1056617" cy="28258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5" name="Straight Arrow Connector 264"/>
          <p:cNvCxnSpPr/>
          <p:nvPr/>
        </p:nvCxnSpPr>
        <p:spPr>
          <a:xfrm flipV="1">
            <a:off x="4547254" y="4821446"/>
            <a:ext cx="1011540" cy="42123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6" name="Freeform 265"/>
          <p:cNvSpPr/>
          <p:nvPr/>
        </p:nvSpPr>
        <p:spPr>
          <a:xfrm>
            <a:off x="1404928" y="4171957"/>
            <a:ext cx="6103511" cy="1050742"/>
          </a:xfrm>
          <a:custGeom>
            <a:avLst/>
            <a:gdLst>
              <a:gd name="connsiteX0" fmla="*/ 6297016 w 6448882"/>
              <a:gd name="connsiteY0" fmla="*/ 1135686 h 1135686"/>
              <a:gd name="connsiteX1" fmla="*/ 6117134 w 6448882"/>
              <a:gd name="connsiteY1" fmla="*/ 356198 h 1135686"/>
              <a:gd name="connsiteX2" fmla="*/ 3358944 w 6448882"/>
              <a:gd name="connsiteY2" fmla="*/ 41404 h 1135686"/>
              <a:gd name="connsiteX3" fmla="*/ 510812 w 6448882"/>
              <a:gd name="connsiteY3" fmla="*/ 116355 h 1135686"/>
              <a:gd name="connsiteX4" fmla="*/ 1147 w 6448882"/>
              <a:gd name="connsiteY4" fmla="*/ 1060735 h 1135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8882" h="1135686">
                <a:moveTo>
                  <a:pt x="6297016" y="1135686"/>
                </a:moveTo>
                <a:cubicBezTo>
                  <a:pt x="6451914" y="837132"/>
                  <a:pt x="6606813" y="538578"/>
                  <a:pt x="6117134" y="356198"/>
                </a:cubicBezTo>
                <a:cubicBezTo>
                  <a:pt x="5627455" y="173818"/>
                  <a:pt x="4293331" y="81378"/>
                  <a:pt x="3358944" y="41404"/>
                </a:cubicBezTo>
                <a:cubicBezTo>
                  <a:pt x="2424557" y="1430"/>
                  <a:pt x="1070445" y="-53534"/>
                  <a:pt x="510812" y="116355"/>
                </a:cubicBezTo>
                <a:cubicBezTo>
                  <a:pt x="-48821" y="286244"/>
                  <a:pt x="1147" y="1060735"/>
                  <a:pt x="1147" y="1060735"/>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Freeform 266"/>
          <p:cNvSpPr/>
          <p:nvPr/>
        </p:nvSpPr>
        <p:spPr>
          <a:xfrm>
            <a:off x="2819400" y="4317256"/>
            <a:ext cx="4446826" cy="854044"/>
          </a:xfrm>
          <a:custGeom>
            <a:avLst/>
            <a:gdLst>
              <a:gd name="connsiteX0" fmla="*/ 4601980 w 4601980"/>
              <a:gd name="connsiteY0" fmla="*/ 863717 h 863717"/>
              <a:gd name="connsiteX1" fmla="*/ 4122295 w 4601980"/>
              <a:gd name="connsiteY1" fmla="*/ 279101 h 863717"/>
              <a:gd name="connsiteX2" fmla="*/ 2458387 w 4601980"/>
              <a:gd name="connsiteY2" fmla="*/ 39258 h 863717"/>
              <a:gd name="connsiteX3" fmla="*/ 1124262 w 4601980"/>
              <a:gd name="connsiteY3" fmla="*/ 24268 h 863717"/>
              <a:gd name="connsiteX4" fmla="*/ 0 w 4601980"/>
              <a:gd name="connsiteY4" fmla="*/ 279101 h 86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1980" h="863717">
                <a:moveTo>
                  <a:pt x="4601980" y="863717"/>
                </a:moveTo>
                <a:cubicBezTo>
                  <a:pt x="4540770" y="640114"/>
                  <a:pt x="4479560" y="416511"/>
                  <a:pt x="4122295" y="279101"/>
                </a:cubicBezTo>
                <a:cubicBezTo>
                  <a:pt x="3765030" y="141691"/>
                  <a:pt x="2958059" y="81730"/>
                  <a:pt x="2458387" y="39258"/>
                </a:cubicBezTo>
                <a:cubicBezTo>
                  <a:pt x="1958715" y="-3214"/>
                  <a:pt x="1533993" y="-15706"/>
                  <a:pt x="1124262" y="24268"/>
                </a:cubicBezTo>
                <a:cubicBezTo>
                  <a:pt x="714531" y="64242"/>
                  <a:pt x="182380" y="251619"/>
                  <a:pt x="0" y="279101"/>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Freeform 267"/>
          <p:cNvSpPr/>
          <p:nvPr/>
        </p:nvSpPr>
        <p:spPr>
          <a:xfrm flipV="1">
            <a:off x="2882115" y="5526276"/>
            <a:ext cx="4433085" cy="701296"/>
          </a:xfrm>
          <a:custGeom>
            <a:avLst/>
            <a:gdLst>
              <a:gd name="connsiteX0" fmla="*/ 4601980 w 4601980"/>
              <a:gd name="connsiteY0" fmla="*/ 863717 h 863717"/>
              <a:gd name="connsiteX1" fmla="*/ 4122295 w 4601980"/>
              <a:gd name="connsiteY1" fmla="*/ 279101 h 863717"/>
              <a:gd name="connsiteX2" fmla="*/ 2458387 w 4601980"/>
              <a:gd name="connsiteY2" fmla="*/ 39258 h 863717"/>
              <a:gd name="connsiteX3" fmla="*/ 1124262 w 4601980"/>
              <a:gd name="connsiteY3" fmla="*/ 24268 h 863717"/>
              <a:gd name="connsiteX4" fmla="*/ 0 w 4601980"/>
              <a:gd name="connsiteY4" fmla="*/ 279101 h 86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1980" h="863717">
                <a:moveTo>
                  <a:pt x="4601980" y="863717"/>
                </a:moveTo>
                <a:cubicBezTo>
                  <a:pt x="4540770" y="640114"/>
                  <a:pt x="4479560" y="416511"/>
                  <a:pt x="4122295" y="279101"/>
                </a:cubicBezTo>
                <a:cubicBezTo>
                  <a:pt x="3765030" y="141691"/>
                  <a:pt x="2958059" y="81730"/>
                  <a:pt x="2458387" y="39258"/>
                </a:cubicBezTo>
                <a:cubicBezTo>
                  <a:pt x="1958715" y="-3214"/>
                  <a:pt x="1533993" y="-15706"/>
                  <a:pt x="1124262" y="24268"/>
                </a:cubicBezTo>
                <a:cubicBezTo>
                  <a:pt x="714531" y="64242"/>
                  <a:pt x="182380" y="251619"/>
                  <a:pt x="0" y="279101"/>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9" name="Straight Arrow Connector 268"/>
          <p:cNvCxnSpPr/>
          <p:nvPr/>
        </p:nvCxnSpPr>
        <p:spPr>
          <a:xfrm>
            <a:off x="6231240" y="1145555"/>
            <a:ext cx="990600" cy="556869"/>
          </a:xfrm>
          <a:prstGeom prst="straightConnector1">
            <a:avLst/>
          </a:prstGeom>
          <a:ln w="41275">
            <a:solidFill>
              <a:srgbClr val="7030A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1" name="Straight Arrow Connector 270"/>
          <p:cNvCxnSpPr/>
          <p:nvPr/>
        </p:nvCxnSpPr>
        <p:spPr>
          <a:xfrm>
            <a:off x="1600200" y="1868300"/>
            <a:ext cx="2209800" cy="0"/>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2" name="Straight Arrow Connector 271"/>
          <p:cNvCxnSpPr/>
          <p:nvPr/>
        </p:nvCxnSpPr>
        <p:spPr>
          <a:xfrm flipH="1">
            <a:off x="4648201" y="1846080"/>
            <a:ext cx="2171699" cy="22220"/>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3" name="Straight Arrow Connector 272"/>
          <p:cNvCxnSpPr/>
          <p:nvPr/>
        </p:nvCxnSpPr>
        <p:spPr>
          <a:xfrm flipH="1" flipV="1">
            <a:off x="6019800" y="1311431"/>
            <a:ext cx="800100" cy="420236"/>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4" name="Straight Arrow Connector 273"/>
          <p:cNvCxnSpPr/>
          <p:nvPr/>
        </p:nvCxnSpPr>
        <p:spPr>
          <a:xfrm flipH="1">
            <a:off x="6096000" y="2020700"/>
            <a:ext cx="1170226" cy="497355"/>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6" name="Straight Arrow Connector 275"/>
          <p:cNvCxnSpPr/>
          <p:nvPr/>
        </p:nvCxnSpPr>
        <p:spPr>
          <a:xfrm>
            <a:off x="1649174" y="5356190"/>
            <a:ext cx="2209800" cy="0"/>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7" name="Straight Arrow Connector 276"/>
          <p:cNvCxnSpPr/>
          <p:nvPr/>
        </p:nvCxnSpPr>
        <p:spPr>
          <a:xfrm flipH="1">
            <a:off x="4697175" y="5333970"/>
            <a:ext cx="2171699" cy="22220"/>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8" name="Straight Arrow Connector 277"/>
          <p:cNvCxnSpPr/>
          <p:nvPr/>
        </p:nvCxnSpPr>
        <p:spPr>
          <a:xfrm flipH="1" flipV="1">
            <a:off x="6068774" y="4799321"/>
            <a:ext cx="800100" cy="420236"/>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9" name="Straight Arrow Connector 278"/>
          <p:cNvCxnSpPr/>
          <p:nvPr/>
        </p:nvCxnSpPr>
        <p:spPr>
          <a:xfrm flipH="1">
            <a:off x="6144974" y="5508590"/>
            <a:ext cx="1170226" cy="497355"/>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flipV="1">
            <a:off x="5891886" y="5356191"/>
            <a:ext cx="1132127" cy="401076"/>
          </a:xfrm>
          <a:prstGeom prst="straightConnector1">
            <a:avLst/>
          </a:prstGeom>
          <a:ln w="41275">
            <a:solidFill>
              <a:srgbClr val="7030A0"/>
            </a:solidFill>
            <a:prstDash val="solid"/>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4" name="Rounded Rectangle 83"/>
              <p:cNvSpPr/>
              <p:nvPr/>
            </p:nvSpPr>
            <p:spPr>
              <a:xfrm>
                <a:off x="3051805" y="762000"/>
                <a:ext cx="2511655" cy="16558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4400" b="0" i="1" smtClean="0">
                          <a:solidFill>
                            <a:schemeClr val="tx1"/>
                          </a:solidFill>
                          <a:latin typeface="Cambria Math"/>
                        </a:rPr>
                        <m:t>⊥</m:t>
                      </m:r>
                    </m:oMath>
                  </m:oMathPara>
                </a14:m>
                <a:endParaRPr lang="en-US" dirty="0"/>
              </a:p>
            </p:txBody>
          </p:sp>
        </mc:Choice>
        <mc:Fallback xmlns="">
          <p:sp>
            <p:nvSpPr>
              <p:cNvPr id="84" name="Rounded Rectangle 83"/>
              <p:cNvSpPr>
                <a:spLocks noRot="1" noChangeAspect="1" noMove="1" noResize="1" noEditPoints="1" noAdjustHandles="1" noChangeArrowheads="1" noChangeShapeType="1" noTextEdit="1"/>
              </p:cNvSpPr>
              <p:nvPr/>
            </p:nvSpPr>
            <p:spPr>
              <a:xfrm>
                <a:off x="3051805" y="762000"/>
                <a:ext cx="2511655" cy="1655877"/>
              </a:xfrm>
              <a:prstGeom prst="roundRect">
                <a:avLst/>
              </a:prstGeom>
              <a:blipFill rotWithShape="1">
                <a:blip r:embed="rId3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Rounded Rectangle 86"/>
              <p:cNvSpPr/>
              <p:nvPr/>
            </p:nvSpPr>
            <p:spPr>
              <a:xfrm>
                <a:off x="3048000" y="4038600"/>
                <a:ext cx="2511655" cy="16558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4400" b="0" i="1" smtClean="0">
                          <a:solidFill>
                            <a:schemeClr val="tx1"/>
                          </a:solidFill>
                          <a:latin typeface="Cambria Math"/>
                        </a:rPr>
                        <m:t>⊥</m:t>
                      </m:r>
                    </m:oMath>
                  </m:oMathPara>
                </a14:m>
                <a:endParaRPr lang="en-US" dirty="0"/>
              </a:p>
            </p:txBody>
          </p:sp>
        </mc:Choice>
        <mc:Fallback xmlns="">
          <p:sp>
            <p:nvSpPr>
              <p:cNvPr id="87" name="Rounded Rectangle 86"/>
              <p:cNvSpPr>
                <a:spLocks noRot="1" noChangeAspect="1" noMove="1" noResize="1" noEditPoints="1" noAdjustHandles="1" noChangeArrowheads="1" noChangeShapeType="1" noTextEdit="1"/>
              </p:cNvSpPr>
              <p:nvPr/>
            </p:nvSpPr>
            <p:spPr>
              <a:xfrm>
                <a:off x="3048000" y="4038600"/>
                <a:ext cx="2511655" cy="1655877"/>
              </a:xfrm>
              <a:prstGeom prst="roundRect">
                <a:avLst/>
              </a:prstGeom>
              <a:blipFill rotWithShape="1">
                <a:blip r:embed="rId36"/>
                <a:stretch>
                  <a:fillRect/>
                </a:stretch>
              </a:blipFill>
            </p:spPr>
            <p:txBody>
              <a:bodyPr/>
              <a:lstStyle/>
              <a:p>
                <a:r>
                  <a:rPr lang="en-US">
                    <a:noFill/>
                  </a:rPr>
                  <a:t> </a:t>
                </a:r>
              </a:p>
            </p:txBody>
          </p:sp>
        </mc:Fallback>
      </mc:AlternateContent>
      <p:sp>
        <p:nvSpPr>
          <p:cNvPr id="2" name="Slide Number Placeholder 1"/>
          <p:cNvSpPr>
            <a:spLocks noGrp="1"/>
          </p:cNvSpPr>
          <p:nvPr>
            <p:ph type="sldNum" sz="quarter" idx="12"/>
          </p:nvPr>
        </p:nvSpPr>
        <p:spPr/>
        <p:txBody>
          <a:bodyPr/>
          <a:lstStyle/>
          <a:p>
            <a:fld id="{A65A0EED-6B89-664A-801E-D3FDD91C7C69}" type="slidenum">
              <a:rPr lang="en-US" smtClean="0"/>
              <a:pPr/>
              <a:t>75</a:t>
            </a:fld>
            <a:endParaRPr lang="en-US"/>
          </a:p>
        </p:txBody>
      </p:sp>
    </p:spTree>
    <p:extLst>
      <p:ext uri="{BB962C8B-B14F-4D97-AF65-F5344CB8AC3E}">
        <p14:creationId xmlns:p14="http://schemas.microsoft.com/office/powerpoint/2010/main" val="2076559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9"/>
                                        </p:tgtEl>
                                        <p:attrNameLst>
                                          <p:attrName>style.visibility</p:attrName>
                                        </p:attrNameLst>
                                      </p:cBhvr>
                                      <p:to>
                                        <p:strVal val="visible"/>
                                      </p:to>
                                    </p:set>
                                    <p:animEffect transition="in" filter="fade">
                                      <p:cBhvr>
                                        <p:cTn id="7" dur="500"/>
                                        <p:tgtEl>
                                          <p:spTgt spid="269"/>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269"/>
                                        </p:tgtEl>
                                        <p:attrNameLst>
                                          <p:attrName>r</p:attrName>
                                        </p:attrNameLst>
                                      </p:cBhvr>
                                    </p:animRot>
                                    <p:animRot by="-240000">
                                      <p:cBhvr>
                                        <p:cTn id="11" dur="200" fill="hold">
                                          <p:stCondLst>
                                            <p:cond delay="200"/>
                                          </p:stCondLst>
                                        </p:cTn>
                                        <p:tgtEl>
                                          <p:spTgt spid="269"/>
                                        </p:tgtEl>
                                        <p:attrNameLst>
                                          <p:attrName>r</p:attrName>
                                        </p:attrNameLst>
                                      </p:cBhvr>
                                    </p:animRot>
                                    <p:animRot by="240000">
                                      <p:cBhvr>
                                        <p:cTn id="12" dur="200" fill="hold">
                                          <p:stCondLst>
                                            <p:cond delay="400"/>
                                          </p:stCondLst>
                                        </p:cTn>
                                        <p:tgtEl>
                                          <p:spTgt spid="269"/>
                                        </p:tgtEl>
                                        <p:attrNameLst>
                                          <p:attrName>r</p:attrName>
                                        </p:attrNameLst>
                                      </p:cBhvr>
                                    </p:animRot>
                                    <p:animRot by="-240000">
                                      <p:cBhvr>
                                        <p:cTn id="13" dur="200" fill="hold">
                                          <p:stCondLst>
                                            <p:cond delay="600"/>
                                          </p:stCondLst>
                                        </p:cTn>
                                        <p:tgtEl>
                                          <p:spTgt spid="269"/>
                                        </p:tgtEl>
                                        <p:attrNameLst>
                                          <p:attrName>r</p:attrName>
                                        </p:attrNameLst>
                                      </p:cBhvr>
                                    </p:animRot>
                                    <p:animRot by="120000">
                                      <p:cBhvr>
                                        <p:cTn id="14" dur="200" fill="hold">
                                          <p:stCondLst>
                                            <p:cond delay="800"/>
                                          </p:stCondLst>
                                        </p:cTn>
                                        <p:tgtEl>
                                          <p:spTgt spid="269"/>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500"/>
                                        <p:tgtEl>
                                          <p:spTgt spid="82"/>
                                        </p:tgtEl>
                                      </p:cBhvr>
                                    </p:animEffect>
                                  </p:childTnLst>
                                </p:cTn>
                              </p:par>
                            </p:childTnLst>
                          </p:cTn>
                        </p:par>
                        <p:par>
                          <p:cTn id="20" fill="hold">
                            <p:stCondLst>
                              <p:cond delay="500"/>
                            </p:stCondLst>
                            <p:childTnLst>
                              <p:par>
                                <p:cTn id="21" presetID="32" presetClass="emph" presetSubtype="0" fill="hold" nodeType="afterEffect">
                                  <p:stCondLst>
                                    <p:cond delay="0"/>
                                  </p:stCondLst>
                                  <p:childTnLst>
                                    <p:animRot by="120000">
                                      <p:cBhvr>
                                        <p:cTn id="22" dur="100" fill="hold">
                                          <p:stCondLst>
                                            <p:cond delay="0"/>
                                          </p:stCondLst>
                                        </p:cTn>
                                        <p:tgtEl>
                                          <p:spTgt spid="82"/>
                                        </p:tgtEl>
                                        <p:attrNameLst>
                                          <p:attrName>r</p:attrName>
                                        </p:attrNameLst>
                                      </p:cBhvr>
                                    </p:animRot>
                                    <p:animRot by="-240000">
                                      <p:cBhvr>
                                        <p:cTn id="23" dur="200" fill="hold">
                                          <p:stCondLst>
                                            <p:cond delay="200"/>
                                          </p:stCondLst>
                                        </p:cTn>
                                        <p:tgtEl>
                                          <p:spTgt spid="82"/>
                                        </p:tgtEl>
                                        <p:attrNameLst>
                                          <p:attrName>r</p:attrName>
                                        </p:attrNameLst>
                                      </p:cBhvr>
                                    </p:animRot>
                                    <p:animRot by="240000">
                                      <p:cBhvr>
                                        <p:cTn id="24" dur="200" fill="hold">
                                          <p:stCondLst>
                                            <p:cond delay="400"/>
                                          </p:stCondLst>
                                        </p:cTn>
                                        <p:tgtEl>
                                          <p:spTgt spid="82"/>
                                        </p:tgtEl>
                                        <p:attrNameLst>
                                          <p:attrName>r</p:attrName>
                                        </p:attrNameLst>
                                      </p:cBhvr>
                                    </p:animRot>
                                    <p:animRot by="-240000">
                                      <p:cBhvr>
                                        <p:cTn id="25" dur="200" fill="hold">
                                          <p:stCondLst>
                                            <p:cond delay="600"/>
                                          </p:stCondLst>
                                        </p:cTn>
                                        <p:tgtEl>
                                          <p:spTgt spid="82"/>
                                        </p:tgtEl>
                                        <p:attrNameLst>
                                          <p:attrName>r</p:attrName>
                                        </p:attrNameLst>
                                      </p:cBhvr>
                                    </p:animRot>
                                    <p:animRot by="120000">
                                      <p:cBhvr>
                                        <p:cTn id="26" dur="200" fill="hold">
                                          <p:stCondLst>
                                            <p:cond delay="800"/>
                                          </p:stCondLst>
                                        </p:cTn>
                                        <p:tgtEl>
                                          <p:spTgt spid="82"/>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4"/>
                                        </p:tgtEl>
                                        <p:attrNameLst>
                                          <p:attrName>style.visibility</p:attrName>
                                        </p:attrNameLst>
                                      </p:cBhvr>
                                      <p:to>
                                        <p:strVal val="visible"/>
                                      </p:to>
                                    </p:set>
                                    <p:animEffect transition="in" filter="fade">
                                      <p:cBhvr>
                                        <p:cTn id="31" dur="500"/>
                                        <p:tgtEl>
                                          <p:spTgt spid="8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7"/>
                                        </p:tgtEl>
                                        <p:attrNameLst>
                                          <p:attrName>style.visibility</p:attrName>
                                        </p:attrNameLst>
                                      </p:cBhvr>
                                      <p:to>
                                        <p:strVal val="visible"/>
                                      </p:to>
                                    </p:set>
                                    <p:animEffect transition="in" filter="fade">
                                      <p:cBhvr>
                                        <p:cTn id="36" dur="500"/>
                                        <p:tgtEl>
                                          <p:spTgt spid="8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84" grpId="0" animBg="1"/>
      <p:bldP spid="8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89"/>
          <p:cNvSpPr/>
          <p:nvPr/>
        </p:nvSpPr>
        <p:spPr>
          <a:xfrm>
            <a:off x="381000" y="76200"/>
            <a:ext cx="8229600" cy="2971800"/>
          </a:xfrm>
          <a:prstGeom prst="rect">
            <a:avLst/>
          </a:prstGeom>
          <a:solidFill>
            <a:srgbClr val="00B0F0">
              <a:alpha val="1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410626" y="3588574"/>
            <a:ext cx="8229600" cy="3026378"/>
          </a:xfrm>
          <a:prstGeom prst="rect">
            <a:avLst/>
          </a:prstGeom>
          <a:solidFill>
            <a:srgbClr val="92D050">
              <a:alpha val="1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4" name="TextBox 23"/>
              <p:cNvSpPr txBox="1"/>
              <p:nvPr/>
            </p:nvSpPr>
            <p:spPr>
              <a:xfrm>
                <a:off x="3803083" y="2853523"/>
                <a:ext cx="764953" cy="8309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0" i="1" smtClean="0">
                          <a:latin typeface="Cambria Math"/>
                        </a:rPr>
                        <m:t>⊔</m:t>
                      </m:r>
                    </m:oMath>
                  </m:oMathPara>
                </a14:m>
                <a:endParaRPr lang="en-US" sz="4400" dirty="0"/>
              </a:p>
            </p:txBody>
          </p:sp>
        </mc:Choice>
        <mc:Fallback xmlns="">
          <p:sp>
            <p:nvSpPr>
              <p:cNvPr id="24" name="TextBox 23"/>
              <p:cNvSpPr txBox="1">
                <a:spLocks noRot="1" noChangeAspect="1" noMove="1" noResize="1" noEditPoints="1" noAdjustHandles="1" noChangeArrowheads="1" noChangeShapeType="1" noTextEdit="1"/>
              </p:cNvSpPr>
              <p:nvPr/>
            </p:nvSpPr>
            <p:spPr>
              <a:xfrm>
                <a:off x="3803083" y="2853523"/>
                <a:ext cx="764953" cy="830997"/>
              </a:xfrm>
              <a:prstGeom prst="rect">
                <a:avLst/>
              </a:prstGeom>
              <a:blipFill rotWithShape="1">
                <a:blip r:embed="rId2"/>
                <a:stretch>
                  <a:fillRect/>
                </a:stretch>
              </a:blipFill>
            </p:spPr>
            <p:txBody>
              <a:bodyPr/>
              <a:lstStyle/>
              <a:p>
                <a:r>
                  <a:rPr lang="en-US">
                    <a:noFill/>
                  </a:rPr>
                  <a:t> </a:t>
                </a:r>
              </a:p>
            </p:txBody>
          </p:sp>
        </mc:Fallback>
      </mc:AlternateContent>
      <p:grpSp>
        <p:nvGrpSpPr>
          <p:cNvPr id="197" name="Group 196"/>
          <p:cNvGrpSpPr/>
          <p:nvPr/>
        </p:nvGrpSpPr>
        <p:grpSpPr>
          <a:xfrm>
            <a:off x="1143000" y="493524"/>
            <a:ext cx="6781800" cy="2119021"/>
            <a:chOff x="914400" y="1009644"/>
            <a:chExt cx="6781800" cy="2119021"/>
          </a:xfrm>
        </p:grpSpPr>
        <mc:AlternateContent xmlns:mc="http://schemas.openxmlformats.org/markup-compatibility/2006" xmlns:a14="http://schemas.microsoft.com/office/drawing/2010/main">
          <mc:Choice Requires="a14">
            <p:sp>
              <p:nvSpPr>
                <p:cNvPr id="198" name="TextBox 197"/>
                <p:cNvSpPr txBox="1"/>
                <p:nvPr/>
              </p:nvSpPr>
              <p:spPr>
                <a:xfrm>
                  <a:off x="914400" y="2133600"/>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𝑎</m:t>
                            </m:r>
                          </m:e>
                          <m:sub>
                            <m:r>
                              <a:rPr lang="en-US" sz="2400" b="0" i="1" smtClean="0">
                                <a:latin typeface="Cambria Math"/>
                              </a:rPr>
                              <m:t>0</m:t>
                            </m:r>
                          </m:sub>
                        </m:sSub>
                      </m:oMath>
                    </m:oMathPara>
                  </a14:m>
                  <a:endParaRPr lang="en-US" sz="2400" dirty="0"/>
                </a:p>
              </p:txBody>
            </p:sp>
          </mc:Choice>
          <mc:Fallback xmlns="">
            <p:sp>
              <p:nvSpPr>
                <p:cNvPr id="198" name="TextBox 197"/>
                <p:cNvSpPr txBox="1">
                  <a:spLocks noRot="1" noChangeAspect="1" noMove="1" noResize="1" noEditPoints="1" noAdjustHandles="1" noChangeArrowheads="1" noChangeShapeType="1" noTextEdit="1"/>
                </p:cNvSpPr>
                <p:nvPr/>
              </p:nvSpPr>
              <p:spPr>
                <a:xfrm>
                  <a:off x="914400" y="2133600"/>
                  <a:ext cx="567720" cy="461665"/>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9" name="TextBox 198"/>
                <p:cNvSpPr txBox="1"/>
                <p:nvPr/>
              </p:nvSpPr>
              <p:spPr>
                <a:xfrm>
                  <a:off x="4004280" y="2153587"/>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𝑎</m:t>
                            </m:r>
                          </m:e>
                          <m:sub>
                            <m:r>
                              <a:rPr lang="en-US" sz="2400" b="0" i="1" smtClean="0">
                                <a:latin typeface="Cambria Math"/>
                              </a:rPr>
                              <m:t>1</m:t>
                            </m:r>
                          </m:sub>
                        </m:sSub>
                      </m:oMath>
                    </m:oMathPara>
                  </a14:m>
                  <a:endParaRPr lang="en-US" sz="2400" dirty="0"/>
                </a:p>
              </p:txBody>
            </p:sp>
          </mc:Choice>
          <mc:Fallback xmlns="">
            <p:sp>
              <p:nvSpPr>
                <p:cNvPr id="199" name="TextBox 198"/>
                <p:cNvSpPr txBox="1">
                  <a:spLocks noRot="1" noChangeAspect="1" noMove="1" noResize="1" noEditPoints="1" noAdjustHandles="1" noChangeArrowheads="1" noChangeShapeType="1" noTextEdit="1"/>
                </p:cNvSpPr>
                <p:nvPr/>
              </p:nvSpPr>
              <p:spPr>
                <a:xfrm>
                  <a:off x="4004280" y="2153587"/>
                  <a:ext cx="567720" cy="461665"/>
                </a:xfrm>
                <a:prstGeom prst="rect">
                  <a:avLst/>
                </a:prstGeom>
                <a:blipFill rotWithShape="1">
                  <a:blip r:embed="rId4"/>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0" name="TextBox 199"/>
                <p:cNvSpPr txBox="1"/>
                <p:nvPr/>
              </p:nvSpPr>
              <p:spPr>
                <a:xfrm>
                  <a:off x="7128480" y="2153587"/>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𝑎</m:t>
                            </m:r>
                          </m:e>
                          <m:sub>
                            <m:r>
                              <a:rPr lang="en-US" sz="2400" b="0" i="1" smtClean="0">
                                <a:latin typeface="Cambria Math"/>
                              </a:rPr>
                              <m:t>2</m:t>
                            </m:r>
                          </m:sub>
                        </m:sSub>
                      </m:oMath>
                    </m:oMathPara>
                  </a14:m>
                  <a:endParaRPr lang="en-US" sz="2400" dirty="0"/>
                </a:p>
              </p:txBody>
            </p:sp>
          </mc:Choice>
          <mc:Fallback xmlns="">
            <p:sp>
              <p:nvSpPr>
                <p:cNvPr id="200" name="TextBox 199"/>
                <p:cNvSpPr txBox="1">
                  <a:spLocks noRot="1" noChangeAspect="1" noMove="1" noResize="1" noEditPoints="1" noAdjustHandles="1" noChangeArrowheads="1" noChangeShapeType="1" noTextEdit="1"/>
                </p:cNvSpPr>
                <p:nvPr/>
              </p:nvSpPr>
              <p:spPr>
                <a:xfrm>
                  <a:off x="7128480" y="2153587"/>
                  <a:ext cx="567720" cy="461665"/>
                </a:xfrm>
                <a:prstGeom prst="rect">
                  <a:avLst/>
                </a:prstGeom>
                <a:blipFill rotWithShape="1">
                  <a:blip r:embed="rId5"/>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1" name="TextBox 200"/>
                <p:cNvSpPr txBox="1"/>
                <p:nvPr/>
              </p:nvSpPr>
              <p:spPr>
                <a:xfrm>
                  <a:off x="2286000" y="1501515"/>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𝑏</m:t>
                            </m:r>
                          </m:e>
                          <m:sub>
                            <m:r>
                              <a:rPr lang="en-US" sz="2400" b="0" i="1" smtClean="0">
                                <a:latin typeface="Cambria Math"/>
                              </a:rPr>
                              <m:t>0</m:t>
                            </m:r>
                          </m:sub>
                        </m:sSub>
                      </m:oMath>
                    </m:oMathPara>
                  </a14:m>
                  <a:endParaRPr lang="en-US" sz="2400" dirty="0"/>
                </a:p>
              </p:txBody>
            </p:sp>
          </mc:Choice>
          <mc:Fallback xmlns="">
            <p:sp>
              <p:nvSpPr>
                <p:cNvPr id="201" name="TextBox 200"/>
                <p:cNvSpPr txBox="1">
                  <a:spLocks noRot="1" noChangeAspect="1" noMove="1" noResize="1" noEditPoints="1" noAdjustHandles="1" noChangeArrowheads="1" noChangeShapeType="1" noTextEdit="1"/>
                </p:cNvSpPr>
                <p:nvPr/>
              </p:nvSpPr>
              <p:spPr>
                <a:xfrm>
                  <a:off x="2286000" y="1501515"/>
                  <a:ext cx="567720" cy="461665"/>
                </a:xfrm>
                <a:prstGeom prst="rect">
                  <a:avLst/>
                </a:prstGeom>
                <a:blipFill rotWithShape="1">
                  <a:blip r:embed="rId6"/>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2" name="TextBox 201"/>
                <p:cNvSpPr txBox="1"/>
                <p:nvPr/>
              </p:nvSpPr>
              <p:spPr>
                <a:xfrm>
                  <a:off x="5299680" y="1501515"/>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𝑏</m:t>
                            </m:r>
                          </m:e>
                          <m:sub>
                            <m:r>
                              <a:rPr lang="en-US" sz="2400" b="0" i="1" smtClean="0">
                                <a:latin typeface="Cambria Math"/>
                              </a:rPr>
                              <m:t>1</m:t>
                            </m:r>
                          </m:sub>
                        </m:sSub>
                      </m:oMath>
                    </m:oMathPara>
                  </a14:m>
                  <a:endParaRPr lang="en-US" sz="2400" dirty="0"/>
                </a:p>
              </p:txBody>
            </p:sp>
          </mc:Choice>
          <mc:Fallback xmlns="">
            <p:sp>
              <p:nvSpPr>
                <p:cNvPr id="202" name="TextBox 201"/>
                <p:cNvSpPr txBox="1">
                  <a:spLocks noRot="1" noChangeAspect="1" noMove="1" noResize="1" noEditPoints="1" noAdjustHandles="1" noChangeArrowheads="1" noChangeShapeType="1" noTextEdit="1"/>
                </p:cNvSpPr>
                <p:nvPr/>
              </p:nvSpPr>
              <p:spPr>
                <a:xfrm>
                  <a:off x="5299680" y="1501515"/>
                  <a:ext cx="567720" cy="461665"/>
                </a:xfrm>
                <a:prstGeom prst="rect">
                  <a:avLst/>
                </a:prstGeom>
                <a:blipFill rotWithShape="1">
                  <a:blip r:embed="rId7"/>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3" name="TextBox 202"/>
                <p:cNvSpPr txBox="1"/>
                <p:nvPr/>
              </p:nvSpPr>
              <p:spPr>
                <a:xfrm>
                  <a:off x="2213440" y="2667000"/>
                  <a:ext cx="52976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𝑐</m:t>
                            </m:r>
                          </m:e>
                          <m:sub>
                            <m:r>
                              <a:rPr lang="en-US" sz="2400" b="0" i="1" smtClean="0">
                                <a:latin typeface="Cambria Math"/>
                              </a:rPr>
                              <m:t>0</m:t>
                            </m:r>
                          </m:sub>
                        </m:sSub>
                      </m:oMath>
                    </m:oMathPara>
                  </a14:m>
                  <a:endParaRPr lang="en-US" sz="2400" dirty="0"/>
                </a:p>
              </p:txBody>
            </p:sp>
          </mc:Choice>
          <mc:Fallback xmlns="">
            <p:sp>
              <p:nvSpPr>
                <p:cNvPr id="203" name="TextBox 202"/>
                <p:cNvSpPr txBox="1">
                  <a:spLocks noRot="1" noChangeAspect="1" noMove="1" noResize="1" noEditPoints="1" noAdjustHandles="1" noChangeArrowheads="1" noChangeShapeType="1" noTextEdit="1"/>
                </p:cNvSpPr>
                <p:nvPr/>
              </p:nvSpPr>
              <p:spPr>
                <a:xfrm>
                  <a:off x="2213440" y="2667000"/>
                  <a:ext cx="529760" cy="461665"/>
                </a:xfrm>
                <a:prstGeom prst="rect">
                  <a:avLst/>
                </a:prstGeom>
                <a:blipFill rotWithShape="1">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4" name="TextBox 203"/>
                <p:cNvSpPr txBox="1"/>
                <p:nvPr/>
              </p:nvSpPr>
              <p:spPr>
                <a:xfrm>
                  <a:off x="5344757" y="2667000"/>
                  <a:ext cx="52264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𝑐</m:t>
                            </m:r>
                          </m:e>
                          <m:sub>
                            <m:r>
                              <a:rPr lang="en-US" sz="2400" b="0" i="1" smtClean="0">
                                <a:latin typeface="Cambria Math"/>
                              </a:rPr>
                              <m:t>1</m:t>
                            </m:r>
                          </m:sub>
                        </m:sSub>
                      </m:oMath>
                    </m:oMathPara>
                  </a14:m>
                  <a:endParaRPr lang="en-US" sz="2400" dirty="0"/>
                </a:p>
              </p:txBody>
            </p:sp>
          </mc:Choice>
          <mc:Fallback xmlns="">
            <p:sp>
              <p:nvSpPr>
                <p:cNvPr id="204" name="TextBox 203"/>
                <p:cNvSpPr txBox="1">
                  <a:spLocks noRot="1" noChangeAspect="1" noMove="1" noResize="1" noEditPoints="1" noAdjustHandles="1" noChangeArrowheads="1" noChangeShapeType="1" noTextEdit="1"/>
                </p:cNvSpPr>
                <p:nvPr/>
              </p:nvSpPr>
              <p:spPr>
                <a:xfrm>
                  <a:off x="5344757" y="2667000"/>
                  <a:ext cx="522643" cy="461665"/>
                </a:xfrm>
                <a:prstGeom prst="rect">
                  <a:avLst/>
                </a:prstGeom>
                <a:blipFill rotWithShape="1">
                  <a:blip r:embed="rId9"/>
                  <a:stretch>
                    <a:fillRect/>
                  </a:stretch>
                </a:blipFill>
              </p:spPr>
              <p:txBody>
                <a:bodyPr/>
                <a:lstStyle/>
                <a:p>
                  <a:r>
                    <a:rPr lang="en-US">
                      <a:noFill/>
                    </a:rPr>
                    <a:t> </a:t>
                  </a:r>
                </a:p>
              </p:txBody>
            </p:sp>
          </mc:Fallback>
        </mc:AlternateContent>
        <p:cxnSp>
          <p:nvCxnSpPr>
            <p:cNvPr id="205" name="Straight Arrow Connector 204"/>
            <p:cNvCxnSpPr>
              <a:stCxn id="198" idx="0"/>
              <a:endCxn id="201" idx="1"/>
            </p:cNvCxnSpPr>
            <p:nvPr/>
          </p:nvCxnSpPr>
          <p:spPr>
            <a:xfrm flipV="1">
              <a:off x="1198260" y="1732348"/>
              <a:ext cx="1087740" cy="40125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6" name="Straight Arrow Connector 205"/>
            <p:cNvCxnSpPr>
              <a:stCxn id="198" idx="2"/>
              <a:endCxn id="203" idx="1"/>
            </p:cNvCxnSpPr>
            <p:nvPr/>
          </p:nvCxnSpPr>
          <p:spPr>
            <a:xfrm>
              <a:off x="1198260" y="2595265"/>
              <a:ext cx="1015180" cy="30256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7" name="Straight Arrow Connector 206"/>
            <p:cNvCxnSpPr>
              <a:stCxn id="199" idx="2"/>
              <a:endCxn id="204" idx="1"/>
            </p:cNvCxnSpPr>
            <p:nvPr/>
          </p:nvCxnSpPr>
          <p:spPr>
            <a:xfrm>
              <a:off x="4288140" y="2615252"/>
              <a:ext cx="1056617" cy="28258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a:stCxn id="201" idx="3"/>
              <a:endCxn id="199" idx="1"/>
            </p:cNvCxnSpPr>
            <p:nvPr/>
          </p:nvCxnSpPr>
          <p:spPr>
            <a:xfrm>
              <a:off x="2853720" y="1732348"/>
              <a:ext cx="1150560" cy="652072"/>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09" name="Straight Arrow Connector 208"/>
            <p:cNvCxnSpPr>
              <a:stCxn id="203" idx="3"/>
              <a:endCxn id="199" idx="1"/>
            </p:cNvCxnSpPr>
            <p:nvPr/>
          </p:nvCxnSpPr>
          <p:spPr>
            <a:xfrm flipV="1">
              <a:off x="2743200" y="2384420"/>
              <a:ext cx="1261080" cy="513413"/>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a:stCxn id="199" idx="0"/>
              <a:endCxn id="202" idx="1"/>
            </p:cNvCxnSpPr>
            <p:nvPr/>
          </p:nvCxnSpPr>
          <p:spPr>
            <a:xfrm flipV="1">
              <a:off x="4288140" y="1732348"/>
              <a:ext cx="1011540" cy="42123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1" name="Straight Arrow Connector 210"/>
            <p:cNvCxnSpPr>
              <a:stCxn id="202" idx="3"/>
              <a:endCxn id="200" idx="1"/>
            </p:cNvCxnSpPr>
            <p:nvPr/>
          </p:nvCxnSpPr>
          <p:spPr>
            <a:xfrm>
              <a:off x="5867400" y="1732348"/>
              <a:ext cx="1261080" cy="652072"/>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12" name="Straight Arrow Connector 211"/>
            <p:cNvCxnSpPr>
              <a:stCxn id="204" idx="3"/>
              <a:endCxn id="200" idx="1"/>
            </p:cNvCxnSpPr>
            <p:nvPr/>
          </p:nvCxnSpPr>
          <p:spPr>
            <a:xfrm flipV="1">
              <a:off x="5867400" y="2384420"/>
              <a:ext cx="1261080" cy="513413"/>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3" name="TextBox 212"/>
                <p:cNvSpPr txBox="1"/>
                <p:nvPr/>
              </p:nvSpPr>
              <p:spPr>
                <a:xfrm>
                  <a:off x="1463636" y="1471309"/>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13" name="TextBox 212"/>
                <p:cNvSpPr txBox="1">
                  <a:spLocks noRot="1" noChangeAspect="1" noMove="1" noResize="1" noEditPoints="1" noAdjustHandles="1" noChangeArrowheads="1" noChangeShapeType="1" noTextEdit="1"/>
                </p:cNvSpPr>
                <p:nvPr/>
              </p:nvSpPr>
              <p:spPr>
                <a:xfrm>
                  <a:off x="1463636" y="1471309"/>
                  <a:ext cx="484427" cy="461665"/>
                </a:xfrm>
                <a:prstGeom prst="rect">
                  <a:avLst/>
                </a:prstGeom>
                <a:blipFill rotWithShape="1">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4" name="TextBox 213"/>
                <p:cNvSpPr txBox="1"/>
                <p:nvPr/>
              </p:nvSpPr>
              <p:spPr>
                <a:xfrm>
                  <a:off x="1496773" y="236220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14" name="TextBox 213"/>
                <p:cNvSpPr txBox="1">
                  <a:spLocks noRot="1" noChangeAspect="1" noMove="1" noResize="1" noEditPoints="1" noAdjustHandles="1" noChangeArrowheads="1" noChangeShapeType="1" noTextEdit="1"/>
                </p:cNvSpPr>
                <p:nvPr/>
              </p:nvSpPr>
              <p:spPr>
                <a:xfrm>
                  <a:off x="1496773" y="2362200"/>
                  <a:ext cx="484427" cy="461665"/>
                </a:xfrm>
                <a:prstGeom prst="rect">
                  <a:avLst/>
                </a:prstGeom>
                <a:blipFill rotWithShape="1">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5" name="TextBox 214"/>
                <p:cNvSpPr txBox="1"/>
                <p:nvPr/>
              </p:nvSpPr>
              <p:spPr>
                <a:xfrm>
                  <a:off x="3096973" y="1595735"/>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15" name="TextBox 214"/>
                <p:cNvSpPr txBox="1">
                  <a:spLocks noRot="1" noChangeAspect="1" noMove="1" noResize="1" noEditPoints="1" noAdjustHandles="1" noChangeArrowheads="1" noChangeShapeType="1" noTextEdit="1"/>
                </p:cNvSpPr>
                <p:nvPr/>
              </p:nvSpPr>
              <p:spPr>
                <a:xfrm>
                  <a:off x="3096973" y="1595735"/>
                  <a:ext cx="484427" cy="461665"/>
                </a:xfrm>
                <a:prstGeom prst="rect">
                  <a:avLst/>
                </a:prstGeom>
                <a:blipFill rotWithShape="1">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6" name="TextBox 215"/>
                <p:cNvSpPr txBox="1"/>
                <p:nvPr/>
              </p:nvSpPr>
              <p:spPr>
                <a:xfrm>
                  <a:off x="2895600" y="229539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16" name="TextBox 215"/>
                <p:cNvSpPr txBox="1">
                  <a:spLocks noRot="1" noChangeAspect="1" noMove="1" noResize="1" noEditPoints="1" noAdjustHandles="1" noChangeArrowheads="1" noChangeShapeType="1" noTextEdit="1"/>
                </p:cNvSpPr>
                <p:nvPr/>
              </p:nvSpPr>
              <p:spPr>
                <a:xfrm>
                  <a:off x="2895600" y="2295390"/>
                  <a:ext cx="484427" cy="461665"/>
                </a:xfrm>
                <a:prstGeom prst="rect">
                  <a:avLst/>
                </a:prstGeom>
                <a:blipFill rotWithShape="1">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7" name="TextBox 216"/>
                <p:cNvSpPr txBox="1"/>
                <p:nvPr/>
              </p:nvSpPr>
              <p:spPr>
                <a:xfrm>
                  <a:off x="4551695" y="1524267"/>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17" name="TextBox 216"/>
                <p:cNvSpPr txBox="1">
                  <a:spLocks noRot="1" noChangeAspect="1" noMove="1" noResize="1" noEditPoints="1" noAdjustHandles="1" noChangeArrowheads="1" noChangeShapeType="1" noTextEdit="1"/>
                </p:cNvSpPr>
                <p:nvPr/>
              </p:nvSpPr>
              <p:spPr>
                <a:xfrm>
                  <a:off x="4551695" y="1524267"/>
                  <a:ext cx="484427" cy="461665"/>
                </a:xfrm>
                <a:prstGeom prst="rect">
                  <a:avLst/>
                </a:prstGeom>
                <a:blipFill rotWithShape="1">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8" name="TextBox 217"/>
                <p:cNvSpPr txBox="1"/>
                <p:nvPr/>
              </p:nvSpPr>
              <p:spPr>
                <a:xfrm>
                  <a:off x="4544773" y="228600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18" name="TextBox 217"/>
                <p:cNvSpPr txBox="1">
                  <a:spLocks noRot="1" noChangeAspect="1" noMove="1" noResize="1" noEditPoints="1" noAdjustHandles="1" noChangeArrowheads="1" noChangeShapeType="1" noTextEdit="1"/>
                </p:cNvSpPr>
                <p:nvPr/>
              </p:nvSpPr>
              <p:spPr>
                <a:xfrm>
                  <a:off x="4544773" y="2286000"/>
                  <a:ext cx="484427" cy="461665"/>
                </a:xfrm>
                <a:prstGeom prst="rect">
                  <a:avLst/>
                </a:prstGeom>
                <a:blipFill rotWithShape="1">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9" name="TextBox 218"/>
                <p:cNvSpPr txBox="1"/>
                <p:nvPr/>
              </p:nvSpPr>
              <p:spPr>
                <a:xfrm>
                  <a:off x="6158586" y="1596719"/>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19" name="TextBox 218"/>
                <p:cNvSpPr txBox="1">
                  <a:spLocks noRot="1" noChangeAspect="1" noMove="1" noResize="1" noEditPoints="1" noAdjustHandles="1" noChangeArrowheads="1" noChangeShapeType="1" noTextEdit="1"/>
                </p:cNvSpPr>
                <p:nvPr/>
              </p:nvSpPr>
              <p:spPr>
                <a:xfrm>
                  <a:off x="6158586" y="1596719"/>
                  <a:ext cx="484427" cy="461665"/>
                </a:xfrm>
                <a:prstGeom prst="rect">
                  <a:avLst/>
                </a:prstGeom>
                <a:blipFill rotWithShape="1">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0" name="TextBox 219"/>
                <p:cNvSpPr txBox="1"/>
                <p:nvPr/>
              </p:nvSpPr>
              <p:spPr>
                <a:xfrm>
                  <a:off x="6019800" y="2281535"/>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20" name="TextBox 219"/>
                <p:cNvSpPr txBox="1">
                  <a:spLocks noRot="1" noChangeAspect="1" noMove="1" noResize="1" noEditPoints="1" noAdjustHandles="1" noChangeArrowheads="1" noChangeShapeType="1" noTextEdit="1"/>
                </p:cNvSpPr>
                <p:nvPr/>
              </p:nvSpPr>
              <p:spPr>
                <a:xfrm>
                  <a:off x="6019800" y="2281535"/>
                  <a:ext cx="484427" cy="461665"/>
                </a:xfrm>
                <a:prstGeom prst="rect">
                  <a:avLst/>
                </a:prstGeom>
                <a:blipFill rotWithShape="1">
                  <a:blip r:embed="rId17"/>
                  <a:stretch>
                    <a:fillRect/>
                  </a:stretch>
                </a:blipFill>
              </p:spPr>
              <p:txBody>
                <a:bodyPr/>
                <a:lstStyle/>
                <a:p>
                  <a:r>
                    <a:rPr lang="en-US">
                      <a:noFill/>
                    </a:rPr>
                    <a:t> </a:t>
                  </a:r>
                </a:p>
              </p:txBody>
            </p:sp>
          </mc:Fallback>
        </mc:AlternateContent>
        <p:sp>
          <p:nvSpPr>
            <p:cNvPr id="221" name="Freeform 220"/>
            <p:cNvSpPr/>
            <p:nvPr/>
          </p:nvSpPr>
          <p:spPr>
            <a:xfrm>
              <a:off x="988204" y="1082858"/>
              <a:ext cx="6448882" cy="1135686"/>
            </a:xfrm>
            <a:custGeom>
              <a:avLst/>
              <a:gdLst>
                <a:gd name="connsiteX0" fmla="*/ 6297016 w 6448882"/>
                <a:gd name="connsiteY0" fmla="*/ 1135686 h 1135686"/>
                <a:gd name="connsiteX1" fmla="*/ 6117134 w 6448882"/>
                <a:gd name="connsiteY1" fmla="*/ 356198 h 1135686"/>
                <a:gd name="connsiteX2" fmla="*/ 3358944 w 6448882"/>
                <a:gd name="connsiteY2" fmla="*/ 41404 h 1135686"/>
                <a:gd name="connsiteX3" fmla="*/ 510812 w 6448882"/>
                <a:gd name="connsiteY3" fmla="*/ 116355 h 1135686"/>
                <a:gd name="connsiteX4" fmla="*/ 1147 w 6448882"/>
                <a:gd name="connsiteY4" fmla="*/ 1060735 h 1135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8882" h="1135686">
                  <a:moveTo>
                    <a:pt x="6297016" y="1135686"/>
                  </a:moveTo>
                  <a:cubicBezTo>
                    <a:pt x="6451914" y="837132"/>
                    <a:pt x="6606813" y="538578"/>
                    <a:pt x="6117134" y="356198"/>
                  </a:cubicBezTo>
                  <a:cubicBezTo>
                    <a:pt x="5627455" y="173818"/>
                    <a:pt x="4293331" y="81378"/>
                    <a:pt x="3358944" y="41404"/>
                  </a:cubicBezTo>
                  <a:cubicBezTo>
                    <a:pt x="2424557" y="1430"/>
                    <a:pt x="1070445" y="-53534"/>
                    <a:pt x="510812" y="116355"/>
                  </a:cubicBezTo>
                  <a:cubicBezTo>
                    <a:pt x="-48821" y="286244"/>
                    <a:pt x="1147" y="1060735"/>
                    <a:pt x="1147" y="1060735"/>
                  </a:cubicBezTo>
                </a:path>
              </a:pathLst>
            </a:custGeom>
            <a:no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22" name="TextBox 221"/>
                <p:cNvSpPr txBox="1"/>
                <p:nvPr/>
              </p:nvSpPr>
              <p:spPr>
                <a:xfrm>
                  <a:off x="6795413" y="1009644"/>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&gt;</m:t>
                        </m:r>
                      </m:oMath>
                    </m:oMathPara>
                  </a14:m>
                  <a:endParaRPr lang="en-US" dirty="0"/>
                </a:p>
              </p:txBody>
            </p:sp>
          </mc:Choice>
          <mc:Fallback xmlns="">
            <p:sp>
              <p:nvSpPr>
                <p:cNvPr id="222" name="TextBox 221"/>
                <p:cNvSpPr txBox="1">
                  <a:spLocks noRot="1" noChangeAspect="1" noMove="1" noResize="1" noEditPoints="1" noAdjustHandles="1" noChangeArrowheads="1" noChangeShapeType="1" noTextEdit="1"/>
                </p:cNvSpPr>
                <p:nvPr/>
              </p:nvSpPr>
              <p:spPr>
                <a:xfrm>
                  <a:off x="6795413" y="1009644"/>
                  <a:ext cx="484427" cy="461665"/>
                </a:xfrm>
                <a:prstGeom prst="rect">
                  <a:avLst/>
                </a:prstGeom>
                <a:blipFill rotWithShape="1">
                  <a:blip r:embed="rId18"/>
                  <a:stretch>
                    <a:fillRect/>
                  </a:stretch>
                </a:blipFill>
              </p:spPr>
              <p:txBody>
                <a:bodyPr/>
                <a:lstStyle/>
                <a:p>
                  <a:r>
                    <a:rPr lang="en-US">
                      <a:noFill/>
                    </a:rPr>
                    <a:t> </a:t>
                  </a:r>
                </a:p>
              </p:txBody>
            </p:sp>
          </mc:Fallback>
        </mc:AlternateContent>
      </p:grpSp>
      <p:cxnSp>
        <p:nvCxnSpPr>
          <p:cNvPr id="229" name="Straight Arrow Connector 228"/>
          <p:cNvCxnSpPr/>
          <p:nvPr/>
        </p:nvCxnSpPr>
        <p:spPr>
          <a:xfrm>
            <a:off x="1457374" y="2215487"/>
            <a:ext cx="1015180" cy="30256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0" name="Straight Arrow Connector 229"/>
          <p:cNvCxnSpPr/>
          <p:nvPr/>
        </p:nvCxnSpPr>
        <p:spPr>
          <a:xfrm flipV="1">
            <a:off x="1457374" y="1352570"/>
            <a:ext cx="1087740" cy="40125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1" name="Straight Arrow Connector 230"/>
          <p:cNvCxnSpPr/>
          <p:nvPr/>
        </p:nvCxnSpPr>
        <p:spPr>
          <a:xfrm>
            <a:off x="4547254" y="2235474"/>
            <a:ext cx="1056617" cy="28258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2" name="Straight Arrow Connector 231"/>
          <p:cNvCxnSpPr/>
          <p:nvPr/>
        </p:nvCxnSpPr>
        <p:spPr>
          <a:xfrm flipV="1">
            <a:off x="4547254" y="1352570"/>
            <a:ext cx="1011540" cy="42123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3" name="Freeform 232"/>
          <p:cNvSpPr/>
          <p:nvPr/>
        </p:nvSpPr>
        <p:spPr>
          <a:xfrm>
            <a:off x="1404928" y="703081"/>
            <a:ext cx="6103511" cy="1050742"/>
          </a:xfrm>
          <a:custGeom>
            <a:avLst/>
            <a:gdLst>
              <a:gd name="connsiteX0" fmla="*/ 6297016 w 6448882"/>
              <a:gd name="connsiteY0" fmla="*/ 1135686 h 1135686"/>
              <a:gd name="connsiteX1" fmla="*/ 6117134 w 6448882"/>
              <a:gd name="connsiteY1" fmla="*/ 356198 h 1135686"/>
              <a:gd name="connsiteX2" fmla="*/ 3358944 w 6448882"/>
              <a:gd name="connsiteY2" fmla="*/ 41404 h 1135686"/>
              <a:gd name="connsiteX3" fmla="*/ 510812 w 6448882"/>
              <a:gd name="connsiteY3" fmla="*/ 116355 h 1135686"/>
              <a:gd name="connsiteX4" fmla="*/ 1147 w 6448882"/>
              <a:gd name="connsiteY4" fmla="*/ 1060735 h 1135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8882" h="1135686">
                <a:moveTo>
                  <a:pt x="6297016" y="1135686"/>
                </a:moveTo>
                <a:cubicBezTo>
                  <a:pt x="6451914" y="837132"/>
                  <a:pt x="6606813" y="538578"/>
                  <a:pt x="6117134" y="356198"/>
                </a:cubicBezTo>
                <a:cubicBezTo>
                  <a:pt x="5627455" y="173818"/>
                  <a:pt x="4293331" y="81378"/>
                  <a:pt x="3358944" y="41404"/>
                </a:cubicBezTo>
                <a:cubicBezTo>
                  <a:pt x="2424557" y="1430"/>
                  <a:pt x="1070445" y="-53534"/>
                  <a:pt x="510812" y="116355"/>
                </a:cubicBezTo>
                <a:cubicBezTo>
                  <a:pt x="-48821" y="286244"/>
                  <a:pt x="1147" y="1060735"/>
                  <a:pt x="1147" y="1060735"/>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Freeform 233"/>
          <p:cNvSpPr/>
          <p:nvPr/>
        </p:nvSpPr>
        <p:spPr>
          <a:xfrm>
            <a:off x="2819400" y="848380"/>
            <a:ext cx="4446826" cy="854044"/>
          </a:xfrm>
          <a:custGeom>
            <a:avLst/>
            <a:gdLst>
              <a:gd name="connsiteX0" fmla="*/ 4601980 w 4601980"/>
              <a:gd name="connsiteY0" fmla="*/ 863717 h 863717"/>
              <a:gd name="connsiteX1" fmla="*/ 4122295 w 4601980"/>
              <a:gd name="connsiteY1" fmla="*/ 279101 h 863717"/>
              <a:gd name="connsiteX2" fmla="*/ 2458387 w 4601980"/>
              <a:gd name="connsiteY2" fmla="*/ 39258 h 863717"/>
              <a:gd name="connsiteX3" fmla="*/ 1124262 w 4601980"/>
              <a:gd name="connsiteY3" fmla="*/ 24268 h 863717"/>
              <a:gd name="connsiteX4" fmla="*/ 0 w 4601980"/>
              <a:gd name="connsiteY4" fmla="*/ 279101 h 86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1980" h="863717">
                <a:moveTo>
                  <a:pt x="4601980" y="863717"/>
                </a:moveTo>
                <a:cubicBezTo>
                  <a:pt x="4540770" y="640114"/>
                  <a:pt x="4479560" y="416511"/>
                  <a:pt x="4122295" y="279101"/>
                </a:cubicBezTo>
                <a:cubicBezTo>
                  <a:pt x="3765030" y="141691"/>
                  <a:pt x="2958059" y="81730"/>
                  <a:pt x="2458387" y="39258"/>
                </a:cubicBezTo>
                <a:cubicBezTo>
                  <a:pt x="1958715" y="-3214"/>
                  <a:pt x="1533993" y="-15706"/>
                  <a:pt x="1124262" y="24268"/>
                </a:cubicBezTo>
                <a:cubicBezTo>
                  <a:pt x="714531" y="64242"/>
                  <a:pt x="182380" y="251619"/>
                  <a:pt x="0" y="279101"/>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Freeform 234"/>
          <p:cNvSpPr/>
          <p:nvPr/>
        </p:nvSpPr>
        <p:spPr>
          <a:xfrm flipV="1">
            <a:off x="2882115" y="2057400"/>
            <a:ext cx="4433085" cy="701296"/>
          </a:xfrm>
          <a:custGeom>
            <a:avLst/>
            <a:gdLst>
              <a:gd name="connsiteX0" fmla="*/ 4601980 w 4601980"/>
              <a:gd name="connsiteY0" fmla="*/ 863717 h 863717"/>
              <a:gd name="connsiteX1" fmla="*/ 4122295 w 4601980"/>
              <a:gd name="connsiteY1" fmla="*/ 279101 h 863717"/>
              <a:gd name="connsiteX2" fmla="*/ 2458387 w 4601980"/>
              <a:gd name="connsiteY2" fmla="*/ 39258 h 863717"/>
              <a:gd name="connsiteX3" fmla="*/ 1124262 w 4601980"/>
              <a:gd name="connsiteY3" fmla="*/ 24268 h 863717"/>
              <a:gd name="connsiteX4" fmla="*/ 0 w 4601980"/>
              <a:gd name="connsiteY4" fmla="*/ 279101 h 86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1980" h="863717">
                <a:moveTo>
                  <a:pt x="4601980" y="863717"/>
                </a:moveTo>
                <a:cubicBezTo>
                  <a:pt x="4540770" y="640114"/>
                  <a:pt x="4479560" y="416511"/>
                  <a:pt x="4122295" y="279101"/>
                </a:cubicBezTo>
                <a:cubicBezTo>
                  <a:pt x="3765030" y="141691"/>
                  <a:pt x="2958059" y="81730"/>
                  <a:pt x="2458387" y="39258"/>
                </a:cubicBezTo>
                <a:cubicBezTo>
                  <a:pt x="1958715" y="-3214"/>
                  <a:pt x="1533993" y="-15706"/>
                  <a:pt x="1124262" y="24268"/>
                </a:cubicBezTo>
                <a:cubicBezTo>
                  <a:pt x="714531" y="64242"/>
                  <a:pt x="182380" y="251619"/>
                  <a:pt x="0" y="279101"/>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6" name="Group 235"/>
          <p:cNvGrpSpPr/>
          <p:nvPr/>
        </p:nvGrpSpPr>
        <p:grpSpPr>
          <a:xfrm>
            <a:off x="1143000" y="3962400"/>
            <a:ext cx="6781800" cy="2119021"/>
            <a:chOff x="914400" y="1009644"/>
            <a:chExt cx="6781800" cy="2119021"/>
          </a:xfrm>
        </p:grpSpPr>
        <mc:AlternateContent xmlns:mc="http://schemas.openxmlformats.org/markup-compatibility/2006" xmlns:a14="http://schemas.microsoft.com/office/drawing/2010/main">
          <mc:Choice Requires="a14">
            <p:sp>
              <p:nvSpPr>
                <p:cNvPr id="237" name="TextBox 236"/>
                <p:cNvSpPr txBox="1"/>
                <p:nvPr/>
              </p:nvSpPr>
              <p:spPr>
                <a:xfrm>
                  <a:off x="914400" y="2133600"/>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𝑎</m:t>
                            </m:r>
                          </m:e>
                          <m:sub>
                            <m:r>
                              <a:rPr lang="en-US" sz="2400" b="0" i="1" smtClean="0">
                                <a:latin typeface="Cambria Math"/>
                              </a:rPr>
                              <m:t>0</m:t>
                            </m:r>
                          </m:sub>
                        </m:sSub>
                      </m:oMath>
                    </m:oMathPara>
                  </a14:m>
                  <a:endParaRPr lang="en-US" sz="2400" dirty="0"/>
                </a:p>
              </p:txBody>
            </p:sp>
          </mc:Choice>
          <mc:Fallback xmlns="">
            <p:sp>
              <p:nvSpPr>
                <p:cNvPr id="237" name="TextBox 236"/>
                <p:cNvSpPr txBox="1">
                  <a:spLocks noRot="1" noChangeAspect="1" noMove="1" noResize="1" noEditPoints="1" noAdjustHandles="1" noChangeArrowheads="1" noChangeShapeType="1" noTextEdit="1"/>
                </p:cNvSpPr>
                <p:nvPr/>
              </p:nvSpPr>
              <p:spPr>
                <a:xfrm>
                  <a:off x="914400" y="2133600"/>
                  <a:ext cx="567720" cy="461665"/>
                </a:xfrm>
                <a:prstGeom prst="rect">
                  <a:avLst/>
                </a:prstGeom>
                <a:blipFill rotWithShape="1">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8" name="TextBox 237"/>
                <p:cNvSpPr txBox="1"/>
                <p:nvPr/>
              </p:nvSpPr>
              <p:spPr>
                <a:xfrm>
                  <a:off x="4004280" y="2153587"/>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𝑎</m:t>
                            </m:r>
                          </m:e>
                          <m:sub>
                            <m:r>
                              <a:rPr lang="en-US" sz="2400" b="0" i="1" smtClean="0">
                                <a:latin typeface="Cambria Math"/>
                              </a:rPr>
                              <m:t>1</m:t>
                            </m:r>
                          </m:sub>
                        </m:sSub>
                      </m:oMath>
                    </m:oMathPara>
                  </a14:m>
                  <a:endParaRPr lang="en-US" sz="2400" dirty="0"/>
                </a:p>
              </p:txBody>
            </p:sp>
          </mc:Choice>
          <mc:Fallback xmlns="">
            <p:sp>
              <p:nvSpPr>
                <p:cNvPr id="238" name="TextBox 237"/>
                <p:cNvSpPr txBox="1">
                  <a:spLocks noRot="1" noChangeAspect="1" noMove="1" noResize="1" noEditPoints="1" noAdjustHandles="1" noChangeArrowheads="1" noChangeShapeType="1" noTextEdit="1"/>
                </p:cNvSpPr>
                <p:nvPr/>
              </p:nvSpPr>
              <p:spPr>
                <a:xfrm>
                  <a:off x="4004280" y="2153587"/>
                  <a:ext cx="567720" cy="461665"/>
                </a:xfrm>
                <a:prstGeom prst="rect">
                  <a:avLst/>
                </a:prstGeom>
                <a:blipFill rotWithShape="1">
                  <a:blip r:embed="rId20"/>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9" name="TextBox 238"/>
                <p:cNvSpPr txBox="1"/>
                <p:nvPr/>
              </p:nvSpPr>
              <p:spPr>
                <a:xfrm>
                  <a:off x="7128480" y="2153587"/>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𝑎</m:t>
                            </m:r>
                          </m:e>
                          <m:sub>
                            <m:r>
                              <a:rPr lang="en-US" sz="2400" b="0" i="1" smtClean="0">
                                <a:latin typeface="Cambria Math"/>
                              </a:rPr>
                              <m:t>2</m:t>
                            </m:r>
                          </m:sub>
                        </m:sSub>
                      </m:oMath>
                    </m:oMathPara>
                  </a14:m>
                  <a:endParaRPr lang="en-US" sz="2400" dirty="0"/>
                </a:p>
              </p:txBody>
            </p:sp>
          </mc:Choice>
          <mc:Fallback xmlns="">
            <p:sp>
              <p:nvSpPr>
                <p:cNvPr id="239" name="TextBox 238"/>
                <p:cNvSpPr txBox="1">
                  <a:spLocks noRot="1" noChangeAspect="1" noMove="1" noResize="1" noEditPoints="1" noAdjustHandles="1" noChangeArrowheads="1" noChangeShapeType="1" noTextEdit="1"/>
                </p:cNvSpPr>
                <p:nvPr/>
              </p:nvSpPr>
              <p:spPr>
                <a:xfrm>
                  <a:off x="7128480" y="2153587"/>
                  <a:ext cx="567720" cy="461665"/>
                </a:xfrm>
                <a:prstGeom prst="rect">
                  <a:avLst/>
                </a:prstGeom>
                <a:blipFill rotWithShape="1">
                  <a:blip r:embed="rId21"/>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0" name="TextBox 239"/>
                <p:cNvSpPr txBox="1"/>
                <p:nvPr/>
              </p:nvSpPr>
              <p:spPr>
                <a:xfrm>
                  <a:off x="2286000" y="1501515"/>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𝑏</m:t>
                            </m:r>
                          </m:e>
                          <m:sub>
                            <m:r>
                              <a:rPr lang="en-US" sz="2400" b="0" i="1" smtClean="0">
                                <a:latin typeface="Cambria Math"/>
                              </a:rPr>
                              <m:t>0</m:t>
                            </m:r>
                          </m:sub>
                        </m:sSub>
                      </m:oMath>
                    </m:oMathPara>
                  </a14:m>
                  <a:endParaRPr lang="en-US" sz="2400" dirty="0"/>
                </a:p>
              </p:txBody>
            </p:sp>
          </mc:Choice>
          <mc:Fallback xmlns="">
            <p:sp>
              <p:nvSpPr>
                <p:cNvPr id="240" name="TextBox 239"/>
                <p:cNvSpPr txBox="1">
                  <a:spLocks noRot="1" noChangeAspect="1" noMove="1" noResize="1" noEditPoints="1" noAdjustHandles="1" noChangeArrowheads="1" noChangeShapeType="1" noTextEdit="1"/>
                </p:cNvSpPr>
                <p:nvPr/>
              </p:nvSpPr>
              <p:spPr>
                <a:xfrm>
                  <a:off x="2286000" y="1501515"/>
                  <a:ext cx="567720" cy="461665"/>
                </a:xfrm>
                <a:prstGeom prst="rect">
                  <a:avLst/>
                </a:prstGeom>
                <a:blipFill rotWithShape="1">
                  <a:blip r:embed="rId22"/>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1" name="TextBox 240"/>
                <p:cNvSpPr txBox="1"/>
                <p:nvPr/>
              </p:nvSpPr>
              <p:spPr>
                <a:xfrm>
                  <a:off x="5299680" y="1501515"/>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𝑏</m:t>
                            </m:r>
                          </m:e>
                          <m:sub>
                            <m:r>
                              <a:rPr lang="en-US" sz="2400" b="0" i="1" smtClean="0">
                                <a:latin typeface="Cambria Math"/>
                              </a:rPr>
                              <m:t>1</m:t>
                            </m:r>
                          </m:sub>
                        </m:sSub>
                      </m:oMath>
                    </m:oMathPara>
                  </a14:m>
                  <a:endParaRPr lang="en-US" sz="2400" dirty="0"/>
                </a:p>
              </p:txBody>
            </p:sp>
          </mc:Choice>
          <mc:Fallback xmlns="">
            <p:sp>
              <p:nvSpPr>
                <p:cNvPr id="241" name="TextBox 240"/>
                <p:cNvSpPr txBox="1">
                  <a:spLocks noRot="1" noChangeAspect="1" noMove="1" noResize="1" noEditPoints="1" noAdjustHandles="1" noChangeArrowheads="1" noChangeShapeType="1" noTextEdit="1"/>
                </p:cNvSpPr>
                <p:nvPr/>
              </p:nvSpPr>
              <p:spPr>
                <a:xfrm>
                  <a:off x="5299680" y="1501515"/>
                  <a:ext cx="567720" cy="461665"/>
                </a:xfrm>
                <a:prstGeom prst="rect">
                  <a:avLst/>
                </a:prstGeom>
                <a:blipFill rotWithShape="1">
                  <a:blip r:embed="rId23"/>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2" name="TextBox 241"/>
                <p:cNvSpPr txBox="1"/>
                <p:nvPr/>
              </p:nvSpPr>
              <p:spPr>
                <a:xfrm>
                  <a:off x="2213440" y="2667000"/>
                  <a:ext cx="52976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𝑐</m:t>
                            </m:r>
                          </m:e>
                          <m:sub>
                            <m:r>
                              <a:rPr lang="en-US" sz="2400" b="0" i="1" smtClean="0">
                                <a:latin typeface="Cambria Math"/>
                              </a:rPr>
                              <m:t>0</m:t>
                            </m:r>
                          </m:sub>
                        </m:sSub>
                      </m:oMath>
                    </m:oMathPara>
                  </a14:m>
                  <a:endParaRPr lang="en-US" sz="2400" dirty="0"/>
                </a:p>
              </p:txBody>
            </p:sp>
          </mc:Choice>
          <mc:Fallback xmlns="">
            <p:sp>
              <p:nvSpPr>
                <p:cNvPr id="242" name="TextBox 241"/>
                <p:cNvSpPr txBox="1">
                  <a:spLocks noRot="1" noChangeAspect="1" noMove="1" noResize="1" noEditPoints="1" noAdjustHandles="1" noChangeArrowheads="1" noChangeShapeType="1" noTextEdit="1"/>
                </p:cNvSpPr>
                <p:nvPr/>
              </p:nvSpPr>
              <p:spPr>
                <a:xfrm>
                  <a:off x="2213440" y="2667000"/>
                  <a:ext cx="529760" cy="461665"/>
                </a:xfrm>
                <a:prstGeom prst="rect">
                  <a:avLst/>
                </a:prstGeom>
                <a:blipFill rotWithShape="1">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3" name="TextBox 242"/>
                <p:cNvSpPr txBox="1"/>
                <p:nvPr/>
              </p:nvSpPr>
              <p:spPr>
                <a:xfrm>
                  <a:off x="5344757" y="2667000"/>
                  <a:ext cx="52264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𝑐</m:t>
                            </m:r>
                          </m:e>
                          <m:sub>
                            <m:r>
                              <a:rPr lang="en-US" sz="2400" b="0" i="1" smtClean="0">
                                <a:latin typeface="Cambria Math"/>
                              </a:rPr>
                              <m:t>1</m:t>
                            </m:r>
                          </m:sub>
                        </m:sSub>
                      </m:oMath>
                    </m:oMathPara>
                  </a14:m>
                  <a:endParaRPr lang="en-US" sz="2400" dirty="0"/>
                </a:p>
              </p:txBody>
            </p:sp>
          </mc:Choice>
          <mc:Fallback xmlns="">
            <p:sp>
              <p:nvSpPr>
                <p:cNvPr id="243" name="TextBox 242"/>
                <p:cNvSpPr txBox="1">
                  <a:spLocks noRot="1" noChangeAspect="1" noMove="1" noResize="1" noEditPoints="1" noAdjustHandles="1" noChangeArrowheads="1" noChangeShapeType="1" noTextEdit="1"/>
                </p:cNvSpPr>
                <p:nvPr/>
              </p:nvSpPr>
              <p:spPr>
                <a:xfrm>
                  <a:off x="5344757" y="2667000"/>
                  <a:ext cx="522643" cy="461665"/>
                </a:xfrm>
                <a:prstGeom prst="rect">
                  <a:avLst/>
                </a:prstGeom>
                <a:blipFill rotWithShape="1">
                  <a:blip r:embed="rId25"/>
                  <a:stretch>
                    <a:fillRect/>
                  </a:stretch>
                </a:blipFill>
              </p:spPr>
              <p:txBody>
                <a:bodyPr/>
                <a:lstStyle/>
                <a:p>
                  <a:r>
                    <a:rPr lang="en-US">
                      <a:noFill/>
                    </a:rPr>
                    <a:t> </a:t>
                  </a:r>
                </a:p>
              </p:txBody>
            </p:sp>
          </mc:Fallback>
        </mc:AlternateContent>
        <p:cxnSp>
          <p:nvCxnSpPr>
            <p:cNvPr id="244" name="Straight Arrow Connector 243"/>
            <p:cNvCxnSpPr>
              <a:stCxn id="237" idx="0"/>
              <a:endCxn id="240" idx="1"/>
            </p:cNvCxnSpPr>
            <p:nvPr/>
          </p:nvCxnSpPr>
          <p:spPr>
            <a:xfrm flipV="1">
              <a:off x="1198260" y="1732348"/>
              <a:ext cx="1087740" cy="40125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5" name="Straight Arrow Connector 244"/>
            <p:cNvCxnSpPr>
              <a:stCxn id="237" idx="2"/>
              <a:endCxn id="242" idx="1"/>
            </p:cNvCxnSpPr>
            <p:nvPr/>
          </p:nvCxnSpPr>
          <p:spPr>
            <a:xfrm>
              <a:off x="1198260" y="2595265"/>
              <a:ext cx="1015180" cy="30256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6" name="Straight Arrow Connector 245"/>
            <p:cNvCxnSpPr>
              <a:stCxn id="238" idx="2"/>
              <a:endCxn id="243" idx="1"/>
            </p:cNvCxnSpPr>
            <p:nvPr/>
          </p:nvCxnSpPr>
          <p:spPr>
            <a:xfrm>
              <a:off x="4288140" y="2615252"/>
              <a:ext cx="1056617" cy="28258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7" name="Straight Arrow Connector 246"/>
            <p:cNvCxnSpPr>
              <a:stCxn id="240" idx="3"/>
              <a:endCxn id="238" idx="1"/>
            </p:cNvCxnSpPr>
            <p:nvPr/>
          </p:nvCxnSpPr>
          <p:spPr>
            <a:xfrm>
              <a:off x="2853720" y="1732348"/>
              <a:ext cx="1150560" cy="652072"/>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48" name="Straight Arrow Connector 247"/>
            <p:cNvCxnSpPr>
              <a:stCxn id="242" idx="3"/>
              <a:endCxn id="238" idx="1"/>
            </p:cNvCxnSpPr>
            <p:nvPr/>
          </p:nvCxnSpPr>
          <p:spPr>
            <a:xfrm flipV="1">
              <a:off x="2743200" y="2384420"/>
              <a:ext cx="1261080" cy="513413"/>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49" name="Straight Arrow Connector 248"/>
            <p:cNvCxnSpPr>
              <a:stCxn id="238" idx="0"/>
              <a:endCxn id="241" idx="1"/>
            </p:cNvCxnSpPr>
            <p:nvPr/>
          </p:nvCxnSpPr>
          <p:spPr>
            <a:xfrm flipV="1">
              <a:off x="4288140" y="1732348"/>
              <a:ext cx="1011540" cy="42123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0" name="Straight Arrow Connector 249"/>
            <p:cNvCxnSpPr>
              <a:stCxn id="241" idx="3"/>
              <a:endCxn id="239" idx="1"/>
            </p:cNvCxnSpPr>
            <p:nvPr/>
          </p:nvCxnSpPr>
          <p:spPr>
            <a:xfrm>
              <a:off x="5867400" y="1732348"/>
              <a:ext cx="1261080" cy="652072"/>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51" name="Straight Arrow Connector 250"/>
            <p:cNvCxnSpPr>
              <a:stCxn id="243" idx="3"/>
              <a:endCxn id="239" idx="1"/>
            </p:cNvCxnSpPr>
            <p:nvPr/>
          </p:nvCxnSpPr>
          <p:spPr>
            <a:xfrm flipV="1">
              <a:off x="5867400" y="2384420"/>
              <a:ext cx="1261080" cy="513413"/>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2" name="TextBox 251"/>
                <p:cNvSpPr txBox="1"/>
                <p:nvPr/>
              </p:nvSpPr>
              <p:spPr>
                <a:xfrm>
                  <a:off x="1463636" y="1471309"/>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52" name="TextBox 251"/>
                <p:cNvSpPr txBox="1">
                  <a:spLocks noRot="1" noChangeAspect="1" noMove="1" noResize="1" noEditPoints="1" noAdjustHandles="1" noChangeArrowheads="1" noChangeShapeType="1" noTextEdit="1"/>
                </p:cNvSpPr>
                <p:nvPr/>
              </p:nvSpPr>
              <p:spPr>
                <a:xfrm>
                  <a:off x="1463636" y="1471309"/>
                  <a:ext cx="484427" cy="461665"/>
                </a:xfrm>
                <a:prstGeom prst="rect">
                  <a:avLst/>
                </a:prstGeom>
                <a:blipFill rotWithShape="1">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3" name="TextBox 252"/>
                <p:cNvSpPr txBox="1"/>
                <p:nvPr/>
              </p:nvSpPr>
              <p:spPr>
                <a:xfrm>
                  <a:off x="1496773" y="236220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53" name="TextBox 252"/>
                <p:cNvSpPr txBox="1">
                  <a:spLocks noRot="1" noChangeAspect="1" noMove="1" noResize="1" noEditPoints="1" noAdjustHandles="1" noChangeArrowheads="1" noChangeShapeType="1" noTextEdit="1"/>
                </p:cNvSpPr>
                <p:nvPr/>
              </p:nvSpPr>
              <p:spPr>
                <a:xfrm>
                  <a:off x="1496773" y="2362200"/>
                  <a:ext cx="484427" cy="461665"/>
                </a:xfrm>
                <a:prstGeom prst="rect">
                  <a:avLst/>
                </a:prstGeom>
                <a:blipFill rotWithShape="1">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4" name="TextBox 253"/>
                <p:cNvSpPr txBox="1"/>
                <p:nvPr/>
              </p:nvSpPr>
              <p:spPr>
                <a:xfrm>
                  <a:off x="3096973" y="1595735"/>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54" name="TextBox 253"/>
                <p:cNvSpPr txBox="1">
                  <a:spLocks noRot="1" noChangeAspect="1" noMove="1" noResize="1" noEditPoints="1" noAdjustHandles="1" noChangeArrowheads="1" noChangeShapeType="1" noTextEdit="1"/>
                </p:cNvSpPr>
                <p:nvPr/>
              </p:nvSpPr>
              <p:spPr>
                <a:xfrm>
                  <a:off x="3096973" y="1595735"/>
                  <a:ext cx="484427" cy="461665"/>
                </a:xfrm>
                <a:prstGeom prst="rect">
                  <a:avLst/>
                </a:prstGeom>
                <a:blipFill rotWithShape="1">
                  <a:blip r:embed="rId2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5" name="TextBox 254"/>
                <p:cNvSpPr txBox="1"/>
                <p:nvPr/>
              </p:nvSpPr>
              <p:spPr>
                <a:xfrm>
                  <a:off x="2895600" y="229539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55" name="TextBox 254"/>
                <p:cNvSpPr txBox="1">
                  <a:spLocks noRot="1" noChangeAspect="1" noMove="1" noResize="1" noEditPoints="1" noAdjustHandles="1" noChangeArrowheads="1" noChangeShapeType="1" noTextEdit="1"/>
                </p:cNvSpPr>
                <p:nvPr/>
              </p:nvSpPr>
              <p:spPr>
                <a:xfrm>
                  <a:off x="2895600" y="2295390"/>
                  <a:ext cx="484427" cy="461665"/>
                </a:xfrm>
                <a:prstGeom prst="rect">
                  <a:avLst/>
                </a:prstGeom>
                <a:blipFill rotWithShape="1">
                  <a:blip r:embed="rId2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6" name="TextBox 255"/>
                <p:cNvSpPr txBox="1"/>
                <p:nvPr/>
              </p:nvSpPr>
              <p:spPr>
                <a:xfrm>
                  <a:off x="4551695" y="1524267"/>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56" name="TextBox 255"/>
                <p:cNvSpPr txBox="1">
                  <a:spLocks noRot="1" noChangeAspect="1" noMove="1" noResize="1" noEditPoints="1" noAdjustHandles="1" noChangeArrowheads="1" noChangeShapeType="1" noTextEdit="1"/>
                </p:cNvSpPr>
                <p:nvPr/>
              </p:nvSpPr>
              <p:spPr>
                <a:xfrm>
                  <a:off x="4551695" y="1524267"/>
                  <a:ext cx="484427" cy="461665"/>
                </a:xfrm>
                <a:prstGeom prst="rect">
                  <a:avLst/>
                </a:prstGeom>
                <a:blipFill rotWithShape="1">
                  <a:blip r:embed="rId3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7" name="TextBox 256"/>
                <p:cNvSpPr txBox="1"/>
                <p:nvPr/>
              </p:nvSpPr>
              <p:spPr>
                <a:xfrm>
                  <a:off x="4544773" y="228600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57" name="TextBox 256"/>
                <p:cNvSpPr txBox="1">
                  <a:spLocks noRot="1" noChangeAspect="1" noMove="1" noResize="1" noEditPoints="1" noAdjustHandles="1" noChangeArrowheads="1" noChangeShapeType="1" noTextEdit="1"/>
                </p:cNvSpPr>
                <p:nvPr/>
              </p:nvSpPr>
              <p:spPr>
                <a:xfrm>
                  <a:off x="4544773" y="2286000"/>
                  <a:ext cx="484427" cy="461665"/>
                </a:xfrm>
                <a:prstGeom prst="rect">
                  <a:avLst/>
                </a:prstGeom>
                <a:blipFill rotWithShape="1">
                  <a:blip r:embed="rId3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8" name="TextBox 257"/>
                <p:cNvSpPr txBox="1"/>
                <p:nvPr/>
              </p:nvSpPr>
              <p:spPr>
                <a:xfrm>
                  <a:off x="6158586" y="1596719"/>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58" name="TextBox 257"/>
                <p:cNvSpPr txBox="1">
                  <a:spLocks noRot="1" noChangeAspect="1" noMove="1" noResize="1" noEditPoints="1" noAdjustHandles="1" noChangeArrowheads="1" noChangeShapeType="1" noTextEdit="1"/>
                </p:cNvSpPr>
                <p:nvPr/>
              </p:nvSpPr>
              <p:spPr>
                <a:xfrm>
                  <a:off x="6158586" y="1596719"/>
                  <a:ext cx="484427" cy="461665"/>
                </a:xfrm>
                <a:prstGeom prst="rect">
                  <a:avLst/>
                </a:prstGeom>
                <a:blipFill rotWithShape="1">
                  <a:blip r:embed="rId3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9" name="TextBox 258"/>
                <p:cNvSpPr txBox="1"/>
                <p:nvPr/>
              </p:nvSpPr>
              <p:spPr>
                <a:xfrm>
                  <a:off x="6019800" y="2281535"/>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259" name="TextBox 258"/>
                <p:cNvSpPr txBox="1">
                  <a:spLocks noRot="1" noChangeAspect="1" noMove="1" noResize="1" noEditPoints="1" noAdjustHandles="1" noChangeArrowheads="1" noChangeShapeType="1" noTextEdit="1"/>
                </p:cNvSpPr>
                <p:nvPr/>
              </p:nvSpPr>
              <p:spPr>
                <a:xfrm>
                  <a:off x="6019800" y="2281535"/>
                  <a:ext cx="484427" cy="461665"/>
                </a:xfrm>
                <a:prstGeom prst="rect">
                  <a:avLst/>
                </a:prstGeom>
                <a:blipFill rotWithShape="1">
                  <a:blip r:embed="rId33"/>
                  <a:stretch>
                    <a:fillRect/>
                  </a:stretch>
                </a:blipFill>
              </p:spPr>
              <p:txBody>
                <a:bodyPr/>
                <a:lstStyle/>
                <a:p>
                  <a:r>
                    <a:rPr lang="en-US">
                      <a:noFill/>
                    </a:rPr>
                    <a:t> </a:t>
                  </a:r>
                </a:p>
              </p:txBody>
            </p:sp>
          </mc:Fallback>
        </mc:AlternateContent>
        <p:sp>
          <p:nvSpPr>
            <p:cNvPr id="260" name="Freeform 259"/>
            <p:cNvSpPr/>
            <p:nvPr/>
          </p:nvSpPr>
          <p:spPr>
            <a:xfrm>
              <a:off x="988204" y="1082858"/>
              <a:ext cx="6448882" cy="1135686"/>
            </a:xfrm>
            <a:custGeom>
              <a:avLst/>
              <a:gdLst>
                <a:gd name="connsiteX0" fmla="*/ 6297016 w 6448882"/>
                <a:gd name="connsiteY0" fmla="*/ 1135686 h 1135686"/>
                <a:gd name="connsiteX1" fmla="*/ 6117134 w 6448882"/>
                <a:gd name="connsiteY1" fmla="*/ 356198 h 1135686"/>
                <a:gd name="connsiteX2" fmla="*/ 3358944 w 6448882"/>
                <a:gd name="connsiteY2" fmla="*/ 41404 h 1135686"/>
                <a:gd name="connsiteX3" fmla="*/ 510812 w 6448882"/>
                <a:gd name="connsiteY3" fmla="*/ 116355 h 1135686"/>
                <a:gd name="connsiteX4" fmla="*/ 1147 w 6448882"/>
                <a:gd name="connsiteY4" fmla="*/ 1060735 h 1135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8882" h="1135686">
                  <a:moveTo>
                    <a:pt x="6297016" y="1135686"/>
                  </a:moveTo>
                  <a:cubicBezTo>
                    <a:pt x="6451914" y="837132"/>
                    <a:pt x="6606813" y="538578"/>
                    <a:pt x="6117134" y="356198"/>
                  </a:cubicBezTo>
                  <a:cubicBezTo>
                    <a:pt x="5627455" y="173818"/>
                    <a:pt x="4293331" y="81378"/>
                    <a:pt x="3358944" y="41404"/>
                  </a:cubicBezTo>
                  <a:cubicBezTo>
                    <a:pt x="2424557" y="1430"/>
                    <a:pt x="1070445" y="-53534"/>
                    <a:pt x="510812" y="116355"/>
                  </a:cubicBezTo>
                  <a:cubicBezTo>
                    <a:pt x="-48821" y="286244"/>
                    <a:pt x="1147" y="1060735"/>
                    <a:pt x="1147" y="1060735"/>
                  </a:cubicBezTo>
                </a:path>
              </a:pathLst>
            </a:custGeom>
            <a:no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61" name="TextBox 260"/>
                <p:cNvSpPr txBox="1"/>
                <p:nvPr/>
              </p:nvSpPr>
              <p:spPr>
                <a:xfrm>
                  <a:off x="6795413" y="1009644"/>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&gt;</m:t>
                        </m:r>
                      </m:oMath>
                    </m:oMathPara>
                  </a14:m>
                  <a:endParaRPr lang="en-US" dirty="0"/>
                </a:p>
              </p:txBody>
            </p:sp>
          </mc:Choice>
          <mc:Fallback xmlns="">
            <p:sp>
              <p:nvSpPr>
                <p:cNvPr id="261" name="TextBox 260"/>
                <p:cNvSpPr txBox="1">
                  <a:spLocks noRot="1" noChangeAspect="1" noMove="1" noResize="1" noEditPoints="1" noAdjustHandles="1" noChangeArrowheads="1" noChangeShapeType="1" noTextEdit="1"/>
                </p:cNvSpPr>
                <p:nvPr/>
              </p:nvSpPr>
              <p:spPr>
                <a:xfrm>
                  <a:off x="6795413" y="1009644"/>
                  <a:ext cx="484427" cy="461665"/>
                </a:xfrm>
                <a:prstGeom prst="rect">
                  <a:avLst/>
                </a:prstGeom>
                <a:blipFill rotWithShape="1">
                  <a:blip r:embed="rId34"/>
                  <a:stretch>
                    <a:fillRect/>
                  </a:stretch>
                </a:blipFill>
              </p:spPr>
              <p:txBody>
                <a:bodyPr/>
                <a:lstStyle/>
                <a:p>
                  <a:r>
                    <a:rPr lang="en-US">
                      <a:noFill/>
                    </a:rPr>
                    <a:t> </a:t>
                  </a:r>
                </a:p>
              </p:txBody>
            </p:sp>
          </mc:Fallback>
        </mc:AlternateContent>
      </p:grpSp>
      <p:cxnSp>
        <p:nvCxnSpPr>
          <p:cNvPr id="262" name="Straight Arrow Connector 261"/>
          <p:cNvCxnSpPr/>
          <p:nvPr/>
        </p:nvCxnSpPr>
        <p:spPr>
          <a:xfrm>
            <a:off x="1457374" y="5684363"/>
            <a:ext cx="1015180" cy="30256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3" name="Straight Arrow Connector 262"/>
          <p:cNvCxnSpPr/>
          <p:nvPr/>
        </p:nvCxnSpPr>
        <p:spPr>
          <a:xfrm flipV="1">
            <a:off x="1457374" y="4821446"/>
            <a:ext cx="1087740" cy="40125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4" name="Straight Arrow Connector 263"/>
          <p:cNvCxnSpPr/>
          <p:nvPr/>
        </p:nvCxnSpPr>
        <p:spPr>
          <a:xfrm>
            <a:off x="4547254" y="5704350"/>
            <a:ext cx="1056617" cy="28258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5" name="Straight Arrow Connector 264"/>
          <p:cNvCxnSpPr/>
          <p:nvPr/>
        </p:nvCxnSpPr>
        <p:spPr>
          <a:xfrm flipV="1">
            <a:off x="4547254" y="4821446"/>
            <a:ext cx="1011540" cy="42123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6" name="Freeform 265"/>
          <p:cNvSpPr/>
          <p:nvPr/>
        </p:nvSpPr>
        <p:spPr>
          <a:xfrm>
            <a:off x="1404928" y="4171957"/>
            <a:ext cx="6103511" cy="1050742"/>
          </a:xfrm>
          <a:custGeom>
            <a:avLst/>
            <a:gdLst>
              <a:gd name="connsiteX0" fmla="*/ 6297016 w 6448882"/>
              <a:gd name="connsiteY0" fmla="*/ 1135686 h 1135686"/>
              <a:gd name="connsiteX1" fmla="*/ 6117134 w 6448882"/>
              <a:gd name="connsiteY1" fmla="*/ 356198 h 1135686"/>
              <a:gd name="connsiteX2" fmla="*/ 3358944 w 6448882"/>
              <a:gd name="connsiteY2" fmla="*/ 41404 h 1135686"/>
              <a:gd name="connsiteX3" fmla="*/ 510812 w 6448882"/>
              <a:gd name="connsiteY3" fmla="*/ 116355 h 1135686"/>
              <a:gd name="connsiteX4" fmla="*/ 1147 w 6448882"/>
              <a:gd name="connsiteY4" fmla="*/ 1060735 h 1135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8882" h="1135686">
                <a:moveTo>
                  <a:pt x="6297016" y="1135686"/>
                </a:moveTo>
                <a:cubicBezTo>
                  <a:pt x="6451914" y="837132"/>
                  <a:pt x="6606813" y="538578"/>
                  <a:pt x="6117134" y="356198"/>
                </a:cubicBezTo>
                <a:cubicBezTo>
                  <a:pt x="5627455" y="173818"/>
                  <a:pt x="4293331" y="81378"/>
                  <a:pt x="3358944" y="41404"/>
                </a:cubicBezTo>
                <a:cubicBezTo>
                  <a:pt x="2424557" y="1430"/>
                  <a:pt x="1070445" y="-53534"/>
                  <a:pt x="510812" y="116355"/>
                </a:cubicBezTo>
                <a:cubicBezTo>
                  <a:pt x="-48821" y="286244"/>
                  <a:pt x="1147" y="1060735"/>
                  <a:pt x="1147" y="1060735"/>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Freeform 266"/>
          <p:cNvSpPr/>
          <p:nvPr/>
        </p:nvSpPr>
        <p:spPr>
          <a:xfrm>
            <a:off x="2819400" y="4317256"/>
            <a:ext cx="4446826" cy="854044"/>
          </a:xfrm>
          <a:custGeom>
            <a:avLst/>
            <a:gdLst>
              <a:gd name="connsiteX0" fmla="*/ 4601980 w 4601980"/>
              <a:gd name="connsiteY0" fmla="*/ 863717 h 863717"/>
              <a:gd name="connsiteX1" fmla="*/ 4122295 w 4601980"/>
              <a:gd name="connsiteY1" fmla="*/ 279101 h 863717"/>
              <a:gd name="connsiteX2" fmla="*/ 2458387 w 4601980"/>
              <a:gd name="connsiteY2" fmla="*/ 39258 h 863717"/>
              <a:gd name="connsiteX3" fmla="*/ 1124262 w 4601980"/>
              <a:gd name="connsiteY3" fmla="*/ 24268 h 863717"/>
              <a:gd name="connsiteX4" fmla="*/ 0 w 4601980"/>
              <a:gd name="connsiteY4" fmla="*/ 279101 h 86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1980" h="863717">
                <a:moveTo>
                  <a:pt x="4601980" y="863717"/>
                </a:moveTo>
                <a:cubicBezTo>
                  <a:pt x="4540770" y="640114"/>
                  <a:pt x="4479560" y="416511"/>
                  <a:pt x="4122295" y="279101"/>
                </a:cubicBezTo>
                <a:cubicBezTo>
                  <a:pt x="3765030" y="141691"/>
                  <a:pt x="2958059" y="81730"/>
                  <a:pt x="2458387" y="39258"/>
                </a:cubicBezTo>
                <a:cubicBezTo>
                  <a:pt x="1958715" y="-3214"/>
                  <a:pt x="1533993" y="-15706"/>
                  <a:pt x="1124262" y="24268"/>
                </a:cubicBezTo>
                <a:cubicBezTo>
                  <a:pt x="714531" y="64242"/>
                  <a:pt x="182380" y="251619"/>
                  <a:pt x="0" y="279101"/>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Freeform 267"/>
          <p:cNvSpPr/>
          <p:nvPr/>
        </p:nvSpPr>
        <p:spPr>
          <a:xfrm flipV="1">
            <a:off x="2882115" y="5526276"/>
            <a:ext cx="4433085" cy="701296"/>
          </a:xfrm>
          <a:custGeom>
            <a:avLst/>
            <a:gdLst>
              <a:gd name="connsiteX0" fmla="*/ 4601980 w 4601980"/>
              <a:gd name="connsiteY0" fmla="*/ 863717 h 863717"/>
              <a:gd name="connsiteX1" fmla="*/ 4122295 w 4601980"/>
              <a:gd name="connsiteY1" fmla="*/ 279101 h 863717"/>
              <a:gd name="connsiteX2" fmla="*/ 2458387 w 4601980"/>
              <a:gd name="connsiteY2" fmla="*/ 39258 h 863717"/>
              <a:gd name="connsiteX3" fmla="*/ 1124262 w 4601980"/>
              <a:gd name="connsiteY3" fmla="*/ 24268 h 863717"/>
              <a:gd name="connsiteX4" fmla="*/ 0 w 4601980"/>
              <a:gd name="connsiteY4" fmla="*/ 279101 h 86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1980" h="863717">
                <a:moveTo>
                  <a:pt x="4601980" y="863717"/>
                </a:moveTo>
                <a:cubicBezTo>
                  <a:pt x="4540770" y="640114"/>
                  <a:pt x="4479560" y="416511"/>
                  <a:pt x="4122295" y="279101"/>
                </a:cubicBezTo>
                <a:cubicBezTo>
                  <a:pt x="3765030" y="141691"/>
                  <a:pt x="2958059" y="81730"/>
                  <a:pt x="2458387" y="39258"/>
                </a:cubicBezTo>
                <a:cubicBezTo>
                  <a:pt x="1958715" y="-3214"/>
                  <a:pt x="1533993" y="-15706"/>
                  <a:pt x="1124262" y="24268"/>
                </a:cubicBezTo>
                <a:cubicBezTo>
                  <a:pt x="714531" y="64242"/>
                  <a:pt x="182380" y="251619"/>
                  <a:pt x="0" y="279101"/>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9" name="Straight Arrow Connector 268"/>
          <p:cNvCxnSpPr/>
          <p:nvPr/>
        </p:nvCxnSpPr>
        <p:spPr>
          <a:xfrm>
            <a:off x="6231240" y="1145555"/>
            <a:ext cx="990600" cy="556869"/>
          </a:xfrm>
          <a:prstGeom prst="straightConnector1">
            <a:avLst/>
          </a:prstGeom>
          <a:ln w="41275">
            <a:solidFill>
              <a:srgbClr val="7030A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1" name="Straight Arrow Connector 270"/>
          <p:cNvCxnSpPr/>
          <p:nvPr/>
        </p:nvCxnSpPr>
        <p:spPr>
          <a:xfrm>
            <a:off x="1600200" y="1868300"/>
            <a:ext cx="2209800" cy="0"/>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2" name="Straight Arrow Connector 271"/>
          <p:cNvCxnSpPr/>
          <p:nvPr/>
        </p:nvCxnSpPr>
        <p:spPr>
          <a:xfrm flipH="1">
            <a:off x="4648201" y="1846080"/>
            <a:ext cx="2171699" cy="22220"/>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3" name="Straight Arrow Connector 272"/>
          <p:cNvCxnSpPr/>
          <p:nvPr/>
        </p:nvCxnSpPr>
        <p:spPr>
          <a:xfrm flipH="1" flipV="1">
            <a:off x="6019800" y="1311431"/>
            <a:ext cx="800100" cy="420236"/>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4" name="Straight Arrow Connector 273"/>
          <p:cNvCxnSpPr/>
          <p:nvPr/>
        </p:nvCxnSpPr>
        <p:spPr>
          <a:xfrm flipH="1">
            <a:off x="6096000" y="2020700"/>
            <a:ext cx="1170226" cy="497355"/>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6" name="Straight Arrow Connector 275"/>
          <p:cNvCxnSpPr/>
          <p:nvPr/>
        </p:nvCxnSpPr>
        <p:spPr>
          <a:xfrm>
            <a:off x="1649174" y="5356190"/>
            <a:ext cx="2209800" cy="0"/>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7" name="Straight Arrow Connector 276"/>
          <p:cNvCxnSpPr/>
          <p:nvPr/>
        </p:nvCxnSpPr>
        <p:spPr>
          <a:xfrm flipH="1">
            <a:off x="4697175" y="5333970"/>
            <a:ext cx="2171699" cy="22220"/>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8" name="Straight Arrow Connector 277"/>
          <p:cNvCxnSpPr/>
          <p:nvPr/>
        </p:nvCxnSpPr>
        <p:spPr>
          <a:xfrm flipH="1" flipV="1">
            <a:off x="6068774" y="4799321"/>
            <a:ext cx="800100" cy="420236"/>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9" name="Straight Arrow Connector 278"/>
          <p:cNvCxnSpPr/>
          <p:nvPr/>
        </p:nvCxnSpPr>
        <p:spPr>
          <a:xfrm flipH="1">
            <a:off x="6144974" y="5508590"/>
            <a:ext cx="1170226" cy="497355"/>
          </a:xfrm>
          <a:prstGeom prst="straightConnector1">
            <a:avLst/>
          </a:prstGeom>
          <a:ln w="3492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flipV="1">
            <a:off x="5891886" y="5356191"/>
            <a:ext cx="1132127" cy="401076"/>
          </a:xfrm>
          <a:prstGeom prst="straightConnector1">
            <a:avLst/>
          </a:prstGeom>
          <a:ln w="41275">
            <a:solidFill>
              <a:srgbClr val="7030A0"/>
            </a:solidFill>
            <a:prstDash val="solid"/>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4" name="Rounded Rectangle 83"/>
              <p:cNvSpPr/>
              <p:nvPr/>
            </p:nvSpPr>
            <p:spPr>
              <a:xfrm>
                <a:off x="3051805" y="762000"/>
                <a:ext cx="2511655" cy="16558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4400" b="0" i="1" smtClean="0">
                          <a:solidFill>
                            <a:schemeClr val="tx1"/>
                          </a:solidFill>
                          <a:latin typeface="Cambria Math"/>
                        </a:rPr>
                        <m:t>⊥</m:t>
                      </m:r>
                    </m:oMath>
                  </m:oMathPara>
                </a14:m>
                <a:endParaRPr lang="en-US" dirty="0"/>
              </a:p>
            </p:txBody>
          </p:sp>
        </mc:Choice>
        <mc:Fallback xmlns="">
          <p:sp>
            <p:nvSpPr>
              <p:cNvPr id="84" name="Rounded Rectangle 83"/>
              <p:cNvSpPr>
                <a:spLocks noRot="1" noChangeAspect="1" noMove="1" noResize="1" noEditPoints="1" noAdjustHandles="1" noChangeArrowheads="1" noChangeShapeType="1" noTextEdit="1"/>
              </p:cNvSpPr>
              <p:nvPr/>
            </p:nvSpPr>
            <p:spPr>
              <a:xfrm>
                <a:off x="3051805" y="762000"/>
                <a:ext cx="2511655" cy="1655877"/>
              </a:xfrm>
              <a:prstGeom prst="roundRect">
                <a:avLst/>
              </a:prstGeom>
              <a:blipFill rotWithShape="1">
                <a:blip r:embed="rId3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Rounded Rectangle 86"/>
              <p:cNvSpPr/>
              <p:nvPr/>
            </p:nvSpPr>
            <p:spPr>
              <a:xfrm>
                <a:off x="3048000" y="4038600"/>
                <a:ext cx="2511655" cy="16558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4400" b="0" i="1" smtClean="0">
                          <a:solidFill>
                            <a:schemeClr val="tx1"/>
                          </a:solidFill>
                          <a:latin typeface="Cambria Math"/>
                        </a:rPr>
                        <m:t>⊥</m:t>
                      </m:r>
                    </m:oMath>
                  </m:oMathPara>
                </a14:m>
                <a:endParaRPr lang="en-US" dirty="0"/>
              </a:p>
            </p:txBody>
          </p:sp>
        </mc:Choice>
        <mc:Fallback xmlns="">
          <p:sp>
            <p:nvSpPr>
              <p:cNvPr id="87" name="Rounded Rectangle 86"/>
              <p:cNvSpPr>
                <a:spLocks noRot="1" noChangeAspect="1" noMove="1" noResize="1" noEditPoints="1" noAdjustHandles="1" noChangeArrowheads="1" noChangeShapeType="1" noTextEdit="1"/>
              </p:cNvSpPr>
              <p:nvPr/>
            </p:nvSpPr>
            <p:spPr>
              <a:xfrm>
                <a:off x="3048000" y="4038600"/>
                <a:ext cx="2511655" cy="1655877"/>
              </a:xfrm>
              <a:prstGeom prst="roundRect">
                <a:avLst/>
              </a:prstGeom>
              <a:blipFill rotWithShape="1">
                <a:blip r:embed="rId3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 name="Rounded Rectangle 87"/>
              <p:cNvSpPr/>
              <p:nvPr/>
            </p:nvSpPr>
            <p:spPr>
              <a:xfrm>
                <a:off x="3048000" y="2458923"/>
                <a:ext cx="2511655" cy="16558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4400" b="0" i="1" smtClean="0">
                          <a:solidFill>
                            <a:schemeClr val="tx1"/>
                          </a:solidFill>
                          <a:latin typeface="Cambria Math"/>
                        </a:rPr>
                        <m:t>⊥</m:t>
                      </m:r>
                    </m:oMath>
                  </m:oMathPara>
                </a14:m>
                <a:endParaRPr lang="en-US" dirty="0"/>
              </a:p>
            </p:txBody>
          </p:sp>
        </mc:Choice>
        <mc:Fallback xmlns="">
          <p:sp>
            <p:nvSpPr>
              <p:cNvPr id="88" name="Rounded Rectangle 87"/>
              <p:cNvSpPr>
                <a:spLocks noRot="1" noChangeAspect="1" noMove="1" noResize="1" noEditPoints="1" noAdjustHandles="1" noChangeArrowheads="1" noChangeShapeType="1" noTextEdit="1"/>
              </p:cNvSpPr>
              <p:nvPr/>
            </p:nvSpPr>
            <p:spPr>
              <a:xfrm>
                <a:off x="3048000" y="2458923"/>
                <a:ext cx="2511655" cy="1655877"/>
              </a:xfrm>
              <a:prstGeom prst="roundRect">
                <a:avLst/>
              </a:prstGeom>
              <a:blipFill rotWithShape="1">
                <a:blip r:embed="rId37"/>
                <a:stretch>
                  <a:fillRect/>
                </a:stretch>
              </a:blipFill>
            </p:spPr>
            <p:txBody>
              <a:bodyPr/>
              <a:lstStyle/>
              <a:p>
                <a:r>
                  <a:rPr lang="en-US">
                    <a:noFill/>
                  </a:rPr>
                  <a:t> </a:t>
                </a:r>
              </a:p>
            </p:txBody>
          </p:sp>
        </mc:Fallback>
      </mc:AlternateContent>
      <p:sp>
        <p:nvSpPr>
          <p:cNvPr id="2" name="Slide Number Placeholder 1"/>
          <p:cNvSpPr>
            <a:spLocks noGrp="1"/>
          </p:cNvSpPr>
          <p:nvPr>
            <p:ph type="sldNum" sz="quarter" idx="12"/>
          </p:nvPr>
        </p:nvSpPr>
        <p:spPr/>
        <p:txBody>
          <a:bodyPr/>
          <a:lstStyle/>
          <a:p>
            <a:fld id="{A65A0EED-6B89-664A-801E-D3FDD91C7C69}" type="slidenum">
              <a:rPr lang="en-US" smtClean="0"/>
              <a:pPr/>
              <a:t>76</a:t>
            </a:fld>
            <a:endParaRPr lang="en-US"/>
          </a:p>
        </p:txBody>
      </p:sp>
    </p:spTree>
    <p:extLst>
      <p:ext uri="{BB962C8B-B14F-4D97-AF65-F5344CB8AC3E}">
        <p14:creationId xmlns:p14="http://schemas.microsoft.com/office/powerpoint/2010/main" val="292954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269"/>
                                        </p:tgtEl>
                                      </p:cBhvr>
                                    </p:animEffect>
                                    <p:set>
                                      <p:cBhvr>
                                        <p:cTn id="7" dur="1" fill="hold">
                                          <p:stCondLst>
                                            <p:cond delay="499"/>
                                          </p:stCondLst>
                                        </p:cTn>
                                        <p:tgtEl>
                                          <p:spTgt spid="26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82"/>
                                        </p:tgtEl>
                                      </p:cBhvr>
                                    </p:animEffect>
                                    <p:set>
                                      <p:cBhvr>
                                        <p:cTn id="10" dur="1" fill="hold">
                                          <p:stCondLst>
                                            <p:cond delay="499"/>
                                          </p:stCondLst>
                                        </p:cTn>
                                        <p:tgtEl>
                                          <p:spTgt spid="82"/>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90"/>
                                        </p:tgtEl>
                                      </p:cBhvr>
                                    </p:animEffect>
                                    <p:set>
                                      <p:cBhvr>
                                        <p:cTn id="16" dur="1" fill="hold">
                                          <p:stCondLst>
                                            <p:cond delay="499"/>
                                          </p:stCondLst>
                                        </p:cTn>
                                        <p:tgtEl>
                                          <p:spTgt spid="90"/>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91"/>
                                        </p:tgtEl>
                                      </p:cBhvr>
                                    </p:animEffect>
                                    <p:set>
                                      <p:cBhvr>
                                        <p:cTn id="19" dur="1" fill="hold">
                                          <p:stCondLst>
                                            <p:cond delay="499"/>
                                          </p:stCondLst>
                                        </p:cTn>
                                        <p:tgtEl>
                                          <p:spTgt spid="91"/>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197"/>
                                        </p:tgtEl>
                                      </p:cBhvr>
                                    </p:animEffect>
                                    <p:set>
                                      <p:cBhvr>
                                        <p:cTn id="22" dur="1" fill="hold">
                                          <p:stCondLst>
                                            <p:cond delay="499"/>
                                          </p:stCondLst>
                                        </p:cTn>
                                        <p:tgtEl>
                                          <p:spTgt spid="197"/>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229"/>
                                        </p:tgtEl>
                                      </p:cBhvr>
                                    </p:animEffect>
                                    <p:set>
                                      <p:cBhvr>
                                        <p:cTn id="25" dur="1" fill="hold">
                                          <p:stCondLst>
                                            <p:cond delay="499"/>
                                          </p:stCondLst>
                                        </p:cTn>
                                        <p:tgtEl>
                                          <p:spTgt spid="22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30"/>
                                        </p:tgtEl>
                                      </p:cBhvr>
                                    </p:animEffect>
                                    <p:set>
                                      <p:cBhvr>
                                        <p:cTn id="28" dur="1" fill="hold">
                                          <p:stCondLst>
                                            <p:cond delay="499"/>
                                          </p:stCondLst>
                                        </p:cTn>
                                        <p:tgtEl>
                                          <p:spTgt spid="230"/>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231"/>
                                        </p:tgtEl>
                                      </p:cBhvr>
                                    </p:animEffect>
                                    <p:set>
                                      <p:cBhvr>
                                        <p:cTn id="31" dur="1" fill="hold">
                                          <p:stCondLst>
                                            <p:cond delay="499"/>
                                          </p:stCondLst>
                                        </p:cTn>
                                        <p:tgtEl>
                                          <p:spTgt spid="231"/>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232"/>
                                        </p:tgtEl>
                                      </p:cBhvr>
                                    </p:animEffect>
                                    <p:set>
                                      <p:cBhvr>
                                        <p:cTn id="34" dur="1" fill="hold">
                                          <p:stCondLst>
                                            <p:cond delay="499"/>
                                          </p:stCondLst>
                                        </p:cTn>
                                        <p:tgtEl>
                                          <p:spTgt spid="232"/>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233"/>
                                        </p:tgtEl>
                                      </p:cBhvr>
                                    </p:animEffect>
                                    <p:set>
                                      <p:cBhvr>
                                        <p:cTn id="37" dur="1" fill="hold">
                                          <p:stCondLst>
                                            <p:cond delay="499"/>
                                          </p:stCondLst>
                                        </p:cTn>
                                        <p:tgtEl>
                                          <p:spTgt spid="233"/>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234"/>
                                        </p:tgtEl>
                                      </p:cBhvr>
                                    </p:animEffect>
                                    <p:set>
                                      <p:cBhvr>
                                        <p:cTn id="40" dur="1" fill="hold">
                                          <p:stCondLst>
                                            <p:cond delay="499"/>
                                          </p:stCondLst>
                                        </p:cTn>
                                        <p:tgtEl>
                                          <p:spTgt spid="234"/>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235"/>
                                        </p:tgtEl>
                                      </p:cBhvr>
                                    </p:animEffect>
                                    <p:set>
                                      <p:cBhvr>
                                        <p:cTn id="43" dur="1" fill="hold">
                                          <p:stCondLst>
                                            <p:cond delay="499"/>
                                          </p:stCondLst>
                                        </p:cTn>
                                        <p:tgtEl>
                                          <p:spTgt spid="235"/>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36"/>
                                        </p:tgtEl>
                                      </p:cBhvr>
                                    </p:animEffect>
                                    <p:set>
                                      <p:cBhvr>
                                        <p:cTn id="46" dur="1" fill="hold">
                                          <p:stCondLst>
                                            <p:cond delay="499"/>
                                          </p:stCondLst>
                                        </p:cTn>
                                        <p:tgtEl>
                                          <p:spTgt spid="236"/>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262"/>
                                        </p:tgtEl>
                                      </p:cBhvr>
                                    </p:animEffect>
                                    <p:set>
                                      <p:cBhvr>
                                        <p:cTn id="49" dur="1" fill="hold">
                                          <p:stCondLst>
                                            <p:cond delay="499"/>
                                          </p:stCondLst>
                                        </p:cTn>
                                        <p:tgtEl>
                                          <p:spTgt spid="262"/>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263"/>
                                        </p:tgtEl>
                                      </p:cBhvr>
                                    </p:animEffect>
                                    <p:set>
                                      <p:cBhvr>
                                        <p:cTn id="52" dur="1" fill="hold">
                                          <p:stCondLst>
                                            <p:cond delay="499"/>
                                          </p:stCondLst>
                                        </p:cTn>
                                        <p:tgtEl>
                                          <p:spTgt spid="263"/>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64"/>
                                        </p:tgtEl>
                                      </p:cBhvr>
                                    </p:animEffect>
                                    <p:set>
                                      <p:cBhvr>
                                        <p:cTn id="55" dur="1" fill="hold">
                                          <p:stCondLst>
                                            <p:cond delay="499"/>
                                          </p:stCondLst>
                                        </p:cTn>
                                        <p:tgtEl>
                                          <p:spTgt spid="264"/>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265"/>
                                        </p:tgtEl>
                                      </p:cBhvr>
                                    </p:animEffect>
                                    <p:set>
                                      <p:cBhvr>
                                        <p:cTn id="58" dur="1" fill="hold">
                                          <p:stCondLst>
                                            <p:cond delay="499"/>
                                          </p:stCondLst>
                                        </p:cTn>
                                        <p:tgtEl>
                                          <p:spTgt spid="265"/>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500"/>
                                        <p:tgtEl>
                                          <p:spTgt spid="266"/>
                                        </p:tgtEl>
                                      </p:cBhvr>
                                    </p:animEffect>
                                    <p:set>
                                      <p:cBhvr>
                                        <p:cTn id="61" dur="1" fill="hold">
                                          <p:stCondLst>
                                            <p:cond delay="499"/>
                                          </p:stCondLst>
                                        </p:cTn>
                                        <p:tgtEl>
                                          <p:spTgt spid="266"/>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500"/>
                                        <p:tgtEl>
                                          <p:spTgt spid="267"/>
                                        </p:tgtEl>
                                      </p:cBhvr>
                                    </p:animEffect>
                                    <p:set>
                                      <p:cBhvr>
                                        <p:cTn id="64" dur="1" fill="hold">
                                          <p:stCondLst>
                                            <p:cond delay="499"/>
                                          </p:stCondLst>
                                        </p:cTn>
                                        <p:tgtEl>
                                          <p:spTgt spid="267"/>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500"/>
                                        <p:tgtEl>
                                          <p:spTgt spid="268"/>
                                        </p:tgtEl>
                                      </p:cBhvr>
                                    </p:animEffect>
                                    <p:set>
                                      <p:cBhvr>
                                        <p:cTn id="67" dur="1" fill="hold">
                                          <p:stCondLst>
                                            <p:cond delay="499"/>
                                          </p:stCondLst>
                                        </p:cTn>
                                        <p:tgtEl>
                                          <p:spTgt spid="268"/>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271"/>
                                        </p:tgtEl>
                                      </p:cBhvr>
                                    </p:animEffect>
                                    <p:set>
                                      <p:cBhvr>
                                        <p:cTn id="70" dur="1" fill="hold">
                                          <p:stCondLst>
                                            <p:cond delay="499"/>
                                          </p:stCondLst>
                                        </p:cTn>
                                        <p:tgtEl>
                                          <p:spTgt spid="271"/>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272"/>
                                        </p:tgtEl>
                                      </p:cBhvr>
                                    </p:animEffect>
                                    <p:set>
                                      <p:cBhvr>
                                        <p:cTn id="73" dur="1" fill="hold">
                                          <p:stCondLst>
                                            <p:cond delay="499"/>
                                          </p:stCondLst>
                                        </p:cTn>
                                        <p:tgtEl>
                                          <p:spTgt spid="272"/>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273"/>
                                        </p:tgtEl>
                                      </p:cBhvr>
                                    </p:animEffect>
                                    <p:set>
                                      <p:cBhvr>
                                        <p:cTn id="76" dur="1" fill="hold">
                                          <p:stCondLst>
                                            <p:cond delay="499"/>
                                          </p:stCondLst>
                                        </p:cTn>
                                        <p:tgtEl>
                                          <p:spTgt spid="273"/>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274"/>
                                        </p:tgtEl>
                                      </p:cBhvr>
                                    </p:animEffect>
                                    <p:set>
                                      <p:cBhvr>
                                        <p:cTn id="79" dur="1" fill="hold">
                                          <p:stCondLst>
                                            <p:cond delay="499"/>
                                          </p:stCondLst>
                                        </p:cTn>
                                        <p:tgtEl>
                                          <p:spTgt spid="27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76"/>
                                        </p:tgtEl>
                                      </p:cBhvr>
                                    </p:animEffect>
                                    <p:set>
                                      <p:cBhvr>
                                        <p:cTn id="82" dur="1" fill="hold">
                                          <p:stCondLst>
                                            <p:cond delay="499"/>
                                          </p:stCondLst>
                                        </p:cTn>
                                        <p:tgtEl>
                                          <p:spTgt spid="276"/>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277"/>
                                        </p:tgtEl>
                                      </p:cBhvr>
                                    </p:animEffect>
                                    <p:set>
                                      <p:cBhvr>
                                        <p:cTn id="85" dur="1" fill="hold">
                                          <p:stCondLst>
                                            <p:cond delay="499"/>
                                          </p:stCondLst>
                                        </p:cTn>
                                        <p:tgtEl>
                                          <p:spTgt spid="277"/>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278"/>
                                        </p:tgtEl>
                                      </p:cBhvr>
                                    </p:animEffect>
                                    <p:set>
                                      <p:cBhvr>
                                        <p:cTn id="88" dur="1" fill="hold">
                                          <p:stCondLst>
                                            <p:cond delay="499"/>
                                          </p:stCondLst>
                                        </p:cTn>
                                        <p:tgtEl>
                                          <p:spTgt spid="278"/>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279"/>
                                        </p:tgtEl>
                                      </p:cBhvr>
                                    </p:animEffect>
                                    <p:set>
                                      <p:cBhvr>
                                        <p:cTn id="91" dur="1" fill="hold">
                                          <p:stCondLst>
                                            <p:cond delay="499"/>
                                          </p:stCondLst>
                                        </p:cTn>
                                        <p:tgtEl>
                                          <p:spTgt spid="279"/>
                                        </p:tgtEl>
                                        <p:attrNameLst>
                                          <p:attrName>style.visibility</p:attrName>
                                        </p:attrNameLst>
                                      </p:cBhvr>
                                      <p:to>
                                        <p:strVal val="hidden"/>
                                      </p:to>
                                    </p:set>
                                  </p:childTnLst>
                                </p:cTn>
                              </p:par>
                              <p:par>
                                <p:cTn id="92" presetID="42" presetClass="path" presetSubtype="0" accel="50000" decel="50000" fill="hold" grpId="0" nodeType="withEffect">
                                  <p:stCondLst>
                                    <p:cond delay="0"/>
                                  </p:stCondLst>
                                  <p:childTnLst>
                                    <p:animMotion origin="layout" path="M 0 0 L 0 0.25 E" pathEditMode="relative" ptsTypes="">
                                      <p:cBhvr>
                                        <p:cTn id="93" dur="2000" fill="hold"/>
                                        <p:tgtEl>
                                          <p:spTgt spid="84"/>
                                        </p:tgtEl>
                                        <p:attrNameLst>
                                          <p:attrName>ppt_x</p:attrName>
                                          <p:attrName>ppt_y</p:attrName>
                                        </p:attrNameLst>
                                      </p:cBhvr>
                                    </p:animMotion>
                                  </p:childTnLst>
                                </p:cTn>
                              </p:par>
                              <p:par>
                                <p:cTn id="94" presetID="64" presetClass="path" presetSubtype="0" accel="50000" decel="50000" fill="hold" grpId="0" nodeType="withEffect">
                                  <p:stCondLst>
                                    <p:cond delay="0"/>
                                  </p:stCondLst>
                                  <p:childTnLst>
                                    <p:animMotion origin="layout" path="M 2.77778E-7 -7.40741E-7 L -0.00399 -0.23171 " pathEditMode="relative" rAng="0" ptsTypes="AA">
                                      <p:cBhvr>
                                        <p:cTn id="95" dur="2000" fill="hold"/>
                                        <p:tgtEl>
                                          <p:spTgt spid="87"/>
                                        </p:tgtEl>
                                        <p:attrNameLst>
                                          <p:attrName>ppt_x</p:attrName>
                                          <p:attrName>ppt_y</p:attrName>
                                        </p:attrNameLst>
                                      </p:cBhvr>
                                      <p:rCtr x="-208" y="-11597"/>
                                    </p:animMotion>
                                  </p:childTnLst>
                                </p:cTn>
                              </p:par>
                              <p:par>
                                <p:cTn id="96" presetID="10" presetClass="exit" presetSubtype="0" fill="hold" grpId="1" nodeType="withEffect">
                                  <p:stCondLst>
                                    <p:cond delay="200"/>
                                  </p:stCondLst>
                                  <p:childTnLst>
                                    <p:animEffect transition="out" filter="fade">
                                      <p:cBhvr>
                                        <p:cTn id="97" dur="2000"/>
                                        <p:tgtEl>
                                          <p:spTgt spid="84"/>
                                        </p:tgtEl>
                                      </p:cBhvr>
                                    </p:animEffect>
                                    <p:set>
                                      <p:cBhvr>
                                        <p:cTn id="98" dur="1" fill="hold">
                                          <p:stCondLst>
                                            <p:cond delay="1999"/>
                                          </p:stCondLst>
                                        </p:cTn>
                                        <p:tgtEl>
                                          <p:spTgt spid="84"/>
                                        </p:tgtEl>
                                        <p:attrNameLst>
                                          <p:attrName>style.visibility</p:attrName>
                                        </p:attrNameLst>
                                      </p:cBhvr>
                                      <p:to>
                                        <p:strVal val="hidden"/>
                                      </p:to>
                                    </p:set>
                                  </p:childTnLst>
                                </p:cTn>
                              </p:par>
                              <p:par>
                                <p:cTn id="99" presetID="10" presetClass="exit" presetSubtype="0" fill="hold" grpId="1" nodeType="withEffect">
                                  <p:stCondLst>
                                    <p:cond delay="200"/>
                                  </p:stCondLst>
                                  <p:childTnLst>
                                    <p:animEffect transition="out" filter="fade">
                                      <p:cBhvr>
                                        <p:cTn id="100" dur="2000"/>
                                        <p:tgtEl>
                                          <p:spTgt spid="87"/>
                                        </p:tgtEl>
                                      </p:cBhvr>
                                    </p:animEffect>
                                    <p:set>
                                      <p:cBhvr>
                                        <p:cTn id="101" dur="1" fill="hold">
                                          <p:stCondLst>
                                            <p:cond delay="1999"/>
                                          </p:stCondLst>
                                        </p:cTn>
                                        <p:tgtEl>
                                          <p:spTgt spid="87"/>
                                        </p:tgtEl>
                                        <p:attrNameLst>
                                          <p:attrName>style.visibility</p:attrName>
                                        </p:attrNameLst>
                                      </p:cBhvr>
                                      <p:to>
                                        <p:strVal val="hidden"/>
                                      </p:to>
                                    </p:set>
                                  </p:childTnLst>
                                </p:cTn>
                              </p:par>
                              <p:par>
                                <p:cTn id="102" presetID="10" presetClass="entr" presetSubtype="0" fill="hold" grpId="0" nodeType="withEffect">
                                  <p:stCondLst>
                                    <p:cond delay="1500"/>
                                  </p:stCondLst>
                                  <p:childTnLst>
                                    <p:set>
                                      <p:cBhvr>
                                        <p:cTn id="103" dur="1" fill="hold">
                                          <p:stCondLst>
                                            <p:cond delay="0"/>
                                          </p:stCondLst>
                                        </p:cTn>
                                        <p:tgtEl>
                                          <p:spTgt spid="88"/>
                                        </p:tgtEl>
                                        <p:attrNameLst>
                                          <p:attrName>style.visibility</p:attrName>
                                        </p:attrNameLst>
                                      </p:cBhvr>
                                      <p:to>
                                        <p:strVal val="visible"/>
                                      </p:to>
                                    </p:set>
                                    <p:animEffect transition="in" filter="fade">
                                      <p:cBhvr>
                                        <p:cTn id="104"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1" grpId="0" animBg="1"/>
      <p:bldP spid="24" grpId="0"/>
      <p:bldP spid="233" grpId="0" animBg="1"/>
      <p:bldP spid="234" grpId="0" animBg="1"/>
      <p:bldP spid="235" grpId="0" animBg="1"/>
      <p:bldP spid="266" grpId="0" animBg="1"/>
      <p:bldP spid="267" grpId="0" animBg="1"/>
      <p:bldP spid="268" grpId="0" animBg="1"/>
      <p:bldP spid="84" grpId="0" animBg="1"/>
      <p:bldP spid="84" grpId="1" animBg="1"/>
      <p:bldP spid="87" grpId="0" animBg="1"/>
      <p:bldP spid="87" grpId="1" animBg="1"/>
      <p:bldP spid="8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Diamond 43"/>
          <p:cNvSpPr/>
          <p:nvPr/>
        </p:nvSpPr>
        <p:spPr>
          <a:xfrm>
            <a:off x="6233450" y="3523489"/>
            <a:ext cx="2529550" cy="2718198"/>
          </a:xfrm>
          <a:prstGeom prst="diamond">
            <a:avLst/>
          </a:prstGeom>
          <a:noFill/>
          <a:ln w="24000">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D1C24"/>
              </a:solidFill>
            </a:endParaRPr>
          </a:p>
        </p:txBody>
      </p:sp>
      <p:cxnSp>
        <p:nvCxnSpPr>
          <p:cNvPr id="45" name="Straight Arrow Connector 44"/>
          <p:cNvCxnSpPr>
            <a:stCxn id="44" idx="0"/>
          </p:cNvCxnSpPr>
          <p:nvPr/>
        </p:nvCxnSpPr>
        <p:spPr>
          <a:xfrm>
            <a:off x="7498225" y="3523489"/>
            <a:ext cx="60301" cy="38139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7412340" y="3877172"/>
            <a:ext cx="120955" cy="29811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7419785" y="4163290"/>
            <a:ext cx="138741" cy="3108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7543800" y="4454235"/>
            <a:ext cx="352615" cy="26161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flipH="1">
            <a:off x="7253175" y="4446380"/>
            <a:ext cx="261154" cy="22881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8" name="TextBox 87"/>
              <p:cNvSpPr txBox="1"/>
              <p:nvPr/>
            </p:nvSpPr>
            <p:spPr>
              <a:xfrm>
                <a:off x="7252855" y="3059576"/>
                <a:ext cx="45717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m:t>
                      </m:r>
                    </m:oMath>
                  </m:oMathPara>
                </a14:m>
                <a:endParaRPr lang="en-US" sz="3200" dirty="0"/>
              </a:p>
            </p:txBody>
          </p:sp>
        </mc:Choice>
        <mc:Fallback xmlns="">
          <p:sp>
            <p:nvSpPr>
              <p:cNvPr id="88" name="TextBox 87"/>
              <p:cNvSpPr txBox="1">
                <a:spLocks noRot="1" noChangeAspect="1" noMove="1" noResize="1" noEditPoints="1" noAdjustHandles="1" noChangeArrowheads="1" noChangeShapeType="1" noTextEdit="1"/>
              </p:cNvSpPr>
              <p:nvPr/>
            </p:nvSpPr>
            <p:spPr>
              <a:xfrm>
                <a:off x="7252855" y="3059576"/>
                <a:ext cx="457176" cy="461665"/>
              </a:xfrm>
              <a:prstGeom prst="rect">
                <a:avLst/>
              </a:prstGeom>
              <a:blipFill rotWithShape="1">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9" name="TextBox 88"/>
              <p:cNvSpPr txBox="1"/>
              <p:nvPr/>
            </p:nvSpPr>
            <p:spPr>
              <a:xfrm>
                <a:off x="7263431" y="6241687"/>
                <a:ext cx="45717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m:t>
                      </m:r>
                    </m:oMath>
                  </m:oMathPara>
                </a14:m>
                <a:endParaRPr lang="en-US" sz="3200" dirty="0"/>
              </a:p>
            </p:txBody>
          </p:sp>
        </mc:Choice>
        <mc:Fallback xmlns="">
          <p:sp>
            <p:nvSpPr>
              <p:cNvPr id="89" name="TextBox 88"/>
              <p:cNvSpPr txBox="1">
                <a:spLocks noRot="1" noChangeAspect="1" noMove="1" noResize="1" noEditPoints="1" noAdjustHandles="1" noChangeArrowheads="1" noChangeShapeType="1" noTextEdit="1"/>
              </p:cNvSpPr>
              <p:nvPr/>
            </p:nvSpPr>
            <p:spPr>
              <a:xfrm>
                <a:off x="7263431" y="6241687"/>
                <a:ext cx="457176" cy="461665"/>
              </a:xfrm>
              <a:prstGeom prst="rect">
                <a:avLst/>
              </a:prstGeom>
              <a:blipFill rotWithShape="1">
                <a:blip r:embed="rId19"/>
                <a:stretch>
                  <a:fillRect/>
                </a:stretch>
              </a:blipFill>
            </p:spPr>
            <p:txBody>
              <a:bodyPr/>
              <a:lstStyle/>
              <a:p>
                <a:r>
                  <a:rPr lang="en-US">
                    <a:noFill/>
                  </a:rPr>
                  <a:t> </a:t>
                </a:r>
              </a:p>
            </p:txBody>
          </p:sp>
        </mc:Fallback>
      </mc:AlternateContent>
      <p:cxnSp>
        <p:nvCxnSpPr>
          <p:cNvPr id="90" name="Straight Arrow Connector 89"/>
          <p:cNvCxnSpPr/>
          <p:nvPr/>
        </p:nvCxnSpPr>
        <p:spPr>
          <a:xfrm flipH="1">
            <a:off x="7162800" y="4675192"/>
            <a:ext cx="103426" cy="49785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a:off x="7896415" y="4715845"/>
            <a:ext cx="152400" cy="4572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flipH="1" flipV="1">
            <a:off x="7558526" y="4944445"/>
            <a:ext cx="448049" cy="17929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flipV="1">
            <a:off x="7191185" y="4944445"/>
            <a:ext cx="449755" cy="17929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a:off x="7640940" y="4993342"/>
            <a:ext cx="290173" cy="35940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flipH="1">
            <a:off x="7214513" y="4993342"/>
            <a:ext cx="344013" cy="49305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5" name="Rounded Rectangle 94"/>
              <p:cNvSpPr/>
              <p:nvPr/>
            </p:nvSpPr>
            <p:spPr>
              <a:xfrm>
                <a:off x="3048000" y="2458923"/>
                <a:ext cx="2511655" cy="16558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4400" b="0" i="1" smtClean="0">
                          <a:solidFill>
                            <a:schemeClr val="tx1"/>
                          </a:solidFill>
                          <a:latin typeface="Cambria Math"/>
                        </a:rPr>
                        <m:t>⊥</m:t>
                      </m:r>
                    </m:oMath>
                  </m:oMathPara>
                </a14:m>
                <a:endParaRPr lang="en-US" dirty="0"/>
              </a:p>
            </p:txBody>
          </p:sp>
        </mc:Choice>
        <mc:Fallback xmlns="">
          <p:sp>
            <p:nvSpPr>
              <p:cNvPr id="95" name="Rounded Rectangle 94"/>
              <p:cNvSpPr>
                <a:spLocks noRot="1" noChangeAspect="1" noMove="1" noResize="1" noEditPoints="1" noAdjustHandles="1" noChangeArrowheads="1" noChangeShapeType="1" noTextEdit="1"/>
              </p:cNvSpPr>
              <p:nvPr/>
            </p:nvSpPr>
            <p:spPr>
              <a:xfrm>
                <a:off x="3048000" y="2458923"/>
                <a:ext cx="2511655" cy="1655877"/>
              </a:xfrm>
              <a:prstGeom prst="roundRect">
                <a:avLst/>
              </a:prstGeom>
              <a:blipFill rotWithShape="1">
                <a:blip r:embed="rId21"/>
                <a:stretch>
                  <a:fillRect/>
                </a:stretch>
              </a:blipFill>
            </p:spPr>
            <p:txBody>
              <a:bodyPr/>
              <a:lstStyle/>
              <a:p>
                <a:r>
                  <a:rPr lang="en-US">
                    <a:noFill/>
                  </a:rPr>
                  <a:t> </a:t>
                </a:r>
              </a:p>
            </p:txBody>
          </p:sp>
        </mc:Fallback>
      </mc:AlternateContent>
      <p:cxnSp>
        <p:nvCxnSpPr>
          <p:cNvPr id="96" name="Straight Arrow Connector 95"/>
          <p:cNvCxnSpPr>
            <a:endCxn id="89" idx="0"/>
          </p:cNvCxnSpPr>
          <p:nvPr/>
        </p:nvCxnSpPr>
        <p:spPr>
          <a:xfrm flipH="1">
            <a:off x="7492019" y="5306697"/>
            <a:ext cx="439094" cy="93499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endCxn id="44" idx="2"/>
          </p:cNvCxnSpPr>
          <p:nvPr/>
        </p:nvCxnSpPr>
        <p:spPr>
          <a:xfrm>
            <a:off x="7252855" y="5486400"/>
            <a:ext cx="245370" cy="75528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1" name="TextBox 100"/>
              <p:cNvSpPr txBox="1"/>
              <p:nvPr/>
            </p:nvSpPr>
            <p:spPr>
              <a:xfrm>
                <a:off x="1676400" y="2743392"/>
                <a:ext cx="3066032" cy="646331"/>
              </a:xfrm>
              <a:prstGeom prst="rect">
                <a:avLst/>
              </a:prstGeom>
              <a:noFill/>
            </p:spPr>
            <p:txBody>
              <a:bodyPr wrap="none" rtlCol="0">
                <a:spAutoFit/>
              </a:bodyPr>
              <a:lstStyle/>
              <a:p>
                <a14:m>
                  <m:oMath xmlns:m="http://schemas.openxmlformats.org/officeDocument/2006/math">
                    <m:r>
                      <a:rPr lang="en-US" sz="3600" b="0" i="1" smtClean="0">
                        <a:solidFill>
                          <a:srgbClr val="0070C0"/>
                        </a:solidFill>
                        <a:latin typeface="Cambria Math"/>
                        <a:ea typeface="Cambria Math"/>
                      </a:rPr>
                      <m:t>𝜑</m:t>
                    </m:r>
                  </m:oMath>
                </a14:m>
                <a:r>
                  <a:rPr lang="en-US" sz="3600" dirty="0" smtClean="0">
                    <a:solidFill>
                      <a:srgbClr val="0070C0"/>
                    </a:solidFill>
                  </a:rPr>
                  <a:t> </a:t>
                </a:r>
                <a:r>
                  <a:rPr lang="en-US" sz="3200" dirty="0" smtClean="0"/>
                  <a:t>is </a:t>
                </a:r>
                <a:r>
                  <a:rPr lang="en-US" sz="3200" dirty="0" err="1" smtClean="0"/>
                  <a:t>unsatisfiable</a:t>
                </a:r>
                <a:endParaRPr lang="en-US" sz="3600" dirty="0"/>
              </a:p>
            </p:txBody>
          </p:sp>
        </mc:Choice>
        <mc:Fallback xmlns="">
          <p:sp>
            <p:nvSpPr>
              <p:cNvPr id="101" name="TextBox 100"/>
              <p:cNvSpPr txBox="1">
                <a:spLocks noRot="1" noChangeAspect="1" noMove="1" noResize="1" noEditPoints="1" noAdjustHandles="1" noChangeArrowheads="1" noChangeShapeType="1" noTextEdit="1"/>
              </p:cNvSpPr>
              <p:nvPr/>
            </p:nvSpPr>
            <p:spPr>
              <a:xfrm>
                <a:off x="1676400" y="2743392"/>
                <a:ext cx="3066032" cy="646331"/>
              </a:xfrm>
              <a:prstGeom prst="rect">
                <a:avLst/>
              </a:prstGeom>
              <a:blipFill rotWithShape="1">
                <a:blip r:embed="rId48"/>
                <a:stretch>
                  <a:fillRect t="-4717" r="-3181" b="-283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1683325" y="3531949"/>
                <a:ext cx="4560946" cy="3218895"/>
              </a:xfrm>
              <a:prstGeom prst="rect">
                <a:avLst/>
              </a:prstGeom>
              <a:noFill/>
            </p:spPr>
            <p:txBody>
              <a:bodyPr wrap="square" rtlCol="0">
                <a:spAutoFit/>
              </a:bodyPr>
              <a:lstStyle/>
              <a:p>
                <a14:m>
                  <m:oMath xmlns:m="http://schemas.openxmlformats.org/officeDocument/2006/math">
                    <m:r>
                      <a:rPr lang="en-US" sz="3600" i="1" smtClean="0">
                        <a:solidFill>
                          <a:srgbClr val="0070C0"/>
                        </a:solidFill>
                        <a:latin typeface="Cambria Math"/>
                        <a:ea typeface="Cambria Math"/>
                      </a:rPr>
                      <m:t>𝜑</m:t>
                    </m:r>
                    <m:r>
                      <a:rPr lang="en-US" sz="3600" i="1" smtClean="0">
                        <a:solidFill>
                          <a:schemeClr val="tx1"/>
                        </a:solidFill>
                        <a:latin typeface="Cambria Math"/>
                        <a:ea typeface="Cambria Math"/>
                      </a:rPr>
                      <m:t>≝</m:t>
                    </m:r>
                  </m:oMath>
                </a14:m>
                <a:r>
                  <a:rPr lang="en-US" sz="2400" i="1" dirty="0" smtClean="0">
                    <a:latin typeface="Cambria Math"/>
                  </a:rPr>
                  <a:t> </a:t>
                </a:r>
              </a:p>
              <a:p>
                <a:r>
                  <a:rPr lang="en-US" sz="2400" dirty="0" smtClean="0"/>
                  <a:t>               </a:t>
                </a:r>
                <a14:m>
                  <m:oMath xmlns:m="http://schemas.openxmlformats.org/officeDocument/2006/math">
                    <m:sSub>
                      <m:sSubPr>
                        <m:ctrlPr>
                          <a:rPr lang="en-US" sz="2400" i="1" smtClean="0">
                            <a:latin typeface="Cambria Math"/>
                          </a:rPr>
                        </m:ctrlPr>
                      </m:sSubPr>
                      <m:e>
                        <m:r>
                          <a:rPr lang="en-US" sz="2400" i="1">
                            <a:latin typeface="Cambria Math"/>
                          </a:rPr>
                          <m:t>(</m:t>
                        </m:r>
                        <m:r>
                          <a:rPr lang="en-US" sz="2400" i="1">
                            <a:latin typeface="Cambria Math"/>
                          </a:rPr>
                          <m:t>𝑎</m:t>
                        </m:r>
                      </m:e>
                      <m:sub>
                        <m:r>
                          <a:rPr lang="en-US" sz="2400" i="1">
                            <a:latin typeface="Cambria Math"/>
                          </a:rPr>
                          <m:t>0</m:t>
                        </m:r>
                      </m:sub>
                    </m:sSub>
                    <m:r>
                      <a:rPr lang="en-US" sz="2400" i="1">
                        <a:latin typeface="Cambria Math"/>
                      </a:rPr>
                      <m:t>&lt;</m:t>
                    </m:r>
                    <m:sSub>
                      <m:sSubPr>
                        <m:ctrlPr>
                          <a:rPr lang="en-US" sz="2400" i="1">
                            <a:latin typeface="Cambria Math"/>
                          </a:rPr>
                        </m:ctrlPr>
                      </m:sSubPr>
                      <m:e>
                        <m:r>
                          <a:rPr lang="en-US" sz="2400" i="1">
                            <a:latin typeface="Cambria Math"/>
                          </a:rPr>
                          <m:t>𝑏</m:t>
                        </m:r>
                      </m:e>
                      <m:sub>
                        <m:r>
                          <a:rPr lang="en-US" sz="2400" i="1">
                            <a:latin typeface="Cambria Math"/>
                          </a:rPr>
                          <m:t>0</m:t>
                        </m:r>
                      </m:sub>
                    </m:sSub>
                    <m:r>
                      <a:rPr lang="en-US" sz="2400" i="1">
                        <a:latin typeface="Cambria Math"/>
                      </a:rPr>
                      <m:t>)</m:t>
                    </m:r>
                  </m:oMath>
                </a14:m>
                <a:endParaRPr lang="en-US" sz="2400" i="1" dirty="0" smtClean="0">
                  <a:latin typeface="Cambria Math"/>
                </a:endParaRPr>
              </a:p>
              <a:p>
                <a:r>
                  <a:rPr lang="en-US" sz="2400" dirty="0" smtClean="0"/>
                  <a:t>            </a:t>
                </a:r>
                <a14:m>
                  <m:oMath xmlns:m="http://schemas.openxmlformats.org/officeDocument/2006/math">
                    <m:r>
                      <a:rPr lang="en-US" sz="2400" i="1">
                        <a:latin typeface="Cambria Math"/>
                      </a:rPr>
                      <m:t>∧</m:t>
                    </m:r>
                    <m:sSub>
                      <m:sSubPr>
                        <m:ctrlPr>
                          <a:rPr lang="en-US" sz="2400" i="1">
                            <a:latin typeface="Cambria Math"/>
                          </a:rPr>
                        </m:ctrlPr>
                      </m:sSubPr>
                      <m:e>
                        <m:r>
                          <a:rPr lang="en-US" sz="2400" i="1">
                            <a:latin typeface="Cambria Math"/>
                          </a:rPr>
                          <m:t>(</m:t>
                        </m:r>
                        <m:r>
                          <a:rPr lang="en-US" sz="2400" i="1">
                            <a:latin typeface="Cambria Math"/>
                          </a:rPr>
                          <m:t>𝑎</m:t>
                        </m:r>
                      </m:e>
                      <m:sub>
                        <m:r>
                          <a:rPr lang="en-US" sz="2400" i="1">
                            <a:latin typeface="Cambria Math"/>
                          </a:rPr>
                          <m:t>0</m:t>
                        </m:r>
                      </m:sub>
                    </m:sSub>
                    <m:r>
                      <a:rPr lang="en-US" sz="2400" i="1">
                        <a:latin typeface="Cambria Math"/>
                      </a:rPr>
                      <m:t>&lt;</m:t>
                    </m:r>
                    <m:sSub>
                      <m:sSubPr>
                        <m:ctrlPr>
                          <a:rPr lang="en-US" sz="2400" i="1">
                            <a:latin typeface="Cambria Math"/>
                          </a:rPr>
                        </m:ctrlPr>
                      </m:sSubPr>
                      <m:e>
                        <m:r>
                          <a:rPr lang="en-US" sz="2400" i="1">
                            <a:latin typeface="Cambria Math"/>
                          </a:rPr>
                          <m:t>𝑐</m:t>
                        </m:r>
                      </m:e>
                      <m:sub>
                        <m:r>
                          <a:rPr lang="en-US" sz="2400" i="1">
                            <a:latin typeface="Cambria Math"/>
                          </a:rPr>
                          <m:t>0</m:t>
                        </m:r>
                      </m:sub>
                    </m:sSub>
                    <m:r>
                      <a:rPr lang="en-US" sz="2400" i="1">
                        <a:latin typeface="Cambria Math"/>
                      </a:rPr>
                      <m:t>)</m:t>
                    </m:r>
                    <m:r>
                      <a:rPr lang="en-US" sz="2400" b="0" i="1" smtClean="0">
                        <a:latin typeface="Cambria Math"/>
                      </a:rPr>
                      <m:t> </m:t>
                    </m:r>
                  </m:oMath>
                </a14:m>
                <a:endParaRPr lang="en-US" sz="2400" b="0" i="1" dirty="0" smtClean="0">
                  <a:latin typeface="Cambria Math"/>
                </a:endParaRPr>
              </a:p>
              <a:p>
                <a:r>
                  <a:rPr lang="en-US" sz="2400" dirty="0" smtClean="0"/>
                  <a:t>            </a:t>
                </a:r>
                <a14:m>
                  <m:oMath xmlns:m="http://schemas.openxmlformats.org/officeDocument/2006/math">
                    <m:r>
                      <a:rPr lang="en-US" sz="2400" i="1">
                        <a:latin typeface="Cambria Math"/>
                      </a:rPr>
                      <m:t>∧</m:t>
                    </m:r>
                    <m:d>
                      <m:dPr>
                        <m:ctrlPr>
                          <a:rPr lang="en-US" sz="2400" i="1">
                            <a:latin typeface="Cambria Math"/>
                          </a:rPr>
                        </m:ctrlPr>
                      </m:dPr>
                      <m:e>
                        <m:sSub>
                          <m:sSubPr>
                            <m:ctrlPr>
                              <a:rPr lang="en-US" sz="2400" i="1">
                                <a:latin typeface="Cambria Math"/>
                              </a:rPr>
                            </m:ctrlPr>
                          </m:sSubPr>
                          <m:e>
                            <m:r>
                              <a:rPr lang="en-US" sz="2400" i="1">
                                <a:latin typeface="Cambria Math"/>
                              </a:rPr>
                              <m:t>(</m:t>
                            </m:r>
                            <m:r>
                              <a:rPr lang="en-US" sz="2400" i="1">
                                <a:latin typeface="Cambria Math"/>
                              </a:rPr>
                              <m:t>𝑏</m:t>
                            </m:r>
                          </m:e>
                          <m:sub>
                            <m:r>
                              <a:rPr lang="en-US" sz="2400" i="1">
                                <a:latin typeface="Cambria Math"/>
                              </a:rPr>
                              <m:t>0</m:t>
                            </m:r>
                          </m:sub>
                        </m:sSub>
                        <m:r>
                          <a:rPr lang="en-US" sz="2400" i="1">
                            <a:latin typeface="Cambria Math"/>
                          </a:rPr>
                          <m:t>&lt;</m:t>
                        </m:r>
                        <m:sSub>
                          <m:sSubPr>
                            <m:ctrlPr>
                              <a:rPr lang="en-US" sz="2400" i="1">
                                <a:latin typeface="Cambria Math"/>
                              </a:rPr>
                            </m:ctrlPr>
                          </m:sSubPr>
                          <m:e>
                            <m:r>
                              <a:rPr lang="en-US" sz="2400" i="1">
                                <a:latin typeface="Cambria Math"/>
                              </a:rPr>
                              <m:t>𝑎</m:t>
                            </m:r>
                          </m:e>
                          <m:sub>
                            <m:r>
                              <a:rPr lang="en-US" sz="2400" i="1">
                                <a:latin typeface="Cambria Math"/>
                              </a:rPr>
                              <m:t>1</m:t>
                            </m:r>
                          </m:sub>
                        </m:sSub>
                        <m:r>
                          <a:rPr lang="en-US" sz="2400" i="1">
                            <a:latin typeface="Cambria Math"/>
                          </a:rPr>
                          <m:t>)∨</m:t>
                        </m:r>
                        <m:sSub>
                          <m:sSubPr>
                            <m:ctrlPr>
                              <a:rPr lang="en-US" sz="2400" i="1">
                                <a:latin typeface="Cambria Math"/>
                              </a:rPr>
                            </m:ctrlPr>
                          </m:sSubPr>
                          <m:e>
                            <m:r>
                              <a:rPr lang="en-US" sz="2400" i="1">
                                <a:latin typeface="Cambria Math"/>
                              </a:rPr>
                              <m:t>(</m:t>
                            </m:r>
                            <m:r>
                              <a:rPr lang="en-US" sz="2400" i="1">
                                <a:latin typeface="Cambria Math"/>
                              </a:rPr>
                              <m:t>𝑐</m:t>
                            </m:r>
                          </m:e>
                          <m:sub>
                            <m:r>
                              <a:rPr lang="en-US" sz="2400" i="1">
                                <a:latin typeface="Cambria Math"/>
                              </a:rPr>
                              <m:t>0</m:t>
                            </m:r>
                          </m:sub>
                        </m:sSub>
                        <m:r>
                          <a:rPr lang="en-US" sz="2400" i="1">
                            <a:latin typeface="Cambria Math"/>
                          </a:rPr>
                          <m:t>&lt;</m:t>
                        </m:r>
                        <m:sSub>
                          <m:sSubPr>
                            <m:ctrlPr>
                              <a:rPr lang="en-US" sz="2400" i="1">
                                <a:latin typeface="Cambria Math"/>
                              </a:rPr>
                            </m:ctrlPr>
                          </m:sSubPr>
                          <m:e>
                            <m:r>
                              <a:rPr lang="en-US" sz="2400" i="1">
                                <a:latin typeface="Cambria Math"/>
                              </a:rPr>
                              <m:t>𝑎</m:t>
                            </m:r>
                          </m:e>
                          <m:sub>
                            <m:r>
                              <a:rPr lang="en-US" sz="2400" i="1">
                                <a:latin typeface="Cambria Math"/>
                              </a:rPr>
                              <m:t>1</m:t>
                            </m:r>
                          </m:sub>
                        </m:sSub>
                        <m:r>
                          <a:rPr lang="en-US" sz="2400" i="1">
                            <a:latin typeface="Cambria Math"/>
                          </a:rPr>
                          <m:t>)</m:t>
                        </m:r>
                      </m:e>
                    </m:d>
                  </m:oMath>
                </a14:m>
                <a:endParaRPr lang="en-US" sz="2400" i="1" dirty="0" smtClean="0">
                  <a:latin typeface="Cambria Math"/>
                </a:endParaRPr>
              </a:p>
              <a:p>
                <a:r>
                  <a:rPr lang="en-US" sz="2400" dirty="0" smtClean="0"/>
                  <a:t>            </a:t>
                </a:r>
                <a14:m>
                  <m:oMath xmlns:m="http://schemas.openxmlformats.org/officeDocument/2006/math">
                    <m:r>
                      <a:rPr lang="en-US" sz="2400" i="1">
                        <a:latin typeface="Cambria Math"/>
                      </a:rPr>
                      <m:t>∧</m:t>
                    </m:r>
                    <m:sSub>
                      <m:sSubPr>
                        <m:ctrlPr>
                          <a:rPr lang="en-US" sz="2400" i="1">
                            <a:latin typeface="Cambria Math"/>
                          </a:rPr>
                        </m:ctrlPr>
                      </m:sSubPr>
                      <m:e>
                        <m:r>
                          <a:rPr lang="en-US" sz="2400" i="1">
                            <a:latin typeface="Cambria Math"/>
                          </a:rPr>
                          <m:t>(</m:t>
                        </m:r>
                        <m:r>
                          <a:rPr lang="en-US" sz="2400" i="1">
                            <a:latin typeface="Cambria Math"/>
                          </a:rPr>
                          <m:t>𝑎</m:t>
                        </m:r>
                      </m:e>
                      <m:sub>
                        <m:r>
                          <a:rPr lang="en-US" sz="2400" i="1">
                            <a:latin typeface="Cambria Math"/>
                          </a:rPr>
                          <m:t>1</m:t>
                        </m:r>
                      </m:sub>
                    </m:sSub>
                    <m:r>
                      <a:rPr lang="en-US" sz="2400" i="1">
                        <a:latin typeface="Cambria Math"/>
                      </a:rPr>
                      <m:t>&lt;</m:t>
                    </m:r>
                    <m:sSub>
                      <m:sSubPr>
                        <m:ctrlPr>
                          <a:rPr lang="en-US" sz="2400" i="1">
                            <a:latin typeface="Cambria Math"/>
                          </a:rPr>
                        </m:ctrlPr>
                      </m:sSubPr>
                      <m:e>
                        <m:r>
                          <a:rPr lang="en-US" sz="2400" i="1">
                            <a:latin typeface="Cambria Math"/>
                          </a:rPr>
                          <m:t>𝑏</m:t>
                        </m:r>
                      </m:e>
                      <m:sub>
                        <m:r>
                          <a:rPr lang="en-US" sz="2400" i="1">
                            <a:latin typeface="Cambria Math"/>
                          </a:rPr>
                          <m:t>1</m:t>
                        </m:r>
                      </m:sub>
                    </m:sSub>
                    <m:r>
                      <a:rPr lang="en-US" sz="2400" i="1" smtClean="0">
                        <a:latin typeface="Cambria Math"/>
                      </a:rPr>
                      <m:t>)</m:t>
                    </m:r>
                  </m:oMath>
                </a14:m>
                <a:endParaRPr lang="en-US" sz="2400" i="1" dirty="0" smtClean="0">
                  <a:latin typeface="Cambria Math"/>
                </a:endParaRPr>
              </a:p>
              <a:p>
                <a:r>
                  <a:rPr lang="en-US" sz="2400" dirty="0" smtClean="0"/>
                  <a:t>            </a:t>
                </a:r>
                <a14:m>
                  <m:oMath xmlns:m="http://schemas.openxmlformats.org/officeDocument/2006/math">
                    <m:r>
                      <a:rPr lang="en-US" sz="2400" i="1">
                        <a:latin typeface="Cambria Math"/>
                      </a:rPr>
                      <m:t>∧</m:t>
                    </m:r>
                    <m:sSub>
                      <m:sSubPr>
                        <m:ctrlPr>
                          <a:rPr lang="en-US" sz="2400" i="1">
                            <a:latin typeface="Cambria Math"/>
                          </a:rPr>
                        </m:ctrlPr>
                      </m:sSubPr>
                      <m:e>
                        <m:r>
                          <a:rPr lang="en-US" sz="2400" i="1">
                            <a:latin typeface="Cambria Math"/>
                          </a:rPr>
                          <m:t>(</m:t>
                        </m:r>
                        <m:r>
                          <a:rPr lang="en-US" sz="2400" i="1">
                            <a:latin typeface="Cambria Math"/>
                          </a:rPr>
                          <m:t>𝑎</m:t>
                        </m:r>
                      </m:e>
                      <m:sub>
                        <m:r>
                          <a:rPr lang="en-US" sz="2400" i="1">
                            <a:latin typeface="Cambria Math"/>
                          </a:rPr>
                          <m:t>1</m:t>
                        </m:r>
                      </m:sub>
                    </m:sSub>
                    <m:r>
                      <a:rPr lang="en-US" sz="2400" i="1">
                        <a:latin typeface="Cambria Math"/>
                      </a:rPr>
                      <m:t>&lt;</m:t>
                    </m:r>
                    <m:sSub>
                      <m:sSubPr>
                        <m:ctrlPr>
                          <a:rPr lang="en-US" sz="2400" i="1">
                            <a:latin typeface="Cambria Math"/>
                          </a:rPr>
                        </m:ctrlPr>
                      </m:sSubPr>
                      <m:e>
                        <m:r>
                          <a:rPr lang="en-US" sz="2400" i="1">
                            <a:latin typeface="Cambria Math"/>
                          </a:rPr>
                          <m:t>𝑐</m:t>
                        </m:r>
                      </m:e>
                      <m:sub>
                        <m:r>
                          <a:rPr lang="en-US" sz="2400" i="1">
                            <a:latin typeface="Cambria Math"/>
                          </a:rPr>
                          <m:t>1</m:t>
                        </m:r>
                      </m:sub>
                    </m:sSub>
                    <m:r>
                      <a:rPr lang="en-US" sz="2400" i="1">
                        <a:latin typeface="Cambria Math"/>
                      </a:rPr>
                      <m:t>)</m:t>
                    </m:r>
                  </m:oMath>
                </a14:m>
                <a:endParaRPr lang="en-US" sz="2400" i="1" dirty="0" smtClean="0">
                  <a:latin typeface="Cambria Math"/>
                </a:endParaRPr>
              </a:p>
              <a:p>
                <a:r>
                  <a:rPr lang="en-US" sz="2400" dirty="0" smtClean="0"/>
                  <a:t>            </a:t>
                </a:r>
                <a14:m>
                  <m:oMath xmlns:m="http://schemas.openxmlformats.org/officeDocument/2006/math">
                    <m:r>
                      <a:rPr lang="en-US" sz="2400" i="1">
                        <a:latin typeface="Cambria Math"/>
                      </a:rPr>
                      <m:t>∧</m:t>
                    </m:r>
                    <m:d>
                      <m:dPr>
                        <m:ctrlPr>
                          <a:rPr lang="en-US" sz="2400" i="1">
                            <a:latin typeface="Cambria Math"/>
                          </a:rPr>
                        </m:ctrlPr>
                      </m:dPr>
                      <m:e>
                        <m:sSub>
                          <m:sSubPr>
                            <m:ctrlPr>
                              <a:rPr lang="en-US" sz="2400" i="1">
                                <a:latin typeface="Cambria Math"/>
                              </a:rPr>
                            </m:ctrlPr>
                          </m:sSubPr>
                          <m:e>
                            <m:r>
                              <a:rPr lang="en-US" sz="2400" i="1">
                                <a:latin typeface="Cambria Math"/>
                              </a:rPr>
                              <m:t>(</m:t>
                            </m:r>
                            <m:r>
                              <a:rPr lang="en-US" sz="2400" i="1">
                                <a:latin typeface="Cambria Math"/>
                              </a:rPr>
                              <m:t>𝑏</m:t>
                            </m:r>
                          </m:e>
                          <m:sub>
                            <m:r>
                              <a:rPr lang="en-US" sz="2400" i="1">
                                <a:latin typeface="Cambria Math"/>
                              </a:rPr>
                              <m:t>1</m:t>
                            </m:r>
                          </m:sub>
                        </m:sSub>
                        <m:r>
                          <a:rPr lang="en-US" sz="2400" i="1">
                            <a:latin typeface="Cambria Math"/>
                          </a:rPr>
                          <m:t>&lt;</m:t>
                        </m:r>
                        <m:sSub>
                          <m:sSubPr>
                            <m:ctrlPr>
                              <a:rPr lang="en-US" sz="2400" i="1">
                                <a:latin typeface="Cambria Math"/>
                              </a:rPr>
                            </m:ctrlPr>
                          </m:sSubPr>
                          <m:e>
                            <m:r>
                              <a:rPr lang="en-US" sz="2400" i="1">
                                <a:latin typeface="Cambria Math"/>
                              </a:rPr>
                              <m:t>𝑎</m:t>
                            </m:r>
                          </m:e>
                          <m:sub>
                            <m:r>
                              <a:rPr lang="en-US" sz="2400" i="1">
                                <a:latin typeface="Cambria Math"/>
                              </a:rPr>
                              <m:t>2</m:t>
                            </m:r>
                          </m:sub>
                        </m:sSub>
                        <m:r>
                          <a:rPr lang="en-US" sz="2400" i="1">
                            <a:latin typeface="Cambria Math"/>
                          </a:rPr>
                          <m:t>)∨</m:t>
                        </m:r>
                        <m:sSub>
                          <m:sSubPr>
                            <m:ctrlPr>
                              <a:rPr lang="en-US" sz="2400" i="1">
                                <a:latin typeface="Cambria Math"/>
                              </a:rPr>
                            </m:ctrlPr>
                          </m:sSubPr>
                          <m:e>
                            <m:r>
                              <a:rPr lang="en-US" sz="2400" i="1">
                                <a:latin typeface="Cambria Math"/>
                              </a:rPr>
                              <m:t>(</m:t>
                            </m:r>
                            <m:r>
                              <a:rPr lang="en-US" sz="2400" i="1">
                                <a:latin typeface="Cambria Math"/>
                              </a:rPr>
                              <m:t>𝑐</m:t>
                            </m:r>
                          </m:e>
                          <m:sub>
                            <m:r>
                              <a:rPr lang="en-US" sz="2400" i="1">
                                <a:latin typeface="Cambria Math"/>
                              </a:rPr>
                              <m:t>1</m:t>
                            </m:r>
                          </m:sub>
                        </m:sSub>
                        <m:r>
                          <a:rPr lang="en-US" sz="2400" i="1">
                            <a:latin typeface="Cambria Math"/>
                          </a:rPr>
                          <m:t>&lt;</m:t>
                        </m:r>
                        <m:sSub>
                          <m:sSubPr>
                            <m:ctrlPr>
                              <a:rPr lang="en-US" sz="2400" i="1">
                                <a:latin typeface="Cambria Math"/>
                              </a:rPr>
                            </m:ctrlPr>
                          </m:sSubPr>
                          <m:e>
                            <m:r>
                              <a:rPr lang="en-US" sz="2400" i="1">
                                <a:latin typeface="Cambria Math"/>
                              </a:rPr>
                              <m:t>𝑎</m:t>
                            </m:r>
                          </m:e>
                          <m:sub>
                            <m:r>
                              <a:rPr lang="en-US" sz="2400" i="1">
                                <a:latin typeface="Cambria Math"/>
                              </a:rPr>
                              <m:t>2</m:t>
                            </m:r>
                          </m:sub>
                        </m:sSub>
                        <m:r>
                          <a:rPr lang="en-US" sz="2400" i="1">
                            <a:latin typeface="Cambria Math"/>
                          </a:rPr>
                          <m:t>)</m:t>
                        </m:r>
                      </m:e>
                    </m:d>
                  </m:oMath>
                </a14:m>
                <a:endParaRPr lang="en-US" sz="2400" i="1" dirty="0">
                  <a:latin typeface="Cambria Math"/>
                </a:endParaRPr>
              </a:p>
              <a:p>
                <a:r>
                  <a:rPr lang="en-US" sz="2400" dirty="0" smtClean="0"/>
                  <a:t>            </a:t>
                </a:r>
                <a14:m>
                  <m:oMath xmlns:m="http://schemas.openxmlformats.org/officeDocument/2006/math">
                    <m:r>
                      <a:rPr lang="en-US" sz="2400" i="1" smtClean="0">
                        <a:latin typeface="Cambria Math"/>
                      </a:rPr>
                      <m:t>∧</m:t>
                    </m:r>
                    <m:r>
                      <a:rPr lang="en-US" sz="2400" i="1">
                        <a:latin typeface="Cambria Math"/>
                      </a:rPr>
                      <m:t>(</m:t>
                    </m:r>
                    <m:sSub>
                      <m:sSubPr>
                        <m:ctrlPr>
                          <a:rPr lang="en-US" sz="2400" i="1">
                            <a:latin typeface="Cambria Math"/>
                          </a:rPr>
                        </m:ctrlPr>
                      </m:sSubPr>
                      <m:e>
                        <m:r>
                          <a:rPr lang="en-US" sz="2400" i="1">
                            <a:latin typeface="Cambria Math"/>
                          </a:rPr>
                          <m:t>𝑎</m:t>
                        </m:r>
                      </m:e>
                      <m:sub>
                        <m:r>
                          <a:rPr lang="en-US" sz="2400" i="1">
                            <a:latin typeface="Cambria Math"/>
                          </a:rPr>
                          <m:t>2</m:t>
                        </m:r>
                      </m:sub>
                    </m:sSub>
                    <m:r>
                      <a:rPr lang="en-US" sz="2400" i="1">
                        <a:latin typeface="Cambria Math"/>
                      </a:rPr>
                      <m:t>&lt;</m:t>
                    </m:r>
                    <m:sSub>
                      <m:sSubPr>
                        <m:ctrlPr>
                          <a:rPr lang="en-US" sz="2400" i="1">
                            <a:latin typeface="Cambria Math"/>
                          </a:rPr>
                        </m:ctrlPr>
                      </m:sSubPr>
                      <m:e>
                        <m:r>
                          <a:rPr lang="en-US" sz="2400" i="1">
                            <a:latin typeface="Cambria Math"/>
                          </a:rPr>
                          <m:t>𝑎</m:t>
                        </m:r>
                      </m:e>
                      <m:sub>
                        <m:r>
                          <a:rPr lang="en-US" sz="2400" i="1">
                            <a:latin typeface="Cambria Math"/>
                          </a:rPr>
                          <m:t>0</m:t>
                        </m:r>
                      </m:sub>
                    </m:sSub>
                    <m:r>
                      <a:rPr lang="en-US" sz="2400" i="1">
                        <a:latin typeface="Cambria Math"/>
                      </a:rPr>
                      <m:t>)</m:t>
                    </m:r>
                  </m:oMath>
                </a14:m>
                <a:endParaRPr lang="en-US" sz="2400" dirty="0"/>
              </a:p>
            </p:txBody>
          </p:sp>
        </mc:Choice>
        <mc:Fallback xmlns="">
          <p:sp>
            <p:nvSpPr>
              <p:cNvPr id="28" name="TextBox 27"/>
              <p:cNvSpPr txBox="1">
                <a:spLocks noRot="1" noChangeAspect="1" noMove="1" noResize="1" noEditPoints="1" noAdjustHandles="1" noChangeArrowheads="1" noChangeShapeType="1" noTextEdit="1"/>
              </p:cNvSpPr>
              <p:nvPr/>
            </p:nvSpPr>
            <p:spPr>
              <a:xfrm>
                <a:off x="1683325" y="3531949"/>
                <a:ext cx="4560946" cy="3218895"/>
              </a:xfrm>
              <a:prstGeom prst="rect">
                <a:avLst/>
              </a:prstGeom>
              <a:blipFill rotWithShape="1">
                <a:blip r:embed="rId49"/>
                <a:stretch>
                  <a:fillRect b="-1705"/>
                </a:stretch>
              </a:blipFill>
            </p:spPr>
            <p:txBody>
              <a:bodyPr/>
              <a:lstStyle/>
              <a:p>
                <a:r>
                  <a:rPr lang="en-US">
                    <a:noFill/>
                  </a:rPr>
                  <a:t> </a:t>
                </a:r>
              </a:p>
            </p:txBody>
          </p:sp>
        </mc:Fallback>
      </mc:AlternateContent>
      <p:sp>
        <p:nvSpPr>
          <p:cNvPr id="2" name="Slide Number Placeholder 1"/>
          <p:cNvSpPr>
            <a:spLocks noGrp="1"/>
          </p:cNvSpPr>
          <p:nvPr>
            <p:ph type="sldNum" sz="quarter" idx="12"/>
          </p:nvPr>
        </p:nvSpPr>
        <p:spPr/>
        <p:txBody>
          <a:bodyPr/>
          <a:lstStyle/>
          <a:p>
            <a:fld id="{A65A0EED-6B89-664A-801E-D3FDD91C7C69}" type="slidenum">
              <a:rPr lang="en-US" smtClean="0"/>
              <a:pPr/>
              <a:t>77</a:t>
            </a:fld>
            <a:endParaRPr lang="en-US"/>
          </a:p>
        </p:txBody>
      </p:sp>
    </p:spTree>
    <p:extLst>
      <p:ext uri="{BB962C8B-B14F-4D97-AF65-F5344CB8AC3E}">
        <p14:creationId xmlns:p14="http://schemas.microsoft.com/office/powerpoint/2010/main" val="377787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2.77778E-7 -7.40741E-7 L -0.00399 -0.23171 " pathEditMode="relative" rAng="0" ptsTypes="AA">
                                      <p:cBhvr>
                                        <p:cTn id="6" dur="2000" fill="hold"/>
                                        <p:tgtEl>
                                          <p:spTgt spid="95"/>
                                        </p:tgtEl>
                                        <p:attrNameLst>
                                          <p:attrName>ppt_x</p:attrName>
                                          <p:attrName>ppt_y</p:attrName>
                                        </p:attrNameLst>
                                      </p:cBhvr>
                                      <p:rCtr x="-208" y="-11597"/>
                                    </p:animMotion>
                                  </p:childTnLst>
                                </p:cTn>
                              </p:par>
                              <p:par>
                                <p:cTn id="7" presetID="10" presetClass="entr" presetSubtype="0" fill="hold" grpId="0" nodeType="withEffect">
                                  <p:stCondLst>
                                    <p:cond delay="1000"/>
                                  </p:stCondLst>
                                  <p:childTnLst>
                                    <p:set>
                                      <p:cBhvr>
                                        <p:cTn id="8" dur="1" fill="hold">
                                          <p:stCondLst>
                                            <p:cond delay="0"/>
                                          </p:stCondLst>
                                        </p:cTn>
                                        <p:tgtEl>
                                          <p:spTgt spid="44"/>
                                        </p:tgtEl>
                                        <p:attrNameLst>
                                          <p:attrName>style.visibility</p:attrName>
                                        </p:attrNameLst>
                                      </p:cBhvr>
                                      <p:to>
                                        <p:strVal val="visible"/>
                                      </p:to>
                                    </p:set>
                                    <p:animEffect transition="in" filter="fade">
                                      <p:cBhvr>
                                        <p:cTn id="9" dur="500"/>
                                        <p:tgtEl>
                                          <p:spTgt spid="44"/>
                                        </p:tgtEl>
                                      </p:cBhvr>
                                    </p:animEffect>
                                  </p:childTnLst>
                                </p:cTn>
                              </p:par>
                              <p:par>
                                <p:cTn id="10" presetID="10" presetClass="entr" presetSubtype="0" fill="hold" nodeType="withEffect">
                                  <p:stCondLst>
                                    <p:cond delay="100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par>
                                <p:cTn id="13" presetID="10" presetClass="entr" presetSubtype="0" fill="hold" nodeType="withEffect">
                                  <p:stCondLst>
                                    <p:cond delay="100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par>
                                <p:cTn id="16" presetID="10" presetClass="entr" presetSubtype="0" fill="hold" nodeType="withEffect">
                                  <p:stCondLst>
                                    <p:cond delay="100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par>
                                <p:cTn id="19" presetID="10" presetClass="entr" presetSubtype="0" fill="hold" nodeType="withEffect">
                                  <p:stCondLst>
                                    <p:cond delay="100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500"/>
                                        <p:tgtEl>
                                          <p:spTgt spid="48"/>
                                        </p:tgtEl>
                                      </p:cBhvr>
                                    </p:animEffect>
                                  </p:childTnLst>
                                </p:cTn>
                              </p:par>
                              <p:par>
                                <p:cTn id="22" presetID="10" presetClass="entr" presetSubtype="0" fill="hold" nodeType="withEffect">
                                  <p:stCondLst>
                                    <p:cond delay="1000"/>
                                  </p:stCondLst>
                                  <p:childTnLst>
                                    <p:set>
                                      <p:cBhvr>
                                        <p:cTn id="23" dur="1" fill="hold">
                                          <p:stCondLst>
                                            <p:cond delay="0"/>
                                          </p:stCondLst>
                                        </p:cTn>
                                        <p:tgtEl>
                                          <p:spTgt spid="87"/>
                                        </p:tgtEl>
                                        <p:attrNameLst>
                                          <p:attrName>style.visibility</p:attrName>
                                        </p:attrNameLst>
                                      </p:cBhvr>
                                      <p:to>
                                        <p:strVal val="visible"/>
                                      </p:to>
                                    </p:set>
                                    <p:animEffect transition="in" filter="fade">
                                      <p:cBhvr>
                                        <p:cTn id="24" dur="500"/>
                                        <p:tgtEl>
                                          <p:spTgt spid="87"/>
                                        </p:tgtEl>
                                      </p:cBhvr>
                                    </p:animEffect>
                                  </p:childTnLst>
                                </p:cTn>
                              </p:par>
                              <p:par>
                                <p:cTn id="25" presetID="10" presetClass="entr" presetSubtype="0" fill="hold" grpId="0" nodeType="withEffect">
                                  <p:stCondLst>
                                    <p:cond delay="1000"/>
                                  </p:stCondLst>
                                  <p:childTnLst>
                                    <p:set>
                                      <p:cBhvr>
                                        <p:cTn id="26" dur="1" fill="hold">
                                          <p:stCondLst>
                                            <p:cond delay="0"/>
                                          </p:stCondLst>
                                        </p:cTn>
                                        <p:tgtEl>
                                          <p:spTgt spid="88"/>
                                        </p:tgtEl>
                                        <p:attrNameLst>
                                          <p:attrName>style.visibility</p:attrName>
                                        </p:attrNameLst>
                                      </p:cBhvr>
                                      <p:to>
                                        <p:strVal val="visible"/>
                                      </p:to>
                                    </p:set>
                                    <p:animEffect transition="in" filter="fade">
                                      <p:cBhvr>
                                        <p:cTn id="27" dur="500"/>
                                        <p:tgtEl>
                                          <p:spTgt spid="88"/>
                                        </p:tgtEl>
                                      </p:cBhvr>
                                    </p:animEffect>
                                  </p:childTnLst>
                                </p:cTn>
                              </p:par>
                              <p:par>
                                <p:cTn id="28" presetID="10" presetClass="entr" presetSubtype="0" fill="hold" grpId="0" nodeType="withEffect">
                                  <p:stCondLst>
                                    <p:cond delay="1000"/>
                                  </p:stCondLst>
                                  <p:childTnLst>
                                    <p:set>
                                      <p:cBhvr>
                                        <p:cTn id="29" dur="1" fill="hold">
                                          <p:stCondLst>
                                            <p:cond delay="0"/>
                                          </p:stCondLst>
                                        </p:cTn>
                                        <p:tgtEl>
                                          <p:spTgt spid="89"/>
                                        </p:tgtEl>
                                        <p:attrNameLst>
                                          <p:attrName>style.visibility</p:attrName>
                                        </p:attrNameLst>
                                      </p:cBhvr>
                                      <p:to>
                                        <p:strVal val="visible"/>
                                      </p:to>
                                    </p:set>
                                    <p:animEffect transition="in" filter="fade">
                                      <p:cBhvr>
                                        <p:cTn id="30" dur="500"/>
                                        <p:tgtEl>
                                          <p:spTgt spid="89"/>
                                        </p:tgtEl>
                                      </p:cBhvr>
                                    </p:animEffect>
                                  </p:childTnLst>
                                </p:cTn>
                              </p:par>
                              <p:par>
                                <p:cTn id="31" presetID="10" presetClass="entr" presetSubtype="0" fill="hold" nodeType="withEffect">
                                  <p:stCondLst>
                                    <p:cond delay="1000"/>
                                  </p:stCondLst>
                                  <p:childTnLst>
                                    <p:set>
                                      <p:cBhvr>
                                        <p:cTn id="32" dur="1" fill="hold">
                                          <p:stCondLst>
                                            <p:cond delay="0"/>
                                          </p:stCondLst>
                                        </p:cTn>
                                        <p:tgtEl>
                                          <p:spTgt spid="90"/>
                                        </p:tgtEl>
                                        <p:attrNameLst>
                                          <p:attrName>style.visibility</p:attrName>
                                        </p:attrNameLst>
                                      </p:cBhvr>
                                      <p:to>
                                        <p:strVal val="visible"/>
                                      </p:to>
                                    </p:set>
                                    <p:animEffect transition="in" filter="fade">
                                      <p:cBhvr>
                                        <p:cTn id="33" dur="500"/>
                                        <p:tgtEl>
                                          <p:spTgt spid="90"/>
                                        </p:tgtEl>
                                      </p:cBhvr>
                                    </p:animEffect>
                                  </p:childTnLst>
                                </p:cTn>
                              </p:par>
                              <p:par>
                                <p:cTn id="34" presetID="10" presetClass="entr" presetSubtype="0" fill="hold" nodeType="withEffect">
                                  <p:stCondLst>
                                    <p:cond delay="1000"/>
                                  </p:stCondLst>
                                  <p:childTnLst>
                                    <p:set>
                                      <p:cBhvr>
                                        <p:cTn id="35" dur="1" fill="hold">
                                          <p:stCondLst>
                                            <p:cond delay="0"/>
                                          </p:stCondLst>
                                        </p:cTn>
                                        <p:tgtEl>
                                          <p:spTgt spid="91"/>
                                        </p:tgtEl>
                                        <p:attrNameLst>
                                          <p:attrName>style.visibility</p:attrName>
                                        </p:attrNameLst>
                                      </p:cBhvr>
                                      <p:to>
                                        <p:strVal val="visible"/>
                                      </p:to>
                                    </p:set>
                                    <p:animEffect transition="in" filter="fade">
                                      <p:cBhvr>
                                        <p:cTn id="36" dur="500"/>
                                        <p:tgtEl>
                                          <p:spTgt spid="91"/>
                                        </p:tgtEl>
                                      </p:cBhvr>
                                    </p:animEffect>
                                  </p:childTnLst>
                                </p:cTn>
                              </p:par>
                              <p:par>
                                <p:cTn id="37" presetID="10" presetClass="entr" presetSubtype="0" fill="hold" nodeType="withEffect">
                                  <p:stCondLst>
                                    <p:cond delay="1000"/>
                                  </p:stCondLst>
                                  <p:childTnLst>
                                    <p:set>
                                      <p:cBhvr>
                                        <p:cTn id="38" dur="1" fill="hold">
                                          <p:stCondLst>
                                            <p:cond delay="0"/>
                                          </p:stCondLst>
                                        </p:cTn>
                                        <p:tgtEl>
                                          <p:spTgt spid="92"/>
                                        </p:tgtEl>
                                        <p:attrNameLst>
                                          <p:attrName>style.visibility</p:attrName>
                                        </p:attrNameLst>
                                      </p:cBhvr>
                                      <p:to>
                                        <p:strVal val="visible"/>
                                      </p:to>
                                    </p:set>
                                    <p:animEffect transition="in" filter="fade">
                                      <p:cBhvr>
                                        <p:cTn id="39" dur="500"/>
                                        <p:tgtEl>
                                          <p:spTgt spid="92"/>
                                        </p:tgtEl>
                                      </p:cBhvr>
                                    </p:animEffect>
                                  </p:childTnLst>
                                </p:cTn>
                              </p:par>
                              <p:par>
                                <p:cTn id="40" presetID="10" presetClass="entr" presetSubtype="0" fill="hold" nodeType="withEffect">
                                  <p:stCondLst>
                                    <p:cond delay="1000"/>
                                  </p:stCondLst>
                                  <p:childTnLst>
                                    <p:set>
                                      <p:cBhvr>
                                        <p:cTn id="41" dur="1" fill="hold">
                                          <p:stCondLst>
                                            <p:cond delay="0"/>
                                          </p:stCondLst>
                                        </p:cTn>
                                        <p:tgtEl>
                                          <p:spTgt spid="93"/>
                                        </p:tgtEl>
                                        <p:attrNameLst>
                                          <p:attrName>style.visibility</p:attrName>
                                        </p:attrNameLst>
                                      </p:cBhvr>
                                      <p:to>
                                        <p:strVal val="visible"/>
                                      </p:to>
                                    </p:set>
                                    <p:animEffect transition="in" filter="fade">
                                      <p:cBhvr>
                                        <p:cTn id="42" dur="500"/>
                                        <p:tgtEl>
                                          <p:spTgt spid="93"/>
                                        </p:tgtEl>
                                      </p:cBhvr>
                                    </p:animEffect>
                                  </p:childTnLst>
                                </p:cTn>
                              </p:par>
                              <p:par>
                                <p:cTn id="43" presetID="10" presetClass="entr" presetSubtype="0" fill="hold" nodeType="withEffect">
                                  <p:stCondLst>
                                    <p:cond delay="1000"/>
                                  </p:stCondLst>
                                  <p:childTnLst>
                                    <p:set>
                                      <p:cBhvr>
                                        <p:cTn id="44" dur="1" fill="hold">
                                          <p:stCondLst>
                                            <p:cond delay="0"/>
                                          </p:stCondLst>
                                        </p:cTn>
                                        <p:tgtEl>
                                          <p:spTgt spid="103"/>
                                        </p:tgtEl>
                                        <p:attrNameLst>
                                          <p:attrName>style.visibility</p:attrName>
                                        </p:attrNameLst>
                                      </p:cBhvr>
                                      <p:to>
                                        <p:strVal val="visible"/>
                                      </p:to>
                                    </p:set>
                                    <p:animEffect transition="in" filter="fade">
                                      <p:cBhvr>
                                        <p:cTn id="45" dur="500"/>
                                        <p:tgtEl>
                                          <p:spTgt spid="103"/>
                                        </p:tgtEl>
                                      </p:cBhvr>
                                    </p:animEffect>
                                  </p:childTnLst>
                                </p:cTn>
                              </p:par>
                              <p:par>
                                <p:cTn id="46" presetID="10" presetClass="entr" presetSubtype="0" fill="hold" nodeType="withEffect">
                                  <p:stCondLst>
                                    <p:cond delay="1000"/>
                                  </p:stCondLst>
                                  <p:childTnLst>
                                    <p:set>
                                      <p:cBhvr>
                                        <p:cTn id="47" dur="1" fill="hold">
                                          <p:stCondLst>
                                            <p:cond delay="0"/>
                                          </p:stCondLst>
                                        </p:cTn>
                                        <p:tgtEl>
                                          <p:spTgt spid="106"/>
                                        </p:tgtEl>
                                        <p:attrNameLst>
                                          <p:attrName>style.visibility</p:attrName>
                                        </p:attrNameLst>
                                      </p:cBhvr>
                                      <p:to>
                                        <p:strVal val="visible"/>
                                      </p:to>
                                    </p:set>
                                    <p:animEffect transition="in" filter="fade">
                                      <p:cBhvr>
                                        <p:cTn id="48" dur="500"/>
                                        <p:tgtEl>
                                          <p:spTgt spid="106"/>
                                        </p:tgtEl>
                                      </p:cBhvr>
                                    </p:animEffect>
                                  </p:childTnLst>
                                </p:cTn>
                              </p:par>
                              <p:par>
                                <p:cTn id="49" presetID="10" presetClass="entr" presetSubtype="0" fill="hold" grpId="0" nodeType="withEffect">
                                  <p:stCondLst>
                                    <p:cond delay="100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96"/>
                                        </p:tgtEl>
                                        <p:attrNameLst>
                                          <p:attrName>style.visibility</p:attrName>
                                        </p:attrNameLst>
                                      </p:cBhvr>
                                      <p:to>
                                        <p:strVal val="visible"/>
                                      </p:to>
                                    </p:set>
                                    <p:animEffect transition="in" filter="fade">
                                      <p:cBhvr>
                                        <p:cTn id="56" dur="500"/>
                                        <p:tgtEl>
                                          <p:spTgt spid="96"/>
                                        </p:tgtEl>
                                      </p:cBhvr>
                                    </p:animEffect>
                                  </p:childTnLst>
                                </p:cTn>
                              </p:par>
                              <p:par>
                                <p:cTn id="57" presetID="10" presetClass="entr" presetSubtype="0" fill="hold" nodeType="withEffect">
                                  <p:stCondLst>
                                    <p:cond delay="0"/>
                                  </p:stCondLst>
                                  <p:childTnLst>
                                    <p:set>
                                      <p:cBhvr>
                                        <p:cTn id="58" dur="1" fill="hold">
                                          <p:stCondLst>
                                            <p:cond delay="0"/>
                                          </p:stCondLst>
                                        </p:cTn>
                                        <p:tgtEl>
                                          <p:spTgt spid="97"/>
                                        </p:tgtEl>
                                        <p:attrNameLst>
                                          <p:attrName>style.visibility</p:attrName>
                                        </p:attrNameLst>
                                      </p:cBhvr>
                                      <p:to>
                                        <p:strVal val="visible"/>
                                      </p:to>
                                    </p:set>
                                    <p:animEffect transition="in" filter="fade">
                                      <p:cBhvr>
                                        <p:cTn id="59" dur="500"/>
                                        <p:tgtEl>
                                          <p:spTgt spid="97"/>
                                        </p:tgtEl>
                                      </p:cBhvr>
                                    </p:animEffect>
                                  </p:childTnLst>
                                </p:cTn>
                              </p:par>
                            </p:childTnLst>
                          </p:cTn>
                        </p:par>
                        <p:par>
                          <p:cTn id="60" fill="hold">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101"/>
                                        </p:tgtEl>
                                        <p:attrNameLst>
                                          <p:attrName>style.visibility</p:attrName>
                                        </p:attrNameLst>
                                      </p:cBhvr>
                                      <p:to>
                                        <p:strVal val="visible"/>
                                      </p:to>
                                    </p:set>
                                    <p:animEffect transition="in" filter="fade">
                                      <p:cBhvr>
                                        <p:cTn id="63"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88" grpId="0"/>
      <p:bldP spid="89" grpId="0"/>
      <p:bldP spid="95" grpId="0" animBg="1"/>
      <p:bldP spid="101" grpId="0"/>
      <p:bldP spid="28"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1695341" y="4429780"/>
            <a:ext cx="5467459" cy="523220"/>
          </a:xfrm>
          <a:prstGeom prst="rect">
            <a:avLst/>
          </a:prstGeom>
          <a:noFill/>
        </p:spPr>
        <p:txBody>
          <a:bodyPr wrap="none" rtlCol="0">
            <a:spAutoFit/>
          </a:bodyPr>
          <a:lstStyle/>
          <a:p>
            <a:r>
              <a:rPr lang="en-US" sz="2800" dirty="0" smtClean="0"/>
              <a:t>Generalize example to </a:t>
            </a:r>
            <a:r>
              <a:rPr lang="en-US" sz="2800" i="1" dirty="0" smtClean="0">
                <a:solidFill>
                  <a:srgbClr val="FF0000"/>
                </a:solidFill>
              </a:rPr>
              <a:t>k</a:t>
            </a:r>
            <a:r>
              <a:rPr lang="en-US" sz="2800" dirty="0" smtClean="0">
                <a:solidFill>
                  <a:srgbClr val="00B0F0"/>
                </a:solidFill>
              </a:rPr>
              <a:t> </a:t>
            </a:r>
            <a:r>
              <a:rPr lang="en-US" sz="2800" dirty="0" smtClean="0"/>
              <a:t>“diamonds”</a:t>
            </a:r>
            <a:endParaRPr lang="en-US" sz="2800" dirty="0"/>
          </a:p>
        </p:txBody>
      </p:sp>
      <mc:AlternateContent xmlns:mc="http://schemas.openxmlformats.org/markup-compatibility/2006" xmlns:a14="http://schemas.microsoft.com/office/drawing/2010/main">
        <mc:Choice Requires="a14">
          <p:sp>
            <p:nvSpPr>
              <p:cNvPr id="62" name="TextBox 61"/>
              <p:cNvSpPr txBox="1"/>
              <p:nvPr/>
            </p:nvSpPr>
            <p:spPr>
              <a:xfrm>
                <a:off x="588744" y="3041834"/>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𝑎</m:t>
                          </m:r>
                        </m:e>
                        <m:sub>
                          <m:r>
                            <a:rPr lang="en-US" sz="2400" b="0" i="1" smtClean="0">
                              <a:latin typeface="Cambria Math"/>
                            </a:rPr>
                            <m:t>0</m:t>
                          </m:r>
                        </m:sub>
                      </m:sSub>
                    </m:oMath>
                  </m:oMathPara>
                </a14:m>
                <a:endParaRPr lang="en-US" sz="2400" dirty="0"/>
              </a:p>
            </p:txBody>
          </p:sp>
        </mc:Choice>
        <mc:Fallback xmlns="">
          <p:sp>
            <p:nvSpPr>
              <p:cNvPr id="62" name="TextBox 61"/>
              <p:cNvSpPr txBox="1">
                <a:spLocks noRot="1" noChangeAspect="1" noMove="1" noResize="1" noEditPoints="1" noAdjustHandles="1" noChangeArrowheads="1" noChangeShapeType="1" noTextEdit="1"/>
              </p:cNvSpPr>
              <p:nvPr/>
            </p:nvSpPr>
            <p:spPr>
              <a:xfrm>
                <a:off x="588744" y="3041834"/>
                <a:ext cx="567720" cy="461665"/>
              </a:xfrm>
              <a:prstGeom prst="rect">
                <a:avLst/>
              </a:prstGeom>
              <a:blipFill rotWithShape="1">
                <a:blip r:embed="rId4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Box 62"/>
              <p:cNvSpPr txBox="1"/>
              <p:nvPr/>
            </p:nvSpPr>
            <p:spPr>
              <a:xfrm>
                <a:off x="3339188" y="3030781"/>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𝑎</m:t>
                          </m:r>
                        </m:e>
                        <m:sub>
                          <m:r>
                            <a:rPr lang="en-US" sz="2400" b="0" i="1" smtClean="0">
                              <a:latin typeface="Cambria Math"/>
                            </a:rPr>
                            <m:t>1</m:t>
                          </m:r>
                        </m:sub>
                      </m:sSub>
                    </m:oMath>
                  </m:oMathPara>
                </a14:m>
                <a:endParaRPr lang="en-US" sz="2400" dirty="0"/>
              </a:p>
            </p:txBody>
          </p:sp>
        </mc:Choice>
        <mc:Fallback xmlns="">
          <p:sp>
            <p:nvSpPr>
              <p:cNvPr id="63" name="TextBox 62"/>
              <p:cNvSpPr txBox="1">
                <a:spLocks noRot="1" noChangeAspect="1" noMove="1" noResize="1" noEditPoints="1" noAdjustHandles="1" noChangeArrowheads="1" noChangeShapeType="1" noTextEdit="1"/>
              </p:cNvSpPr>
              <p:nvPr/>
            </p:nvSpPr>
            <p:spPr>
              <a:xfrm>
                <a:off x="3339188" y="3030781"/>
                <a:ext cx="567720" cy="461665"/>
              </a:xfrm>
              <a:prstGeom prst="rect">
                <a:avLst/>
              </a:prstGeom>
              <a:blipFill rotWithShape="1">
                <a:blip r:embed="rId4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Box 64"/>
              <p:cNvSpPr txBox="1"/>
              <p:nvPr/>
            </p:nvSpPr>
            <p:spPr>
              <a:xfrm>
                <a:off x="1849824" y="2416676"/>
                <a:ext cx="5677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𝑏</m:t>
                          </m:r>
                        </m:e>
                        <m:sub>
                          <m:r>
                            <a:rPr lang="en-US" sz="2400" b="0" i="1" smtClean="0">
                              <a:latin typeface="Cambria Math"/>
                            </a:rPr>
                            <m:t>0</m:t>
                          </m:r>
                        </m:sub>
                      </m:sSub>
                    </m:oMath>
                  </m:oMathPara>
                </a14:m>
                <a:endParaRPr lang="en-US" sz="2400" dirty="0"/>
              </a:p>
            </p:txBody>
          </p:sp>
        </mc:Choice>
        <mc:Fallback xmlns="">
          <p:sp>
            <p:nvSpPr>
              <p:cNvPr id="65" name="TextBox 64"/>
              <p:cNvSpPr txBox="1">
                <a:spLocks noRot="1" noChangeAspect="1" noMove="1" noResize="1" noEditPoints="1" noAdjustHandles="1" noChangeArrowheads="1" noChangeShapeType="1" noTextEdit="1"/>
              </p:cNvSpPr>
              <p:nvPr/>
            </p:nvSpPr>
            <p:spPr>
              <a:xfrm>
                <a:off x="1849824" y="2416676"/>
                <a:ext cx="567720" cy="461665"/>
              </a:xfrm>
              <a:prstGeom prst="rect">
                <a:avLst/>
              </a:prstGeom>
              <a:blipFill rotWithShape="1">
                <a:blip r:embed="rId5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p:cNvSpPr txBox="1"/>
              <p:nvPr/>
            </p:nvSpPr>
            <p:spPr>
              <a:xfrm>
                <a:off x="1887784" y="3575234"/>
                <a:ext cx="52976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𝑐</m:t>
                          </m:r>
                        </m:e>
                        <m:sub>
                          <m:r>
                            <a:rPr lang="en-US" sz="2400" b="0" i="1" smtClean="0">
                              <a:latin typeface="Cambria Math"/>
                            </a:rPr>
                            <m:t>0</m:t>
                          </m:r>
                        </m:sub>
                      </m:sSub>
                    </m:oMath>
                  </m:oMathPara>
                </a14:m>
                <a:endParaRPr lang="en-US" sz="2400" dirty="0"/>
              </a:p>
            </p:txBody>
          </p:sp>
        </mc:Choice>
        <mc:Fallback xmlns="">
          <p:sp>
            <p:nvSpPr>
              <p:cNvPr id="67" name="TextBox 66"/>
              <p:cNvSpPr txBox="1">
                <a:spLocks noRot="1" noChangeAspect="1" noMove="1" noResize="1" noEditPoints="1" noAdjustHandles="1" noChangeArrowheads="1" noChangeShapeType="1" noTextEdit="1"/>
              </p:cNvSpPr>
              <p:nvPr/>
            </p:nvSpPr>
            <p:spPr>
              <a:xfrm>
                <a:off x="1887784" y="3575234"/>
                <a:ext cx="529760" cy="461665"/>
              </a:xfrm>
              <a:prstGeom prst="rect">
                <a:avLst/>
              </a:prstGeom>
              <a:blipFill rotWithShape="1">
                <a:blip r:embed="rId52"/>
                <a:stretch>
                  <a:fillRect/>
                </a:stretch>
              </a:blipFill>
            </p:spPr>
            <p:txBody>
              <a:bodyPr/>
              <a:lstStyle/>
              <a:p>
                <a:r>
                  <a:rPr lang="en-US">
                    <a:noFill/>
                  </a:rPr>
                  <a:t> </a:t>
                </a:r>
              </a:p>
            </p:txBody>
          </p:sp>
        </mc:Fallback>
      </mc:AlternateContent>
      <p:cxnSp>
        <p:nvCxnSpPr>
          <p:cNvPr id="69" name="Straight Arrow Connector 68"/>
          <p:cNvCxnSpPr>
            <a:stCxn id="62" idx="0"/>
            <a:endCxn id="65" idx="1"/>
          </p:cNvCxnSpPr>
          <p:nvPr/>
        </p:nvCxnSpPr>
        <p:spPr>
          <a:xfrm flipV="1">
            <a:off x="872604" y="2647509"/>
            <a:ext cx="977220" cy="39432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62" idx="2"/>
            <a:endCxn id="67" idx="1"/>
          </p:cNvCxnSpPr>
          <p:nvPr/>
        </p:nvCxnSpPr>
        <p:spPr>
          <a:xfrm>
            <a:off x="872604" y="3503499"/>
            <a:ext cx="1015180" cy="30256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stCxn id="65" idx="3"/>
            <a:endCxn id="63" idx="1"/>
          </p:cNvCxnSpPr>
          <p:nvPr/>
        </p:nvCxnSpPr>
        <p:spPr>
          <a:xfrm>
            <a:off x="2417544" y="2647509"/>
            <a:ext cx="921644" cy="614105"/>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a:stCxn id="67" idx="3"/>
            <a:endCxn id="63" idx="1"/>
          </p:cNvCxnSpPr>
          <p:nvPr/>
        </p:nvCxnSpPr>
        <p:spPr>
          <a:xfrm flipV="1">
            <a:off x="2417544" y="3261614"/>
            <a:ext cx="921644" cy="544453"/>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7" name="TextBox 76"/>
              <p:cNvSpPr txBox="1"/>
              <p:nvPr/>
            </p:nvSpPr>
            <p:spPr>
              <a:xfrm>
                <a:off x="1137980" y="2379543"/>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77" name="TextBox 76"/>
              <p:cNvSpPr txBox="1">
                <a:spLocks noRot="1" noChangeAspect="1" noMove="1" noResize="1" noEditPoints="1" noAdjustHandles="1" noChangeArrowheads="1" noChangeShapeType="1" noTextEdit="1"/>
              </p:cNvSpPr>
              <p:nvPr/>
            </p:nvSpPr>
            <p:spPr>
              <a:xfrm>
                <a:off x="1137980" y="2379543"/>
                <a:ext cx="484427" cy="461665"/>
              </a:xfrm>
              <a:prstGeom prst="rect">
                <a:avLst/>
              </a:prstGeom>
              <a:blipFill rotWithShape="1">
                <a:blip r:embed="rId5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Box 77"/>
              <p:cNvSpPr txBox="1"/>
              <p:nvPr/>
            </p:nvSpPr>
            <p:spPr>
              <a:xfrm>
                <a:off x="1171117" y="3270434"/>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78" name="TextBox 77"/>
              <p:cNvSpPr txBox="1">
                <a:spLocks noRot="1" noChangeAspect="1" noMove="1" noResize="1" noEditPoints="1" noAdjustHandles="1" noChangeArrowheads="1" noChangeShapeType="1" noTextEdit="1"/>
              </p:cNvSpPr>
              <p:nvPr/>
            </p:nvSpPr>
            <p:spPr>
              <a:xfrm>
                <a:off x="1171117" y="3270434"/>
                <a:ext cx="484427" cy="461665"/>
              </a:xfrm>
              <a:prstGeom prst="rect">
                <a:avLst/>
              </a:prstGeom>
              <a:blipFill rotWithShape="1">
                <a:blip r:embed="rId5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2771317" y="2503969"/>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79" name="TextBox 78"/>
              <p:cNvSpPr txBox="1">
                <a:spLocks noRot="1" noChangeAspect="1" noMove="1" noResize="1" noEditPoints="1" noAdjustHandles="1" noChangeArrowheads="1" noChangeShapeType="1" noTextEdit="1"/>
              </p:cNvSpPr>
              <p:nvPr/>
            </p:nvSpPr>
            <p:spPr>
              <a:xfrm>
                <a:off x="2771317" y="2503969"/>
                <a:ext cx="484427" cy="461665"/>
              </a:xfrm>
              <a:prstGeom prst="rect">
                <a:avLst/>
              </a:prstGeom>
              <a:blipFill rotWithShape="1">
                <a:blip r:embed="rId5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p:cNvSpPr txBox="1"/>
              <p:nvPr/>
            </p:nvSpPr>
            <p:spPr>
              <a:xfrm>
                <a:off x="2542234" y="312420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80" name="TextBox 79"/>
              <p:cNvSpPr txBox="1">
                <a:spLocks noRot="1" noChangeAspect="1" noMove="1" noResize="1" noEditPoints="1" noAdjustHandles="1" noChangeArrowheads="1" noChangeShapeType="1" noTextEdit="1"/>
              </p:cNvSpPr>
              <p:nvPr/>
            </p:nvSpPr>
            <p:spPr>
              <a:xfrm>
                <a:off x="2542234" y="3124200"/>
                <a:ext cx="484427" cy="461665"/>
              </a:xfrm>
              <a:prstGeom prst="rect">
                <a:avLst/>
              </a:prstGeom>
              <a:blipFill rotWithShape="1">
                <a:blip r:embed="rId5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TextBox 82"/>
              <p:cNvSpPr txBox="1"/>
              <p:nvPr/>
            </p:nvSpPr>
            <p:spPr>
              <a:xfrm>
                <a:off x="5832930" y="241145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83" name="TextBox 82"/>
              <p:cNvSpPr txBox="1">
                <a:spLocks noRot="1" noChangeAspect="1" noMove="1" noResize="1" noEditPoints="1" noAdjustHandles="1" noChangeArrowheads="1" noChangeShapeType="1" noTextEdit="1"/>
              </p:cNvSpPr>
              <p:nvPr/>
            </p:nvSpPr>
            <p:spPr>
              <a:xfrm>
                <a:off x="5832930" y="2411450"/>
                <a:ext cx="484427" cy="461665"/>
              </a:xfrm>
              <a:prstGeom prst="rect">
                <a:avLst/>
              </a:prstGeom>
              <a:blipFill rotWithShape="1">
                <a:blip r:embed="rId57"/>
                <a:stretch>
                  <a:fillRect/>
                </a:stretch>
              </a:blipFill>
            </p:spPr>
            <p:txBody>
              <a:bodyPr/>
              <a:lstStyle/>
              <a:p>
                <a:r>
                  <a:rPr lang="en-US">
                    <a:noFill/>
                  </a:rPr>
                  <a:t> </a:t>
                </a:r>
              </a:p>
            </p:txBody>
          </p:sp>
        </mc:Fallback>
      </mc:AlternateContent>
      <p:sp>
        <p:nvSpPr>
          <p:cNvPr id="85" name="Freeform 84"/>
          <p:cNvSpPr/>
          <p:nvPr/>
        </p:nvSpPr>
        <p:spPr>
          <a:xfrm>
            <a:off x="662548" y="1991091"/>
            <a:ext cx="7975500" cy="1138051"/>
          </a:xfrm>
          <a:custGeom>
            <a:avLst/>
            <a:gdLst>
              <a:gd name="connsiteX0" fmla="*/ 6297016 w 6448882"/>
              <a:gd name="connsiteY0" fmla="*/ 1135686 h 1135686"/>
              <a:gd name="connsiteX1" fmla="*/ 6117134 w 6448882"/>
              <a:gd name="connsiteY1" fmla="*/ 356198 h 1135686"/>
              <a:gd name="connsiteX2" fmla="*/ 3358944 w 6448882"/>
              <a:gd name="connsiteY2" fmla="*/ 41404 h 1135686"/>
              <a:gd name="connsiteX3" fmla="*/ 510812 w 6448882"/>
              <a:gd name="connsiteY3" fmla="*/ 116355 h 1135686"/>
              <a:gd name="connsiteX4" fmla="*/ 1147 w 6448882"/>
              <a:gd name="connsiteY4" fmla="*/ 1060735 h 1135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8882" h="1135686">
                <a:moveTo>
                  <a:pt x="6297016" y="1135686"/>
                </a:moveTo>
                <a:cubicBezTo>
                  <a:pt x="6451914" y="837132"/>
                  <a:pt x="6606813" y="538578"/>
                  <a:pt x="6117134" y="356198"/>
                </a:cubicBezTo>
                <a:cubicBezTo>
                  <a:pt x="5627455" y="173818"/>
                  <a:pt x="4293331" y="81378"/>
                  <a:pt x="3358944" y="41404"/>
                </a:cubicBezTo>
                <a:cubicBezTo>
                  <a:pt x="2424557" y="1430"/>
                  <a:pt x="1070445" y="-53534"/>
                  <a:pt x="510812" y="116355"/>
                </a:cubicBezTo>
                <a:cubicBezTo>
                  <a:pt x="-48821" y="286244"/>
                  <a:pt x="1147" y="1060735"/>
                  <a:pt x="1147" y="1060735"/>
                </a:cubicBezTo>
              </a:path>
            </a:pathLst>
          </a:custGeom>
          <a:no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6" name="TextBox 85"/>
              <p:cNvSpPr txBox="1"/>
              <p:nvPr/>
            </p:nvSpPr>
            <p:spPr>
              <a:xfrm>
                <a:off x="6469757" y="172565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&gt;</m:t>
                      </m:r>
                    </m:oMath>
                  </m:oMathPara>
                </a14:m>
                <a:endParaRPr lang="en-US" dirty="0"/>
              </a:p>
            </p:txBody>
          </p:sp>
        </mc:Choice>
        <mc:Fallback xmlns="">
          <p:sp>
            <p:nvSpPr>
              <p:cNvPr id="86" name="TextBox 85"/>
              <p:cNvSpPr txBox="1">
                <a:spLocks noRot="1" noChangeAspect="1" noMove="1" noResize="1" noEditPoints="1" noAdjustHandles="1" noChangeArrowheads="1" noChangeShapeType="1" noTextEdit="1"/>
              </p:cNvSpPr>
              <p:nvPr/>
            </p:nvSpPr>
            <p:spPr>
              <a:xfrm>
                <a:off x="6469757" y="1725650"/>
                <a:ext cx="484427" cy="461665"/>
              </a:xfrm>
              <a:prstGeom prst="rect">
                <a:avLst/>
              </a:prstGeom>
              <a:blipFill rotWithShape="1">
                <a:blip r:embed="rId5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TextBox 86"/>
              <p:cNvSpPr txBox="1"/>
              <p:nvPr/>
            </p:nvSpPr>
            <p:spPr>
              <a:xfrm>
                <a:off x="8347680" y="3063522"/>
                <a:ext cx="58073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𝑎</m:t>
                          </m:r>
                        </m:e>
                        <m:sub>
                          <m:r>
                            <a:rPr lang="en-US" sz="2400" b="0" i="1" smtClean="0">
                              <a:solidFill>
                                <a:srgbClr val="FF0000"/>
                              </a:solidFill>
                              <a:latin typeface="Cambria Math"/>
                            </a:rPr>
                            <m:t>𝑘</m:t>
                          </m:r>
                        </m:sub>
                      </m:sSub>
                    </m:oMath>
                  </m:oMathPara>
                </a14:m>
                <a:endParaRPr lang="en-US" sz="2400" dirty="0"/>
              </a:p>
            </p:txBody>
          </p:sp>
        </mc:Choice>
        <mc:Fallback xmlns="">
          <p:sp>
            <p:nvSpPr>
              <p:cNvPr id="87" name="TextBox 86"/>
              <p:cNvSpPr txBox="1">
                <a:spLocks noRot="1" noChangeAspect="1" noMove="1" noResize="1" noEditPoints="1" noAdjustHandles="1" noChangeArrowheads="1" noChangeShapeType="1" noTextEdit="1"/>
              </p:cNvSpPr>
              <p:nvPr/>
            </p:nvSpPr>
            <p:spPr>
              <a:xfrm>
                <a:off x="8347680" y="3063522"/>
                <a:ext cx="580736" cy="461665"/>
              </a:xfrm>
              <a:prstGeom prst="rect">
                <a:avLst/>
              </a:prstGeom>
              <a:blipFill rotWithShape="1">
                <a:blip r:embed="rId59"/>
                <a:stretch>
                  <a:fillRect b="-2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 name="TextBox 87"/>
              <p:cNvSpPr txBox="1"/>
              <p:nvPr/>
            </p:nvSpPr>
            <p:spPr>
              <a:xfrm>
                <a:off x="6518880" y="2411450"/>
                <a:ext cx="859531"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𝑏</m:t>
                          </m:r>
                        </m:e>
                        <m:sub>
                          <m:r>
                            <a:rPr lang="en-US" sz="2400" b="0" i="1" smtClean="0">
                              <a:solidFill>
                                <a:srgbClr val="FF0000"/>
                              </a:solidFill>
                              <a:latin typeface="Cambria Math"/>
                            </a:rPr>
                            <m:t>𝑘</m:t>
                          </m:r>
                          <m:r>
                            <a:rPr lang="en-US" sz="2400" b="0" i="1" smtClean="0">
                              <a:latin typeface="Cambria Math"/>
                            </a:rPr>
                            <m:t>−1</m:t>
                          </m:r>
                        </m:sub>
                      </m:sSub>
                    </m:oMath>
                  </m:oMathPara>
                </a14:m>
                <a:endParaRPr lang="en-US" sz="2400" dirty="0"/>
              </a:p>
            </p:txBody>
          </p:sp>
        </mc:Choice>
        <mc:Fallback xmlns="">
          <p:sp>
            <p:nvSpPr>
              <p:cNvPr id="88" name="TextBox 87"/>
              <p:cNvSpPr txBox="1">
                <a:spLocks noRot="1" noChangeAspect="1" noMove="1" noResize="1" noEditPoints="1" noAdjustHandles="1" noChangeArrowheads="1" noChangeShapeType="1" noTextEdit="1"/>
              </p:cNvSpPr>
              <p:nvPr/>
            </p:nvSpPr>
            <p:spPr>
              <a:xfrm>
                <a:off x="6518880" y="2411450"/>
                <a:ext cx="859531" cy="461665"/>
              </a:xfrm>
              <a:prstGeom prst="rect">
                <a:avLst/>
              </a:prstGeom>
              <a:blipFill rotWithShape="1">
                <a:blip r:embed="rId60"/>
                <a:stretch>
                  <a:fillRect b="-2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9" name="TextBox 88"/>
              <p:cNvSpPr txBox="1"/>
              <p:nvPr/>
            </p:nvSpPr>
            <p:spPr>
              <a:xfrm>
                <a:off x="6563957" y="3576935"/>
                <a:ext cx="83612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𝑐</m:t>
                          </m:r>
                        </m:e>
                        <m:sub>
                          <m:r>
                            <a:rPr lang="en-US" sz="2400" b="0" i="1" smtClean="0">
                              <a:solidFill>
                                <a:srgbClr val="FF0000"/>
                              </a:solidFill>
                              <a:latin typeface="Cambria Math"/>
                            </a:rPr>
                            <m:t>𝑘</m:t>
                          </m:r>
                          <m:r>
                            <a:rPr lang="en-US" sz="2400" b="0" i="1" smtClean="0">
                              <a:solidFill>
                                <a:schemeClr val="tx1"/>
                              </a:solidFill>
                              <a:latin typeface="Cambria Math"/>
                            </a:rPr>
                            <m:t>−1</m:t>
                          </m:r>
                        </m:sub>
                      </m:sSub>
                    </m:oMath>
                  </m:oMathPara>
                </a14:m>
                <a:endParaRPr lang="en-US" sz="2400" dirty="0"/>
              </a:p>
            </p:txBody>
          </p:sp>
        </mc:Choice>
        <mc:Fallback xmlns="">
          <p:sp>
            <p:nvSpPr>
              <p:cNvPr id="89" name="TextBox 88"/>
              <p:cNvSpPr txBox="1">
                <a:spLocks noRot="1" noChangeAspect="1" noMove="1" noResize="1" noEditPoints="1" noAdjustHandles="1" noChangeArrowheads="1" noChangeShapeType="1" noTextEdit="1"/>
              </p:cNvSpPr>
              <p:nvPr/>
            </p:nvSpPr>
            <p:spPr>
              <a:xfrm>
                <a:off x="6563957" y="3576935"/>
                <a:ext cx="836126" cy="461665"/>
              </a:xfrm>
              <a:prstGeom prst="rect">
                <a:avLst/>
              </a:prstGeom>
              <a:blipFill rotWithShape="1">
                <a:blip r:embed="rId61"/>
                <a:stretch>
                  <a:fillRect b="-1316"/>
                </a:stretch>
              </a:blipFill>
            </p:spPr>
            <p:txBody>
              <a:bodyPr/>
              <a:lstStyle/>
              <a:p>
                <a:r>
                  <a:rPr lang="en-US">
                    <a:noFill/>
                  </a:rPr>
                  <a:t> </a:t>
                </a:r>
              </a:p>
            </p:txBody>
          </p:sp>
        </mc:Fallback>
      </mc:AlternateContent>
      <p:cxnSp>
        <p:nvCxnSpPr>
          <p:cNvPr id="90" name="Straight Arrow Connector 89"/>
          <p:cNvCxnSpPr>
            <a:endCxn id="89" idx="1"/>
          </p:cNvCxnSpPr>
          <p:nvPr/>
        </p:nvCxnSpPr>
        <p:spPr>
          <a:xfrm>
            <a:off x="5507340" y="3525187"/>
            <a:ext cx="1056617" cy="28258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a:endCxn id="88" idx="1"/>
          </p:cNvCxnSpPr>
          <p:nvPr/>
        </p:nvCxnSpPr>
        <p:spPr>
          <a:xfrm flipV="1">
            <a:off x="5507340" y="2642283"/>
            <a:ext cx="1011540" cy="42124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a:stCxn id="88" idx="3"/>
            <a:endCxn id="87" idx="1"/>
          </p:cNvCxnSpPr>
          <p:nvPr/>
        </p:nvCxnSpPr>
        <p:spPr>
          <a:xfrm>
            <a:off x="7378411" y="2642283"/>
            <a:ext cx="969269" cy="652072"/>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a:stCxn id="89" idx="3"/>
            <a:endCxn id="87" idx="1"/>
          </p:cNvCxnSpPr>
          <p:nvPr/>
        </p:nvCxnSpPr>
        <p:spPr>
          <a:xfrm flipV="1">
            <a:off x="7400083" y="3294355"/>
            <a:ext cx="947597" cy="513413"/>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5" name="TextBox 94"/>
              <p:cNvSpPr txBox="1"/>
              <p:nvPr/>
            </p:nvSpPr>
            <p:spPr>
              <a:xfrm>
                <a:off x="6019800" y="3321385"/>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95" name="TextBox 94"/>
              <p:cNvSpPr txBox="1">
                <a:spLocks noRot="1" noChangeAspect="1" noMove="1" noResize="1" noEditPoints="1" noAdjustHandles="1" noChangeArrowheads="1" noChangeShapeType="1" noTextEdit="1"/>
              </p:cNvSpPr>
              <p:nvPr/>
            </p:nvSpPr>
            <p:spPr>
              <a:xfrm>
                <a:off x="6019800" y="3321385"/>
                <a:ext cx="484427" cy="461665"/>
              </a:xfrm>
              <a:prstGeom prst="rect">
                <a:avLst/>
              </a:prstGeom>
              <a:blipFill rotWithShape="1">
                <a:blip r:embed="rId6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6" name="TextBox 95"/>
              <p:cNvSpPr txBox="1"/>
              <p:nvPr/>
            </p:nvSpPr>
            <p:spPr>
              <a:xfrm>
                <a:off x="7516573" y="2506654"/>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96" name="TextBox 95"/>
              <p:cNvSpPr txBox="1">
                <a:spLocks noRot="1" noChangeAspect="1" noMove="1" noResize="1" noEditPoints="1" noAdjustHandles="1" noChangeArrowheads="1" noChangeShapeType="1" noTextEdit="1"/>
              </p:cNvSpPr>
              <p:nvPr/>
            </p:nvSpPr>
            <p:spPr>
              <a:xfrm>
                <a:off x="7516573" y="2506654"/>
                <a:ext cx="484427" cy="461665"/>
              </a:xfrm>
              <a:prstGeom prst="rect">
                <a:avLst/>
              </a:prstGeom>
              <a:blipFill rotWithShape="1">
                <a:blip r:embed="rId6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TextBox 96"/>
              <p:cNvSpPr txBox="1"/>
              <p:nvPr/>
            </p:nvSpPr>
            <p:spPr>
              <a:xfrm>
                <a:off x="7239000" y="3191470"/>
                <a:ext cx="4844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&lt;</m:t>
                      </m:r>
                    </m:oMath>
                  </m:oMathPara>
                </a14:m>
                <a:endParaRPr lang="en-US" dirty="0"/>
              </a:p>
            </p:txBody>
          </p:sp>
        </mc:Choice>
        <mc:Fallback xmlns="">
          <p:sp>
            <p:nvSpPr>
              <p:cNvPr id="97" name="TextBox 96"/>
              <p:cNvSpPr txBox="1">
                <a:spLocks noRot="1" noChangeAspect="1" noMove="1" noResize="1" noEditPoints="1" noAdjustHandles="1" noChangeArrowheads="1" noChangeShapeType="1" noTextEdit="1"/>
              </p:cNvSpPr>
              <p:nvPr/>
            </p:nvSpPr>
            <p:spPr>
              <a:xfrm>
                <a:off x="7239000" y="3191470"/>
                <a:ext cx="484427" cy="461665"/>
              </a:xfrm>
              <a:prstGeom prst="rect">
                <a:avLst/>
              </a:prstGeom>
              <a:blipFill rotWithShape="1">
                <a:blip r:embed="rId6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TextBox 97"/>
              <p:cNvSpPr txBox="1"/>
              <p:nvPr/>
            </p:nvSpPr>
            <p:spPr>
              <a:xfrm>
                <a:off x="5257800" y="3097250"/>
                <a:ext cx="87408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a:rPr lang="en-US" sz="2400" b="0" i="1" smtClean="0">
                              <a:latin typeface="Cambria Math"/>
                            </a:rPr>
                            <m:t>𝑎</m:t>
                          </m:r>
                        </m:e>
                        <m:sub>
                          <m:r>
                            <a:rPr lang="en-US" sz="2400" b="0" i="1" smtClean="0">
                              <a:solidFill>
                                <a:srgbClr val="FF0000"/>
                              </a:solidFill>
                              <a:latin typeface="Cambria Math"/>
                            </a:rPr>
                            <m:t>𝑘</m:t>
                          </m:r>
                          <m:r>
                            <a:rPr lang="en-US" sz="2400" b="0" i="1" smtClean="0">
                              <a:latin typeface="Cambria Math"/>
                            </a:rPr>
                            <m:t>−1</m:t>
                          </m:r>
                        </m:sub>
                      </m:sSub>
                    </m:oMath>
                  </m:oMathPara>
                </a14:m>
                <a:endParaRPr lang="en-US" sz="2400" dirty="0"/>
              </a:p>
            </p:txBody>
          </p:sp>
        </mc:Choice>
        <mc:Fallback xmlns="">
          <p:sp>
            <p:nvSpPr>
              <p:cNvPr id="98" name="TextBox 97"/>
              <p:cNvSpPr txBox="1">
                <a:spLocks noRot="1" noChangeAspect="1" noMove="1" noResize="1" noEditPoints="1" noAdjustHandles="1" noChangeArrowheads="1" noChangeShapeType="1" noTextEdit="1"/>
              </p:cNvSpPr>
              <p:nvPr/>
            </p:nvSpPr>
            <p:spPr>
              <a:xfrm>
                <a:off x="5257800" y="3097250"/>
                <a:ext cx="874085" cy="461665"/>
              </a:xfrm>
              <a:prstGeom prst="rect">
                <a:avLst/>
              </a:prstGeom>
              <a:blipFill rotWithShape="1">
                <a:blip r:embed="rId65"/>
                <a:stretch>
                  <a:fillRect b="-1316"/>
                </a:stretch>
              </a:blipFill>
            </p:spPr>
            <p:txBody>
              <a:bodyPr/>
              <a:lstStyle/>
              <a:p>
                <a:r>
                  <a:rPr lang="en-US">
                    <a:noFill/>
                  </a:rPr>
                  <a:t> </a:t>
                </a:r>
              </a:p>
            </p:txBody>
          </p:sp>
        </mc:Fallback>
      </mc:AlternateContent>
      <p:sp>
        <p:nvSpPr>
          <p:cNvPr id="117" name="TextBox 116"/>
          <p:cNvSpPr txBox="1"/>
          <p:nvPr/>
        </p:nvSpPr>
        <p:spPr>
          <a:xfrm>
            <a:off x="4198112" y="2745938"/>
            <a:ext cx="678688" cy="830997"/>
          </a:xfrm>
          <a:prstGeom prst="rect">
            <a:avLst/>
          </a:prstGeom>
          <a:noFill/>
        </p:spPr>
        <p:txBody>
          <a:bodyPr wrap="square" rtlCol="0">
            <a:spAutoFit/>
          </a:bodyPr>
          <a:lstStyle/>
          <a:p>
            <a:r>
              <a:rPr lang="en-US" sz="4800" dirty="0" smtClean="0"/>
              <a:t>…</a:t>
            </a:r>
            <a:endParaRPr lang="en-US" sz="2800" dirty="0"/>
          </a:p>
        </p:txBody>
      </p:sp>
      <p:sp>
        <p:nvSpPr>
          <p:cNvPr id="3" name="Slide Number Placeholder 2"/>
          <p:cNvSpPr>
            <a:spLocks noGrp="1"/>
          </p:cNvSpPr>
          <p:nvPr>
            <p:ph type="sldNum" sz="quarter" idx="12"/>
          </p:nvPr>
        </p:nvSpPr>
        <p:spPr/>
        <p:txBody>
          <a:bodyPr/>
          <a:lstStyle/>
          <a:p>
            <a:fld id="{A65A0EED-6B89-664A-801E-D3FDD91C7C69}" type="slidenum">
              <a:rPr lang="en-US" smtClean="0"/>
              <a:pPr/>
              <a:t>78</a:t>
            </a:fld>
            <a:endParaRPr lang="en-US"/>
          </a:p>
        </p:txBody>
      </p:sp>
    </p:spTree>
    <p:extLst>
      <p:ext uri="{BB962C8B-B14F-4D97-AF65-F5344CB8AC3E}">
        <p14:creationId xmlns:p14="http://schemas.microsoft.com/office/powerpoint/2010/main" val="254781866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7288" y="1371600"/>
            <a:ext cx="6829425" cy="52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p14="http://schemas.microsoft.com/office/powerpoint/2010/main">
        <mc:Choice Requires="p14">
          <p:contentPart p14:bwMode="auto" r:id="rId3">
            <p14:nvContentPartPr>
              <p14:cNvPr id="14" name="Ink 13"/>
              <p14:cNvContentPartPr/>
              <p14:nvPr/>
            </p14:nvContentPartPr>
            <p14:xfrm>
              <a:off x="6760127" y="1325195"/>
              <a:ext cx="1253880" cy="548640"/>
            </p14:xfrm>
          </p:contentPart>
        </mc:Choice>
        <mc:Fallback xmlns="">
          <p:pic>
            <p:nvPicPr>
              <p:cNvPr id="14" name="Ink 13"/>
              <p:cNvPicPr/>
              <p:nvPr/>
            </p:nvPicPr>
            <p:blipFill>
              <a:blip r:embed="rId4"/>
              <a:stretch>
                <a:fillRect/>
              </a:stretch>
            </p:blipFill>
            <p:spPr>
              <a:xfrm>
                <a:off x="6745727" y="1320155"/>
                <a:ext cx="1283760" cy="5680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8" name="Ink 17"/>
              <p14:cNvContentPartPr/>
              <p14:nvPr/>
            </p14:nvContentPartPr>
            <p14:xfrm>
              <a:off x="6329207" y="4273595"/>
              <a:ext cx="1800000" cy="36720"/>
            </p14:xfrm>
          </p:contentPart>
        </mc:Choice>
        <mc:Fallback xmlns="">
          <p:pic>
            <p:nvPicPr>
              <p:cNvPr id="18" name="Ink 17"/>
              <p:cNvPicPr/>
              <p:nvPr/>
            </p:nvPicPr>
            <p:blipFill>
              <a:blip r:embed="rId6"/>
              <a:stretch>
                <a:fillRect/>
              </a:stretch>
            </p:blipFill>
            <p:spPr>
              <a:xfrm>
                <a:off x="6315887" y="4257035"/>
                <a:ext cx="1829880" cy="66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9" name="Ink 18"/>
              <p14:cNvContentPartPr/>
              <p14:nvPr/>
            </p14:nvContentPartPr>
            <p14:xfrm>
              <a:off x="7872887" y="4320035"/>
              <a:ext cx="241560" cy="405000"/>
            </p14:xfrm>
          </p:contentPart>
        </mc:Choice>
        <mc:Fallback xmlns="">
          <p:pic>
            <p:nvPicPr>
              <p:cNvPr id="19" name="Ink 18"/>
              <p:cNvPicPr/>
              <p:nvPr/>
            </p:nvPicPr>
            <p:blipFill>
              <a:blip r:embed="rId8"/>
              <a:stretch>
                <a:fillRect/>
              </a:stretch>
            </p:blipFill>
            <p:spPr>
              <a:xfrm>
                <a:off x="7861007" y="4305995"/>
                <a:ext cx="267840" cy="434880"/>
              </a:xfrm>
              <a:prstGeom prst="rect">
                <a:avLst/>
              </a:prstGeom>
            </p:spPr>
          </p:pic>
        </mc:Fallback>
      </mc:AlternateContent>
      <p:sp>
        <p:nvSpPr>
          <p:cNvPr id="2" name="Title 1"/>
          <p:cNvSpPr>
            <a:spLocks noGrp="1"/>
          </p:cNvSpPr>
          <p:nvPr>
            <p:ph type="title"/>
          </p:nvPr>
        </p:nvSpPr>
        <p:spPr/>
        <p:txBody>
          <a:bodyPr>
            <a:normAutofit/>
          </a:bodyPr>
          <a:lstStyle/>
          <a:p>
            <a:r>
              <a:rPr lang="en-US" dirty="0"/>
              <a:t>Comparison with </a:t>
            </a:r>
            <a:r>
              <a:rPr lang="en-US" dirty="0" smtClean="0"/>
              <a:t>Z3</a:t>
            </a:r>
            <a:endParaRPr lang="en-US" dirty="0"/>
          </a:p>
        </p:txBody>
      </p:sp>
      <p:sp>
        <p:nvSpPr>
          <p:cNvPr id="5" name="Slide Number Placeholder 4"/>
          <p:cNvSpPr>
            <a:spLocks noGrp="1"/>
          </p:cNvSpPr>
          <p:nvPr>
            <p:ph type="sldNum" sz="quarter" idx="12"/>
          </p:nvPr>
        </p:nvSpPr>
        <p:spPr/>
        <p:txBody>
          <a:bodyPr/>
          <a:lstStyle/>
          <a:p>
            <a:fld id="{A65A0EED-6B89-664A-801E-D3FDD91C7C69}" type="slidenum">
              <a:rPr lang="en-US" smtClean="0"/>
              <a:pPr/>
              <a:t>79</a:t>
            </a:fld>
            <a:endParaRPr lang="en-US"/>
          </a:p>
        </p:txBody>
      </p:sp>
    </p:spTree>
    <p:extLst>
      <p:ext uri="{BB962C8B-B14F-4D97-AF65-F5344CB8AC3E}">
        <p14:creationId xmlns:p14="http://schemas.microsoft.com/office/powerpoint/2010/main" val="1079586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What Does It Mean to Automate Parsing?</a:t>
            </a:r>
            <a:endParaRPr lang="en-US" sz="3600" dirty="0"/>
          </a:p>
        </p:txBody>
      </p:sp>
      <p:sp>
        <p:nvSpPr>
          <p:cNvPr id="5" name="Slide Number Placeholder 4"/>
          <p:cNvSpPr>
            <a:spLocks noGrp="1"/>
          </p:cNvSpPr>
          <p:nvPr>
            <p:ph type="sldNum" sz="quarter" idx="12"/>
          </p:nvPr>
        </p:nvSpPr>
        <p:spPr/>
        <p:txBody>
          <a:bodyPr/>
          <a:lstStyle/>
          <a:p>
            <a:fld id="{A65A0EED-6B89-664A-801E-D3FDD91C7C69}" type="slidenum">
              <a:rPr lang="en-US" smtClean="0"/>
              <a:pPr/>
              <a:t>8</a:t>
            </a:fld>
            <a:endParaRPr lang="en-US"/>
          </a:p>
        </p:txBody>
      </p:sp>
      <p:grpSp>
        <p:nvGrpSpPr>
          <p:cNvPr id="6" name="Group 5"/>
          <p:cNvGrpSpPr/>
          <p:nvPr/>
        </p:nvGrpSpPr>
        <p:grpSpPr>
          <a:xfrm>
            <a:off x="7784978" y="5054469"/>
            <a:ext cx="1011677" cy="1631311"/>
            <a:chOff x="7349603" y="4985286"/>
            <a:chExt cx="1011677" cy="1631311"/>
          </a:xfrm>
        </p:grpSpPr>
        <p:pic>
          <p:nvPicPr>
            <p:cNvPr id="5122" name="Picture 2" descr="C:\Users\reps\Documents\Talks\Reps\UNC-April-2015\825-stevejohns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9603" y="4985286"/>
              <a:ext cx="1011677" cy="118872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47"/>
            <p:cNvSpPr txBox="1">
              <a:spLocks noChangeArrowheads="1"/>
            </p:cNvSpPr>
            <p:nvPr/>
          </p:nvSpPr>
          <p:spPr bwMode="auto">
            <a:xfrm>
              <a:off x="7420065" y="6179554"/>
              <a:ext cx="870752"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600" dirty="0" smtClean="0">
                  <a:latin typeface="Calibri" pitchFamily="34" charset="0"/>
                </a:rPr>
                <a:t>Steve</a:t>
              </a:r>
            </a:p>
            <a:p>
              <a:pPr algn="ctr">
                <a:lnSpc>
                  <a:spcPct val="70000"/>
                </a:lnSpc>
                <a:buFontTx/>
                <a:buNone/>
              </a:pPr>
              <a:r>
                <a:rPr lang="en-US" sz="1600" dirty="0" smtClean="0">
                  <a:latin typeface="Calibri" pitchFamily="34" charset="0"/>
                </a:rPr>
                <a:t>Johnson</a:t>
              </a:r>
              <a:endParaRPr lang="en-US" sz="1600" dirty="0">
                <a:latin typeface="Calibri" pitchFamily="34" charset="0"/>
              </a:endParaRPr>
            </a:p>
          </p:txBody>
        </p:sp>
      </p:grpSp>
      <p:sp>
        <p:nvSpPr>
          <p:cNvPr id="4" name="TextBox 3"/>
          <p:cNvSpPr txBox="1"/>
          <p:nvPr/>
        </p:nvSpPr>
        <p:spPr>
          <a:xfrm>
            <a:off x="7157687" y="6612057"/>
            <a:ext cx="1986313" cy="276999"/>
          </a:xfrm>
          <a:prstGeom prst="rect">
            <a:avLst/>
          </a:prstGeom>
          <a:noFill/>
        </p:spPr>
        <p:txBody>
          <a:bodyPr wrap="none" rtlCol="0">
            <a:spAutoFit/>
          </a:bodyPr>
          <a:lstStyle/>
          <a:p>
            <a:r>
              <a:rPr lang="en-US" sz="1200" dirty="0"/>
              <a:t>source: </a:t>
            </a:r>
            <a:r>
              <a:rPr lang="en-US" sz="1200" dirty="0">
                <a:hlinkClick r:id="rId4"/>
              </a:rPr>
              <a:t>simple-talk </a:t>
            </a:r>
            <a:r>
              <a:rPr lang="en-US" sz="1200" dirty="0" smtClean="0">
                <a:hlinkClick r:id="rId4"/>
              </a:rPr>
              <a:t>interview</a:t>
            </a:r>
            <a:endParaRPr lang="en-US" sz="1200" dirty="0"/>
          </a:p>
        </p:txBody>
      </p:sp>
      <p:sp>
        <p:nvSpPr>
          <p:cNvPr id="11" name="Content Placeholder 2"/>
          <p:cNvSpPr>
            <a:spLocks noGrp="1"/>
          </p:cNvSpPr>
          <p:nvPr>
            <p:ph idx="1"/>
          </p:nvPr>
        </p:nvSpPr>
        <p:spPr>
          <a:xfrm>
            <a:off x="152400" y="1691640"/>
            <a:ext cx="8910320" cy="4525963"/>
          </a:xfrm>
        </p:spPr>
        <p:txBody>
          <a:bodyPr>
            <a:normAutofit lnSpcReduction="10000"/>
          </a:bodyPr>
          <a:lstStyle/>
          <a:p>
            <a:r>
              <a:rPr lang="en-US" dirty="0" smtClean="0"/>
              <a:t>A parsing-problem instance Parse(L,s) has two inputs</a:t>
            </a:r>
          </a:p>
          <a:p>
            <a:pPr lvl="1"/>
            <a:r>
              <a:rPr lang="en-US" dirty="0" smtClean="0"/>
              <a:t>L = a context-free language</a:t>
            </a:r>
          </a:p>
          <a:p>
            <a:pPr lvl="1"/>
            <a:r>
              <a:rPr lang="en-US" dirty="0" smtClean="0"/>
              <a:t>s = a string to be parsed</a:t>
            </a:r>
          </a:p>
          <a:p>
            <a:pPr marL="457200" lvl="1" indent="0">
              <a:buNone/>
            </a:pPr>
            <a:r>
              <a:rPr lang="en-US" dirty="0" smtClean="0"/>
              <a:t>The string </a:t>
            </a:r>
            <a:r>
              <a:rPr lang="en-US" dirty="0"/>
              <a:t>changes more frequently than </a:t>
            </a:r>
            <a:r>
              <a:rPr lang="en-US" dirty="0" smtClean="0"/>
              <a:t>the language</a:t>
            </a:r>
          </a:p>
          <a:p>
            <a:r>
              <a:rPr lang="en-US" dirty="0" smtClean="0"/>
              <a:t>A context-free language has a context-free grammar</a:t>
            </a:r>
          </a:p>
          <a:p>
            <a:r>
              <a:rPr lang="en-US" dirty="0" err="1" smtClean="0"/>
              <a:t>Yacc</a:t>
            </a:r>
            <a:r>
              <a:rPr lang="en-US" dirty="0" smtClean="0"/>
              <a:t> (and later, Gnu Bison)</a:t>
            </a:r>
          </a:p>
          <a:p>
            <a:pPr lvl="1"/>
            <a:r>
              <a:rPr lang="en-US" dirty="0" smtClean="0"/>
              <a:t>Input: a context-free grammar that describes the language L to be parsed</a:t>
            </a:r>
          </a:p>
          <a:p>
            <a:pPr lvl="1"/>
            <a:r>
              <a:rPr lang="en-US" dirty="0" smtClean="0"/>
              <a:t>Output: a parsing function, </a:t>
            </a:r>
            <a:r>
              <a:rPr lang="en-US" dirty="0" err="1" smtClean="0"/>
              <a:t>yyparse</a:t>
            </a:r>
            <a:r>
              <a:rPr lang="en-US" dirty="0" smtClean="0"/>
              <a:t>(), for which</a:t>
            </a:r>
          </a:p>
          <a:p>
            <a:pPr marL="457200" lvl="1" indent="0">
              <a:buNone/>
            </a:pPr>
            <a:r>
              <a:rPr lang="en-US" dirty="0"/>
              <a:t> </a:t>
            </a:r>
            <a:r>
              <a:rPr lang="en-US" dirty="0" smtClean="0"/>
              <a:t>   executing </a:t>
            </a:r>
            <a:r>
              <a:rPr lang="en-US" dirty="0" err="1" smtClean="0"/>
              <a:t>yyparse</a:t>
            </a:r>
            <a:r>
              <a:rPr lang="en-US" dirty="0" smtClean="0"/>
              <a:t>() on string s computes Parse(L,s)</a:t>
            </a:r>
            <a:endParaRPr lang="en-US" baseline="-25000" dirty="0"/>
          </a:p>
        </p:txBody>
      </p:sp>
    </p:spTree>
    <p:extLst>
      <p:ext uri="{BB962C8B-B14F-4D97-AF65-F5344CB8AC3E}">
        <p14:creationId xmlns:p14="http://schemas.microsoft.com/office/powerpoint/2010/main" val="1364135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dissolve">
                                      <p:cBhvr>
                                        <p:cTn id="7" dur="500"/>
                                        <p:tgtEl>
                                          <p:spTgt spid="11">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dissolve">
                                      <p:cBhvr>
                                        <p:cTn id="10" dur="500"/>
                                        <p:tgtEl>
                                          <p:spTgt spid="11">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Effect transition="in" filter="dissolve">
                                      <p:cBhvr>
                                        <p:cTn id="13" dur="500"/>
                                        <p:tgtEl>
                                          <p:spTgt spid="11">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11">
                                            <p:txEl>
                                              <p:pRg st="3" end="3"/>
                                            </p:txEl>
                                          </p:spTgt>
                                        </p:tgtEl>
                                        <p:attrNameLst>
                                          <p:attrName>style.visibility</p:attrName>
                                        </p:attrNameLst>
                                      </p:cBhvr>
                                      <p:to>
                                        <p:strVal val="visible"/>
                                      </p:to>
                                    </p:set>
                                    <p:animEffect transition="in" filter="dissolve">
                                      <p:cBhvr>
                                        <p:cTn id="16" dur="500"/>
                                        <p:tgtEl>
                                          <p:spTgt spid="11">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animEffect transition="in" filter="dissolve">
                                      <p:cBhvr>
                                        <p:cTn id="21" dur="500"/>
                                        <p:tgtEl>
                                          <p:spTgt spid="11">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11">
                                            <p:txEl>
                                              <p:pRg st="5" end="5"/>
                                            </p:txEl>
                                          </p:spTgt>
                                        </p:tgtEl>
                                        <p:attrNameLst>
                                          <p:attrName>style.visibility</p:attrName>
                                        </p:attrNameLst>
                                      </p:cBhvr>
                                      <p:to>
                                        <p:strVal val="visible"/>
                                      </p:to>
                                    </p:set>
                                    <p:animEffect transition="in" filter="dissolve">
                                      <p:cBhvr>
                                        <p:cTn id="26" dur="500"/>
                                        <p:tgtEl>
                                          <p:spTgt spid="11">
                                            <p:txEl>
                                              <p:pRg st="5" end="5"/>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11">
                                            <p:txEl>
                                              <p:pRg st="6" end="6"/>
                                            </p:txEl>
                                          </p:spTgt>
                                        </p:tgtEl>
                                        <p:attrNameLst>
                                          <p:attrName>style.visibility</p:attrName>
                                        </p:attrNameLst>
                                      </p:cBhvr>
                                      <p:to>
                                        <p:strVal val="visible"/>
                                      </p:to>
                                    </p:set>
                                    <p:animEffect transition="in" filter="dissolve">
                                      <p:cBhvr>
                                        <p:cTn id="29" dur="500"/>
                                        <p:tgtEl>
                                          <p:spTgt spid="11">
                                            <p:txEl>
                                              <p:pRg st="6" end="6"/>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11">
                                            <p:txEl>
                                              <p:pRg st="7" end="7"/>
                                            </p:txEl>
                                          </p:spTgt>
                                        </p:tgtEl>
                                        <p:attrNameLst>
                                          <p:attrName>style.visibility</p:attrName>
                                        </p:attrNameLst>
                                      </p:cBhvr>
                                      <p:to>
                                        <p:strVal val="visible"/>
                                      </p:to>
                                    </p:set>
                                    <p:animEffect transition="in" filter="dissolve">
                                      <p:cBhvr>
                                        <p:cTn id="32" dur="500"/>
                                        <p:tgtEl>
                                          <p:spTgt spid="11">
                                            <p:txEl>
                                              <p:pRg st="7" end="7"/>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11">
                                            <p:txEl>
                                              <p:pRg st="8" end="8"/>
                                            </p:txEl>
                                          </p:spTgt>
                                        </p:tgtEl>
                                        <p:attrNameLst>
                                          <p:attrName>style.visibility</p:attrName>
                                        </p:attrNameLst>
                                      </p:cBhvr>
                                      <p:to>
                                        <p:strVal val="visible"/>
                                      </p:to>
                                    </p:set>
                                    <p:animEffect transition="in" filter="dissolve">
                                      <p:cBhvr>
                                        <p:cTn id="35" dur="500"/>
                                        <p:tgtEl>
                                          <p:spTgt spid="11">
                                            <p:txEl>
                                              <p:pRg st="8" end="8"/>
                                            </p:txEl>
                                          </p:spTgt>
                                        </p:tgtEl>
                                      </p:cBhvr>
                                    </p:animEffect>
                                  </p:childTnLst>
                                </p:cTn>
                              </p:par>
                              <p:par>
                                <p:cTn id="36" presetID="9" presetClass="entr" presetSubtype="0"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dissolve">
                                      <p:cBhvr>
                                        <p:cTn id="38" dur="500"/>
                                        <p:tgtEl>
                                          <p:spTgt spid="6"/>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dissolve">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0">
            <a:noAutofit/>
          </a:bodyPr>
          <a:lstStyle/>
          <a:p>
            <a:r>
              <a:rPr lang="en-US" sz="3600" dirty="0"/>
              <a:t>Decision </a:t>
            </a:r>
            <a:r>
              <a:rPr lang="en-US" sz="3600" dirty="0" smtClean="0"/>
              <a:t>Procedures </a:t>
            </a:r>
            <a:r>
              <a:rPr lang="en-US" sz="3600" dirty="0"/>
              <a:t>and Symbolic Abstraction </a:t>
            </a:r>
          </a:p>
        </p:txBody>
      </p:sp>
      <p:sp>
        <p:nvSpPr>
          <p:cNvPr id="3" name="Content Placeholder 2"/>
          <p:cNvSpPr>
            <a:spLocks noGrp="1"/>
          </p:cNvSpPr>
          <p:nvPr>
            <p:ph idx="1"/>
          </p:nvPr>
        </p:nvSpPr>
        <p:spPr>
          <a:xfrm>
            <a:off x="457200" y="1262105"/>
            <a:ext cx="8229600" cy="635854"/>
          </a:xfrm>
        </p:spPr>
        <p:txBody>
          <a:bodyPr>
            <a:normAutofit/>
          </a:bodyPr>
          <a:lstStyle/>
          <a:p>
            <a:pPr marL="0" indent="0">
              <a:buNone/>
            </a:pPr>
            <a:r>
              <a:rPr lang="en-US" sz="3200" u="sng" dirty="0" smtClean="0"/>
              <a:t>Recipe for </a:t>
            </a:r>
            <a:r>
              <a:rPr lang="en-US" sz="3200" u="sng" dirty="0" err="1" smtClean="0"/>
              <a:t>unsatisfiability</a:t>
            </a:r>
            <a:r>
              <a:rPr lang="en-US" sz="3200" u="sng" dirty="0" smtClean="0"/>
              <a:t> checking:</a:t>
            </a:r>
            <a:endParaRPr lang="en-US" sz="3200" u="sng" dirty="0"/>
          </a:p>
        </p:txBody>
      </p:sp>
      <p:sp>
        <p:nvSpPr>
          <p:cNvPr id="5" name="Slide Number Placeholder 4"/>
          <p:cNvSpPr>
            <a:spLocks noGrp="1"/>
          </p:cNvSpPr>
          <p:nvPr>
            <p:ph type="sldNum" sz="quarter" idx="12"/>
          </p:nvPr>
        </p:nvSpPr>
        <p:spPr/>
        <p:txBody>
          <a:bodyPr/>
          <a:lstStyle/>
          <a:p>
            <a:fld id="{A65A0EED-6B89-664A-801E-D3FDD91C7C69}" type="slidenum">
              <a:rPr lang="en-US" smtClean="0"/>
              <a:pPr/>
              <a:t>80</a:t>
            </a:fld>
            <a:endParaRPr lang="en-US"/>
          </a:p>
        </p:txBody>
      </p:sp>
      <mc:AlternateContent xmlns:mc="http://schemas.openxmlformats.org/markup-compatibility/2006" xmlns:a14="http://schemas.microsoft.com/office/drawing/2010/main">
        <mc:Choice Requires="a14">
          <p:sp>
            <p:nvSpPr>
              <p:cNvPr id="7" name="TextBox 6"/>
              <p:cNvSpPr txBox="1"/>
              <p:nvPr/>
            </p:nvSpPr>
            <p:spPr>
              <a:xfrm>
                <a:off x="470823" y="2112157"/>
                <a:ext cx="6890482" cy="2080057"/>
              </a:xfrm>
              <a:prstGeom prst="rect">
                <a:avLst/>
              </a:prstGeom>
              <a:noFill/>
            </p:spPr>
            <p:txBody>
              <a:bodyPr wrap="square" rtlCol="0">
                <a:spAutoFit/>
              </a:bodyPr>
              <a:lstStyle/>
              <a:p>
                <a14:m>
                  <m:oMath xmlns:m="http://schemas.openxmlformats.org/officeDocument/2006/math">
                    <m:r>
                      <m:rPr>
                        <m:sty m:val="p"/>
                      </m:rPr>
                      <a:rPr lang="en-US" sz="3200" b="0" i="0" smtClean="0">
                        <a:solidFill>
                          <a:schemeClr val="tx1"/>
                        </a:solidFill>
                        <a:latin typeface="Cambria Math"/>
                        <a:ea typeface="Cambria Math"/>
                      </a:rPr>
                      <m:t>Given</m:t>
                    </m:r>
                    <m:r>
                      <a:rPr lang="en-US" sz="3200" b="0" i="1" smtClean="0">
                        <a:solidFill>
                          <a:schemeClr val="tx1"/>
                        </a:solidFill>
                        <a:latin typeface="Cambria Math"/>
                        <a:ea typeface="Cambria Math"/>
                      </a:rPr>
                      <m:t> </m:t>
                    </m:r>
                    <m:r>
                      <a:rPr lang="en-US" sz="3200" i="1">
                        <a:solidFill>
                          <a:srgbClr val="0070C0"/>
                        </a:solidFill>
                        <a:latin typeface="Cambria Math"/>
                        <a:ea typeface="Cambria Math"/>
                      </a:rPr>
                      <m:t>𝜑</m:t>
                    </m:r>
                    <m:r>
                      <a:rPr lang="en-US" sz="3200" i="1">
                        <a:latin typeface="Cambria Math"/>
                        <a:ea typeface="Cambria Math"/>
                      </a:rPr>
                      <m:t>∈</m:t>
                    </m:r>
                    <m:r>
                      <a:rPr lang="en-US" sz="3200" i="1">
                        <a:solidFill>
                          <a:schemeClr val="tx2">
                            <a:lumMod val="60000"/>
                            <a:lumOff val="40000"/>
                          </a:schemeClr>
                        </a:solidFill>
                        <a:latin typeface="Cambria Math"/>
                        <a:ea typeface="Cambria Math"/>
                      </a:rPr>
                      <m:t>ℒ</m:t>
                    </m:r>
                  </m:oMath>
                </a14:m>
                <a:r>
                  <a:rPr lang="en-US" sz="3200" dirty="0" smtClean="0"/>
                  <a:t> and </a:t>
                </a:r>
                <a14:m>
                  <m:oMath xmlns:m="http://schemas.openxmlformats.org/officeDocument/2006/math">
                    <m:r>
                      <a:rPr lang="en-US" sz="3200" i="1">
                        <a:solidFill>
                          <a:srgbClr val="FF0000"/>
                        </a:solidFill>
                        <a:latin typeface="Cambria Math"/>
                        <a:ea typeface="Cambria Math"/>
                      </a:rPr>
                      <m:t>𝒜</m:t>
                    </m:r>
                  </m:oMath>
                </a14:m>
                <a:r>
                  <a:rPr lang="en-US" sz="3200" dirty="0"/>
                  <a:t> </a:t>
                </a:r>
                <a:r>
                  <a:rPr lang="en-US" sz="3200" dirty="0" smtClean="0"/>
                  <a:t>an abstract domain, </a:t>
                </a:r>
                <a14:m>
                  <m:oMath xmlns:m="http://schemas.openxmlformats.org/officeDocument/2006/math">
                    <m:r>
                      <m:rPr>
                        <m:sty m:val="p"/>
                      </m:rPr>
                      <a:rPr lang="en-US" sz="3200" b="0" i="0" smtClean="0">
                        <a:latin typeface="Cambria Math"/>
                        <a:ea typeface="Cambria Math"/>
                      </a:rPr>
                      <m:t>f</m:t>
                    </m:r>
                    <m:r>
                      <m:rPr>
                        <m:sty m:val="p"/>
                      </m:rPr>
                      <a:rPr lang="en-US" sz="3200">
                        <a:latin typeface="Cambria Math"/>
                        <a:ea typeface="Cambria Math"/>
                      </a:rPr>
                      <m:t>ind</m:t>
                    </m:r>
                    <m:r>
                      <a:rPr lang="en-US" sz="3200" i="1">
                        <a:latin typeface="Cambria Math"/>
                        <a:ea typeface="Cambria Math"/>
                      </a:rPr>
                      <m:t> </m:t>
                    </m:r>
                    <m:sSup>
                      <m:sSupPr>
                        <m:ctrlPr>
                          <a:rPr lang="en-US" sz="3200" b="0" i="1" smtClean="0">
                            <a:solidFill>
                              <a:srgbClr val="FF0000"/>
                            </a:solidFill>
                            <a:latin typeface="Cambria Math"/>
                            <a:ea typeface="Cambria Math"/>
                          </a:rPr>
                        </m:ctrlPr>
                      </m:sSupPr>
                      <m:e>
                        <m:r>
                          <a:rPr lang="en-US" sz="3200" b="0" i="1" smtClean="0">
                            <a:solidFill>
                              <a:srgbClr val="FF0000"/>
                            </a:solidFill>
                            <a:latin typeface="Cambria Math"/>
                            <a:ea typeface="Cambria Math"/>
                          </a:rPr>
                          <m:t>𝑎</m:t>
                        </m:r>
                      </m:e>
                      <m:sup>
                        <m:r>
                          <a:rPr lang="en-US" sz="3200" b="0" i="1" smtClean="0">
                            <a:solidFill>
                              <a:srgbClr val="FF0000"/>
                            </a:solidFill>
                            <a:latin typeface="Cambria Math"/>
                            <a:ea typeface="Cambria Math"/>
                          </a:rPr>
                          <m:t>#</m:t>
                        </m:r>
                      </m:sup>
                    </m:sSup>
                    <m:r>
                      <a:rPr lang="en-US" sz="3200" i="1">
                        <a:latin typeface="Cambria Math"/>
                        <a:ea typeface="Cambria Math"/>
                      </a:rPr>
                      <m:t>= </m:t>
                    </m:r>
                    <m:acc>
                      <m:accPr>
                        <m:chr m:val="̂"/>
                        <m:ctrlPr>
                          <a:rPr lang="en-US" sz="3200" i="1">
                            <a:latin typeface="Cambria Math"/>
                            <a:ea typeface="Cambria Math"/>
                          </a:rPr>
                        </m:ctrlPr>
                      </m:accPr>
                      <m:e>
                        <m:r>
                          <a:rPr lang="en-US" sz="3200" i="1">
                            <a:latin typeface="Cambria Math"/>
                            <a:ea typeface="Cambria Math"/>
                          </a:rPr>
                          <m:t>𝛼</m:t>
                        </m:r>
                      </m:e>
                    </m:acc>
                    <m:d>
                      <m:dPr>
                        <m:ctrlPr>
                          <a:rPr lang="en-US" sz="3200" i="1">
                            <a:latin typeface="Cambria Math"/>
                            <a:ea typeface="Cambria Math"/>
                          </a:rPr>
                        </m:ctrlPr>
                      </m:dPr>
                      <m:e>
                        <m:r>
                          <a:rPr lang="en-US" sz="3200" i="1">
                            <a:solidFill>
                              <a:srgbClr val="0070C0"/>
                            </a:solidFill>
                            <a:latin typeface="Cambria Math"/>
                            <a:ea typeface="Cambria Math"/>
                          </a:rPr>
                          <m:t>𝜑</m:t>
                        </m:r>
                      </m:e>
                    </m:d>
                    <m:r>
                      <a:rPr lang="en-US" sz="3200" i="1">
                        <a:solidFill>
                          <a:srgbClr val="0070C0"/>
                        </a:solidFill>
                        <a:latin typeface="Cambria Math"/>
                        <a:ea typeface="Cambria Math"/>
                      </a:rPr>
                      <m:t>, </m:t>
                    </m:r>
                    <m:r>
                      <m:rPr>
                        <m:sty m:val="p"/>
                      </m:rPr>
                      <a:rPr lang="en-US" sz="3200">
                        <a:latin typeface="Cambria Math"/>
                        <a:ea typeface="Cambria Math"/>
                      </a:rPr>
                      <m:t>where</m:t>
                    </m:r>
                    <m:r>
                      <a:rPr lang="en-US" sz="3200">
                        <a:solidFill>
                          <a:srgbClr val="0070C0"/>
                        </a:solidFill>
                        <a:latin typeface="Cambria Math"/>
                        <a:ea typeface="Cambria Math"/>
                      </a:rPr>
                      <m:t> </m:t>
                    </m:r>
                    <m:sSup>
                      <m:sSupPr>
                        <m:ctrlPr>
                          <a:rPr lang="en-US" sz="3200" b="0" i="1" smtClean="0">
                            <a:solidFill>
                              <a:srgbClr val="FF0000"/>
                            </a:solidFill>
                            <a:latin typeface="Cambria Math"/>
                            <a:ea typeface="Cambria Math"/>
                          </a:rPr>
                        </m:ctrlPr>
                      </m:sSupPr>
                      <m:e>
                        <m:r>
                          <a:rPr lang="en-US" sz="3200" b="0" i="1" smtClean="0">
                            <a:solidFill>
                              <a:srgbClr val="FF0000"/>
                            </a:solidFill>
                            <a:latin typeface="Cambria Math"/>
                            <a:ea typeface="Cambria Math"/>
                          </a:rPr>
                          <m:t>𝑎</m:t>
                        </m:r>
                      </m:e>
                      <m:sup>
                        <m:r>
                          <a:rPr lang="en-US" sz="3200" b="0" i="1" smtClean="0">
                            <a:solidFill>
                              <a:srgbClr val="FF0000"/>
                            </a:solidFill>
                            <a:latin typeface="Cambria Math"/>
                            <a:ea typeface="Cambria Math"/>
                          </a:rPr>
                          <m:t>#</m:t>
                        </m:r>
                      </m:sup>
                    </m:sSup>
                    <m:r>
                      <a:rPr lang="en-US" sz="3200" i="1">
                        <a:latin typeface="Cambria Math"/>
                        <a:ea typeface="Cambria Math"/>
                      </a:rPr>
                      <m:t>∈</m:t>
                    </m:r>
                    <m:r>
                      <a:rPr lang="en-US" sz="3200" i="1">
                        <a:solidFill>
                          <a:srgbClr val="FF0000"/>
                        </a:solidFill>
                        <a:latin typeface="Cambria Math"/>
                        <a:ea typeface="Cambria Math"/>
                      </a:rPr>
                      <m:t>𝒜</m:t>
                    </m:r>
                  </m:oMath>
                </a14:m>
                <a:endParaRPr lang="en-US" sz="3200" b="0" dirty="0" smtClean="0">
                  <a:solidFill>
                    <a:schemeClr val="tx1"/>
                  </a:solidFill>
                  <a:ea typeface="Cambria Math"/>
                </a:endParaRPr>
              </a:p>
              <a:p>
                <a:endParaRPr lang="en-US" sz="3200" b="0" dirty="0" smtClean="0">
                  <a:solidFill>
                    <a:schemeClr val="tx1"/>
                  </a:solidFill>
                  <a:ea typeface="Cambria Math"/>
                </a:endParaRPr>
              </a:p>
              <a:p>
                <a:r>
                  <a:rPr lang="en-US" sz="3200" dirty="0">
                    <a:latin typeface="Cambria Math"/>
                    <a:ea typeface="Cambria Math"/>
                  </a:rPr>
                  <a:t>If</a:t>
                </a:r>
                <a:r>
                  <a:rPr lang="en-US" sz="3200" dirty="0"/>
                  <a:t> </a:t>
                </a:r>
                <a14:m>
                  <m:oMath xmlns:m="http://schemas.openxmlformats.org/officeDocument/2006/math">
                    <m:sSup>
                      <m:sSupPr>
                        <m:ctrlPr>
                          <a:rPr lang="en-US" sz="3200" b="0" i="1" smtClean="0">
                            <a:solidFill>
                              <a:srgbClr val="FF0000"/>
                            </a:solidFill>
                            <a:latin typeface="Cambria Math"/>
                            <a:ea typeface="Cambria Math"/>
                          </a:rPr>
                        </m:ctrlPr>
                      </m:sSupPr>
                      <m:e>
                        <m:r>
                          <a:rPr lang="en-US" sz="3200" b="0" i="1" smtClean="0">
                            <a:solidFill>
                              <a:srgbClr val="FF0000"/>
                            </a:solidFill>
                            <a:latin typeface="Cambria Math"/>
                            <a:ea typeface="Cambria Math"/>
                          </a:rPr>
                          <m:t>𝑎</m:t>
                        </m:r>
                      </m:e>
                      <m:sup>
                        <m:r>
                          <a:rPr lang="en-US" sz="3200" b="0" i="1" smtClean="0">
                            <a:solidFill>
                              <a:srgbClr val="FF0000"/>
                            </a:solidFill>
                            <a:latin typeface="Cambria Math"/>
                            <a:ea typeface="Cambria Math"/>
                          </a:rPr>
                          <m:t>#</m:t>
                        </m:r>
                      </m:sup>
                    </m:sSup>
                  </m:oMath>
                </a14:m>
                <a:r>
                  <a:rPr lang="en-US" sz="3200" dirty="0"/>
                  <a:t> </a:t>
                </a:r>
                <a:r>
                  <a:rPr lang="en-US" sz="3200" dirty="0">
                    <a:latin typeface="Cambria Math"/>
                    <a:ea typeface="Cambria Math"/>
                  </a:rPr>
                  <a:t>is</a:t>
                </a:r>
                <a:r>
                  <a:rPr lang="en-US" sz="3200" dirty="0"/>
                  <a:t> </a:t>
                </a:r>
                <a14:m>
                  <m:oMath xmlns:m="http://schemas.openxmlformats.org/officeDocument/2006/math">
                    <m:r>
                      <a:rPr lang="en-US" sz="3200" i="1">
                        <a:solidFill>
                          <a:srgbClr val="FF0000"/>
                        </a:solidFill>
                        <a:latin typeface="Cambria Math"/>
                        <a:ea typeface="Cambria Math"/>
                      </a:rPr>
                      <m:t>⊥</m:t>
                    </m:r>
                  </m:oMath>
                </a14:m>
                <a:r>
                  <a:rPr lang="en-US" sz="3200" dirty="0"/>
                  <a:t> </a:t>
                </a:r>
                <a:r>
                  <a:rPr lang="en-US" sz="3200" dirty="0">
                    <a:latin typeface="Cambria Math"/>
                    <a:ea typeface="Cambria Math"/>
                  </a:rPr>
                  <a:t>then </a:t>
                </a:r>
                <a14:m>
                  <m:oMath xmlns:m="http://schemas.openxmlformats.org/officeDocument/2006/math">
                    <m:r>
                      <a:rPr lang="en-US" sz="3200" i="1">
                        <a:solidFill>
                          <a:srgbClr val="0070C0"/>
                        </a:solidFill>
                        <a:latin typeface="Cambria Math"/>
                        <a:ea typeface="Cambria Math"/>
                      </a:rPr>
                      <m:t>𝜑</m:t>
                    </m:r>
                  </m:oMath>
                </a14:m>
                <a:r>
                  <a:rPr lang="en-US" sz="3200" dirty="0"/>
                  <a:t> </a:t>
                </a:r>
                <a:r>
                  <a:rPr lang="en-US" sz="3200" dirty="0">
                    <a:latin typeface="Cambria Math"/>
                    <a:ea typeface="Cambria Math"/>
                  </a:rPr>
                  <a:t>is </a:t>
                </a:r>
                <a:r>
                  <a:rPr lang="en-US" sz="3200" dirty="0" err="1" smtClean="0">
                    <a:latin typeface="Cambria Math"/>
                    <a:ea typeface="Cambria Math"/>
                  </a:rPr>
                  <a:t>unsatisfiable</a:t>
                </a:r>
                <a:endParaRPr lang="en-US" sz="3200" dirty="0"/>
              </a:p>
            </p:txBody>
          </p:sp>
        </mc:Choice>
        <mc:Fallback xmlns="">
          <p:sp>
            <p:nvSpPr>
              <p:cNvPr id="7" name="TextBox 6"/>
              <p:cNvSpPr txBox="1">
                <a:spLocks noRot="1" noChangeAspect="1" noMove="1" noResize="1" noEditPoints="1" noAdjustHandles="1" noChangeArrowheads="1" noChangeShapeType="1" noTextEdit="1"/>
              </p:cNvSpPr>
              <p:nvPr/>
            </p:nvSpPr>
            <p:spPr>
              <a:xfrm>
                <a:off x="470823" y="2112157"/>
                <a:ext cx="6890482" cy="2080057"/>
              </a:xfrm>
              <a:prstGeom prst="rect">
                <a:avLst/>
              </a:prstGeom>
              <a:blipFill rotWithShape="1">
                <a:blip r:embed="rId3"/>
                <a:stretch>
                  <a:fillRect l="-2210" t="-3509" r="-2918" b="-7895"/>
                </a:stretch>
              </a:blipFill>
            </p:spPr>
            <p:txBody>
              <a:bodyPr/>
              <a:lstStyle/>
              <a:p>
                <a:r>
                  <a:rPr lang="en-US">
                    <a:noFill/>
                  </a:rPr>
                  <a:t> </a:t>
                </a:r>
              </a:p>
            </p:txBody>
          </p:sp>
        </mc:Fallback>
      </mc:AlternateContent>
      <p:sp>
        <p:nvSpPr>
          <p:cNvPr id="10" name="Oval 9"/>
          <p:cNvSpPr/>
          <p:nvPr/>
        </p:nvSpPr>
        <p:spPr>
          <a:xfrm>
            <a:off x="6018299" y="6036284"/>
            <a:ext cx="466165"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ysClr val="windowText" lastClr="000000"/>
                </a:solidFill>
                <a:latin typeface="Lucida Calligraphy" panose="03010101010101010101" pitchFamily="66" charset="0"/>
              </a:rPr>
              <a:t>A</a:t>
            </a:r>
            <a:endParaRPr lang="en-US" sz="1600" baseline="-25000" dirty="0">
              <a:solidFill>
                <a:sysClr val="windowText" lastClr="000000"/>
              </a:solidFill>
            </a:endParaRPr>
          </a:p>
        </p:txBody>
      </p:sp>
      <p:sp>
        <p:nvSpPr>
          <p:cNvPr id="12" name="Oval 11"/>
          <p:cNvSpPr/>
          <p:nvPr/>
        </p:nvSpPr>
        <p:spPr>
          <a:xfrm>
            <a:off x="4258655" y="6036284"/>
            <a:ext cx="338097"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ysClr val="windowText" lastClr="000000"/>
                </a:solidFill>
                <a:latin typeface="Lucida Calligraphy" panose="03010101010101010101" pitchFamily="66" charset="0"/>
              </a:rPr>
              <a:t>L</a:t>
            </a:r>
            <a:endParaRPr lang="en-US" sz="1600" baseline="-25000" dirty="0">
              <a:solidFill>
                <a:sysClr val="windowText" lastClr="000000"/>
              </a:solidFill>
              <a:latin typeface="Lucida Calligraphy" panose="03010101010101010101" pitchFamily="66" charset="0"/>
            </a:endParaRPr>
          </a:p>
        </p:txBody>
      </p:sp>
      <p:sp>
        <p:nvSpPr>
          <p:cNvPr id="13" name="Rounded Rectangle 12"/>
          <p:cNvSpPr/>
          <p:nvPr/>
        </p:nvSpPr>
        <p:spPr>
          <a:xfrm>
            <a:off x="3812981" y="4344669"/>
            <a:ext cx="1265474" cy="1709175"/>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426414" y="5141212"/>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sp>
        <p:nvSpPr>
          <p:cNvPr id="15" name="TextBox 14"/>
          <p:cNvSpPr txBox="1"/>
          <p:nvPr/>
        </p:nvSpPr>
        <p:spPr>
          <a:xfrm>
            <a:off x="4351752" y="4830795"/>
            <a:ext cx="231795" cy="276999"/>
          </a:xfrm>
          <a:prstGeom prst="rect">
            <a:avLst/>
          </a:prstGeom>
          <a:noFill/>
        </p:spPr>
        <p:txBody>
          <a:bodyPr wrap="none" lIns="45720" tIns="0" rIns="45720" bIns="0" rtlCol="0">
            <a:spAutoFit/>
          </a:bodyPr>
          <a:lstStyle/>
          <a:p>
            <a:r>
              <a:rPr lang="en-US" dirty="0" smtClean="0">
                <a:solidFill>
                  <a:sysClr val="windowText" lastClr="000000"/>
                </a:solidFill>
                <a:sym typeface="Symbol"/>
              </a:rPr>
              <a:t></a:t>
            </a:r>
            <a:endParaRPr lang="en-US" b="1" dirty="0">
              <a:solidFill>
                <a:sysClr val="windowText" lastClr="000000"/>
              </a:solidFill>
            </a:endParaRPr>
          </a:p>
        </p:txBody>
      </p:sp>
      <p:sp>
        <p:nvSpPr>
          <p:cNvPr id="24" name="Diamond 23"/>
          <p:cNvSpPr/>
          <p:nvPr/>
        </p:nvSpPr>
        <p:spPr>
          <a:xfrm>
            <a:off x="5509871" y="4344669"/>
            <a:ext cx="1483020" cy="1709175"/>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2371281" y="6036284"/>
            <a:ext cx="830677" cy="338554"/>
          </a:xfrm>
          <a:prstGeom prst="rect">
            <a:avLst/>
          </a:prstGeom>
          <a:noFill/>
        </p:spPr>
        <p:txBody>
          <a:bodyPr wrap="none" rtlCol="0">
            <a:spAutoFit/>
          </a:bodyPr>
          <a:lstStyle/>
          <a:p>
            <a:r>
              <a:rPr lang="en-US" sz="1600" dirty="0" smtClean="0">
                <a:solidFill>
                  <a:sysClr val="windowText" lastClr="000000"/>
                </a:solidFill>
                <a:latin typeface="Lucida Calligraphy" panose="03010101010101010101" pitchFamily="66" charset="0"/>
              </a:rPr>
              <a:t>States</a:t>
            </a:r>
            <a:endParaRPr lang="en-US" sz="1600" baseline="-25000" dirty="0">
              <a:solidFill>
                <a:sysClr val="windowText" lastClr="000000"/>
              </a:solidFill>
            </a:endParaRPr>
          </a:p>
        </p:txBody>
      </p:sp>
      <p:sp>
        <p:nvSpPr>
          <p:cNvPr id="26" name="Rounded Rectangle 25"/>
          <p:cNvSpPr/>
          <p:nvPr/>
        </p:nvSpPr>
        <p:spPr>
          <a:xfrm>
            <a:off x="2151110" y="4344669"/>
            <a:ext cx="1265474" cy="1709174"/>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p:cNvGrpSpPr/>
          <p:nvPr/>
        </p:nvGrpSpPr>
        <p:grpSpPr>
          <a:xfrm>
            <a:off x="4484047" y="5168644"/>
            <a:ext cx="2075736" cy="1033427"/>
            <a:chOff x="4484047" y="5168644"/>
            <a:chExt cx="2075736" cy="1033427"/>
          </a:xfrm>
        </p:grpSpPr>
        <p:cxnSp>
          <p:nvCxnSpPr>
            <p:cNvPr id="18" name="Straight Arrow Connector 17"/>
            <p:cNvCxnSpPr>
              <a:stCxn id="19" idx="2"/>
              <a:endCxn id="14" idx="6"/>
            </p:cNvCxnSpPr>
            <p:nvPr/>
          </p:nvCxnSpPr>
          <p:spPr>
            <a:xfrm flipH="1" flipV="1">
              <a:off x="4484047" y="5168644"/>
              <a:ext cx="1739143" cy="874696"/>
            </a:xfrm>
            <a:prstGeom prst="straightConnector1">
              <a:avLst/>
            </a:prstGeom>
            <a:ln>
              <a:solidFill>
                <a:schemeClr val="tx1"/>
              </a:solidFill>
              <a:headEnd type="stealth" w="med" len="lg"/>
              <a:tailEnd type="none" w="med" len="lg"/>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6223190" y="6015908"/>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mc:AlternateContent xmlns:mc="http://schemas.openxmlformats.org/markup-compatibility/2006" xmlns:a14="http://schemas.microsoft.com/office/drawing/2010/main">
          <mc:Choice Requires="a14">
            <p:sp>
              <p:nvSpPr>
                <p:cNvPr id="23" name="TextBox 22"/>
                <p:cNvSpPr txBox="1"/>
                <p:nvPr/>
              </p:nvSpPr>
              <p:spPr>
                <a:xfrm>
                  <a:off x="5108254" y="5253351"/>
                  <a:ext cx="365805" cy="3629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a:latin typeface="Cambria Math"/>
                                <a:sym typeface="Symbol"/>
                              </a:rPr>
                            </m:ctrlPr>
                          </m:accPr>
                          <m:e>
                            <m:r>
                              <m:rPr>
                                <m:nor/>
                              </m:rPr>
                              <a:rPr lang="en-US" dirty="0">
                                <a:sym typeface="Symbol"/>
                              </a:rPr>
                              <m:t></m:t>
                            </m:r>
                          </m:e>
                        </m:acc>
                      </m:oMath>
                    </m:oMathPara>
                  </a14:m>
                  <a:endParaRPr lang="en-US" baseline="-25000" dirty="0"/>
                </a:p>
              </p:txBody>
            </p:sp>
          </mc:Choice>
          <mc:Fallback xmlns="">
            <p:sp>
              <p:nvSpPr>
                <p:cNvPr id="23" name="TextBox 22"/>
                <p:cNvSpPr txBox="1">
                  <a:spLocks noRot="1" noChangeAspect="1" noMove="1" noResize="1" noEditPoints="1" noAdjustHandles="1" noChangeArrowheads="1" noChangeShapeType="1" noTextEdit="1"/>
                </p:cNvSpPr>
                <p:nvPr/>
              </p:nvSpPr>
              <p:spPr>
                <a:xfrm>
                  <a:off x="5108254" y="5253351"/>
                  <a:ext cx="365805" cy="362984"/>
                </a:xfrm>
                <a:prstGeom prst="rect">
                  <a:avLst/>
                </a:prstGeom>
                <a:blipFill rotWithShape="1">
                  <a:blip r:embed="rId4"/>
                  <a:stretch>
                    <a:fillRect t="-3390" r="-5000"/>
                  </a:stretch>
                </a:blipFill>
              </p:spPr>
              <p:txBody>
                <a:bodyPr/>
                <a:lstStyle/>
                <a:p>
                  <a:r>
                    <a:rPr lang="en-US">
                      <a:noFill/>
                    </a:rPr>
                    <a:t> </a:t>
                  </a:r>
                </a:p>
              </p:txBody>
            </p:sp>
          </mc:Fallback>
        </mc:AlternateContent>
        <p:sp>
          <p:nvSpPr>
            <p:cNvPr id="35" name="TextBox 34"/>
            <p:cNvSpPr txBox="1"/>
            <p:nvPr/>
          </p:nvSpPr>
          <p:spPr>
            <a:xfrm>
              <a:off x="6255464" y="5832739"/>
              <a:ext cx="304319" cy="369332"/>
            </a:xfrm>
            <a:prstGeom prst="rect">
              <a:avLst/>
            </a:prstGeom>
            <a:noFill/>
          </p:spPr>
          <p:txBody>
            <a:bodyPr wrap="square" rtlCol="0">
              <a:spAutoFit/>
            </a:bodyPr>
            <a:lstStyle/>
            <a:p>
              <a:r>
                <a:rPr lang="en-US" dirty="0">
                  <a:sym typeface="Symbol"/>
                </a:rPr>
                <a:t>⊥</a:t>
              </a:r>
              <a:endParaRPr lang="en-US" dirty="0"/>
            </a:p>
          </p:txBody>
        </p:sp>
      </p:grpSp>
      <p:grpSp>
        <p:nvGrpSpPr>
          <p:cNvPr id="42" name="Group 41"/>
          <p:cNvGrpSpPr/>
          <p:nvPr/>
        </p:nvGrpSpPr>
        <p:grpSpPr>
          <a:xfrm>
            <a:off x="3416584" y="4455791"/>
            <a:ext cx="2835424" cy="1738460"/>
            <a:chOff x="3416584" y="4455791"/>
            <a:chExt cx="2835424" cy="1738460"/>
          </a:xfrm>
        </p:grpSpPr>
        <p:sp>
          <p:nvSpPr>
            <p:cNvPr id="29" name="TextBox 28"/>
            <p:cNvSpPr txBox="1"/>
            <p:nvPr/>
          </p:nvSpPr>
          <p:spPr>
            <a:xfrm>
              <a:off x="5407938" y="4455791"/>
              <a:ext cx="279244" cy="369332"/>
            </a:xfrm>
            <a:prstGeom prst="rect">
              <a:avLst/>
            </a:prstGeom>
            <a:noFill/>
          </p:spPr>
          <p:txBody>
            <a:bodyPr wrap="none" rtlCol="0">
              <a:spAutoFit/>
            </a:bodyPr>
            <a:lstStyle/>
            <a:p>
              <a:r>
                <a:rPr lang="en-US" dirty="0" smtClean="0">
                  <a:sym typeface="Symbol"/>
                </a:rPr>
                <a:t></a:t>
              </a:r>
              <a:endParaRPr lang="en-US" baseline="-25000" dirty="0"/>
            </a:p>
          </p:txBody>
        </p:sp>
        <p:cxnSp>
          <p:nvCxnSpPr>
            <p:cNvPr id="30" name="Curved Connector 29"/>
            <p:cNvCxnSpPr>
              <a:stCxn id="19" idx="0"/>
              <a:endCxn id="9" idx="0"/>
            </p:cNvCxnSpPr>
            <p:nvPr/>
          </p:nvCxnSpPr>
          <p:spPr>
            <a:xfrm rot="16200000" flipV="1">
              <a:off x="4832658" y="4596558"/>
              <a:ext cx="190989" cy="2647711"/>
            </a:xfrm>
            <a:prstGeom prst="curvedConnector3">
              <a:avLst>
                <a:gd name="adj1" fmla="val 718581"/>
              </a:avLst>
            </a:prstGeom>
            <a:ln>
              <a:solidFill>
                <a:schemeClr val="tx1"/>
              </a:solidFill>
              <a:prstDash val="dash"/>
              <a:headEnd type="none" w="med" len="lg"/>
              <a:tailEnd type="stealth" w="med" len="lg"/>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416584" y="5824919"/>
              <a:ext cx="375424" cy="369332"/>
            </a:xfrm>
            <a:prstGeom prst="rect">
              <a:avLst/>
            </a:prstGeom>
            <a:noFill/>
          </p:spPr>
          <p:txBody>
            <a:bodyPr wrap="none" rtlCol="0">
              <a:spAutoFit/>
            </a:bodyPr>
            <a:lstStyle/>
            <a:p>
              <a:r>
                <a:rPr lang="en-US" b="1" dirty="0" smtClean="0">
                  <a:sym typeface="Symbol"/>
                </a:rPr>
                <a:t></a:t>
              </a:r>
              <a:endParaRPr lang="en-US" b="1" dirty="0"/>
            </a:p>
          </p:txBody>
        </p:sp>
      </p:grpSp>
      <p:sp>
        <p:nvSpPr>
          <p:cNvPr id="6" name="Rounded Rectangular Callout 5"/>
          <p:cNvSpPr/>
          <p:nvPr/>
        </p:nvSpPr>
        <p:spPr>
          <a:xfrm>
            <a:off x="5817600" y="2757831"/>
            <a:ext cx="3232378" cy="995245"/>
          </a:xfrm>
          <a:prstGeom prst="wedgeRoundRectCallout">
            <a:avLst>
              <a:gd name="adj1" fmla="val -62866"/>
              <a:gd name="adj2" fmla="val 213522"/>
              <a:gd name="adj3" fmla="val 16667"/>
            </a:avLst>
          </a:prstGeom>
          <a:solidFill>
            <a:schemeClr val="bg1"/>
          </a:solidFill>
          <a:ln w="19050">
            <a:solidFill>
              <a:schemeClr val="tx1"/>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err="1">
                <a:solidFill>
                  <a:srgbClr val="FF0000"/>
                </a:solidFill>
              </a:rPr>
              <a:t>Satisfiability</a:t>
            </a:r>
            <a:r>
              <a:rPr lang="en-US" sz="2800" dirty="0">
                <a:solidFill>
                  <a:srgbClr val="FF0000"/>
                </a:solidFill>
              </a:rPr>
              <a:t> </a:t>
            </a:r>
            <a:r>
              <a:rPr lang="en-US" sz="2800" dirty="0" smtClean="0">
                <a:solidFill>
                  <a:srgbClr val="FF0000"/>
                </a:solidFill>
              </a:rPr>
              <a:t>modulo abstraction</a:t>
            </a:r>
            <a:endParaRPr lang="en-US" sz="2800" dirty="0">
              <a:solidFill>
                <a:srgbClr val="FF0000"/>
              </a:solidFill>
            </a:endParaRPr>
          </a:p>
        </p:txBody>
      </p:sp>
      <p:pic>
        <p:nvPicPr>
          <p:cNvPr id="27" name="Picture 8" descr="C:\Users\reps\AppData\Local\Microsoft\Windows\Temporary Internet Files\Content.IE5\UWN4LK9M\Lightbulb_by_Trixyrogue[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63731" y="1150557"/>
            <a:ext cx="880269" cy="1012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71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wipe(right)">
                                      <p:cBhvr>
                                        <p:cTn id="11" dur="500"/>
                                        <p:tgtEl>
                                          <p:spTgt spid="42"/>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8" descr="C:\Users\reps\AppData\Local\Microsoft\Windows\Temporary Internet Files\Content.IE5\UWN4LK9M\Lightbulb_by_Trixyrogu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63731" y="1150557"/>
            <a:ext cx="880269" cy="1012310"/>
          </a:xfrm>
          <a:prstGeom prst="rect">
            <a:avLst/>
          </a:prstGeom>
          <a:noFill/>
          <a:extLst>
            <a:ext uri="{909E8E84-426E-40DD-AFC4-6F175D3DCCD1}">
              <a14:hiddenFill xmlns:a14="http://schemas.microsoft.com/office/drawing/2010/main">
                <a:solidFill>
                  <a:srgbClr val="FFFFFF"/>
                </a:solidFill>
              </a14:hiddenFill>
            </a:ext>
          </a:extLst>
        </p:spPr>
      </p:pic>
      <p:sp>
        <p:nvSpPr>
          <p:cNvPr id="7" name="Diamond 6"/>
          <p:cNvSpPr/>
          <p:nvPr/>
        </p:nvSpPr>
        <p:spPr>
          <a:xfrm>
            <a:off x="4625006" y="2733028"/>
            <a:ext cx="2817623" cy="3718275"/>
          </a:xfrm>
          <a:prstGeom prst="diamond">
            <a:avLst/>
          </a:prstGeom>
          <a:noFill/>
          <a:ln w="24000">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D1C24"/>
              </a:solidFill>
            </a:endParaRPr>
          </a:p>
        </p:txBody>
      </p:sp>
      <mc:AlternateContent xmlns:mc="http://schemas.openxmlformats.org/markup-compatibility/2006" xmlns:a14="http://schemas.microsoft.com/office/drawing/2010/main">
        <mc:Choice Requires="a14">
          <p:sp>
            <p:nvSpPr>
              <p:cNvPr id="8" name="Rectangle 7"/>
              <p:cNvSpPr/>
              <p:nvPr/>
            </p:nvSpPr>
            <p:spPr>
              <a:xfrm>
                <a:off x="5670748" y="1524000"/>
                <a:ext cx="777008"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solidFill>
                            <a:srgbClr val="FF0000"/>
                          </a:solidFill>
                          <a:latin typeface="Cambria Math"/>
                          <a:ea typeface="Cambria Math"/>
                        </a:rPr>
                        <m:t>𝒜</m:t>
                      </m:r>
                    </m:oMath>
                  </m:oMathPara>
                </a14:m>
                <a:endParaRPr lang="en-US" sz="4000" dirty="0">
                  <a:solidFill>
                    <a:srgbClr val="FF0000"/>
                  </a:solidFill>
                </a:endParaRPr>
              </a:p>
            </p:txBody>
          </p:sp>
        </mc:Choice>
        <mc:Fallback xmlns="">
          <p:sp>
            <p:nvSpPr>
              <p:cNvPr id="8" name="Rectangle 7"/>
              <p:cNvSpPr>
                <a:spLocks noRot="1" noChangeAspect="1" noMove="1" noResize="1" noEditPoints="1" noAdjustHandles="1" noChangeArrowheads="1" noChangeShapeType="1" noTextEdit="1"/>
              </p:cNvSpPr>
              <p:nvPr/>
            </p:nvSpPr>
            <p:spPr>
              <a:xfrm>
                <a:off x="5670748" y="1524000"/>
                <a:ext cx="777008" cy="707886"/>
              </a:xfrm>
              <a:prstGeom prst="rect">
                <a:avLst/>
              </a:prstGeom>
              <a:blipFill rotWithShape="1">
                <a:blip r:embed="rId4"/>
                <a:stretch>
                  <a:fillRect/>
                </a:stretch>
              </a:blipFill>
            </p:spPr>
            <p:txBody>
              <a:bodyPr/>
              <a:lstStyle/>
              <a:p>
                <a:r>
                  <a:rPr lang="en-US">
                    <a:noFill/>
                  </a:rPr>
                  <a:t> </a:t>
                </a:r>
              </a:p>
            </p:txBody>
          </p:sp>
        </mc:Fallback>
      </mc:AlternateContent>
      <p:sp>
        <p:nvSpPr>
          <p:cNvPr id="9" name="Freeform 8"/>
          <p:cNvSpPr/>
          <p:nvPr/>
        </p:nvSpPr>
        <p:spPr>
          <a:xfrm>
            <a:off x="2108763" y="3832553"/>
            <a:ext cx="926078" cy="1326378"/>
          </a:xfrm>
          <a:custGeom>
            <a:avLst/>
            <a:gdLst>
              <a:gd name="connsiteX0" fmla="*/ 160867 w 702734"/>
              <a:gd name="connsiteY0" fmla="*/ 93134 h 905934"/>
              <a:gd name="connsiteX1" fmla="*/ 93134 w 702734"/>
              <a:gd name="connsiteY1" fmla="*/ 101600 h 905934"/>
              <a:gd name="connsiteX2" fmla="*/ 67734 w 702734"/>
              <a:gd name="connsiteY2" fmla="*/ 118534 h 905934"/>
              <a:gd name="connsiteX3" fmla="*/ 42334 w 702734"/>
              <a:gd name="connsiteY3" fmla="*/ 127000 h 905934"/>
              <a:gd name="connsiteX4" fmla="*/ 8467 w 702734"/>
              <a:gd name="connsiteY4" fmla="*/ 169334 h 905934"/>
              <a:gd name="connsiteX5" fmla="*/ 0 w 702734"/>
              <a:gd name="connsiteY5" fmla="*/ 194734 h 905934"/>
              <a:gd name="connsiteX6" fmla="*/ 16934 w 702734"/>
              <a:gd name="connsiteY6" fmla="*/ 287867 h 905934"/>
              <a:gd name="connsiteX7" fmla="*/ 33867 w 702734"/>
              <a:gd name="connsiteY7" fmla="*/ 313267 h 905934"/>
              <a:gd name="connsiteX8" fmla="*/ 42334 w 702734"/>
              <a:gd name="connsiteY8" fmla="*/ 338667 h 905934"/>
              <a:gd name="connsiteX9" fmla="*/ 50800 w 702734"/>
              <a:gd name="connsiteY9" fmla="*/ 584200 h 905934"/>
              <a:gd name="connsiteX10" fmla="*/ 59267 w 702734"/>
              <a:gd name="connsiteY10" fmla="*/ 609600 h 905934"/>
              <a:gd name="connsiteX11" fmla="*/ 76200 w 702734"/>
              <a:gd name="connsiteY11" fmla="*/ 668867 h 905934"/>
              <a:gd name="connsiteX12" fmla="*/ 110067 w 702734"/>
              <a:gd name="connsiteY12" fmla="*/ 702734 h 905934"/>
              <a:gd name="connsiteX13" fmla="*/ 118534 w 702734"/>
              <a:gd name="connsiteY13" fmla="*/ 728134 h 905934"/>
              <a:gd name="connsiteX14" fmla="*/ 169334 w 702734"/>
              <a:gd name="connsiteY14" fmla="*/ 745067 h 905934"/>
              <a:gd name="connsiteX15" fmla="*/ 338667 w 702734"/>
              <a:gd name="connsiteY15" fmla="*/ 753534 h 905934"/>
              <a:gd name="connsiteX16" fmla="*/ 364067 w 702734"/>
              <a:gd name="connsiteY16" fmla="*/ 762000 h 905934"/>
              <a:gd name="connsiteX17" fmla="*/ 397934 w 702734"/>
              <a:gd name="connsiteY17" fmla="*/ 829734 h 905934"/>
              <a:gd name="connsiteX18" fmla="*/ 414867 w 702734"/>
              <a:gd name="connsiteY18" fmla="*/ 855134 h 905934"/>
              <a:gd name="connsiteX19" fmla="*/ 465667 w 702734"/>
              <a:gd name="connsiteY19" fmla="*/ 897467 h 905934"/>
              <a:gd name="connsiteX20" fmla="*/ 491067 w 702734"/>
              <a:gd name="connsiteY20" fmla="*/ 905934 h 905934"/>
              <a:gd name="connsiteX21" fmla="*/ 609600 w 702734"/>
              <a:gd name="connsiteY21" fmla="*/ 897467 h 905934"/>
              <a:gd name="connsiteX22" fmla="*/ 643467 w 702734"/>
              <a:gd name="connsiteY22" fmla="*/ 863600 h 905934"/>
              <a:gd name="connsiteX23" fmla="*/ 668867 w 702734"/>
              <a:gd name="connsiteY23" fmla="*/ 846667 h 905934"/>
              <a:gd name="connsiteX24" fmla="*/ 677334 w 702734"/>
              <a:gd name="connsiteY24" fmla="*/ 635000 h 905934"/>
              <a:gd name="connsiteX25" fmla="*/ 651934 w 702734"/>
              <a:gd name="connsiteY25" fmla="*/ 584200 h 905934"/>
              <a:gd name="connsiteX26" fmla="*/ 635000 w 702734"/>
              <a:gd name="connsiteY26" fmla="*/ 533400 h 905934"/>
              <a:gd name="connsiteX27" fmla="*/ 643467 w 702734"/>
              <a:gd name="connsiteY27" fmla="*/ 440267 h 905934"/>
              <a:gd name="connsiteX28" fmla="*/ 668867 w 702734"/>
              <a:gd name="connsiteY28" fmla="*/ 389467 h 905934"/>
              <a:gd name="connsiteX29" fmla="*/ 702734 w 702734"/>
              <a:gd name="connsiteY29" fmla="*/ 338667 h 905934"/>
              <a:gd name="connsiteX30" fmla="*/ 694267 w 702734"/>
              <a:gd name="connsiteY30" fmla="*/ 169334 h 905934"/>
              <a:gd name="connsiteX31" fmla="*/ 685800 w 702734"/>
              <a:gd name="connsiteY31" fmla="*/ 135467 h 905934"/>
              <a:gd name="connsiteX32" fmla="*/ 668867 w 702734"/>
              <a:gd name="connsiteY32" fmla="*/ 110067 h 905934"/>
              <a:gd name="connsiteX33" fmla="*/ 618067 w 702734"/>
              <a:gd name="connsiteY33" fmla="*/ 84667 h 905934"/>
              <a:gd name="connsiteX34" fmla="*/ 482600 w 702734"/>
              <a:gd name="connsiteY34" fmla="*/ 67734 h 905934"/>
              <a:gd name="connsiteX35" fmla="*/ 465667 w 702734"/>
              <a:gd name="connsiteY35" fmla="*/ 16934 h 905934"/>
              <a:gd name="connsiteX36" fmla="*/ 414867 w 702734"/>
              <a:gd name="connsiteY36" fmla="*/ 0 h 905934"/>
              <a:gd name="connsiteX37" fmla="*/ 313267 w 702734"/>
              <a:gd name="connsiteY37" fmla="*/ 8467 h 905934"/>
              <a:gd name="connsiteX38" fmla="*/ 287867 w 702734"/>
              <a:gd name="connsiteY38" fmla="*/ 33867 h 905934"/>
              <a:gd name="connsiteX39" fmla="*/ 262467 w 702734"/>
              <a:gd name="connsiteY39" fmla="*/ 42334 h 905934"/>
              <a:gd name="connsiteX40" fmla="*/ 237067 w 702734"/>
              <a:gd name="connsiteY40" fmla="*/ 59267 h 905934"/>
              <a:gd name="connsiteX41" fmla="*/ 203200 w 702734"/>
              <a:gd name="connsiteY41" fmla="*/ 67734 h 905934"/>
              <a:gd name="connsiteX42" fmla="*/ 177800 w 702734"/>
              <a:gd name="connsiteY42" fmla="*/ 76200 h 905934"/>
              <a:gd name="connsiteX43" fmla="*/ 160867 w 702734"/>
              <a:gd name="connsiteY43" fmla="*/ 93134 h 90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02734" h="905934">
                <a:moveTo>
                  <a:pt x="160867" y="93134"/>
                </a:moveTo>
                <a:cubicBezTo>
                  <a:pt x="138289" y="95956"/>
                  <a:pt x="115086" y="95613"/>
                  <a:pt x="93134" y="101600"/>
                </a:cubicBezTo>
                <a:cubicBezTo>
                  <a:pt x="83317" y="104277"/>
                  <a:pt x="76836" y="113983"/>
                  <a:pt x="67734" y="118534"/>
                </a:cubicBezTo>
                <a:cubicBezTo>
                  <a:pt x="59752" y="122525"/>
                  <a:pt x="50801" y="124178"/>
                  <a:pt x="42334" y="127000"/>
                </a:cubicBezTo>
                <a:cubicBezTo>
                  <a:pt x="26583" y="142751"/>
                  <a:pt x="19148" y="147972"/>
                  <a:pt x="8467" y="169334"/>
                </a:cubicBezTo>
                <a:cubicBezTo>
                  <a:pt x="4476" y="177316"/>
                  <a:pt x="2822" y="186267"/>
                  <a:pt x="0" y="194734"/>
                </a:cubicBezTo>
                <a:cubicBezTo>
                  <a:pt x="1962" y="208470"/>
                  <a:pt x="8379" y="267906"/>
                  <a:pt x="16934" y="287867"/>
                </a:cubicBezTo>
                <a:cubicBezTo>
                  <a:pt x="20942" y="297220"/>
                  <a:pt x="29316" y="304166"/>
                  <a:pt x="33867" y="313267"/>
                </a:cubicBezTo>
                <a:cubicBezTo>
                  <a:pt x="37858" y="321249"/>
                  <a:pt x="39512" y="330200"/>
                  <a:pt x="42334" y="338667"/>
                </a:cubicBezTo>
                <a:cubicBezTo>
                  <a:pt x="45156" y="420511"/>
                  <a:pt x="45692" y="502467"/>
                  <a:pt x="50800" y="584200"/>
                </a:cubicBezTo>
                <a:cubicBezTo>
                  <a:pt x="51357" y="593107"/>
                  <a:pt x="56815" y="601019"/>
                  <a:pt x="59267" y="609600"/>
                </a:cubicBezTo>
                <a:cubicBezTo>
                  <a:pt x="60362" y="613433"/>
                  <a:pt x="71369" y="662103"/>
                  <a:pt x="76200" y="668867"/>
                </a:cubicBezTo>
                <a:cubicBezTo>
                  <a:pt x="85479" y="681858"/>
                  <a:pt x="110067" y="702734"/>
                  <a:pt x="110067" y="702734"/>
                </a:cubicBezTo>
                <a:cubicBezTo>
                  <a:pt x="112889" y="711201"/>
                  <a:pt x="111272" y="722947"/>
                  <a:pt x="118534" y="728134"/>
                </a:cubicBezTo>
                <a:cubicBezTo>
                  <a:pt x="133059" y="738509"/>
                  <a:pt x="151507" y="744176"/>
                  <a:pt x="169334" y="745067"/>
                </a:cubicBezTo>
                <a:lnTo>
                  <a:pt x="338667" y="753534"/>
                </a:lnTo>
                <a:cubicBezTo>
                  <a:pt x="347134" y="756356"/>
                  <a:pt x="356414" y="757408"/>
                  <a:pt x="364067" y="762000"/>
                </a:cubicBezTo>
                <a:cubicBezTo>
                  <a:pt x="394986" y="780552"/>
                  <a:pt x="375423" y="795967"/>
                  <a:pt x="397934" y="829734"/>
                </a:cubicBezTo>
                <a:cubicBezTo>
                  <a:pt x="403578" y="838201"/>
                  <a:pt x="408353" y="847317"/>
                  <a:pt x="414867" y="855134"/>
                </a:cubicBezTo>
                <a:cubicBezTo>
                  <a:pt x="428242" y="871185"/>
                  <a:pt x="446638" y="887952"/>
                  <a:pt x="465667" y="897467"/>
                </a:cubicBezTo>
                <a:cubicBezTo>
                  <a:pt x="473649" y="901458"/>
                  <a:pt x="482600" y="903112"/>
                  <a:pt x="491067" y="905934"/>
                </a:cubicBezTo>
                <a:cubicBezTo>
                  <a:pt x="530578" y="903112"/>
                  <a:pt x="571433" y="908069"/>
                  <a:pt x="609600" y="897467"/>
                </a:cubicBezTo>
                <a:cubicBezTo>
                  <a:pt x="624983" y="893194"/>
                  <a:pt x="630183" y="872456"/>
                  <a:pt x="643467" y="863600"/>
                </a:cubicBezTo>
                <a:lnTo>
                  <a:pt x="668867" y="846667"/>
                </a:lnTo>
                <a:cubicBezTo>
                  <a:pt x="719284" y="771040"/>
                  <a:pt x="692321" y="822343"/>
                  <a:pt x="677334" y="635000"/>
                </a:cubicBezTo>
                <a:cubicBezTo>
                  <a:pt x="675075" y="606761"/>
                  <a:pt x="663070" y="609257"/>
                  <a:pt x="651934" y="584200"/>
                </a:cubicBezTo>
                <a:cubicBezTo>
                  <a:pt x="644685" y="567889"/>
                  <a:pt x="635000" y="533400"/>
                  <a:pt x="635000" y="533400"/>
                </a:cubicBezTo>
                <a:cubicBezTo>
                  <a:pt x="637822" y="502356"/>
                  <a:pt x="639058" y="471126"/>
                  <a:pt x="643467" y="440267"/>
                </a:cubicBezTo>
                <a:cubicBezTo>
                  <a:pt x="647723" y="410475"/>
                  <a:pt x="655454" y="416294"/>
                  <a:pt x="668867" y="389467"/>
                </a:cubicBezTo>
                <a:cubicBezTo>
                  <a:pt x="693373" y="340456"/>
                  <a:pt x="654585" y="386816"/>
                  <a:pt x="702734" y="338667"/>
                </a:cubicBezTo>
                <a:cubicBezTo>
                  <a:pt x="699912" y="282223"/>
                  <a:pt x="698960" y="225654"/>
                  <a:pt x="694267" y="169334"/>
                </a:cubicBezTo>
                <a:cubicBezTo>
                  <a:pt x="693301" y="157738"/>
                  <a:pt x="690384" y="146163"/>
                  <a:pt x="685800" y="135467"/>
                </a:cubicBezTo>
                <a:cubicBezTo>
                  <a:pt x="681792" y="126114"/>
                  <a:pt x="676062" y="117262"/>
                  <a:pt x="668867" y="110067"/>
                </a:cubicBezTo>
                <a:cubicBezTo>
                  <a:pt x="657362" y="98562"/>
                  <a:pt x="634420" y="87249"/>
                  <a:pt x="618067" y="84667"/>
                </a:cubicBezTo>
                <a:cubicBezTo>
                  <a:pt x="573117" y="77570"/>
                  <a:pt x="482600" y="67734"/>
                  <a:pt x="482600" y="67734"/>
                </a:cubicBezTo>
                <a:cubicBezTo>
                  <a:pt x="476956" y="50801"/>
                  <a:pt x="482600" y="22579"/>
                  <a:pt x="465667" y="16934"/>
                </a:cubicBezTo>
                <a:lnTo>
                  <a:pt x="414867" y="0"/>
                </a:lnTo>
                <a:cubicBezTo>
                  <a:pt x="381000" y="2822"/>
                  <a:pt x="346104" y="-290"/>
                  <a:pt x="313267" y="8467"/>
                </a:cubicBezTo>
                <a:cubicBezTo>
                  <a:pt x="301698" y="11552"/>
                  <a:pt x="297830" y="27225"/>
                  <a:pt x="287867" y="33867"/>
                </a:cubicBezTo>
                <a:cubicBezTo>
                  <a:pt x="280441" y="38818"/>
                  <a:pt x="270449" y="38343"/>
                  <a:pt x="262467" y="42334"/>
                </a:cubicBezTo>
                <a:cubicBezTo>
                  <a:pt x="253366" y="46885"/>
                  <a:pt x="246420" y="55259"/>
                  <a:pt x="237067" y="59267"/>
                </a:cubicBezTo>
                <a:cubicBezTo>
                  <a:pt x="226371" y="63851"/>
                  <a:pt x="214389" y="64537"/>
                  <a:pt x="203200" y="67734"/>
                </a:cubicBezTo>
                <a:cubicBezTo>
                  <a:pt x="194619" y="70186"/>
                  <a:pt x="186267" y="73378"/>
                  <a:pt x="177800" y="76200"/>
                </a:cubicBezTo>
                <a:lnTo>
                  <a:pt x="160867" y="93134"/>
                </a:lnTo>
                <a:close/>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xagon 9"/>
          <p:cNvSpPr/>
          <p:nvPr/>
        </p:nvSpPr>
        <p:spPr>
          <a:xfrm>
            <a:off x="1783878" y="3485324"/>
            <a:ext cx="1688196" cy="1823761"/>
          </a:xfrm>
          <a:prstGeom prst="hexago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TextBox 10"/>
              <p:cNvSpPr txBox="1"/>
              <p:nvPr/>
            </p:nvSpPr>
            <p:spPr>
              <a:xfrm>
                <a:off x="5775448" y="6352147"/>
                <a:ext cx="505267"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a:rPr>
                        <m:t>⊥</m:t>
                      </m:r>
                    </m:oMath>
                  </m:oMathPara>
                </a14:m>
                <a:endParaRPr lang="en-US" sz="2800" dirty="0"/>
              </a:p>
            </p:txBody>
          </p:sp>
        </mc:Choice>
        <mc:Fallback xmlns="">
          <p:sp>
            <p:nvSpPr>
              <p:cNvPr id="11" name="TextBox 10"/>
              <p:cNvSpPr txBox="1">
                <a:spLocks noRot="1" noChangeAspect="1" noMove="1" noResize="1" noEditPoints="1" noAdjustHandles="1" noChangeArrowheads="1" noChangeShapeType="1" noTextEdit="1"/>
              </p:cNvSpPr>
              <p:nvPr/>
            </p:nvSpPr>
            <p:spPr>
              <a:xfrm>
                <a:off x="5775448" y="6352147"/>
                <a:ext cx="505267" cy="523220"/>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5799372" y="2255682"/>
                <a:ext cx="45717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a:ea typeface="Cambria Math"/>
                        </a:rPr>
                        <m:t>⊤</m:t>
                      </m:r>
                    </m:oMath>
                  </m:oMathPara>
                </a14:m>
                <a:endParaRPr lang="en-US" sz="2400" dirty="0"/>
              </a:p>
            </p:txBody>
          </p:sp>
        </mc:Choice>
        <mc:Fallback xmlns="">
          <p:sp>
            <p:nvSpPr>
              <p:cNvPr id="12" name="Rectangle 11"/>
              <p:cNvSpPr>
                <a:spLocks noRot="1" noChangeAspect="1" noMove="1" noResize="1" noEditPoints="1" noAdjustHandles="1" noChangeArrowheads="1" noChangeShapeType="1" noTextEdit="1"/>
              </p:cNvSpPr>
              <p:nvPr/>
            </p:nvSpPr>
            <p:spPr>
              <a:xfrm>
                <a:off x="5799372" y="2255682"/>
                <a:ext cx="457176" cy="461665"/>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6039424" y="2281535"/>
                <a:ext cx="520403" cy="46833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400" b="0" i="1" dirty="0" smtClean="0">
                              <a:solidFill>
                                <a:srgbClr val="FF0000"/>
                              </a:solidFill>
                              <a:latin typeface="Cambria Math"/>
                            </a:rPr>
                          </m:ctrlPr>
                        </m:sSupPr>
                        <m:e>
                          <m:r>
                            <a:rPr lang="en-US" sz="2400" b="0" i="1" dirty="0" smtClean="0">
                              <a:solidFill>
                                <a:srgbClr val="FF0000"/>
                              </a:solidFill>
                              <a:latin typeface="Cambria Math"/>
                            </a:rPr>
                            <m:t>𝑎</m:t>
                          </m:r>
                        </m:e>
                        <m:sup>
                          <m:r>
                            <a:rPr lang="en-US" sz="2400" b="0" i="1" dirty="0" smtClean="0">
                              <a:solidFill>
                                <a:srgbClr val="FF0000"/>
                              </a:solidFill>
                              <a:latin typeface="Cambria Math"/>
                            </a:rPr>
                            <m:t>#</m:t>
                          </m:r>
                        </m:sup>
                      </m:sSup>
                    </m:oMath>
                  </m:oMathPara>
                </a14:m>
                <a:endParaRPr lang="en-US" sz="2400" b="0" dirty="0" smtClean="0">
                  <a:solidFill>
                    <a:srgbClr val="FF0000"/>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6039424" y="2281535"/>
                <a:ext cx="520403" cy="468333"/>
              </a:xfrm>
              <a:prstGeom prst="rect">
                <a:avLst/>
              </a:prstGeom>
              <a:blipFill rotWithShape="1">
                <a:blip r:embed="rId7"/>
                <a:stretch>
                  <a:fillRect/>
                </a:stretch>
              </a:blipFill>
            </p:spPr>
            <p:txBody>
              <a:bodyPr/>
              <a:lstStyle/>
              <a:p>
                <a:r>
                  <a:rPr lang="en-US">
                    <a:noFill/>
                  </a:rPr>
                  <a:t> </a:t>
                </a:r>
              </a:p>
            </p:txBody>
          </p:sp>
        </mc:Fallback>
      </mc:AlternateContent>
      <p:cxnSp>
        <p:nvCxnSpPr>
          <p:cNvPr id="14" name="Straight Arrow Connector 13"/>
          <p:cNvCxnSpPr/>
          <p:nvPr/>
        </p:nvCxnSpPr>
        <p:spPr>
          <a:xfrm>
            <a:off x="6039424" y="2780368"/>
            <a:ext cx="118412" cy="585268"/>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510740" y="2316216"/>
            <a:ext cx="2578873" cy="36745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Regular Pentagon 15"/>
          <p:cNvSpPr/>
          <p:nvPr/>
        </p:nvSpPr>
        <p:spPr>
          <a:xfrm>
            <a:off x="1636589" y="2814361"/>
            <a:ext cx="2181208" cy="2667000"/>
          </a:xfrm>
          <a:prstGeom prst="pentagon">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Rectangle 17"/>
              <p:cNvSpPr/>
              <p:nvPr/>
            </p:nvSpPr>
            <p:spPr>
              <a:xfrm>
                <a:off x="2248444" y="4257833"/>
                <a:ext cx="739433"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i="1" smtClean="0">
                              <a:solidFill>
                                <a:srgbClr val="0070C0"/>
                              </a:solidFill>
                              <a:latin typeface="Cambria Math"/>
                              <a:ea typeface="Cambria Math"/>
                            </a:rPr>
                          </m:ctrlPr>
                        </m:dPr>
                        <m:e>
                          <m:r>
                            <a:rPr lang="en-US" sz="2400" i="1">
                              <a:solidFill>
                                <a:srgbClr val="0070C0"/>
                              </a:solidFill>
                              <a:latin typeface="Cambria Math"/>
                              <a:ea typeface="Cambria Math"/>
                            </a:rPr>
                            <m:t>𝜑</m:t>
                          </m:r>
                        </m:e>
                      </m:d>
                    </m:oMath>
                  </m:oMathPara>
                </a14:m>
                <a:endParaRPr lang="en-US" sz="2400" dirty="0"/>
              </a:p>
            </p:txBody>
          </p:sp>
        </mc:Choice>
        <mc:Fallback xmlns="">
          <p:sp>
            <p:nvSpPr>
              <p:cNvPr id="18" name="Rectangle 17"/>
              <p:cNvSpPr>
                <a:spLocks noRot="1" noChangeAspect="1" noMove="1" noResize="1" noEditPoints="1" noAdjustHandles="1" noChangeArrowheads="1" noChangeShapeType="1" noTextEdit="1"/>
              </p:cNvSpPr>
              <p:nvPr/>
            </p:nvSpPr>
            <p:spPr>
              <a:xfrm>
                <a:off x="2248444" y="4257833"/>
                <a:ext cx="739433" cy="461665"/>
              </a:xfrm>
              <a:prstGeom prst="rect">
                <a:avLst/>
              </a:prstGeom>
              <a:blipFill rotWithShape="1">
                <a:blip r:embed="rId8"/>
                <a:stretch>
                  <a:fillRect b="-92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Autofit/>
              </a:bodyPr>
              <a:lstStyle/>
              <a:p>
                <a:r>
                  <a:rPr lang="en-US" sz="3200"/>
                  <a:t>Generalized </a:t>
                </a:r>
                <a:r>
                  <a:rPr lang="en-US" sz="3200" smtClean="0"/>
                  <a:t>Stålmarck’s </a:t>
                </a:r>
                <a:r>
                  <a:rPr lang="en-US" sz="3200" dirty="0"/>
                  <a:t>method computes </a:t>
                </a:r>
                <a14:m>
                  <m:oMath xmlns:m="http://schemas.openxmlformats.org/officeDocument/2006/math">
                    <m:acc>
                      <m:accPr>
                        <m:chr m:val="̂"/>
                        <m:ctrlPr>
                          <a:rPr lang="en-US" sz="3200" i="1">
                            <a:latin typeface="Cambria Math"/>
                            <a:ea typeface="Cambria Math"/>
                          </a:rPr>
                        </m:ctrlPr>
                      </m:accPr>
                      <m:e>
                        <m:r>
                          <a:rPr lang="en-US" sz="3200" i="1">
                            <a:latin typeface="Cambria Math"/>
                            <a:ea typeface="Cambria Math"/>
                          </a:rPr>
                          <m:t>𝛼</m:t>
                        </m:r>
                      </m:e>
                    </m:acc>
                    <m:r>
                      <a:rPr lang="en-US" sz="3200" i="1">
                        <a:latin typeface="Cambria Math"/>
                        <a:ea typeface="Cambria Math"/>
                      </a:rPr>
                      <m:t>(</m:t>
                    </m:r>
                    <m:r>
                      <a:rPr lang="en-US" sz="3200" i="1" smtClean="0">
                        <a:solidFill>
                          <a:schemeClr val="bg1"/>
                        </a:solidFill>
                        <a:latin typeface="Cambria Math"/>
                        <a:ea typeface="Cambria Math"/>
                      </a:rPr>
                      <m:t>𝜑</m:t>
                    </m:r>
                    <m:r>
                      <a:rPr lang="en-US" sz="3200" i="1">
                        <a:latin typeface="Cambria Math"/>
                        <a:ea typeface="Cambria Math"/>
                      </a:rPr>
                      <m:t>)</m:t>
                    </m:r>
                  </m:oMath>
                </a14:m>
                <a:endParaRPr lang="en-US" sz="3200"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1">
                <a:blip r:embed="rId9"/>
                <a:stretch>
                  <a:fillRect/>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A65A0EED-6B89-664A-801E-D3FDD91C7C69}" type="slidenum">
              <a:rPr lang="en-US" smtClean="0"/>
              <a:pPr/>
              <a:t>81</a:t>
            </a:fld>
            <a:endParaRPr lang="en-US"/>
          </a:p>
        </p:txBody>
      </p:sp>
      <p:sp>
        <p:nvSpPr>
          <p:cNvPr id="19" name="Hexagon 18"/>
          <p:cNvSpPr/>
          <p:nvPr/>
        </p:nvSpPr>
        <p:spPr>
          <a:xfrm>
            <a:off x="1898784" y="3756846"/>
            <a:ext cx="1419911" cy="1402085"/>
          </a:xfrm>
          <a:prstGeom prst="hexago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 name="Rounded Rectangular Callout 20"/>
              <p:cNvSpPr/>
              <p:nvPr/>
            </p:nvSpPr>
            <p:spPr>
              <a:xfrm>
                <a:off x="6559827" y="1550494"/>
                <a:ext cx="2464905" cy="1066587"/>
              </a:xfrm>
              <a:prstGeom prst="wedgeRoundRectCallout">
                <a:avLst>
                  <a:gd name="adj1" fmla="val -69535"/>
                  <a:gd name="adj2" fmla="val 273306"/>
                  <a:gd name="adj3" fmla="val 16667"/>
                </a:avLst>
              </a:prstGeom>
              <a:solidFill>
                <a:schemeClr val="bg1"/>
              </a:solidFill>
              <a:ln w="3810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smtClean="0">
                    <a:solidFill>
                      <a:schemeClr val="tx1"/>
                    </a:solidFill>
                  </a:rPr>
                  <a:t>Stålmarck[</a:t>
                </a:r>
                <a14:m>
                  <m:oMath xmlns:m="http://schemas.openxmlformats.org/officeDocument/2006/math">
                    <m:r>
                      <a:rPr lang="en-US" sz="2800" i="1">
                        <a:solidFill>
                          <a:schemeClr val="tx1"/>
                        </a:solidFill>
                        <a:latin typeface="Cambria Math"/>
                        <a:ea typeface="Cambria Math"/>
                      </a:rPr>
                      <m:t>𝒜</m:t>
                    </m:r>
                  </m:oMath>
                </a14:m>
                <a:r>
                  <a:rPr lang="en-US" sz="2800" dirty="0">
                    <a:solidFill>
                      <a:schemeClr val="tx1"/>
                    </a:solidFill>
                  </a:rPr>
                  <a:t>]</a:t>
                </a:r>
              </a:p>
              <a:p>
                <a:pPr algn="ctr"/>
                <a:r>
                  <a:rPr lang="en-US" sz="2800" dirty="0">
                    <a:solidFill>
                      <a:schemeClr val="tx1"/>
                    </a:solidFill>
                  </a:rPr>
                  <a:t>performs </a:t>
                </a:r>
                <a14:m>
                  <m:oMath xmlns:m="http://schemas.openxmlformats.org/officeDocument/2006/math">
                    <m:acc>
                      <m:accPr>
                        <m:chr m:val="̂"/>
                        <m:ctrlPr>
                          <a:rPr lang="en-US" sz="2800" i="1">
                            <a:solidFill>
                              <a:schemeClr val="tx1"/>
                            </a:solidFill>
                            <a:latin typeface="Cambria Math"/>
                            <a:ea typeface="Cambria Math"/>
                          </a:rPr>
                        </m:ctrlPr>
                      </m:accPr>
                      <m:e>
                        <m:r>
                          <a:rPr lang="en-US" sz="2800" i="1">
                            <a:solidFill>
                              <a:schemeClr val="tx1"/>
                            </a:solidFill>
                            <a:latin typeface="Cambria Math"/>
                            <a:ea typeface="Cambria Math"/>
                          </a:rPr>
                          <m:t>𝛼</m:t>
                        </m:r>
                      </m:e>
                    </m:acc>
                    <m:d>
                      <m:dPr>
                        <m:ctrlPr>
                          <a:rPr lang="en-US" sz="2800" i="1">
                            <a:solidFill>
                              <a:schemeClr val="tx1"/>
                            </a:solidFill>
                            <a:latin typeface="Cambria Math"/>
                            <a:ea typeface="Cambria Math"/>
                          </a:rPr>
                        </m:ctrlPr>
                      </m:dPr>
                      <m:e>
                        <m:r>
                          <m:rPr>
                            <m:nor/>
                          </m:rPr>
                          <a:rPr lang="en-US" altLang="en-US" sz="2800" dirty="0">
                            <a:solidFill>
                              <a:schemeClr val="tx1"/>
                            </a:solidFill>
                            <a:sym typeface="Symbol" pitchFamily="18" charset="2"/>
                          </a:rPr>
                          <m:t></m:t>
                        </m:r>
                      </m:e>
                    </m:d>
                  </m:oMath>
                </a14:m>
                <a:endParaRPr lang="en-US" sz="2800" dirty="0">
                  <a:solidFill>
                    <a:schemeClr val="tx1"/>
                  </a:solidFill>
                </a:endParaRPr>
              </a:p>
            </p:txBody>
          </p:sp>
        </mc:Choice>
        <mc:Fallback xmlns="">
          <p:sp>
            <p:nvSpPr>
              <p:cNvPr id="21" name="Rounded Rectangular Callout 20"/>
              <p:cNvSpPr>
                <a:spLocks noRot="1" noChangeAspect="1" noMove="1" noResize="1" noEditPoints="1" noAdjustHandles="1" noChangeArrowheads="1" noChangeShapeType="1" noTextEdit="1"/>
              </p:cNvSpPr>
              <p:nvPr/>
            </p:nvSpPr>
            <p:spPr>
              <a:xfrm>
                <a:off x="6559827" y="1550494"/>
                <a:ext cx="2464905" cy="1066587"/>
              </a:xfrm>
              <a:prstGeom prst="wedgeRoundRectCallout">
                <a:avLst>
                  <a:gd name="adj1" fmla="val -69535"/>
                  <a:gd name="adj2" fmla="val 273306"/>
                  <a:gd name="adj3" fmla="val 16667"/>
                </a:avLst>
              </a:prstGeom>
              <a:blipFill rotWithShape="1">
                <a:blip r:embed="rId10"/>
                <a:stretch>
                  <a:fillRect/>
                </a:stretch>
              </a:blipFill>
              <a:ln w="38100">
                <a:solidFill>
                  <a:srgbClr val="C00000"/>
                </a:solidFill>
              </a:ln>
              <a:effectLst>
                <a:outerShdw blurRad="50800" sx="1000" sy="1000" algn="ctr" rotWithShape="0">
                  <a:srgbClr val="FFFFFF">
                    <a:alpha val="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ounded Rectangular Callout 21"/>
              <p:cNvSpPr/>
              <p:nvPr/>
            </p:nvSpPr>
            <p:spPr>
              <a:xfrm>
                <a:off x="336190" y="941472"/>
                <a:ext cx="3851011" cy="1880550"/>
              </a:xfrm>
              <a:prstGeom prst="wedgeRoundRectCallout">
                <a:avLst>
                  <a:gd name="adj1" fmla="val 97498"/>
                  <a:gd name="adj2" fmla="val 241111"/>
                  <a:gd name="adj3" fmla="val 16667"/>
                </a:avLst>
              </a:prstGeom>
              <a:solidFill>
                <a:schemeClr val="bg1"/>
              </a:solidFill>
              <a:ln w="3810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400" smtClean="0">
                    <a:solidFill>
                      <a:schemeClr val="tx1"/>
                    </a:solidFill>
                  </a:rPr>
                  <a:t>Don’t </a:t>
                </a:r>
                <a:r>
                  <a:rPr lang="en-US" sz="2400" dirty="0">
                    <a:solidFill>
                      <a:schemeClr val="tx1"/>
                    </a:solidFill>
                  </a:rPr>
                  <a:t>have to reach </a:t>
                </a:r>
                <a14:m>
                  <m:oMath xmlns:m="http://schemas.openxmlformats.org/officeDocument/2006/math">
                    <m:r>
                      <a:rPr lang="en-US" sz="2400">
                        <a:solidFill>
                          <a:schemeClr val="tx1"/>
                        </a:solidFill>
                        <a:latin typeface="Cambria Math"/>
                      </a:rPr>
                      <m:t>⊥</m:t>
                    </m:r>
                  </m:oMath>
                </a14:m>
                <a:r>
                  <a:rPr lang="en-US" sz="2400" dirty="0">
                    <a:solidFill>
                      <a:schemeClr val="tx1"/>
                    </a:solidFill>
                  </a:rPr>
                  <a:t> </a:t>
                </a:r>
                <a:r>
                  <a:rPr lang="en-US" sz="2400" dirty="0" smtClean="0">
                    <a:solidFill>
                      <a:schemeClr val="tx1"/>
                    </a:solidFill>
                  </a:rPr>
                  <a:t>for</a:t>
                </a:r>
              </a:p>
              <a:p>
                <a:r>
                  <a:rPr lang="en-US" sz="2400" dirty="0" smtClean="0">
                    <a:solidFill>
                      <a:schemeClr val="tx1"/>
                    </a:solidFill>
                  </a:rPr>
                  <a:t>the </a:t>
                </a:r>
                <a:r>
                  <a:rPr lang="en-US" sz="2400" dirty="0">
                    <a:solidFill>
                      <a:schemeClr val="tx1"/>
                    </a:solidFill>
                  </a:rPr>
                  <a:t>result to be interesting!</a:t>
                </a:r>
              </a:p>
              <a:p>
                <a:r>
                  <a:rPr lang="en-US" sz="2400" dirty="0" smtClean="0">
                    <a:solidFill>
                      <a:schemeClr val="tx1"/>
                    </a:solidFill>
                  </a:rPr>
                  <a:t>By working </a:t>
                </a:r>
                <a:r>
                  <a:rPr lang="en-US" sz="2400" dirty="0">
                    <a:solidFill>
                      <a:schemeClr val="tx1"/>
                    </a:solidFill>
                  </a:rPr>
                  <a:t>from above, </a:t>
                </a:r>
                <a:r>
                  <a:rPr lang="en-US" sz="2400" dirty="0" smtClean="0">
                    <a:solidFill>
                      <a:schemeClr val="tx1"/>
                    </a:solidFill>
                  </a:rPr>
                  <a:t>the</a:t>
                </a:r>
              </a:p>
              <a:p>
                <a:r>
                  <a:rPr lang="en-US" sz="2400" dirty="0" smtClean="0">
                    <a:solidFill>
                      <a:schemeClr val="tx1"/>
                    </a:solidFill>
                  </a:rPr>
                  <a:t>residual </a:t>
                </a:r>
                <a:r>
                  <a:rPr lang="en-US" sz="2400" dirty="0">
                    <a:solidFill>
                      <a:schemeClr val="tx1"/>
                    </a:solidFill>
                  </a:rPr>
                  <a:t>is useful in </a:t>
                </a:r>
                <a:r>
                  <a:rPr lang="en-US" sz="2400" dirty="0" smtClean="0">
                    <a:solidFill>
                      <a:schemeClr val="tx1"/>
                    </a:solidFill>
                  </a:rPr>
                  <a:t>program</a:t>
                </a:r>
              </a:p>
              <a:p>
                <a:r>
                  <a:rPr lang="en-US" sz="2400" dirty="0" smtClean="0">
                    <a:solidFill>
                      <a:schemeClr val="tx1"/>
                    </a:solidFill>
                  </a:rPr>
                  <a:t>analysis</a:t>
                </a:r>
                <a:endParaRPr lang="en-US" sz="2400" dirty="0">
                  <a:solidFill>
                    <a:schemeClr val="tx1"/>
                  </a:solidFill>
                </a:endParaRPr>
              </a:p>
            </p:txBody>
          </p:sp>
        </mc:Choice>
        <mc:Fallback xmlns="">
          <p:sp>
            <p:nvSpPr>
              <p:cNvPr id="22" name="Rounded Rectangular Callout 21"/>
              <p:cNvSpPr>
                <a:spLocks noRot="1" noChangeAspect="1" noMove="1" noResize="1" noEditPoints="1" noAdjustHandles="1" noChangeArrowheads="1" noChangeShapeType="1" noTextEdit="1"/>
              </p:cNvSpPr>
              <p:nvPr/>
            </p:nvSpPr>
            <p:spPr>
              <a:xfrm>
                <a:off x="336190" y="941472"/>
                <a:ext cx="3851011" cy="1880550"/>
              </a:xfrm>
              <a:prstGeom prst="wedgeRoundRectCallout">
                <a:avLst>
                  <a:gd name="adj1" fmla="val 97498"/>
                  <a:gd name="adj2" fmla="val 241111"/>
                  <a:gd name="adj3" fmla="val 16667"/>
                </a:avLst>
              </a:prstGeom>
              <a:blipFill rotWithShape="1">
                <a:blip r:embed="rId11"/>
                <a:stretch>
                  <a:fillRect t="-883"/>
                </a:stretch>
              </a:blipFill>
              <a:ln w="38100">
                <a:solidFill>
                  <a:srgbClr val="C00000"/>
                </a:solidFill>
              </a:ln>
              <a:effectLst>
                <a:outerShdw blurRad="50800" sx="1000" sy="1000" algn="ctr" rotWithShape="0">
                  <a:srgbClr val="FFFFFF">
                    <a:alpha val="0"/>
                  </a:srgbClr>
                </a:outerShdw>
              </a:effectLst>
            </p:spPr>
            <p:txBody>
              <a:bodyPr/>
              <a:lstStyle/>
              <a:p>
                <a:r>
                  <a:rPr lang="en-US">
                    <a:noFill/>
                  </a:rPr>
                  <a:t> </a:t>
                </a:r>
              </a:p>
            </p:txBody>
          </p:sp>
        </mc:Fallback>
      </mc:AlternateContent>
      <p:cxnSp>
        <p:nvCxnSpPr>
          <p:cNvPr id="23" name="Straight Connector 22"/>
          <p:cNvCxnSpPr/>
          <p:nvPr/>
        </p:nvCxnSpPr>
        <p:spPr>
          <a:xfrm>
            <a:off x="8331783" y="2492534"/>
            <a:ext cx="181" cy="0"/>
          </a:xfrm>
          <a:prstGeom prst="line">
            <a:avLst/>
          </a:prstGeom>
          <a:ln w="16800">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8331783" y="2492534"/>
            <a:ext cx="181" cy="114"/>
          </a:xfrm>
          <a:prstGeom prst="line">
            <a:avLst/>
          </a:prstGeom>
          <a:ln w="16800">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8331783" y="2492534"/>
            <a:ext cx="181" cy="114"/>
          </a:xfrm>
          <a:prstGeom prst="line">
            <a:avLst/>
          </a:prstGeom>
          <a:ln w="16800">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331783" y="2492534"/>
            <a:ext cx="181" cy="0"/>
          </a:xfrm>
          <a:prstGeom prst="line">
            <a:avLst/>
          </a:prstGeom>
          <a:ln w="16800">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331783" y="2492534"/>
            <a:ext cx="181" cy="0"/>
          </a:xfrm>
          <a:prstGeom prst="line">
            <a:avLst/>
          </a:prstGeom>
          <a:ln w="16800">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5751668" y="3365636"/>
            <a:ext cx="359057" cy="360683"/>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6157836" y="3396135"/>
            <a:ext cx="207126" cy="426701"/>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5675468" y="3731898"/>
            <a:ext cx="76200" cy="486675"/>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6363767" y="3829253"/>
            <a:ext cx="81803" cy="486675"/>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5688309" y="4098161"/>
            <a:ext cx="387543" cy="152400"/>
          </a:xfrm>
          <a:prstGeom prst="straightConnector1">
            <a:avLst/>
          </a:prstGeom>
          <a:ln w="28575">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6075852" y="4098161"/>
            <a:ext cx="370233" cy="243337"/>
          </a:xfrm>
          <a:prstGeom prst="straightConnector1">
            <a:avLst/>
          </a:prstGeom>
          <a:ln w="28575">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6071270" y="4147128"/>
            <a:ext cx="370052" cy="518663"/>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5444330" y="4165583"/>
            <a:ext cx="626940" cy="409270"/>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5444845" y="4574853"/>
            <a:ext cx="14272" cy="801628"/>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6441322" y="4665791"/>
            <a:ext cx="87148" cy="832359"/>
          </a:xfrm>
          <a:prstGeom prst="straightConnector1">
            <a:avLst/>
          </a:prstGeom>
          <a:ln w="28575">
            <a:headEnd type="ova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5459117" y="5224818"/>
            <a:ext cx="516388" cy="152400"/>
          </a:xfrm>
          <a:prstGeom prst="straightConnector1">
            <a:avLst/>
          </a:prstGeom>
          <a:ln w="28575">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5975505" y="5224818"/>
            <a:ext cx="552966" cy="273332"/>
          </a:xfrm>
          <a:prstGeom prst="straightConnector1">
            <a:avLst/>
          </a:prstGeom>
          <a:ln w="28575">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43" name="Rounded Rectangular Callout 42"/>
          <p:cNvSpPr/>
          <p:nvPr/>
        </p:nvSpPr>
        <p:spPr>
          <a:xfrm>
            <a:off x="1062371" y="177719"/>
            <a:ext cx="3851011" cy="1880550"/>
          </a:xfrm>
          <a:prstGeom prst="wedgeRoundRectCallout">
            <a:avLst>
              <a:gd name="adj1" fmla="val 75130"/>
              <a:gd name="adj2" fmla="val 212218"/>
              <a:gd name="adj3" fmla="val 16667"/>
            </a:avLst>
          </a:prstGeom>
          <a:solidFill>
            <a:schemeClr val="bg1"/>
          </a:solidFill>
          <a:ln w="3810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400" dirty="0" smtClean="0">
                <a:solidFill>
                  <a:schemeClr val="tx1"/>
                </a:solidFill>
              </a:rPr>
              <a:t>A plea: Decision-procedure developers should generalize their APIs to make available the residuals of “failed” refutations</a:t>
            </a:r>
            <a:endParaRPr lang="en-US" sz="2400" dirty="0">
              <a:solidFill>
                <a:schemeClr val="tx1"/>
              </a:solidFill>
            </a:endParaRPr>
          </a:p>
        </p:txBody>
      </p:sp>
    </p:spTree>
    <p:extLst>
      <p:ext uri="{BB962C8B-B14F-4D97-AF65-F5344CB8AC3E}">
        <p14:creationId xmlns:p14="http://schemas.microsoft.com/office/powerpoint/2010/main" val="124919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3.61111E-6 -2.59259E-6 L 0.0125 0.11459 " pathEditMode="relative" rAng="0" ptsTypes="AA">
                                      <p:cBhvr>
                                        <p:cTn id="6" dur="1000" fill="hold"/>
                                        <p:tgtEl>
                                          <p:spTgt spid="13"/>
                                        </p:tgtEl>
                                        <p:attrNameLst>
                                          <p:attrName>ppt_x</p:attrName>
                                          <p:attrName>ppt_y</p:attrName>
                                        </p:attrNameLst>
                                      </p:cBhvr>
                                      <p:rCtr x="625" y="5718"/>
                                    </p:animMotion>
                                  </p:childTnLst>
                                </p:cTn>
                              </p:par>
                              <p:par>
                                <p:cTn id="7" presetID="22" presetClass="entr" presetSubtype="1"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wipe(up)">
                                      <p:cBhvr>
                                        <p:cTn id="9" dur="500"/>
                                        <p:tgtEl>
                                          <p:spTgt spid="14"/>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up)">
                                      <p:cBhvr>
                                        <p:cTn id="18" dur="500"/>
                                        <p:tgtEl>
                                          <p:spTgt spid="29"/>
                                        </p:tgtEl>
                                      </p:cBhvr>
                                    </p:animEffect>
                                  </p:childTnLst>
                                </p:cTn>
                              </p:par>
                              <p:par>
                                <p:cTn id="19" presetID="22" presetClass="entr" presetSubtype="1"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up)">
                                      <p:cBhvr>
                                        <p:cTn id="21" dur="500"/>
                                        <p:tgtEl>
                                          <p:spTgt spid="30"/>
                                        </p:tgtEl>
                                      </p:cBhvr>
                                    </p:animEffect>
                                  </p:childTnLst>
                                </p:cTn>
                              </p:par>
                            </p:childTnLst>
                          </p:cTn>
                        </p:par>
                        <p:par>
                          <p:cTn id="22" fill="hold">
                            <p:stCondLst>
                              <p:cond delay="500"/>
                            </p:stCondLst>
                            <p:childTnLst>
                              <p:par>
                                <p:cTn id="23" presetID="22" presetClass="entr" presetSubtype="1" fill="hold" nodeType="after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up)">
                                      <p:cBhvr>
                                        <p:cTn id="25" dur="500"/>
                                        <p:tgtEl>
                                          <p:spTgt spid="31"/>
                                        </p:tgtEl>
                                      </p:cBhvr>
                                    </p:animEffect>
                                  </p:childTnLst>
                                </p:cTn>
                              </p:par>
                              <p:par>
                                <p:cTn id="26" presetID="22" presetClass="entr" presetSubtype="1"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up)">
                                      <p:cBhvr>
                                        <p:cTn id="28" dur="500"/>
                                        <p:tgtEl>
                                          <p:spTgt spid="32"/>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down)">
                                      <p:cBhvr>
                                        <p:cTn id="32" dur="500"/>
                                        <p:tgtEl>
                                          <p:spTgt spid="33"/>
                                        </p:tgtEl>
                                      </p:cBhvr>
                                    </p:animEffect>
                                  </p:childTnLst>
                                </p:cTn>
                              </p:par>
                              <p:par>
                                <p:cTn id="33" presetID="22" presetClass="entr" presetSubtype="4"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down)">
                                      <p:cBhvr>
                                        <p:cTn id="35" dur="500"/>
                                        <p:tgtEl>
                                          <p:spTgt spid="34"/>
                                        </p:tgtEl>
                                      </p:cBhvr>
                                    </p:animEffect>
                                  </p:childTnLst>
                                </p:cTn>
                              </p:par>
                            </p:childTnLst>
                          </p:cTn>
                        </p:par>
                        <p:par>
                          <p:cTn id="36" fill="hold">
                            <p:stCondLst>
                              <p:cond delay="1500"/>
                            </p:stCondLst>
                            <p:childTnLst>
                              <p:par>
                                <p:cTn id="37" presetID="42" presetClass="path" presetSubtype="0" accel="50000" decel="50000" fill="hold" grpId="1" nodeType="afterEffect">
                                  <p:stCondLst>
                                    <p:cond delay="0"/>
                                  </p:stCondLst>
                                  <p:childTnLst>
                                    <p:animMotion origin="layout" path="M 0.0125 0.11459 L -0.03403 0.20533 " pathEditMode="relative" rAng="0" ptsTypes="AA">
                                      <p:cBhvr>
                                        <p:cTn id="38" dur="1000" fill="hold"/>
                                        <p:tgtEl>
                                          <p:spTgt spid="13"/>
                                        </p:tgtEl>
                                        <p:attrNameLst>
                                          <p:attrName>ppt_x</p:attrName>
                                          <p:attrName>ppt_y</p:attrName>
                                        </p:attrNameLst>
                                      </p:cBhvr>
                                      <p:rCtr x="-2326" y="4537"/>
                                    </p:animMotion>
                                  </p:childTnLst>
                                </p:cTn>
                              </p:par>
                            </p:childTnLst>
                          </p:cTn>
                        </p:par>
                        <p:par>
                          <p:cTn id="39" fill="hold">
                            <p:stCondLst>
                              <p:cond delay="2500"/>
                            </p:stCondLst>
                            <p:childTnLst>
                              <p:par>
                                <p:cTn id="40" presetID="10" presetClass="exit" presetSubtype="0" fill="hold" grpId="1" nodeType="afterEffect">
                                  <p:stCondLst>
                                    <p:cond delay="0"/>
                                  </p:stCondLst>
                                  <p:childTnLst>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par>
                                <p:cTn id="43" presetID="10"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wipe(up)">
                                      <p:cBhvr>
                                        <p:cTn id="50" dur="500"/>
                                        <p:tgtEl>
                                          <p:spTgt spid="36"/>
                                        </p:tgtEl>
                                      </p:cBhvr>
                                    </p:animEffect>
                                  </p:childTnLst>
                                </p:cTn>
                              </p:par>
                              <p:par>
                                <p:cTn id="51" presetID="22" presetClass="entr" presetSubtype="1" fill="hold"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wipe(up)">
                                      <p:cBhvr>
                                        <p:cTn id="53" dur="500"/>
                                        <p:tgtEl>
                                          <p:spTgt spid="35"/>
                                        </p:tgtEl>
                                      </p:cBhvr>
                                    </p:animEffect>
                                  </p:childTnLst>
                                </p:cTn>
                              </p:par>
                            </p:childTnLst>
                          </p:cTn>
                        </p:par>
                        <p:par>
                          <p:cTn id="54" fill="hold">
                            <p:stCondLst>
                              <p:cond delay="500"/>
                            </p:stCondLst>
                            <p:childTnLst>
                              <p:par>
                                <p:cTn id="55" presetID="22" presetClass="entr" presetSubtype="1" fill="hold" nodeType="after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wipe(up)">
                                      <p:cBhvr>
                                        <p:cTn id="57" dur="500"/>
                                        <p:tgtEl>
                                          <p:spTgt spid="37"/>
                                        </p:tgtEl>
                                      </p:cBhvr>
                                    </p:animEffect>
                                  </p:childTnLst>
                                </p:cTn>
                              </p:par>
                              <p:par>
                                <p:cTn id="58" presetID="22" presetClass="entr" presetSubtype="1" fill="hold" nodeType="with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wipe(up)">
                                      <p:cBhvr>
                                        <p:cTn id="60" dur="500"/>
                                        <p:tgtEl>
                                          <p:spTgt spid="38"/>
                                        </p:tgtEl>
                                      </p:cBhvr>
                                    </p:animEffect>
                                  </p:childTnLst>
                                </p:cTn>
                              </p:par>
                            </p:childTnLst>
                          </p:cTn>
                        </p:par>
                        <p:par>
                          <p:cTn id="61" fill="hold">
                            <p:stCondLst>
                              <p:cond delay="1000"/>
                            </p:stCondLst>
                            <p:childTnLst>
                              <p:par>
                                <p:cTn id="62" presetID="22" presetClass="entr" presetSubtype="4" fill="hold" nodeType="afterEffect">
                                  <p:stCondLst>
                                    <p:cond delay="0"/>
                                  </p:stCondLst>
                                  <p:childTnLst>
                                    <p:set>
                                      <p:cBhvr>
                                        <p:cTn id="63" dur="1" fill="hold">
                                          <p:stCondLst>
                                            <p:cond delay="0"/>
                                          </p:stCondLst>
                                        </p:cTn>
                                        <p:tgtEl>
                                          <p:spTgt spid="39"/>
                                        </p:tgtEl>
                                        <p:attrNameLst>
                                          <p:attrName>style.visibility</p:attrName>
                                        </p:attrNameLst>
                                      </p:cBhvr>
                                      <p:to>
                                        <p:strVal val="visible"/>
                                      </p:to>
                                    </p:set>
                                    <p:animEffect transition="in" filter="wipe(down)">
                                      <p:cBhvr>
                                        <p:cTn id="64" dur="500"/>
                                        <p:tgtEl>
                                          <p:spTgt spid="39"/>
                                        </p:tgtEl>
                                      </p:cBhvr>
                                    </p:animEffect>
                                  </p:childTnLst>
                                </p:cTn>
                              </p:par>
                              <p:par>
                                <p:cTn id="65" presetID="22" presetClass="entr" presetSubtype="4" fill="hold" nodeType="with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wipe(down)">
                                      <p:cBhvr>
                                        <p:cTn id="67" dur="500"/>
                                        <p:tgtEl>
                                          <p:spTgt spid="40"/>
                                        </p:tgtEl>
                                      </p:cBhvr>
                                    </p:animEffect>
                                  </p:childTnLst>
                                </p:cTn>
                              </p:par>
                            </p:childTnLst>
                          </p:cTn>
                        </p:par>
                        <p:par>
                          <p:cTn id="68" fill="hold">
                            <p:stCondLst>
                              <p:cond delay="1500"/>
                            </p:stCondLst>
                            <p:childTnLst>
                              <p:par>
                                <p:cTn id="69" presetID="42" presetClass="path" presetSubtype="0" accel="25000" decel="25000" fill="hold" grpId="2" nodeType="afterEffect">
                                  <p:stCondLst>
                                    <p:cond delay="0"/>
                                  </p:stCondLst>
                                  <p:childTnLst>
                                    <p:animMotion origin="layout" path="M -0.03403 0.20533 L -0.04427 0.37269 " pathEditMode="relative" rAng="0" ptsTypes="AA">
                                      <p:cBhvr>
                                        <p:cTn id="70" dur="1000" fill="hold"/>
                                        <p:tgtEl>
                                          <p:spTgt spid="13"/>
                                        </p:tgtEl>
                                        <p:attrNameLst>
                                          <p:attrName>ppt_x</p:attrName>
                                          <p:attrName>ppt_y</p:attrName>
                                        </p:attrNameLst>
                                      </p:cBhvr>
                                      <p:rCtr x="-521" y="8356"/>
                                    </p:animMotion>
                                  </p:childTnLst>
                                </p:cTn>
                              </p:par>
                            </p:childTnLst>
                          </p:cTn>
                        </p:par>
                        <p:par>
                          <p:cTn id="71" fill="hold">
                            <p:stCondLst>
                              <p:cond delay="2500"/>
                            </p:stCondLst>
                            <p:childTnLst>
                              <p:par>
                                <p:cTn id="72" presetID="1" presetClass="exit" presetSubtype="0" fill="hold" grpId="1" nodeType="afterEffect">
                                  <p:stCondLst>
                                    <p:cond delay="0"/>
                                  </p:stCondLst>
                                  <p:childTnLst>
                                    <p:set>
                                      <p:cBhvr>
                                        <p:cTn id="73" dur="1" fill="hold">
                                          <p:stCondLst>
                                            <p:cond delay="0"/>
                                          </p:stCondLst>
                                        </p:cTn>
                                        <p:tgtEl>
                                          <p:spTgt spid="10"/>
                                        </p:tgtEl>
                                        <p:attrNameLst>
                                          <p:attrName>style.visibility</p:attrName>
                                        </p:attrNameLst>
                                      </p:cBhvr>
                                      <p:to>
                                        <p:strVal val="hidden"/>
                                      </p:to>
                                    </p:set>
                                  </p:childTnLst>
                                </p:cTn>
                              </p:par>
                              <p:par>
                                <p:cTn id="74" presetID="10" presetClass="entr" presetSubtype="0" fill="hold" grpId="0" nodeType="with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fade">
                                      <p:cBhvr>
                                        <p:cTn id="76" dur="500"/>
                                        <p:tgtEl>
                                          <p:spTgt spid="19"/>
                                        </p:tgtEl>
                                      </p:cBhvr>
                                    </p:animEffect>
                                  </p:childTnLst>
                                </p:cTn>
                              </p:par>
                            </p:childTnLst>
                          </p:cTn>
                        </p:par>
                      </p:childTnLst>
                    </p:cTn>
                  </p:par>
                  <p:par>
                    <p:cTn id="77" fill="hold">
                      <p:stCondLst>
                        <p:cond delay="indefinite"/>
                      </p:stCondLst>
                      <p:childTnLst>
                        <p:par>
                          <p:cTn id="78" fill="hold">
                            <p:stCondLst>
                              <p:cond delay="0"/>
                            </p:stCondLst>
                            <p:childTnLst>
                              <p:par>
                                <p:cTn id="79" presetID="9" presetClass="entr" presetSubtype="0" fill="hold" grpId="0" nodeType="click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dissolve">
                                      <p:cBhvr>
                                        <p:cTn id="81" dur="500"/>
                                        <p:tgtEl>
                                          <p:spTgt spid="21"/>
                                        </p:tgtEl>
                                      </p:cBhvr>
                                    </p:animEffect>
                                  </p:childTnLst>
                                </p:cTn>
                              </p:par>
                            </p:childTnLst>
                          </p:cTn>
                        </p:par>
                      </p:childTnLst>
                    </p:cTn>
                  </p:par>
                  <p:par>
                    <p:cTn id="82" fill="hold">
                      <p:stCondLst>
                        <p:cond delay="indefinite"/>
                      </p:stCondLst>
                      <p:childTnLst>
                        <p:par>
                          <p:cTn id="83" fill="hold">
                            <p:stCondLst>
                              <p:cond delay="0"/>
                            </p:stCondLst>
                            <p:childTnLst>
                              <p:par>
                                <p:cTn id="84" presetID="9" presetClass="entr" presetSubtype="0" fill="hold" grpId="0" nodeType="clickEffect">
                                  <p:stCondLst>
                                    <p:cond delay="0"/>
                                  </p:stCondLst>
                                  <p:childTnLst>
                                    <p:set>
                                      <p:cBhvr>
                                        <p:cTn id="85" dur="1" fill="hold">
                                          <p:stCondLst>
                                            <p:cond delay="0"/>
                                          </p:stCondLst>
                                        </p:cTn>
                                        <p:tgtEl>
                                          <p:spTgt spid="22"/>
                                        </p:tgtEl>
                                        <p:attrNameLst>
                                          <p:attrName>style.visibility</p:attrName>
                                        </p:attrNameLst>
                                      </p:cBhvr>
                                      <p:to>
                                        <p:strVal val="visible"/>
                                      </p:to>
                                    </p:set>
                                    <p:animEffect transition="in" filter="dissolve">
                                      <p:cBhvr>
                                        <p:cTn id="86" dur="500"/>
                                        <p:tgtEl>
                                          <p:spTgt spid="22"/>
                                        </p:tgtEl>
                                      </p:cBhvr>
                                    </p:animEffect>
                                  </p:childTnLst>
                                </p:cTn>
                              </p:par>
                            </p:childTnLst>
                          </p:cTn>
                        </p:par>
                      </p:childTnLst>
                    </p:cTn>
                  </p:par>
                  <p:par>
                    <p:cTn id="87" fill="hold">
                      <p:stCondLst>
                        <p:cond delay="indefinite"/>
                      </p:stCondLst>
                      <p:childTnLst>
                        <p:par>
                          <p:cTn id="88" fill="hold">
                            <p:stCondLst>
                              <p:cond delay="0"/>
                            </p:stCondLst>
                            <p:childTnLst>
                              <p:par>
                                <p:cTn id="89" presetID="9" presetClass="entr" presetSubtype="0" fill="hold" grpId="0" nodeType="clickEffect">
                                  <p:stCondLst>
                                    <p:cond delay="0"/>
                                  </p:stCondLst>
                                  <p:childTnLst>
                                    <p:set>
                                      <p:cBhvr>
                                        <p:cTn id="90" dur="1" fill="hold">
                                          <p:stCondLst>
                                            <p:cond delay="0"/>
                                          </p:stCondLst>
                                        </p:cTn>
                                        <p:tgtEl>
                                          <p:spTgt spid="43"/>
                                        </p:tgtEl>
                                        <p:attrNameLst>
                                          <p:attrName>style.visibility</p:attrName>
                                        </p:attrNameLst>
                                      </p:cBhvr>
                                      <p:to>
                                        <p:strVal val="visible"/>
                                      </p:to>
                                    </p:set>
                                    <p:animEffect transition="in" filter="dissolve">
                                      <p:cBhvr>
                                        <p:cTn id="9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3" grpId="0"/>
      <p:bldP spid="13" grpId="1"/>
      <p:bldP spid="13" grpId="2"/>
      <p:bldP spid="16" grpId="0" animBg="1"/>
      <p:bldP spid="16" grpId="1" animBg="1"/>
      <p:bldP spid="19" grpId="0" animBg="1"/>
      <p:bldP spid="21" grpId="0" animBg="1"/>
      <p:bldP spid="22" grpId="0" animBg="1"/>
      <p:bldP spid="4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Symbolic Abstraction: Dual-Use </a:t>
            </a:r>
            <a:endParaRPr lang="en-US" dirty="0"/>
          </a:p>
        </p:txBody>
      </p:sp>
      <p:sp>
        <p:nvSpPr>
          <p:cNvPr id="13" name="Slide Number Placeholder 2"/>
          <p:cNvSpPr>
            <a:spLocks noGrp="1"/>
          </p:cNvSpPr>
          <p:nvPr>
            <p:ph type="sldNum" sz="quarter" idx="12"/>
          </p:nvPr>
        </p:nvSpPr>
        <p:spPr>
          <a:xfrm>
            <a:off x="6890134" y="6356350"/>
            <a:ext cx="2133600" cy="365125"/>
          </a:xfrm>
        </p:spPr>
        <p:txBody>
          <a:bodyPr/>
          <a:lstStyle/>
          <a:p>
            <a:fld id="{A65A0EED-6B89-664A-801E-D3FDD91C7C69}" type="slidenum">
              <a:rPr lang="en-US" smtClean="0"/>
              <a:pPr/>
              <a:t>82</a:t>
            </a:fld>
            <a:endParaRPr lang="en-US" dirty="0"/>
          </a:p>
        </p:txBody>
      </p:sp>
      <p:pic>
        <p:nvPicPr>
          <p:cNvPr id="19" name="Picture 8" descr="C:\Users\reps\AppData\Local\Microsoft\Windows\Temporary Internet Files\Content.IE5\UWN4LK9M\Lightbulb_by_Trixyrogu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63731" y="1150557"/>
            <a:ext cx="880269" cy="101231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628650" y="2611918"/>
            <a:ext cx="7382869" cy="584775"/>
          </a:xfrm>
          <a:prstGeom prst="rect">
            <a:avLst/>
          </a:prstGeom>
          <a:noFill/>
          <a:ln w="28575">
            <a:solidFill>
              <a:srgbClr val="0070C0"/>
            </a:solidFill>
          </a:ln>
        </p:spPr>
        <p:txBody>
          <a:bodyPr wrap="square" rtlCol="0">
            <a:spAutoFit/>
          </a:bodyPr>
          <a:lstStyle/>
          <a:p>
            <a:endParaRPr lang="en-US" sz="3200" dirty="0"/>
          </a:p>
        </p:txBody>
      </p:sp>
      <mc:AlternateContent xmlns:mc="http://schemas.openxmlformats.org/markup-compatibility/2006" xmlns:a14="http://schemas.microsoft.com/office/drawing/2010/main">
        <mc:Choice Requires="a14">
          <p:sp>
            <p:nvSpPr>
              <p:cNvPr id="21" name="Rectangle 20"/>
              <p:cNvSpPr/>
              <p:nvPr/>
            </p:nvSpPr>
            <p:spPr>
              <a:xfrm>
                <a:off x="1424029" y="2611918"/>
                <a:ext cx="5410200" cy="523220"/>
              </a:xfrm>
              <a:prstGeom prst="rect">
                <a:avLst/>
              </a:prstGeom>
            </p:spPr>
            <p:txBody>
              <a:bodyPr wrap="square">
                <a:spAutoFit/>
              </a:bodyPr>
              <a:lstStyle/>
              <a:p>
                <a14:m>
                  <m:oMath xmlns:m="http://schemas.openxmlformats.org/officeDocument/2006/math">
                    <m:acc>
                      <m:accPr>
                        <m:chr m:val="̂"/>
                        <m:ctrlPr>
                          <a:rPr lang="en-US" sz="2800" i="1">
                            <a:latin typeface="Cambria Math"/>
                            <a:ea typeface="Cambria Math"/>
                          </a:rPr>
                        </m:ctrlPr>
                      </m:accPr>
                      <m:e>
                        <m:r>
                          <a:rPr lang="en-US" sz="2800" i="1">
                            <a:latin typeface="Cambria Math"/>
                            <a:ea typeface="Cambria Math"/>
                          </a:rPr>
                          <m:t>𝛼</m:t>
                        </m:r>
                      </m:e>
                    </m:acc>
                    <m:r>
                      <m:rPr>
                        <m:nor/>
                      </m:rPr>
                      <a:rPr lang="en-US" sz="2800" dirty="0"/>
                      <m:t>(</m:t>
                    </m:r>
                    <m:r>
                      <a:rPr lang="en-US" sz="2800" i="1">
                        <a:solidFill>
                          <a:srgbClr val="0070C0"/>
                        </a:solidFill>
                        <a:latin typeface="Cambria Math"/>
                      </a:rPr>
                      <m:t>𝜑</m:t>
                    </m:r>
                    <m:r>
                      <m:rPr>
                        <m:nor/>
                      </m:rPr>
                      <a:rPr lang="en-US" sz="2800" dirty="0"/>
                      <m:t>)</m:t>
                    </m:r>
                    <m:r>
                      <m:rPr>
                        <m:nor/>
                      </m:rPr>
                      <a:rPr lang="en-US" sz="2800" b="0" i="0" dirty="0" smtClean="0"/>
                      <m:t> =</m:t>
                    </m:r>
                    <m:r>
                      <a:rPr lang="en-US" sz="2800" b="0" i="1" dirty="0" smtClean="0">
                        <a:solidFill>
                          <a:srgbClr val="FF0000"/>
                        </a:solidFill>
                        <a:latin typeface="Cambria Math"/>
                      </a:rPr>
                      <m:t>⊥</m:t>
                    </m:r>
                  </m:oMath>
                </a14:m>
                <a:r>
                  <a:rPr lang="en-US" sz="2800" dirty="0" smtClean="0"/>
                  <a:t> implies </a:t>
                </a:r>
                <a14:m>
                  <m:oMath xmlns:m="http://schemas.openxmlformats.org/officeDocument/2006/math">
                    <m:r>
                      <a:rPr lang="en-US" sz="2800" i="1">
                        <a:solidFill>
                          <a:srgbClr val="0070C0"/>
                        </a:solidFill>
                        <a:latin typeface="Cambria Math"/>
                        <a:ea typeface="Cambria Math"/>
                      </a:rPr>
                      <m:t>𝜑</m:t>
                    </m:r>
                  </m:oMath>
                </a14:m>
                <a:r>
                  <a:rPr lang="en-US" sz="2800" dirty="0"/>
                  <a:t> is </a:t>
                </a:r>
                <a:r>
                  <a:rPr lang="en-US" sz="2800" dirty="0" err="1" smtClean="0"/>
                  <a:t>unsatisfiable</a:t>
                </a:r>
                <a:endParaRPr lang="en-US" sz="2800" dirty="0"/>
              </a:p>
            </p:txBody>
          </p:sp>
        </mc:Choice>
        <mc:Fallback xmlns="">
          <p:sp>
            <p:nvSpPr>
              <p:cNvPr id="21" name="Rectangle 20"/>
              <p:cNvSpPr>
                <a:spLocks noRot="1" noChangeAspect="1" noMove="1" noResize="1" noEditPoints="1" noAdjustHandles="1" noChangeArrowheads="1" noChangeShapeType="1" noTextEdit="1"/>
              </p:cNvSpPr>
              <p:nvPr/>
            </p:nvSpPr>
            <p:spPr>
              <a:xfrm>
                <a:off x="1424029" y="2611918"/>
                <a:ext cx="5410200" cy="523220"/>
              </a:xfrm>
              <a:prstGeom prst="rect">
                <a:avLst/>
              </a:prstGeom>
              <a:blipFill rotWithShape="1">
                <a:blip r:embed="rId3"/>
                <a:stretch>
                  <a:fillRect t="-10465" b="-325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342900" y="4090831"/>
                <a:ext cx="7958178" cy="531043"/>
              </a:xfrm>
              <a:prstGeom prst="rect">
                <a:avLst/>
              </a:prstGeom>
              <a:noFill/>
              <a:ln w="28575">
                <a:solidFill>
                  <a:srgbClr val="FF0000"/>
                </a:solidFill>
              </a:ln>
            </p:spPr>
            <p:txBody>
              <a:bodyPr wrap="square" rtlCol="0">
                <a:spAutoFit/>
              </a:bodyPr>
              <a:lstStyle/>
              <a:p>
                <a14:m>
                  <m:oMath xmlns:m="http://schemas.openxmlformats.org/officeDocument/2006/math">
                    <m:sSub>
                      <m:sSubPr>
                        <m:ctrlPr>
                          <a:rPr lang="en-US" sz="2800" i="1" smtClean="0">
                            <a:solidFill>
                              <a:srgbClr val="0070C0"/>
                            </a:solidFill>
                            <a:latin typeface="Cambria Math"/>
                            <a:ea typeface="Cambria Math"/>
                          </a:rPr>
                        </m:ctrlPr>
                      </m:sSubPr>
                      <m:e>
                        <m:acc>
                          <m:accPr>
                            <m:chr m:val="̂"/>
                            <m:ctrlPr>
                              <a:rPr lang="en-US" sz="2800" i="1">
                                <a:latin typeface="Cambria Math"/>
                                <a:ea typeface="Cambria Math"/>
                              </a:rPr>
                            </m:ctrlPr>
                          </m:accPr>
                          <m:e>
                            <m:r>
                              <a:rPr lang="en-US" sz="2800" i="1">
                                <a:latin typeface="Cambria Math"/>
                                <a:ea typeface="Cambria Math"/>
                              </a:rPr>
                              <m:t>𝛼</m:t>
                            </m:r>
                          </m:e>
                        </m:acc>
                        <m:r>
                          <m:rPr>
                            <m:nor/>
                          </m:rPr>
                          <a:rPr lang="en-US" sz="2800" dirty="0"/>
                          <m:t>(</m:t>
                        </m:r>
                        <m:acc>
                          <m:accPr>
                            <m:chr m:val="̂"/>
                            <m:ctrlPr>
                              <a:rPr lang="en-US" sz="2800" i="1" dirty="0" smtClean="0">
                                <a:solidFill>
                                  <a:srgbClr val="FF0000"/>
                                </a:solidFill>
                                <a:latin typeface="Cambria Math"/>
                                <a:ea typeface="Cambria Math"/>
                              </a:rPr>
                            </m:ctrlPr>
                          </m:accPr>
                          <m:e>
                            <m:r>
                              <a:rPr lang="en-US" sz="2800" i="1" dirty="0" smtClean="0">
                                <a:solidFill>
                                  <a:srgbClr val="FF0000"/>
                                </a:solidFill>
                                <a:latin typeface="Cambria Math"/>
                                <a:ea typeface="Cambria Math"/>
                              </a:rPr>
                              <m:t>𝛾</m:t>
                            </m:r>
                          </m:e>
                        </m:acc>
                        <m:r>
                          <a:rPr lang="en-US" sz="2800" b="0" i="1" smtClean="0">
                            <a:solidFill>
                              <a:srgbClr val="FF0000"/>
                            </a:solidFill>
                            <a:latin typeface="Cambria Math"/>
                            <a:ea typeface="Cambria Math"/>
                          </a:rPr>
                          <m:t>(</m:t>
                        </m:r>
                        <m:sSup>
                          <m:sSupPr>
                            <m:ctrlPr>
                              <a:rPr lang="en-US" sz="2800" b="0" i="1" smtClean="0">
                                <a:solidFill>
                                  <a:srgbClr val="FF0000"/>
                                </a:solidFill>
                                <a:latin typeface="Cambria Math"/>
                                <a:ea typeface="Cambria Math"/>
                              </a:rPr>
                            </m:ctrlPr>
                          </m:sSupPr>
                          <m:e>
                            <m:r>
                              <a:rPr lang="en-US" sz="2800" i="1">
                                <a:solidFill>
                                  <a:srgbClr val="FF0000"/>
                                </a:solidFill>
                                <a:latin typeface="Cambria Math"/>
                                <a:ea typeface="Cambria Math"/>
                              </a:rPr>
                              <m:t>𝑎</m:t>
                            </m:r>
                          </m:e>
                          <m:sup>
                            <m:r>
                              <a:rPr lang="en-US" sz="2800" b="0" i="1" smtClean="0">
                                <a:solidFill>
                                  <a:srgbClr val="FF0000"/>
                                </a:solidFill>
                                <a:latin typeface="Cambria Math"/>
                                <a:ea typeface="Cambria Math"/>
                              </a:rPr>
                              <m:t>#</m:t>
                            </m:r>
                          </m:sup>
                        </m:sSup>
                        <m:r>
                          <a:rPr lang="en-US" sz="2800" b="0" i="1" smtClean="0">
                            <a:solidFill>
                              <a:srgbClr val="FF0000"/>
                            </a:solidFill>
                            <a:latin typeface="Cambria Math"/>
                            <a:ea typeface="Cambria Math"/>
                          </a:rPr>
                          <m:t>)</m:t>
                        </m:r>
                        <m:r>
                          <a:rPr lang="en-US" sz="2800" i="1">
                            <a:latin typeface="Cambria Math"/>
                            <a:ea typeface="Cambria Math"/>
                          </a:rPr>
                          <m:t>∧</m:t>
                        </m:r>
                        <m:r>
                          <a:rPr lang="en-US" sz="2800" i="1">
                            <a:solidFill>
                              <a:srgbClr val="0070C0"/>
                            </a:solidFill>
                            <a:latin typeface="Cambria Math"/>
                            <a:ea typeface="Cambria Math"/>
                          </a:rPr>
                          <m:t>𝜑</m:t>
                        </m:r>
                      </m:e>
                      <m:sub>
                        <m:r>
                          <a:rPr lang="en-US" sz="2800" i="1">
                            <a:solidFill>
                              <a:schemeClr val="tx2">
                                <a:lumMod val="60000"/>
                                <a:lumOff val="40000"/>
                              </a:schemeClr>
                            </a:solidFill>
                            <a:latin typeface="Cambria Math"/>
                            <a:ea typeface="Cambria Math"/>
                          </a:rPr>
                          <m:t>𝜏</m:t>
                        </m:r>
                      </m:sub>
                    </m:sSub>
                  </m:oMath>
                </a14:m>
                <a:r>
                  <a:rPr lang="en-US" sz="2800" dirty="0"/>
                  <a:t>) </a:t>
                </a:r>
                <a:r>
                  <a:rPr lang="en-US" sz="2800" dirty="0" smtClean="0"/>
                  <a:t>applies </a:t>
                </a:r>
                <a:r>
                  <a:rPr lang="en-US" sz="2800" dirty="0"/>
                  <a:t>the best abstract transformer </a:t>
                </a:r>
              </a:p>
            </p:txBody>
          </p:sp>
        </mc:Choice>
        <mc:Fallback xmlns="">
          <p:sp>
            <p:nvSpPr>
              <p:cNvPr id="22" name="TextBox 21"/>
              <p:cNvSpPr txBox="1">
                <a:spLocks noRot="1" noChangeAspect="1" noMove="1" noResize="1" noEditPoints="1" noAdjustHandles="1" noChangeArrowheads="1" noChangeShapeType="1" noTextEdit="1"/>
              </p:cNvSpPr>
              <p:nvPr/>
            </p:nvSpPr>
            <p:spPr>
              <a:xfrm>
                <a:off x="342900" y="4090831"/>
                <a:ext cx="7958178" cy="531043"/>
              </a:xfrm>
              <a:prstGeom prst="rect">
                <a:avLst/>
              </a:prstGeom>
              <a:blipFill rotWithShape="1">
                <a:blip r:embed="rId4"/>
                <a:stretch>
                  <a:fillRect t="-6522" b="-27174"/>
                </a:stretch>
              </a:blipFill>
              <a:ln w="28575">
                <a:solidFill>
                  <a:srgbClr val="FF0000"/>
                </a:solidFill>
              </a:ln>
            </p:spPr>
            <p:txBody>
              <a:bodyPr/>
              <a:lstStyle/>
              <a:p>
                <a:r>
                  <a:rPr lang="en-US">
                    <a:noFill/>
                  </a:rPr>
                  <a:t> </a:t>
                </a:r>
              </a:p>
            </p:txBody>
          </p:sp>
        </mc:Fallback>
      </mc:AlternateContent>
      <p:grpSp>
        <p:nvGrpSpPr>
          <p:cNvPr id="23" name="Group 22"/>
          <p:cNvGrpSpPr/>
          <p:nvPr/>
        </p:nvGrpSpPr>
        <p:grpSpPr>
          <a:xfrm>
            <a:off x="8022360" y="3800068"/>
            <a:ext cx="797790" cy="1142846"/>
            <a:chOff x="6977610" y="1371600"/>
            <a:chExt cx="797790" cy="1142846"/>
          </a:xfrm>
        </p:grpSpPr>
        <p:sp>
          <p:nvSpPr>
            <p:cNvPr id="24" name="Diamond 23"/>
            <p:cNvSpPr/>
            <p:nvPr/>
          </p:nvSpPr>
          <p:spPr>
            <a:xfrm>
              <a:off x="7010400" y="1371600"/>
              <a:ext cx="765000" cy="1142846"/>
            </a:xfrm>
            <a:prstGeom prst="diamond">
              <a:avLst/>
            </a:prstGeom>
            <a:solidFill>
              <a:schemeClr val="bg1"/>
            </a:solidFill>
            <a:ln w="24000">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D1C24"/>
                </a:solidFill>
              </a:endParaRPr>
            </a:p>
          </p:txBody>
        </p:sp>
        <mc:AlternateContent xmlns:mc="http://schemas.openxmlformats.org/markup-compatibility/2006" xmlns:a14="http://schemas.microsoft.com/office/drawing/2010/main">
          <mc:Choice Requires="a14">
            <p:sp>
              <p:nvSpPr>
                <p:cNvPr id="25" name="Rectangle 24"/>
                <p:cNvSpPr/>
                <p:nvPr/>
              </p:nvSpPr>
              <p:spPr>
                <a:xfrm>
                  <a:off x="6977610" y="1524000"/>
                  <a:ext cx="777008"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solidFill>
                              <a:srgbClr val="FF0000"/>
                            </a:solidFill>
                            <a:latin typeface="Cambria Math"/>
                            <a:ea typeface="Cambria Math"/>
                          </a:rPr>
                          <m:t>𝒜</m:t>
                        </m:r>
                      </m:oMath>
                    </m:oMathPara>
                  </a14:m>
                  <a:endParaRPr lang="en-US" sz="4000" dirty="0">
                    <a:solidFill>
                      <a:srgbClr val="FF0000"/>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6977610" y="1524000"/>
                  <a:ext cx="777008" cy="707886"/>
                </a:xfrm>
                <a:prstGeom prst="rect">
                  <a:avLst/>
                </a:prstGeom>
                <a:blipFill rotWithShape="1">
                  <a:blip r:embed="rId7"/>
                  <a:stretch>
                    <a:fillRect/>
                  </a:stretch>
                </a:blipFill>
              </p:spPr>
              <p:txBody>
                <a:bodyPr/>
                <a:lstStyle/>
                <a:p>
                  <a:r>
                    <a:rPr lang="en-US">
                      <a:noFill/>
                    </a:rPr>
                    <a:t> </a:t>
                  </a:r>
                </a:p>
              </p:txBody>
            </p:sp>
          </mc:Fallback>
        </mc:AlternateContent>
      </p:grpSp>
      <p:grpSp>
        <p:nvGrpSpPr>
          <p:cNvPr id="26" name="Group 25"/>
          <p:cNvGrpSpPr/>
          <p:nvPr/>
        </p:nvGrpSpPr>
        <p:grpSpPr>
          <a:xfrm>
            <a:off x="7549868" y="2325744"/>
            <a:ext cx="664221" cy="1157121"/>
            <a:chOff x="7848600" y="4424832"/>
            <a:chExt cx="664221" cy="1157121"/>
          </a:xfrm>
        </p:grpSpPr>
        <p:sp>
          <p:nvSpPr>
            <p:cNvPr id="27" name="Oval 26"/>
            <p:cNvSpPr/>
            <p:nvPr/>
          </p:nvSpPr>
          <p:spPr>
            <a:xfrm>
              <a:off x="7913747" y="4424832"/>
              <a:ext cx="558915" cy="115712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8" name="TextBox 27"/>
                <p:cNvSpPr txBox="1"/>
                <p:nvPr/>
              </p:nvSpPr>
              <p:spPr>
                <a:xfrm>
                  <a:off x="7848600" y="4640759"/>
                  <a:ext cx="664221" cy="76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400" b="0" i="1" smtClean="0">
                            <a:solidFill>
                              <a:schemeClr val="tx2">
                                <a:lumMod val="60000"/>
                                <a:lumOff val="40000"/>
                              </a:schemeClr>
                            </a:solidFill>
                            <a:latin typeface="Cambria Math"/>
                            <a:ea typeface="Cambria Math"/>
                          </a:rPr>
                          <m:t>ℒ</m:t>
                        </m:r>
                      </m:oMath>
                    </m:oMathPara>
                  </a14:m>
                  <a:endParaRPr lang="en-US" sz="4400" dirty="0"/>
                </a:p>
              </p:txBody>
            </p:sp>
          </mc:Choice>
          <mc:Fallback xmlns="">
            <p:sp>
              <p:nvSpPr>
                <p:cNvPr id="11" name="TextBox 10"/>
                <p:cNvSpPr txBox="1">
                  <a:spLocks noRot="1" noChangeAspect="1" noMove="1" noResize="1" noEditPoints="1" noAdjustHandles="1" noChangeArrowheads="1" noChangeShapeType="1" noTextEdit="1"/>
                </p:cNvSpPr>
                <p:nvPr/>
              </p:nvSpPr>
              <p:spPr>
                <a:xfrm>
                  <a:off x="7848600" y="4640759"/>
                  <a:ext cx="664221" cy="769441"/>
                </a:xfrm>
                <a:prstGeom prst="rect">
                  <a:avLst/>
                </a:prstGeom>
                <a:blipFill rotWithShape="1">
                  <a:blip r:embed="rId8"/>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21930305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457200" y="1727790"/>
            <a:ext cx="8229600" cy="4525963"/>
          </a:xfrm>
        </p:spPr>
        <p:txBody>
          <a:bodyPr/>
          <a:lstStyle/>
          <a:p>
            <a:r>
              <a:rPr lang="en-US" dirty="0" smtClean="0"/>
              <a:t>Gentle introduction to abstract interpretation</a:t>
            </a:r>
            <a:endParaRPr lang="en-US" dirty="0" smtClean="0">
              <a:latin typeface="Webdings" panose="05030102010509060703" pitchFamily="18" charset="2"/>
              <a:sym typeface="Wingdings"/>
            </a:endParaRPr>
          </a:p>
          <a:p>
            <a:r>
              <a:rPr lang="en-US" dirty="0" smtClean="0"/>
              <a:t>First glimmer of insight</a:t>
            </a:r>
          </a:p>
          <a:p>
            <a:r>
              <a:rPr lang="en-US" dirty="0" smtClean="0"/>
              <a:t>Second insight</a:t>
            </a:r>
          </a:p>
          <a:p>
            <a:r>
              <a:rPr lang="en-US" dirty="0" smtClean="0">
                <a:solidFill>
                  <a:srgbClr val="C00000"/>
                </a:solidFill>
              </a:rPr>
              <a:t>Third insight</a:t>
            </a:r>
          </a:p>
          <a:p>
            <a:r>
              <a:rPr lang="en-US" dirty="0" err="1" smtClean="0"/>
              <a:t>DiSSolve</a:t>
            </a:r>
            <a:r>
              <a:rPr lang="en-US" dirty="0" smtClean="0"/>
              <a:t>: A parallel SAT solver</a:t>
            </a:r>
          </a:p>
          <a:p>
            <a:r>
              <a:rPr lang="en-US" dirty="0" smtClean="0"/>
              <a:t>Wrap-up</a:t>
            </a:r>
            <a:endParaRPr lang="en-US" dirty="0"/>
          </a:p>
        </p:txBody>
      </p:sp>
      <p:sp>
        <p:nvSpPr>
          <p:cNvPr id="5" name="Slide Number Placeholder 4"/>
          <p:cNvSpPr>
            <a:spLocks noGrp="1"/>
          </p:cNvSpPr>
          <p:nvPr>
            <p:ph type="sldNum" sz="quarter" idx="12"/>
          </p:nvPr>
        </p:nvSpPr>
        <p:spPr/>
        <p:txBody>
          <a:bodyPr/>
          <a:lstStyle/>
          <a:p>
            <a:fld id="{A65A0EED-6B89-664A-801E-D3FDD91C7C69}" type="slidenum">
              <a:rPr lang="en-US" smtClean="0"/>
              <a:pPr/>
              <a:t>83</a:t>
            </a:fld>
            <a:endParaRPr lang="en-US"/>
          </a:p>
        </p:txBody>
      </p:sp>
    </p:spTree>
    <p:extLst>
      <p:ext uri="{BB962C8B-B14F-4D97-AF65-F5344CB8AC3E}">
        <p14:creationId xmlns:p14="http://schemas.microsoft.com/office/powerpoint/2010/main" val="64349093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reps\AppData\Local\Microsoft\Windows\Temporary Internet Files\Content.IE5\3YV4HMTF\Magnifying_Glass_by_Jae_B[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404804">
            <a:off x="2026423" y="1303700"/>
            <a:ext cx="4616214" cy="4948399"/>
          </a:xfrm>
          <a:prstGeom prst="rect">
            <a:avLst/>
          </a:prstGeom>
          <a:noFill/>
          <a:effectLst/>
        </p:spPr>
      </p:pic>
      <p:sp>
        <p:nvSpPr>
          <p:cNvPr id="2" name="Title 1"/>
          <p:cNvSpPr>
            <a:spLocks noGrp="1"/>
          </p:cNvSpPr>
          <p:nvPr>
            <p:ph type="title"/>
          </p:nvPr>
        </p:nvSpPr>
        <p:spPr/>
        <p:txBody>
          <a:bodyPr/>
          <a:lstStyle/>
          <a:p>
            <a:r>
              <a:rPr lang="en-US" dirty="0" smtClean="0"/>
              <a:t>A Similar Contemporaneous Insight!</a:t>
            </a:r>
            <a:endParaRPr lang="en-US" dirty="0"/>
          </a:p>
        </p:txBody>
      </p:sp>
      <p:sp>
        <p:nvSpPr>
          <p:cNvPr id="4" name="TextBox 3"/>
          <p:cNvSpPr txBox="1"/>
          <p:nvPr/>
        </p:nvSpPr>
        <p:spPr>
          <a:xfrm>
            <a:off x="1989368" y="2802384"/>
            <a:ext cx="2244525" cy="1200329"/>
          </a:xfrm>
          <a:prstGeom prst="rect">
            <a:avLst/>
          </a:prstGeom>
          <a:noFill/>
        </p:spPr>
        <p:txBody>
          <a:bodyPr wrap="none" rtlCol="0">
            <a:spAutoFit/>
          </a:bodyPr>
          <a:lstStyle/>
          <a:p>
            <a:pPr algn="ctr"/>
            <a:r>
              <a:rPr lang="en-US" sz="3600" dirty="0" smtClean="0"/>
              <a:t>DPLL/CDCL</a:t>
            </a:r>
          </a:p>
          <a:p>
            <a:pPr algn="ctr"/>
            <a:r>
              <a:rPr lang="en-US" sz="3600" dirty="0" smtClean="0"/>
              <a:t>SAT Solver</a:t>
            </a:r>
            <a:endParaRPr lang="en-US" sz="3600" dirty="0"/>
          </a:p>
        </p:txBody>
      </p:sp>
      <p:grpSp>
        <p:nvGrpSpPr>
          <p:cNvPr id="5" name="Group 4"/>
          <p:cNvGrpSpPr/>
          <p:nvPr/>
        </p:nvGrpSpPr>
        <p:grpSpPr>
          <a:xfrm>
            <a:off x="5612695" y="5096081"/>
            <a:ext cx="1188720" cy="1670422"/>
            <a:chOff x="5265843" y="4157663"/>
            <a:chExt cx="1188720" cy="1670422"/>
          </a:xfrm>
        </p:grpSpPr>
        <p:pic>
          <p:nvPicPr>
            <p:cNvPr id="6" name="Picture 2" descr="C:\Users\reps\Documents\Service\Meetings\Dagstuhl SMT-meets-AbsInt-2014\Talk\dsilv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5843" y="4157663"/>
              <a:ext cx="1188720" cy="118872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47"/>
            <p:cNvSpPr txBox="1">
              <a:spLocks noChangeArrowheads="1"/>
            </p:cNvSpPr>
            <p:nvPr/>
          </p:nvSpPr>
          <p:spPr bwMode="auto">
            <a:xfrm>
              <a:off x="5491095" y="5391042"/>
              <a:ext cx="738215"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600" dirty="0" smtClean="0">
                  <a:latin typeface="Calibri" pitchFamily="34" charset="0"/>
                </a:rPr>
                <a:t>Vijay</a:t>
              </a:r>
            </a:p>
            <a:p>
              <a:pPr algn="ctr">
                <a:lnSpc>
                  <a:spcPct val="70000"/>
                </a:lnSpc>
                <a:buFontTx/>
                <a:buNone/>
              </a:pPr>
              <a:r>
                <a:rPr lang="en-US" sz="1600" smtClean="0">
                  <a:latin typeface="Calibri" pitchFamily="34" charset="0"/>
                </a:rPr>
                <a:t>D’Silva</a:t>
              </a:r>
              <a:endParaRPr lang="en-US" sz="1600" dirty="0" smtClean="0">
                <a:latin typeface="Calibri" pitchFamily="34" charset="0"/>
              </a:endParaRPr>
            </a:p>
          </p:txBody>
        </p:sp>
      </p:grpSp>
      <p:grpSp>
        <p:nvGrpSpPr>
          <p:cNvPr id="8" name="Group 7"/>
          <p:cNvGrpSpPr/>
          <p:nvPr/>
        </p:nvGrpSpPr>
        <p:grpSpPr>
          <a:xfrm>
            <a:off x="7023588" y="5096082"/>
            <a:ext cx="974750" cy="1670421"/>
            <a:chOff x="6676736" y="4157663"/>
            <a:chExt cx="974750" cy="1670421"/>
          </a:xfrm>
        </p:grpSpPr>
        <p:pic>
          <p:nvPicPr>
            <p:cNvPr id="9" name="Picture 3" descr="C:\Users\reps\Documents\Service\Meetings\Dagstuhl SMT-meets-AbsInt-2014\Talk\leo-hall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6736" y="4157663"/>
              <a:ext cx="974750" cy="118872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47"/>
            <p:cNvSpPr txBox="1">
              <a:spLocks noChangeArrowheads="1"/>
            </p:cNvSpPr>
            <p:nvPr/>
          </p:nvSpPr>
          <p:spPr bwMode="auto">
            <a:xfrm>
              <a:off x="6824914" y="5391041"/>
              <a:ext cx="678392"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600" dirty="0" smtClean="0">
                  <a:latin typeface="Calibri" pitchFamily="34" charset="0"/>
                </a:rPr>
                <a:t>Leo</a:t>
              </a:r>
            </a:p>
            <a:p>
              <a:pPr algn="ctr">
                <a:lnSpc>
                  <a:spcPct val="70000"/>
                </a:lnSpc>
                <a:buFontTx/>
                <a:buNone/>
              </a:pPr>
              <a:r>
                <a:rPr lang="en-US" sz="1600" dirty="0" smtClean="0">
                  <a:latin typeface="Calibri" pitchFamily="34" charset="0"/>
                </a:rPr>
                <a:t>Haller</a:t>
              </a:r>
            </a:p>
          </p:txBody>
        </p:sp>
      </p:grpSp>
      <p:grpSp>
        <p:nvGrpSpPr>
          <p:cNvPr id="11" name="Group 10"/>
          <p:cNvGrpSpPr/>
          <p:nvPr/>
        </p:nvGrpSpPr>
        <p:grpSpPr>
          <a:xfrm>
            <a:off x="8096770" y="5096081"/>
            <a:ext cx="926729" cy="1670422"/>
            <a:chOff x="7749918" y="4157663"/>
            <a:chExt cx="926729" cy="1670422"/>
          </a:xfrm>
        </p:grpSpPr>
        <p:pic>
          <p:nvPicPr>
            <p:cNvPr id="12" name="Picture 4" descr="C:\Users\reps\Documents\Service\Meetings\Dagstuhl SMT-meets-AbsInt-2014\Talk\kroenin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2087" y="4157663"/>
              <a:ext cx="802386" cy="118872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13" name="Text Box 47"/>
            <p:cNvSpPr txBox="1">
              <a:spLocks noChangeArrowheads="1"/>
            </p:cNvSpPr>
            <p:nvPr/>
          </p:nvSpPr>
          <p:spPr bwMode="auto">
            <a:xfrm>
              <a:off x="7749918" y="5391042"/>
              <a:ext cx="926729"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600" dirty="0" smtClean="0">
                  <a:latin typeface="Calibri" pitchFamily="34" charset="0"/>
                </a:rPr>
                <a:t>Daniel</a:t>
              </a:r>
            </a:p>
            <a:p>
              <a:pPr algn="ctr">
                <a:lnSpc>
                  <a:spcPct val="70000"/>
                </a:lnSpc>
                <a:buFontTx/>
                <a:buNone/>
              </a:pPr>
              <a:r>
                <a:rPr lang="en-US" sz="1600" dirty="0" err="1" smtClean="0">
                  <a:latin typeface="Calibri" pitchFamily="34" charset="0"/>
                </a:rPr>
                <a:t>Kroening</a:t>
              </a:r>
              <a:endParaRPr lang="en-US" sz="1600" dirty="0" smtClean="0">
                <a:latin typeface="Calibri" pitchFamily="34" charset="0"/>
              </a:endParaRPr>
            </a:p>
          </p:txBody>
        </p:sp>
      </p:grpSp>
    </p:spTree>
    <p:extLst>
      <p:ext uri="{BB962C8B-B14F-4D97-AF65-F5344CB8AC3E}">
        <p14:creationId xmlns:p14="http://schemas.microsoft.com/office/powerpoint/2010/main" val="65342720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reps\AppData\Local\Microsoft\Windows\Temporary Internet Files\Content.IE5\3YV4HMTF\Magnifying_Glass_by_Jae_B[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404804">
            <a:off x="2026423" y="1303700"/>
            <a:ext cx="4616214" cy="4948399"/>
          </a:xfrm>
          <a:prstGeom prst="rect">
            <a:avLst/>
          </a:prstGeom>
          <a:noFill/>
          <a:effectLst/>
        </p:spPr>
      </p:pic>
      <p:sp>
        <p:nvSpPr>
          <p:cNvPr id="2" name="Title 1"/>
          <p:cNvSpPr>
            <a:spLocks noGrp="1"/>
          </p:cNvSpPr>
          <p:nvPr>
            <p:ph type="title"/>
          </p:nvPr>
        </p:nvSpPr>
        <p:spPr/>
        <p:txBody>
          <a:bodyPr/>
          <a:lstStyle/>
          <a:p>
            <a:r>
              <a:rPr lang="en-US" dirty="0"/>
              <a:t>A Similar Contemporaneous Insight!</a:t>
            </a:r>
          </a:p>
        </p:txBody>
      </p:sp>
      <p:sp>
        <p:nvSpPr>
          <p:cNvPr id="5" name="TextBox 4"/>
          <p:cNvSpPr txBox="1"/>
          <p:nvPr/>
        </p:nvSpPr>
        <p:spPr>
          <a:xfrm>
            <a:off x="1760555" y="2747071"/>
            <a:ext cx="2620717" cy="1077218"/>
          </a:xfrm>
          <a:prstGeom prst="rect">
            <a:avLst/>
          </a:prstGeom>
          <a:noFill/>
        </p:spPr>
        <p:txBody>
          <a:bodyPr wrap="none" rtlCol="0">
            <a:spAutoFit/>
          </a:bodyPr>
          <a:lstStyle/>
          <a:p>
            <a:pPr algn="ctr"/>
            <a:r>
              <a:rPr lang="en-US" sz="3200" dirty="0" smtClean="0"/>
              <a:t>Abstract</a:t>
            </a:r>
          </a:p>
          <a:p>
            <a:pPr algn="ctr"/>
            <a:r>
              <a:rPr lang="en-US" sz="3200" dirty="0" smtClean="0"/>
              <a:t> Interpretation</a:t>
            </a:r>
            <a:endParaRPr lang="en-US" sz="3200" dirty="0"/>
          </a:p>
        </p:txBody>
      </p:sp>
      <p:grpSp>
        <p:nvGrpSpPr>
          <p:cNvPr id="6" name="Group 5"/>
          <p:cNvGrpSpPr/>
          <p:nvPr/>
        </p:nvGrpSpPr>
        <p:grpSpPr>
          <a:xfrm>
            <a:off x="5612695" y="5096081"/>
            <a:ext cx="1188720" cy="1670422"/>
            <a:chOff x="5265843" y="4157663"/>
            <a:chExt cx="1188720" cy="1670422"/>
          </a:xfrm>
        </p:grpSpPr>
        <p:pic>
          <p:nvPicPr>
            <p:cNvPr id="7" name="Picture 2" descr="C:\Users\reps\Documents\Service\Meetings\Dagstuhl SMT-meets-AbsInt-2014\Talk\dsilv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5843" y="4157663"/>
              <a:ext cx="1188720" cy="118872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47"/>
            <p:cNvSpPr txBox="1">
              <a:spLocks noChangeArrowheads="1"/>
            </p:cNvSpPr>
            <p:nvPr/>
          </p:nvSpPr>
          <p:spPr bwMode="auto">
            <a:xfrm>
              <a:off x="5491095" y="5391042"/>
              <a:ext cx="738215"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600" dirty="0" smtClean="0">
                  <a:latin typeface="Calibri" pitchFamily="34" charset="0"/>
                </a:rPr>
                <a:t>Vijay</a:t>
              </a:r>
            </a:p>
            <a:p>
              <a:pPr algn="ctr">
                <a:lnSpc>
                  <a:spcPct val="70000"/>
                </a:lnSpc>
                <a:buFontTx/>
                <a:buNone/>
              </a:pPr>
              <a:r>
                <a:rPr lang="en-US" sz="1600" smtClean="0">
                  <a:latin typeface="Calibri" pitchFamily="34" charset="0"/>
                </a:rPr>
                <a:t>D’Silva</a:t>
              </a:r>
              <a:endParaRPr lang="en-US" sz="1600" dirty="0" smtClean="0">
                <a:latin typeface="Calibri" pitchFamily="34" charset="0"/>
              </a:endParaRPr>
            </a:p>
          </p:txBody>
        </p:sp>
      </p:grpSp>
      <p:grpSp>
        <p:nvGrpSpPr>
          <p:cNvPr id="9" name="Group 8"/>
          <p:cNvGrpSpPr/>
          <p:nvPr/>
        </p:nvGrpSpPr>
        <p:grpSpPr>
          <a:xfrm>
            <a:off x="7023588" y="5096082"/>
            <a:ext cx="974750" cy="1670421"/>
            <a:chOff x="6676736" y="4157663"/>
            <a:chExt cx="974750" cy="1670421"/>
          </a:xfrm>
        </p:grpSpPr>
        <p:pic>
          <p:nvPicPr>
            <p:cNvPr id="10" name="Picture 3" descr="C:\Users\reps\Documents\Service\Meetings\Dagstuhl SMT-meets-AbsInt-2014\Talk\leo-hall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6736" y="4157663"/>
              <a:ext cx="974750" cy="118872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47"/>
            <p:cNvSpPr txBox="1">
              <a:spLocks noChangeArrowheads="1"/>
            </p:cNvSpPr>
            <p:nvPr/>
          </p:nvSpPr>
          <p:spPr bwMode="auto">
            <a:xfrm>
              <a:off x="6824914" y="5391041"/>
              <a:ext cx="678392"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600" dirty="0" smtClean="0">
                  <a:latin typeface="Calibri" pitchFamily="34" charset="0"/>
                </a:rPr>
                <a:t>Leo</a:t>
              </a:r>
            </a:p>
            <a:p>
              <a:pPr algn="ctr">
                <a:lnSpc>
                  <a:spcPct val="70000"/>
                </a:lnSpc>
                <a:buFontTx/>
                <a:buNone/>
              </a:pPr>
              <a:r>
                <a:rPr lang="en-US" sz="1600" dirty="0" smtClean="0">
                  <a:latin typeface="Calibri" pitchFamily="34" charset="0"/>
                </a:rPr>
                <a:t>Haller</a:t>
              </a:r>
            </a:p>
          </p:txBody>
        </p:sp>
      </p:grpSp>
      <p:grpSp>
        <p:nvGrpSpPr>
          <p:cNvPr id="12" name="Group 11"/>
          <p:cNvGrpSpPr/>
          <p:nvPr/>
        </p:nvGrpSpPr>
        <p:grpSpPr>
          <a:xfrm>
            <a:off x="8096770" y="5096081"/>
            <a:ext cx="926729" cy="1670422"/>
            <a:chOff x="7749918" y="4157663"/>
            <a:chExt cx="926729" cy="1670422"/>
          </a:xfrm>
        </p:grpSpPr>
        <p:pic>
          <p:nvPicPr>
            <p:cNvPr id="13" name="Picture 4" descr="C:\Users\reps\Documents\Service\Meetings\Dagstuhl SMT-meets-AbsInt-2014\Talk\kroenin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2087" y="4157663"/>
              <a:ext cx="802386" cy="118872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14" name="Text Box 47"/>
            <p:cNvSpPr txBox="1">
              <a:spLocks noChangeArrowheads="1"/>
            </p:cNvSpPr>
            <p:nvPr/>
          </p:nvSpPr>
          <p:spPr bwMode="auto">
            <a:xfrm>
              <a:off x="7749918" y="5391042"/>
              <a:ext cx="926729"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600" dirty="0" smtClean="0">
                  <a:latin typeface="Calibri" pitchFamily="34" charset="0"/>
                </a:rPr>
                <a:t>Daniel</a:t>
              </a:r>
            </a:p>
            <a:p>
              <a:pPr algn="ctr">
                <a:lnSpc>
                  <a:spcPct val="70000"/>
                </a:lnSpc>
                <a:buFontTx/>
                <a:buNone/>
              </a:pPr>
              <a:r>
                <a:rPr lang="en-US" sz="1600" dirty="0" err="1" smtClean="0">
                  <a:latin typeface="Calibri" pitchFamily="34" charset="0"/>
                </a:rPr>
                <a:t>Kroening</a:t>
              </a:r>
              <a:endParaRPr lang="en-US" sz="1600" dirty="0" smtClean="0">
                <a:latin typeface="Calibri" pitchFamily="34" charset="0"/>
              </a:endParaRPr>
            </a:p>
          </p:txBody>
        </p:sp>
      </p:grpSp>
      <mc:AlternateContent xmlns:mc="http://schemas.openxmlformats.org/markup-compatibility/2006" xmlns:a14="http://schemas.microsoft.com/office/drawing/2010/main">
        <mc:Choice Requires="a14">
          <p:sp>
            <p:nvSpPr>
              <p:cNvPr id="3" name="Rectangle 2"/>
              <p:cNvSpPr/>
              <p:nvPr/>
            </p:nvSpPr>
            <p:spPr>
              <a:xfrm>
                <a:off x="4515415" y="1211444"/>
                <a:ext cx="4572000" cy="2308324"/>
              </a:xfrm>
              <a:prstGeom prst="rect">
                <a:avLst/>
              </a:prstGeom>
            </p:spPr>
            <p:txBody>
              <a:bodyPr>
                <a:spAutoFit/>
              </a:bodyPr>
              <a:lstStyle/>
              <a:p>
                <a:r>
                  <a:rPr lang="en-US" sz="2400" dirty="0"/>
                  <a:t>Abstract-interpretation account of </a:t>
                </a:r>
                <a:r>
                  <a:rPr lang="en-US" sz="2400" dirty="0" smtClean="0"/>
                  <a:t>CDCL: A cut in the </a:t>
                </a:r>
                <a:r>
                  <a:rPr lang="en-US" sz="2400" dirty="0"/>
                  <a:t>implication graph that </a:t>
                </a:r>
                <a:r>
                  <a:rPr lang="en-US" sz="2400" dirty="0" smtClean="0"/>
                  <a:t>separates the </a:t>
                </a:r>
                <a:r>
                  <a:rPr lang="en-US" sz="2400" dirty="0"/>
                  <a:t>roots from </a:t>
                </a:r>
                <a14:m>
                  <m:oMath xmlns:m="http://schemas.openxmlformats.org/officeDocument/2006/math">
                    <m:r>
                      <a:rPr lang="en-US" sz="2400" i="1">
                        <a:latin typeface="Cambria Math"/>
                      </a:rPr>
                      <m:t>⊥</m:t>
                    </m:r>
                  </m:oMath>
                </a14:m>
                <a:r>
                  <a:rPr lang="en-US" sz="2400" dirty="0"/>
                  <a:t> is an </a:t>
                </a:r>
                <a:r>
                  <a:rPr lang="en-US" sz="2400" dirty="0" err="1"/>
                  <a:t>underapproximation</a:t>
                </a:r>
                <a:r>
                  <a:rPr lang="en-US" sz="2400" dirty="0"/>
                  <a:t> of </a:t>
                </a:r>
                <a14:m>
                  <m:oMath xmlns:m="http://schemas.openxmlformats.org/officeDocument/2006/math">
                    <m:r>
                      <a:rPr lang="en-US" sz="2400" i="1">
                        <a:latin typeface="Cambria Math"/>
                      </a:rPr>
                      <m:t>¬</m:t>
                    </m:r>
                    <m:r>
                      <m:rPr>
                        <m:sty m:val="p"/>
                      </m:rPr>
                      <a:rPr lang="en-US" sz="2400" i="1">
                        <a:latin typeface="Cambria Math"/>
                      </a:rPr>
                      <m:t>φ</m:t>
                    </m:r>
                  </m:oMath>
                </a14:m>
                <a:r>
                  <a:rPr lang="en-US" sz="2400" dirty="0"/>
                  <a:t>, which yields a clause that </a:t>
                </a:r>
                <a:r>
                  <a:rPr lang="en-US" sz="2400" dirty="0" err="1"/>
                  <a:t>overapproximates</a:t>
                </a:r>
                <a:r>
                  <a:rPr lang="en-US" sz="2400" dirty="0"/>
                  <a:t> </a:t>
                </a:r>
                <a14:m>
                  <m:oMath xmlns:m="http://schemas.openxmlformats.org/officeDocument/2006/math">
                    <m:r>
                      <m:rPr>
                        <m:sty m:val="p"/>
                      </m:rPr>
                      <a:rPr lang="en-US" sz="2400" i="1">
                        <a:latin typeface="Cambria Math"/>
                      </a:rPr>
                      <m:t>φ</m:t>
                    </m:r>
                  </m:oMath>
                </a14:m>
                <a:endParaRPr lang="en-US" sz="2400" dirty="0"/>
              </a:p>
            </p:txBody>
          </p:sp>
        </mc:Choice>
        <mc:Fallback xmlns="">
          <p:sp>
            <p:nvSpPr>
              <p:cNvPr id="3" name="Rectangle 2"/>
              <p:cNvSpPr>
                <a:spLocks noRot="1" noChangeAspect="1" noMove="1" noResize="1" noEditPoints="1" noAdjustHandles="1" noChangeArrowheads="1" noChangeShapeType="1" noTextEdit="1"/>
              </p:cNvSpPr>
              <p:nvPr/>
            </p:nvSpPr>
            <p:spPr>
              <a:xfrm>
                <a:off x="4515415" y="1211444"/>
                <a:ext cx="4572000" cy="2308324"/>
              </a:xfrm>
              <a:prstGeom prst="rect">
                <a:avLst/>
              </a:prstGeom>
              <a:blipFill rotWithShape="1">
                <a:blip r:embed="rId7"/>
                <a:stretch>
                  <a:fillRect l="-2133" t="-2116" b="-5291"/>
                </a:stretch>
              </a:blipFill>
            </p:spPr>
            <p:txBody>
              <a:bodyPr/>
              <a:lstStyle/>
              <a:p>
                <a:r>
                  <a:rPr lang="en-US">
                    <a:noFill/>
                  </a:rPr>
                  <a:t> </a:t>
                </a:r>
              </a:p>
            </p:txBody>
          </p:sp>
        </mc:Fallback>
      </mc:AlternateContent>
    </p:spTree>
    <p:extLst>
      <p:ext uri="{BB962C8B-B14F-4D97-AF65-F5344CB8AC3E}">
        <p14:creationId xmlns:p14="http://schemas.microsoft.com/office/powerpoint/2010/main" val="161059796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457200" y="1727790"/>
            <a:ext cx="8229600" cy="4525963"/>
          </a:xfrm>
        </p:spPr>
        <p:txBody>
          <a:bodyPr/>
          <a:lstStyle/>
          <a:p>
            <a:r>
              <a:rPr lang="en-US" dirty="0" smtClean="0"/>
              <a:t>Gentle introduction to abstract interpretation</a:t>
            </a:r>
            <a:endParaRPr lang="en-US" dirty="0" smtClean="0">
              <a:latin typeface="Webdings" panose="05030102010509060703" pitchFamily="18" charset="2"/>
              <a:sym typeface="Wingdings"/>
            </a:endParaRPr>
          </a:p>
          <a:p>
            <a:r>
              <a:rPr lang="en-US" dirty="0" smtClean="0"/>
              <a:t>First glimmer of insight</a:t>
            </a:r>
          </a:p>
          <a:p>
            <a:r>
              <a:rPr lang="en-US" dirty="0" smtClean="0"/>
              <a:t>Second insight</a:t>
            </a:r>
          </a:p>
          <a:p>
            <a:r>
              <a:rPr lang="en-US" dirty="0" smtClean="0"/>
              <a:t>Third insight</a:t>
            </a:r>
          </a:p>
          <a:p>
            <a:r>
              <a:rPr lang="en-US" dirty="0" err="1" smtClean="0">
                <a:solidFill>
                  <a:srgbClr val="C00000"/>
                </a:solidFill>
              </a:rPr>
              <a:t>DiSSolve</a:t>
            </a:r>
            <a:r>
              <a:rPr lang="en-US" dirty="0" smtClean="0">
                <a:solidFill>
                  <a:srgbClr val="C00000"/>
                </a:solidFill>
              </a:rPr>
              <a:t>: A parallel SAT solver</a:t>
            </a:r>
          </a:p>
          <a:p>
            <a:r>
              <a:rPr lang="en-US" dirty="0" smtClean="0"/>
              <a:t>Wrap-up</a:t>
            </a:r>
            <a:endParaRPr lang="en-US" dirty="0"/>
          </a:p>
        </p:txBody>
      </p:sp>
      <p:sp>
        <p:nvSpPr>
          <p:cNvPr id="5" name="Slide Number Placeholder 4"/>
          <p:cNvSpPr>
            <a:spLocks noGrp="1"/>
          </p:cNvSpPr>
          <p:nvPr>
            <p:ph type="sldNum" sz="quarter" idx="12"/>
          </p:nvPr>
        </p:nvSpPr>
        <p:spPr/>
        <p:txBody>
          <a:bodyPr/>
          <a:lstStyle/>
          <a:p>
            <a:fld id="{A65A0EED-6B89-664A-801E-D3FDD91C7C69}" type="slidenum">
              <a:rPr lang="en-US" smtClean="0"/>
              <a:pPr/>
              <a:t>86</a:t>
            </a:fld>
            <a:endParaRPr lang="en-US"/>
          </a:p>
        </p:txBody>
      </p:sp>
      <p:sp>
        <p:nvSpPr>
          <p:cNvPr id="4" name="Bevel 3">
            <a:hlinkClick r:id="rId3" action="ppaction://hlinksldjump"/>
          </p:cNvPr>
          <p:cNvSpPr/>
          <p:nvPr/>
        </p:nvSpPr>
        <p:spPr>
          <a:xfrm>
            <a:off x="8088931" y="6348045"/>
            <a:ext cx="402336" cy="404455"/>
          </a:xfrm>
          <a:prstGeom prst="bevel">
            <a:avLst/>
          </a:prstGeom>
          <a:solidFill>
            <a:schemeClr val="accent1">
              <a:lumMod val="20000"/>
              <a:lumOff val="80000"/>
            </a:schemeClr>
          </a:solidFill>
          <a:ln w="19050">
            <a:solidFill>
              <a:schemeClr val="tx1"/>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chemeClr val="tx1"/>
              </a:solidFill>
            </a:endParaRPr>
          </a:p>
        </p:txBody>
      </p:sp>
    </p:spTree>
    <p:extLst>
      <p:ext uri="{BB962C8B-B14F-4D97-AF65-F5344CB8AC3E}">
        <p14:creationId xmlns:p14="http://schemas.microsoft.com/office/powerpoint/2010/main" val="64349093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err="1"/>
              <a:t>DiSSolve</a:t>
            </a:r>
            <a:r>
              <a:rPr lang="en-US" dirty="0"/>
              <a:t>: </a:t>
            </a:r>
            <a:r>
              <a:rPr lang="en-US" dirty="0" smtClean="0"/>
              <a:t>A Parallel </a:t>
            </a:r>
            <a:r>
              <a:rPr lang="en-US" dirty="0"/>
              <a:t>SAT </a:t>
            </a:r>
            <a:r>
              <a:rPr lang="en-US" dirty="0" smtClean="0"/>
              <a:t>solver</a:t>
            </a:r>
            <a:endParaRPr lang="en-US" dirty="0"/>
          </a:p>
        </p:txBody>
      </p:sp>
      <p:sp>
        <p:nvSpPr>
          <p:cNvPr id="3" name="Content Placeholder 2"/>
          <p:cNvSpPr>
            <a:spLocks noGrp="1"/>
          </p:cNvSpPr>
          <p:nvPr>
            <p:ph idx="1"/>
          </p:nvPr>
        </p:nvSpPr>
        <p:spPr/>
        <p:txBody>
          <a:bodyPr/>
          <a:lstStyle/>
          <a:p>
            <a:r>
              <a:rPr lang="en-US" smtClean="0"/>
              <a:t>Dilemma Rule is trivially parallelizable</a:t>
            </a:r>
          </a:p>
          <a:p>
            <a:endParaRPr lang="en-US" smtClean="0"/>
          </a:p>
          <a:p>
            <a:r>
              <a:rPr lang="en-US" smtClean="0"/>
              <a:t>Stålmarck’s method not competitive with modern SAT solvers</a:t>
            </a:r>
          </a:p>
          <a:p>
            <a:pPr lvl="1"/>
            <a:r>
              <a:rPr lang="en-US" smtClean="0"/>
              <a:t>Use an existing SAT solver</a:t>
            </a:r>
          </a:p>
          <a:p>
            <a:pPr lvl="1"/>
            <a:r>
              <a:rPr lang="en-US" smtClean="0"/>
              <a:t>Use rule that is not-quite Dilemma rule</a:t>
            </a:r>
          </a:p>
          <a:p>
            <a:endParaRPr lang="en-US" dirty="0"/>
          </a:p>
        </p:txBody>
      </p:sp>
      <p:sp>
        <p:nvSpPr>
          <p:cNvPr id="4" name="Slide Number Placeholder 2"/>
          <p:cNvSpPr>
            <a:spLocks noGrp="1"/>
          </p:cNvSpPr>
          <p:nvPr>
            <p:ph type="sldNum" sz="quarter" idx="12"/>
          </p:nvPr>
        </p:nvSpPr>
        <p:spPr>
          <a:xfrm>
            <a:off x="6890134" y="6356350"/>
            <a:ext cx="2133600" cy="365125"/>
          </a:xfrm>
        </p:spPr>
        <p:txBody>
          <a:bodyPr/>
          <a:lstStyle/>
          <a:p>
            <a:fld id="{A65A0EED-6B89-664A-801E-D3FDD91C7C69}" type="slidenum">
              <a:rPr lang="en-US" smtClean="0"/>
              <a:pPr/>
              <a:t>87</a:t>
            </a:fld>
            <a:endParaRPr lang="en-US" dirty="0"/>
          </a:p>
        </p:txBody>
      </p:sp>
    </p:spTree>
    <p:extLst>
      <p:ext uri="{BB962C8B-B14F-4D97-AF65-F5344CB8AC3E}">
        <p14:creationId xmlns:p14="http://schemas.microsoft.com/office/powerpoint/2010/main" val="63579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8" name="TextBox 47"/>
              <p:cNvSpPr txBox="1"/>
              <p:nvPr/>
            </p:nvSpPr>
            <p:spPr>
              <a:xfrm>
                <a:off x="4487877" y="1512121"/>
                <a:ext cx="563809"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i="1">
                          <a:solidFill>
                            <a:srgbClr val="FF0000"/>
                          </a:solidFill>
                          <a:latin typeface="Cambria Math"/>
                        </a:rPr>
                        <m:t>𝜑</m:t>
                      </m:r>
                    </m:oMath>
                  </m:oMathPara>
                </a14:m>
                <a:endParaRPr lang="en-US" sz="2000" dirty="0"/>
              </a:p>
            </p:txBody>
          </p:sp>
        </mc:Choice>
        <mc:Fallback xmlns="">
          <p:sp>
            <p:nvSpPr>
              <p:cNvPr id="48" name="TextBox 47"/>
              <p:cNvSpPr txBox="1">
                <a:spLocks noRot="1" noChangeAspect="1" noMove="1" noResize="1" noEditPoints="1" noAdjustHandles="1" noChangeArrowheads="1" noChangeShapeType="1" noTextEdit="1"/>
              </p:cNvSpPr>
              <p:nvPr/>
            </p:nvSpPr>
            <p:spPr>
              <a:xfrm>
                <a:off x="4487877" y="1512121"/>
                <a:ext cx="563809" cy="584775"/>
              </a:xfrm>
              <a:prstGeom prst="rect">
                <a:avLst/>
              </a:prstGeom>
              <a:blipFill rotWithShape="0">
                <a:blip r:embed="rId14"/>
                <a:stretch>
                  <a:fillRect/>
                </a:stretch>
              </a:blipFill>
            </p:spPr>
            <p:txBody>
              <a:bodyPr/>
              <a:lstStyle/>
              <a:p>
                <a:r>
                  <a:rPr lang="en-US">
                    <a:noFill/>
                  </a:rPr>
                  <a:t> </a:t>
                </a:r>
              </a:p>
            </p:txBody>
          </p:sp>
        </mc:Fallback>
      </mc:AlternateContent>
      <p:sp>
        <p:nvSpPr>
          <p:cNvPr id="49" name="Rectangle 48"/>
          <p:cNvSpPr/>
          <p:nvPr/>
        </p:nvSpPr>
        <p:spPr>
          <a:xfrm>
            <a:off x="1584178" y="3362980"/>
            <a:ext cx="1281376" cy="523220"/>
          </a:xfrm>
          <a:prstGeom prst="rect">
            <a:avLst/>
          </a:prstGeom>
          <a:solidFill>
            <a:schemeClr val="tx1"/>
          </a:solidFill>
          <a:ln>
            <a:solidFill>
              <a:srgbClr val="002060"/>
            </a:solidFill>
          </a:ln>
        </p:spPr>
        <p:txBody>
          <a:bodyPr wrap="none">
            <a:spAutoFit/>
          </a:bodyPr>
          <a:lstStyle/>
          <a:p>
            <a:r>
              <a:rPr lang="en-US" sz="2800" dirty="0" smtClean="0">
                <a:solidFill>
                  <a:schemeClr val="bg1"/>
                </a:solidFill>
              </a:rPr>
              <a:t>glucose</a:t>
            </a:r>
            <a:endParaRPr lang="en-US" sz="2800" dirty="0">
              <a:solidFill>
                <a:schemeClr val="bg1"/>
              </a:solidFill>
            </a:endParaRPr>
          </a:p>
        </p:txBody>
      </p:sp>
      <p:sp>
        <p:nvSpPr>
          <p:cNvPr id="50" name="Rectangle 49"/>
          <p:cNvSpPr/>
          <p:nvPr/>
        </p:nvSpPr>
        <p:spPr>
          <a:xfrm>
            <a:off x="3805083" y="3352800"/>
            <a:ext cx="1281376" cy="523220"/>
          </a:xfrm>
          <a:prstGeom prst="rect">
            <a:avLst/>
          </a:prstGeom>
          <a:solidFill>
            <a:schemeClr val="tx1"/>
          </a:solidFill>
        </p:spPr>
        <p:txBody>
          <a:bodyPr wrap="none">
            <a:spAutoFit/>
          </a:bodyPr>
          <a:lstStyle/>
          <a:p>
            <a:r>
              <a:rPr lang="en-US" sz="2800" dirty="0" smtClean="0">
                <a:solidFill>
                  <a:schemeClr val="bg1"/>
                </a:solidFill>
              </a:rPr>
              <a:t>glucose</a:t>
            </a:r>
            <a:endParaRPr lang="en-US" sz="2800" dirty="0">
              <a:solidFill>
                <a:schemeClr val="bg1"/>
              </a:solidFill>
            </a:endParaRPr>
          </a:p>
        </p:txBody>
      </p:sp>
      <p:sp>
        <p:nvSpPr>
          <p:cNvPr id="51" name="Rectangle 50"/>
          <p:cNvSpPr/>
          <p:nvPr/>
        </p:nvSpPr>
        <p:spPr>
          <a:xfrm>
            <a:off x="6687945" y="3276600"/>
            <a:ext cx="1439625" cy="584775"/>
          </a:xfrm>
          <a:prstGeom prst="rect">
            <a:avLst/>
          </a:prstGeom>
          <a:solidFill>
            <a:schemeClr val="tx1"/>
          </a:solidFill>
        </p:spPr>
        <p:txBody>
          <a:bodyPr wrap="none">
            <a:spAutoFit/>
          </a:bodyPr>
          <a:lstStyle/>
          <a:p>
            <a:r>
              <a:rPr lang="en-US" sz="3200" dirty="0" smtClean="0">
                <a:solidFill>
                  <a:schemeClr val="bg1"/>
                </a:solidFill>
              </a:rPr>
              <a:t>glucose</a:t>
            </a:r>
            <a:endParaRPr lang="en-US" sz="3200" dirty="0">
              <a:solidFill>
                <a:schemeClr val="bg1"/>
              </a:solidFill>
            </a:endParaRPr>
          </a:p>
        </p:txBody>
      </p:sp>
      <p:cxnSp>
        <p:nvCxnSpPr>
          <p:cNvPr id="52" name="Straight Arrow Connector 51"/>
          <p:cNvCxnSpPr/>
          <p:nvPr/>
        </p:nvCxnSpPr>
        <p:spPr>
          <a:xfrm flipH="1">
            <a:off x="2181041" y="2192346"/>
            <a:ext cx="2327106" cy="865587"/>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4309069" y="2285987"/>
            <a:ext cx="398156" cy="86694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5025444" y="2218928"/>
            <a:ext cx="2091401" cy="884901"/>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2266549" y="4166730"/>
            <a:ext cx="2456723" cy="1118887"/>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50" idx="2"/>
          </p:cNvCxnSpPr>
          <p:nvPr/>
        </p:nvCxnSpPr>
        <p:spPr>
          <a:xfrm>
            <a:off x="4445771" y="3876020"/>
            <a:ext cx="495016" cy="132806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51" idx="2"/>
          </p:cNvCxnSpPr>
          <p:nvPr/>
        </p:nvCxnSpPr>
        <p:spPr>
          <a:xfrm flipH="1">
            <a:off x="5316363" y="3861375"/>
            <a:ext cx="2091395" cy="148976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50" idx="3"/>
            <a:endCxn id="51" idx="1"/>
          </p:cNvCxnSpPr>
          <p:nvPr/>
        </p:nvCxnSpPr>
        <p:spPr>
          <a:xfrm flipV="1">
            <a:off x="5225431" y="3568988"/>
            <a:ext cx="1323542" cy="45422"/>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Rectangle 58"/>
              <p:cNvSpPr/>
              <p:nvPr/>
            </p:nvSpPr>
            <p:spPr>
              <a:xfrm>
                <a:off x="3064293" y="2604166"/>
                <a:ext cx="56060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FF0000"/>
                              </a:solidFill>
                              <a:latin typeface="Cambria Math"/>
                              <a:ea typeface="Cambria Math"/>
                            </a:rPr>
                          </m:ctrlPr>
                        </m:sSubPr>
                        <m:e>
                          <m:r>
                            <a:rPr lang="en-US" sz="2400" i="1">
                              <a:solidFill>
                                <a:srgbClr val="FF0000"/>
                              </a:solidFill>
                              <a:latin typeface="Cambria Math"/>
                              <a:ea typeface="Cambria Math"/>
                            </a:rPr>
                            <m:t>𝑎</m:t>
                          </m:r>
                        </m:e>
                        <m:sub>
                          <m:r>
                            <a:rPr lang="en-US" sz="2400" i="1">
                              <a:solidFill>
                                <a:srgbClr val="FF0000"/>
                              </a:solidFill>
                              <a:latin typeface="Cambria Math"/>
                              <a:ea typeface="Cambria Math"/>
                            </a:rPr>
                            <m:t>1</m:t>
                          </m:r>
                        </m:sub>
                      </m:sSub>
                    </m:oMath>
                  </m:oMathPara>
                </a14:m>
                <a:endParaRPr lang="en-US" sz="2400" dirty="0">
                  <a:solidFill>
                    <a:srgbClr val="FF0000"/>
                  </a:solidFill>
                </a:endParaRPr>
              </a:p>
            </p:txBody>
          </p:sp>
        </mc:Choice>
        <mc:Fallback xmlns="">
          <p:sp>
            <p:nvSpPr>
              <p:cNvPr id="59" name="Rectangle 58"/>
              <p:cNvSpPr>
                <a:spLocks noRot="1" noChangeAspect="1" noMove="1" noResize="1" noEditPoints="1" noAdjustHandles="1" noChangeArrowheads="1" noChangeShapeType="1" noTextEdit="1"/>
              </p:cNvSpPr>
              <p:nvPr/>
            </p:nvSpPr>
            <p:spPr>
              <a:xfrm>
                <a:off x="3064293" y="2604166"/>
                <a:ext cx="560602" cy="461665"/>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Rectangle 59"/>
              <p:cNvSpPr/>
              <p:nvPr/>
            </p:nvSpPr>
            <p:spPr>
              <a:xfrm>
                <a:off x="4656927" y="2441783"/>
                <a:ext cx="56772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FF0000"/>
                              </a:solidFill>
                              <a:latin typeface="Cambria Math"/>
                              <a:ea typeface="Cambria Math"/>
                            </a:rPr>
                          </m:ctrlPr>
                        </m:sSubPr>
                        <m:e>
                          <m:r>
                            <a:rPr lang="en-US" sz="2400" i="1">
                              <a:solidFill>
                                <a:srgbClr val="FF0000"/>
                              </a:solidFill>
                              <a:latin typeface="Cambria Math"/>
                              <a:ea typeface="Cambria Math"/>
                            </a:rPr>
                            <m:t>𝑎</m:t>
                          </m:r>
                        </m:e>
                        <m:sub>
                          <m:r>
                            <a:rPr lang="en-US" sz="2400" b="0" i="1" smtClean="0">
                              <a:solidFill>
                                <a:srgbClr val="FF0000"/>
                              </a:solidFill>
                              <a:latin typeface="Cambria Math"/>
                              <a:ea typeface="Cambria Math"/>
                            </a:rPr>
                            <m:t>2</m:t>
                          </m:r>
                        </m:sub>
                      </m:sSub>
                    </m:oMath>
                  </m:oMathPara>
                </a14:m>
                <a:endParaRPr lang="en-US" sz="2400" dirty="0">
                  <a:solidFill>
                    <a:srgbClr val="FF0000"/>
                  </a:solidFill>
                </a:endParaRPr>
              </a:p>
            </p:txBody>
          </p:sp>
        </mc:Choice>
        <mc:Fallback xmlns="">
          <p:sp>
            <p:nvSpPr>
              <p:cNvPr id="60" name="Rectangle 59"/>
              <p:cNvSpPr>
                <a:spLocks noRot="1" noChangeAspect="1" noMove="1" noResize="1" noEditPoints="1" noAdjustHandles="1" noChangeArrowheads="1" noChangeShapeType="1" noTextEdit="1"/>
              </p:cNvSpPr>
              <p:nvPr/>
            </p:nvSpPr>
            <p:spPr>
              <a:xfrm>
                <a:off x="4656927" y="2441783"/>
                <a:ext cx="567720" cy="461665"/>
              </a:xfrm>
              <a:prstGeom prst="rect">
                <a:avLst/>
              </a:prstGeom>
              <a:blipFill rotWithShape="1">
                <a:blip r:embed="rId4"/>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Rectangle 60"/>
              <p:cNvSpPr/>
              <p:nvPr/>
            </p:nvSpPr>
            <p:spPr>
              <a:xfrm>
                <a:off x="5887202" y="2210951"/>
                <a:ext cx="58759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FF0000"/>
                              </a:solidFill>
                              <a:latin typeface="Cambria Math"/>
                              <a:ea typeface="Cambria Math"/>
                            </a:rPr>
                          </m:ctrlPr>
                        </m:sSubPr>
                        <m:e>
                          <m:r>
                            <a:rPr lang="en-US" sz="2400" i="1">
                              <a:solidFill>
                                <a:srgbClr val="FF0000"/>
                              </a:solidFill>
                              <a:latin typeface="Cambria Math"/>
                              <a:ea typeface="Cambria Math"/>
                            </a:rPr>
                            <m:t>𝑎</m:t>
                          </m:r>
                        </m:e>
                        <m:sub>
                          <m:r>
                            <a:rPr lang="en-US" sz="2400" b="0" i="1" smtClean="0">
                              <a:solidFill>
                                <a:srgbClr val="FF0000"/>
                              </a:solidFill>
                              <a:latin typeface="Cambria Math"/>
                              <a:ea typeface="Cambria Math"/>
                            </a:rPr>
                            <m:t>𝑛</m:t>
                          </m:r>
                        </m:sub>
                      </m:sSub>
                    </m:oMath>
                  </m:oMathPara>
                </a14:m>
                <a:endParaRPr lang="en-US" sz="2400" dirty="0">
                  <a:solidFill>
                    <a:srgbClr val="FF0000"/>
                  </a:solidFill>
                </a:endParaRPr>
              </a:p>
            </p:txBody>
          </p:sp>
        </mc:Choice>
        <mc:Fallback xmlns="">
          <p:sp>
            <p:nvSpPr>
              <p:cNvPr id="61" name="Rectangle 60"/>
              <p:cNvSpPr>
                <a:spLocks noRot="1" noChangeAspect="1" noMove="1" noResize="1" noEditPoints="1" noAdjustHandles="1" noChangeArrowheads="1" noChangeShapeType="1" noTextEdit="1"/>
              </p:cNvSpPr>
              <p:nvPr/>
            </p:nvSpPr>
            <p:spPr>
              <a:xfrm>
                <a:off x="5887202" y="2210951"/>
                <a:ext cx="587597" cy="461665"/>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p:cNvSpPr txBox="1"/>
              <p:nvPr/>
            </p:nvSpPr>
            <p:spPr>
              <a:xfrm>
                <a:off x="2924546" y="4040316"/>
                <a:ext cx="1039387"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solidFill>
                                <a:srgbClr val="FF0000"/>
                              </a:solidFill>
                              <a:latin typeface="Cambria Math"/>
                            </a:rPr>
                          </m:ctrlPr>
                        </m:sSubPr>
                        <m:e>
                          <m:d>
                            <m:dPr>
                              <m:begChr m:val="{"/>
                              <m:endChr m:val="}"/>
                              <m:ctrlPr>
                                <a:rPr lang="en-US" sz="3200" b="0" i="1" smtClean="0">
                                  <a:solidFill>
                                    <a:srgbClr val="FF0000"/>
                                  </a:solidFill>
                                  <a:latin typeface="Cambria Math"/>
                                </a:rPr>
                              </m:ctrlPr>
                            </m:dPr>
                            <m:e>
                              <m:r>
                                <a:rPr lang="en-US" sz="3200" b="0" i="1" smtClean="0">
                                  <a:solidFill>
                                    <a:srgbClr val="FF0000"/>
                                  </a:solidFill>
                                  <a:latin typeface="Cambria Math"/>
                                </a:rPr>
                                <m:t>𝐶</m:t>
                              </m:r>
                            </m:e>
                          </m:d>
                        </m:e>
                        <m:sub>
                          <m:r>
                            <a:rPr lang="en-US" sz="3200" b="0" i="1" smtClean="0">
                              <a:solidFill>
                                <a:srgbClr val="FF0000"/>
                              </a:solidFill>
                              <a:latin typeface="Cambria Math"/>
                            </a:rPr>
                            <m:t>1</m:t>
                          </m:r>
                        </m:sub>
                      </m:sSub>
                    </m:oMath>
                  </m:oMathPara>
                </a14:m>
                <a:endParaRPr lang="en-US" sz="2000" dirty="0"/>
              </a:p>
            </p:txBody>
          </p:sp>
        </mc:Choice>
        <mc:Fallback xmlns="">
          <p:sp>
            <p:nvSpPr>
              <p:cNvPr id="62" name="TextBox 61"/>
              <p:cNvSpPr txBox="1">
                <a:spLocks noRot="1" noChangeAspect="1" noMove="1" noResize="1" noEditPoints="1" noAdjustHandles="1" noChangeArrowheads="1" noChangeShapeType="1" noTextEdit="1"/>
              </p:cNvSpPr>
              <p:nvPr/>
            </p:nvSpPr>
            <p:spPr>
              <a:xfrm>
                <a:off x="2924546" y="4040316"/>
                <a:ext cx="1039387" cy="584775"/>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Box 62"/>
              <p:cNvSpPr txBox="1"/>
              <p:nvPr/>
            </p:nvSpPr>
            <p:spPr>
              <a:xfrm>
                <a:off x="4687263" y="4116067"/>
                <a:ext cx="1039387"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solidFill>
                                <a:srgbClr val="FF0000"/>
                              </a:solidFill>
                              <a:latin typeface="Cambria Math"/>
                            </a:rPr>
                          </m:ctrlPr>
                        </m:sSubPr>
                        <m:e>
                          <m:d>
                            <m:dPr>
                              <m:begChr m:val="{"/>
                              <m:endChr m:val="}"/>
                              <m:ctrlPr>
                                <a:rPr lang="en-US" sz="3200" b="0" i="1" smtClean="0">
                                  <a:solidFill>
                                    <a:srgbClr val="FF0000"/>
                                  </a:solidFill>
                                  <a:latin typeface="Cambria Math"/>
                                </a:rPr>
                              </m:ctrlPr>
                            </m:dPr>
                            <m:e>
                              <m:r>
                                <a:rPr lang="en-US" sz="3200" b="0" i="1" smtClean="0">
                                  <a:solidFill>
                                    <a:srgbClr val="FF0000"/>
                                  </a:solidFill>
                                  <a:latin typeface="Cambria Math"/>
                                </a:rPr>
                                <m:t>𝐶</m:t>
                              </m:r>
                            </m:e>
                          </m:d>
                        </m:e>
                        <m:sub>
                          <m:r>
                            <a:rPr lang="en-US" sz="3200" b="0" i="1" smtClean="0">
                              <a:solidFill>
                                <a:srgbClr val="FF0000"/>
                              </a:solidFill>
                              <a:latin typeface="Cambria Math"/>
                            </a:rPr>
                            <m:t>2</m:t>
                          </m:r>
                        </m:sub>
                      </m:sSub>
                    </m:oMath>
                  </m:oMathPara>
                </a14:m>
                <a:endParaRPr lang="en-US" sz="2000" dirty="0"/>
              </a:p>
            </p:txBody>
          </p:sp>
        </mc:Choice>
        <mc:Fallback xmlns="">
          <p:sp>
            <p:nvSpPr>
              <p:cNvPr id="63" name="TextBox 62"/>
              <p:cNvSpPr txBox="1">
                <a:spLocks noRot="1" noChangeAspect="1" noMove="1" noResize="1" noEditPoints="1" noAdjustHandles="1" noChangeArrowheads="1" noChangeShapeType="1" noTextEdit="1"/>
              </p:cNvSpPr>
              <p:nvPr/>
            </p:nvSpPr>
            <p:spPr>
              <a:xfrm>
                <a:off x="4687263" y="4116067"/>
                <a:ext cx="1039387" cy="584775"/>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p:cNvSpPr txBox="1"/>
              <p:nvPr/>
            </p:nvSpPr>
            <p:spPr>
              <a:xfrm>
                <a:off x="6752927" y="4132651"/>
                <a:ext cx="1065676"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solidFill>
                                <a:srgbClr val="FF0000"/>
                              </a:solidFill>
                              <a:latin typeface="Cambria Math"/>
                            </a:rPr>
                          </m:ctrlPr>
                        </m:sSubPr>
                        <m:e>
                          <m:d>
                            <m:dPr>
                              <m:begChr m:val="{"/>
                              <m:endChr m:val="}"/>
                              <m:ctrlPr>
                                <a:rPr lang="en-US" sz="3200" b="0" i="1" smtClean="0">
                                  <a:solidFill>
                                    <a:srgbClr val="FF0000"/>
                                  </a:solidFill>
                                  <a:latin typeface="Cambria Math"/>
                                </a:rPr>
                              </m:ctrlPr>
                            </m:dPr>
                            <m:e>
                              <m:r>
                                <a:rPr lang="en-US" sz="3200" b="0" i="1" smtClean="0">
                                  <a:solidFill>
                                    <a:srgbClr val="FF0000"/>
                                  </a:solidFill>
                                  <a:latin typeface="Cambria Math"/>
                                </a:rPr>
                                <m:t>𝐶</m:t>
                              </m:r>
                            </m:e>
                          </m:d>
                        </m:e>
                        <m:sub>
                          <m:r>
                            <a:rPr lang="en-US" sz="3200" b="0" i="1" smtClean="0">
                              <a:solidFill>
                                <a:srgbClr val="FF0000"/>
                              </a:solidFill>
                              <a:latin typeface="Cambria Math"/>
                            </a:rPr>
                            <m:t>𝑛</m:t>
                          </m:r>
                        </m:sub>
                      </m:sSub>
                    </m:oMath>
                  </m:oMathPara>
                </a14:m>
                <a:endParaRPr lang="en-US" sz="2000" dirty="0"/>
              </a:p>
            </p:txBody>
          </p:sp>
        </mc:Choice>
        <mc:Fallback xmlns="">
          <p:sp>
            <p:nvSpPr>
              <p:cNvPr id="64" name="TextBox 63"/>
              <p:cNvSpPr txBox="1">
                <a:spLocks noRot="1" noChangeAspect="1" noMove="1" noResize="1" noEditPoints="1" noAdjustHandles="1" noChangeArrowheads="1" noChangeShapeType="1" noTextEdit="1"/>
              </p:cNvSpPr>
              <p:nvPr/>
            </p:nvSpPr>
            <p:spPr>
              <a:xfrm>
                <a:off x="6752927" y="4132651"/>
                <a:ext cx="1065676" cy="584775"/>
              </a:xfrm>
              <a:prstGeom prst="rect">
                <a:avLst/>
              </a:prstGeom>
              <a:blipFill rotWithShape="1">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4707225" y="5287013"/>
                <a:ext cx="556563"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a:ea typeface="Cambria Math"/>
                        </a:rPr>
                        <m:t>∪</m:t>
                      </m:r>
                    </m:oMath>
                  </m:oMathPara>
                </a14:m>
                <a:endParaRPr lang="en-US" sz="3200" b="0" dirty="0" smtClean="0">
                  <a:ea typeface="Cambria Math"/>
                </a:endParaRPr>
              </a:p>
            </p:txBody>
          </p:sp>
        </mc:Choice>
        <mc:Fallback xmlns="">
          <p:sp>
            <p:nvSpPr>
              <p:cNvPr id="8" name="Rectangle 7"/>
              <p:cNvSpPr>
                <a:spLocks noRot="1" noChangeAspect="1" noMove="1" noResize="1" noEditPoints="1" noAdjustHandles="1" noChangeArrowheads="1" noChangeShapeType="1" noTextEdit="1"/>
              </p:cNvSpPr>
              <p:nvPr/>
            </p:nvSpPr>
            <p:spPr>
              <a:xfrm>
                <a:off x="4707225" y="5287013"/>
                <a:ext cx="556563" cy="584775"/>
              </a:xfrm>
              <a:prstGeom prst="rect">
                <a:avLst/>
              </a:prstGeom>
              <a:blipFill rotWithShape="1">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6824201" y="2215410"/>
                <a:ext cx="1167111" cy="46820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𝑛</m:t>
                      </m:r>
                      <m:r>
                        <a:rPr lang="en-US" sz="2400" b="0" i="1" smtClean="0">
                          <a:latin typeface="Cambria Math"/>
                        </a:rPr>
                        <m:t>=</m:t>
                      </m:r>
                      <m:sSup>
                        <m:sSupPr>
                          <m:ctrlPr>
                            <a:rPr lang="en-US" sz="2400" b="0" i="1" smtClean="0">
                              <a:latin typeface="Cambria Math"/>
                            </a:rPr>
                          </m:ctrlPr>
                        </m:sSupPr>
                        <m:e>
                          <m:r>
                            <a:rPr lang="en-US" sz="2400" b="0" i="1" smtClean="0">
                              <a:latin typeface="Cambria Math"/>
                            </a:rPr>
                            <m:t>2</m:t>
                          </m:r>
                        </m:e>
                        <m:sup>
                          <m:r>
                            <a:rPr lang="en-US" sz="2400" b="0" i="1" smtClean="0">
                              <a:latin typeface="Cambria Math"/>
                            </a:rPr>
                            <m:t>𝑘</m:t>
                          </m:r>
                        </m:sup>
                      </m:sSup>
                    </m:oMath>
                  </m:oMathPara>
                </a14:m>
                <a:endParaRPr lang="en-US" sz="2400" dirty="0"/>
              </a:p>
            </p:txBody>
          </p:sp>
        </mc:Choice>
        <mc:Fallback xmlns="">
          <p:sp>
            <p:nvSpPr>
              <p:cNvPr id="9" name="TextBox 8"/>
              <p:cNvSpPr txBox="1">
                <a:spLocks noRot="1" noChangeAspect="1" noMove="1" noResize="1" noEditPoints="1" noAdjustHandles="1" noChangeArrowheads="1" noChangeShapeType="1" noTextEdit="1"/>
              </p:cNvSpPr>
              <p:nvPr/>
            </p:nvSpPr>
            <p:spPr>
              <a:xfrm>
                <a:off x="6824201" y="2215410"/>
                <a:ext cx="1167111" cy="468205"/>
              </a:xfrm>
              <a:prstGeom prst="rect">
                <a:avLst/>
              </a:prstGeom>
              <a:blipFill rotWithShape="1">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Rectangular Callout 64"/>
              <p:cNvSpPr/>
              <p:nvPr/>
            </p:nvSpPr>
            <p:spPr>
              <a:xfrm>
                <a:off x="1103004" y="982831"/>
                <a:ext cx="2139530" cy="1147027"/>
              </a:xfrm>
              <a:prstGeom prst="wedgeRectCallout">
                <a:avLst>
                  <a:gd name="adj1" fmla="val 95875"/>
                  <a:gd name="adj2" fmla="val 9991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All assignments to </a:t>
                </a:r>
                <a14:m>
                  <m:oMath xmlns:m="http://schemas.openxmlformats.org/officeDocument/2006/math">
                    <m:r>
                      <a:rPr lang="en-US" sz="2400" i="1" smtClean="0">
                        <a:solidFill>
                          <a:schemeClr val="tx1"/>
                        </a:solidFill>
                        <a:latin typeface="Cambria Math"/>
                      </a:rPr>
                      <m:t>𝑘</m:t>
                    </m:r>
                  </m:oMath>
                </a14:m>
                <a:r>
                  <a:rPr lang="en-US" sz="2400" dirty="0" smtClean="0">
                    <a:solidFill>
                      <a:schemeClr val="tx1"/>
                    </a:solidFill>
                  </a:rPr>
                  <a:t> variables</a:t>
                </a:r>
                <a:endParaRPr lang="en-US" sz="2400" dirty="0">
                  <a:solidFill>
                    <a:schemeClr val="tx1"/>
                  </a:solidFill>
                </a:endParaRPr>
              </a:p>
            </p:txBody>
          </p:sp>
        </mc:Choice>
        <mc:Fallback xmlns="">
          <p:sp>
            <p:nvSpPr>
              <p:cNvPr id="65" name="Rectangular Callout 64"/>
              <p:cNvSpPr>
                <a:spLocks noRot="1" noChangeAspect="1" noMove="1" noResize="1" noEditPoints="1" noAdjustHandles="1" noChangeArrowheads="1" noChangeShapeType="1" noTextEdit="1"/>
              </p:cNvSpPr>
              <p:nvPr/>
            </p:nvSpPr>
            <p:spPr>
              <a:xfrm>
                <a:off x="1103004" y="982831"/>
                <a:ext cx="2139530" cy="1147027"/>
              </a:xfrm>
              <a:prstGeom prst="wedgeRectCallout">
                <a:avLst>
                  <a:gd name="adj1" fmla="val 95875"/>
                  <a:gd name="adj2" fmla="val 99914"/>
                </a:avLst>
              </a:prstGeom>
              <a:blipFill rotWithShape="1">
                <a:blip r:embed="rId11"/>
                <a:stretch>
                  <a:fillRect l="-21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p:cNvSpPr txBox="1"/>
              <p:nvPr/>
            </p:nvSpPr>
            <p:spPr>
              <a:xfrm>
                <a:off x="346386" y="4247665"/>
                <a:ext cx="1861855"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solidFill>
                                <a:srgbClr val="FF0000"/>
                              </a:solidFill>
                              <a:latin typeface="Cambria Math"/>
                            </a:rPr>
                          </m:ctrlPr>
                        </m:sSubPr>
                        <m:e>
                          <m:r>
                            <a:rPr lang="en-US" sz="3200" b="0" i="1" smtClean="0">
                              <a:solidFill>
                                <a:srgbClr val="FF0000"/>
                              </a:solidFill>
                              <a:latin typeface="Cambria Math"/>
                            </a:rPr>
                            <m:t>𝜑</m:t>
                          </m:r>
                          <m:r>
                            <a:rPr lang="en-US" sz="3200" b="0" i="1" smtClean="0">
                              <a:solidFill>
                                <a:srgbClr val="FF0000"/>
                              </a:solidFill>
                              <a:latin typeface="Cambria Math"/>
                            </a:rPr>
                            <m:t>⇒</m:t>
                          </m:r>
                          <m:d>
                            <m:dPr>
                              <m:begChr m:val="{"/>
                              <m:endChr m:val="}"/>
                              <m:ctrlPr>
                                <a:rPr lang="en-US" sz="3200" b="0" i="1" smtClean="0">
                                  <a:solidFill>
                                    <a:srgbClr val="FF0000"/>
                                  </a:solidFill>
                                  <a:latin typeface="Cambria Math"/>
                                </a:rPr>
                              </m:ctrlPr>
                            </m:dPr>
                            <m:e>
                              <m:r>
                                <a:rPr lang="en-US" sz="3200" b="0" i="1" smtClean="0">
                                  <a:solidFill>
                                    <a:srgbClr val="FF0000"/>
                                  </a:solidFill>
                                  <a:latin typeface="Cambria Math"/>
                                </a:rPr>
                                <m:t>𝐶</m:t>
                              </m:r>
                            </m:e>
                          </m:d>
                        </m:e>
                        <m:sub>
                          <m:r>
                            <a:rPr lang="en-US" sz="3200" b="0" i="1" smtClean="0">
                              <a:solidFill>
                                <a:srgbClr val="FF0000"/>
                              </a:solidFill>
                              <a:latin typeface="Cambria Math"/>
                            </a:rPr>
                            <m:t>𝑖</m:t>
                          </m:r>
                        </m:sub>
                      </m:sSub>
                    </m:oMath>
                  </m:oMathPara>
                </a14:m>
                <a:endParaRPr lang="en-US" sz="2000" dirty="0"/>
              </a:p>
            </p:txBody>
          </p:sp>
        </mc:Choice>
        <mc:Fallback xmlns="">
          <p:sp>
            <p:nvSpPr>
              <p:cNvPr id="66" name="TextBox 65"/>
              <p:cNvSpPr txBox="1">
                <a:spLocks noRot="1" noChangeAspect="1" noMove="1" noResize="1" noEditPoints="1" noAdjustHandles="1" noChangeArrowheads="1" noChangeShapeType="1" noTextEdit="1"/>
              </p:cNvSpPr>
              <p:nvPr/>
            </p:nvSpPr>
            <p:spPr>
              <a:xfrm>
                <a:off x="346386" y="4247665"/>
                <a:ext cx="1861855" cy="584775"/>
              </a:xfrm>
              <a:prstGeom prst="rect">
                <a:avLst/>
              </a:prstGeom>
              <a:blipFill rotWithShape="1">
                <a:blip r:embed="rId12"/>
                <a:stretch>
                  <a:fillRect/>
                </a:stretch>
              </a:blipFill>
            </p:spPr>
            <p:txBody>
              <a:bodyPr/>
              <a:lstStyle/>
              <a:p>
                <a:r>
                  <a:rPr lang="en-US">
                    <a:noFill/>
                  </a:rPr>
                  <a:t> </a:t>
                </a:r>
              </a:p>
            </p:txBody>
          </p:sp>
        </mc:Fallback>
      </mc:AlternateContent>
      <p:sp>
        <p:nvSpPr>
          <p:cNvPr id="67" name="Rectangular Callout 66"/>
          <p:cNvSpPr/>
          <p:nvPr/>
        </p:nvSpPr>
        <p:spPr>
          <a:xfrm>
            <a:off x="180348" y="1457139"/>
            <a:ext cx="2139530" cy="1147027"/>
          </a:xfrm>
          <a:prstGeom prst="wedgeRectCallout">
            <a:avLst>
              <a:gd name="adj1" fmla="val 35265"/>
              <a:gd name="adj2" fmla="val 10136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Sequential SAT Solver</a:t>
            </a:r>
            <a:endParaRPr lang="en-US" sz="2400" dirty="0">
              <a:solidFill>
                <a:schemeClr val="tx1"/>
              </a:solidFill>
            </a:endParaRPr>
          </a:p>
        </p:txBody>
      </p:sp>
      <p:sp>
        <p:nvSpPr>
          <p:cNvPr id="68" name="Rectangular Callout 67"/>
          <p:cNvSpPr/>
          <p:nvPr/>
        </p:nvSpPr>
        <p:spPr>
          <a:xfrm>
            <a:off x="744405" y="5005886"/>
            <a:ext cx="3509736" cy="1471114"/>
          </a:xfrm>
          <a:prstGeom prst="wedgeRectCallout">
            <a:avLst>
              <a:gd name="adj1" fmla="val 46293"/>
              <a:gd name="adj2" fmla="val -8062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Clauses learned via CDCL techniques </a:t>
            </a:r>
            <a:endParaRPr lang="en-US" sz="2400" dirty="0">
              <a:solidFill>
                <a:schemeClr val="tx1"/>
              </a:solidFill>
            </a:endParaRPr>
          </a:p>
        </p:txBody>
      </p:sp>
      <p:sp>
        <p:nvSpPr>
          <p:cNvPr id="69" name="Rectangular Callout 68"/>
          <p:cNvSpPr/>
          <p:nvPr/>
        </p:nvSpPr>
        <p:spPr>
          <a:xfrm>
            <a:off x="6362060" y="5138878"/>
            <a:ext cx="2601671" cy="1147027"/>
          </a:xfrm>
          <a:prstGeom prst="wedgeRectCallout">
            <a:avLst>
              <a:gd name="adj1" fmla="val -91775"/>
              <a:gd name="adj2" fmla="val -695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Union +</a:t>
            </a:r>
            <a:br>
              <a:rPr lang="en-US" sz="2400" dirty="0" smtClean="0">
                <a:solidFill>
                  <a:schemeClr val="tx1"/>
                </a:solidFill>
              </a:rPr>
            </a:br>
            <a:r>
              <a:rPr lang="en-US" sz="2400" dirty="0" err="1" smtClean="0">
                <a:solidFill>
                  <a:schemeClr val="tx1"/>
                </a:solidFill>
              </a:rPr>
              <a:t>Subsumption</a:t>
            </a:r>
            <a:r>
              <a:rPr lang="en-US" sz="2400" dirty="0" smtClean="0">
                <a:solidFill>
                  <a:schemeClr val="tx1"/>
                </a:solidFill>
              </a:rPr>
              <a:t> check</a:t>
            </a:r>
            <a:endParaRPr lang="en-US" sz="2400" dirty="0">
              <a:solidFill>
                <a:schemeClr val="tx1"/>
              </a:solidFill>
            </a:endParaRPr>
          </a:p>
        </p:txBody>
      </p:sp>
      <p:grpSp>
        <p:nvGrpSpPr>
          <p:cNvPr id="75" name="Group 74"/>
          <p:cNvGrpSpPr/>
          <p:nvPr/>
        </p:nvGrpSpPr>
        <p:grpSpPr>
          <a:xfrm>
            <a:off x="931025" y="3140825"/>
            <a:ext cx="320660" cy="900525"/>
            <a:chOff x="931025" y="3140825"/>
            <a:chExt cx="320660" cy="900525"/>
          </a:xfrm>
        </p:grpSpPr>
        <p:cxnSp>
          <p:nvCxnSpPr>
            <p:cNvPr id="19" name="Straight Connector 18"/>
            <p:cNvCxnSpPr/>
            <p:nvPr/>
          </p:nvCxnSpPr>
          <p:spPr>
            <a:xfrm>
              <a:off x="1103004" y="3152932"/>
              <a:ext cx="0" cy="8873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931025" y="3140825"/>
              <a:ext cx="3206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931025" y="4041350"/>
              <a:ext cx="3206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76" name="TextBox 75"/>
              <p:cNvSpPr txBox="1"/>
              <p:nvPr/>
            </p:nvSpPr>
            <p:spPr>
              <a:xfrm>
                <a:off x="292741" y="3362980"/>
                <a:ext cx="517385"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a:rPr>
                          </m:ctrlPr>
                        </m:sSubPr>
                        <m:e>
                          <m:r>
                            <a:rPr lang="en-US" sz="2800" b="0" i="1" smtClean="0">
                              <a:latin typeface="Cambria Math"/>
                            </a:rPr>
                            <m:t>𝑡</m:t>
                          </m:r>
                        </m:e>
                        <m:sub>
                          <m:r>
                            <a:rPr lang="en-US" sz="2800" b="0" i="1" smtClean="0">
                              <a:latin typeface="Cambria Math"/>
                            </a:rPr>
                            <m:t>𝑖</m:t>
                          </m:r>
                        </m:sub>
                      </m:sSub>
                    </m:oMath>
                  </m:oMathPara>
                </a14:m>
                <a:endParaRPr lang="en-US" sz="2800" dirty="0"/>
              </a:p>
            </p:txBody>
          </p:sp>
        </mc:Choice>
        <mc:Fallback xmlns="">
          <p:sp>
            <p:nvSpPr>
              <p:cNvPr id="76" name="TextBox 75"/>
              <p:cNvSpPr txBox="1">
                <a:spLocks noRot="1" noChangeAspect="1" noMove="1" noResize="1" noEditPoints="1" noAdjustHandles="1" noChangeArrowheads="1" noChangeShapeType="1" noTextEdit="1"/>
              </p:cNvSpPr>
              <p:nvPr/>
            </p:nvSpPr>
            <p:spPr>
              <a:xfrm>
                <a:off x="292741" y="3362980"/>
                <a:ext cx="517385" cy="523220"/>
              </a:xfrm>
              <a:prstGeom prst="rect">
                <a:avLst/>
              </a:prstGeom>
              <a:blipFill rotWithShape="1">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4690254" y="5727306"/>
                <a:ext cx="540917"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rgbClr val="FF0000"/>
                          </a:solidFill>
                          <a:latin typeface="Cambria Math" panose="02040503050406030204" pitchFamily="18" charset="0"/>
                        </a:rPr>
                        <m:t>𝐶</m:t>
                      </m:r>
                    </m:oMath>
                  </m:oMathPara>
                </a14:m>
                <a:endParaRPr lang="en-US" sz="2000" dirty="0"/>
              </a:p>
            </p:txBody>
          </p:sp>
        </mc:Choice>
        <mc:Fallback xmlns="">
          <p:sp>
            <p:nvSpPr>
              <p:cNvPr id="34" name="TextBox 33"/>
              <p:cNvSpPr txBox="1">
                <a:spLocks noRot="1" noChangeAspect="1" noMove="1" noResize="1" noEditPoints="1" noAdjustHandles="1" noChangeArrowheads="1" noChangeShapeType="1" noTextEdit="1"/>
              </p:cNvSpPr>
              <p:nvPr/>
            </p:nvSpPr>
            <p:spPr>
              <a:xfrm>
                <a:off x="4690254" y="5727306"/>
                <a:ext cx="540917" cy="584775"/>
              </a:xfrm>
              <a:prstGeom prst="rect">
                <a:avLst/>
              </a:prstGeom>
              <a:blipFill rotWithShape="0">
                <a:blip r:embed="rId15"/>
                <a:stretch>
                  <a:fillRect/>
                </a:stretch>
              </a:blipFill>
            </p:spPr>
            <p:txBody>
              <a:bodyPr/>
              <a:lstStyle/>
              <a:p>
                <a:r>
                  <a:rPr lang="en-US">
                    <a:noFill/>
                  </a:rPr>
                  <a:t> </a:t>
                </a:r>
              </a:p>
            </p:txBody>
          </p:sp>
        </mc:Fallback>
      </mc:AlternateContent>
      <p:sp>
        <p:nvSpPr>
          <p:cNvPr id="2" name="Title 1"/>
          <p:cNvSpPr>
            <a:spLocks noGrp="1"/>
          </p:cNvSpPr>
          <p:nvPr>
            <p:ph type="title"/>
          </p:nvPr>
        </p:nvSpPr>
        <p:spPr>
          <a:xfrm>
            <a:off x="0" y="0"/>
            <a:ext cx="9144000" cy="1143000"/>
          </a:xfrm>
        </p:spPr>
        <p:txBody>
          <a:bodyPr>
            <a:normAutofit/>
          </a:bodyPr>
          <a:lstStyle/>
          <a:p>
            <a:r>
              <a:rPr lang="en-US" dirty="0" err="1" smtClean="0"/>
              <a:t>DiSSolve</a:t>
            </a:r>
            <a:r>
              <a:rPr lang="en-US" dirty="0" smtClean="0"/>
              <a:t>: First Round </a:t>
            </a:r>
            <a:endParaRPr lang="en-US" dirty="0"/>
          </a:p>
        </p:txBody>
      </p:sp>
      <p:sp>
        <p:nvSpPr>
          <p:cNvPr id="3" name="Content Placeholder 2"/>
          <p:cNvSpPr>
            <a:spLocks noGrp="1"/>
          </p:cNvSpPr>
          <p:nvPr>
            <p:ph idx="1"/>
          </p:nvPr>
        </p:nvSpPr>
        <p:spPr/>
        <p:txBody>
          <a:bodyPr/>
          <a:lstStyle/>
          <a:p>
            <a:endParaRPr lang="en-US" dirty="0"/>
          </a:p>
        </p:txBody>
      </p:sp>
      <p:sp>
        <p:nvSpPr>
          <p:cNvPr id="35" name="Slide Number Placeholder 2"/>
          <p:cNvSpPr>
            <a:spLocks noGrp="1"/>
          </p:cNvSpPr>
          <p:nvPr>
            <p:ph type="sldNum" sz="quarter" idx="12"/>
          </p:nvPr>
        </p:nvSpPr>
        <p:spPr>
          <a:xfrm>
            <a:off x="6890134" y="6356350"/>
            <a:ext cx="2133600" cy="365125"/>
          </a:xfrm>
        </p:spPr>
        <p:txBody>
          <a:bodyPr/>
          <a:lstStyle/>
          <a:p>
            <a:fld id="{A65A0EED-6B89-664A-801E-D3FDD91C7C69}" type="slidenum">
              <a:rPr lang="en-US" smtClean="0"/>
              <a:pPr/>
              <a:t>88</a:t>
            </a:fld>
            <a:endParaRPr lang="en-US" dirty="0"/>
          </a:p>
        </p:txBody>
      </p:sp>
    </p:spTree>
    <p:extLst>
      <p:ext uri="{BB962C8B-B14F-4D97-AF65-F5344CB8AC3E}">
        <p14:creationId xmlns:p14="http://schemas.microsoft.com/office/powerpoint/2010/main" val="394109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wipe(up)">
                                      <p:cBhvr>
                                        <p:cTn id="12" dur="500"/>
                                        <p:tgtEl>
                                          <p:spTgt spid="52"/>
                                        </p:tgtEl>
                                      </p:cBhvr>
                                    </p:animEffect>
                                  </p:childTnLst>
                                </p:cTn>
                              </p:par>
                              <p:par>
                                <p:cTn id="13" presetID="22" presetClass="entr" presetSubtype="1" fill="hold"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wipe(up)">
                                      <p:cBhvr>
                                        <p:cTn id="15" dur="500"/>
                                        <p:tgtEl>
                                          <p:spTgt spid="53"/>
                                        </p:tgtEl>
                                      </p:cBhvr>
                                    </p:animEffect>
                                  </p:childTnLst>
                                </p:cTn>
                              </p:par>
                              <p:par>
                                <p:cTn id="16" presetID="22" presetClass="entr" presetSubtype="1" fill="hold"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wipe(up)">
                                      <p:cBhvr>
                                        <p:cTn id="18" dur="500"/>
                                        <p:tgtEl>
                                          <p:spTgt spid="5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fade">
                                      <p:cBhvr>
                                        <p:cTn id="21" dur="500"/>
                                        <p:tgtEl>
                                          <p:spTgt spid="5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500"/>
                                        <p:tgtEl>
                                          <p:spTgt spid="6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500"/>
                                        <p:tgtEl>
                                          <p:spTgt spid="6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5"/>
                                        </p:tgtEl>
                                        <p:attrNameLst>
                                          <p:attrName>style.visibility</p:attrName>
                                        </p:attrNameLst>
                                      </p:cBhvr>
                                      <p:to>
                                        <p:strVal val="visible"/>
                                      </p:to>
                                    </p:set>
                                    <p:animEffect transition="in" filter="fade">
                                      <p:cBhvr>
                                        <p:cTn id="33" dur="500"/>
                                        <p:tgtEl>
                                          <p:spTgt spid="6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fade">
                                      <p:cBhvr>
                                        <p:cTn id="38" dur="500"/>
                                        <p:tgtEl>
                                          <p:spTgt spid="4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5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fade">
                                      <p:cBhvr>
                                        <p:cTn id="44" dur="500"/>
                                        <p:tgtEl>
                                          <p:spTgt spid="5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fade">
                                      <p:cBhvr>
                                        <p:cTn id="47" dur="500"/>
                                        <p:tgtEl>
                                          <p:spTgt spid="5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7"/>
                                        </p:tgtEl>
                                        <p:attrNameLst>
                                          <p:attrName>style.visibility</p:attrName>
                                        </p:attrNameLst>
                                      </p:cBhvr>
                                      <p:to>
                                        <p:strVal val="visible"/>
                                      </p:to>
                                    </p:set>
                                    <p:animEffect transition="in" filter="fade">
                                      <p:cBhvr>
                                        <p:cTn id="50" dur="500"/>
                                        <p:tgtEl>
                                          <p:spTgt spid="67"/>
                                        </p:tgtEl>
                                      </p:cBhvr>
                                    </p:animEffect>
                                  </p:childTnLst>
                                </p:cTn>
                              </p:par>
                              <p:par>
                                <p:cTn id="51" presetID="10" presetClass="exit" presetSubtype="0" fill="hold" grpId="1" nodeType="withEffect">
                                  <p:stCondLst>
                                    <p:cond delay="0"/>
                                  </p:stCondLst>
                                  <p:childTnLst>
                                    <p:animEffect transition="out" filter="fade">
                                      <p:cBhvr>
                                        <p:cTn id="52" dur="500"/>
                                        <p:tgtEl>
                                          <p:spTgt spid="65"/>
                                        </p:tgtEl>
                                      </p:cBhvr>
                                    </p:animEffect>
                                    <p:set>
                                      <p:cBhvr>
                                        <p:cTn id="53" dur="1" fill="hold">
                                          <p:stCondLst>
                                            <p:cond delay="499"/>
                                          </p:stCondLst>
                                        </p:cTn>
                                        <p:tgtEl>
                                          <p:spTgt spid="65"/>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76"/>
                                        </p:tgtEl>
                                        <p:attrNameLst>
                                          <p:attrName>style.visibility</p:attrName>
                                        </p:attrNameLst>
                                      </p:cBhvr>
                                      <p:to>
                                        <p:strVal val="visible"/>
                                      </p:to>
                                    </p:set>
                                    <p:animEffect transition="in" filter="fade">
                                      <p:cBhvr>
                                        <p:cTn id="58" dur="500"/>
                                        <p:tgtEl>
                                          <p:spTgt spid="76"/>
                                        </p:tgtEl>
                                      </p:cBhvr>
                                    </p:animEffect>
                                  </p:childTnLst>
                                </p:cTn>
                              </p:par>
                              <p:par>
                                <p:cTn id="59" presetID="10" presetClass="entr" presetSubtype="0" fill="hold" nodeType="withEffect">
                                  <p:stCondLst>
                                    <p:cond delay="0"/>
                                  </p:stCondLst>
                                  <p:childTnLst>
                                    <p:set>
                                      <p:cBhvr>
                                        <p:cTn id="60" dur="1" fill="hold">
                                          <p:stCondLst>
                                            <p:cond delay="0"/>
                                          </p:stCondLst>
                                        </p:cTn>
                                        <p:tgtEl>
                                          <p:spTgt spid="75"/>
                                        </p:tgtEl>
                                        <p:attrNameLst>
                                          <p:attrName>style.visibility</p:attrName>
                                        </p:attrNameLst>
                                      </p:cBhvr>
                                      <p:to>
                                        <p:strVal val="visible"/>
                                      </p:to>
                                    </p:set>
                                    <p:animEffect transition="in" filter="fade">
                                      <p:cBhvr>
                                        <p:cTn id="61" dur="500"/>
                                        <p:tgtEl>
                                          <p:spTgt spid="75"/>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55"/>
                                        </p:tgtEl>
                                        <p:attrNameLst>
                                          <p:attrName>style.visibility</p:attrName>
                                        </p:attrNameLst>
                                      </p:cBhvr>
                                      <p:to>
                                        <p:strVal val="visible"/>
                                      </p:to>
                                    </p:set>
                                    <p:animEffect transition="in" filter="wipe(up)">
                                      <p:cBhvr>
                                        <p:cTn id="66" dur="500"/>
                                        <p:tgtEl>
                                          <p:spTgt spid="55"/>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62"/>
                                        </p:tgtEl>
                                        <p:attrNameLst>
                                          <p:attrName>style.visibility</p:attrName>
                                        </p:attrNameLst>
                                      </p:cBhvr>
                                      <p:to>
                                        <p:strVal val="visible"/>
                                      </p:to>
                                    </p:set>
                                    <p:animEffect transition="in" filter="fade">
                                      <p:cBhvr>
                                        <p:cTn id="69" dur="500"/>
                                        <p:tgtEl>
                                          <p:spTgt spid="62"/>
                                        </p:tgtEl>
                                      </p:cBhvr>
                                    </p:animEffect>
                                  </p:childTnLst>
                                </p:cTn>
                              </p:par>
                              <p:par>
                                <p:cTn id="70" presetID="22" presetClass="entr" presetSubtype="1" fill="hold" nodeType="withEffect">
                                  <p:stCondLst>
                                    <p:cond delay="0"/>
                                  </p:stCondLst>
                                  <p:childTnLst>
                                    <p:set>
                                      <p:cBhvr>
                                        <p:cTn id="71" dur="1" fill="hold">
                                          <p:stCondLst>
                                            <p:cond delay="0"/>
                                          </p:stCondLst>
                                        </p:cTn>
                                        <p:tgtEl>
                                          <p:spTgt spid="56"/>
                                        </p:tgtEl>
                                        <p:attrNameLst>
                                          <p:attrName>style.visibility</p:attrName>
                                        </p:attrNameLst>
                                      </p:cBhvr>
                                      <p:to>
                                        <p:strVal val="visible"/>
                                      </p:to>
                                    </p:set>
                                    <p:animEffect transition="in" filter="wipe(up)">
                                      <p:cBhvr>
                                        <p:cTn id="72" dur="500"/>
                                        <p:tgtEl>
                                          <p:spTgt spid="56"/>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63"/>
                                        </p:tgtEl>
                                        <p:attrNameLst>
                                          <p:attrName>style.visibility</p:attrName>
                                        </p:attrNameLst>
                                      </p:cBhvr>
                                      <p:to>
                                        <p:strVal val="visible"/>
                                      </p:to>
                                    </p:set>
                                    <p:animEffect transition="in" filter="fade">
                                      <p:cBhvr>
                                        <p:cTn id="75" dur="500"/>
                                        <p:tgtEl>
                                          <p:spTgt spid="63"/>
                                        </p:tgtEl>
                                      </p:cBhvr>
                                    </p:animEffect>
                                  </p:childTnLst>
                                </p:cTn>
                              </p:par>
                              <p:par>
                                <p:cTn id="76" presetID="22" presetClass="entr" presetSubtype="1" fill="hold" nodeType="withEffect">
                                  <p:stCondLst>
                                    <p:cond delay="0"/>
                                  </p:stCondLst>
                                  <p:childTnLst>
                                    <p:set>
                                      <p:cBhvr>
                                        <p:cTn id="77" dur="1" fill="hold">
                                          <p:stCondLst>
                                            <p:cond delay="0"/>
                                          </p:stCondLst>
                                        </p:cTn>
                                        <p:tgtEl>
                                          <p:spTgt spid="57"/>
                                        </p:tgtEl>
                                        <p:attrNameLst>
                                          <p:attrName>style.visibility</p:attrName>
                                        </p:attrNameLst>
                                      </p:cBhvr>
                                      <p:to>
                                        <p:strVal val="visible"/>
                                      </p:to>
                                    </p:set>
                                    <p:animEffect transition="in" filter="wipe(up)">
                                      <p:cBhvr>
                                        <p:cTn id="78" dur="500"/>
                                        <p:tgtEl>
                                          <p:spTgt spid="57"/>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64"/>
                                        </p:tgtEl>
                                        <p:attrNameLst>
                                          <p:attrName>style.visibility</p:attrName>
                                        </p:attrNameLst>
                                      </p:cBhvr>
                                      <p:to>
                                        <p:strVal val="visible"/>
                                      </p:to>
                                    </p:set>
                                    <p:animEffect transition="in" filter="fade">
                                      <p:cBhvr>
                                        <p:cTn id="81" dur="500"/>
                                        <p:tgtEl>
                                          <p:spTgt spid="64"/>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8"/>
                                        </p:tgtEl>
                                        <p:attrNameLst>
                                          <p:attrName>style.visibility</p:attrName>
                                        </p:attrNameLst>
                                      </p:cBhvr>
                                      <p:to>
                                        <p:strVal val="visible"/>
                                      </p:to>
                                    </p:set>
                                    <p:animEffect transition="in" filter="fade">
                                      <p:cBhvr>
                                        <p:cTn id="84" dur="500"/>
                                        <p:tgtEl>
                                          <p:spTgt spid="8"/>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fade">
                                      <p:cBhvr>
                                        <p:cTn id="87" dur="500"/>
                                        <p:tgtEl>
                                          <p:spTgt spid="34"/>
                                        </p:tgtEl>
                                      </p:cBhvr>
                                    </p:animEffect>
                                  </p:childTnLst>
                                </p:cTn>
                              </p:par>
                              <p:par>
                                <p:cTn id="88" presetID="10" presetClass="exit" presetSubtype="0" fill="hold" grpId="1" nodeType="withEffect">
                                  <p:stCondLst>
                                    <p:cond delay="0"/>
                                  </p:stCondLst>
                                  <p:childTnLst>
                                    <p:animEffect transition="out" filter="fade">
                                      <p:cBhvr>
                                        <p:cTn id="89" dur="500"/>
                                        <p:tgtEl>
                                          <p:spTgt spid="67"/>
                                        </p:tgtEl>
                                      </p:cBhvr>
                                    </p:animEffect>
                                    <p:set>
                                      <p:cBhvr>
                                        <p:cTn id="90" dur="1" fill="hold">
                                          <p:stCondLst>
                                            <p:cond delay="499"/>
                                          </p:stCondLst>
                                        </p:cTn>
                                        <p:tgtEl>
                                          <p:spTgt spid="67"/>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68"/>
                                        </p:tgtEl>
                                        <p:attrNameLst>
                                          <p:attrName>style.visibility</p:attrName>
                                        </p:attrNameLst>
                                      </p:cBhvr>
                                      <p:to>
                                        <p:strVal val="visible"/>
                                      </p:to>
                                    </p:set>
                                    <p:animEffect transition="in" filter="fade">
                                      <p:cBhvr>
                                        <p:cTn id="95" dur="500"/>
                                        <p:tgtEl>
                                          <p:spTgt spid="68"/>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66"/>
                                        </p:tgtEl>
                                        <p:attrNameLst>
                                          <p:attrName>style.visibility</p:attrName>
                                        </p:attrNameLst>
                                      </p:cBhvr>
                                      <p:to>
                                        <p:strVal val="visible"/>
                                      </p:to>
                                    </p:set>
                                    <p:animEffect transition="in" filter="fade">
                                      <p:cBhvr>
                                        <p:cTn id="100" dur="500"/>
                                        <p:tgtEl>
                                          <p:spTgt spid="66"/>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69"/>
                                        </p:tgtEl>
                                        <p:attrNameLst>
                                          <p:attrName>style.visibility</p:attrName>
                                        </p:attrNameLst>
                                      </p:cBhvr>
                                      <p:to>
                                        <p:strVal val="visible"/>
                                      </p:to>
                                    </p:set>
                                    <p:animEffect transition="in" filter="fade">
                                      <p:cBhvr>
                                        <p:cTn id="105" dur="500"/>
                                        <p:tgtEl>
                                          <p:spTgt spid="69"/>
                                        </p:tgtEl>
                                      </p:cBhvr>
                                    </p:animEffect>
                                  </p:childTnLst>
                                </p:cTn>
                              </p:par>
                              <p:par>
                                <p:cTn id="106" presetID="10" presetClass="exit" presetSubtype="0" fill="hold" grpId="1" nodeType="withEffect">
                                  <p:stCondLst>
                                    <p:cond delay="0"/>
                                  </p:stCondLst>
                                  <p:childTnLst>
                                    <p:animEffect transition="out" filter="fade">
                                      <p:cBhvr>
                                        <p:cTn id="107" dur="500"/>
                                        <p:tgtEl>
                                          <p:spTgt spid="68"/>
                                        </p:tgtEl>
                                      </p:cBhvr>
                                    </p:animEffect>
                                    <p:set>
                                      <p:cBhvr>
                                        <p:cTn id="108" dur="1" fill="hold">
                                          <p:stCondLst>
                                            <p:cond delay="499"/>
                                          </p:stCondLst>
                                        </p:cTn>
                                        <p:tgtEl>
                                          <p:spTgt spid="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animBg="1"/>
      <p:bldP spid="50" grpId="0" animBg="1"/>
      <p:bldP spid="51" grpId="0" animBg="1"/>
      <p:bldP spid="59" grpId="0"/>
      <p:bldP spid="60" grpId="0"/>
      <p:bldP spid="61" grpId="0"/>
      <p:bldP spid="62" grpId="0"/>
      <p:bldP spid="63" grpId="0"/>
      <p:bldP spid="64" grpId="0"/>
      <p:bldP spid="8" grpId="0"/>
      <p:bldP spid="9" grpId="0"/>
      <p:bldP spid="65" grpId="0" animBg="1"/>
      <p:bldP spid="65" grpId="1" animBg="1"/>
      <p:bldP spid="66" grpId="0"/>
      <p:bldP spid="67" grpId="0" animBg="1"/>
      <p:bldP spid="67" grpId="1" animBg="1"/>
      <p:bldP spid="68" grpId="0" animBg="1"/>
      <p:bldP spid="68" grpId="1" animBg="1"/>
      <p:bldP spid="69" grpId="0" animBg="1"/>
      <p:bldP spid="76" grpId="0"/>
      <p:bldP spid="34"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8" name="TextBox 47"/>
              <p:cNvSpPr txBox="1"/>
              <p:nvPr/>
            </p:nvSpPr>
            <p:spPr>
              <a:xfrm>
                <a:off x="4137906" y="1512572"/>
                <a:ext cx="1605761"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i="1" smtClean="0">
                          <a:solidFill>
                            <a:srgbClr val="FF0000"/>
                          </a:solidFill>
                          <a:latin typeface="Cambria Math"/>
                        </a:rPr>
                        <m:t>𝜑</m:t>
                      </m:r>
                      <m:r>
                        <a:rPr lang="en-US" sz="3200" b="0" i="1" smtClean="0">
                          <a:solidFill>
                            <a:srgbClr val="FF0000"/>
                          </a:solidFill>
                          <a:latin typeface="Cambria Math" panose="02040503050406030204" pitchFamily="18" charset="0"/>
                        </a:rPr>
                        <m:t>∪{</m:t>
                      </m:r>
                      <m:r>
                        <a:rPr lang="en-US" sz="3200" b="0" i="1" smtClean="0">
                          <a:solidFill>
                            <a:srgbClr val="FF0000"/>
                          </a:solidFill>
                          <a:latin typeface="Cambria Math" panose="02040503050406030204" pitchFamily="18" charset="0"/>
                        </a:rPr>
                        <m:t>𝐶</m:t>
                      </m:r>
                      <m:r>
                        <a:rPr lang="en-US" sz="3200" b="0" i="1" smtClean="0">
                          <a:solidFill>
                            <a:srgbClr val="FF0000"/>
                          </a:solidFill>
                          <a:latin typeface="Cambria Math" panose="02040503050406030204" pitchFamily="18" charset="0"/>
                        </a:rPr>
                        <m:t>}</m:t>
                      </m:r>
                    </m:oMath>
                  </m:oMathPara>
                </a14:m>
                <a:endParaRPr lang="en-US" sz="2000" dirty="0"/>
              </a:p>
            </p:txBody>
          </p:sp>
        </mc:Choice>
        <mc:Fallback xmlns="">
          <p:sp>
            <p:nvSpPr>
              <p:cNvPr id="48" name="TextBox 47"/>
              <p:cNvSpPr txBox="1">
                <a:spLocks noRot="1" noChangeAspect="1" noMove="1" noResize="1" noEditPoints="1" noAdjustHandles="1" noChangeArrowheads="1" noChangeShapeType="1" noTextEdit="1"/>
              </p:cNvSpPr>
              <p:nvPr/>
            </p:nvSpPr>
            <p:spPr>
              <a:xfrm>
                <a:off x="4137906" y="1512572"/>
                <a:ext cx="1605761" cy="584775"/>
              </a:xfrm>
              <a:prstGeom prst="rect">
                <a:avLst/>
              </a:prstGeom>
              <a:blipFill rotWithShape="0">
                <a:blip r:embed="rId2"/>
                <a:stretch>
                  <a:fillRect/>
                </a:stretch>
              </a:blipFill>
            </p:spPr>
            <p:txBody>
              <a:bodyPr/>
              <a:lstStyle/>
              <a:p>
                <a:r>
                  <a:rPr lang="en-US">
                    <a:noFill/>
                  </a:rPr>
                  <a:t> </a:t>
                </a:r>
              </a:p>
            </p:txBody>
          </p:sp>
        </mc:Fallback>
      </mc:AlternateContent>
      <p:sp>
        <p:nvSpPr>
          <p:cNvPr id="49" name="Rectangle 48"/>
          <p:cNvSpPr/>
          <p:nvPr/>
        </p:nvSpPr>
        <p:spPr>
          <a:xfrm>
            <a:off x="1584178" y="3362980"/>
            <a:ext cx="1281376" cy="523220"/>
          </a:xfrm>
          <a:prstGeom prst="rect">
            <a:avLst/>
          </a:prstGeom>
          <a:solidFill>
            <a:schemeClr val="tx1"/>
          </a:solidFill>
          <a:ln>
            <a:solidFill>
              <a:srgbClr val="002060"/>
            </a:solidFill>
          </a:ln>
        </p:spPr>
        <p:txBody>
          <a:bodyPr wrap="none">
            <a:spAutoFit/>
          </a:bodyPr>
          <a:lstStyle/>
          <a:p>
            <a:r>
              <a:rPr lang="en-US" sz="2800" dirty="0" smtClean="0">
                <a:solidFill>
                  <a:schemeClr val="bg1"/>
                </a:solidFill>
              </a:rPr>
              <a:t>glucose</a:t>
            </a:r>
            <a:endParaRPr lang="en-US" sz="2800" dirty="0">
              <a:solidFill>
                <a:schemeClr val="bg1"/>
              </a:solidFill>
            </a:endParaRPr>
          </a:p>
        </p:txBody>
      </p:sp>
      <p:sp>
        <p:nvSpPr>
          <p:cNvPr id="50" name="Rectangle 49"/>
          <p:cNvSpPr/>
          <p:nvPr/>
        </p:nvSpPr>
        <p:spPr>
          <a:xfrm>
            <a:off x="3805083" y="3352800"/>
            <a:ext cx="1281376" cy="523220"/>
          </a:xfrm>
          <a:prstGeom prst="rect">
            <a:avLst/>
          </a:prstGeom>
          <a:solidFill>
            <a:schemeClr val="tx1"/>
          </a:solidFill>
        </p:spPr>
        <p:txBody>
          <a:bodyPr wrap="none">
            <a:spAutoFit/>
          </a:bodyPr>
          <a:lstStyle/>
          <a:p>
            <a:r>
              <a:rPr lang="en-US" sz="2800" dirty="0" smtClean="0">
                <a:solidFill>
                  <a:schemeClr val="bg1"/>
                </a:solidFill>
              </a:rPr>
              <a:t>glucose</a:t>
            </a:r>
            <a:endParaRPr lang="en-US" sz="2800" dirty="0">
              <a:solidFill>
                <a:schemeClr val="bg1"/>
              </a:solidFill>
            </a:endParaRPr>
          </a:p>
        </p:txBody>
      </p:sp>
      <p:sp>
        <p:nvSpPr>
          <p:cNvPr id="51" name="Rectangle 50"/>
          <p:cNvSpPr/>
          <p:nvPr/>
        </p:nvSpPr>
        <p:spPr>
          <a:xfrm>
            <a:off x="6687945" y="3276600"/>
            <a:ext cx="1439625" cy="584775"/>
          </a:xfrm>
          <a:prstGeom prst="rect">
            <a:avLst/>
          </a:prstGeom>
          <a:solidFill>
            <a:schemeClr val="tx1"/>
          </a:solidFill>
        </p:spPr>
        <p:txBody>
          <a:bodyPr wrap="none">
            <a:spAutoFit/>
          </a:bodyPr>
          <a:lstStyle/>
          <a:p>
            <a:r>
              <a:rPr lang="en-US" sz="3200" dirty="0" smtClean="0">
                <a:solidFill>
                  <a:schemeClr val="bg1"/>
                </a:solidFill>
              </a:rPr>
              <a:t>glucose</a:t>
            </a:r>
            <a:endParaRPr lang="en-US" sz="3200" dirty="0">
              <a:solidFill>
                <a:schemeClr val="bg1"/>
              </a:solidFill>
            </a:endParaRPr>
          </a:p>
        </p:txBody>
      </p:sp>
      <p:cxnSp>
        <p:nvCxnSpPr>
          <p:cNvPr id="52" name="Straight Arrow Connector 51"/>
          <p:cNvCxnSpPr/>
          <p:nvPr/>
        </p:nvCxnSpPr>
        <p:spPr>
          <a:xfrm flipH="1">
            <a:off x="2181041" y="2192346"/>
            <a:ext cx="2327106" cy="865587"/>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4309069" y="2285987"/>
            <a:ext cx="398156" cy="86694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5025444" y="2218928"/>
            <a:ext cx="2091401" cy="884901"/>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2266549" y="4166730"/>
            <a:ext cx="2456723" cy="1118887"/>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50" idx="2"/>
          </p:cNvCxnSpPr>
          <p:nvPr/>
        </p:nvCxnSpPr>
        <p:spPr>
          <a:xfrm>
            <a:off x="4445771" y="3876020"/>
            <a:ext cx="495016" cy="132806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51" idx="2"/>
          </p:cNvCxnSpPr>
          <p:nvPr/>
        </p:nvCxnSpPr>
        <p:spPr>
          <a:xfrm flipH="1">
            <a:off x="5316363" y="3861375"/>
            <a:ext cx="2091395" cy="148976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50" idx="3"/>
            <a:endCxn id="51" idx="1"/>
          </p:cNvCxnSpPr>
          <p:nvPr/>
        </p:nvCxnSpPr>
        <p:spPr>
          <a:xfrm flipV="1">
            <a:off x="5225431" y="3568988"/>
            <a:ext cx="1323542" cy="45422"/>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Rectangle 58"/>
              <p:cNvSpPr/>
              <p:nvPr/>
            </p:nvSpPr>
            <p:spPr>
              <a:xfrm>
                <a:off x="3064293" y="2604166"/>
                <a:ext cx="640753"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FF0000"/>
                              </a:solidFill>
                              <a:latin typeface="Cambria Math"/>
                              <a:ea typeface="Cambria Math"/>
                            </a:rPr>
                          </m:ctrlPr>
                        </m:sSubPr>
                        <m:e>
                          <m:r>
                            <a:rPr lang="en-US" sz="2400" i="1">
                              <a:solidFill>
                                <a:srgbClr val="FF0000"/>
                              </a:solidFill>
                              <a:latin typeface="Cambria Math"/>
                              <a:ea typeface="Cambria Math"/>
                            </a:rPr>
                            <m:t>𝑎</m:t>
                          </m:r>
                          <m:r>
                            <a:rPr lang="en-US" sz="2400" b="0" i="1" smtClean="0">
                              <a:solidFill>
                                <a:srgbClr val="FF0000"/>
                              </a:solidFill>
                              <a:latin typeface="Cambria Math" panose="02040503050406030204" pitchFamily="18" charset="0"/>
                              <a:ea typeface="Cambria Math"/>
                            </a:rPr>
                            <m:t>′</m:t>
                          </m:r>
                        </m:e>
                        <m:sub>
                          <m:r>
                            <a:rPr lang="en-US" sz="2400" i="1">
                              <a:solidFill>
                                <a:srgbClr val="FF0000"/>
                              </a:solidFill>
                              <a:latin typeface="Cambria Math"/>
                              <a:ea typeface="Cambria Math"/>
                            </a:rPr>
                            <m:t>1</m:t>
                          </m:r>
                        </m:sub>
                      </m:sSub>
                    </m:oMath>
                  </m:oMathPara>
                </a14:m>
                <a:endParaRPr lang="en-US" sz="2400" dirty="0">
                  <a:solidFill>
                    <a:srgbClr val="FF0000"/>
                  </a:solidFill>
                </a:endParaRPr>
              </a:p>
            </p:txBody>
          </p:sp>
        </mc:Choice>
        <mc:Fallback xmlns="">
          <p:sp>
            <p:nvSpPr>
              <p:cNvPr id="59" name="Rectangle 58"/>
              <p:cNvSpPr>
                <a:spLocks noRot="1" noChangeAspect="1" noMove="1" noResize="1" noEditPoints="1" noAdjustHandles="1" noChangeArrowheads="1" noChangeShapeType="1" noTextEdit="1"/>
              </p:cNvSpPr>
              <p:nvPr/>
            </p:nvSpPr>
            <p:spPr>
              <a:xfrm>
                <a:off x="3064293" y="2604166"/>
                <a:ext cx="640753" cy="461665"/>
              </a:xfrm>
              <a:prstGeom prst="rect">
                <a:avLst/>
              </a:prstGeom>
              <a:blipFill rotWithShape="0">
                <a:blip r:embed="rId3"/>
                <a:stretch>
                  <a:fillRect b="-1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Rectangle 59"/>
              <p:cNvSpPr/>
              <p:nvPr/>
            </p:nvSpPr>
            <p:spPr>
              <a:xfrm>
                <a:off x="4656927" y="2441783"/>
                <a:ext cx="64787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FF0000"/>
                              </a:solidFill>
                              <a:latin typeface="Cambria Math"/>
                              <a:ea typeface="Cambria Math"/>
                            </a:rPr>
                          </m:ctrlPr>
                        </m:sSubPr>
                        <m:e>
                          <m:r>
                            <a:rPr lang="en-US" sz="2400" i="1">
                              <a:solidFill>
                                <a:srgbClr val="FF0000"/>
                              </a:solidFill>
                              <a:latin typeface="Cambria Math"/>
                              <a:ea typeface="Cambria Math"/>
                            </a:rPr>
                            <m:t>𝑎</m:t>
                          </m:r>
                          <m:r>
                            <a:rPr lang="en-US" sz="2400" b="0" i="1" smtClean="0">
                              <a:solidFill>
                                <a:srgbClr val="FF0000"/>
                              </a:solidFill>
                              <a:latin typeface="Cambria Math" panose="02040503050406030204" pitchFamily="18" charset="0"/>
                              <a:ea typeface="Cambria Math"/>
                            </a:rPr>
                            <m:t>′</m:t>
                          </m:r>
                        </m:e>
                        <m:sub>
                          <m:r>
                            <a:rPr lang="en-US" sz="2400" b="0" i="1" smtClean="0">
                              <a:solidFill>
                                <a:srgbClr val="FF0000"/>
                              </a:solidFill>
                              <a:latin typeface="Cambria Math"/>
                              <a:ea typeface="Cambria Math"/>
                            </a:rPr>
                            <m:t>2</m:t>
                          </m:r>
                        </m:sub>
                      </m:sSub>
                    </m:oMath>
                  </m:oMathPara>
                </a14:m>
                <a:endParaRPr lang="en-US" sz="2400" dirty="0">
                  <a:solidFill>
                    <a:srgbClr val="FF0000"/>
                  </a:solidFill>
                </a:endParaRPr>
              </a:p>
            </p:txBody>
          </p:sp>
        </mc:Choice>
        <mc:Fallback xmlns="">
          <p:sp>
            <p:nvSpPr>
              <p:cNvPr id="60" name="Rectangle 59"/>
              <p:cNvSpPr>
                <a:spLocks noRot="1" noChangeAspect="1" noMove="1" noResize="1" noEditPoints="1" noAdjustHandles="1" noChangeArrowheads="1" noChangeShapeType="1" noTextEdit="1"/>
              </p:cNvSpPr>
              <p:nvPr/>
            </p:nvSpPr>
            <p:spPr>
              <a:xfrm>
                <a:off x="4656927" y="2441783"/>
                <a:ext cx="647870" cy="461665"/>
              </a:xfrm>
              <a:prstGeom prst="rect">
                <a:avLst/>
              </a:prstGeom>
              <a:blipFill rotWithShape="0">
                <a:blip r:embed="rId4"/>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Rectangle 60"/>
              <p:cNvSpPr/>
              <p:nvPr/>
            </p:nvSpPr>
            <p:spPr>
              <a:xfrm>
                <a:off x="5887202" y="2210951"/>
                <a:ext cx="66774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FF0000"/>
                              </a:solidFill>
                              <a:latin typeface="Cambria Math"/>
                              <a:ea typeface="Cambria Math"/>
                            </a:rPr>
                          </m:ctrlPr>
                        </m:sSubPr>
                        <m:e>
                          <m:r>
                            <a:rPr lang="en-US" sz="2400" i="1">
                              <a:solidFill>
                                <a:srgbClr val="FF0000"/>
                              </a:solidFill>
                              <a:latin typeface="Cambria Math"/>
                              <a:ea typeface="Cambria Math"/>
                            </a:rPr>
                            <m:t>𝑎</m:t>
                          </m:r>
                          <m:r>
                            <a:rPr lang="en-US" sz="2400" b="0" i="1" smtClean="0">
                              <a:solidFill>
                                <a:srgbClr val="FF0000"/>
                              </a:solidFill>
                              <a:latin typeface="Cambria Math" panose="02040503050406030204" pitchFamily="18" charset="0"/>
                              <a:ea typeface="Cambria Math"/>
                            </a:rPr>
                            <m:t>′</m:t>
                          </m:r>
                        </m:e>
                        <m:sub>
                          <m:r>
                            <a:rPr lang="en-US" sz="2400" b="0" i="1" smtClean="0">
                              <a:solidFill>
                                <a:srgbClr val="FF0000"/>
                              </a:solidFill>
                              <a:latin typeface="Cambria Math"/>
                              <a:ea typeface="Cambria Math"/>
                            </a:rPr>
                            <m:t>𝑛</m:t>
                          </m:r>
                        </m:sub>
                      </m:sSub>
                    </m:oMath>
                  </m:oMathPara>
                </a14:m>
                <a:endParaRPr lang="en-US" sz="2400" dirty="0">
                  <a:solidFill>
                    <a:srgbClr val="FF0000"/>
                  </a:solidFill>
                </a:endParaRPr>
              </a:p>
            </p:txBody>
          </p:sp>
        </mc:Choice>
        <mc:Fallback xmlns="">
          <p:sp>
            <p:nvSpPr>
              <p:cNvPr id="61" name="Rectangle 60"/>
              <p:cNvSpPr>
                <a:spLocks noRot="1" noChangeAspect="1" noMove="1" noResize="1" noEditPoints="1" noAdjustHandles="1" noChangeArrowheads="1" noChangeShapeType="1" noTextEdit="1"/>
              </p:cNvSpPr>
              <p:nvPr/>
            </p:nvSpPr>
            <p:spPr>
              <a:xfrm>
                <a:off x="5887202" y="2210951"/>
                <a:ext cx="667747" cy="461665"/>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p:cNvSpPr txBox="1"/>
              <p:nvPr/>
            </p:nvSpPr>
            <p:spPr>
              <a:xfrm>
                <a:off x="2924546" y="4040316"/>
                <a:ext cx="1127167"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solidFill>
                                <a:srgbClr val="FF0000"/>
                              </a:solidFill>
                              <a:latin typeface="Cambria Math"/>
                            </a:rPr>
                          </m:ctrlPr>
                        </m:sSubPr>
                        <m:e>
                          <m:d>
                            <m:dPr>
                              <m:begChr m:val="{"/>
                              <m:endChr m:val="}"/>
                              <m:ctrlPr>
                                <a:rPr lang="en-US" sz="3200" b="0" i="1" smtClean="0">
                                  <a:solidFill>
                                    <a:srgbClr val="FF0000"/>
                                  </a:solidFill>
                                  <a:latin typeface="Cambria Math"/>
                                </a:rPr>
                              </m:ctrlPr>
                            </m:dPr>
                            <m:e>
                              <m:r>
                                <a:rPr lang="en-US" sz="3200" b="0" i="1" smtClean="0">
                                  <a:solidFill>
                                    <a:srgbClr val="FF0000"/>
                                  </a:solidFill>
                                  <a:latin typeface="Cambria Math"/>
                                </a:rPr>
                                <m:t>𝐶</m:t>
                              </m:r>
                              <m:r>
                                <a:rPr lang="en-US" sz="3200" b="0" i="1" smtClean="0">
                                  <a:solidFill>
                                    <a:srgbClr val="FF0000"/>
                                  </a:solidFill>
                                  <a:latin typeface="Cambria Math" panose="02040503050406030204" pitchFamily="18" charset="0"/>
                                </a:rPr>
                                <m:t>′</m:t>
                              </m:r>
                            </m:e>
                          </m:d>
                        </m:e>
                        <m:sub>
                          <m:r>
                            <a:rPr lang="en-US" sz="3200" b="0" i="1" smtClean="0">
                              <a:solidFill>
                                <a:srgbClr val="FF0000"/>
                              </a:solidFill>
                              <a:latin typeface="Cambria Math"/>
                            </a:rPr>
                            <m:t>1</m:t>
                          </m:r>
                        </m:sub>
                      </m:sSub>
                    </m:oMath>
                  </m:oMathPara>
                </a14:m>
                <a:endParaRPr lang="en-US" sz="2000" dirty="0"/>
              </a:p>
            </p:txBody>
          </p:sp>
        </mc:Choice>
        <mc:Fallback xmlns="">
          <p:sp>
            <p:nvSpPr>
              <p:cNvPr id="62" name="TextBox 61"/>
              <p:cNvSpPr txBox="1">
                <a:spLocks noRot="1" noChangeAspect="1" noMove="1" noResize="1" noEditPoints="1" noAdjustHandles="1" noChangeArrowheads="1" noChangeShapeType="1" noTextEdit="1"/>
              </p:cNvSpPr>
              <p:nvPr/>
            </p:nvSpPr>
            <p:spPr>
              <a:xfrm>
                <a:off x="2924546" y="4040316"/>
                <a:ext cx="1127167" cy="584775"/>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Box 62"/>
              <p:cNvSpPr txBox="1"/>
              <p:nvPr/>
            </p:nvSpPr>
            <p:spPr>
              <a:xfrm>
                <a:off x="4687263" y="4116067"/>
                <a:ext cx="1136657"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solidFill>
                                <a:srgbClr val="FF0000"/>
                              </a:solidFill>
                              <a:latin typeface="Cambria Math"/>
                            </a:rPr>
                          </m:ctrlPr>
                        </m:sSubPr>
                        <m:e>
                          <m:d>
                            <m:dPr>
                              <m:begChr m:val="{"/>
                              <m:endChr m:val="}"/>
                              <m:ctrlPr>
                                <a:rPr lang="en-US" sz="3200" b="0" i="1" smtClean="0">
                                  <a:solidFill>
                                    <a:srgbClr val="FF0000"/>
                                  </a:solidFill>
                                  <a:latin typeface="Cambria Math"/>
                                </a:rPr>
                              </m:ctrlPr>
                            </m:dPr>
                            <m:e>
                              <m:r>
                                <a:rPr lang="en-US" sz="3200" b="0" i="1" smtClean="0">
                                  <a:solidFill>
                                    <a:srgbClr val="FF0000"/>
                                  </a:solidFill>
                                  <a:latin typeface="Cambria Math"/>
                                </a:rPr>
                                <m:t>𝐶</m:t>
                              </m:r>
                              <m:r>
                                <a:rPr lang="en-US" sz="3200" b="0" i="1" smtClean="0">
                                  <a:solidFill>
                                    <a:srgbClr val="FF0000"/>
                                  </a:solidFill>
                                  <a:latin typeface="Cambria Math" panose="02040503050406030204" pitchFamily="18" charset="0"/>
                                </a:rPr>
                                <m:t>′</m:t>
                              </m:r>
                            </m:e>
                          </m:d>
                        </m:e>
                        <m:sub>
                          <m:r>
                            <a:rPr lang="en-US" sz="3200" b="0" i="1" smtClean="0">
                              <a:solidFill>
                                <a:srgbClr val="FF0000"/>
                              </a:solidFill>
                              <a:latin typeface="Cambria Math"/>
                            </a:rPr>
                            <m:t>2</m:t>
                          </m:r>
                        </m:sub>
                      </m:sSub>
                    </m:oMath>
                  </m:oMathPara>
                </a14:m>
                <a:endParaRPr lang="en-US" sz="2000" dirty="0"/>
              </a:p>
            </p:txBody>
          </p:sp>
        </mc:Choice>
        <mc:Fallback xmlns="">
          <p:sp>
            <p:nvSpPr>
              <p:cNvPr id="63" name="TextBox 62"/>
              <p:cNvSpPr txBox="1">
                <a:spLocks noRot="1" noChangeAspect="1" noMove="1" noResize="1" noEditPoints="1" noAdjustHandles="1" noChangeArrowheads="1" noChangeShapeType="1" noTextEdit="1"/>
              </p:cNvSpPr>
              <p:nvPr/>
            </p:nvSpPr>
            <p:spPr>
              <a:xfrm>
                <a:off x="4687263" y="4116067"/>
                <a:ext cx="1136657" cy="584775"/>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p:cNvSpPr txBox="1"/>
              <p:nvPr/>
            </p:nvSpPr>
            <p:spPr>
              <a:xfrm>
                <a:off x="6752927" y="4132651"/>
                <a:ext cx="1162626"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solidFill>
                                <a:srgbClr val="FF0000"/>
                              </a:solidFill>
                              <a:latin typeface="Cambria Math"/>
                            </a:rPr>
                          </m:ctrlPr>
                        </m:sSubPr>
                        <m:e>
                          <m:d>
                            <m:dPr>
                              <m:begChr m:val="{"/>
                              <m:endChr m:val="}"/>
                              <m:ctrlPr>
                                <a:rPr lang="en-US" sz="3200" b="0" i="1" smtClean="0">
                                  <a:solidFill>
                                    <a:srgbClr val="FF0000"/>
                                  </a:solidFill>
                                  <a:latin typeface="Cambria Math"/>
                                </a:rPr>
                              </m:ctrlPr>
                            </m:dPr>
                            <m:e>
                              <m:r>
                                <a:rPr lang="en-US" sz="3200" b="0" i="1" smtClean="0">
                                  <a:solidFill>
                                    <a:srgbClr val="FF0000"/>
                                  </a:solidFill>
                                  <a:latin typeface="Cambria Math"/>
                                </a:rPr>
                                <m:t>𝐶</m:t>
                              </m:r>
                              <m:r>
                                <a:rPr lang="en-US" sz="3200" b="0" i="1" smtClean="0">
                                  <a:solidFill>
                                    <a:srgbClr val="FF0000"/>
                                  </a:solidFill>
                                  <a:latin typeface="Cambria Math" panose="02040503050406030204" pitchFamily="18" charset="0"/>
                                </a:rPr>
                                <m:t>′</m:t>
                              </m:r>
                            </m:e>
                          </m:d>
                        </m:e>
                        <m:sub>
                          <m:r>
                            <a:rPr lang="en-US" sz="3200" b="0" i="1" smtClean="0">
                              <a:solidFill>
                                <a:srgbClr val="FF0000"/>
                              </a:solidFill>
                              <a:latin typeface="Cambria Math"/>
                            </a:rPr>
                            <m:t>𝑛</m:t>
                          </m:r>
                        </m:sub>
                      </m:sSub>
                    </m:oMath>
                  </m:oMathPara>
                </a14:m>
                <a:endParaRPr lang="en-US" sz="2000" dirty="0"/>
              </a:p>
            </p:txBody>
          </p:sp>
        </mc:Choice>
        <mc:Fallback xmlns="">
          <p:sp>
            <p:nvSpPr>
              <p:cNvPr id="64" name="TextBox 63"/>
              <p:cNvSpPr txBox="1">
                <a:spLocks noRot="1" noChangeAspect="1" noMove="1" noResize="1" noEditPoints="1" noAdjustHandles="1" noChangeArrowheads="1" noChangeShapeType="1" noTextEdit="1"/>
              </p:cNvSpPr>
              <p:nvPr/>
            </p:nvSpPr>
            <p:spPr>
              <a:xfrm>
                <a:off x="6752927" y="4132651"/>
                <a:ext cx="1162626" cy="584775"/>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4707225" y="5287013"/>
                <a:ext cx="556563"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a:ea typeface="Cambria Math"/>
                        </a:rPr>
                        <m:t>∪</m:t>
                      </m:r>
                    </m:oMath>
                  </m:oMathPara>
                </a14:m>
                <a:endParaRPr lang="en-US" sz="3200" b="0" dirty="0" smtClean="0">
                  <a:ea typeface="Cambria Math"/>
                </a:endParaRPr>
              </a:p>
            </p:txBody>
          </p:sp>
        </mc:Choice>
        <mc:Fallback xmlns="">
          <p:sp>
            <p:nvSpPr>
              <p:cNvPr id="8" name="Rectangle 7"/>
              <p:cNvSpPr>
                <a:spLocks noRot="1" noChangeAspect="1" noMove="1" noResize="1" noEditPoints="1" noAdjustHandles="1" noChangeArrowheads="1" noChangeShapeType="1" noTextEdit="1"/>
              </p:cNvSpPr>
              <p:nvPr/>
            </p:nvSpPr>
            <p:spPr>
              <a:xfrm>
                <a:off x="4707225" y="5287013"/>
                <a:ext cx="556563" cy="584775"/>
              </a:xfrm>
              <a:prstGeom prst="rect">
                <a:avLst/>
              </a:prstGeom>
              <a:blipFill rotWithShape="1">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6824201" y="2215410"/>
                <a:ext cx="1167111" cy="46820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𝑛</m:t>
                      </m:r>
                      <m:r>
                        <a:rPr lang="en-US" sz="2400" b="0" i="1" smtClean="0">
                          <a:latin typeface="Cambria Math"/>
                        </a:rPr>
                        <m:t>=</m:t>
                      </m:r>
                      <m:sSup>
                        <m:sSupPr>
                          <m:ctrlPr>
                            <a:rPr lang="en-US" sz="2400" b="0" i="1" smtClean="0">
                              <a:latin typeface="Cambria Math"/>
                            </a:rPr>
                          </m:ctrlPr>
                        </m:sSupPr>
                        <m:e>
                          <m:r>
                            <a:rPr lang="en-US" sz="2400" b="0" i="1" smtClean="0">
                              <a:latin typeface="Cambria Math"/>
                            </a:rPr>
                            <m:t>2</m:t>
                          </m:r>
                        </m:e>
                        <m:sup>
                          <m:r>
                            <a:rPr lang="en-US" sz="2400" b="0" i="1" smtClean="0">
                              <a:latin typeface="Cambria Math"/>
                            </a:rPr>
                            <m:t>𝑘</m:t>
                          </m:r>
                        </m:sup>
                      </m:sSup>
                    </m:oMath>
                  </m:oMathPara>
                </a14:m>
                <a:endParaRPr lang="en-US" sz="2400" dirty="0"/>
              </a:p>
            </p:txBody>
          </p:sp>
        </mc:Choice>
        <mc:Fallback xmlns="">
          <p:sp>
            <p:nvSpPr>
              <p:cNvPr id="9" name="TextBox 8"/>
              <p:cNvSpPr txBox="1">
                <a:spLocks noRot="1" noChangeAspect="1" noMove="1" noResize="1" noEditPoints="1" noAdjustHandles="1" noChangeArrowheads="1" noChangeShapeType="1" noTextEdit="1"/>
              </p:cNvSpPr>
              <p:nvPr/>
            </p:nvSpPr>
            <p:spPr>
              <a:xfrm>
                <a:off x="6824201" y="2215410"/>
                <a:ext cx="1167111" cy="468205"/>
              </a:xfrm>
              <a:prstGeom prst="rect">
                <a:avLst/>
              </a:prstGeom>
              <a:blipFill rotWithShape="1">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p:cNvSpPr txBox="1"/>
              <p:nvPr/>
            </p:nvSpPr>
            <p:spPr>
              <a:xfrm>
                <a:off x="346386" y="4247665"/>
                <a:ext cx="1984902" cy="62433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solidFill>
                                <a:srgbClr val="FF0000"/>
                              </a:solidFill>
                              <a:latin typeface="Cambria Math"/>
                            </a:rPr>
                          </m:ctrlPr>
                        </m:sSubPr>
                        <m:e>
                          <m:r>
                            <a:rPr lang="en-US" sz="3200" b="0" i="1" smtClean="0">
                              <a:solidFill>
                                <a:srgbClr val="FF0000"/>
                              </a:solidFill>
                              <a:latin typeface="Cambria Math"/>
                            </a:rPr>
                            <m:t>𝜑</m:t>
                          </m:r>
                          <m:r>
                            <a:rPr lang="en-US" sz="3200" b="0" i="1" smtClean="0">
                              <a:solidFill>
                                <a:srgbClr val="FF0000"/>
                              </a:solidFill>
                              <a:latin typeface="Cambria Math"/>
                            </a:rPr>
                            <m:t>⇒</m:t>
                          </m:r>
                          <m:d>
                            <m:dPr>
                              <m:begChr m:val="{"/>
                              <m:endChr m:val="}"/>
                              <m:ctrlPr>
                                <a:rPr lang="en-US" sz="3200" b="0" i="1" smtClean="0">
                                  <a:solidFill>
                                    <a:srgbClr val="FF0000"/>
                                  </a:solidFill>
                                  <a:latin typeface="Cambria Math"/>
                                </a:rPr>
                              </m:ctrlPr>
                            </m:dPr>
                            <m:e>
                              <m:r>
                                <a:rPr lang="en-US" sz="3200" b="0" i="1" smtClean="0">
                                  <a:solidFill>
                                    <a:srgbClr val="FF0000"/>
                                  </a:solidFill>
                                  <a:latin typeface="Cambria Math"/>
                                </a:rPr>
                                <m:t>𝐶</m:t>
                              </m:r>
                              <m:r>
                                <a:rPr lang="en-US" sz="3200" b="0" i="1" smtClean="0">
                                  <a:solidFill>
                                    <a:srgbClr val="FF0000"/>
                                  </a:solidFill>
                                  <a:latin typeface="Cambria Math" panose="02040503050406030204" pitchFamily="18" charset="0"/>
                                </a:rPr>
                                <m:t>′</m:t>
                              </m:r>
                            </m:e>
                          </m:d>
                        </m:e>
                        <m:sub>
                          <m:r>
                            <a:rPr lang="en-US" sz="3200" b="0" i="1" smtClean="0">
                              <a:solidFill>
                                <a:srgbClr val="FF0000"/>
                              </a:solidFill>
                              <a:latin typeface="Cambria Math"/>
                            </a:rPr>
                            <m:t>𝑗</m:t>
                          </m:r>
                        </m:sub>
                      </m:sSub>
                    </m:oMath>
                  </m:oMathPara>
                </a14:m>
                <a:endParaRPr lang="en-US" sz="2000" dirty="0"/>
              </a:p>
            </p:txBody>
          </p:sp>
        </mc:Choice>
        <mc:Fallback xmlns="">
          <p:sp>
            <p:nvSpPr>
              <p:cNvPr id="66" name="TextBox 65"/>
              <p:cNvSpPr txBox="1">
                <a:spLocks noRot="1" noChangeAspect="1" noMove="1" noResize="1" noEditPoints="1" noAdjustHandles="1" noChangeArrowheads="1" noChangeShapeType="1" noTextEdit="1"/>
              </p:cNvSpPr>
              <p:nvPr/>
            </p:nvSpPr>
            <p:spPr>
              <a:xfrm>
                <a:off x="346386" y="4247665"/>
                <a:ext cx="1984902" cy="624338"/>
              </a:xfrm>
              <a:prstGeom prst="rect">
                <a:avLst/>
              </a:prstGeom>
              <a:blipFill rotWithShape="1">
                <a:blip r:embed="rId11"/>
                <a:stretch>
                  <a:fillRect/>
                </a:stretch>
              </a:blipFill>
            </p:spPr>
            <p:txBody>
              <a:bodyPr/>
              <a:lstStyle/>
              <a:p>
                <a:r>
                  <a:rPr lang="en-US">
                    <a:noFill/>
                  </a:rPr>
                  <a:t> </a:t>
                </a:r>
              </a:p>
            </p:txBody>
          </p:sp>
        </mc:Fallback>
      </mc:AlternateContent>
      <p:grpSp>
        <p:nvGrpSpPr>
          <p:cNvPr id="75" name="Group 74"/>
          <p:cNvGrpSpPr/>
          <p:nvPr/>
        </p:nvGrpSpPr>
        <p:grpSpPr>
          <a:xfrm>
            <a:off x="931025" y="3140825"/>
            <a:ext cx="320660" cy="900525"/>
            <a:chOff x="931025" y="3140825"/>
            <a:chExt cx="320660" cy="900525"/>
          </a:xfrm>
        </p:grpSpPr>
        <p:cxnSp>
          <p:nvCxnSpPr>
            <p:cNvPr id="19" name="Straight Connector 18"/>
            <p:cNvCxnSpPr/>
            <p:nvPr/>
          </p:nvCxnSpPr>
          <p:spPr>
            <a:xfrm>
              <a:off x="1103004" y="3152932"/>
              <a:ext cx="0" cy="8873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931025" y="3140825"/>
              <a:ext cx="3206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931025" y="4041350"/>
              <a:ext cx="3206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76" name="TextBox 75"/>
              <p:cNvSpPr txBox="1"/>
              <p:nvPr/>
            </p:nvSpPr>
            <p:spPr>
              <a:xfrm>
                <a:off x="292741" y="3362980"/>
                <a:ext cx="517513" cy="5579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a:rPr>
                          </m:ctrlPr>
                        </m:sSubPr>
                        <m:e>
                          <m:r>
                            <a:rPr lang="en-US" sz="2800" b="0" i="1" smtClean="0">
                              <a:latin typeface="Cambria Math"/>
                            </a:rPr>
                            <m:t>𝑡</m:t>
                          </m:r>
                        </m:e>
                        <m:sub>
                          <m:r>
                            <a:rPr lang="en-US" sz="2800" b="0" i="1" smtClean="0">
                              <a:latin typeface="Cambria Math" panose="02040503050406030204" pitchFamily="18" charset="0"/>
                            </a:rPr>
                            <m:t>𝑗</m:t>
                          </m:r>
                        </m:sub>
                      </m:sSub>
                    </m:oMath>
                  </m:oMathPara>
                </a14:m>
                <a:endParaRPr lang="en-US" sz="2800" dirty="0"/>
              </a:p>
            </p:txBody>
          </p:sp>
        </mc:Choice>
        <mc:Fallback xmlns="">
          <p:sp>
            <p:nvSpPr>
              <p:cNvPr id="76" name="TextBox 75"/>
              <p:cNvSpPr txBox="1">
                <a:spLocks noRot="1" noChangeAspect="1" noMove="1" noResize="1" noEditPoints="1" noAdjustHandles="1" noChangeArrowheads="1" noChangeShapeType="1" noTextEdit="1"/>
              </p:cNvSpPr>
              <p:nvPr/>
            </p:nvSpPr>
            <p:spPr>
              <a:xfrm>
                <a:off x="292741" y="3362980"/>
                <a:ext cx="517513" cy="557910"/>
              </a:xfrm>
              <a:prstGeom prst="rect">
                <a:avLst/>
              </a:prstGeom>
              <a:blipFill rotWithShape="0">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4690254" y="5727306"/>
                <a:ext cx="628697"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rgbClr val="FF0000"/>
                          </a:solidFill>
                          <a:latin typeface="Cambria Math" panose="02040503050406030204" pitchFamily="18" charset="0"/>
                        </a:rPr>
                        <m:t>𝐶</m:t>
                      </m:r>
                      <m:r>
                        <a:rPr lang="en-US" sz="3200" b="0" i="1" smtClean="0">
                          <a:solidFill>
                            <a:srgbClr val="FF0000"/>
                          </a:solidFill>
                          <a:latin typeface="Cambria Math" panose="02040503050406030204" pitchFamily="18" charset="0"/>
                        </a:rPr>
                        <m:t>′</m:t>
                      </m:r>
                    </m:oMath>
                  </m:oMathPara>
                </a14:m>
                <a:endParaRPr lang="en-US" sz="2000" dirty="0"/>
              </a:p>
            </p:txBody>
          </p:sp>
        </mc:Choice>
        <mc:Fallback xmlns="">
          <p:sp>
            <p:nvSpPr>
              <p:cNvPr id="32" name="TextBox 31"/>
              <p:cNvSpPr txBox="1">
                <a:spLocks noRot="1" noChangeAspect="1" noMove="1" noResize="1" noEditPoints="1" noAdjustHandles="1" noChangeArrowheads="1" noChangeShapeType="1" noTextEdit="1"/>
              </p:cNvSpPr>
              <p:nvPr/>
            </p:nvSpPr>
            <p:spPr>
              <a:xfrm>
                <a:off x="4690254" y="5727306"/>
                <a:ext cx="628697" cy="584775"/>
              </a:xfrm>
              <a:prstGeom prst="rect">
                <a:avLst/>
              </a:prstGeom>
              <a:blipFill rotWithShape="0">
                <a:blip r:embed="rId13"/>
                <a:stretch>
                  <a:fillRect/>
                </a:stretch>
              </a:blipFill>
            </p:spPr>
            <p:txBody>
              <a:bodyPr/>
              <a:lstStyle/>
              <a:p>
                <a:r>
                  <a:rPr lang="en-US">
                    <a:noFill/>
                  </a:rPr>
                  <a:t> </a:t>
                </a:r>
              </a:p>
            </p:txBody>
          </p:sp>
        </mc:Fallback>
      </mc:AlternateContent>
      <p:sp>
        <p:nvSpPr>
          <p:cNvPr id="2" name="Title 1"/>
          <p:cNvSpPr>
            <a:spLocks noGrp="1"/>
          </p:cNvSpPr>
          <p:nvPr>
            <p:ph type="title"/>
          </p:nvPr>
        </p:nvSpPr>
        <p:spPr>
          <a:xfrm>
            <a:off x="0" y="0"/>
            <a:ext cx="9144000" cy="1143000"/>
          </a:xfrm>
        </p:spPr>
        <p:txBody>
          <a:bodyPr>
            <a:normAutofit/>
          </a:bodyPr>
          <a:lstStyle/>
          <a:p>
            <a:r>
              <a:rPr lang="en-US" dirty="0" err="1" smtClean="0"/>
              <a:t>DiSSolve</a:t>
            </a:r>
            <a:r>
              <a:rPr lang="en-US" dirty="0" smtClean="0"/>
              <a:t>: Second Round</a:t>
            </a:r>
            <a:endParaRPr lang="en-US" dirty="0"/>
          </a:p>
        </p:txBody>
      </p:sp>
      <p:sp>
        <p:nvSpPr>
          <p:cNvPr id="29" name="Slide Number Placeholder 2"/>
          <p:cNvSpPr>
            <a:spLocks noGrp="1"/>
          </p:cNvSpPr>
          <p:nvPr>
            <p:ph type="sldNum" sz="quarter" idx="12"/>
          </p:nvPr>
        </p:nvSpPr>
        <p:spPr>
          <a:xfrm>
            <a:off x="6890134" y="6356350"/>
            <a:ext cx="2133600" cy="365125"/>
          </a:xfrm>
        </p:spPr>
        <p:txBody>
          <a:bodyPr/>
          <a:lstStyle/>
          <a:p>
            <a:fld id="{A65A0EED-6B89-664A-801E-D3FDD91C7C69}" type="slidenum">
              <a:rPr lang="en-US" smtClean="0"/>
              <a:pPr/>
              <a:t>89</a:t>
            </a:fld>
            <a:endParaRPr lang="en-US" dirty="0"/>
          </a:p>
        </p:txBody>
      </p:sp>
    </p:spTree>
    <p:extLst>
      <p:ext uri="{BB962C8B-B14F-4D97-AF65-F5344CB8AC3E}">
        <p14:creationId xmlns:p14="http://schemas.microsoft.com/office/powerpoint/2010/main" val="113577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up)">
                                      <p:cBhvr>
                                        <p:cTn id="7" dur="500"/>
                                        <p:tgtEl>
                                          <p:spTgt spid="52"/>
                                        </p:tgtEl>
                                      </p:cBhvr>
                                    </p:animEffect>
                                  </p:childTnLst>
                                </p:cTn>
                              </p:par>
                              <p:par>
                                <p:cTn id="8" presetID="22" presetClass="entr" presetSubtype="1"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wipe(up)">
                                      <p:cBhvr>
                                        <p:cTn id="10" dur="500"/>
                                        <p:tgtEl>
                                          <p:spTgt spid="53"/>
                                        </p:tgtEl>
                                      </p:cBhvr>
                                    </p:animEffect>
                                  </p:childTnLst>
                                </p:cTn>
                              </p:par>
                              <p:par>
                                <p:cTn id="11" presetID="22" presetClass="entr" presetSubtype="1" fill="hold"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wipe(up)">
                                      <p:cBhvr>
                                        <p:cTn id="13" dur="500"/>
                                        <p:tgtEl>
                                          <p:spTgt spid="5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500"/>
                                        <p:tgtEl>
                                          <p:spTgt spid="5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fade">
                                      <p:cBhvr>
                                        <p:cTn id="22" dur="500"/>
                                        <p:tgtEl>
                                          <p:spTgt spid="6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fade">
                                      <p:cBhvr>
                                        <p:cTn id="30" dur="500"/>
                                        <p:tgtEl>
                                          <p:spTgt spid="4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fade">
                                      <p:cBhvr>
                                        <p:cTn id="33" dur="500"/>
                                        <p:tgtEl>
                                          <p:spTgt spid="50"/>
                                        </p:tgtEl>
                                      </p:cBhvr>
                                    </p:animEffect>
                                  </p:childTnLst>
                                </p:cTn>
                              </p:par>
                              <p:par>
                                <p:cTn id="34" presetID="10" presetClass="entr" presetSubtype="0" fill="hold" nodeType="with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fade">
                                      <p:cBhvr>
                                        <p:cTn id="39" dur="500"/>
                                        <p:tgtEl>
                                          <p:spTgt spid="5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6"/>
                                        </p:tgtEl>
                                        <p:attrNameLst>
                                          <p:attrName>style.visibility</p:attrName>
                                        </p:attrNameLst>
                                      </p:cBhvr>
                                      <p:to>
                                        <p:strVal val="visible"/>
                                      </p:to>
                                    </p:set>
                                    <p:animEffect transition="in" filter="fade">
                                      <p:cBhvr>
                                        <p:cTn id="44" dur="500"/>
                                        <p:tgtEl>
                                          <p:spTgt spid="76"/>
                                        </p:tgtEl>
                                      </p:cBhvr>
                                    </p:animEffect>
                                  </p:childTnLst>
                                </p:cTn>
                              </p:par>
                              <p:par>
                                <p:cTn id="45" presetID="10" presetClass="entr" presetSubtype="0" fill="hold" nodeType="withEffect">
                                  <p:stCondLst>
                                    <p:cond delay="0"/>
                                  </p:stCondLst>
                                  <p:childTnLst>
                                    <p:set>
                                      <p:cBhvr>
                                        <p:cTn id="46" dur="1" fill="hold">
                                          <p:stCondLst>
                                            <p:cond delay="0"/>
                                          </p:stCondLst>
                                        </p:cTn>
                                        <p:tgtEl>
                                          <p:spTgt spid="75"/>
                                        </p:tgtEl>
                                        <p:attrNameLst>
                                          <p:attrName>style.visibility</p:attrName>
                                        </p:attrNameLst>
                                      </p:cBhvr>
                                      <p:to>
                                        <p:strVal val="visible"/>
                                      </p:to>
                                    </p:set>
                                    <p:animEffect transition="in" filter="fade">
                                      <p:cBhvr>
                                        <p:cTn id="47" dur="500"/>
                                        <p:tgtEl>
                                          <p:spTgt spid="7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wipe(up)">
                                      <p:cBhvr>
                                        <p:cTn id="52" dur="500"/>
                                        <p:tgtEl>
                                          <p:spTgt spid="5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62"/>
                                        </p:tgtEl>
                                        <p:attrNameLst>
                                          <p:attrName>style.visibility</p:attrName>
                                        </p:attrNameLst>
                                      </p:cBhvr>
                                      <p:to>
                                        <p:strVal val="visible"/>
                                      </p:to>
                                    </p:set>
                                    <p:animEffect transition="in" filter="fade">
                                      <p:cBhvr>
                                        <p:cTn id="55" dur="500"/>
                                        <p:tgtEl>
                                          <p:spTgt spid="62"/>
                                        </p:tgtEl>
                                      </p:cBhvr>
                                    </p:animEffect>
                                  </p:childTnLst>
                                </p:cTn>
                              </p:par>
                              <p:par>
                                <p:cTn id="56" presetID="22" presetClass="entr" presetSubtype="1"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wipe(up)">
                                      <p:cBhvr>
                                        <p:cTn id="58" dur="500"/>
                                        <p:tgtEl>
                                          <p:spTgt spid="56"/>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63"/>
                                        </p:tgtEl>
                                        <p:attrNameLst>
                                          <p:attrName>style.visibility</p:attrName>
                                        </p:attrNameLst>
                                      </p:cBhvr>
                                      <p:to>
                                        <p:strVal val="visible"/>
                                      </p:to>
                                    </p:set>
                                    <p:animEffect transition="in" filter="fade">
                                      <p:cBhvr>
                                        <p:cTn id="61" dur="500"/>
                                        <p:tgtEl>
                                          <p:spTgt spid="63"/>
                                        </p:tgtEl>
                                      </p:cBhvr>
                                    </p:animEffect>
                                  </p:childTnLst>
                                </p:cTn>
                              </p:par>
                              <p:par>
                                <p:cTn id="62" presetID="22" presetClass="entr" presetSubtype="1" fill="hold" nodeType="withEffect">
                                  <p:stCondLst>
                                    <p:cond delay="0"/>
                                  </p:stCondLst>
                                  <p:childTnLst>
                                    <p:set>
                                      <p:cBhvr>
                                        <p:cTn id="63" dur="1" fill="hold">
                                          <p:stCondLst>
                                            <p:cond delay="0"/>
                                          </p:stCondLst>
                                        </p:cTn>
                                        <p:tgtEl>
                                          <p:spTgt spid="57"/>
                                        </p:tgtEl>
                                        <p:attrNameLst>
                                          <p:attrName>style.visibility</p:attrName>
                                        </p:attrNameLst>
                                      </p:cBhvr>
                                      <p:to>
                                        <p:strVal val="visible"/>
                                      </p:to>
                                    </p:set>
                                    <p:animEffect transition="in" filter="wipe(up)">
                                      <p:cBhvr>
                                        <p:cTn id="64" dur="500"/>
                                        <p:tgtEl>
                                          <p:spTgt spid="5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64"/>
                                        </p:tgtEl>
                                        <p:attrNameLst>
                                          <p:attrName>style.visibility</p:attrName>
                                        </p:attrNameLst>
                                      </p:cBhvr>
                                      <p:to>
                                        <p:strVal val="visible"/>
                                      </p:to>
                                    </p:set>
                                    <p:animEffect transition="in" filter="fade">
                                      <p:cBhvr>
                                        <p:cTn id="67" dur="500"/>
                                        <p:tgtEl>
                                          <p:spTgt spid="6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fade">
                                      <p:cBhvr>
                                        <p:cTn id="70" dur="500"/>
                                        <p:tgtEl>
                                          <p:spTgt spid="8"/>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66"/>
                                        </p:tgtEl>
                                        <p:attrNameLst>
                                          <p:attrName>style.visibility</p:attrName>
                                        </p:attrNameLst>
                                      </p:cBhvr>
                                      <p:to>
                                        <p:strVal val="visible"/>
                                      </p:to>
                                    </p:set>
                                    <p:animEffect transition="in" filter="fade">
                                      <p:cBhvr>
                                        <p:cTn id="75" dur="500"/>
                                        <p:tgtEl>
                                          <p:spTgt spid="66"/>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fade">
                                      <p:cBhvr>
                                        <p:cTn id="7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P spid="59" grpId="0"/>
      <p:bldP spid="60" grpId="0"/>
      <p:bldP spid="61" grpId="0"/>
      <p:bldP spid="62" grpId="0"/>
      <p:bldP spid="63" grpId="0"/>
      <p:bldP spid="64" grpId="0"/>
      <p:bldP spid="8" grpId="0"/>
      <p:bldP spid="9" grpId="0"/>
      <p:bldP spid="66" grpId="0"/>
      <p:bldP spid="76" grpId="0"/>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What Does It Mean to Automate Program Analysis?</a:t>
            </a:r>
            <a:endParaRPr lang="en-US" sz="3600" dirty="0"/>
          </a:p>
        </p:txBody>
      </p:sp>
      <p:sp>
        <p:nvSpPr>
          <p:cNvPr id="5" name="Slide Number Placeholder 4"/>
          <p:cNvSpPr>
            <a:spLocks noGrp="1"/>
          </p:cNvSpPr>
          <p:nvPr>
            <p:ph type="sldNum" sz="quarter" idx="12"/>
          </p:nvPr>
        </p:nvSpPr>
        <p:spPr/>
        <p:txBody>
          <a:bodyPr/>
          <a:lstStyle/>
          <a:p>
            <a:fld id="{A65A0EED-6B89-664A-801E-D3FDD91C7C69}" type="slidenum">
              <a:rPr lang="en-US" smtClean="0"/>
              <a:pPr/>
              <a:t>9</a:t>
            </a:fld>
            <a:endParaRPr lang="en-US"/>
          </a:p>
        </p:txBody>
      </p:sp>
      <p:sp>
        <p:nvSpPr>
          <p:cNvPr id="9" name="Content Placeholder 2"/>
          <p:cNvSpPr>
            <a:spLocks noGrp="1"/>
          </p:cNvSpPr>
          <p:nvPr>
            <p:ph idx="1"/>
          </p:nvPr>
        </p:nvSpPr>
        <p:spPr>
          <a:xfrm>
            <a:off x="152400" y="1691640"/>
            <a:ext cx="8910320" cy="4525963"/>
          </a:xfrm>
        </p:spPr>
        <p:txBody>
          <a:bodyPr>
            <a:normAutofit/>
          </a:bodyPr>
          <a:lstStyle/>
          <a:p>
            <a:r>
              <a:rPr lang="en-US" dirty="0" smtClean="0"/>
              <a:t>Follow a similar scheme . . .</a:t>
            </a:r>
          </a:p>
          <a:p>
            <a:r>
              <a:rPr lang="en-US" dirty="0" smtClean="0"/>
              <a:t>But first, why would you even want to invest the time doing so?</a:t>
            </a:r>
          </a:p>
        </p:txBody>
      </p:sp>
    </p:spTree>
    <p:extLst>
      <p:ext uri="{BB962C8B-B14F-4D97-AF65-F5344CB8AC3E}">
        <p14:creationId xmlns:p14="http://schemas.microsoft.com/office/powerpoint/2010/main" val="1364135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dissolve">
                                      <p:cBhvr>
                                        <p:cTn id="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90600" y="2057400"/>
            <a:ext cx="6248400" cy="1447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800" dirty="0">
                <a:solidFill>
                  <a:schemeClr val="tx1"/>
                </a:solidFill>
              </a:rPr>
              <a:t>Static </a:t>
            </a:r>
            <a:r>
              <a:rPr lang="en-US" sz="2800" dirty="0" smtClean="0">
                <a:solidFill>
                  <a:schemeClr val="tx1"/>
                </a:solidFill>
              </a:rPr>
              <a:t>partitioning </a:t>
            </a:r>
            <a:r>
              <a:rPr lang="en-US" sz="2800" dirty="0">
                <a:solidFill>
                  <a:schemeClr val="tx1"/>
                </a:solidFill>
              </a:rPr>
              <a:t>of state space</a:t>
            </a:r>
          </a:p>
          <a:p>
            <a:pPr marL="285750" indent="-285750">
              <a:buFont typeface="Arial" panose="020B0604020202020204" pitchFamily="34" charset="0"/>
              <a:buChar char="•"/>
            </a:pPr>
            <a:r>
              <a:rPr lang="en-US" sz="2800" dirty="0" smtClean="0">
                <a:solidFill>
                  <a:srgbClr val="FF0000"/>
                </a:solidFill>
              </a:rPr>
              <a:t>Problems with load balancing </a:t>
            </a:r>
            <a:endParaRPr lang="en-US" sz="2800" dirty="0">
              <a:solidFill>
                <a:srgbClr val="FF0000"/>
              </a:solidFill>
            </a:endParaRPr>
          </a:p>
        </p:txBody>
      </p:sp>
      <p:sp>
        <p:nvSpPr>
          <p:cNvPr id="4" name="TextBox 3"/>
          <p:cNvSpPr txBox="1"/>
          <p:nvPr/>
        </p:nvSpPr>
        <p:spPr>
          <a:xfrm>
            <a:off x="1000298" y="1354975"/>
            <a:ext cx="4250074" cy="523220"/>
          </a:xfrm>
          <a:prstGeom prst="rect">
            <a:avLst/>
          </a:prstGeom>
          <a:noFill/>
        </p:spPr>
        <p:txBody>
          <a:bodyPr wrap="none" rtlCol="0">
            <a:spAutoFit/>
          </a:bodyPr>
          <a:lstStyle/>
          <a:p>
            <a:r>
              <a:rPr lang="en-US" sz="2800" dirty="0" smtClean="0"/>
              <a:t>Divide-and-conquer solvers </a:t>
            </a:r>
            <a:endParaRPr lang="en-US" sz="2800" dirty="0"/>
          </a:p>
        </p:txBody>
      </p:sp>
      <p:sp>
        <p:nvSpPr>
          <p:cNvPr id="6" name="Rounded Rectangle 5"/>
          <p:cNvSpPr/>
          <p:nvPr/>
        </p:nvSpPr>
        <p:spPr>
          <a:xfrm>
            <a:off x="990600" y="4648200"/>
            <a:ext cx="6248400" cy="1447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800" dirty="0" smtClean="0">
                <a:solidFill>
                  <a:schemeClr val="tx1"/>
                </a:solidFill>
              </a:rPr>
              <a:t>Different sequential solvers competing</a:t>
            </a:r>
            <a:endParaRPr lang="en-US" sz="2800" dirty="0">
              <a:solidFill>
                <a:schemeClr val="tx1"/>
              </a:solidFill>
            </a:endParaRPr>
          </a:p>
          <a:p>
            <a:pPr marL="285750" indent="-285750">
              <a:buFont typeface="Arial" panose="020B0604020202020204" pitchFamily="34" charset="0"/>
              <a:buChar char="•"/>
            </a:pPr>
            <a:r>
              <a:rPr lang="en-US" sz="2800" dirty="0" smtClean="0">
                <a:solidFill>
                  <a:srgbClr val="FF0000"/>
                </a:solidFill>
              </a:rPr>
              <a:t>Problems with crafting diverse solvers</a:t>
            </a:r>
            <a:endParaRPr lang="en-US" sz="2800" dirty="0">
              <a:solidFill>
                <a:srgbClr val="FF0000"/>
              </a:solidFill>
            </a:endParaRPr>
          </a:p>
        </p:txBody>
      </p:sp>
      <p:sp>
        <p:nvSpPr>
          <p:cNvPr id="7" name="TextBox 6"/>
          <p:cNvSpPr txBox="1"/>
          <p:nvPr/>
        </p:nvSpPr>
        <p:spPr>
          <a:xfrm>
            <a:off x="1120969" y="4032155"/>
            <a:ext cx="2612831" cy="523220"/>
          </a:xfrm>
          <a:prstGeom prst="rect">
            <a:avLst/>
          </a:prstGeom>
          <a:noFill/>
        </p:spPr>
        <p:txBody>
          <a:bodyPr wrap="none" rtlCol="0">
            <a:spAutoFit/>
          </a:bodyPr>
          <a:lstStyle/>
          <a:p>
            <a:r>
              <a:rPr lang="en-US" sz="2800" dirty="0" smtClean="0"/>
              <a:t>Portfolio solvers </a:t>
            </a:r>
            <a:endParaRPr lang="en-US" sz="2800" dirty="0"/>
          </a:p>
        </p:txBody>
      </p:sp>
      <p:sp>
        <p:nvSpPr>
          <p:cNvPr id="2" name="Title 1"/>
          <p:cNvSpPr>
            <a:spLocks noGrp="1"/>
          </p:cNvSpPr>
          <p:nvPr>
            <p:ph type="title"/>
          </p:nvPr>
        </p:nvSpPr>
        <p:spPr>
          <a:xfrm>
            <a:off x="0" y="0"/>
            <a:ext cx="9144000" cy="1143000"/>
          </a:xfrm>
        </p:spPr>
        <p:txBody>
          <a:bodyPr>
            <a:normAutofit/>
          </a:bodyPr>
          <a:lstStyle/>
          <a:p>
            <a:r>
              <a:rPr lang="en-US" dirty="0"/>
              <a:t>Existing </a:t>
            </a:r>
            <a:r>
              <a:rPr lang="en-US" dirty="0" smtClean="0"/>
              <a:t>Parallel </a:t>
            </a:r>
            <a:r>
              <a:rPr lang="en-US" dirty="0"/>
              <a:t>SAT </a:t>
            </a:r>
            <a:r>
              <a:rPr lang="en-US" dirty="0" smtClean="0"/>
              <a:t>Solvers</a:t>
            </a:r>
            <a:endParaRPr lang="en-US" dirty="0"/>
          </a:p>
        </p:txBody>
      </p:sp>
      <p:sp>
        <p:nvSpPr>
          <p:cNvPr id="8" name="Slide Number Placeholder 2"/>
          <p:cNvSpPr>
            <a:spLocks noGrp="1"/>
          </p:cNvSpPr>
          <p:nvPr>
            <p:ph type="sldNum" sz="quarter" idx="12"/>
          </p:nvPr>
        </p:nvSpPr>
        <p:spPr>
          <a:xfrm>
            <a:off x="6890134" y="6356350"/>
            <a:ext cx="2133600" cy="365125"/>
          </a:xfrm>
        </p:spPr>
        <p:txBody>
          <a:bodyPr/>
          <a:lstStyle/>
          <a:p>
            <a:fld id="{A65A0EED-6B89-664A-801E-D3FDD91C7C69}" type="slidenum">
              <a:rPr lang="en-US" smtClean="0"/>
              <a:pPr/>
              <a:t>90</a:t>
            </a:fld>
            <a:endParaRPr lang="en-US" dirty="0"/>
          </a:p>
        </p:txBody>
      </p:sp>
    </p:spTree>
    <p:extLst>
      <p:ext uri="{BB962C8B-B14F-4D97-AF65-F5344CB8AC3E}">
        <p14:creationId xmlns:p14="http://schemas.microsoft.com/office/powerpoint/2010/main" val="951110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fade">
                                      <p:cBhvr>
                                        <p:cTn id="12" dur="500"/>
                                        <p:tgtEl>
                                          <p:spTgt spid="3">
                                            <p:bg/>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bg/>
                                          </p:spTgt>
                                        </p:tgtEl>
                                        <p:attrNameLst>
                                          <p:attrName>style.visibility</p:attrName>
                                        </p:attrNameLst>
                                      </p:cBhvr>
                                      <p:to>
                                        <p:strVal val="visible"/>
                                      </p:to>
                                    </p:set>
                                    <p:animEffect transition="in" filter="fade">
                                      <p:cBhvr>
                                        <p:cTn id="25" dur="500"/>
                                        <p:tgtEl>
                                          <p:spTgt spid="6">
                                            <p:bg/>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fade">
                                      <p:cBhvr>
                                        <p:cTn id="28" dur="500"/>
                                        <p:tgtEl>
                                          <p:spTgt spid="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fade">
                                      <p:cBhvr>
                                        <p:cTn id="33" dur="500"/>
                                        <p:tgtEl>
                                          <p:spTgt spid="3">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
                                            <p:txEl>
                                              <p:pRg st="1" end="1"/>
                                            </p:txEl>
                                          </p:spTgt>
                                        </p:tgtEl>
                                        <p:attrNameLst>
                                          <p:attrName>style.visibility</p:attrName>
                                        </p:attrNameLst>
                                      </p:cBhvr>
                                      <p:to>
                                        <p:strVal val="visible"/>
                                      </p:to>
                                    </p:set>
                                    <p:animEffect transition="in" filter="fade">
                                      <p:cBhvr>
                                        <p:cTn id="38"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bldP spid="4" grpId="0"/>
      <p:bldP spid="6" grpId="0" build="allAtOnce" animBg="1"/>
      <p:bldP spid="7"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143000"/>
          </a:xfrm>
        </p:spPr>
        <p:txBody>
          <a:bodyPr/>
          <a:lstStyle/>
          <a:p>
            <a:r>
              <a:rPr lang="en-US" dirty="0" err="1"/>
              <a:t>DiSSolve</a:t>
            </a:r>
            <a:endParaRPr lang="en-US" dirty="0"/>
          </a:p>
        </p:txBody>
      </p:sp>
      <p:sp>
        <p:nvSpPr>
          <p:cNvPr id="9" name="Content Placeholder 2"/>
          <p:cNvSpPr>
            <a:spLocks noGrp="1"/>
          </p:cNvSpPr>
          <p:nvPr>
            <p:ph idx="1"/>
          </p:nvPr>
        </p:nvSpPr>
        <p:spPr>
          <a:xfrm>
            <a:off x="457200" y="1600200"/>
            <a:ext cx="8229600" cy="4906617"/>
          </a:xfrm>
        </p:spPr>
        <p:txBody>
          <a:bodyPr>
            <a:normAutofit lnSpcReduction="10000"/>
          </a:bodyPr>
          <a:lstStyle/>
          <a:p>
            <a:r>
              <a:rPr lang="en-US" dirty="0" smtClean="0"/>
              <a:t>Dynamic partitioning of state space</a:t>
            </a:r>
          </a:p>
          <a:p>
            <a:r>
              <a:rPr lang="en-US" dirty="0" smtClean="0"/>
              <a:t>Each solver works on a separate portion of the search space</a:t>
            </a:r>
          </a:p>
          <a:p>
            <a:r>
              <a:rPr lang="en-US" dirty="0" smtClean="0"/>
              <a:t>Frequent communication of learned information</a:t>
            </a:r>
          </a:p>
          <a:p>
            <a:r>
              <a:rPr lang="en-US" dirty="0"/>
              <a:t>Reuses engineering effort and heuristics from an existing solver (Glucose)</a:t>
            </a:r>
          </a:p>
          <a:p>
            <a:pPr lvl="1"/>
            <a:r>
              <a:rPr lang="en-US" dirty="0"/>
              <a:t>Variable ranking</a:t>
            </a:r>
          </a:p>
          <a:p>
            <a:pPr lvl="1"/>
            <a:r>
              <a:rPr lang="en-US" dirty="0"/>
              <a:t>Clause ranking</a:t>
            </a:r>
          </a:p>
          <a:p>
            <a:pPr lvl="1"/>
            <a:r>
              <a:rPr lang="en-US" dirty="0"/>
              <a:t>Restart schedule</a:t>
            </a:r>
          </a:p>
          <a:p>
            <a:pPr lvl="1"/>
            <a:r>
              <a:rPr lang="en-US" dirty="0"/>
              <a:t>Phase saving</a:t>
            </a:r>
          </a:p>
          <a:p>
            <a:pPr lvl="1"/>
            <a:r>
              <a:rPr lang="en-US" dirty="0"/>
              <a:t>Final-conflict </a:t>
            </a:r>
            <a:r>
              <a:rPr lang="en-US" dirty="0" smtClean="0"/>
              <a:t>clauses</a:t>
            </a:r>
            <a:endParaRPr lang="en-US" dirty="0"/>
          </a:p>
        </p:txBody>
      </p:sp>
      <p:sp>
        <p:nvSpPr>
          <p:cNvPr id="4" name="Slide Number Placeholder 2"/>
          <p:cNvSpPr>
            <a:spLocks noGrp="1"/>
          </p:cNvSpPr>
          <p:nvPr>
            <p:ph type="sldNum" sz="quarter" idx="12"/>
          </p:nvPr>
        </p:nvSpPr>
        <p:spPr>
          <a:xfrm>
            <a:off x="6890134" y="6356350"/>
            <a:ext cx="2133600" cy="365125"/>
          </a:xfrm>
        </p:spPr>
        <p:txBody>
          <a:bodyPr/>
          <a:lstStyle/>
          <a:p>
            <a:fld id="{A65A0EED-6B89-664A-801E-D3FDD91C7C69}" type="slidenum">
              <a:rPr lang="en-US" smtClean="0"/>
              <a:pPr/>
              <a:t>91</a:t>
            </a:fld>
            <a:endParaRPr lang="en-US" dirty="0"/>
          </a:p>
        </p:txBody>
      </p:sp>
    </p:spTree>
    <p:extLst>
      <p:ext uri="{BB962C8B-B14F-4D97-AF65-F5344CB8AC3E}">
        <p14:creationId xmlns:p14="http://schemas.microsoft.com/office/powerpoint/2010/main" val="4048785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Effect transition="in" filter="fade">
                                      <p:cBhvr>
                                        <p:cTn id="25" dur="500"/>
                                        <p:tgtEl>
                                          <p:spTgt spid="9">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xEl>
                                              <p:pRg st="5" end="5"/>
                                            </p:txEl>
                                          </p:spTgt>
                                        </p:tgtEl>
                                        <p:attrNameLst>
                                          <p:attrName>style.visibility</p:attrName>
                                        </p:attrNameLst>
                                      </p:cBhvr>
                                      <p:to>
                                        <p:strVal val="visible"/>
                                      </p:to>
                                    </p:set>
                                    <p:animEffect transition="in" filter="fade">
                                      <p:cBhvr>
                                        <p:cTn id="28" dur="500"/>
                                        <p:tgtEl>
                                          <p:spTgt spid="9">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animEffect transition="in" filter="fade">
                                      <p:cBhvr>
                                        <p:cTn id="31" dur="500"/>
                                        <p:tgtEl>
                                          <p:spTgt spid="9">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xEl>
                                              <p:pRg st="7" end="7"/>
                                            </p:txEl>
                                          </p:spTgt>
                                        </p:tgtEl>
                                        <p:attrNameLst>
                                          <p:attrName>style.visibility</p:attrName>
                                        </p:attrNameLst>
                                      </p:cBhvr>
                                      <p:to>
                                        <p:strVal val="visible"/>
                                      </p:to>
                                    </p:set>
                                    <p:animEffect transition="in" filter="fade">
                                      <p:cBhvr>
                                        <p:cTn id="34" dur="500"/>
                                        <p:tgtEl>
                                          <p:spTgt spid="9">
                                            <p:txEl>
                                              <p:pRg st="7" end="7"/>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
                                            <p:txEl>
                                              <p:pRg st="8" end="8"/>
                                            </p:txEl>
                                          </p:spTgt>
                                        </p:tgtEl>
                                        <p:attrNameLst>
                                          <p:attrName>style.visibility</p:attrName>
                                        </p:attrNameLst>
                                      </p:cBhvr>
                                      <p:to>
                                        <p:strVal val="visible"/>
                                      </p:to>
                                    </p:set>
                                    <p:animEffect transition="in" filter="fade">
                                      <p:cBhvr>
                                        <p:cTn id="37" dur="5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143000"/>
          </a:xfrm>
        </p:spPr>
        <p:txBody>
          <a:bodyPr>
            <a:normAutofit/>
          </a:bodyPr>
          <a:lstStyle/>
          <a:p>
            <a:r>
              <a:rPr lang="en-US" dirty="0" err="1"/>
              <a:t>DiSSolve</a:t>
            </a:r>
            <a:r>
              <a:rPr lang="en-US" dirty="0"/>
              <a:t> on a </a:t>
            </a:r>
            <a:r>
              <a:rPr lang="en-US" dirty="0" smtClean="0"/>
              <a:t>32-Core Machine</a:t>
            </a:r>
            <a:endParaRPr lang="en-US" dirty="0"/>
          </a:p>
        </p:txBody>
      </p:sp>
      <p:sp>
        <p:nvSpPr>
          <p:cNvPr id="5" name="Content Placeholder 2"/>
          <p:cNvSpPr>
            <a:spLocks noGrp="1"/>
          </p:cNvSpPr>
          <p:nvPr>
            <p:ph idx="1"/>
          </p:nvPr>
        </p:nvSpPr>
        <p:spPr>
          <a:xfrm>
            <a:off x="415396" y="1666189"/>
            <a:ext cx="8285545" cy="4525963"/>
          </a:xfrm>
        </p:spPr>
        <p:txBody>
          <a:bodyPr/>
          <a:lstStyle/>
          <a:p>
            <a:r>
              <a:rPr lang="en-US" dirty="0" smtClean="0"/>
              <a:t>Compare sequential and portfolio method with 2 variants of </a:t>
            </a:r>
            <a:r>
              <a:rPr lang="en-US" dirty="0" err="1" smtClean="0"/>
              <a:t>DiSSolve</a:t>
            </a:r>
            <a:endParaRPr lang="en-US" dirty="0" smtClean="0"/>
          </a:p>
          <a:p>
            <a:pPr lvl="1"/>
            <a:r>
              <a:rPr lang="en-US" dirty="0" smtClean="0"/>
              <a:t>dilemma-style 32-way case split</a:t>
            </a:r>
          </a:p>
          <a:p>
            <a:pPr lvl="1"/>
            <a:r>
              <a:rPr lang="en-US" dirty="0" smtClean="0"/>
              <a:t>32-way search using fresh random seeds</a:t>
            </a:r>
          </a:p>
          <a:p>
            <a:r>
              <a:rPr lang="en-US" dirty="0" smtClean="0"/>
              <a:t>Benchmarks from application track of SAT-COMP’13</a:t>
            </a:r>
            <a:br>
              <a:rPr lang="en-US" dirty="0" smtClean="0"/>
            </a:br>
            <a:endParaRPr lang="en-US" dirty="0" smtClean="0"/>
          </a:p>
          <a:p>
            <a:r>
              <a:rPr lang="en-US" dirty="0" smtClean="0"/>
              <a:t>Timeout of 1000 seconds</a:t>
            </a:r>
          </a:p>
          <a:p>
            <a:endParaRPr lang="en-US" dirty="0" smtClean="0"/>
          </a:p>
          <a:p>
            <a:endParaRPr lang="en-US" dirty="0"/>
          </a:p>
        </p:txBody>
      </p:sp>
      <p:sp>
        <p:nvSpPr>
          <p:cNvPr id="4" name="Slide Number Placeholder 2"/>
          <p:cNvSpPr>
            <a:spLocks noGrp="1"/>
          </p:cNvSpPr>
          <p:nvPr>
            <p:ph type="sldNum" sz="quarter" idx="12"/>
          </p:nvPr>
        </p:nvSpPr>
        <p:spPr>
          <a:xfrm>
            <a:off x="6890134" y="6356350"/>
            <a:ext cx="2133600" cy="365125"/>
          </a:xfrm>
        </p:spPr>
        <p:txBody>
          <a:bodyPr/>
          <a:lstStyle/>
          <a:p>
            <a:fld id="{A65A0EED-6B89-664A-801E-D3FDD91C7C69}" type="slidenum">
              <a:rPr lang="en-US" smtClean="0"/>
              <a:pPr/>
              <a:t>92</a:t>
            </a:fld>
            <a:endParaRPr lang="en-US" dirty="0"/>
          </a:p>
        </p:txBody>
      </p:sp>
    </p:spTree>
    <p:extLst>
      <p:ext uri="{BB962C8B-B14F-4D97-AF65-F5344CB8AC3E}">
        <p14:creationId xmlns:p14="http://schemas.microsoft.com/office/powerpoint/2010/main" val="335918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500"/>
                                        <p:tgtEl>
                                          <p:spTgt spid="5">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4" end="4"/>
                                            </p:txEl>
                                          </p:spTgt>
                                        </p:tgtEl>
                                        <p:attrNameLst>
                                          <p:attrName>style.visibility</p:attrName>
                                        </p:attrNameLst>
                                      </p:cBhvr>
                                      <p:to>
                                        <p:strVal val="visible"/>
                                      </p:to>
                                    </p:set>
                                    <p:animEffect transition="in" filter="fade">
                                      <p:cBhvr>
                                        <p:cTn id="10"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reps\Documents\Talks\Reps\Cornell PL 2015\cactus_SA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206892"/>
            <a:ext cx="7315200" cy="5486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553200" y="4335392"/>
            <a:ext cx="2330190" cy="646331"/>
          </a:xfrm>
          <a:prstGeom prst="rect">
            <a:avLst/>
          </a:prstGeom>
          <a:solidFill>
            <a:schemeClr val="bg1"/>
          </a:solidFill>
        </p:spPr>
        <p:txBody>
          <a:bodyPr wrap="none" rtlCol="0">
            <a:spAutoFit/>
          </a:bodyPr>
          <a:lstStyle/>
          <a:p>
            <a:r>
              <a:rPr lang="en-US" dirty="0" smtClean="0"/>
              <a:t>Lower and to the right </a:t>
            </a:r>
            <a:br>
              <a:rPr lang="en-US" dirty="0" smtClean="0"/>
            </a:br>
            <a:r>
              <a:rPr lang="en-US" dirty="0" smtClean="0"/>
              <a:t>is better</a:t>
            </a:r>
            <a:endParaRPr lang="en-US" dirty="0"/>
          </a:p>
        </p:txBody>
      </p:sp>
      <p:sp>
        <p:nvSpPr>
          <p:cNvPr id="7" name="TextBox 6"/>
          <p:cNvSpPr txBox="1"/>
          <p:nvPr/>
        </p:nvSpPr>
        <p:spPr>
          <a:xfrm>
            <a:off x="2971800" y="6392792"/>
            <a:ext cx="3057697" cy="369332"/>
          </a:xfrm>
          <a:prstGeom prst="rect">
            <a:avLst/>
          </a:prstGeom>
          <a:noFill/>
        </p:spPr>
        <p:txBody>
          <a:bodyPr wrap="none" rtlCol="0">
            <a:spAutoFit/>
          </a:bodyPr>
          <a:lstStyle/>
          <a:p>
            <a:r>
              <a:rPr lang="en-US" dirty="0" smtClean="0"/>
              <a:t>Number of benchmarks solved</a:t>
            </a:r>
            <a:endParaRPr lang="en-US" dirty="0"/>
          </a:p>
        </p:txBody>
      </p:sp>
      <p:sp>
        <p:nvSpPr>
          <p:cNvPr id="8" name="TextBox 7"/>
          <p:cNvSpPr txBox="1"/>
          <p:nvPr/>
        </p:nvSpPr>
        <p:spPr>
          <a:xfrm rot="16200000">
            <a:off x="621725" y="3782136"/>
            <a:ext cx="1236236" cy="369332"/>
          </a:xfrm>
          <a:prstGeom prst="rect">
            <a:avLst/>
          </a:prstGeom>
          <a:noFill/>
        </p:spPr>
        <p:txBody>
          <a:bodyPr wrap="none" rtlCol="0">
            <a:spAutoFit/>
          </a:bodyPr>
          <a:lstStyle/>
          <a:p>
            <a:r>
              <a:rPr lang="en-US" dirty="0" smtClean="0"/>
              <a:t>Time (</a:t>
            </a:r>
            <a:r>
              <a:rPr lang="en-US" dirty="0" err="1" smtClean="0"/>
              <a:t>secs</a:t>
            </a:r>
            <a:r>
              <a:rPr lang="en-US" dirty="0" smtClean="0"/>
              <a:t>)</a:t>
            </a:r>
            <a:endParaRPr lang="en-US" dirty="0"/>
          </a:p>
        </p:txBody>
      </p:sp>
      <p:sp>
        <p:nvSpPr>
          <p:cNvPr id="3" name="Title 2"/>
          <p:cNvSpPr>
            <a:spLocks noGrp="1"/>
          </p:cNvSpPr>
          <p:nvPr>
            <p:ph type="title"/>
          </p:nvPr>
        </p:nvSpPr>
        <p:spPr>
          <a:xfrm>
            <a:off x="0" y="0"/>
            <a:ext cx="9144000" cy="1143000"/>
          </a:xfrm>
        </p:spPr>
        <p:txBody>
          <a:bodyPr>
            <a:normAutofit/>
          </a:bodyPr>
          <a:lstStyle/>
          <a:p>
            <a:r>
              <a:rPr lang="en-US" dirty="0"/>
              <a:t>Cactus </a:t>
            </a:r>
            <a:r>
              <a:rPr lang="en-US" dirty="0" smtClean="0"/>
              <a:t>Plot</a:t>
            </a:r>
            <a:endParaRPr lang="en-US" dirty="0"/>
          </a:p>
        </p:txBody>
      </p:sp>
      <p:sp>
        <p:nvSpPr>
          <p:cNvPr id="9" name="Slide Number Placeholder 2"/>
          <p:cNvSpPr>
            <a:spLocks noGrp="1"/>
          </p:cNvSpPr>
          <p:nvPr>
            <p:ph type="sldNum" sz="quarter" idx="12"/>
          </p:nvPr>
        </p:nvSpPr>
        <p:spPr>
          <a:xfrm>
            <a:off x="6890134" y="6356350"/>
            <a:ext cx="2133600" cy="365125"/>
          </a:xfrm>
        </p:spPr>
        <p:txBody>
          <a:bodyPr/>
          <a:lstStyle/>
          <a:p>
            <a:fld id="{A65A0EED-6B89-664A-801E-D3FDD91C7C69}" type="slidenum">
              <a:rPr lang="en-US" smtClean="0"/>
              <a:pPr/>
              <a:t>93</a:t>
            </a:fld>
            <a:endParaRPr lang="en-US" dirty="0"/>
          </a:p>
        </p:txBody>
      </p:sp>
    </p:spTree>
    <p:extLst>
      <p:ext uri="{BB962C8B-B14F-4D97-AF65-F5344CB8AC3E}">
        <p14:creationId xmlns:p14="http://schemas.microsoft.com/office/powerpoint/2010/main" val="23363612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reps\Documents\Talks\Reps\Cornell PL 2015\cactus_UNSA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206853"/>
            <a:ext cx="7315200" cy="5486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553200" y="4335392"/>
            <a:ext cx="2330190" cy="646331"/>
          </a:xfrm>
          <a:prstGeom prst="rect">
            <a:avLst/>
          </a:prstGeom>
          <a:solidFill>
            <a:schemeClr val="bg1"/>
          </a:solidFill>
        </p:spPr>
        <p:txBody>
          <a:bodyPr wrap="none" rtlCol="0">
            <a:spAutoFit/>
          </a:bodyPr>
          <a:lstStyle/>
          <a:p>
            <a:r>
              <a:rPr lang="en-US" dirty="0" smtClean="0"/>
              <a:t>Lower and to the right </a:t>
            </a:r>
            <a:br>
              <a:rPr lang="en-US" dirty="0" smtClean="0"/>
            </a:br>
            <a:r>
              <a:rPr lang="en-US" dirty="0" smtClean="0"/>
              <a:t>is better</a:t>
            </a:r>
            <a:endParaRPr lang="en-US" dirty="0"/>
          </a:p>
        </p:txBody>
      </p:sp>
      <p:sp>
        <p:nvSpPr>
          <p:cNvPr id="7" name="TextBox 6"/>
          <p:cNvSpPr txBox="1"/>
          <p:nvPr/>
        </p:nvSpPr>
        <p:spPr>
          <a:xfrm>
            <a:off x="2971800" y="6392792"/>
            <a:ext cx="3057697" cy="369332"/>
          </a:xfrm>
          <a:prstGeom prst="rect">
            <a:avLst/>
          </a:prstGeom>
          <a:noFill/>
        </p:spPr>
        <p:txBody>
          <a:bodyPr wrap="none" rtlCol="0">
            <a:spAutoFit/>
          </a:bodyPr>
          <a:lstStyle/>
          <a:p>
            <a:r>
              <a:rPr lang="en-US" dirty="0" smtClean="0"/>
              <a:t>Number of benchmarks solved</a:t>
            </a:r>
            <a:endParaRPr lang="en-US" dirty="0"/>
          </a:p>
        </p:txBody>
      </p:sp>
      <p:sp>
        <p:nvSpPr>
          <p:cNvPr id="8" name="TextBox 7"/>
          <p:cNvSpPr txBox="1"/>
          <p:nvPr/>
        </p:nvSpPr>
        <p:spPr>
          <a:xfrm rot="16200000">
            <a:off x="621725" y="3782136"/>
            <a:ext cx="1236236" cy="369332"/>
          </a:xfrm>
          <a:prstGeom prst="rect">
            <a:avLst/>
          </a:prstGeom>
          <a:noFill/>
        </p:spPr>
        <p:txBody>
          <a:bodyPr wrap="none" rtlCol="0">
            <a:spAutoFit/>
          </a:bodyPr>
          <a:lstStyle/>
          <a:p>
            <a:r>
              <a:rPr lang="en-US" dirty="0" smtClean="0"/>
              <a:t>Time (</a:t>
            </a:r>
            <a:r>
              <a:rPr lang="en-US" dirty="0" err="1" smtClean="0"/>
              <a:t>secs</a:t>
            </a:r>
            <a:r>
              <a:rPr lang="en-US" dirty="0" smtClean="0"/>
              <a:t>)</a:t>
            </a:r>
            <a:endParaRPr lang="en-US" dirty="0"/>
          </a:p>
        </p:txBody>
      </p:sp>
      <p:sp>
        <p:nvSpPr>
          <p:cNvPr id="3" name="Title 2"/>
          <p:cNvSpPr>
            <a:spLocks noGrp="1"/>
          </p:cNvSpPr>
          <p:nvPr>
            <p:ph type="title"/>
          </p:nvPr>
        </p:nvSpPr>
        <p:spPr>
          <a:xfrm>
            <a:off x="0" y="0"/>
            <a:ext cx="9144000" cy="1143000"/>
          </a:xfrm>
        </p:spPr>
        <p:txBody>
          <a:bodyPr>
            <a:normAutofit/>
          </a:bodyPr>
          <a:lstStyle/>
          <a:p>
            <a:r>
              <a:rPr lang="en-US" dirty="0"/>
              <a:t>Cactus </a:t>
            </a:r>
            <a:r>
              <a:rPr lang="en-US" dirty="0" smtClean="0"/>
              <a:t>Plot</a:t>
            </a:r>
            <a:endParaRPr lang="en-US" dirty="0"/>
          </a:p>
        </p:txBody>
      </p:sp>
      <p:sp>
        <p:nvSpPr>
          <p:cNvPr id="9" name="Slide Number Placeholder 2"/>
          <p:cNvSpPr>
            <a:spLocks noGrp="1"/>
          </p:cNvSpPr>
          <p:nvPr>
            <p:ph type="sldNum" sz="quarter" idx="12"/>
          </p:nvPr>
        </p:nvSpPr>
        <p:spPr>
          <a:xfrm>
            <a:off x="6890134" y="6356350"/>
            <a:ext cx="2133600" cy="365125"/>
          </a:xfrm>
        </p:spPr>
        <p:txBody>
          <a:bodyPr/>
          <a:lstStyle/>
          <a:p>
            <a:fld id="{A65A0EED-6B89-664A-801E-D3FDD91C7C69}" type="slidenum">
              <a:rPr lang="en-US" smtClean="0"/>
              <a:pPr/>
              <a:t>94</a:t>
            </a:fld>
            <a:endParaRPr lang="en-US" dirty="0"/>
          </a:p>
        </p:txBody>
      </p:sp>
    </p:spTree>
    <p:extLst>
      <p:ext uri="{BB962C8B-B14F-4D97-AF65-F5344CB8AC3E}">
        <p14:creationId xmlns:p14="http://schemas.microsoft.com/office/powerpoint/2010/main" val="165268536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143000"/>
          </a:xfrm>
        </p:spPr>
        <p:txBody>
          <a:bodyPr>
            <a:normAutofit/>
          </a:bodyPr>
          <a:lstStyle/>
          <a:p>
            <a:r>
              <a:rPr lang="en-US" dirty="0" err="1"/>
              <a:t>DiSSolve</a:t>
            </a:r>
            <a:r>
              <a:rPr lang="en-US" dirty="0"/>
              <a:t> on the </a:t>
            </a:r>
            <a:r>
              <a:rPr lang="en-US" dirty="0" smtClean="0"/>
              <a:t>Cloud</a:t>
            </a:r>
            <a:endParaRPr lang="en-US" dirty="0"/>
          </a:p>
        </p:txBody>
      </p:sp>
      <mc:AlternateContent xmlns:mc="http://schemas.openxmlformats.org/markup-compatibility/2006" xmlns:a14="http://schemas.microsoft.com/office/drawing/2010/main">
        <mc:Choice Requires="a14">
          <p:sp>
            <p:nvSpPr>
              <p:cNvPr id="5" name="Content Placeholder 2"/>
              <p:cNvSpPr>
                <a:spLocks noGrp="1"/>
              </p:cNvSpPr>
              <p:nvPr>
                <p:ph idx="1"/>
              </p:nvPr>
            </p:nvSpPr>
            <p:spPr>
              <a:xfrm>
                <a:off x="131974" y="1637908"/>
                <a:ext cx="8908330" cy="4525963"/>
              </a:xfrm>
            </p:spPr>
            <p:txBody>
              <a:bodyPr>
                <a:normAutofit fontScale="92500" lnSpcReduction="10000"/>
              </a:bodyPr>
              <a:lstStyle/>
              <a:p>
                <a:r>
                  <a:rPr lang="en-US" dirty="0" smtClean="0"/>
                  <a:t>Deployed </a:t>
                </a:r>
                <a:r>
                  <a:rPr lang="en-US" dirty="0" err="1" smtClean="0"/>
                  <a:t>DiSSolve</a:t>
                </a:r>
                <a:r>
                  <a:rPr lang="en-US" dirty="0" smtClean="0"/>
                  <a:t> on Google Compute Engine cloud-computing platform</a:t>
                </a:r>
              </a:p>
              <a:p>
                <a:pPr lvl="1"/>
                <a:r>
                  <a:rPr lang="en-US" dirty="0" err="1" smtClean="0"/>
                  <a:t>DiSSolve</a:t>
                </a:r>
                <a14:m>
                  <m:oMath xmlns:m="http://schemas.openxmlformats.org/officeDocument/2006/math">
                    <m:r>
                      <a:rPr lang="en-US" dirty="0" smtClean="0">
                        <a:latin typeface="Cambria Math"/>
                      </a:rPr>
                      <m:t>[</m:t>
                    </m:r>
                    <m:r>
                      <a:rPr lang="en-US" b="0" i="0" dirty="0" smtClean="0">
                        <a:latin typeface="Cambria Math"/>
                      </a:rPr>
                      <m:t>128</m:t>
                    </m:r>
                    <m:r>
                      <a:rPr lang="en-US" dirty="0" smtClean="0">
                        <a:latin typeface="Cambria Math"/>
                      </a:rPr>
                      <m:t>] </m:t>
                    </m:r>
                  </m:oMath>
                </a14:m>
                <a:r>
                  <a:rPr lang="en-US" dirty="0" smtClean="0"/>
                  <a:t>with 256-way split</a:t>
                </a:r>
              </a:p>
              <a:p>
                <a:pPr lvl="1"/>
                <a:r>
                  <a:rPr lang="en-US" dirty="0"/>
                  <a:t>DiSSolve</a:t>
                </a:r>
                <a14:m>
                  <m:oMath xmlns:m="http://schemas.openxmlformats.org/officeDocument/2006/math">
                    <m:d>
                      <m:dPr>
                        <m:begChr m:val="["/>
                        <m:endChr m:val="]"/>
                        <m:ctrlPr>
                          <a:rPr lang="en-US" i="1" dirty="0">
                            <a:latin typeface="Cambria Math"/>
                          </a:rPr>
                        </m:ctrlPr>
                      </m:dPr>
                      <m:e>
                        <m:r>
                          <a:rPr lang="en-US" b="0" i="0" dirty="0" smtClean="0">
                            <a:latin typeface="Cambria Math"/>
                          </a:rPr>
                          <m:t>256</m:t>
                        </m:r>
                      </m:e>
                    </m:d>
                    <m:r>
                      <a:rPr lang="en-US" dirty="0">
                        <a:latin typeface="Cambria Math"/>
                      </a:rPr>
                      <m:t>	</m:t>
                    </m:r>
                  </m:oMath>
                </a14:m>
                <a:r>
                  <a:rPr lang="en-US" dirty="0" smtClean="0"/>
                  <a:t>with 512-way split</a:t>
                </a:r>
              </a:p>
              <a:p>
                <a:pPr lvl="1"/>
                <a:endParaRPr lang="en-US" dirty="0" smtClean="0"/>
              </a:p>
              <a:p>
                <a:r>
                  <a:rPr lang="en-US" dirty="0"/>
                  <a:t>Timeout of </a:t>
                </a:r>
                <a:r>
                  <a:rPr lang="en-US" dirty="0" smtClean="0"/>
                  <a:t>3,600 seconds</a:t>
                </a:r>
                <a:endParaRPr lang="en-US" dirty="0"/>
              </a:p>
              <a:p>
                <a:endParaRPr lang="en-US" dirty="0"/>
              </a:p>
              <a:p>
                <a:pPr lvl="1"/>
                <a:endParaRPr lang="en-US" dirty="0" smtClean="0"/>
              </a:p>
              <a:p>
                <a:r>
                  <a:rPr lang="en-US" dirty="0" smtClean="0"/>
                  <a:t>Evaluated on 10 formulas in application track of SAT-COMP’13 </a:t>
                </a:r>
              </a:p>
              <a:p>
                <a:pPr lvl="1"/>
                <a:r>
                  <a:rPr lang="en-US" dirty="0" smtClean="0">
                    <a:solidFill>
                      <a:srgbClr val="FF0000"/>
                    </a:solidFill>
                  </a:rPr>
                  <a:t>Not solved in the competition by any parallel solver running on 32 cores for 10,000 seconds</a:t>
                </a:r>
              </a:p>
              <a:p>
                <a:endParaRPr lang="en-US" dirty="0" smtClean="0"/>
              </a:p>
              <a:p>
                <a:endParaRPr lang="en-US" dirty="0"/>
              </a:p>
            </p:txBody>
          </p:sp>
        </mc:Choice>
        <mc:Fallback xmlns="">
          <p:sp>
            <p:nvSpPr>
              <p:cNvPr id="5" name="Content Placeholder 2"/>
              <p:cNvSpPr>
                <a:spLocks noGrp="1" noRot="1" noChangeAspect="1" noMove="1" noResize="1" noEditPoints="1" noAdjustHandles="1" noChangeArrowheads="1" noChangeShapeType="1" noTextEdit="1"/>
              </p:cNvSpPr>
              <p:nvPr>
                <p:ph idx="1"/>
              </p:nvPr>
            </p:nvSpPr>
            <p:spPr>
              <a:xfrm>
                <a:off x="131974" y="1637908"/>
                <a:ext cx="8908330" cy="4525963"/>
              </a:xfrm>
              <a:blipFill rotWithShape="1">
                <a:blip r:embed="rId2"/>
                <a:stretch>
                  <a:fillRect l="-1095" t="-2022" r="-1027"/>
                </a:stretch>
              </a:blipFill>
            </p:spPr>
            <p:txBody>
              <a:bodyPr/>
              <a:lstStyle/>
              <a:p>
                <a:r>
                  <a:rPr lang="en-US">
                    <a:noFill/>
                  </a:rPr>
                  <a:t> </a:t>
                </a:r>
              </a:p>
            </p:txBody>
          </p:sp>
        </mc:Fallback>
      </mc:AlternateContent>
      <p:sp>
        <p:nvSpPr>
          <p:cNvPr id="4" name="Slide Number Placeholder 2"/>
          <p:cNvSpPr>
            <a:spLocks noGrp="1"/>
          </p:cNvSpPr>
          <p:nvPr>
            <p:ph type="sldNum" sz="quarter" idx="12"/>
          </p:nvPr>
        </p:nvSpPr>
        <p:spPr>
          <a:xfrm>
            <a:off x="6890134" y="6356350"/>
            <a:ext cx="2133600" cy="365125"/>
          </a:xfrm>
        </p:spPr>
        <p:txBody>
          <a:bodyPr/>
          <a:lstStyle/>
          <a:p>
            <a:fld id="{A65A0EED-6B89-664A-801E-D3FDD91C7C69}" type="slidenum">
              <a:rPr lang="en-US" smtClean="0"/>
              <a:pPr/>
              <a:t>95</a:t>
            </a:fld>
            <a:endParaRPr lang="en-US" dirty="0"/>
          </a:p>
        </p:txBody>
      </p:sp>
    </p:spTree>
    <p:extLst>
      <p:ext uri="{BB962C8B-B14F-4D97-AF65-F5344CB8AC3E}">
        <p14:creationId xmlns:p14="http://schemas.microsoft.com/office/powerpoint/2010/main" val="290747151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89069215"/>
              </p:ext>
            </p:extLst>
          </p:nvPr>
        </p:nvGraphicFramePr>
        <p:xfrm>
          <a:off x="382006" y="2364605"/>
          <a:ext cx="8379989" cy="1828800"/>
        </p:xfrm>
        <a:graphic>
          <a:graphicData uri="http://schemas.openxmlformats.org/drawingml/2006/table">
            <a:tbl>
              <a:tblPr firstRow="1" bandRow="1">
                <a:tableStyleId>{5C22544A-7EE6-4342-B048-85BDC9FD1C3A}</a:tableStyleId>
              </a:tblPr>
              <a:tblGrid>
                <a:gridCol w="3261235"/>
                <a:gridCol w="1131216"/>
                <a:gridCol w="2012842"/>
                <a:gridCol w="1974696"/>
              </a:tblGrid>
              <a:tr h="370840">
                <a:tc>
                  <a:txBody>
                    <a:bodyPr/>
                    <a:lstStyle/>
                    <a:p>
                      <a:r>
                        <a:rPr lang="en-US" sz="2400" dirty="0" smtClean="0"/>
                        <a:t>Benchmark</a:t>
                      </a:r>
                      <a:endParaRPr lang="en-US" sz="2400" dirty="0"/>
                    </a:p>
                  </a:txBody>
                  <a:tcPr/>
                </a:tc>
                <a:tc>
                  <a:txBody>
                    <a:bodyPr/>
                    <a:lstStyle/>
                    <a:p>
                      <a:pPr algn="r"/>
                      <a:r>
                        <a:rPr lang="en-US" sz="2400" dirty="0" smtClean="0"/>
                        <a:t>Type</a:t>
                      </a:r>
                      <a:endParaRPr lang="en-US" sz="2400" dirty="0"/>
                    </a:p>
                  </a:txBody>
                  <a:tcPr/>
                </a:tc>
                <a:tc>
                  <a:txBody>
                    <a:bodyPr/>
                    <a:lstStyle/>
                    <a:p>
                      <a:pPr algn="r"/>
                      <a:r>
                        <a:rPr lang="en-US" sz="2400" dirty="0" smtClean="0"/>
                        <a:t>Dissolve[128]</a:t>
                      </a:r>
                      <a:endParaRPr lang="en-US" sz="2400" dirty="0"/>
                    </a:p>
                  </a:txBody>
                  <a:tcPr/>
                </a:tc>
                <a:tc>
                  <a:txBody>
                    <a:bodyPr/>
                    <a:lstStyle/>
                    <a:p>
                      <a:pPr algn="r"/>
                      <a:r>
                        <a:rPr lang="en-US" sz="2400" dirty="0" err="1" smtClean="0"/>
                        <a:t>DiSSolve</a:t>
                      </a:r>
                      <a:r>
                        <a:rPr lang="en-US" sz="2400" dirty="0" smtClean="0"/>
                        <a:t>[256]</a:t>
                      </a:r>
                      <a:endParaRPr lang="en-US" sz="2400" dirty="0"/>
                    </a:p>
                  </a:txBody>
                  <a:tcPr/>
                </a:tc>
              </a:tr>
              <a:tr h="370840">
                <a:tc>
                  <a:txBody>
                    <a:bodyPr/>
                    <a:lstStyle/>
                    <a:p>
                      <a:r>
                        <a:rPr lang="en-US" sz="2400" dirty="0" err="1" smtClean="0"/>
                        <a:t>k_unsat.cnf</a:t>
                      </a:r>
                      <a:endParaRPr lang="en-US" sz="2400" dirty="0"/>
                    </a:p>
                  </a:txBody>
                  <a:tcPr/>
                </a:tc>
                <a:tc>
                  <a:txBody>
                    <a:bodyPr/>
                    <a:lstStyle/>
                    <a:p>
                      <a:pPr algn="r"/>
                      <a:r>
                        <a:rPr lang="en-US" sz="2400" dirty="0" smtClean="0"/>
                        <a:t>UNSAT</a:t>
                      </a:r>
                      <a:endParaRPr lang="en-US" sz="2400" dirty="0"/>
                    </a:p>
                  </a:txBody>
                  <a:tcPr/>
                </a:tc>
                <a:tc>
                  <a:txBody>
                    <a:bodyPr/>
                    <a:lstStyle/>
                    <a:p>
                      <a:pPr algn="r"/>
                      <a:r>
                        <a:rPr lang="en-US" sz="2400" smtClean="0"/>
                        <a:t>1101</a:t>
                      </a:r>
                      <a:endParaRPr lang="en-US" sz="2400" dirty="0"/>
                    </a:p>
                  </a:txBody>
                  <a:tcPr/>
                </a:tc>
                <a:tc>
                  <a:txBody>
                    <a:bodyPr/>
                    <a:lstStyle/>
                    <a:p>
                      <a:pPr algn="r"/>
                      <a:r>
                        <a:rPr lang="en-US" sz="2400" dirty="0" smtClean="0"/>
                        <a:t>655</a:t>
                      </a:r>
                    </a:p>
                  </a:txBody>
                  <a:tcPr/>
                </a:tc>
              </a:tr>
              <a:tr h="370840">
                <a:tc>
                  <a:txBody>
                    <a:bodyPr/>
                    <a:lstStyle/>
                    <a:p>
                      <a:r>
                        <a:rPr lang="en-US" sz="2400" dirty="0" smtClean="0"/>
                        <a:t>ctl_4291_567_unsat.cnf</a:t>
                      </a:r>
                      <a:endParaRPr lang="en-US" sz="2400" dirty="0"/>
                    </a:p>
                  </a:txBody>
                  <a:tcPr/>
                </a:tc>
                <a:tc>
                  <a:txBody>
                    <a:bodyPr/>
                    <a:lstStyle/>
                    <a:p>
                      <a:pPr algn="r"/>
                      <a:r>
                        <a:rPr lang="en-US" sz="2400" dirty="0" smtClean="0"/>
                        <a:t>UNSAT</a:t>
                      </a:r>
                      <a:endParaRPr lang="en-US" sz="2400" dirty="0"/>
                    </a:p>
                  </a:txBody>
                  <a:tcPr/>
                </a:tc>
                <a:tc>
                  <a:txBody>
                    <a:bodyPr/>
                    <a:lstStyle/>
                    <a:p>
                      <a:pPr algn="r"/>
                      <a:r>
                        <a:rPr lang="en-US" sz="2400" dirty="0" smtClean="0"/>
                        <a:t>812</a:t>
                      </a:r>
                      <a:endParaRPr lang="en-US" sz="2400" dirty="0"/>
                    </a:p>
                  </a:txBody>
                  <a:tcPr/>
                </a:tc>
                <a:tc>
                  <a:txBody>
                    <a:bodyPr/>
                    <a:lstStyle/>
                    <a:p>
                      <a:pPr algn="r"/>
                      <a:r>
                        <a:rPr lang="en-US" sz="2400" dirty="0" smtClean="0"/>
                        <a:t>427</a:t>
                      </a:r>
                      <a:endParaRPr lang="en-US" sz="2400" dirty="0"/>
                    </a:p>
                  </a:txBody>
                  <a:tcPr/>
                </a:tc>
              </a:tr>
              <a:tr h="370840">
                <a:tc>
                  <a:txBody>
                    <a:bodyPr/>
                    <a:lstStyle/>
                    <a:p>
                      <a:r>
                        <a:rPr lang="en-US" sz="2400" dirty="0" smtClean="0"/>
                        <a:t>gss-25-s100.cnf</a:t>
                      </a:r>
                    </a:p>
                  </a:txBody>
                  <a:tcPr/>
                </a:tc>
                <a:tc>
                  <a:txBody>
                    <a:bodyPr/>
                    <a:lstStyle/>
                    <a:p>
                      <a:pPr algn="r"/>
                      <a:r>
                        <a:rPr lang="en-US" sz="2400" dirty="0" smtClean="0"/>
                        <a:t>SAT</a:t>
                      </a:r>
                    </a:p>
                  </a:txBody>
                  <a:tcPr/>
                </a:tc>
                <a:tc>
                  <a:txBody>
                    <a:bodyPr/>
                    <a:lstStyle/>
                    <a:p>
                      <a:pPr algn="r"/>
                      <a:r>
                        <a:rPr lang="en-US" sz="2400" dirty="0" smtClean="0"/>
                        <a:t>1780</a:t>
                      </a:r>
                      <a:endParaRPr lang="en-US" sz="2400" dirty="0"/>
                    </a:p>
                  </a:txBody>
                  <a:tcPr/>
                </a:tc>
                <a:tc>
                  <a:txBody>
                    <a:bodyPr/>
                    <a:lstStyle/>
                    <a:p>
                      <a:pPr algn="r"/>
                      <a:r>
                        <a:rPr lang="en-US" sz="2400" dirty="0" smtClean="0"/>
                        <a:t>349</a:t>
                      </a:r>
                      <a:endParaRPr lang="en-US" sz="2400" dirty="0"/>
                    </a:p>
                  </a:txBody>
                  <a:tcPr/>
                </a:tc>
              </a:tr>
            </a:tbl>
          </a:graphicData>
        </a:graphic>
      </p:graphicFrame>
      <p:sp>
        <p:nvSpPr>
          <p:cNvPr id="3" name="Title 2"/>
          <p:cNvSpPr>
            <a:spLocks noGrp="1"/>
          </p:cNvSpPr>
          <p:nvPr>
            <p:ph type="title"/>
          </p:nvPr>
        </p:nvSpPr>
        <p:spPr>
          <a:xfrm>
            <a:off x="0" y="0"/>
            <a:ext cx="9144000" cy="1143000"/>
          </a:xfrm>
        </p:spPr>
        <p:txBody>
          <a:bodyPr>
            <a:normAutofit/>
          </a:bodyPr>
          <a:lstStyle/>
          <a:p>
            <a:r>
              <a:rPr lang="en-US" dirty="0" err="1"/>
              <a:t>DiSSolve</a:t>
            </a:r>
            <a:r>
              <a:rPr lang="en-US" dirty="0"/>
              <a:t> on the </a:t>
            </a:r>
            <a:r>
              <a:rPr lang="en-US" dirty="0" smtClean="0"/>
              <a:t>Cloud</a:t>
            </a:r>
            <a:endParaRPr lang="en-US" dirty="0"/>
          </a:p>
        </p:txBody>
      </p:sp>
      <p:sp>
        <p:nvSpPr>
          <p:cNvPr id="4" name="Slide Number Placeholder 2"/>
          <p:cNvSpPr>
            <a:spLocks noGrp="1"/>
          </p:cNvSpPr>
          <p:nvPr>
            <p:ph type="sldNum" sz="quarter" idx="12"/>
          </p:nvPr>
        </p:nvSpPr>
        <p:spPr>
          <a:xfrm>
            <a:off x="6890134" y="6356350"/>
            <a:ext cx="2133600" cy="365125"/>
          </a:xfrm>
        </p:spPr>
        <p:txBody>
          <a:bodyPr/>
          <a:lstStyle/>
          <a:p>
            <a:fld id="{A65A0EED-6B89-664A-801E-D3FDD91C7C69}" type="slidenum">
              <a:rPr lang="en-US" smtClean="0"/>
              <a:pPr/>
              <a:t>96</a:t>
            </a:fld>
            <a:endParaRPr lang="en-US" dirty="0"/>
          </a:p>
        </p:txBody>
      </p:sp>
      <p:sp>
        <p:nvSpPr>
          <p:cNvPr id="5" name="Content Placeholder 2"/>
          <p:cNvSpPr>
            <a:spLocks noGrp="1"/>
          </p:cNvSpPr>
          <p:nvPr>
            <p:ph idx="1"/>
          </p:nvPr>
        </p:nvSpPr>
        <p:spPr>
          <a:xfrm>
            <a:off x="457200" y="4411744"/>
            <a:ext cx="8229600" cy="1714419"/>
          </a:xfrm>
        </p:spPr>
        <p:txBody>
          <a:bodyPr>
            <a:normAutofit/>
          </a:bodyPr>
          <a:lstStyle/>
          <a:p>
            <a:r>
              <a:rPr lang="en-US" dirty="0" smtClean="0"/>
              <a:t>7 timeouts (Dissolve[128])</a:t>
            </a:r>
          </a:p>
          <a:p>
            <a:endParaRPr lang="en-US" dirty="0" smtClean="0"/>
          </a:p>
          <a:p>
            <a:endParaRPr lang="en-US" dirty="0"/>
          </a:p>
        </p:txBody>
      </p:sp>
    </p:spTree>
    <p:extLst>
      <p:ext uri="{BB962C8B-B14F-4D97-AF65-F5344CB8AC3E}">
        <p14:creationId xmlns:p14="http://schemas.microsoft.com/office/powerpoint/2010/main" val="358183026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815782" y="3469403"/>
            <a:ext cx="4436553" cy="990600"/>
          </a:xfrm>
          <a:prstGeom prst="plaqu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FF0000"/>
                </a:solidFill>
              </a:rPr>
              <a:t>Abstraction</a:t>
            </a:r>
            <a:endParaRPr lang="en-US" sz="3600" dirty="0">
              <a:solidFill>
                <a:srgbClr val="FF0000"/>
              </a:solidFill>
            </a:endParaRPr>
          </a:p>
        </p:txBody>
      </p:sp>
      <p:sp>
        <p:nvSpPr>
          <p:cNvPr id="5" name="Rounded Rectangle 4"/>
          <p:cNvSpPr/>
          <p:nvPr/>
        </p:nvSpPr>
        <p:spPr>
          <a:xfrm>
            <a:off x="1059091" y="5574061"/>
            <a:ext cx="6031523" cy="8152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Analysis/Verification of Programs</a:t>
            </a:r>
            <a:endParaRPr lang="en-US" sz="3200" dirty="0"/>
          </a:p>
        </p:txBody>
      </p:sp>
      <p:sp>
        <p:nvSpPr>
          <p:cNvPr id="6" name="Rounded Rectangle 5"/>
          <p:cNvSpPr/>
          <p:nvPr/>
        </p:nvSpPr>
        <p:spPr>
          <a:xfrm>
            <a:off x="1254576" y="1498438"/>
            <a:ext cx="5518639" cy="918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Decision Procedures for Logics</a:t>
            </a:r>
            <a:endParaRPr lang="en-US" sz="3200" dirty="0"/>
          </a:p>
        </p:txBody>
      </p:sp>
      <p:sp>
        <p:nvSpPr>
          <p:cNvPr id="7" name="Up Arrow 6"/>
          <p:cNvSpPr/>
          <p:nvPr/>
        </p:nvSpPr>
        <p:spPr>
          <a:xfrm>
            <a:off x="3743375" y="2402603"/>
            <a:ext cx="541043" cy="1066800"/>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 Arrow 7"/>
          <p:cNvSpPr/>
          <p:nvPr/>
        </p:nvSpPr>
        <p:spPr>
          <a:xfrm rot="10800000">
            <a:off x="3804332" y="4460001"/>
            <a:ext cx="541043" cy="1066801"/>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361263" y="4722812"/>
            <a:ext cx="2970879" cy="461665"/>
          </a:xfrm>
          <a:prstGeom prst="rect">
            <a:avLst/>
          </a:prstGeom>
          <a:noFill/>
        </p:spPr>
        <p:txBody>
          <a:bodyPr wrap="square" rtlCol="0">
            <a:spAutoFit/>
          </a:bodyPr>
          <a:lstStyle/>
          <a:p>
            <a:r>
              <a:rPr lang="en-US" sz="2400" dirty="0" smtClean="0"/>
              <a:t>Symbolic Abstraction</a:t>
            </a:r>
            <a:endParaRPr lang="en-US" sz="2400" dirty="0"/>
          </a:p>
        </p:txBody>
      </p:sp>
      <p:sp>
        <p:nvSpPr>
          <p:cNvPr id="10" name="TextBox 9"/>
          <p:cNvSpPr txBox="1"/>
          <p:nvPr/>
        </p:nvSpPr>
        <p:spPr>
          <a:xfrm>
            <a:off x="4361263" y="2718071"/>
            <a:ext cx="4495800" cy="461665"/>
          </a:xfrm>
          <a:prstGeom prst="rect">
            <a:avLst/>
          </a:prstGeom>
          <a:noFill/>
        </p:spPr>
        <p:txBody>
          <a:bodyPr wrap="square" rtlCol="0">
            <a:spAutoFit/>
          </a:bodyPr>
          <a:lstStyle/>
          <a:p>
            <a:r>
              <a:rPr lang="en-US" sz="2400" dirty="0" err="1" smtClean="0"/>
              <a:t>Satisfiability</a:t>
            </a:r>
            <a:r>
              <a:rPr lang="en-US" sz="2400" dirty="0" smtClean="0"/>
              <a:t> Modulo Abstraction</a:t>
            </a:r>
            <a:endParaRPr lang="en-US" sz="2400" dirty="0"/>
          </a:p>
        </p:txBody>
      </p:sp>
      <p:sp>
        <p:nvSpPr>
          <p:cNvPr id="11" name="Title 1"/>
          <p:cNvSpPr>
            <a:spLocks noGrp="1"/>
          </p:cNvSpPr>
          <p:nvPr>
            <p:ph type="title"/>
          </p:nvPr>
        </p:nvSpPr>
        <p:spPr>
          <a:xfrm>
            <a:off x="0" y="0"/>
            <a:ext cx="9144000" cy="1143000"/>
          </a:xfrm>
        </p:spPr>
        <p:txBody>
          <a:bodyPr/>
          <a:lstStyle/>
          <a:p>
            <a:r>
              <a:rPr lang="en-US" dirty="0" smtClean="0"/>
              <a:t>What is Promising Here . . .</a:t>
            </a:r>
            <a:endParaRPr lang="en-US" dirty="0"/>
          </a:p>
        </p:txBody>
      </p:sp>
      <p:sp>
        <p:nvSpPr>
          <p:cNvPr id="13" name="Rounded Rectangular Callout 12"/>
          <p:cNvSpPr/>
          <p:nvPr/>
        </p:nvSpPr>
        <p:spPr>
          <a:xfrm>
            <a:off x="3753215" y="1224032"/>
            <a:ext cx="5183360" cy="950267"/>
          </a:xfrm>
          <a:prstGeom prst="wedgeRoundRectCallout">
            <a:avLst>
              <a:gd name="adj1" fmla="val 2489"/>
              <a:gd name="adj2" fmla="val 117675"/>
              <a:gd name="adj3" fmla="val 16667"/>
            </a:avLst>
          </a:prstGeom>
          <a:solidFill>
            <a:schemeClr val="bg1"/>
          </a:solidFill>
          <a:ln w="28575">
            <a:solidFill>
              <a:srgbClr val="FF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225425" indent="-225425">
              <a:buFont typeface="Arial" panose="020B0604020202020204" pitchFamily="34" charset="0"/>
              <a:buChar char="•"/>
            </a:pPr>
            <a:r>
              <a:rPr lang="en-US" sz="2000" dirty="0" smtClean="0">
                <a:solidFill>
                  <a:schemeClr val="tx1"/>
                </a:solidFill>
              </a:rPr>
              <a:t>Create </a:t>
            </a:r>
            <a:r>
              <a:rPr lang="en-US" sz="2000" dirty="0" smtClean="0">
                <a:solidFill>
                  <a:srgbClr val="FF0000"/>
                </a:solidFill>
              </a:rPr>
              <a:t>more powerful solvers </a:t>
            </a:r>
            <a:r>
              <a:rPr lang="en-US" sz="2000" dirty="0" smtClean="0">
                <a:solidFill>
                  <a:schemeClr val="tx1"/>
                </a:solidFill>
              </a:rPr>
              <a:t>using concepts from abstract interpretation</a:t>
            </a:r>
          </a:p>
          <a:p>
            <a:pPr marL="225425" indent="-225425">
              <a:buFont typeface="Arial" panose="020B0604020202020204" pitchFamily="34" charset="0"/>
              <a:buChar char="•"/>
            </a:pPr>
            <a:r>
              <a:rPr lang="en-US" sz="2000" dirty="0" smtClean="0">
                <a:solidFill>
                  <a:schemeClr val="tx1"/>
                </a:solidFill>
              </a:rPr>
              <a:t>Create solvers for new logic fragments</a:t>
            </a:r>
          </a:p>
        </p:txBody>
      </p:sp>
      <p:sp>
        <p:nvSpPr>
          <p:cNvPr id="3" name="Slide Number Placeholder 2"/>
          <p:cNvSpPr>
            <a:spLocks noGrp="1"/>
          </p:cNvSpPr>
          <p:nvPr>
            <p:ph type="sldNum" sz="quarter" idx="12"/>
          </p:nvPr>
        </p:nvSpPr>
        <p:spPr/>
        <p:txBody>
          <a:bodyPr/>
          <a:lstStyle/>
          <a:p>
            <a:fld id="{A65A0EED-6B89-664A-801E-D3FDD91C7C69}" type="slidenum">
              <a:rPr lang="en-US" smtClean="0"/>
              <a:pPr/>
              <a:t>97</a:t>
            </a:fld>
            <a:endParaRPr lang="en-US" dirty="0"/>
          </a:p>
        </p:txBody>
      </p:sp>
      <p:sp>
        <p:nvSpPr>
          <p:cNvPr id="12" name="Rounded Rectangular Callout 11"/>
          <p:cNvSpPr/>
          <p:nvPr/>
        </p:nvSpPr>
        <p:spPr>
          <a:xfrm>
            <a:off x="1974806" y="5601309"/>
            <a:ext cx="6622250" cy="1088208"/>
          </a:xfrm>
          <a:prstGeom prst="wedgeRoundRectCallout">
            <a:avLst>
              <a:gd name="adj1" fmla="val 2328"/>
              <a:gd name="adj2" fmla="val -93482"/>
              <a:gd name="adj3" fmla="val 16667"/>
            </a:avLst>
          </a:prstGeom>
          <a:solidFill>
            <a:schemeClr val="bg1"/>
          </a:solidFill>
          <a:ln w="28575">
            <a:solidFill>
              <a:srgbClr val="FF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228600" indent="-228600">
              <a:buFont typeface="Arial" panose="020B0604020202020204" pitchFamily="34" charset="0"/>
              <a:buChar char="•"/>
            </a:pPr>
            <a:r>
              <a:rPr lang="en-US" sz="2000" dirty="0" smtClean="0">
                <a:solidFill>
                  <a:schemeClr val="tx1"/>
                </a:solidFill>
              </a:rPr>
              <a:t>Fundamental technique for working with abstractions</a:t>
            </a:r>
          </a:p>
          <a:p>
            <a:pPr marL="228600" indent="-228600">
              <a:buFont typeface="Arial" panose="020B0604020202020204" pitchFamily="34" charset="0"/>
              <a:buChar char="•"/>
            </a:pPr>
            <a:r>
              <a:rPr lang="en-US" sz="2000" dirty="0" smtClean="0">
                <a:solidFill>
                  <a:schemeClr val="tx1"/>
                </a:solidFill>
              </a:rPr>
              <a:t>Provides the means for automating abstract interpretation</a:t>
            </a:r>
          </a:p>
          <a:p>
            <a:pPr marL="800100" lvl="1" indent="-342900">
              <a:buFont typeface="Symbol" panose="05050102010706020507" pitchFamily="18" charset="2"/>
              <a:buChar char=""/>
            </a:pPr>
            <a:r>
              <a:rPr lang="en-US" sz="2000" dirty="0" smtClean="0">
                <a:solidFill>
                  <a:schemeClr val="tx1"/>
                </a:solidFill>
              </a:rPr>
              <a:t>Correct-by-construction </a:t>
            </a:r>
            <a:r>
              <a:rPr lang="en-US" sz="2000" dirty="0">
                <a:solidFill>
                  <a:schemeClr val="tx1"/>
                </a:solidFill>
              </a:rPr>
              <a:t>analyzers</a:t>
            </a:r>
          </a:p>
        </p:txBody>
      </p:sp>
    </p:spTree>
    <p:extLst>
      <p:ext uri="{BB962C8B-B14F-4D97-AF65-F5344CB8AC3E}">
        <p14:creationId xmlns:p14="http://schemas.microsoft.com/office/powerpoint/2010/main" val="415891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animBg="1"/>
      <p:bldP spid="12"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Symbolic Abstraction: Dual-Use</a:t>
            </a:r>
          </a:p>
        </p:txBody>
      </p:sp>
      <p:sp>
        <p:nvSpPr>
          <p:cNvPr id="6" name="Slide Number Placeholder 5"/>
          <p:cNvSpPr>
            <a:spLocks noGrp="1"/>
          </p:cNvSpPr>
          <p:nvPr>
            <p:ph type="sldNum" sz="quarter" idx="12"/>
          </p:nvPr>
        </p:nvSpPr>
        <p:spPr/>
        <p:txBody>
          <a:bodyPr/>
          <a:lstStyle/>
          <a:p>
            <a:fld id="{A65A0EED-6B89-664A-801E-D3FDD91C7C69}" type="slidenum">
              <a:rPr lang="en-US" smtClean="0"/>
              <a:pPr/>
              <a:t>98</a:t>
            </a:fld>
            <a:endParaRPr lang="en-US"/>
          </a:p>
        </p:txBody>
      </p:sp>
      <p:grpSp>
        <p:nvGrpSpPr>
          <p:cNvPr id="7" name="Group 6"/>
          <p:cNvGrpSpPr/>
          <p:nvPr/>
        </p:nvGrpSpPr>
        <p:grpSpPr>
          <a:xfrm>
            <a:off x="2151110" y="2476137"/>
            <a:ext cx="4841781" cy="2030169"/>
            <a:chOff x="2151110" y="2476137"/>
            <a:chExt cx="4841781" cy="2030169"/>
          </a:xfrm>
        </p:grpSpPr>
        <p:sp>
          <p:nvSpPr>
            <p:cNvPr id="26" name="Oval 25"/>
            <p:cNvSpPr/>
            <p:nvPr/>
          </p:nvSpPr>
          <p:spPr>
            <a:xfrm>
              <a:off x="6018299" y="4167752"/>
              <a:ext cx="466165"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ysClr val="windowText" lastClr="000000"/>
                  </a:solidFill>
                  <a:latin typeface="Lucida Calligraphy" panose="03010101010101010101" pitchFamily="66" charset="0"/>
                </a:rPr>
                <a:t>A</a:t>
              </a:r>
              <a:endParaRPr lang="en-US" sz="1600" baseline="-25000" dirty="0">
                <a:solidFill>
                  <a:sysClr val="windowText" lastClr="000000"/>
                </a:solidFill>
              </a:endParaRPr>
            </a:p>
          </p:txBody>
        </p:sp>
        <p:sp>
          <p:nvSpPr>
            <p:cNvPr id="27" name="Oval 26"/>
            <p:cNvSpPr/>
            <p:nvPr/>
          </p:nvSpPr>
          <p:spPr>
            <a:xfrm>
              <a:off x="4258655" y="4167752"/>
              <a:ext cx="338097"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ysClr val="windowText" lastClr="000000"/>
                  </a:solidFill>
                  <a:latin typeface="Lucida Calligraphy" panose="03010101010101010101" pitchFamily="66" charset="0"/>
                </a:rPr>
                <a:t>L</a:t>
              </a:r>
              <a:endParaRPr lang="en-US" sz="1600" baseline="-25000" dirty="0">
                <a:solidFill>
                  <a:sysClr val="windowText" lastClr="000000"/>
                </a:solidFill>
                <a:latin typeface="Lucida Calligraphy" panose="03010101010101010101" pitchFamily="66" charset="0"/>
              </a:endParaRPr>
            </a:p>
          </p:txBody>
        </p:sp>
        <p:sp>
          <p:nvSpPr>
            <p:cNvPr id="28" name="Rounded Rectangle 27"/>
            <p:cNvSpPr/>
            <p:nvPr/>
          </p:nvSpPr>
          <p:spPr>
            <a:xfrm>
              <a:off x="3812981" y="2476137"/>
              <a:ext cx="1265474" cy="1709175"/>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4426414" y="3272680"/>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sp>
          <p:nvSpPr>
            <p:cNvPr id="30" name="TextBox 29"/>
            <p:cNvSpPr txBox="1"/>
            <p:nvPr/>
          </p:nvSpPr>
          <p:spPr>
            <a:xfrm>
              <a:off x="4351752" y="2962263"/>
              <a:ext cx="231795" cy="276999"/>
            </a:xfrm>
            <a:prstGeom prst="rect">
              <a:avLst/>
            </a:prstGeom>
            <a:noFill/>
          </p:spPr>
          <p:txBody>
            <a:bodyPr wrap="none" lIns="45720" tIns="0" rIns="45720" bIns="0" rtlCol="0">
              <a:spAutoFit/>
            </a:bodyPr>
            <a:lstStyle/>
            <a:p>
              <a:r>
                <a:rPr lang="en-US" dirty="0" smtClean="0">
                  <a:solidFill>
                    <a:sysClr val="windowText" lastClr="000000"/>
                  </a:solidFill>
                  <a:sym typeface="Symbol"/>
                </a:rPr>
                <a:t></a:t>
              </a:r>
              <a:endParaRPr lang="en-US" b="1" dirty="0">
                <a:solidFill>
                  <a:sysClr val="windowText" lastClr="000000"/>
                </a:solidFill>
              </a:endParaRPr>
            </a:p>
          </p:txBody>
        </p:sp>
        <p:sp>
          <p:nvSpPr>
            <p:cNvPr id="31" name="Diamond 30"/>
            <p:cNvSpPr/>
            <p:nvPr/>
          </p:nvSpPr>
          <p:spPr>
            <a:xfrm>
              <a:off x="5509871" y="2476137"/>
              <a:ext cx="1483020" cy="1709175"/>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2371281" y="4167752"/>
              <a:ext cx="830677" cy="338554"/>
            </a:xfrm>
            <a:prstGeom prst="rect">
              <a:avLst/>
            </a:prstGeom>
            <a:noFill/>
          </p:spPr>
          <p:txBody>
            <a:bodyPr wrap="none" rtlCol="0">
              <a:spAutoFit/>
            </a:bodyPr>
            <a:lstStyle/>
            <a:p>
              <a:r>
                <a:rPr lang="en-US" sz="1600" dirty="0" smtClean="0">
                  <a:solidFill>
                    <a:sysClr val="windowText" lastClr="000000"/>
                  </a:solidFill>
                  <a:latin typeface="Lucida Calligraphy" panose="03010101010101010101" pitchFamily="66" charset="0"/>
                </a:rPr>
                <a:t>States</a:t>
              </a:r>
              <a:endParaRPr lang="en-US" sz="1600" baseline="-25000" dirty="0">
                <a:solidFill>
                  <a:sysClr val="windowText" lastClr="000000"/>
                </a:solidFill>
              </a:endParaRPr>
            </a:p>
          </p:txBody>
        </p:sp>
        <p:sp>
          <p:nvSpPr>
            <p:cNvPr id="33" name="Rounded Rectangle 32"/>
            <p:cNvSpPr/>
            <p:nvPr/>
          </p:nvSpPr>
          <p:spPr>
            <a:xfrm>
              <a:off x="2151110" y="2476137"/>
              <a:ext cx="1265474" cy="1709174"/>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4484047" y="3286860"/>
              <a:ext cx="2075736" cy="1046679"/>
              <a:chOff x="4484047" y="5155392"/>
              <a:chExt cx="2075736" cy="1046679"/>
            </a:xfrm>
          </p:grpSpPr>
          <p:cxnSp>
            <p:nvCxnSpPr>
              <p:cNvPr id="35" name="Straight Arrow Connector 34"/>
              <p:cNvCxnSpPr>
                <a:stCxn id="36" idx="2"/>
                <a:endCxn id="29" idx="6"/>
              </p:cNvCxnSpPr>
              <p:nvPr/>
            </p:nvCxnSpPr>
            <p:spPr>
              <a:xfrm flipH="1" flipV="1">
                <a:off x="4484047" y="5155392"/>
                <a:ext cx="1739143" cy="887948"/>
              </a:xfrm>
              <a:prstGeom prst="straightConnector1">
                <a:avLst/>
              </a:prstGeom>
              <a:ln>
                <a:solidFill>
                  <a:schemeClr val="tx1"/>
                </a:solidFill>
                <a:headEnd type="stealth" w="med" len="lg"/>
                <a:tailEnd type="none" w="med" len="lg"/>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6223190" y="6015908"/>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mc:AlternateContent xmlns:mc="http://schemas.openxmlformats.org/markup-compatibility/2006" xmlns:a14="http://schemas.microsoft.com/office/drawing/2010/main">
            <mc:Choice Requires="a14">
              <p:sp>
                <p:nvSpPr>
                  <p:cNvPr id="40" name="TextBox 39"/>
                  <p:cNvSpPr txBox="1"/>
                  <p:nvPr/>
                </p:nvSpPr>
                <p:spPr>
                  <a:xfrm>
                    <a:off x="5127660" y="5246527"/>
                    <a:ext cx="364780" cy="3629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a:sym typeface="Symbol"/>
                                </a:rPr>
                              </m:ctrlPr>
                            </m:accPr>
                            <m:e>
                              <m:r>
                                <a:rPr lang="en-US" i="1" smtClean="0">
                                  <a:latin typeface="Cambria Math"/>
                                  <a:ea typeface="Cambria Math"/>
                                  <a:sym typeface="Symbol"/>
                                </a:rPr>
                                <m:t>𝛼</m:t>
                              </m:r>
                            </m:e>
                          </m:acc>
                        </m:oMath>
                      </m:oMathPara>
                    </a14:m>
                    <a:endParaRPr lang="en-US" baseline="-25000" dirty="0"/>
                  </a:p>
                </p:txBody>
              </p:sp>
            </mc:Choice>
            <mc:Fallback xmlns="">
              <p:sp>
                <p:nvSpPr>
                  <p:cNvPr id="40" name="TextBox 39"/>
                  <p:cNvSpPr txBox="1">
                    <a:spLocks noRot="1" noChangeAspect="1" noMove="1" noResize="1" noEditPoints="1" noAdjustHandles="1" noChangeArrowheads="1" noChangeShapeType="1" noTextEdit="1"/>
                  </p:cNvSpPr>
                  <p:nvPr/>
                </p:nvSpPr>
                <p:spPr>
                  <a:xfrm>
                    <a:off x="5127660" y="5246527"/>
                    <a:ext cx="364780" cy="362984"/>
                  </a:xfrm>
                  <a:prstGeom prst="rect">
                    <a:avLst/>
                  </a:prstGeom>
                  <a:blipFill rotWithShape="1">
                    <a:blip r:embed="rId10"/>
                    <a:stretch>
                      <a:fillRect t="-5000" r="-16667"/>
                    </a:stretch>
                  </a:blipFill>
                </p:spPr>
                <p:txBody>
                  <a:bodyPr/>
                  <a:lstStyle/>
                  <a:p>
                    <a:r>
                      <a:rPr lang="en-US">
                        <a:noFill/>
                      </a:rPr>
                      <a:t> </a:t>
                    </a:r>
                  </a:p>
                </p:txBody>
              </p:sp>
            </mc:Fallback>
          </mc:AlternateContent>
          <p:sp>
            <p:nvSpPr>
              <p:cNvPr id="38" name="TextBox 37"/>
              <p:cNvSpPr txBox="1"/>
              <p:nvPr/>
            </p:nvSpPr>
            <p:spPr>
              <a:xfrm>
                <a:off x="6255464" y="5832739"/>
                <a:ext cx="304319" cy="369332"/>
              </a:xfrm>
              <a:prstGeom prst="rect">
                <a:avLst/>
              </a:prstGeom>
              <a:noFill/>
            </p:spPr>
            <p:txBody>
              <a:bodyPr wrap="square" rtlCol="0">
                <a:spAutoFit/>
              </a:bodyPr>
              <a:lstStyle/>
              <a:p>
                <a:r>
                  <a:rPr lang="en-US" dirty="0">
                    <a:sym typeface="Symbol"/>
                  </a:rPr>
                  <a:t>⊥</a:t>
                </a:r>
                <a:endParaRPr lang="en-US" dirty="0"/>
              </a:p>
            </p:txBody>
          </p:sp>
        </p:grpSp>
        <p:grpSp>
          <p:nvGrpSpPr>
            <p:cNvPr id="41" name="Group 40"/>
            <p:cNvGrpSpPr/>
            <p:nvPr/>
          </p:nvGrpSpPr>
          <p:grpSpPr>
            <a:xfrm>
              <a:off x="3416584" y="2587259"/>
              <a:ext cx="2835424" cy="1738460"/>
              <a:chOff x="3416584" y="4455791"/>
              <a:chExt cx="2835424" cy="1738460"/>
            </a:xfrm>
          </p:grpSpPr>
          <p:sp>
            <p:nvSpPr>
              <p:cNvPr id="42" name="TextBox 41"/>
              <p:cNvSpPr txBox="1"/>
              <p:nvPr/>
            </p:nvSpPr>
            <p:spPr>
              <a:xfrm>
                <a:off x="5407938" y="4455791"/>
                <a:ext cx="279244" cy="369332"/>
              </a:xfrm>
              <a:prstGeom prst="rect">
                <a:avLst/>
              </a:prstGeom>
              <a:noFill/>
            </p:spPr>
            <p:txBody>
              <a:bodyPr wrap="none" rtlCol="0">
                <a:spAutoFit/>
              </a:bodyPr>
              <a:lstStyle/>
              <a:p>
                <a:r>
                  <a:rPr lang="en-US" dirty="0" smtClean="0">
                    <a:sym typeface="Symbol"/>
                  </a:rPr>
                  <a:t></a:t>
                </a:r>
                <a:endParaRPr lang="en-US" baseline="-25000" dirty="0"/>
              </a:p>
            </p:txBody>
          </p:sp>
          <p:cxnSp>
            <p:nvCxnSpPr>
              <p:cNvPr id="43" name="Curved Connector 42"/>
              <p:cNvCxnSpPr>
                <a:stCxn id="36" idx="0"/>
                <a:endCxn id="44" idx="0"/>
              </p:cNvCxnSpPr>
              <p:nvPr/>
            </p:nvCxnSpPr>
            <p:spPr>
              <a:xfrm rot="16200000" flipV="1">
                <a:off x="4839284" y="4589932"/>
                <a:ext cx="177737" cy="2647711"/>
              </a:xfrm>
              <a:prstGeom prst="curvedConnector3">
                <a:avLst>
                  <a:gd name="adj1" fmla="val 728173"/>
                </a:avLst>
              </a:prstGeom>
              <a:ln>
                <a:solidFill>
                  <a:schemeClr val="tx1"/>
                </a:solidFill>
                <a:prstDash val="dash"/>
                <a:headEnd type="none" w="med" len="lg"/>
                <a:tailEnd type="stealth" w="med" len="lg"/>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3416584" y="5824919"/>
                <a:ext cx="375424" cy="369332"/>
              </a:xfrm>
              <a:prstGeom prst="rect">
                <a:avLst/>
              </a:prstGeom>
              <a:noFill/>
            </p:spPr>
            <p:txBody>
              <a:bodyPr wrap="none" rtlCol="0">
                <a:spAutoFit/>
              </a:bodyPr>
              <a:lstStyle/>
              <a:p>
                <a:r>
                  <a:rPr lang="en-US" b="1" dirty="0" smtClean="0">
                    <a:sym typeface="Symbol"/>
                  </a:rPr>
                  <a:t></a:t>
                </a:r>
                <a:endParaRPr lang="en-US" b="1" dirty="0"/>
              </a:p>
            </p:txBody>
          </p:sp>
        </p:grpSp>
      </p:grpSp>
      <p:sp>
        <p:nvSpPr>
          <p:cNvPr id="45" name="TextBox 44"/>
          <p:cNvSpPr txBox="1"/>
          <p:nvPr/>
        </p:nvSpPr>
        <p:spPr>
          <a:xfrm>
            <a:off x="609600" y="1657774"/>
            <a:ext cx="7382869" cy="584775"/>
          </a:xfrm>
          <a:prstGeom prst="rect">
            <a:avLst/>
          </a:prstGeom>
          <a:noFill/>
          <a:ln w="28575">
            <a:solidFill>
              <a:srgbClr val="0070C0"/>
            </a:solidFill>
          </a:ln>
        </p:spPr>
        <p:txBody>
          <a:bodyPr wrap="square" rtlCol="0">
            <a:spAutoFit/>
          </a:bodyPr>
          <a:lstStyle/>
          <a:p>
            <a:endParaRPr lang="en-US" sz="3200" dirty="0"/>
          </a:p>
        </p:txBody>
      </p:sp>
      <mc:AlternateContent xmlns:mc="http://schemas.openxmlformats.org/markup-compatibility/2006" xmlns:a14="http://schemas.microsoft.com/office/drawing/2010/main">
        <mc:Choice Requires="a14">
          <p:sp>
            <p:nvSpPr>
              <p:cNvPr id="46" name="Rectangle 45"/>
              <p:cNvSpPr/>
              <p:nvPr/>
            </p:nvSpPr>
            <p:spPr>
              <a:xfrm>
                <a:off x="1404979" y="1657774"/>
                <a:ext cx="5410200" cy="523220"/>
              </a:xfrm>
              <a:prstGeom prst="rect">
                <a:avLst/>
              </a:prstGeom>
            </p:spPr>
            <p:txBody>
              <a:bodyPr wrap="square">
                <a:spAutoFit/>
              </a:bodyPr>
              <a:lstStyle/>
              <a:p>
                <a14:m>
                  <m:oMath xmlns:m="http://schemas.openxmlformats.org/officeDocument/2006/math">
                    <m:acc>
                      <m:accPr>
                        <m:chr m:val="̂"/>
                        <m:ctrlPr>
                          <a:rPr lang="en-US" sz="2800" i="1">
                            <a:latin typeface="Cambria Math"/>
                            <a:ea typeface="Cambria Math"/>
                          </a:rPr>
                        </m:ctrlPr>
                      </m:accPr>
                      <m:e>
                        <m:r>
                          <a:rPr lang="en-US" sz="2800" i="1">
                            <a:latin typeface="Cambria Math"/>
                            <a:ea typeface="Cambria Math"/>
                          </a:rPr>
                          <m:t>𝛼</m:t>
                        </m:r>
                      </m:e>
                    </m:acc>
                    <m:r>
                      <m:rPr>
                        <m:nor/>
                      </m:rPr>
                      <a:rPr lang="en-US" sz="2800" dirty="0"/>
                      <m:t>(</m:t>
                    </m:r>
                    <m:r>
                      <a:rPr lang="en-US" sz="2800" i="1">
                        <a:solidFill>
                          <a:srgbClr val="0070C0"/>
                        </a:solidFill>
                        <a:latin typeface="Cambria Math"/>
                      </a:rPr>
                      <m:t>𝜑</m:t>
                    </m:r>
                    <m:r>
                      <m:rPr>
                        <m:nor/>
                      </m:rPr>
                      <a:rPr lang="en-US" sz="2800" dirty="0"/>
                      <m:t>)</m:t>
                    </m:r>
                    <m:r>
                      <m:rPr>
                        <m:nor/>
                      </m:rPr>
                      <a:rPr lang="en-US" sz="2800" b="0" i="0" dirty="0" smtClean="0"/>
                      <m:t> =</m:t>
                    </m:r>
                    <m:r>
                      <a:rPr lang="en-US" sz="2800" b="0" i="1" dirty="0" smtClean="0">
                        <a:solidFill>
                          <a:srgbClr val="FF0000"/>
                        </a:solidFill>
                        <a:latin typeface="Cambria Math"/>
                      </a:rPr>
                      <m:t>⊥</m:t>
                    </m:r>
                  </m:oMath>
                </a14:m>
                <a:r>
                  <a:rPr lang="en-US" sz="2800" dirty="0" smtClean="0"/>
                  <a:t> implies </a:t>
                </a:r>
                <a14:m>
                  <m:oMath xmlns:m="http://schemas.openxmlformats.org/officeDocument/2006/math">
                    <m:r>
                      <a:rPr lang="en-US" sz="2800" i="1">
                        <a:solidFill>
                          <a:srgbClr val="0070C0"/>
                        </a:solidFill>
                        <a:latin typeface="Cambria Math"/>
                        <a:ea typeface="Cambria Math"/>
                      </a:rPr>
                      <m:t>𝜑</m:t>
                    </m:r>
                  </m:oMath>
                </a14:m>
                <a:r>
                  <a:rPr lang="en-US" sz="2800" dirty="0"/>
                  <a:t> is </a:t>
                </a:r>
                <a:r>
                  <a:rPr lang="en-US" sz="2800" dirty="0" err="1" smtClean="0"/>
                  <a:t>unsatisfiable</a:t>
                </a:r>
                <a:endParaRPr lang="en-US" sz="2800" dirty="0"/>
              </a:p>
            </p:txBody>
          </p:sp>
        </mc:Choice>
        <mc:Fallback xmlns="">
          <p:sp>
            <p:nvSpPr>
              <p:cNvPr id="46" name="Rectangle 45"/>
              <p:cNvSpPr>
                <a:spLocks noRot="1" noChangeAspect="1" noMove="1" noResize="1" noEditPoints="1" noAdjustHandles="1" noChangeArrowheads="1" noChangeShapeType="1" noTextEdit="1"/>
              </p:cNvSpPr>
              <p:nvPr/>
            </p:nvSpPr>
            <p:spPr>
              <a:xfrm>
                <a:off x="1404979" y="1657774"/>
                <a:ext cx="5410200" cy="523220"/>
              </a:xfrm>
              <a:prstGeom prst="rect">
                <a:avLst/>
              </a:prstGeom>
              <a:blipFill rotWithShape="1">
                <a:blip r:embed="rId11"/>
                <a:stretch>
                  <a:fillRect t="-10465" b="-32558"/>
                </a:stretch>
              </a:blipFill>
            </p:spPr>
            <p:txBody>
              <a:bodyPr/>
              <a:lstStyle/>
              <a:p>
                <a:r>
                  <a:rPr lang="en-US">
                    <a:noFill/>
                  </a:rPr>
                  <a:t> </a:t>
                </a:r>
              </a:p>
            </p:txBody>
          </p:sp>
        </mc:Fallback>
      </mc:AlternateContent>
      <p:grpSp>
        <p:nvGrpSpPr>
          <p:cNvPr id="47" name="Group 46"/>
          <p:cNvGrpSpPr/>
          <p:nvPr/>
        </p:nvGrpSpPr>
        <p:grpSpPr>
          <a:xfrm>
            <a:off x="7626068" y="1371600"/>
            <a:ext cx="664221" cy="1157121"/>
            <a:chOff x="7848600" y="4424832"/>
            <a:chExt cx="664221" cy="1157121"/>
          </a:xfrm>
        </p:grpSpPr>
        <p:sp>
          <p:nvSpPr>
            <p:cNvPr id="48" name="Oval 47"/>
            <p:cNvSpPr/>
            <p:nvPr/>
          </p:nvSpPr>
          <p:spPr>
            <a:xfrm>
              <a:off x="7913747" y="4424832"/>
              <a:ext cx="558915" cy="115712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9" name="TextBox 48"/>
                <p:cNvSpPr txBox="1"/>
                <p:nvPr/>
              </p:nvSpPr>
              <p:spPr>
                <a:xfrm>
                  <a:off x="7848600" y="4640759"/>
                  <a:ext cx="664221" cy="76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400" b="0" i="1" smtClean="0">
                            <a:solidFill>
                              <a:schemeClr val="tx2">
                                <a:lumMod val="60000"/>
                                <a:lumOff val="40000"/>
                              </a:schemeClr>
                            </a:solidFill>
                            <a:latin typeface="Cambria Math"/>
                            <a:ea typeface="Cambria Math"/>
                          </a:rPr>
                          <m:t>ℒ</m:t>
                        </m:r>
                      </m:oMath>
                    </m:oMathPara>
                  </a14:m>
                  <a:endParaRPr lang="en-US" sz="4400" dirty="0"/>
                </a:p>
              </p:txBody>
            </p:sp>
          </mc:Choice>
          <mc:Fallback xmlns="">
            <p:sp>
              <p:nvSpPr>
                <p:cNvPr id="11" name="TextBox 10"/>
                <p:cNvSpPr txBox="1">
                  <a:spLocks noRot="1" noChangeAspect="1" noMove="1" noResize="1" noEditPoints="1" noAdjustHandles="1" noChangeArrowheads="1" noChangeShapeType="1" noTextEdit="1"/>
                </p:cNvSpPr>
                <p:nvPr/>
              </p:nvSpPr>
              <p:spPr>
                <a:xfrm>
                  <a:off x="7848600" y="4640759"/>
                  <a:ext cx="664221" cy="769441"/>
                </a:xfrm>
                <a:prstGeom prst="rect">
                  <a:avLst/>
                </a:prstGeom>
                <a:blipFill rotWithShape="1">
                  <a:blip r:embed="rId8"/>
                  <a:stretch>
                    <a:fillRect/>
                  </a:stretch>
                </a:blipFill>
              </p:spPr>
              <p:txBody>
                <a:bodyPr/>
                <a:lstStyle/>
                <a:p>
                  <a:r>
                    <a:rPr lang="en-US">
                      <a:noFill/>
                    </a:rPr>
                    <a:t> </a:t>
                  </a:r>
                </a:p>
              </p:txBody>
            </p:sp>
          </mc:Fallback>
        </mc:AlternateContent>
      </p:grpSp>
      <p:pic>
        <p:nvPicPr>
          <p:cNvPr id="39" name="Picture 8" descr="C:\Users\reps\AppData\Local\Microsoft\Windows\Temporary Internet Files\Content.IE5\UWN4LK9M\Lightbulb_by_Trixyrogue[1].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266676" y="1150557"/>
            <a:ext cx="880269" cy="101231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0" name="TextBox 49"/>
              <p:cNvSpPr txBox="1"/>
              <p:nvPr/>
            </p:nvSpPr>
            <p:spPr>
              <a:xfrm>
                <a:off x="323850" y="4634163"/>
                <a:ext cx="7958178" cy="531043"/>
              </a:xfrm>
              <a:prstGeom prst="rect">
                <a:avLst/>
              </a:prstGeom>
              <a:noFill/>
              <a:ln w="28575">
                <a:solidFill>
                  <a:srgbClr val="FF0000"/>
                </a:solidFill>
              </a:ln>
            </p:spPr>
            <p:txBody>
              <a:bodyPr wrap="square" rtlCol="0">
                <a:spAutoFit/>
              </a:bodyPr>
              <a:lstStyle/>
              <a:p>
                <a14:m>
                  <m:oMath xmlns:m="http://schemas.openxmlformats.org/officeDocument/2006/math">
                    <m:sSub>
                      <m:sSubPr>
                        <m:ctrlPr>
                          <a:rPr lang="en-US" sz="2800" i="1" smtClean="0">
                            <a:solidFill>
                              <a:srgbClr val="0070C0"/>
                            </a:solidFill>
                            <a:latin typeface="Cambria Math"/>
                            <a:ea typeface="Cambria Math"/>
                          </a:rPr>
                        </m:ctrlPr>
                      </m:sSubPr>
                      <m:e>
                        <m:acc>
                          <m:accPr>
                            <m:chr m:val="̂"/>
                            <m:ctrlPr>
                              <a:rPr lang="en-US" sz="2800" i="1">
                                <a:latin typeface="Cambria Math"/>
                                <a:ea typeface="Cambria Math"/>
                              </a:rPr>
                            </m:ctrlPr>
                          </m:accPr>
                          <m:e>
                            <m:r>
                              <a:rPr lang="en-US" sz="2800" i="1">
                                <a:latin typeface="Cambria Math"/>
                                <a:ea typeface="Cambria Math"/>
                              </a:rPr>
                              <m:t>𝛼</m:t>
                            </m:r>
                          </m:e>
                        </m:acc>
                        <m:r>
                          <m:rPr>
                            <m:nor/>
                          </m:rPr>
                          <a:rPr lang="en-US" sz="2800" dirty="0"/>
                          <m:t>(</m:t>
                        </m:r>
                        <m:acc>
                          <m:accPr>
                            <m:chr m:val="̂"/>
                            <m:ctrlPr>
                              <a:rPr lang="en-US" sz="2800" i="1" dirty="0" smtClean="0">
                                <a:solidFill>
                                  <a:srgbClr val="FF0000"/>
                                </a:solidFill>
                                <a:latin typeface="Cambria Math"/>
                                <a:ea typeface="Cambria Math"/>
                              </a:rPr>
                            </m:ctrlPr>
                          </m:accPr>
                          <m:e>
                            <m:r>
                              <a:rPr lang="en-US" sz="2800" i="1" dirty="0" smtClean="0">
                                <a:solidFill>
                                  <a:srgbClr val="FF0000"/>
                                </a:solidFill>
                                <a:latin typeface="Cambria Math"/>
                                <a:ea typeface="Cambria Math"/>
                              </a:rPr>
                              <m:t>𝛾</m:t>
                            </m:r>
                          </m:e>
                        </m:acc>
                        <m:r>
                          <a:rPr lang="en-US" sz="2800" b="0" i="1" smtClean="0">
                            <a:solidFill>
                              <a:srgbClr val="FF0000"/>
                            </a:solidFill>
                            <a:latin typeface="Cambria Math"/>
                            <a:ea typeface="Cambria Math"/>
                          </a:rPr>
                          <m:t>(</m:t>
                        </m:r>
                        <m:sSup>
                          <m:sSupPr>
                            <m:ctrlPr>
                              <a:rPr lang="en-US" sz="2800" b="0" i="1" smtClean="0">
                                <a:solidFill>
                                  <a:srgbClr val="FF0000"/>
                                </a:solidFill>
                                <a:latin typeface="Cambria Math"/>
                                <a:ea typeface="Cambria Math"/>
                              </a:rPr>
                            </m:ctrlPr>
                          </m:sSupPr>
                          <m:e>
                            <m:r>
                              <a:rPr lang="en-US" sz="2800" i="1">
                                <a:solidFill>
                                  <a:srgbClr val="FF0000"/>
                                </a:solidFill>
                                <a:latin typeface="Cambria Math"/>
                                <a:ea typeface="Cambria Math"/>
                              </a:rPr>
                              <m:t>𝑎</m:t>
                            </m:r>
                          </m:e>
                          <m:sup>
                            <m:r>
                              <a:rPr lang="en-US" sz="2800" b="0" i="1" smtClean="0">
                                <a:solidFill>
                                  <a:srgbClr val="FF0000"/>
                                </a:solidFill>
                                <a:latin typeface="Cambria Math"/>
                                <a:ea typeface="Cambria Math"/>
                              </a:rPr>
                              <m:t>#</m:t>
                            </m:r>
                          </m:sup>
                        </m:sSup>
                        <m:r>
                          <a:rPr lang="en-US" sz="2800" b="0" i="1" smtClean="0">
                            <a:solidFill>
                              <a:srgbClr val="FF0000"/>
                            </a:solidFill>
                            <a:latin typeface="Cambria Math"/>
                            <a:ea typeface="Cambria Math"/>
                          </a:rPr>
                          <m:t>)</m:t>
                        </m:r>
                        <m:r>
                          <a:rPr lang="en-US" sz="2800" i="1">
                            <a:latin typeface="Cambria Math"/>
                            <a:ea typeface="Cambria Math"/>
                          </a:rPr>
                          <m:t>∧</m:t>
                        </m:r>
                        <m:r>
                          <a:rPr lang="en-US" sz="2800" i="1">
                            <a:solidFill>
                              <a:srgbClr val="0070C0"/>
                            </a:solidFill>
                            <a:latin typeface="Cambria Math"/>
                            <a:ea typeface="Cambria Math"/>
                          </a:rPr>
                          <m:t>𝜑</m:t>
                        </m:r>
                      </m:e>
                      <m:sub>
                        <m:r>
                          <a:rPr lang="en-US" sz="2800" i="1">
                            <a:solidFill>
                              <a:schemeClr val="tx2">
                                <a:lumMod val="60000"/>
                                <a:lumOff val="40000"/>
                              </a:schemeClr>
                            </a:solidFill>
                            <a:latin typeface="Cambria Math"/>
                            <a:ea typeface="Cambria Math"/>
                          </a:rPr>
                          <m:t>𝜏</m:t>
                        </m:r>
                      </m:sub>
                    </m:sSub>
                  </m:oMath>
                </a14:m>
                <a:r>
                  <a:rPr lang="en-US" sz="2800" dirty="0"/>
                  <a:t>) </a:t>
                </a:r>
                <a:r>
                  <a:rPr lang="en-US" sz="2800" dirty="0" smtClean="0"/>
                  <a:t>applies </a:t>
                </a:r>
                <a:r>
                  <a:rPr lang="en-US" sz="2800" dirty="0"/>
                  <a:t>the best abstract transformer </a:t>
                </a:r>
              </a:p>
            </p:txBody>
          </p:sp>
        </mc:Choice>
        <mc:Fallback xmlns="">
          <p:sp>
            <p:nvSpPr>
              <p:cNvPr id="50" name="TextBox 49"/>
              <p:cNvSpPr txBox="1">
                <a:spLocks noRot="1" noChangeAspect="1" noMove="1" noResize="1" noEditPoints="1" noAdjustHandles="1" noChangeArrowheads="1" noChangeShapeType="1" noTextEdit="1"/>
              </p:cNvSpPr>
              <p:nvPr/>
            </p:nvSpPr>
            <p:spPr>
              <a:xfrm>
                <a:off x="323850" y="4634163"/>
                <a:ext cx="7958178" cy="531043"/>
              </a:xfrm>
              <a:prstGeom prst="rect">
                <a:avLst/>
              </a:prstGeom>
              <a:blipFill rotWithShape="1">
                <a:blip r:embed="rId13"/>
                <a:stretch>
                  <a:fillRect t="-6522" b="-27174"/>
                </a:stretch>
              </a:blipFill>
              <a:ln w="28575">
                <a:solidFill>
                  <a:srgbClr val="FF0000"/>
                </a:solidFill>
              </a:ln>
            </p:spPr>
            <p:txBody>
              <a:bodyPr/>
              <a:lstStyle/>
              <a:p>
                <a:r>
                  <a:rPr lang="en-US">
                    <a:noFill/>
                  </a:rPr>
                  <a:t> </a:t>
                </a:r>
              </a:p>
            </p:txBody>
          </p:sp>
        </mc:Fallback>
      </mc:AlternateContent>
      <p:grpSp>
        <p:nvGrpSpPr>
          <p:cNvPr id="51" name="Group 50"/>
          <p:cNvGrpSpPr/>
          <p:nvPr/>
        </p:nvGrpSpPr>
        <p:grpSpPr>
          <a:xfrm>
            <a:off x="8003310" y="4343400"/>
            <a:ext cx="797790" cy="1142846"/>
            <a:chOff x="6977610" y="1371600"/>
            <a:chExt cx="797790" cy="1142846"/>
          </a:xfrm>
        </p:grpSpPr>
        <p:sp>
          <p:nvSpPr>
            <p:cNvPr id="52" name="Diamond 51"/>
            <p:cNvSpPr/>
            <p:nvPr/>
          </p:nvSpPr>
          <p:spPr>
            <a:xfrm>
              <a:off x="7010400" y="1371600"/>
              <a:ext cx="765000" cy="1142846"/>
            </a:xfrm>
            <a:prstGeom prst="diamond">
              <a:avLst/>
            </a:prstGeom>
            <a:solidFill>
              <a:schemeClr val="bg1"/>
            </a:solidFill>
            <a:ln w="24000">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D1C24"/>
                </a:solidFill>
              </a:endParaRPr>
            </a:p>
          </p:txBody>
        </p:sp>
        <mc:AlternateContent xmlns:mc="http://schemas.openxmlformats.org/markup-compatibility/2006" xmlns:a14="http://schemas.microsoft.com/office/drawing/2010/main">
          <mc:Choice Requires="a14">
            <p:sp>
              <p:nvSpPr>
                <p:cNvPr id="53" name="Rectangle 52"/>
                <p:cNvSpPr/>
                <p:nvPr/>
              </p:nvSpPr>
              <p:spPr>
                <a:xfrm>
                  <a:off x="6977610" y="1524000"/>
                  <a:ext cx="777008"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solidFill>
                              <a:srgbClr val="FF0000"/>
                            </a:solidFill>
                            <a:latin typeface="Cambria Math"/>
                            <a:ea typeface="Cambria Math"/>
                          </a:rPr>
                          <m:t>𝒜</m:t>
                        </m:r>
                      </m:oMath>
                    </m:oMathPara>
                  </a14:m>
                  <a:endParaRPr lang="en-US" sz="4000" dirty="0">
                    <a:solidFill>
                      <a:srgbClr val="FF0000"/>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6977610" y="1524000"/>
                  <a:ext cx="777008" cy="707886"/>
                </a:xfrm>
                <a:prstGeom prst="rect">
                  <a:avLst/>
                </a:prstGeom>
                <a:blipFill rotWithShape="1">
                  <a:blip r:embed="rId7"/>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420204679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Symbolic Abstraction: Dual-Use</a:t>
            </a:r>
          </a:p>
        </p:txBody>
      </p:sp>
      <p:sp>
        <p:nvSpPr>
          <p:cNvPr id="4" name="Footer Placeholder 3"/>
          <p:cNvSpPr>
            <a:spLocks noGrp="1"/>
          </p:cNvSpPr>
          <p:nvPr>
            <p:ph type="ftr" sz="quarter" idx="11"/>
          </p:nvPr>
        </p:nvSpPr>
        <p:spPr/>
        <p:txBody>
          <a:bodyPr/>
          <a:lstStyle/>
          <a:p>
            <a:r>
              <a:rPr lang="en-US" smtClean="0"/>
              <a:t>Dagstuhl Seminar 14351</a:t>
            </a:r>
            <a:endParaRPr lang="en-US" dirty="0"/>
          </a:p>
        </p:txBody>
      </p:sp>
      <mc:AlternateContent xmlns:mc="http://schemas.openxmlformats.org/markup-compatibility/2006" xmlns:a14="http://schemas.microsoft.com/office/drawing/2010/main">
        <mc:Choice Requires="a14">
          <p:sp>
            <p:nvSpPr>
              <p:cNvPr id="5" name="Rounded Rectangular Callout 4"/>
              <p:cNvSpPr/>
              <p:nvPr/>
            </p:nvSpPr>
            <p:spPr>
              <a:xfrm>
                <a:off x="410818" y="5793360"/>
                <a:ext cx="8316416" cy="886202"/>
              </a:xfrm>
              <a:prstGeom prst="wedgeRoundRectCallout">
                <a:avLst>
                  <a:gd name="adj1" fmla="val 2565"/>
                  <a:gd name="adj2" fmla="val -120668"/>
                  <a:gd name="adj3" fmla="val 16667"/>
                </a:avLst>
              </a:prstGeom>
              <a:solidFill>
                <a:schemeClr val="bg1"/>
              </a:solidFill>
              <a:ln w="28575">
                <a:solidFill>
                  <a:srgbClr val="FF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2400" dirty="0" smtClean="0">
                    <a:solidFill>
                      <a:schemeClr val="tx1"/>
                    </a:solidFill>
                  </a:rPr>
                  <a:t>Don’t </a:t>
                </a:r>
                <a:r>
                  <a:rPr lang="en-US" sz="2400" dirty="0">
                    <a:solidFill>
                      <a:schemeClr val="tx1"/>
                    </a:solidFill>
                  </a:rPr>
                  <a:t>have to reach </a:t>
                </a:r>
                <a14:m>
                  <m:oMath xmlns:m="http://schemas.openxmlformats.org/officeDocument/2006/math">
                    <m:r>
                      <a:rPr lang="en-US" sz="2400" i="1">
                        <a:solidFill>
                          <a:schemeClr val="tx1"/>
                        </a:solidFill>
                        <a:latin typeface="Cambria Math"/>
                      </a:rPr>
                      <m:t>⊥</m:t>
                    </m:r>
                  </m:oMath>
                </a14:m>
                <a:r>
                  <a:rPr lang="en-US" sz="2400" dirty="0" smtClean="0">
                    <a:solidFill>
                      <a:schemeClr val="tx1"/>
                    </a:solidFill>
                  </a:rPr>
                  <a:t> for </a:t>
                </a:r>
                <a:r>
                  <a:rPr lang="en-US" sz="2400" dirty="0">
                    <a:solidFill>
                      <a:schemeClr val="tx1"/>
                    </a:solidFill>
                  </a:rPr>
                  <a:t>the result to be interesting!</a:t>
                </a:r>
              </a:p>
              <a:p>
                <a:r>
                  <a:rPr lang="en-US" sz="2400" dirty="0" smtClean="0">
                    <a:solidFill>
                      <a:schemeClr val="tx1"/>
                    </a:solidFill>
                  </a:rPr>
                  <a:t>By working from above, the </a:t>
                </a:r>
                <a:r>
                  <a:rPr lang="en-US" sz="2400" i="1" u="sng" dirty="0" smtClean="0">
                    <a:solidFill>
                      <a:schemeClr val="tx1"/>
                    </a:solidFill>
                  </a:rPr>
                  <a:t>residual</a:t>
                </a:r>
                <a:r>
                  <a:rPr lang="en-US" sz="2400" dirty="0" smtClean="0">
                    <a:solidFill>
                      <a:schemeClr val="tx1"/>
                    </a:solidFill>
                  </a:rPr>
                  <a:t> </a:t>
                </a:r>
                <a:r>
                  <a:rPr lang="en-US" sz="2400" dirty="0">
                    <a:solidFill>
                      <a:schemeClr val="tx1"/>
                    </a:solidFill>
                  </a:rPr>
                  <a:t>is useful in program analysis</a:t>
                </a:r>
                <a:endParaRPr lang="en-US" sz="2400" dirty="0">
                  <a:ln>
                    <a:solidFill>
                      <a:srgbClr val="FF0000"/>
                    </a:solidFill>
                  </a:ln>
                  <a:solidFill>
                    <a:schemeClr val="tx1"/>
                  </a:solidFill>
                </a:endParaRPr>
              </a:p>
            </p:txBody>
          </p:sp>
        </mc:Choice>
        <mc:Fallback xmlns="">
          <p:sp>
            <p:nvSpPr>
              <p:cNvPr id="5" name="Rounded Rectangular Callout 4"/>
              <p:cNvSpPr>
                <a:spLocks noRot="1" noChangeAspect="1" noMove="1" noResize="1" noEditPoints="1" noAdjustHandles="1" noChangeArrowheads="1" noChangeShapeType="1" noTextEdit="1"/>
              </p:cNvSpPr>
              <p:nvPr/>
            </p:nvSpPr>
            <p:spPr>
              <a:xfrm>
                <a:off x="410818" y="5793360"/>
                <a:ext cx="8316416" cy="886202"/>
              </a:xfrm>
              <a:prstGeom prst="wedgeRoundRectCallout">
                <a:avLst>
                  <a:gd name="adj1" fmla="val 2565"/>
                  <a:gd name="adj2" fmla="val -120668"/>
                  <a:gd name="adj3" fmla="val 16667"/>
                </a:avLst>
              </a:prstGeom>
              <a:blipFill rotWithShape="1">
                <a:blip r:embed="rId3"/>
                <a:stretch>
                  <a:fillRect l="-438" b="-5882"/>
                </a:stretch>
              </a:blipFill>
              <a:ln w="28575">
                <a:solidFill>
                  <a:srgbClr val="FF0000"/>
                </a:solidFill>
              </a:ln>
              <a:effectLst>
                <a:outerShdw blurRad="50800" sx="1000" sy="1000" algn="ctr" rotWithShape="0">
                  <a:srgbClr val="FFFFFF">
                    <a:alpha val="0"/>
                  </a:srgbClr>
                </a:outerShdw>
              </a:effectLst>
            </p:spPr>
            <p:txBody>
              <a:bodyPr/>
              <a:lstStyle/>
              <a:p>
                <a:r>
                  <a:rPr lang="en-US">
                    <a:noFill/>
                  </a:rPr>
                  <a:t> </a:t>
                </a:r>
              </a:p>
            </p:txBody>
          </p:sp>
        </mc:Fallback>
      </mc:AlternateContent>
      <p:sp>
        <p:nvSpPr>
          <p:cNvPr id="6" name="Slide Number Placeholder 5"/>
          <p:cNvSpPr>
            <a:spLocks noGrp="1"/>
          </p:cNvSpPr>
          <p:nvPr>
            <p:ph type="sldNum" sz="quarter" idx="12"/>
          </p:nvPr>
        </p:nvSpPr>
        <p:spPr/>
        <p:txBody>
          <a:bodyPr/>
          <a:lstStyle/>
          <a:p>
            <a:fld id="{A65A0EED-6B89-664A-801E-D3FDD91C7C69}" type="slidenum">
              <a:rPr lang="en-US" smtClean="0"/>
              <a:pPr/>
              <a:t>99</a:t>
            </a:fld>
            <a:endParaRPr lang="en-US" dirty="0"/>
          </a:p>
        </p:txBody>
      </p:sp>
      <p:grpSp>
        <p:nvGrpSpPr>
          <p:cNvPr id="7" name="Group 6"/>
          <p:cNvGrpSpPr/>
          <p:nvPr/>
        </p:nvGrpSpPr>
        <p:grpSpPr>
          <a:xfrm>
            <a:off x="2151110" y="2478024"/>
            <a:ext cx="4841781" cy="2049675"/>
            <a:chOff x="2151110" y="2484187"/>
            <a:chExt cx="4841781" cy="2049675"/>
          </a:xfrm>
        </p:grpSpPr>
        <p:sp>
          <p:nvSpPr>
            <p:cNvPr id="45" name="Oval 44"/>
            <p:cNvSpPr/>
            <p:nvPr/>
          </p:nvSpPr>
          <p:spPr>
            <a:xfrm>
              <a:off x="5787900" y="4195308"/>
              <a:ext cx="922500"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ysClr val="windowText" lastClr="000000"/>
                  </a:solidFill>
                  <a:latin typeface="Lucida Calligraphy" panose="03010101010101010101" pitchFamily="66" charset="0"/>
                </a:rPr>
                <a:t>A </a:t>
              </a:r>
              <a:r>
                <a:rPr lang="en-US" sz="1600">
                  <a:solidFill>
                    <a:sysClr val="windowText" lastClr="000000"/>
                  </a:solidFill>
                  <a:latin typeface="Lucida Calligraphy" panose="03010101010101010101" pitchFamily="66" charset="0"/>
                </a:rPr>
                <a:t>= </a:t>
              </a:r>
              <a:r>
                <a:rPr lang="en-US" sz="1600" smtClean="0">
                  <a:solidFill>
                    <a:sysClr val="windowText" lastClr="000000"/>
                  </a:solidFill>
                  <a:latin typeface="Lucida Calligraphy" panose="03010101010101010101" pitchFamily="66" charset="0"/>
                </a:rPr>
                <a:t>L</a:t>
              </a:r>
              <a:r>
                <a:rPr lang="en-US" sz="1600" smtClean="0">
                  <a:solidFill>
                    <a:sysClr val="windowText" lastClr="000000"/>
                  </a:solidFill>
                </a:rPr>
                <a:t>’</a:t>
              </a:r>
              <a:endParaRPr lang="en-US" sz="1600" baseline="-25000" dirty="0">
                <a:solidFill>
                  <a:sysClr val="windowText" lastClr="000000"/>
                </a:solidFill>
              </a:endParaRPr>
            </a:p>
          </p:txBody>
        </p:sp>
        <p:sp>
          <p:nvSpPr>
            <p:cNvPr id="46" name="Oval 45"/>
            <p:cNvSpPr/>
            <p:nvPr/>
          </p:nvSpPr>
          <p:spPr>
            <a:xfrm>
              <a:off x="4258655" y="4195308"/>
              <a:ext cx="338097" cy="315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ysClr val="windowText" lastClr="000000"/>
                  </a:solidFill>
                  <a:latin typeface="Lucida Calligraphy" panose="03010101010101010101" pitchFamily="66" charset="0"/>
                </a:rPr>
                <a:t>L</a:t>
              </a:r>
              <a:endParaRPr lang="en-US" sz="1600" baseline="-25000" dirty="0">
                <a:solidFill>
                  <a:sysClr val="windowText" lastClr="000000"/>
                </a:solidFill>
                <a:latin typeface="Lucida Calligraphy" panose="03010101010101010101" pitchFamily="66" charset="0"/>
              </a:endParaRPr>
            </a:p>
          </p:txBody>
        </p:sp>
        <p:sp>
          <p:nvSpPr>
            <p:cNvPr id="47" name="Rounded Rectangle 46"/>
            <p:cNvSpPr/>
            <p:nvPr/>
          </p:nvSpPr>
          <p:spPr>
            <a:xfrm>
              <a:off x="3812981" y="2503693"/>
              <a:ext cx="1265474" cy="1709175"/>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426414" y="3300236"/>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sp>
          <p:nvSpPr>
            <p:cNvPr id="49" name="TextBox 48"/>
            <p:cNvSpPr txBox="1"/>
            <p:nvPr/>
          </p:nvSpPr>
          <p:spPr>
            <a:xfrm>
              <a:off x="4351752" y="2989819"/>
              <a:ext cx="231795" cy="276999"/>
            </a:xfrm>
            <a:prstGeom prst="rect">
              <a:avLst/>
            </a:prstGeom>
            <a:noFill/>
          </p:spPr>
          <p:txBody>
            <a:bodyPr wrap="none" lIns="45720" tIns="0" rIns="45720" bIns="0" rtlCol="0">
              <a:spAutoFit/>
            </a:bodyPr>
            <a:lstStyle/>
            <a:p>
              <a:r>
                <a:rPr lang="en-US" dirty="0" smtClean="0">
                  <a:solidFill>
                    <a:sysClr val="windowText" lastClr="000000"/>
                  </a:solidFill>
                  <a:sym typeface="Symbol"/>
                </a:rPr>
                <a:t></a:t>
              </a:r>
              <a:endParaRPr lang="en-US" b="1" dirty="0">
                <a:solidFill>
                  <a:sysClr val="windowText" lastClr="000000"/>
                </a:solidFill>
              </a:endParaRPr>
            </a:p>
          </p:txBody>
        </p:sp>
        <p:grpSp>
          <p:nvGrpSpPr>
            <p:cNvPr id="50" name="Group 49"/>
            <p:cNvGrpSpPr/>
            <p:nvPr/>
          </p:nvGrpSpPr>
          <p:grpSpPr>
            <a:xfrm>
              <a:off x="4484047" y="3011087"/>
              <a:ext cx="2328574" cy="434339"/>
              <a:chOff x="4484047" y="2931063"/>
              <a:chExt cx="2328574" cy="434339"/>
            </a:xfrm>
          </p:grpSpPr>
          <mc:AlternateContent xmlns:mc="http://schemas.openxmlformats.org/markup-compatibility/2006" xmlns:a14="http://schemas.microsoft.com/office/drawing/2010/main">
            <mc:Choice Requires="a14">
              <p:sp>
                <p:nvSpPr>
                  <p:cNvPr id="51" name="TextBox 50"/>
                  <p:cNvSpPr txBox="1"/>
                  <p:nvPr/>
                </p:nvSpPr>
                <p:spPr>
                  <a:xfrm>
                    <a:off x="6203983" y="2996070"/>
                    <a:ext cx="608638" cy="369332"/>
                  </a:xfrm>
                  <a:prstGeom prst="rect">
                    <a:avLst/>
                  </a:prstGeom>
                  <a:noFill/>
                </p:spPr>
                <p:txBody>
                  <a:bodyPr wrap="square" rtlCol="0">
                    <a:spAutoFit/>
                  </a:bodyPr>
                  <a:lstStyle/>
                  <a:p>
                    <a14:m>
                      <m:oMath xmlns:m="http://schemas.openxmlformats.org/officeDocument/2006/math">
                        <m:acc>
                          <m:accPr>
                            <m:chr m:val="̂"/>
                            <m:ctrlPr>
                              <a:rPr lang="en-US" i="1" smtClean="0">
                                <a:latin typeface="Cambria Math"/>
                                <a:sym typeface="Symbol"/>
                              </a:rPr>
                            </m:ctrlPr>
                          </m:accPr>
                          <m:e>
                            <m:r>
                              <a:rPr lang="en-US" i="1" smtClean="0">
                                <a:latin typeface="Cambria Math"/>
                                <a:ea typeface="Cambria Math"/>
                                <a:sym typeface="Symbol"/>
                              </a:rPr>
                              <m:t>𝛼</m:t>
                            </m:r>
                          </m:e>
                        </m:acc>
                      </m:oMath>
                    </a14:m>
                    <a:r>
                      <a:rPr lang="en-US" dirty="0" smtClean="0">
                        <a:sym typeface="Symbol"/>
                      </a:rPr>
                      <a:t>(</a:t>
                    </a:r>
                    <a:r>
                      <a:rPr lang="en-US" dirty="0" smtClean="0">
                        <a:solidFill>
                          <a:sysClr val="windowText" lastClr="000000"/>
                        </a:solidFill>
                        <a:sym typeface="Symbol"/>
                      </a:rPr>
                      <a:t></a:t>
                    </a:r>
                    <a:r>
                      <a:rPr lang="en-US" dirty="0" smtClean="0"/>
                      <a:t>)</a:t>
                    </a:r>
                    <a:endParaRPr lang="en-US" dirty="0"/>
                  </a:p>
                </p:txBody>
              </p:sp>
            </mc:Choice>
            <mc:Fallback xmlns="">
              <p:sp>
                <p:nvSpPr>
                  <p:cNvPr id="51" name="TextBox 50"/>
                  <p:cNvSpPr txBox="1">
                    <a:spLocks noRot="1" noChangeAspect="1" noMove="1" noResize="1" noEditPoints="1" noAdjustHandles="1" noChangeArrowheads="1" noChangeShapeType="1" noTextEdit="1"/>
                  </p:cNvSpPr>
                  <p:nvPr/>
                </p:nvSpPr>
                <p:spPr>
                  <a:xfrm>
                    <a:off x="6203983" y="2996070"/>
                    <a:ext cx="608638" cy="369332"/>
                  </a:xfrm>
                  <a:prstGeom prst="rect">
                    <a:avLst/>
                  </a:prstGeom>
                  <a:blipFill rotWithShape="1">
                    <a:blip r:embed="rId11"/>
                    <a:stretch>
                      <a:fillRect t="-11667" r="-8000" b="-26667"/>
                    </a:stretch>
                  </a:blipFill>
                </p:spPr>
                <p:txBody>
                  <a:bodyPr/>
                  <a:lstStyle/>
                  <a:p>
                    <a:r>
                      <a:rPr lang="en-US">
                        <a:noFill/>
                      </a:rPr>
                      <a:t> </a:t>
                    </a:r>
                  </a:p>
                </p:txBody>
              </p:sp>
            </mc:Fallback>
          </mc:AlternateContent>
          <p:cxnSp>
            <p:nvCxnSpPr>
              <p:cNvPr id="52" name="Straight Arrow Connector 51"/>
              <p:cNvCxnSpPr>
                <a:stCxn id="53" idx="2"/>
                <a:endCxn id="48" idx="6"/>
              </p:cNvCxnSpPr>
              <p:nvPr/>
            </p:nvCxnSpPr>
            <p:spPr>
              <a:xfrm flipH="1">
                <a:off x="4484047" y="3192576"/>
                <a:ext cx="1708407" cy="68320"/>
              </a:xfrm>
              <a:prstGeom prst="straightConnector1">
                <a:avLst/>
              </a:prstGeom>
              <a:ln>
                <a:solidFill>
                  <a:schemeClr val="tx1"/>
                </a:solidFill>
                <a:headEnd type="stealth" w="med" len="lg"/>
                <a:tailEnd type="none" w="med" len="lg"/>
              </a:ln>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6192454" y="3165144"/>
                <a:ext cx="57633" cy="548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mc:AlternateContent xmlns:mc="http://schemas.openxmlformats.org/markup-compatibility/2006" xmlns:a14="http://schemas.microsoft.com/office/drawing/2010/main">
            <mc:Choice Requires="a14">
              <p:sp>
                <p:nvSpPr>
                  <p:cNvPr id="57" name="TextBox 56"/>
                  <p:cNvSpPr txBox="1"/>
                  <p:nvPr/>
                </p:nvSpPr>
                <p:spPr>
                  <a:xfrm>
                    <a:off x="5140912" y="2931063"/>
                    <a:ext cx="364780" cy="3629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a:sym typeface="Symbol"/>
                                </a:rPr>
                              </m:ctrlPr>
                            </m:accPr>
                            <m:e>
                              <m:r>
                                <a:rPr lang="en-US" i="1" smtClean="0">
                                  <a:latin typeface="Cambria Math"/>
                                  <a:ea typeface="Cambria Math"/>
                                  <a:sym typeface="Symbol"/>
                                </a:rPr>
                                <m:t>𝛼</m:t>
                              </m:r>
                            </m:e>
                          </m:acc>
                        </m:oMath>
                      </m:oMathPara>
                    </a14:m>
                    <a:endParaRPr lang="en-US" baseline="-25000" dirty="0"/>
                  </a:p>
                </p:txBody>
              </p:sp>
            </mc:Choice>
            <mc:Fallback xmlns="">
              <p:sp>
                <p:nvSpPr>
                  <p:cNvPr id="57" name="TextBox 56"/>
                  <p:cNvSpPr txBox="1">
                    <a:spLocks noRot="1" noChangeAspect="1" noMove="1" noResize="1" noEditPoints="1" noAdjustHandles="1" noChangeArrowheads="1" noChangeShapeType="1" noTextEdit="1"/>
                  </p:cNvSpPr>
                  <p:nvPr/>
                </p:nvSpPr>
                <p:spPr>
                  <a:xfrm>
                    <a:off x="5140912" y="2931063"/>
                    <a:ext cx="364780" cy="362984"/>
                  </a:xfrm>
                  <a:prstGeom prst="rect">
                    <a:avLst/>
                  </a:prstGeom>
                  <a:blipFill rotWithShape="1">
                    <a:blip r:embed="rId12"/>
                    <a:stretch>
                      <a:fillRect t="-5085" r="-16667"/>
                    </a:stretch>
                  </a:blipFill>
                </p:spPr>
                <p:txBody>
                  <a:bodyPr/>
                  <a:lstStyle/>
                  <a:p>
                    <a:r>
                      <a:rPr lang="en-US">
                        <a:noFill/>
                      </a:rPr>
                      <a:t> </a:t>
                    </a:r>
                  </a:p>
                </p:txBody>
              </p:sp>
            </mc:Fallback>
          </mc:AlternateContent>
        </p:grpSp>
        <p:sp>
          <p:nvSpPr>
            <p:cNvPr id="58" name="Diamond 57"/>
            <p:cNvSpPr/>
            <p:nvPr/>
          </p:nvSpPr>
          <p:spPr>
            <a:xfrm>
              <a:off x="5509871" y="2503693"/>
              <a:ext cx="1483020" cy="1709175"/>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2371281" y="4195308"/>
              <a:ext cx="830677" cy="338554"/>
            </a:xfrm>
            <a:prstGeom prst="rect">
              <a:avLst/>
            </a:prstGeom>
            <a:noFill/>
          </p:spPr>
          <p:txBody>
            <a:bodyPr wrap="none" rtlCol="0">
              <a:spAutoFit/>
            </a:bodyPr>
            <a:lstStyle/>
            <a:p>
              <a:r>
                <a:rPr lang="en-US" sz="1600" dirty="0" smtClean="0">
                  <a:solidFill>
                    <a:sysClr val="windowText" lastClr="000000"/>
                  </a:solidFill>
                  <a:latin typeface="Lucida Calligraphy" panose="03010101010101010101" pitchFamily="66" charset="0"/>
                </a:rPr>
                <a:t>States</a:t>
              </a:r>
              <a:endParaRPr lang="en-US" sz="1600" baseline="-25000" dirty="0">
                <a:solidFill>
                  <a:sysClr val="windowText" lastClr="000000"/>
                </a:solidFill>
              </a:endParaRPr>
            </a:p>
          </p:txBody>
        </p:sp>
        <p:sp>
          <p:nvSpPr>
            <p:cNvPr id="60" name="Rounded Rectangle 59"/>
            <p:cNvSpPr/>
            <p:nvPr/>
          </p:nvSpPr>
          <p:spPr>
            <a:xfrm>
              <a:off x="2151110" y="2503693"/>
              <a:ext cx="1265474" cy="1709174"/>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p:cNvGrpSpPr/>
            <p:nvPr/>
          </p:nvGrpSpPr>
          <p:grpSpPr>
            <a:xfrm>
              <a:off x="2517411" y="2484187"/>
              <a:ext cx="3703861" cy="1232749"/>
              <a:chOff x="2517411" y="2404163"/>
              <a:chExt cx="3703861" cy="1232749"/>
            </a:xfrm>
          </p:grpSpPr>
          <p:sp>
            <p:nvSpPr>
              <p:cNvPr id="62" name="Regular Pentagon 61"/>
              <p:cNvSpPr>
                <a:spLocks noChangeAspect="1"/>
              </p:cNvSpPr>
              <p:nvPr/>
            </p:nvSpPr>
            <p:spPr>
              <a:xfrm rot="949945">
                <a:off x="2517411" y="2982643"/>
                <a:ext cx="594360" cy="654269"/>
              </a:xfrm>
              <a:prstGeom prst="pentagon">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5407938" y="2404163"/>
                <a:ext cx="279244" cy="369332"/>
              </a:xfrm>
              <a:prstGeom prst="rect">
                <a:avLst/>
              </a:prstGeom>
              <a:noFill/>
            </p:spPr>
            <p:txBody>
              <a:bodyPr wrap="none" rtlCol="0">
                <a:spAutoFit/>
              </a:bodyPr>
              <a:lstStyle/>
              <a:p>
                <a:r>
                  <a:rPr lang="en-US" dirty="0" smtClean="0">
                    <a:sym typeface="Symbol"/>
                  </a:rPr>
                  <a:t></a:t>
                </a:r>
                <a:endParaRPr lang="en-US" baseline="-25000" dirty="0"/>
              </a:p>
            </p:txBody>
          </p:sp>
          <p:cxnSp>
            <p:nvCxnSpPr>
              <p:cNvPr id="64" name="Curved Connector 63"/>
              <p:cNvCxnSpPr>
                <a:stCxn id="53" idx="0"/>
                <a:endCxn id="62" idx="0"/>
              </p:cNvCxnSpPr>
              <p:nvPr/>
            </p:nvCxnSpPr>
            <p:spPr>
              <a:xfrm rot="16200000" flipV="1">
                <a:off x="4470885" y="1428010"/>
                <a:ext cx="183343" cy="3317430"/>
              </a:xfrm>
              <a:prstGeom prst="curvedConnector3">
                <a:avLst>
                  <a:gd name="adj1" fmla="val 231453"/>
                </a:avLst>
              </a:prstGeom>
              <a:ln>
                <a:solidFill>
                  <a:schemeClr val="tx1"/>
                </a:solidFill>
                <a:prstDash val="dash"/>
                <a:headEnd type="none" w="med" len="lg"/>
                <a:tailEnd type="stealth" w="med" len="lg"/>
              </a:ln>
            </p:spPr>
            <p:style>
              <a:lnRef idx="1">
                <a:schemeClr val="accent1"/>
              </a:lnRef>
              <a:fillRef idx="0">
                <a:schemeClr val="accent1"/>
              </a:fillRef>
              <a:effectRef idx="0">
                <a:schemeClr val="accent1"/>
              </a:effectRef>
              <a:fontRef idx="minor">
                <a:schemeClr val="tx1"/>
              </a:fontRef>
            </p:style>
          </p:cxnSp>
        </p:grpSp>
        <p:grpSp>
          <p:nvGrpSpPr>
            <p:cNvPr id="65" name="Group 64"/>
            <p:cNvGrpSpPr/>
            <p:nvPr/>
          </p:nvGrpSpPr>
          <p:grpSpPr>
            <a:xfrm>
              <a:off x="2668587" y="3091579"/>
              <a:ext cx="1757827" cy="629538"/>
              <a:chOff x="2668587" y="3011555"/>
              <a:chExt cx="1757827" cy="629538"/>
            </a:xfrm>
          </p:grpSpPr>
          <p:cxnSp>
            <p:nvCxnSpPr>
              <p:cNvPr id="66" name="Straight Arrow Connector 65"/>
              <p:cNvCxnSpPr>
                <a:stCxn id="48" idx="2"/>
                <a:endCxn id="67" idx="6"/>
              </p:cNvCxnSpPr>
              <p:nvPr/>
            </p:nvCxnSpPr>
            <p:spPr>
              <a:xfrm flipH="1">
                <a:off x="3022053" y="3260896"/>
                <a:ext cx="1404361" cy="76923"/>
              </a:xfrm>
              <a:prstGeom prst="straightConnector1">
                <a:avLst/>
              </a:prstGeom>
              <a:ln>
                <a:solidFill>
                  <a:schemeClr val="tx1"/>
                </a:solidFill>
                <a:prstDash val="dash"/>
                <a:headEnd type="none" w="med" len="lg"/>
                <a:tailEnd type="stealth" w="med" len="lg"/>
              </a:ln>
            </p:spPr>
            <p:style>
              <a:lnRef idx="1">
                <a:schemeClr val="accent1"/>
              </a:lnRef>
              <a:fillRef idx="0">
                <a:schemeClr val="accent1"/>
              </a:fillRef>
              <a:effectRef idx="0">
                <a:schemeClr val="accent1"/>
              </a:effectRef>
              <a:fontRef idx="minor">
                <a:schemeClr val="tx1"/>
              </a:fontRef>
            </p:style>
          </p:cxnSp>
          <p:sp>
            <p:nvSpPr>
              <p:cNvPr id="67" name="Oval 66"/>
              <p:cNvSpPr/>
              <p:nvPr/>
            </p:nvSpPr>
            <p:spPr>
              <a:xfrm>
                <a:off x="2668587" y="3034544"/>
                <a:ext cx="353466" cy="606549"/>
              </a:xfrm>
              <a:prstGeom prst="ellipse">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3435714" y="3011555"/>
                <a:ext cx="470003" cy="276999"/>
              </a:xfrm>
              <a:prstGeom prst="rect">
                <a:avLst/>
              </a:prstGeom>
              <a:noFill/>
            </p:spPr>
            <p:txBody>
              <a:bodyPr wrap="square" lIns="45720" tIns="0" rIns="45720" bIns="0" rtlCol="0">
                <a:spAutoFit/>
              </a:bodyPr>
              <a:lstStyle/>
              <a:p>
                <a:r>
                  <a:rPr lang="en-US" dirty="0" smtClean="0">
                    <a:solidFill>
                      <a:sysClr val="windowText" lastClr="000000"/>
                    </a:solidFill>
                    <a:sym typeface="Math B"/>
                  </a:rPr>
                  <a:t></a:t>
                </a:r>
                <a:endParaRPr lang="en-US" b="1" dirty="0">
                  <a:solidFill>
                    <a:sysClr val="windowText" lastClr="000000"/>
                  </a:solidFill>
                </a:endParaRPr>
              </a:p>
            </p:txBody>
          </p:sp>
        </p:grpSp>
      </p:grpSp>
      <p:sp>
        <p:nvSpPr>
          <p:cNvPr id="41" name="TextBox 40"/>
          <p:cNvSpPr txBox="1"/>
          <p:nvPr/>
        </p:nvSpPr>
        <p:spPr>
          <a:xfrm>
            <a:off x="609600" y="1657774"/>
            <a:ext cx="7382869" cy="584775"/>
          </a:xfrm>
          <a:prstGeom prst="rect">
            <a:avLst/>
          </a:prstGeom>
          <a:noFill/>
          <a:ln w="28575">
            <a:solidFill>
              <a:srgbClr val="0070C0"/>
            </a:solidFill>
          </a:ln>
        </p:spPr>
        <p:txBody>
          <a:bodyPr wrap="square" rtlCol="0">
            <a:spAutoFit/>
          </a:bodyPr>
          <a:lstStyle/>
          <a:p>
            <a:endParaRPr lang="en-US" sz="3200" dirty="0"/>
          </a:p>
        </p:txBody>
      </p:sp>
      <mc:AlternateContent xmlns:mc="http://schemas.openxmlformats.org/markup-compatibility/2006" xmlns:a14="http://schemas.microsoft.com/office/drawing/2010/main">
        <mc:Choice Requires="a14">
          <p:sp>
            <p:nvSpPr>
              <p:cNvPr id="42" name="Rectangle 41"/>
              <p:cNvSpPr/>
              <p:nvPr/>
            </p:nvSpPr>
            <p:spPr>
              <a:xfrm>
                <a:off x="1404979" y="1657774"/>
                <a:ext cx="5410200" cy="523220"/>
              </a:xfrm>
              <a:prstGeom prst="rect">
                <a:avLst/>
              </a:prstGeom>
            </p:spPr>
            <p:txBody>
              <a:bodyPr wrap="square">
                <a:spAutoFit/>
              </a:bodyPr>
              <a:lstStyle/>
              <a:p>
                <a14:m>
                  <m:oMath xmlns:m="http://schemas.openxmlformats.org/officeDocument/2006/math">
                    <m:acc>
                      <m:accPr>
                        <m:chr m:val="̂"/>
                        <m:ctrlPr>
                          <a:rPr lang="en-US" sz="2800" i="1">
                            <a:latin typeface="Cambria Math"/>
                            <a:ea typeface="Cambria Math"/>
                          </a:rPr>
                        </m:ctrlPr>
                      </m:accPr>
                      <m:e>
                        <m:r>
                          <a:rPr lang="en-US" sz="2800" i="1">
                            <a:latin typeface="Cambria Math"/>
                            <a:ea typeface="Cambria Math"/>
                          </a:rPr>
                          <m:t>𝛼</m:t>
                        </m:r>
                      </m:e>
                    </m:acc>
                    <m:r>
                      <m:rPr>
                        <m:nor/>
                      </m:rPr>
                      <a:rPr lang="en-US" sz="2800" dirty="0"/>
                      <m:t>(</m:t>
                    </m:r>
                    <m:r>
                      <a:rPr lang="en-US" sz="2800" i="1">
                        <a:solidFill>
                          <a:srgbClr val="0070C0"/>
                        </a:solidFill>
                        <a:latin typeface="Cambria Math"/>
                      </a:rPr>
                      <m:t>𝜑</m:t>
                    </m:r>
                    <m:r>
                      <m:rPr>
                        <m:nor/>
                      </m:rPr>
                      <a:rPr lang="en-US" sz="2800" dirty="0"/>
                      <m:t>)</m:t>
                    </m:r>
                    <m:r>
                      <m:rPr>
                        <m:nor/>
                      </m:rPr>
                      <a:rPr lang="en-US" sz="2800" b="0" i="0" dirty="0" smtClean="0"/>
                      <m:t> =</m:t>
                    </m:r>
                    <m:r>
                      <a:rPr lang="en-US" sz="2800" b="0" i="1" dirty="0" smtClean="0">
                        <a:solidFill>
                          <a:srgbClr val="FF0000"/>
                        </a:solidFill>
                        <a:latin typeface="Cambria Math"/>
                      </a:rPr>
                      <m:t>⊥</m:t>
                    </m:r>
                  </m:oMath>
                </a14:m>
                <a:r>
                  <a:rPr lang="en-US" sz="2800" dirty="0" smtClean="0"/>
                  <a:t> implies </a:t>
                </a:r>
                <a14:m>
                  <m:oMath xmlns:m="http://schemas.openxmlformats.org/officeDocument/2006/math">
                    <m:r>
                      <a:rPr lang="en-US" sz="2800" i="1">
                        <a:solidFill>
                          <a:srgbClr val="0070C0"/>
                        </a:solidFill>
                        <a:latin typeface="Cambria Math"/>
                        <a:ea typeface="Cambria Math"/>
                      </a:rPr>
                      <m:t>𝜑</m:t>
                    </m:r>
                  </m:oMath>
                </a14:m>
                <a:r>
                  <a:rPr lang="en-US" sz="2800" dirty="0"/>
                  <a:t> is </a:t>
                </a:r>
                <a:r>
                  <a:rPr lang="en-US" sz="2800" dirty="0" err="1" smtClean="0"/>
                  <a:t>unsatisfiable</a:t>
                </a:r>
                <a:endParaRPr lang="en-US" sz="2800" dirty="0"/>
              </a:p>
            </p:txBody>
          </p:sp>
        </mc:Choice>
        <mc:Fallback xmlns="">
          <p:sp>
            <p:nvSpPr>
              <p:cNvPr id="42" name="Rectangle 41"/>
              <p:cNvSpPr>
                <a:spLocks noRot="1" noChangeAspect="1" noMove="1" noResize="1" noEditPoints="1" noAdjustHandles="1" noChangeArrowheads="1" noChangeShapeType="1" noTextEdit="1"/>
              </p:cNvSpPr>
              <p:nvPr/>
            </p:nvSpPr>
            <p:spPr>
              <a:xfrm>
                <a:off x="1404979" y="1657774"/>
                <a:ext cx="5410200" cy="523220"/>
              </a:xfrm>
              <a:prstGeom prst="rect">
                <a:avLst/>
              </a:prstGeom>
              <a:blipFill rotWithShape="1">
                <a:blip r:embed="rId13"/>
                <a:stretch>
                  <a:fillRect t="-10465" b="-32558"/>
                </a:stretch>
              </a:blipFill>
            </p:spPr>
            <p:txBody>
              <a:bodyPr/>
              <a:lstStyle/>
              <a:p>
                <a:r>
                  <a:rPr lang="en-US">
                    <a:noFill/>
                  </a:rPr>
                  <a:t> </a:t>
                </a:r>
              </a:p>
            </p:txBody>
          </p:sp>
        </mc:Fallback>
      </mc:AlternateContent>
      <p:grpSp>
        <p:nvGrpSpPr>
          <p:cNvPr id="43" name="Group 42"/>
          <p:cNvGrpSpPr/>
          <p:nvPr/>
        </p:nvGrpSpPr>
        <p:grpSpPr>
          <a:xfrm>
            <a:off x="7626068" y="1371600"/>
            <a:ext cx="664221" cy="1157121"/>
            <a:chOff x="7848600" y="4424832"/>
            <a:chExt cx="664221" cy="1157121"/>
          </a:xfrm>
        </p:grpSpPr>
        <p:sp>
          <p:nvSpPr>
            <p:cNvPr id="44" name="Oval 43"/>
            <p:cNvSpPr/>
            <p:nvPr/>
          </p:nvSpPr>
          <p:spPr>
            <a:xfrm>
              <a:off x="7913747" y="4424832"/>
              <a:ext cx="558915" cy="115712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4" name="TextBox 73"/>
                <p:cNvSpPr txBox="1"/>
                <p:nvPr/>
              </p:nvSpPr>
              <p:spPr>
                <a:xfrm>
                  <a:off x="7848600" y="4640759"/>
                  <a:ext cx="664221" cy="76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400" b="0" i="1" smtClean="0">
                            <a:solidFill>
                              <a:schemeClr val="tx2">
                                <a:lumMod val="60000"/>
                                <a:lumOff val="40000"/>
                              </a:schemeClr>
                            </a:solidFill>
                            <a:latin typeface="Cambria Math"/>
                            <a:ea typeface="Cambria Math"/>
                          </a:rPr>
                          <m:t>ℒ</m:t>
                        </m:r>
                      </m:oMath>
                    </m:oMathPara>
                  </a14:m>
                  <a:endParaRPr lang="en-US" sz="4400" dirty="0"/>
                </a:p>
              </p:txBody>
            </p:sp>
          </mc:Choice>
          <mc:Fallback xmlns="">
            <p:sp>
              <p:nvSpPr>
                <p:cNvPr id="11" name="TextBox 10"/>
                <p:cNvSpPr txBox="1">
                  <a:spLocks noRot="1" noChangeAspect="1" noMove="1" noResize="1" noEditPoints="1" noAdjustHandles="1" noChangeArrowheads="1" noChangeShapeType="1" noTextEdit="1"/>
                </p:cNvSpPr>
                <p:nvPr/>
              </p:nvSpPr>
              <p:spPr>
                <a:xfrm>
                  <a:off x="7848600" y="4640759"/>
                  <a:ext cx="664221" cy="769441"/>
                </a:xfrm>
                <a:prstGeom prst="rect">
                  <a:avLst/>
                </a:prstGeom>
                <a:blipFill rotWithShape="1">
                  <a:blip r:embed="rId8"/>
                  <a:stretch>
                    <a:fillRect/>
                  </a:stretch>
                </a:blipFill>
              </p:spPr>
              <p:txBody>
                <a:bodyPr/>
                <a:lstStyle/>
                <a:p>
                  <a:r>
                    <a:rPr lang="en-US">
                      <a:noFill/>
                    </a:rPr>
                    <a:t> </a:t>
                  </a:r>
                </a:p>
              </p:txBody>
            </p:sp>
          </mc:Fallback>
        </mc:AlternateContent>
      </p:grpSp>
      <p:pic>
        <p:nvPicPr>
          <p:cNvPr id="39" name="Picture 8" descr="C:\Users\reps\AppData\Local\Microsoft\Windows\Temporary Internet Files\Content.IE5\UWN4LK9M\Lightbulb_by_Trixyrogue[1].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266676" y="1150557"/>
            <a:ext cx="880269" cy="101231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0" name="TextBox 39"/>
              <p:cNvSpPr txBox="1"/>
              <p:nvPr/>
            </p:nvSpPr>
            <p:spPr>
              <a:xfrm>
                <a:off x="323850" y="4634163"/>
                <a:ext cx="7958178" cy="531043"/>
              </a:xfrm>
              <a:prstGeom prst="rect">
                <a:avLst/>
              </a:prstGeom>
              <a:noFill/>
              <a:ln w="28575">
                <a:solidFill>
                  <a:srgbClr val="FF0000"/>
                </a:solidFill>
              </a:ln>
            </p:spPr>
            <p:txBody>
              <a:bodyPr wrap="square" rtlCol="0">
                <a:spAutoFit/>
              </a:bodyPr>
              <a:lstStyle/>
              <a:p>
                <a14:m>
                  <m:oMath xmlns:m="http://schemas.openxmlformats.org/officeDocument/2006/math">
                    <m:sSub>
                      <m:sSubPr>
                        <m:ctrlPr>
                          <a:rPr lang="en-US" sz="2800" i="1" smtClean="0">
                            <a:solidFill>
                              <a:srgbClr val="0070C0"/>
                            </a:solidFill>
                            <a:latin typeface="Cambria Math"/>
                            <a:ea typeface="Cambria Math"/>
                          </a:rPr>
                        </m:ctrlPr>
                      </m:sSubPr>
                      <m:e>
                        <m:acc>
                          <m:accPr>
                            <m:chr m:val="̂"/>
                            <m:ctrlPr>
                              <a:rPr lang="en-US" sz="2800" i="1">
                                <a:latin typeface="Cambria Math"/>
                                <a:ea typeface="Cambria Math"/>
                              </a:rPr>
                            </m:ctrlPr>
                          </m:accPr>
                          <m:e>
                            <m:r>
                              <a:rPr lang="en-US" sz="2800" i="1">
                                <a:latin typeface="Cambria Math"/>
                                <a:ea typeface="Cambria Math"/>
                              </a:rPr>
                              <m:t>𝛼</m:t>
                            </m:r>
                          </m:e>
                        </m:acc>
                        <m:r>
                          <m:rPr>
                            <m:nor/>
                          </m:rPr>
                          <a:rPr lang="en-US" sz="2800" dirty="0"/>
                          <m:t>(</m:t>
                        </m:r>
                        <m:acc>
                          <m:accPr>
                            <m:chr m:val="̂"/>
                            <m:ctrlPr>
                              <a:rPr lang="en-US" sz="2800" i="1" dirty="0" smtClean="0">
                                <a:solidFill>
                                  <a:srgbClr val="FF0000"/>
                                </a:solidFill>
                                <a:latin typeface="Cambria Math"/>
                                <a:ea typeface="Cambria Math"/>
                              </a:rPr>
                            </m:ctrlPr>
                          </m:accPr>
                          <m:e>
                            <m:r>
                              <a:rPr lang="en-US" sz="2800" i="1" dirty="0" smtClean="0">
                                <a:solidFill>
                                  <a:srgbClr val="FF0000"/>
                                </a:solidFill>
                                <a:latin typeface="Cambria Math"/>
                                <a:ea typeface="Cambria Math"/>
                              </a:rPr>
                              <m:t>𝛾</m:t>
                            </m:r>
                          </m:e>
                        </m:acc>
                        <m:r>
                          <a:rPr lang="en-US" sz="2800" b="0" i="1" smtClean="0">
                            <a:solidFill>
                              <a:srgbClr val="FF0000"/>
                            </a:solidFill>
                            <a:latin typeface="Cambria Math"/>
                            <a:ea typeface="Cambria Math"/>
                          </a:rPr>
                          <m:t>(</m:t>
                        </m:r>
                        <m:sSup>
                          <m:sSupPr>
                            <m:ctrlPr>
                              <a:rPr lang="en-US" sz="2800" b="0" i="1" smtClean="0">
                                <a:solidFill>
                                  <a:srgbClr val="FF0000"/>
                                </a:solidFill>
                                <a:latin typeface="Cambria Math"/>
                                <a:ea typeface="Cambria Math"/>
                              </a:rPr>
                            </m:ctrlPr>
                          </m:sSupPr>
                          <m:e>
                            <m:r>
                              <a:rPr lang="en-US" sz="2800" i="1">
                                <a:solidFill>
                                  <a:srgbClr val="FF0000"/>
                                </a:solidFill>
                                <a:latin typeface="Cambria Math"/>
                                <a:ea typeface="Cambria Math"/>
                              </a:rPr>
                              <m:t>𝑎</m:t>
                            </m:r>
                          </m:e>
                          <m:sup>
                            <m:r>
                              <a:rPr lang="en-US" sz="2800" b="0" i="1" smtClean="0">
                                <a:solidFill>
                                  <a:srgbClr val="FF0000"/>
                                </a:solidFill>
                                <a:latin typeface="Cambria Math"/>
                                <a:ea typeface="Cambria Math"/>
                              </a:rPr>
                              <m:t>#</m:t>
                            </m:r>
                          </m:sup>
                        </m:sSup>
                        <m:r>
                          <a:rPr lang="en-US" sz="2800" b="0" i="1" smtClean="0">
                            <a:solidFill>
                              <a:srgbClr val="FF0000"/>
                            </a:solidFill>
                            <a:latin typeface="Cambria Math"/>
                            <a:ea typeface="Cambria Math"/>
                          </a:rPr>
                          <m:t>)</m:t>
                        </m:r>
                        <m:r>
                          <a:rPr lang="en-US" sz="2800" i="1">
                            <a:latin typeface="Cambria Math"/>
                            <a:ea typeface="Cambria Math"/>
                          </a:rPr>
                          <m:t>∧</m:t>
                        </m:r>
                        <m:r>
                          <a:rPr lang="en-US" sz="2800" i="1">
                            <a:solidFill>
                              <a:srgbClr val="0070C0"/>
                            </a:solidFill>
                            <a:latin typeface="Cambria Math"/>
                            <a:ea typeface="Cambria Math"/>
                          </a:rPr>
                          <m:t>𝜑</m:t>
                        </m:r>
                      </m:e>
                      <m:sub>
                        <m:r>
                          <a:rPr lang="en-US" sz="2800" i="1">
                            <a:solidFill>
                              <a:schemeClr val="tx2">
                                <a:lumMod val="60000"/>
                                <a:lumOff val="40000"/>
                              </a:schemeClr>
                            </a:solidFill>
                            <a:latin typeface="Cambria Math"/>
                            <a:ea typeface="Cambria Math"/>
                          </a:rPr>
                          <m:t>𝜏</m:t>
                        </m:r>
                      </m:sub>
                    </m:sSub>
                  </m:oMath>
                </a14:m>
                <a:r>
                  <a:rPr lang="en-US" sz="2800" dirty="0"/>
                  <a:t>) </a:t>
                </a:r>
                <a:r>
                  <a:rPr lang="en-US" sz="2800" dirty="0" smtClean="0"/>
                  <a:t>applies </a:t>
                </a:r>
                <a:r>
                  <a:rPr lang="en-US" sz="2800" dirty="0"/>
                  <a:t>the best abstract transformer </a:t>
                </a:r>
              </a:p>
            </p:txBody>
          </p:sp>
        </mc:Choice>
        <mc:Fallback xmlns="">
          <p:sp>
            <p:nvSpPr>
              <p:cNvPr id="40" name="TextBox 39"/>
              <p:cNvSpPr txBox="1">
                <a:spLocks noRot="1" noChangeAspect="1" noMove="1" noResize="1" noEditPoints="1" noAdjustHandles="1" noChangeArrowheads="1" noChangeShapeType="1" noTextEdit="1"/>
              </p:cNvSpPr>
              <p:nvPr/>
            </p:nvSpPr>
            <p:spPr>
              <a:xfrm>
                <a:off x="323850" y="4634163"/>
                <a:ext cx="7958178" cy="531043"/>
              </a:xfrm>
              <a:prstGeom prst="rect">
                <a:avLst/>
              </a:prstGeom>
              <a:blipFill rotWithShape="1">
                <a:blip r:embed="rId15"/>
                <a:stretch>
                  <a:fillRect t="-6522" b="-27174"/>
                </a:stretch>
              </a:blipFill>
              <a:ln w="28575">
                <a:solidFill>
                  <a:srgbClr val="FF0000"/>
                </a:solidFill>
              </a:ln>
            </p:spPr>
            <p:txBody>
              <a:bodyPr/>
              <a:lstStyle/>
              <a:p>
                <a:r>
                  <a:rPr lang="en-US">
                    <a:noFill/>
                  </a:rPr>
                  <a:t> </a:t>
                </a:r>
              </a:p>
            </p:txBody>
          </p:sp>
        </mc:Fallback>
      </mc:AlternateContent>
      <p:grpSp>
        <p:nvGrpSpPr>
          <p:cNvPr id="54" name="Group 53"/>
          <p:cNvGrpSpPr/>
          <p:nvPr/>
        </p:nvGrpSpPr>
        <p:grpSpPr>
          <a:xfrm>
            <a:off x="8003310" y="4343400"/>
            <a:ext cx="797790" cy="1142846"/>
            <a:chOff x="6977610" y="1371600"/>
            <a:chExt cx="797790" cy="1142846"/>
          </a:xfrm>
        </p:grpSpPr>
        <p:sp>
          <p:nvSpPr>
            <p:cNvPr id="55" name="Diamond 54"/>
            <p:cNvSpPr/>
            <p:nvPr/>
          </p:nvSpPr>
          <p:spPr>
            <a:xfrm>
              <a:off x="7010400" y="1371600"/>
              <a:ext cx="765000" cy="1142846"/>
            </a:xfrm>
            <a:prstGeom prst="diamond">
              <a:avLst/>
            </a:prstGeom>
            <a:solidFill>
              <a:schemeClr val="bg1"/>
            </a:solidFill>
            <a:ln w="24000">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D1C24"/>
                </a:solidFill>
              </a:endParaRPr>
            </a:p>
          </p:txBody>
        </p:sp>
        <mc:AlternateContent xmlns:mc="http://schemas.openxmlformats.org/markup-compatibility/2006" xmlns:a14="http://schemas.microsoft.com/office/drawing/2010/main">
          <mc:Choice Requires="a14">
            <p:sp>
              <p:nvSpPr>
                <p:cNvPr id="56" name="Rectangle 55"/>
                <p:cNvSpPr/>
                <p:nvPr/>
              </p:nvSpPr>
              <p:spPr>
                <a:xfrm>
                  <a:off x="6977610" y="1524000"/>
                  <a:ext cx="777008"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solidFill>
                              <a:srgbClr val="FF0000"/>
                            </a:solidFill>
                            <a:latin typeface="Cambria Math"/>
                            <a:ea typeface="Cambria Math"/>
                          </a:rPr>
                          <m:t>𝒜</m:t>
                        </m:r>
                      </m:oMath>
                    </m:oMathPara>
                  </a14:m>
                  <a:endParaRPr lang="en-US" sz="4000" dirty="0">
                    <a:solidFill>
                      <a:srgbClr val="FF0000"/>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6977610" y="1524000"/>
                  <a:ext cx="777008" cy="707886"/>
                </a:xfrm>
                <a:prstGeom prst="rect">
                  <a:avLst/>
                </a:prstGeom>
                <a:blipFill rotWithShape="1">
                  <a:blip r:embed="rId7"/>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302763115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9050">
          <a:solidFill>
            <a:schemeClr val="tx1"/>
          </a:solidFill>
        </a:ln>
        <a:effectLst>
          <a:outerShdw blurRad="50800" sx="1000" sy="1000" algn="ctr" rotWithShape="0">
            <a:srgbClr val="FFFFFF">
              <a:alpha val="0"/>
            </a:srgb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flat" cmpd="sng" algn="ctr">
              <a:solidFill>
                <a:schemeClr val="bg1"/>
              </a:solidFill>
              <a:prstDash val="solid"/>
              <a:round/>
              <a:headEnd type="none" w="sm" len="sm"/>
              <a:tailEnd type="stealth" w="lg"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Char char="•"/>
          <a:tabLst/>
          <a:defRPr kumimoji="0" lang="en-US" sz="1800" b="0" i="0" u="none" strike="noStrike" cap="none" normalizeH="0" baseline="0" smtClean="0">
            <a:ln>
              <a:noFill/>
            </a:ln>
            <a:solidFill>
              <a:schemeClr val="bg1"/>
            </a:solidFill>
            <a:effectLst/>
            <a:latin typeface="Comic Sans MS" pitchFamily="66"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flat" cmpd="sng" algn="ctr">
              <a:solidFill>
                <a:schemeClr val="bg1"/>
              </a:solidFill>
              <a:prstDash val="solid"/>
              <a:round/>
              <a:headEnd type="none" w="sm" len="sm"/>
              <a:tailEnd type="stealth" w="lg"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Char char="•"/>
          <a:tabLst/>
          <a:defRPr kumimoji="0" lang="en-US" sz="1800" b="0" i="0" u="none" strike="noStrike" cap="none" normalizeH="0" baseline="0" smtClean="0">
            <a:ln>
              <a:noFill/>
            </a:ln>
            <a:solidFill>
              <a:schemeClr val="bg1"/>
            </a:solidFill>
            <a:effectLst/>
            <a:latin typeface="Comic Sans MS" pitchFamily="66"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bg1"/>
          </a:solidFill>
          <a:prstDash val="solid"/>
          <a:round/>
          <a:headEnd type="none" w="sm" len="sm"/>
          <a:tailEnd type="stealth"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Char char="•"/>
          <a:tabLst/>
          <a:defRPr kumimoji="0" lang="en-US" sz="1600" b="0" i="0" u="none" strike="noStrike" cap="none" normalizeH="0" baseline="0" smtClean="0">
            <a:ln>
              <a:noFill/>
            </a:ln>
            <a:solidFill>
              <a:schemeClr val="bg1"/>
            </a:solidFill>
            <a:effectLst/>
            <a:latin typeface="Calibri" pitchFamily="34" charset="0"/>
          </a:defRPr>
        </a:defPPr>
      </a:lstStyle>
    </a:spDef>
    <a:lnDef>
      <a:spPr bwMode="auto">
        <a:xfrm>
          <a:off x="0" y="0"/>
          <a:ext cx="1" cy="1"/>
        </a:xfrm>
        <a:custGeom>
          <a:avLst/>
          <a:gdLst/>
          <a:ahLst/>
          <a:cxnLst/>
          <a:rect l="0" t="0" r="0" b="0"/>
          <a:pathLst/>
        </a:custGeom>
        <a:noFill/>
        <a:ln w="28575" cap="flat" cmpd="sng" algn="ctr">
          <a:solidFill>
            <a:schemeClr val="bg1"/>
          </a:solidFill>
          <a:prstDash val="solid"/>
          <a:round/>
          <a:headEnd type="none" w="sm" len="sm"/>
          <a:tailEnd type="stealth"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Char char="•"/>
          <a:tabLst/>
          <a:defRPr kumimoji="0" lang="en-US" sz="1600" b="0" i="0" u="none" strike="noStrike" cap="none" normalizeH="0" baseline="0" smtClean="0">
            <a:ln>
              <a:noFill/>
            </a:ln>
            <a:solidFill>
              <a:schemeClr val="bg1"/>
            </a:solidFill>
            <a:effectLst/>
            <a:latin typeface="Calibri" pitchFamily="34"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flat" cmpd="sng" algn="ctr">
              <a:solidFill>
                <a:schemeClr val="bg1"/>
              </a:solidFill>
              <a:prstDash val="solid"/>
              <a:round/>
              <a:headEnd type="none" w="sm" len="sm"/>
              <a:tailEnd type="stealth" w="lg"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Char char="•"/>
          <a:tabLst/>
          <a:defRPr kumimoji="0" lang="en-US" sz="1800" b="0" i="0" u="none" strike="noStrike" cap="none" normalizeH="0" baseline="0" smtClean="0">
            <a:ln>
              <a:noFill/>
            </a:ln>
            <a:solidFill>
              <a:schemeClr val="bg1"/>
            </a:solidFill>
            <a:effectLst/>
            <a:latin typeface="Comic Sans MS" pitchFamily="66"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flat" cmpd="sng" algn="ctr">
              <a:solidFill>
                <a:schemeClr val="bg1"/>
              </a:solidFill>
              <a:prstDash val="solid"/>
              <a:round/>
              <a:headEnd type="none" w="sm" len="sm"/>
              <a:tailEnd type="stealth" w="lg"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Char char="•"/>
          <a:tabLst/>
          <a:defRPr kumimoji="0" lang="en-US" sz="1800" b="0" i="0" u="none" strike="noStrike" cap="none" normalizeH="0" baseline="0" smtClean="0">
            <a:ln>
              <a:noFill/>
            </a:ln>
            <a:solidFill>
              <a:schemeClr val="bg1"/>
            </a:solidFill>
            <a:effectLst/>
            <a:latin typeface="Comic Sans MS" pitchFamily="66"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36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285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36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9050">
          <a:solidFill>
            <a:schemeClr val="tx1"/>
          </a:solidFill>
        </a:ln>
        <a:effectLst>
          <a:outerShdw blurRad="50800" sx="1000" sy="1000" algn="ctr" rotWithShape="0">
            <a:srgbClr val="FFFFFF">
              <a:alpha val="0"/>
            </a:srgb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9050">
          <a:solidFill>
            <a:schemeClr val="tx1"/>
          </a:solidFill>
        </a:ln>
        <a:effectLst>
          <a:outerShdw blurRad="50800" sx="1000" sy="1000" algn="ctr" rotWithShape="0">
            <a:srgbClr val="FFFFFF">
              <a:alpha val="0"/>
            </a:srgb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15898</TotalTime>
  <Words>9634</Words>
  <Application>Microsoft Office PowerPoint</Application>
  <PresentationFormat>On-screen Show (4:3)</PresentationFormat>
  <Paragraphs>1668</Paragraphs>
  <Slides>103</Slides>
  <Notes>72</Notes>
  <HiddenSlides>0</HiddenSlides>
  <MMClips>0</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103</vt:i4>
      </vt:variant>
    </vt:vector>
  </HeadingPairs>
  <TitlesOfParts>
    <vt:vector size="124" baseType="lpstr">
      <vt:lpstr>Arial</vt:lpstr>
      <vt:lpstr>Times New Roman</vt:lpstr>
      <vt:lpstr>Math B</vt:lpstr>
      <vt:lpstr>Microsoft Sans Serif</vt:lpstr>
      <vt:lpstr>Wingdings</vt:lpstr>
      <vt:lpstr>Math C</vt:lpstr>
      <vt:lpstr>Webdings</vt:lpstr>
      <vt:lpstr>Calibri</vt:lpstr>
      <vt:lpstr>Comic Sans MS</vt:lpstr>
      <vt:lpstr>Cambria Math</vt:lpstr>
      <vt:lpstr>Symbol</vt:lpstr>
      <vt:lpstr>Lucida Calligraphy</vt:lpstr>
      <vt:lpstr>Courier New</vt:lpstr>
      <vt:lpstr>MS Mincho</vt:lpstr>
      <vt:lpstr>1_Office Theme</vt:lpstr>
      <vt:lpstr>1_Default Design</vt:lpstr>
      <vt:lpstr>3_Default Design</vt:lpstr>
      <vt:lpstr>4_Default Design</vt:lpstr>
      <vt:lpstr>Default Design</vt:lpstr>
      <vt:lpstr>2_Office Theme</vt:lpstr>
      <vt:lpstr>3_Office Theme</vt:lpstr>
      <vt:lpstr>Automating Abstract Interpretation</vt:lpstr>
      <vt:lpstr>Automating Abstract Interpretation</vt:lpstr>
      <vt:lpstr>PowerPoint Presentation</vt:lpstr>
      <vt:lpstr>PowerPoint Presentation</vt:lpstr>
      <vt:lpstr>PowerPoint Presentation</vt:lpstr>
      <vt:lpstr>PowerPoint Presentation</vt:lpstr>
      <vt:lpstr>Automating Abstraction Interpretation</vt:lpstr>
      <vt:lpstr>What Does It Mean to Automate Parsing?</vt:lpstr>
      <vt:lpstr>What Does It Mean to Automate Program Analysis?</vt:lpstr>
      <vt:lpstr>PowerPoint Presentation</vt:lpstr>
      <vt:lpstr>PowerPoint Presentation</vt:lpstr>
      <vt:lpstr>PowerPoint Presentation</vt:lpstr>
      <vt:lpstr>Why is Program Analysis Difficult?</vt:lpstr>
      <vt:lpstr>Sidestepping Undecidability</vt:lpstr>
      <vt:lpstr>Sidestepping Undecidability</vt:lpstr>
      <vt:lpstr>Why is Program Analysis Difficult?</vt:lpstr>
      <vt:lpstr>Why is Program Analysis Difficult?</vt:lpstr>
      <vt:lpstr>Sources of Infinity</vt:lpstr>
      <vt:lpstr>Some Successes of the Field</vt:lpstr>
      <vt:lpstr>Outline</vt:lpstr>
      <vt:lpstr>Example: Parity Analysis</vt:lpstr>
      <vt:lpstr>Example: Parity Analysis</vt:lpstr>
      <vt:lpstr>Abstract values, such as O, E, and ?, represent potentially infinite collections of concrete values</vt:lpstr>
      <vt:lpstr>Constant Propagation</vt:lpstr>
      <vt:lpstr>Constant Propagation</vt:lpstr>
      <vt:lpstr>What Does It Mean to Automate Abstract Interpretation?</vt:lpstr>
      <vt:lpstr>Abstract Interpretation [CC77]</vt:lpstr>
      <vt:lpstr>Best Transformer [CC79]</vt:lpstr>
      <vt:lpstr>Challenge: Abstract Interpretation is Inherently Non-Compositional</vt:lpstr>
      <vt:lpstr>Outline</vt:lpstr>
      <vt:lpstr>A First Glimmer</vt:lpstr>
      <vt:lpstr>Symbolic Abstraction</vt:lpstr>
      <vt:lpstr>Example</vt:lpstr>
      <vt:lpstr>From concrete semantics to formulas</vt:lpstr>
      <vt:lpstr>What Does It Mean to Automate Abstract Interpretation?</vt:lpstr>
      <vt:lpstr>The Idea Behind Procedure α ̂("" )</vt:lpstr>
      <vt:lpstr>The Idea Behind Procedure α ̂("" )</vt:lpstr>
      <vt:lpstr>The Idea Behind Procedure α ̂("" )</vt:lpstr>
      <vt:lpstr>The Idea Behind Procedure α ̂("" )</vt:lpstr>
      <vt:lpstr>The Idea Behind Procedure α ̂("" )</vt:lpstr>
      <vt:lpstr>The Idea Behind Procedure α ̂("" )</vt:lpstr>
      <vt:lpstr>Procedure α ̂</vt:lpstr>
      <vt:lpstr>Example: α ̂CP(y=x+(-x))</vt:lpstr>
      <vt:lpstr>Procedure α ̂CP()</vt:lpstr>
      <vt:lpstr>Procedure α ̂CP()</vt:lpstr>
      <vt:lpstr>Procedure α ̂CP()</vt:lpstr>
      <vt:lpstr>Example: α ̂CP(y=x+(-x))</vt:lpstr>
      <vt:lpstr>Procedure α ̂CP()</vt:lpstr>
      <vt:lpstr>Procedure α ̂CP()</vt:lpstr>
      <vt:lpstr>Procedure α ̂CP()</vt:lpstr>
      <vt:lpstr>What Does It Mean to Automate Abstract Interpretation?</vt:lpstr>
      <vt:lpstr>A First Glimmer</vt:lpstr>
      <vt:lpstr>Symbolic Abstraction</vt:lpstr>
      <vt:lpstr>The Story in a Nutshell</vt:lpstr>
      <vt:lpstr>Reduced Product</vt:lpstr>
      <vt:lpstr>Reduced Product</vt:lpstr>
      <vt:lpstr>Outline</vt:lpstr>
      <vt:lpstr>Stålmarck’s method</vt:lpstr>
      <vt:lpstr>Stålmarck’s method</vt:lpstr>
      <vt:lpstr>Stålmarck’s method</vt:lpstr>
      <vt:lpstr>Stålmarck’s method</vt:lpstr>
      <vt:lpstr>Stålmarck’s method</vt:lpstr>
      <vt:lpstr>Key Insight</vt:lpstr>
      <vt:lpstr>Key Insight</vt:lpstr>
      <vt:lpstr>Key Insight</vt:lpstr>
      <vt:lpstr>Stålmarck’s method</vt:lpstr>
      <vt:lpstr>Stålmarck[A]: Generalized Stålmarck’s method</vt:lpstr>
      <vt:lpstr>Stålmarck[A]: Generalized Stålmarck’s method</vt:lpstr>
      <vt:lpstr>Key Insight</vt:lpstr>
      <vt:lpstr>Key Insight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Comparison with Z3</vt:lpstr>
      <vt:lpstr>Decision Procedures and Symbolic Abstraction </vt:lpstr>
      <vt:lpstr>Generalized Stålmarck’s method computes α ̂(φ)</vt:lpstr>
      <vt:lpstr>Symbolic Abstraction: Dual-Use </vt:lpstr>
      <vt:lpstr>Outline</vt:lpstr>
      <vt:lpstr>A Similar Contemporaneous Insight!</vt:lpstr>
      <vt:lpstr>A Similar Contemporaneous Insight!</vt:lpstr>
      <vt:lpstr>Outline</vt:lpstr>
      <vt:lpstr>DiSSolve: A Parallel SAT solver</vt:lpstr>
      <vt:lpstr>DiSSolve: First Round </vt:lpstr>
      <vt:lpstr>DiSSolve: Second Round</vt:lpstr>
      <vt:lpstr>Existing Parallel SAT Solvers</vt:lpstr>
      <vt:lpstr>DiSSolve</vt:lpstr>
      <vt:lpstr>DiSSolve on a 32-Core Machine</vt:lpstr>
      <vt:lpstr>Cactus Plot</vt:lpstr>
      <vt:lpstr>Cactus Plot</vt:lpstr>
      <vt:lpstr>DiSSolve on the Cloud</vt:lpstr>
      <vt:lpstr>DiSSolve on the Cloud</vt:lpstr>
      <vt:lpstr>What is Promising Here . . .</vt:lpstr>
      <vt:lpstr>Symbolic Abstraction: Dual-Use</vt:lpstr>
      <vt:lpstr>Symbolic Abstraction: Dual-Use</vt:lpstr>
      <vt:lpstr>Connections, Connections, . . .</vt:lpstr>
      <vt:lpstr>A Plug for . . .</vt:lpstr>
      <vt:lpstr>Automating Abstract Interpretation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reps</dc:creator>
  <cp:lastModifiedBy>reps</cp:lastModifiedBy>
  <cp:revision>1044</cp:revision>
  <dcterms:created xsi:type="dcterms:W3CDTF">2012-10-12T14:27:34Z</dcterms:created>
  <dcterms:modified xsi:type="dcterms:W3CDTF">2015-11-17T15:53:32Z</dcterms:modified>
</cp:coreProperties>
</file>