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74" r:id="rId12"/>
    <p:sldId id="269" r:id="rId13"/>
    <p:sldId id="272" r:id="rId14"/>
    <p:sldId id="270" r:id="rId15"/>
    <p:sldId id="264" r:id="rId16"/>
    <p:sldId id="275" r:id="rId17"/>
    <p:sldId id="265" r:id="rId18"/>
    <p:sldId id="266" r:id="rId19"/>
    <p:sldId id="273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 autoAdjust="0"/>
  </p:normalViewPr>
  <p:slideViewPr>
    <p:cSldViewPr snapToObjects="1"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39" d="100"/>
          <a:sy n="39" d="100"/>
        </p:scale>
        <p:origin x="-219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XP\Desktop\Test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XP\Desktop\Test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userfiles\jchm2\unix_home\Documents\research\Test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r\userfiles\jchm2\unix_home\Documents\research\Test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7.8488829323126466E-2"/>
          <c:y val="7.4979286105388454E-2"/>
          <c:w val="0.9019174377449245"/>
          <c:h val="0.70999714396052915"/>
        </c:manualLayout>
      </c:layout>
      <c:barChart>
        <c:barDir val="col"/>
        <c:grouping val="clustered"/>
        <c:ser>
          <c:idx val="0"/>
          <c:order val="0"/>
          <c:tx>
            <c:strRef>
              <c:f>summary!$B$3</c:f>
              <c:strCache>
                <c:ptCount val="1"/>
                <c:pt idx="0">
                  <c:v>True, name and control dependencies</c:v>
                </c:pt>
              </c:strCache>
            </c:strRef>
          </c:tx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summary!$C$3:$O$3</c:f>
              <c:numCache>
                <c:formatCode>General</c:formatCode>
                <c:ptCount val="13"/>
                <c:pt idx="0">
                  <c:v>3.0984109058643221</c:v>
                </c:pt>
                <c:pt idx="1">
                  <c:v>2.4993258480958755</c:v>
                </c:pt>
                <c:pt idx="2">
                  <c:v>4.1712399279719321</c:v>
                </c:pt>
                <c:pt idx="3">
                  <c:v>7.4122407019862715</c:v>
                </c:pt>
                <c:pt idx="4">
                  <c:v>2.842334186888563</c:v>
                </c:pt>
                <c:pt idx="5">
                  <c:v>13.614696291207721</c:v>
                </c:pt>
                <c:pt idx="6">
                  <c:v>12.972863431133289</c:v>
                </c:pt>
                <c:pt idx="7">
                  <c:v>8.8988039527131324</c:v>
                </c:pt>
                <c:pt idx="8">
                  <c:v>1.8238546256581418</c:v>
                </c:pt>
                <c:pt idx="9">
                  <c:v>2.9592734399213567</c:v>
                </c:pt>
                <c:pt idx="10">
                  <c:v>3.0693208853945082</c:v>
                </c:pt>
                <c:pt idx="11">
                  <c:v>5.2942097573024398</c:v>
                </c:pt>
                <c:pt idx="12">
                  <c:v>4.3373589931063314</c:v>
                </c:pt>
              </c:numCache>
            </c:numRef>
          </c:val>
        </c:ser>
        <c:ser>
          <c:idx val="1"/>
          <c:order val="1"/>
          <c:tx>
            <c:strRef>
              <c:f>summary!$B$4</c:f>
              <c:strCache>
                <c:ptCount val="1"/>
                <c:pt idx="0">
                  <c:v>True and control dependencies</c:v>
                </c:pt>
              </c:strCache>
            </c:strRef>
          </c:tx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summary!$C$4:$O$4</c:f>
              <c:numCache>
                <c:formatCode>General</c:formatCode>
                <c:ptCount val="13"/>
                <c:pt idx="0">
                  <c:v>3.0984109058643221</c:v>
                </c:pt>
                <c:pt idx="1">
                  <c:v>2.4993258480958755</c:v>
                </c:pt>
                <c:pt idx="2">
                  <c:v>4.1713295417164771</c:v>
                </c:pt>
                <c:pt idx="3">
                  <c:v>7.4122407019862715</c:v>
                </c:pt>
                <c:pt idx="4">
                  <c:v>2.842334186888563</c:v>
                </c:pt>
                <c:pt idx="5">
                  <c:v>13.614696291207721</c:v>
                </c:pt>
                <c:pt idx="6">
                  <c:v>12.972863431133289</c:v>
                </c:pt>
                <c:pt idx="7">
                  <c:v>8.8988039527131324</c:v>
                </c:pt>
                <c:pt idx="8">
                  <c:v>1.8238546256581418</c:v>
                </c:pt>
                <c:pt idx="9">
                  <c:v>2.9592734399213567</c:v>
                </c:pt>
                <c:pt idx="10">
                  <c:v>3.0693208853945082</c:v>
                </c:pt>
                <c:pt idx="11">
                  <c:v>5.2942097573024398</c:v>
                </c:pt>
                <c:pt idx="12">
                  <c:v>4.3373589931063314</c:v>
                </c:pt>
              </c:numCache>
            </c:numRef>
          </c:val>
        </c:ser>
        <c:axId val="77968896"/>
        <c:axId val="77970432"/>
      </c:barChart>
      <c:catAx>
        <c:axId val="77968896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en-GB"/>
            </a:pPr>
            <a:endParaRPr lang="en-US"/>
          </a:p>
        </c:txPr>
        <c:crossAx val="77970432"/>
        <c:crosses val="autoZero"/>
        <c:auto val="1"/>
        <c:lblAlgn val="ctr"/>
        <c:lblOffset val="100"/>
      </c:catAx>
      <c:valAx>
        <c:axId val="77970432"/>
        <c:scaling>
          <c:logBase val="2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Parallelism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7968896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65786578657865868"/>
          <c:y val="0.10824481537683367"/>
          <c:w val="0.29357433780949604"/>
          <c:h val="8.5448007523649727E-2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lang="en-GB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7.8488829323126424E-2"/>
          <c:y val="7.4979286105388412E-2"/>
          <c:w val="0.9019174377449245"/>
          <c:h val="0.72238120818052054"/>
        </c:manualLayout>
      </c:layout>
      <c:barChart>
        <c:barDir val="col"/>
        <c:grouping val="clustered"/>
        <c:ser>
          <c:idx val="0"/>
          <c:order val="0"/>
          <c:tx>
            <c:strRef>
              <c:f>summary!$B$5</c:f>
              <c:strCache>
                <c:ptCount val="1"/>
                <c:pt idx="0">
                  <c:v>True and name dependencies</c:v>
                </c:pt>
              </c:strCache>
            </c:strRef>
          </c:tx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summary!$C$5:$O$5</c:f>
              <c:numCache>
                <c:formatCode>General</c:formatCode>
                <c:ptCount val="13"/>
                <c:pt idx="0">
                  <c:v>25.921885443231005</c:v>
                </c:pt>
                <c:pt idx="1">
                  <c:v>152.56935559369632</c:v>
                </c:pt>
                <c:pt idx="2">
                  <c:v>77.518894835816582</c:v>
                </c:pt>
                <c:pt idx="3">
                  <c:v>99.330193851301004</c:v>
                </c:pt>
                <c:pt idx="4">
                  <c:v>27.92446805987613</c:v>
                </c:pt>
                <c:pt idx="5">
                  <c:v>105.44712852798889</c:v>
                </c:pt>
                <c:pt idx="6">
                  <c:v>95.070221772416758</c:v>
                </c:pt>
                <c:pt idx="7">
                  <c:v>13.033875682985354</c:v>
                </c:pt>
                <c:pt idx="8">
                  <c:v>78.161438728565415</c:v>
                </c:pt>
                <c:pt idx="9">
                  <c:v>54.670908039329113</c:v>
                </c:pt>
                <c:pt idx="10">
                  <c:v>141.98823529411757</c:v>
                </c:pt>
                <c:pt idx="11">
                  <c:v>3781.6439693850607</c:v>
                </c:pt>
                <c:pt idx="12">
                  <c:v>10.900431479992784</c:v>
                </c:pt>
              </c:numCache>
            </c:numRef>
          </c:val>
        </c:ser>
        <c:ser>
          <c:idx val="1"/>
          <c:order val="1"/>
          <c:tx>
            <c:strRef>
              <c:f>summary!$B$6</c:f>
              <c:strCache>
                <c:ptCount val="1"/>
                <c:pt idx="0">
                  <c:v>True dependencies only</c:v>
                </c:pt>
              </c:strCache>
            </c:strRef>
          </c:tx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summary!$C$6:$O$6</c:f>
              <c:numCache>
                <c:formatCode>General</c:formatCode>
                <c:ptCount val="13"/>
                <c:pt idx="0">
                  <c:v>64.601193460226128</c:v>
                </c:pt>
                <c:pt idx="1">
                  <c:v>588.83355413705851</c:v>
                </c:pt>
                <c:pt idx="2">
                  <c:v>1311.5867639140445</c:v>
                </c:pt>
                <c:pt idx="3">
                  <c:v>99.586379908109478</c:v>
                </c:pt>
                <c:pt idx="4">
                  <c:v>203.7356111347429</c:v>
                </c:pt>
                <c:pt idx="5">
                  <c:v>105.44712852798889</c:v>
                </c:pt>
                <c:pt idx="6">
                  <c:v>95.070221772416758</c:v>
                </c:pt>
                <c:pt idx="7">
                  <c:v>13.034053979054823</c:v>
                </c:pt>
                <c:pt idx="8">
                  <c:v>80.76231633535005</c:v>
                </c:pt>
                <c:pt idx="9">
                  <c:v>241.87819856704201</c:v>
                </c:pt>
                <c:pt idx="10">
                  <c:v>344.69051114373417</c:v>
                </c:pt>
                <c:pt idx="11">
                  <c:v>3805.2447218164907</c:v>
                </c:pt>
                <c:pt idx="12">
                  <c:v>19.954170045349432</c:v>
                </c:pt>
              </c:numCache>
            </c:numRef>
          </c:val>
        </c:ser>
        <c:axId val="78618624"/>
        <c:axId val="78620160"/>
      </c:barChart>
      <c:catAx>
        <c:axId val="78618624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en-GB"/>
            </a:pPr>
            <a:endParaRPr lang="en-US"/>
          </a:p>
        </c:txPr>
        <c:crossAx val="78620160"/>
        <c:crosses val="autoZero"/>
        <c:auto val="1"/>
        <c:lblAlgn val="ctr"/>
        <c:lblOffset val="100"/>
      </c:catAx>
      <c:valAx>
        <c:axId val="78620160"/>
        <c:scaling>
          <c:logBase val="10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GB"/>
                </a:pPr>
                <a:r>
                  <a:rPr lang="en-US"/>
                  <a:t>Parallelism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78618624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50720862740105954"/>
          <c:y val="5.7184655196788919E-2"/>
          <c:w val="0.2559531735072928"/>
          <c:h val="8.5663390436851214E-2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lang="en-GB" sz="11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7.8488829323126424E-2"/>
          <c:y val="5.8030161484051782E-2"/>
          <c:w val="0.9019174377449245"/>
          <c:h val="0.75525454981343798"/>
        </c:manualLayout>
      </c:layout>
      <c:barChart>
        <c:barDir val="col"/>
        <c:grouping val="clustered"/>
        <c:ser>
          <c:idx val="2"/>
          <c:order val="0"/>
          <c:tx>
            <c:strRef>
              <c:f>summary!$B$5</c:f>
              <c:strCache>
                <c:ptCount val="1"/>
                <c:pt idx="0">
                  <c:v>True and name dependencies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effectLst/>
          </c:spPr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summary!$C$5:$O$5</c:f>
              <c:numCache>
                <c:formatCode>General</c:formatCode>
                <c:ptCount val="13"/>
                <c:pt idx="0">
                  <c:v>25.921885443231005</c:v>
                </c:pt>
                <c:pt idx="1">
                  <c:v>152.56935559369632</c:v>
                </c:pt>
                <c:pt idx="2">
                  <c:v>77.518894835816582</c:v>
                </c:pt>
                <c:pt idx="3">
                  <c:v>99.330193851301004</c:v>
                </c:pt>
                <c:pt idx="4">
                  <c:v>27.92446805987613</c:v>
                </c:pt>
                <c:pt idx="5">
                  <c:v>105.44712852798889</c:v>
                </c:pt>
                <c:pt idx="6">
                  <c:v>95.070221772416758</c:v>
                </c:pt>
                <c:pt idx="7">
                  <c:v>13.033875682985348</c:v>
                </c:pt>
                <c:pt idx="8">
                  <c:v>78.161438728565358</c:v>
                </c:pt>
                <c:pt idx="9">
                  <c:v>54.670908039329113</c:v>
                </c:pt>
                <c:pt idx="10">
                  <c:v>141.98823529411752</c:v>
                </c:pt>
                <c:pt idx="11">
                  <c:v>3781.6439693850607</c:v>
                </c:pt>
                <c:pt idx="12">
                  <c:v>10.900431479992784</c:v>
                </c:pt>
              </c:numCache>
            </c:numRef>
          </c:val>
        </c:ser>
        <c:ser>
          <c:idx val="0"/>
          <c:order val="1"/>
          <c:tx>
            <c:strRef>
              <c:f>summary!$B$7</c:f>
              <c:strCache>
                <c:ptCount val="1"/>
                <c:pt idx="0">
                  <c:v>True and name dependencies with Spaghetti stack</c:v>
                </c:pt>
              </c:strCache>
            </c:strRef>
          </c:tx>
          <c:spPr>
            <a:effectLst/>
          </c:spPr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summary!$C$7:$O$7</c:f>
              <c:numCache>
                <c:formatCode>General</c:formatCode>
                <c:ptCount val="13"/>
                <c:pt idx="0">
                  <c:v>26.616189276886075</c:v>
                </c:pt>
                <c:pt idx="1">
                  <c:v>152.81255860473794</c:v>
                </c:pt>
                <c:pt idx="2">
                  <c:v>418.85238623751388</c:v>
                </c:pt>
                <c:pt idx="3">
                  <c:v>99.810043082138563</c:v>
                </c:pt>
                <c:pt idx="4">
                  <c:v>248.14131541974001</c:v>
                </c:pt>
                <c:pt idx="5">
                  <c:v>225.59571498932812</c:v>
                </c:pt>
                <c:pt idx="6">
                  <c:v>285.91864024212862</c:v>
                </c:pt>
                <c:pt idx="7">
                  <c:v>13.034372377026195</c:v>
                </c:pt>
                <c:pt idx="8">
                  <c:v>231.86600496277921</c:v>
                </c:pt>
                <c:pt idx="9">
                  <c:v>54.992146139973357</c:v>
                </c:pt>
                <c:pt idx="10">
                  <c:v>142.6312127236576</c:v>
                </c:pt>
                <c:pt idx="11">
                  <c:v>3846.1009260501946</c:v>
                </c:pt>
                <c:pt idx="12">
                  <c:v>22.939303963540929</c:v>
                </c:pt>
              </c:numCache>
            </c:numRef>
          </c:val>
        </c:ser>
        <c:ser>
          <c:idx val="3"/>
          <c:order val="2"/>
          <c:tx>
            <c:strRef>
              <c:f>summary!$B$6</c:f>
              <c:strCache>
                <c:ptCount val="1"/>
                <c:pt idx="0">
                  <c:v>True dependencies only</c:v>
                </c:pt>
              </c:strCache>
            </c:strRef>
          </c:tx>
          <c:spPr>
            <a:effectLst/>
          </c:spPr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summary!$C$6:$O$6</c:f>
              <c:numCache>
                <c:formatCode>General</c:formatCode>
                <c:ptCount val="13"/>
                <c:pt idx="0">
                  <c:v>64.601193460226227</c:v>
                </c:pt>
                <c:pt idx="1">
                  <c:v>588.8335541370584</c:v>
                </c:pt>
                <c:pt idx="2">
                  <c:v>1311.5867639140461</c:v>
                </c:pt>
                <c:pt idx="3">
                  <c:v>99.586379908109478</c:v>
                </c:pt>
                <c:pt idx="4">
                  <c:v>203.73561113474204</c:v>
                </c:pt>
                <c:pt idx="5">
                  <c:v>105.44712852798889</c:v>
                </c:pt>
                <c:pt idx="6">
                  <c:v>95.070221772416758</c:v>
                </c:pt>
                <c:pt idx="7">
                  <c:v>13.034053979054818</c:v>
                </c:pt>
                <c:pt idx="8">
                  <c:v>80.76231633535005</c:v>
                </c:pt>
                <c:pt idx="9">
                  <c:v>241.87819856704201</c:v>
                </c:pt>
                <c:pt idx="10">
                  <c:v>344.69051114373417</c:v>
                </c:pt>
                <c:pt idx="11">
                  <c:v>3805.2447218164907</c:v>
                </c:pt>
                <c:pt idx="12">
                  <c:v>19.954170045349432</c:v>
                </c:pt>
              </c:numCache>
            </c:numRef>
          </c:val>
        </c:ser>
        <c:ser>
          <c:idx val="1"/>
          <c:order val="3"/>
          <c:tx>
            <c:strRef>
              <c:f>summary!$B$8</c:f>
              <c:strCache>
                <c:ptCount val="1"/>
                <c:pt idx="0">
                  <c:v>True dependencies with Spaghetti Stack</c:v>
                </c:pt>
              </c:strCache>
            </c:strRef>
          </c:tx>
          <c:spPr>
            <a:effectLst/>
          </c:spPr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summary!$C$8:$O$8</c:f>
              <c:numCache>
                <c:formatCode>General</c:formatCode>
                <c:ptCount val="13"/>
                <c:pt idx="0">
                  <c:v>132.98967973899718</c:v>
                </c:pt>
                <c:pt idx="1">
                  <c:v>755.65455950540797</c:v>
                </c:pt>
                <c:pt idx="2">
                  <c:v>2138.9323860461477</c:v>
                </c:pt>
                <c:pt idx="3">
                  <c:v>99.810043082138563</c:v>
                </c:pt>
                <c:pt idx="4">
                  <c:v>571.48730964467052</c:v>
                </c:pt>
                <c:pt idx="5">
                  <c:v>225.59571498932812</c:v>
                </c:pt>
                <c:pt idx="6">
                  <c:v>285.91864024212862</c:v>
                </c:pt>
                <c:pt idx="7">
                  <c:v>13.034869108924433</c:v>
                </c:pt>
                <c:pt idx="8">
                  <c:v>231.86600496277921</c:v>
                </c:pt>
                <c:pt idx="9">
                  <c:v>243.6237113402062</c:v>
                </c:pt>
                <c:pt idx="10">
                  <c:v>345.98338914936375</c:v>
                </c:pt>
                <c:pt idx="11">
                  <c:v>3846.1009260501946</c:v>
                </c:pt>
                <c:pt idx="12">
                  <c:v>22.939303963540929</c:v>
                </c:pt>
              </c:numCache>
            </c:numRef>
          </c:val>
        </c:ser>
        <c:axId val="78650752"/>
        <c:axId val="78660736"/>
      </c:barChart>
      <c:catAx>
        <c:axId val="78650752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en-US"/>
            </a:pPr>
            <a:endParaRPr lang="en-US"/>
          </a:p>
        </c:txPr>
        <c:crossAx val="78660736"/>
        <c:crosses val="autoZero"/>
        <c:auto val="1"/>
        <c:lblAlgn val="ctr"/>
        <c:lblOffset val="100"/>
      </c:catAx>
      <c:valAx>
        <c:axId val="78660736"/>
        <c:scaling>
          <c:logBase val="2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Parallelism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8650752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40526541074889"/>
          <c:y val="7.3454286261341414E-2"/>
          <c:w val="0.39343427281870175"/>
          <c:h val="0.13775142435588222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lang="en-US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7.8488829323126424E-2"/>
          <c:y val="4.1081008941678897E-2"/>
          <c:w val="0.9019174377449245"/>
          <c:h val="0.77284287557275855"/>
        </c:manualLayout>
      </c:layout>
      <c:barChart>
        <c:barDir val="col"/>
        <c:grouping val="clustered"/>
        <c:ser>
          <c:idx val="0"/>
          <c:order val="0"/>
          <c:tx>
            <c:strRef>
              <c:f>summary!$B$6</c:f>
              <c:strCache>
                <c:ptCount val="1"/>
                <c:pt idx="0">
                  <c:v>True dependencies only</c:v>
                </c:pt>
              </c:strCache>
            </c:strRef>
          </c:tx>
          <c:spPr>
            <a:effectLst/>
          </c:spPr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summary!$C$6:$O$6</c:f>
              <c:numCache>
                <c:formatCode>General</c:formatCode>
                <c:ptCount val="13"/>
                <c:pt idx="0">
                  <c:v>64.601193460226227</c:v>
                </c:pt>
                <c:pt idx="1">
                  <c:v>588.8335541370584</c:v>
                </c:pt>
                <c:pt idx="2">
                  <c:v>1311.5867639140461</c:v>
                </c:pt>
                <c:pt idx="3">
                  <c:v>99.586379908109478</c:v>
                </c:pt>
                <c:pt idx="4">
                  <c:v>203.73561113474204</c:v>
                </c:pt>
                <c:pt idx="5">
                  <c:v>105.44712852798889</c:v>
                </c:pt>
                <c:pt idx="6">
                  <c:v>95.070221772416758</c:v>
                </c:pt>
                <c:pt idx="7">
                  <c:v>13.034053979054818</c:v>
                </c:pt>
                <c:pt idx="8">
                  <c:v>80.76231633535005</c:v>
                </c:pt>
                <c:pt idx="9">
                  <c:v>241.87819856704201</c:v>
                </c:pt>
                <c:pt idx="10">
                  <c:v>344.69051114373417</c:v>
                </c:pt>
                <c:pt idx="11">
                  <c:v>3805.2447218164907</c:v>
                </c:pt>
                <c:pt idx="12">
                  <c:v>19.954170045349432</c:v>
                </c:pt>
              </c:numCache>
            </c:numRef>
          </c:val>
        </c:ser>
        <c:ser>
          <c:idx val="1"/>
          <c:order val="1"/>
          <c:tx>
            <c:strRef>
              <c:f>summary!$B$10</c:f>
              <c:strCache>
                <c:ptCount val="1"/>
                <c:pt idx="0">
                  <c:v>True dependencies ignoring address calculations</c:v>
                </c:pt>
              </c:strCache>
            </c:strRef>
          </c:tx>
          <c:spPr>
            <a:effectLst/>
          </c:spPr>
          <c:cat>
            <c:strRef>
              <c:f>summary!$C$2:$O$2</c:f>
              <c:strCache>
                <c:ptCount val="13"/>
                <c:pt idx="0">
                  <c:v>dhrystone</c:v>
                </c:pt>
                <c:pt idx="1">
                  <c:v>gsm.decode</c:v>
                </c:pt>
                <c:pt idx="2">
                  <c:v>gsm.encode</c:v>
                </c:pt>
                <c:pt idx="3">
                  <c:v>jpeg.decode</c:v>
                </c:pt>
                <c:pt idx="4">
                  <c:v>jpeg.encode</c:v>
                </c:pt>
                <c:pt idx="5">
                  <c:v>rijndael.decode</c:v>
                </c:pt>
                <c:pt idx="6">
                  <c:v>rijndael.encode</c:v>
                </c:pt>
                <c:pt idx="7">
                  <c:v>sha</c:v>
                </c:pt>
                <c:pt idx="8">
                  <c:v>stringsearch</c:v>
                </c:pt>
                <c:pt idx="9">
                  <c:v>susan.corners</c:v>
                </c:pt>
                <c:pt idx="10">
                  <c:v>susan.edges</c:v>
                </c:pt>
                <c:pt idx="11">
                  <c:v>susan.smoothing</c:v>
                </c:pt>
                <c:pt idx="12">
                  <c:v>whetstone</c:v>
                </c:pt>
              </c:strCache>
            </c:strRef>
          </c:cat>
          <c:val>
            <c:numRef>
              <c:f>summary!$C$10:$O$10</c:f>
              <c:numCache>
                <c:formatCode>General</c:formatCode>
                <c:ptCount val="13"/>
                <c:pt idx="0">
                  <c:v>114.58915787020078</c:v>
                </c:pt>
                <c:pt idx="1">
                  <c:v>22090.43283582092</c:v>
                </c:pt>
                <c:pt idx="2">
                  <c:v>64100.211442785927</c:v>
                </c:pt>
                <c:pt idx="3">
                  <c:v>677.66344788412346</c:v>
                </c:pt>
                <c:pt idx="4">
                  <c:v>437.03971148723298</c:v>
                </c:pt>
                <c:pt idx="5">
                  <c:v>328.29546776124391</c:v>
                </c:pt>
                <c:pt idx="6">
                  <c:v>171.95418241521497</c:v>
                </c:pt>
                <c:pt idx="7">
                  <c:v>12.291320054838998</c:v>
                </c:pt>
                <c:pt idx="8">
                  <c:v>1595.6034482758519</c:v>
                </c:pt>
                <c:pt idx="9">
                  <c:v>305.05427631578948</c:v>
                </c:pt>
                <c:pt idx="10">
                  <c:v>1292.163343558276</c:v>
                </c:pt>
                <c:pt idx="11">
                  <c:v>7887.1509365994452</c:v>
                </c:pt>
                <c:pt idx="12">
                  <c:v>15.530557281955666</c:v>
                </c:pt>
              </c:numCache>
            </c:numRef>
          </c:val>
        </c:ser>
        <c:axId val="78776192"/>
        <c:axId val="78777728"/>
      </c:barChart>
      <c:catAx>
        <c:axId val="78776192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lang="en-US"/>
            </a:pPr>
            <a:endParaRPr lang="en-US"/>
          </a:p>
        </c:txPr>
        <c:crossAx val="78777728"/>
        <c:crosses val="autoZero"/>
        <c:auto val="1"/>
        <c:lblAlgn val="ctr"/>
        <c:lblOffset val="100"/>
      </c:catAx>
      <c:valAx>
        <c:axId val="78777728"/>
        <c:scaling>
          <c:logBase val="10"/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Parallelism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78776192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56328550052738735"/>
          <c:y val="9.0494016637750779E-2"/>
          <c:w val="0.36692275615080877"/>
          <c:h val="7.8822234085146534E-2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lang="en-US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34D1D-C67B-4B05-B5D0-968CC2BF26B8}" type="doc">
      <dgm:prSet loTypeId="urn:microsoft.com/office/officeart/2005/8/layout/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3EEC0FC-A5F1-45CC-9809-14E24F6C50B3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dirty="0" smtClean="0"/>
            <a:t>Benchmarks (mostly </a:t>
          </a:r>
          <a:r>
            <a:rPr lang="en-GB" dirty="0" err="1" smtClean="0"/>
            <a:t>miBench</a:t>
          </a:r>
          <a:r>
            <a:rPr lang="en-GB" dirty="0" smtClean="0"/>
            <a:t>)</a:t>
          </a:r>
          <a:endParaRPr lang="en-US" dirty="0"/>
        </a:p>
      </dgm:t>
    </dgm:pt>
    <dgm:pt modelId="{F6040556-F6B6-4E76-8C5A-ADAEA2678EBC}" type="parTrans" cxnId="{76DEB299-DDA9-4A76-AF05-CEF1BB6610BC}">
      <dgm:prSet/>
      <dgm:spPr/>
      <dgm:t>
        <a:bodyPr/>
        <a:lstStyle/>
        <a:p>
          <a:endParaRPr lang="en-US"/>
        </a:p>
      </dgm:t>
    </dgm:pt>
    <dgm:pt modelId="{ECA75007-4CD2-4EE3-9751-8BB9840E80DE}" type="sibTrans" cxnId="{76DEB299-DDA9-4A76-AF05-CEF1BB6610BC}">
      <dgm:prSet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GB" dirty="0" err="1" smtClean="0"/>
            <a:t>gcc</a:t>
          </a:r>
          <a:r>
            <a:rPr lang="en-GB" dirty="0" smtClean="0"/>
            <a:t> + </a:t>
          </a:r>
          <a:r>
            <a:rPr lang="el-GR" dirty="0" smtClean="0">
              <a:latin typeface="Arial"/>
              <a:cs typeface="Arial"/>
            </a:rPr>
            <a:t>μ</a:t>
          </a:r>
          <a:r>
            <a:rPr lang="en-GB" dirty="0" err="1" smtClean="0">
              <a:latin typeface="Arial"/>
              <a:cs typeface="Arial"/>
            </a:rPr>
            <a:t>Clibc</a:t>
          </a:r>
          <a:endParaRPr lang="en-US" dirty="0"/>
        </a:p>
      </dgm:t>
    </dgm:pt>
    <dgm:pt modelId="{8E34B722-6616-48E1-9C5F-B71E3F96E1CF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MIPS executables</a:t>
          </a:r>
          <a:endParaRPr lang="en-US" dirty="0"/>
        </a:p>
      </dgm:t>
    </dgm:pt>
    <dgm:pt modelId="{6EC8001B-986A-4205-B27F-F3318EC27D66}" type="parTrans" cxnId="{517FEC7B-621A-4823-89BA-7EEEFFE58DD3}">
      <dgm:prSet/>
      <dgm:spPr/>
      <dgm:t>
        <a:bodyPr/>
        <a:lstStyle/>
        <a:p>
          <a:endParaRPr lang="en-US"/>
        </a:p>
      </dgm:t>
    </dgm:pt>
    <dgm:pt modelId="{42B70DEF-A5A7-401B-86A8-DE32672FA391}" type="sibTrans" cxnId="{517FEC7B-621A-4823-89BA-7EEEFFE58DD3}">
      <dgm:prSet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QEMU</a:t>
          </a:r>
          <a:endParaRPr lang="en-US" dirty="0"/>
        </a:p>
      </dgm:t>
    </dgm:pt>
    <dgm:pt modelId="{E389E2BF-0361-44AF-BD2D-4447A4C8763B}">
      <dgm:prSet phldrT="[Text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Instruction Traces</a:t>
          </a:r>
          <a:endParaRPr lang="en-US" dirty="0"/>
        </a:p>
      </dgm:t>
    </dgm:pt>
    <dgm:pt modelId="{1F35CDF8-D014-4E45-B855-753F228EF471}" type="parTrans" cxnId="{4622FAE1-63BE-491E-86F2-0CF0BA99411C}">
      <dgm:prSet/>
      <dgm:spPr/>
      <dgm:t>
        <a:bodyPr/>
        <a:lstStyle/>
        <a:p>
          <a:endParaRPr lang="en-US"/>
        </a:p>
      </dgm:t>
    </dgm:pt>
    <dgm:pt modelId="{15CABC04-788B-4E56-A9BE-D5037E97369B}" type="sibTrans" cxnId="{4622FAE1-63BE-491E-86F2-0CF0BA99411C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DDG builder</a:t>
          </a:r>
          <a:endParaRPr lang="en-US" dirty="0"/>
        </a:p>
      </dgm:t>
    </dgm:pt>
    <dgm:pt modelId="{F8ED53DC-E93B-4DD5-B371-C5479CA73978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solidFill>
          <a:schemeClr val="tx1">
            <a:lumMod val="50000"/>
          </a:schemeClr>
        </a:solidFill>
      </dgm:spPr>
      <dgm:t>
        <a:bodyPr/>
        <a:lstStyle/>
        <a:p>
          <a:r>
            <a:rPr lang="en-GB" dirty="0" smtClean="0"/>
            <a:t>Dynamic Dependency Graphs</a:t>
          </a:r>
          <a:endParaRPr lang="en-US" dirty="0"/>
        </a:p>
      </dgm:t>
    </dgm:pt>
    <dgm:pt modelId="{E8BAC5D8-B156-4ECB-AAF9-E7585A9EF1C5}" type="parTrans" cxnId="{530EF4C9-163B-4095-8DB7-47F807DC249B}">
      <dgm:prSet/>
      <dgm:spPr/>
      <dgm:t>
        <a:bodyPr/>
        <a:lstStyle/>
        <a:p>
          <a:endParaRPr lang="en-US"/>
        </a:p>
      </dgm:t>
    </dgm:pt>
    <dgm:pt modelId="{E003D05B-4E5D-4A54-934A-0AB8BCCB20C3}" type="sibTrans" cxnId="{530EF4C9-163B-4095-8DB7-47F807DC249B}">
      <dgm:prSet/>
      <dgm:spPr/>
      <dgm:t>
        <a:bodyPr/>
        <a:lstStyle/>
        <a:p>
          <a:endParaRPr lang="en-US"/>
        </a:p>
      </dgm:t>
    </dgm:pt>
    <dgm:pt modelId="{A103EF89-FBB6-4BCB-B96E-05ABCA22E814}" type="pres">
      <dgm:prSet presAssocID="{E1534D1D-C67B-4B05-B5D0-968CC2BF26B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1BC45A-293C-42FF-B3F8-90EECE5829FB}" type="pres">
      <dgm:prSet presAssocID="{53EEC0FC-A5F1-45CC-9809-14E24F6C50B3}" presName="node" presStyleLbl="node1" presStyleIdx="0" presStyleCnt="4" custScaleX="69439" custScaleY="44851" custLinFactNeighborX="-33270" custLinFactNeighborY="-4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5944E-745B-4DBD-A1E8-8CA1C7547326}" type="pres">
      <dgm:prSet presAssocID="{ECA75007-4CD2-4EE3-9751-8BB9840E80DE}" presName="sibTrans" presStyleLbl="sibTrans2D1" presStyleIdx="0" presStyleCnt="3" custLinFactNeighborX="-2930" custLinFactNeighborY="-3596"/>
      <dgm:spPr/>
      <dgm:t>
        <a:bodyPr/>
        <a:lstStyle/>
        <a:p>
          <a:endParaRPr lang="en-US"/>
        </a:p>
      </dgm:t>
    </dgm:pt>
    <dgm:pt modelId="{B20A2356-88A8-413E-9542-D52008F13332}" type="pres">
      <dgm:prSet presAssocID="{ECA75007-4CD2-4EE3-9751-8BB9840E80D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9D3B962F-25EE-4456-978D-E398CF7CE3EB}" type="pres">
      <dgm:prSet presAssocID="{8E34B722-6616-48E1-9C5F-B71E3F96E1CF}" presName="node" presStyleLbl="node1" presStyleIdx="1" presStyleCnt="4" custScaleX="72578" custScaleY="45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D6F392-57BE-4409-9EA5-46B33842012F}" type="pres">
      <dgm:prSet presAssocID="{42B70DEF-A5A7-401B-86A8-DE32672FA391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6F2811B-9223-483D-8E16-76B9B994B295}" type="pres">
      <dgm:prSet presAssocID="{42B70DEF-A5A7-401B-86A8-DE32672FA391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A0208E1-8548-4792-9103-E0EBE375699F}" type="pres">
      <dgm:prSet presAssocID="{E389E2BF-0361-44AF-BD2D-4447A4C8763B}" presName="node" presStyleLbl="node1" presStyleIdx="2" presStyleCnt="4" custScaleX="71772" custScaleY="52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24EFF3-5392-409D-8CD0-2ABC25128F6F}" type="pres">
      <dgm:prSet presAssocID="{15CABC04-788B-4E56-A9BE-D5037E97369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BBB67760-A9D6-4DCB-87C6-478BC1B43292}" type="pres">
      <dgm:prSet presAssocID="{15CABC04-788B-4E56-A9BE-D5037E97369B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C968BAA-3970-44D1-8FAA-F084D21A0230}" type="pres">
      <dgm:prSet presAssocID="{F8ED53DC-E93B-4DD5-B371-C5479CA73978}" presName="node" presStyleLbl="node1" presStyleIdx="3" presStyleCnt="4" custScaleX="91806" custScaleY="393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0F746B-A43E-4977-AA5C-1E5A746009A9}" type="presOf" srcId="{15CABC04-788B-4E56-A9BE-D5037E97369B}" destId="{6E24EFF3-5392-409D-8CD0-2ABC25128F6F}" srcOrd="0" destOrd="0" presId="urn:microsoft.com/office/officeart/2005/8/layout/process5"/>
    <dgm:cxn modelId="{0C36E02C-2D1B-4C9D-9868-80417BFD7CE2}" type="presOf" srcId="{8E34B722-6616-48E1-9C5F-B71E3F96E1CF}" destId="{9D3B962F-25EE-4456-978D-E398CF7CE3EB}" srcOrd="0" destOrd="0" presId="urn:microsoft.com/office/officeart/2005/8/layout/process5"/>
    <dgm:cxn modelId="{F2CF5B6C-F388-4D54-B4FE-B0CB1FFA7D32}" type="presOf" srcId="{53EEC0FC-A5F1-45CC-9809-14E24F6C50B3}" destId="{9C1BC45A-293C-42FF-B3F8-90EECE5829FB}" srcOrd="0" destOrd="0" presId="urn:microsoft.com/office/officeart/2005/8/layout/process5"/>
    <dgm:cxn modelId="{E91D8864-FA06-4952-804A-8C3C6A286E54}" type="presOf" srcId="{42B70DEF-A5A7-401B-86A8-DE32672FA391}" destId="{E1D6F392-57BE-4409-9EA5-46B33842012F}" srcOrd="0" destOrd="0" presId="urn:microsoft.com/office/officeart/2005/8/layout/process5"/>
    <dgm:cxn modelId="{04B4EA6D-064E-4DF6-AC88-8470C0BD6E39}" type="presOf" srcId="{ECA75007-4CD2-4EE3-9751-8BB9840E80DE}" destId="{B20A2356-88A8-413E-9542-D52008F13332}" srcOrd="1" destOrd="0" presId="urn:microsoft.com/office/officeart/2005/8/layout/process5"/>
    <dgm:cxn modelId="{3A3581A8-E1D2-4CAF-8923-CCB28C8EFFA4}" type="presOf" srcId="{F8ED53DC-E93B-4DD5-B371-C5479CA73978}" destId="{5C968BAA-3970-44D1-8FAA-F084D21A0230}" srcOrd="0" destOrd="0" presId="urn:microsoft.com/office/officeart/2005/8/layout/process5"/>
    <dgm:cxn modelId="{76DEB299-DDA9-4A76-AF05-CEF1BB6610BC}" srcId="{E1534D1D-C67B-4B05-B5D0-968CC2BF26B8}" destId="{53EEC0FC-A5F1-45CC-9809-14E24F6C50B3}" srcOrd="0" destOrd="0" parTransId="{F6040556-F6B6-4E76-8C5A-ADAEA2678EBC}" sibTransId="{ECA75007-4CD2-4EE3-9751-8BB9840E80DE}"/>
    <dgm:cxn modelId="{F99AAAB7-2377-4C49-B49A-24268E750DD8}" type="presOf" srcId="{15CABC04-788B-4E56-A9BE-D5037E97369B}" destId="{BBB67760-A9D6-4DCB-87C6-478BC1B43292}" srcOrd="1" destOrd="0" presId="urn:microsoft.com/office/officeart/2005/8/layout/process5"/>
    <dgm:cxn modelId="{4622FAE1-63BE-491E-86F2-0CF0BA99411C}" srcId="{E1534D1D-C67B-4B05-B5D0-968CC2BF26B8}" destId="{E389E2BF-0361-44AF-BD2D-4447A4C8763B}" srcOrd="2" destOrd="0" parTransId="{1F35CDF8-D014-4E45-B855-753F228EF471}" sibTransId="{15CABC04-788B-4E56-A9BE-D5037E97369B}"/>
    <dgm:cxn modelId="{B579EF45-83C8-46A6-8FD4-F34E4FF1F8A5}" type="presOf" srcId="{E1534D1D-C67B-4B05-B5D0-968CC2BF26B8}" destId="{A103EF89-FBB6-4BCB-B96E-05ABCA22E814}" srcOrd="0" destOrd="0" presId="urn:microsoft.com/office/officeart/2005/8/layout/process5"/>
    <dgm:cxn modelId="{4473B304-47D8-4463-9E4D-9AC936EA699B}" type="presOf" srcId="{E389E2BF-0361-44AF-BD2D-4447A4C8763B}" destId="{0A0208E1-8548-4792-9103-E0EBE375699F}" srcOrd="0" destOrd="0" presId="urn:microsoft.com/office/officeart/2005/8/layout/process5"/>
    <dgm:cxn modelId="{AB960034-5E92-4C3F-AAEE-D879D0C0DF99}" type="presOf" srcId="{42B70DEF-A5A7-401B-86A8-DE32672FA391}" destId="{16F2811B-9223-483D-8E16-76B9B994B295}" srcOrd="1" destOrd="0" presId="urn:microsoft.com/office/officeart/2005/8/layout/process5"/>
    <dgm:cxn modelId="{517FEC7B-621A-4823-89BA-7EEEFFE58DD3}" srcId="{E1534D1D-C67B-4B05-B5D0-968CC2BF26B8}" destId="{8E34B722-6616-48E1-9C5F-B71E3F96E1CF}" srcOrd="1" destOrd="0" parTransId="{6EC8001B-986A-4205-B27F-F3318EC27D66}" sibTransId="{42B70DEF-A5A7-401B-86A8-DE32672FA391}"/>
    <dgm:cxn modelId="{530EF4C9-163B-4095-8DB7-47F807DC249B}" srcId="{E1534D1D-C67B-4B05-B5D0-968CC2BF26B8}" destId="{F8ED53DC-E93B-4DD5-B371-C5479CA73978}" srcOrd="3" destOrd="0" parTransId="{E8BAC5D8-B156-4ECB-AAF9-E7585A9EF1C5}" sibTransId="{E003D05B-4E5D-4A54-934A-0AB8BCCB20C3}"/>
    <dgm:cxn modelId="{9DA0E5BD-885C-4588-8A64-C6F59B4F4AA0}" type="presOf" srcId="{ECA75007-4CD2-4EE3-9751-8BB9840E80DE}" destId="{6FA5944E-745B-4DBD-A1E8-8CA1C7547326}" srcOrd="0" destOrd="0" presId="urn:microsoft.com/office/officeart/2005/8/layout/process5"/>
    <dgm:cxn modelId="{2F4D4A27-A925-488B-A3BA-BCC660825E1C}" type="presParOf" srcId="{A103EF89-FBB6-4BCB-B96E-05ABCA22E814}" destId="{9C1BC45A-293C-42FF-B3F8-90EECE5829FB}" srcOrd="0" destOrd="0" presId="urn:microsoft.com/office/officeart/2005/8/layout/process5"/>
    <dgm:cxn modelId="{2F631221-1DC3-4500-9DFC-269ED3F5982A}" type="presParOf" srcId="{A103EF89-FBB6-4BCB-B96E-05ABCA22E814}" destId="{6FA5944E-745B-4DBD-A1E8-8CA1C7547326}" srcOrd="1" destOrd="0" presId="urn:microsoft.com/office/officeart/2005/8/layout/process5"/>
    <dgm:cxn modelId="{E3C5B52E-E43B-4178-965A-D567C1B56765}" type="presParOf" srcId="{6FA5944E-745B-4DBD-A1E8-8CA1C7547326}" destId="{B20A2356-88A8-413E-9542-D52008F13332}" srcOrd="0" destOrd="0" presId="urn:microsoft.com/office/officeart/2005/8/layout/process5"/>
    <dgm:cxn modelId="{5DCDC468-6F08-4ED1-92B7-14A6920F4709}" type="presParOf" srcId="{A103EF89-FBB6-4BCB-B96E-05ABCA22E814}" destId="{9D3B962F-25EE-4456-978D-E398CF7CE3EB}" srcOrd="2" destOrd="0" presId="urn:microsoft.com/office/officeart/2005/8/layout/process5"/>
    <dgm:cxn modelId="{926069B8-13DC-4E0D-89EC-8773D0D4E546}" type="presParOf" srcId="{A103EF89-FBB6-4BCB-B96E-05ABCA22E814}" destId="{E1D6F392-57BE-4409-9EA5-46B33842012F}" srcOrd="3" destOrd="0" presId="urn:microsoft.com/office/officeart/2005/8/layout/process5"/>
    <dgm:cxn modelId="{4893C2B1-2362-435B-A2C2-443137EE795B}" type="presParOf" srcId="{E1D6F392-57BE-4409-9EA5-46B33842012F}" destId="{16F2811B-9223-483D-8E16-76B9B994B295}" srcOrd="0" destOrd="0" presId="urn:microsoft.com/office/officeart/2005/8/layout/process5"/>
    <dgm:cxn modelId="{0FEC3B1A-BBD5-4231-90D3-0B64E74F1CFB}" type="presParOf" srcId="{A103EF89-FBB6-4BCB-B96E-05ABCA22E814}" destId="{0A0208E1-8548-4792-9103-E0EBE375699F}" srcOrd="4" destOrd="0" presId="urn:microsoft.com/office/officeart/2005/8/layout/process5"/>
    <dgm:cxn modelId="{10BE392D-B97B-49CD-9B7C-F95E6DC7CDCD}" type="presParOf" srcId="{A103EF89-FBB6-4BCB-B96E-05ABCA22E814}" destId="{6E24EFF3-5392-409D-8CD0-2ABC25128F6F}" srcOrd="5" destOrd="0" presId="urn:microsoft.com/office/officeart/2005/8/layout/process5"/>
    <dgm:cxn modelId="{2DDBD9E7-A1EA-4A97-9618-CA6E84F8D930}" type="presParOf" srcId="{6E24EFF3-5392-409D-8CD0-2ABC25128F6F}" destId="{BBB67760-A9D6-4DCB-87C6-478BC1B43292}" srcOrd="0" destOrd="0" presId="urn:microsoft.com/office/officeart/2005/8/layout/process5"/>
    <dgm:cxn modelId="{05FDF232-7020-4D5B-87AB-907556BAA377}" type="presParOf" srcId="{A103EF89-FBB6-4BCB-B96E-05ABCA22E814}" destId="{5C968BAA-3970-44D1-8FAA-F084D21A0230}" srcOrd="6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92359-CAC2-4881-A335-504DB8CF04F8}" type="datetimeFigureOut">
              <a:rPr lang="en-US" smtClean="0"/>
              <a:pPr/>
              <a:t>7/20/2009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AF7E0-ED6F-4161-B661-E7124319A8B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1CA19-7B23-421D-A62C-F70FB282B6F5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2A96A-F2A8-464C-9449-8BC161A45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A96A-F2A8-464C-9449-8BC161A4525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2000"/>
            </a:lvl3pPr>
            <a:lvl4pPr>
              <a:spcAft>
                <a:spcPts val="600"/>
              </a:spcAft>
              <a:defRPr sz="1800"/>
            </a:lvl4pPr>
            <a:lvl5pPr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400"/>
            </a:lvl2pPr>
            <a:lvl3pPr>
              <a:spcAft>
                <a:spcPts val="600"/>
              </a:spcAft>
              <a:defRPr sz="2000"/>
            </a:lvl3pPr>
            <a:lvl4pPr>
              <a:spcAft>
                <a:spcPts val="600"/>
              </a:spcAft>
              <a:defRPr sz="1800"/>
            </a:lvl4pPr>
            <a:lvl5pPr>
              <a:spcAft>
                <a:spcPts val="6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8" y="417514"/>
            <a:ext cx="8229600" cy="43971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Aft>
                <a:spcPts val="600"/>
              </a:spcAft>
              <a:defRPr sz="2400"/>
            </a:lvl1pPr>
            <a:lvl2pPr>
              <a:spcAft>
                <a:spcPts val="600"/>
              </a:spcAft>
              <a:defRPr sz="2000"/>
            </a:lvl2pPr>
            <a:lvl3pPr>
              <a:spcAft>
                <a:spcPts val="600"/>
              </a:spcAft>
              <a:defRPr sz="1800"/>
            </a:lvl3pPr>
            <a:lvl4pPr>
              <a:spcAft>
                <a:spcPts val="600"/>
              </a:spcAft>
              <a:defRPr sz="1600"/>
            </a:lvl4pPr>
            <a:lvl5pPr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 sz="2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ts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6700" algn="l" rtl="0" eaLnBrk="1" fontAlgn="base" hangingPunct="1">
        <a:spcBef>
          <a:spcPct val="0"/>
        </a:spcBef>
        <a:spcAft>
          <a:spcPts val="0"/>
        </a:spcAft>
        <a:buChar char="•"/>
        <a:defRPr sz="2000">
          <a:solidFill>
            <a:schemeClr val="tx1"/>
          </a:solidFill>
          <a:latin typeface="+mn-lt"/>
        </a:defRPr>
      </a:lvl2pPr>
      <a:lvl3pPr marL="809625" indent="-269875" algn="l" rtl="0" eaLnBrk="1" fontAlgn="base" hangingPunct="1">
        <a:spcBef>
          <a:spcPct val="0"/>
        </a:spcBef>
        <a:spcAft>
          <a:spcPts val="0"/>
        </a:spcAft>
        <a:buChar char="•"/>
        <a:defRPr sz="2000">
          <a:solidFill>
            <a:schemeClr val="tx1"/>
          </a:solidFill>
          <a:latin typeface="+mn-lt"/>
        </a:defRPr>
      </a:lvl3pPr>
      <a:lvl4pPr marL="1079500" indent="-268288" algn="l" rtl="0" eaLnBrk="1" fontAlgn="base" hangingPunct="1">
        <a:spcBef>
          <a:spcPct val="0"/>
        </a:spcBef>
        <a:spcAft>
          <a:spcPts val="0"/>
        </a:spcAft>
        <a:buChar char="•"/>
        <a:defRPr sz="2000">
          <a:solidFill>
            <a:schemeClr val="tx1"/>
          </a:solidFill>
          <a:latin typeface="+mn-lt"/>
        </a:defRPr>
      </a:lvl4pPr>
      <a:lvl5pPr marL="1350963" indent="-269875" algn="l" rtl="0" eaLnBrk="1" fontAlgn="base" hangingPunct="1">
        <a:spcBef>
          <a:spcPct val="0"/>
        </a:spcBef>
        <a:spcAft>
          <a:spcPts val="0"/>
        </a:spcAft>
        <a:buChar char="•"/>
        <a:defRPr sz="2000">
          <a:solidFill>
            <a:schemeClr val="tx1"/>
          </a:solidFill>
          <a:latin typeface="+mn-lt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175" y="2016125"/>
            <a:ext cx="8374063" cy="1055685"/>
          </a:xfrm>
        </p:spPr>
        <p:txBody>
          <a:bodyPr>
            <a:normAutofit fontScale="90000"/>
          </a:bodyPr>
          <a:lstStyle/>
          <a:p>
            <a:r>
              <a:rPr lang="en-GB" cap="none" dirty="0" smtClean="0"/>
              <a:t>Finding Limits of Parallelism using Dynamic </a:t>
            </a:r>
            <a:r>
              <a:rPr lang="en-GB" cap="none" dirty="0" smtClean="0"/>
              <a:t>Dependency Graphs </a:t>
            </a:r>
            <a:r>
              <a:rPr lang="en-GB" sz="3600" cap="none" dirty="0" smtClean="0"/>
              <a:t>–</a:t>
            </a:r>
            <a:br>
              <a:rPr lang="en-GB" sz="3600" cap="none" dirty="0" smtClean="0"/>
            </a:br>
            <a:r>
              <a:rPr lang="en-GB" sz="3600" i="1" cap="none" dirty="0" smtClean="0"/>
              <a:t>How much parallelism is out there?</a:t>
            </a:r>
            <a:endParaRPr lang="en-US" i="1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175" y="4675200"/>
            <a:ext cx="8374063" cy="53975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Jonathan </a:t>
            </a:r>
            <a:r>
              <a:rPr lang="en-GB" dirty="0" err="1" smtClean="0"/>
              <a:t>Mak</a:t>
            </a:r>
            <a:r>
              <a:rPr lang="en-GB" dirty="0" smtClean="0"/>
              <a:t> &amp; Alan Mycroft</a:t>
            </a:r>
          </a:p>
          <a:p>
            <a:r>
              <a:rPr lang="en-GB" dirty="0" smtClean="0"/>
              <a:t>University of Cambridge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0" y="6315100"/>
            <a:ext cx="2786050" cy="542900"/>
          </a:xfrm>
          <a:prstGeom prst="rect">
            <a:avLst/>
          </a:prstGeom>
        </p:spPr>
        <p:txBody>
          <a:bodyPr/>
          <a:lstStyle/>
          <a:p>
            <a:pPr algn="ctr" eaLnBrk="1" latinLnBrk="0" hangingPunct="1"/>
            <a:fld id="{DDCF45D8-7841-49B3-9BE4-9BD0B849C6F5}" type="datetime2">
              <a:rPr lang="en-GB" sz="1800" smtClean="0"/>
              <a:pPr algn="ctr" eaLnBrk="1" latinLnBrk="0" hangingPunct="1"/>
              <a:t>Monday, 20 July 2009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0826" y="6315100"/>
            <a:ext cx="2441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WODA 2009, Chicago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True dependencies only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 speculate away control dependencies</a:t>
            </a:r>
          </a:p>
          <a:p>
            <a:r>
              <a:rPr lang="en-GB" dirty="0" smtClean="0"/>
              <a:t>Some name dependencies are compiler </a:t>
            </a:r>
            <a:r>
              <a:rPr lang="en-GB" dirty="0" err="1" smtClean="0"/>
              <a:t>artifacts</a:t>
            </a:r>
            <a:endParaRPr lang="en-GB" dirty="0" smtClean="0"/>
          </a:p>
          <a:p>
            <a:pPr lvl="1"/>
            <a:r>
              <a:rPr lang="en-GB" dirty="0" smtClean="0"/>
              <a:t>Caused by memory being reused by unrelated calculations</a:t>
            </a:r>
          </a:p>
          <a:p>
            <a:r>
              <a:rPr lang="en-GB" dirty="0" smtClean="0"/>
              <a:t>True dependencies represent </a:t>
            </a:r>
            <a:r>
              <a:rPr lang="en-GB" i="1" dirty="0" smtClean="0"/>
              <a:t>essence</a:t>
            </a:r>
            <a:r>
              <a:rPr lang="en-GB" dirty="0" smtClean="0"/>
              <a:t> of algorithm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10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True dependencies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11</a:t>
            </a:fld>
            <a:endParaRPr kumimoji="0" lang="en-US" dirty="0">
              <a:solidFill>
                <a:srgbClr val="FFFFFF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84175" y="1428736"/>
          <a:ext cx="8374063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Spaghetti stack – removing more compiler </a:t>
            </a:r>
            <a:r>
              <a:rPr lang="en-GB" dirty="0" err="1" smtClean="0"/>
              <a:t>artifacts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2043114"/>
          </a:xfrm>
        </p:spPr>
        <p:txBody>
          <a:bodyPr>
            <a:noAutofit/>
          </a:bodyPr>
          <a:lstStyle/>
          <a:p>
            <a:r>
              <a:rPr lang="en-GB" dirty="0" smtClean="0"/>
              <a:t>Some dependencies on execution stack are compiler-induced</a:t>
            </a:r>
          </a:p>
          <a:p>
            <a:pPr lvl="1"/>
            <a:r>
              <a:rPr lang="en-GB" dirty="0" smtClean="0"/>
              <a:t>Inter-frame name dependencies</a:t>
            </a:r>
          </a:p>
          <a:p>
            <a:pPr lvl="1"/>
            <a:r>
              <a:rPr lang="en-GB" dirty="0" smtClean="0"/>
              <a:t>True dependencies on stack pointer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12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7319" y="3214686"/>
            <a:ext cx="6320961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1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# main: call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2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$sp,$sp,-32  #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 decrement stack pointer (new frame)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$fp,$0,$sp   # copy stack pointer to frame pointer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... &lt;code for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()&gt;...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4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$sp,$0,$fp   # copy frame pointer to stack pointer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5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$sp,$sp,32   # increment stack pointer (discard frame)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6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$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# return to main()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7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bar          # main: call bar()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8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$sp,$sp,-32  # bar: decrement stack pointer (new frame)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9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$fp,$0,$sp   # copy stack pointer to frame pointer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... &lt;code for bar()&gt;...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$sp,$0,$fp   # copy frame pointer to stack pointer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11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$sp,$sp,32   # increment stack pointer (discard frame)</a:t>
            </a:r>
          </a:p>
          <a:p>
            <a:pPr marL="320040" lvl="0" indent="-320040">
              <a:buClr>
                <a:srgbClr val="DD8047"/>
              </a:buClr>
              <a:buSzPct val="60000"/>
            </a:pP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12 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jr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$</a:t>
            </a:r>
            <a:r>
              <a:rPr lang="en-US" sz="1200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ra</a:t>
            </a:r>
            <a:r>
              <a:rPr lang="en-US" sz="12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# return to main()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3929066"/>
            <a:ext cx="1976823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void main()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bar();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14546" y="4357694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Spaghetti stack – removing more compiler </a:t>
            </a:r>
            <a:r>
              <a:rPr lang="en-GB" dirty="0" err="1" smtClean="0"/>
              <a:t>artifacts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Linear stack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Spaghetti stack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13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1450226" y="2228850"/>
            <a:ext cx="1414428" cy="492951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943258" y="2228850"/>
            <a:ext cx="1414428" cy="492951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43456" y="2228850"/>
            <a:ext cx="1414428" cy="492951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243004" y="4198319"/>
            <a:ext cx="1471608" cy="512879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571868" y="3685440"/>
            <a:ext cx="1471608" cy="512879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914800" y="5120037"/>
            <a:ext cx="1471608" cy="512879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5957912" y="4350719"/>
            <a:ext cx="1471608" cy="512879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286512" y="5376477"/>
            <a:ext cx="1471608" cy="512879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5957912" y="3429000"/>
            <a:ext cx="1471608" cy="512879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2714612" y="3941879"/>
            <a:ext cx="857256" cy="408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2714612" y="4350719"/>
            <a:ext cx="1200188" cy="10257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5043476" y="3685439"/>
            <a:ext cx="914436" cy="25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>
            <a:off x="5043476" y="3941881"/>
            <a:ext cx="914436" cy="5628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5386408" y="5376478"/>
            <a:ext cx="900104" cy="25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5957912" y="2228850"/>
            <a:ext cx="1414428" cy="492951"/>
          </a:xfrm>
          <a:custGeom>
            <a:avLst/>
            <a:gdLst>
              <a:gd name="connsiteX0" fmla="*/ 0 w 1447800"/>
              <a:gd name="connsiteY0" fmla="*/ 0 h 419100"/>
              <a:gd name="connsiteX1" fmla="*/ 1447800 w 1447800"/>
              <a:gd name="connsiteY1" fmla="*/ 0 h 419100"/>
              <a:gd name="connsiteX2" fmla="*/ 1447800 w 1447800"/>
              <a:gd name="connsiteY2" fmla="*/ 419100 h 419100"/>
              <a:gd name="connsiteX3" fmla="*/ 4762 w 1447800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19100">
                <a:moveTo>
                  <a:pt x="0" y="0"/>
                </a:moveTo>
                <a:lnTo>
                  <a:pt x="1447800" y="0"/>
                </a:lnTo>
                <a:lnTo>
                  <a:pt x="1447800" y="419100"/>
                </a:lnTo>
                <a:lnTo>
                  <a:pt x="4762" y="419100"/>
                </a:lnTo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ounded Rectangle 70"/>
          <p:cNvSpPr/>
          <p:nvPr/>
        </p:nvSpPr>
        <p:spPr>
          <a:xfrm>
            <a:off x="6143238" y="5854829"/>
            <a:ext cx="1500198" cy="646005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 flipV="1">
            <a:off x="6143238" y="945190"/>
            <a:ext cx="1500198" cy="646005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Spaghetti stack – removing more compiler </a:t>
            </a:r>
            <a:r>
              <a:rPr lang="en-GB" dirty="0" err="1" smtClean="0"/>
              <a:t>artifacts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14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2" name="Right Arrow 41"/>
          <p:cNvSpPr/>
          <p:nvPr/>
        </p:nvSpPr>
        <p:spPr>
          <a:xfrm>
            <a:off x="3857620" y="2857492"/>
            <a:ext cx="1285884" cy="857256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28728" y="1914194"/>
            <a:ext cx="1500198" cy="6460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</a:t>
            </a:r>
            <a:r>
              <a:rPr lang="en-GB" dirty="0" smtClean="0">
                <a:latin typeface="Arial"/>
                <a:cs typeface="Arial"/>
              </a:rPr>
              <a:t>−−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1428728" y="2883202"/>
            <a:ext cx="1500198" cy="6460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SP++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428728" y="3916810"/>
            <a:ext cx="1500198" cy="6460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</a:t>
            </a:r>
            <a:r>
              <a:rPr lang="en-GB" dirty="0" smtClean="0">
                <a:latin typeface="Arial"/>
                <a:cs typeface="Arial"/>
              </a:rPr>
              <a:t>−−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428728" y="4885818"/>
            <a:ext cx="1500198" cy="6460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SP++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2017326" y="2721624"/>
            <a:ext cx="3230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985025" y="3722932"/>
            <a:ext cx="3876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2017326" y="4724240"/>
            <a:ext cx="3230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0" idx="0"/>
          </p:cNvCxnSpPr>
          <p:nvPr/>
        </p:nvCxnSpPr>
        <p:spPr>
          <a:xfrm rot="16200000" flipH="1">
            <a:off x="2016931" y="1752298"/>
            <a:ext cx="322999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3" idx="2"/>
          </p:cNvCxnSpPr>
          <p:nvPr/>
        </p:nvCxnSpPr>
        <p:spPr>
          <a:xfrm rot="5400000">
            <a:off x="2016927" y="5692929"/>
            <a:ext cx="32300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6142444" y="1914194"/>
            <a:ext cx="1500198" cy="6460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alloc</a:t>
            </a:r>
            <a:r>
              <a:rPr lang="en-GB" dirty="0" smtClean="0"/>
              <a:t> </a:t>
            </a:r>
            <a:r>
              <a:rPr lang="en-GB" dirty="0" smtClean="0"/>
              <a:t>frame</a:t>
            </a:r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6142444" y="2883202"/>
            <a:ext cx="1500198" cy="6460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free frame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6142444" y="3916810"/>
            <a:ext cx="1500198" cy="6460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alloc</a:t>
            </a:r>
            <a:r>
              <a:rPr lang="en-GB" dirty="0" smtClean="0"/>
              <a:t> </a:t>
            </a:r>
            <a:r>
              <a:rPr lang="en-GB" dirty="0" smtClean="0"/>
              <a:t>frame</a:t>
            </a:r>
            <a:endParaRPr lang="en-US" dirty="0"/>
          </a:p>
        </p:txBody>
      </p:sp>
      <p:sp>
        <p:nvSpPr>
          <p:cNvPr id="65" name="Rounded Rectangle 64"/>
          <p:cNvSpPr/>
          <p:nvPr/>
        </p:nvSpPr>
        <p:spPr>
          <a:xfrm>
            <a:off x="6142444" y="4885818"/>
            <a:ext cx="1500198" cy="64600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free frame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 rot="5400000">
            <a:off x="6731042" y="2721624"/>
            <a:ext cx="3230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6731042" y="4724240"/>
            <a:ext cx="3230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 flipV="1">
            <a:off x="1427933" y="945190"/>
            <a:ext cx="1500198" cy="646005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427933" y="5854829"/>
            <a:ext cx="1500198" cy="646005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Spaghetti Stack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6425" y="1285860"/>
          <a:ext cx="8153400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15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other compiler </a:t>
            </a:r>
            <a:r>
              <a:rPr lang="en-GB" dirty="0" err="1" smtClean="0"/>
              <a:t>artifacts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Stack pointer is just one example</a:t>
            </a:r>
          </a:p>
          <a:p>
            <a:pPr lvl="1"/>
            <a:r>
              <a:rPr lang="en-GB" dirty="0" smtClean="0"/>
              <a:t>Calls to </a:t>
            </a:r>
            <a:r>
              <a:rPr lang="en-GB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GB" dirty="0" smtClean="0">
                <a:cs typeface="Courier New" pitchFamily="49" charset="0"/>
              </a:rPr>
              <a:t> is another</a:t>
            </a:r>
            <a:endParaRPr lang="en-GB" dirty="0" smtClean="0"/>
          </a:p>
          <a:p>
            <a:r>
              <a:rPr lang="en-GB" dirty="0" smtClean="0"/>
              <a:t>Extreme case – remove all address calculation nodes from the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16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Ignoring all Address calculations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6425" y="1357298"/>
          <a:ext cx="8153400" cy="4900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17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757758"/>
          </a:xfrm>
        </p:spPr>
        <p:txBody>
          <a:bodyPr>
            <a:normAutofit/>
          </a:bodyPr>
          <a:lstStyle/>
          <a:p>
            <a:r>
              <a:rPr lang="en-GB" dirty="0" smtClean="0"/>
              <a:t>Control dependencies are the biggest obstacle to getting parallelism above 10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Control speculation</a:t>
            </a:r>
          </a:p>
          <a:p>
            <a:r>
              <a:rPr lang="en-GB" dirty="0" smtClean="0"/>
              <a:t>Most programs exhibit parallelism &gt;100 when only true dependencies (</a:t>
            </a:r>
            <a:r>
              <a:rPr lang="en-GB" i="1" dirty="0" smtClean="0"/>
              <a:t>essence</a:t>
            </a:r>
            <a:r>
              <a:rPr lang="en-GB" dirty="0" smtClean="0"/>
              <a:t> of algorithm) are considered</a:t>
            </a:r>
          </a:p>
          <a:p>
            <a:r>
              <a:rPr lang="en-GB" dirty="0" smtClean="0"/>
              <a:t>Spaghetti stack removes certain compiler-induced true dependencies, further doubling the parallelism in some cases</a:t>
            </a:r>
          </a:p>
          <a:p>
            <a:r>
              <a:rPr lang="en-GB" dirty="0" smtClean="0"/>
              <a:t>Good figures, but realising such parallelism remains a challenge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18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Scale up analysis framework</a:t>
            </a:r>
          </a:p>
          <a:p>
            <a:pPr lvl="1"/>
            <a:r>
              <a:rPr lang="en-GB" dirty="0" smtClean="0"/>
              <a:t>Bigger, more complex benchmarks (e.g. web/DB server, etc.)</a:t>
            </a:r>
          </a:p>
          <a:p>
            <a:r>
              <a:rPr lang="en-GB" dirty="0" smtClean="0"/>
              <a:t>How does parallelism change when data input size grows?</a:t>
            </a:r>
          </a:p>
          <a:p>
            <a:r>
              <a:rPr lang="en-GB" dirty="0" smtClean="0"/>
              <a:t>How much parallelism is </a:t>
            </a:r>
            <a:r>
              <a:rPr lang="en-GB" i="1" dirty="0" smtClean="0"/>
              <a:t>instruction</a:t>
            </a:r>
            <a:r>
              <a:rPr lang="en-GB" dirty="0" smtClean="0"/>
              <a:t>-level (ILP), and how much is </a:t>
            </a:r>
            <a:r>
              <a:rPr lang="en-GB" i="1" dirty="0" smtClean="0"/>
              <a:t>task</a:t>
            </a:r>
            <a:r>
              <a:rPr lang="en-GB" dirty="0" smtClean="0"/>
              <a:t>-level (TLP)?</a:t>
            </a:r>
          </a:p>
          <a:p>
            <a:r>
              <a:rPr lang="en-GB" dirty="0" smtClean="0"/>
              <a:t>Map dependencies back to source code</a:t>
            </a:r>
          </a:p>
          <a:p>
            <a:r>
              <a:rPr lang="en-GB" dirty="0" smtClean="0"/>
              <a:t>Paper </a:t>
            </a:r>
            <a:r>
              <a:rPr lang="en-GB" dirty="0" smtClean="0"/>
              <a:t>addressing some of these questions has </a:t>
            </a:r>
            <a:r>
              <a:rPr lang="en-US" dirty="0" smtClean="0"/>
              <a:t>just been submitted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19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 smtClean="0"/>
              <a:t>Moore’s Law, Multi-core and end of the “Free Lunch”</a:t>
            </a:r>
          </a:p>
          <a:p>
            <a:pPr lvl="1"/>
            <a:r>
              <a:rPr lang="en-GB" dirty="0" smtClean="0"/>
              <a:t>We need programs to be </a:t>
            </a:r>
            <a:r>
              <a:rPr lang="en-GB" i="1" dirty="0" smtClean="0"/>
              <a:t>parallel</a:t>
            </a:r>
            <a:endParaRPr lang="en-GB" dirty="0" smtClean="0"/>
          </a:p>
        </p:txBody>
      </p:sp>
      <p:pic>
        <p:nvPicPr>
          <p:cNvPr id="6" name="Content Placeholder 5" descr="mooreslaw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99137" y="1708150"/>
            <a:ext cx="3606576" cy="4067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7" name="TextBox 6"/>
          <p:cNvSpPr txBox="1"/>
          <p:nvPr/>
        </p:nvSpPr>
        <p:spPr>
          <a:xfrm>
            <a:off x="361781" y="5857892"/>
            <a:ext cx="8398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Source:  </a:t>
            </a:r>
            <a:r>
              <a:rPr lang="en-US" sz="1200" dirty="0" smtClean="0"/>
              <a:t>Herb Sutter. A fundamental turn toward concurrency in software. Dr. Dobb’s Journal, 30(3):16–20, March 2005.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r>
              <a:rPr lang="en-GB" dirty="0" smtClean="0"/>
              <a:t>Wall, “Limits of instruction-level parallelism” (1991)</a:t>
            </a:r>
          </a:p>
          <a:p>
            <a:r>
              <a:rPr lang="en-GB" dirty="0" smtClean="0"/>
              <a:t>Lam and Wilson, “Limits of control flow on parallelism” (1992)</a:t>
            </a:r>
          </a:p>
          <a:p>
            <a:r>
              <a:rPr lang="en-GB" dirty="0" smtClean="0"/>
              <a:t>Austin and </a:t>
            </a:r>
            <a:r>
              <a:rPr lang="en-GB" dirty="0" err="1" smtClean="0"/>
              <a:t>Sohi</a:t>
            </a:r>
            <a:r>
              <a:rPr lang="en-GB" dirty="0" smtClean="0"/>
              <a:t>, “Dynamic dependency analysis of ordinary programs” (1992)</a:t>
            </a:r>
          </a:p>
          <a:p>
            <a:r>
              <a:rPr lang="en-GB" dirty="0" err="1" smtClean="0"/>
              <a:t>Postiff</a:t>
            </a:r>
            <a:r>
              <a:rPr lang="en-GB" dirty="0" smtClean="0"/>
              <a:t>, Greene, Tyson and </a:t>
            </a:r>
            <a:r>
              <a:rPr lang="en-GB" dirty="0" err="1" smtClean="0"/>
              <a:t>Mudge</a:t>
            </a:r>
            <a:r>
              <a:rPr lang="en-GB" dirty="0" smtClean="0"/>
              <a:t>, “The limits of instruction level parallelism in SPEC95 applications” (1999)</a:t>
            </a:r>
          </a:p>
          <a:p>
            <a:r>
              <a:rPr lang="en-GB" dirty="0" err="1" smtClean="0"/>
              <a:t>Stefanović</a:t>
            </a:r>
            <a:r>
              <a:rPr lang="en-GB" dirty="0" smtClean="0"/>
              <a:t> and </a:t>
            </a:r>
            <a:r>
              <a:rPr lang="en-GB" dirty="0" err="1" smtClean="0"/>
              <a:t>Martonosi</a:t>
            </a:r>
            <a:r>
              <a:rPr lang="en-GB" dirty="0" smtClean="0"/>
              <a:t>, “Limits and graph structure of available instruction-level parallelism” (2001)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20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Two approaches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i="1" smtClean="0"/>
              <a:t>Explicit</a:t>
            </a:r>
            <a:r>
              <a:rPr lang="en-GB" sz="2800" smtClean="0"/>
              <a:t> Parallelism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Specified by programmer</a:t>
            </a:r>
          </a:p>
          <a:p>
            <a:r>
              <a:rPr lang="en-GB" dirty="0" smtClean="0"/>
              <a:t>E.g. </a:t>
            </a:r>
            <a:r>
              <a:rPr lang="en-GB" dirty="0" err="1" smtClean="0"/>
              <a:t>OpenMP</a:t>
            </a:r>
            <a:r>
              <a:rPr lang="en-GB" dirty="0" smtClean="0"/>
              <a:t>,</a:t>
            </a:r>
            <a:r>
              <a:rPr lang="en-GB" sz="2400" dirty="0" smtClean="0"/>
              <a:t> Java, MPI,</a:t>
            </a:r>
            <a:br>
              <a:rPr lang="en-GB" sz="2400" dirty="0" smtClean="0"/>
            </a:br>
            <a:r>
              <a:rPr lang="en-GB" sz="2400" dirty="0" err="1" smtClean="0"/>
              <a:t>Cilk</a:t>
            </a:r>
            <a:r>
              <a:rPr lang="en-GB" sz="2400" dirty="0" smtClean="0"/>
              <a:t>, TBB, Join calculus</a:t>
            </a:r>
          </a:p>
          <a:p>
            <a:r>
              <a:rPr lang="en-GB" sz="2400" dirty="0" smtClean="0"/>
              <a:t>Too hard for the average programmer?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2800" i="1" smtClean="0"/>
              <a:t>Implicit</a:t>
            </a:r>
            <a:r>
              <a:rPr lang="en-GB" sz="2800" smtClean="0"/>
              <a:t> Parallelism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2400" smtClean="0"/>
              <a:t>Extracted by compiler</a:t>
            </a:r>
            <a:endParaRPr lang="en-GB" sz="2400" dirty="0" smtClean="0"/>
          </a:p>
          <a:p>
            <a:r>
              <a:rPr lang="en-GB" sz="2400" dirty="0" smtClean="0"/>
              <a:t>E.g</a:t>
            </a:r>
            <a:r>
              <a:rPr lang="en-GB" sz="2400" smtClean="0"/>
              <a:t>. Polaris </a:t>
            </a:r>
            <a:r>
              <a:rPr lang="en-GB" sz="2400" dirty="0" smtClean="0"/>
              <a:t>[</a:t>
            </a:r>
            <a:r>
              <a:rPr lang="en-GB" sz="2400" dirty="0" err="1" smtClean="0"/>
              <a:t>Blume</a:t>
            </a:r>
            <a:r>
              <a:rPr lang="en-GB" sz="2400" dirty="0" smtClean="0"/>
              <a:t>+ 94], Dependence analysis [Kennedy 02], DSWP [</a:t>
            </a:r>
            <a:r>
              <a:rPr lang="en-GB" sz="2400" dirty="0" err="1" smtClean="0"/>
              <a:t>Ottoni</a:t>
            </a:r>
            <a:r>
              <a:rPr lang="en-GB" sz="2400" dirty="0" smtClean="0"/>
              <a:t> 05</a:t>
            </a:r>
            <a:r>
              <a:rPr lang="en-GB" sz="2400" smtClean="0"/>
              <a:t>], GREMIO </a:t>
            </a:r>
            <a:r>
              <a:rPr lang="en-GB" sz="2400" dirty="0" smtClean="0"/>
              <a:t>[</a:t>
            </a:r>
            <a:r>
              <a:rPr lang="en-GB" sz="2400" dirty="0" err="1" smtClean="0"/>
              <a:t>Ottoni</a:t>
            </a:r>
            <a:r>
              <a:rPr lang="en-GB" sz="2400" dirty="0" smtClean="0"/>
              <a:t> 07]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3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mtClean="0"/>
              <a:t>Implicit Parallelism </a:t>
            </a:r>
            <a:r>
              <a:rPr lang="en-GB" dirty="0" smtClean="0"/>
              <a:t>– What’s the limit?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4829196"/>
          </a:xfrm>
        </p:spPr>
        <p:txBody>
          <a:bodyPr>
            <a:normAutofit/>
          </a:bodyPr>
          <a:lstStyle/>
          <a:p>
            <a:r>
              <a:rPr lang="en-GB" dirty="0" smtClean="0"/>
              <a:t>Existing implementations evaluated on small number of cores/processors (&lt;10)</a:t>
            </a:r>
          </a:p>
          <a:p>
            <a:r>
              <a:rPr lang="en-GB" dirty="0" smtClean="0"/>
              <a:t>Speed-up rises with #</a:t>
            </a:r>
            <a:r>
              <a:rPr lang="en-GB" dirty="0" err="1" smtClean="0"/>
              <a:t>procs</a:t>
            </a:r>
            <a:endParaRPr lang="en-GB" dirty="0" smtClean="0"/>
          </a:p>
          <a:p>
            <a:r>
              <a:rPr lang="en-GB" dirty="0" smtClean="0"/>
              <a:t>But how far can we go?</a:t>
            </a:r>
          </a:p>
          <a:p>
            <a:r>
              <a:rPr lang="en-GB" dirty="0" smtClean="0"/>
              <a:t>Limits of Instruction-level parallelism first explored by [Wall 93]</a:t>
            </a:r>
            <a:endParaRPr lang="en-US" dirty="0" smtClean="0"/>
          </a:p>
          <a:p>
            <a:r>
              <a:rPr lang="en-GB" dirty="0" smtClean="0"/>
              <a:t>Assume:</a:t>
            </a:r>
          </a:p>
          <a:p>
            <a:pPr lvl="1"/>
            <a:r>
              <a:rPr lang="en-GB" dirty="0" smtClean="0"/>
              <a:t>No threading overheads</a:t>
            </a:r>
          </a:p>
          <a:p>
            <a:pPr lvl="1"/>
            <a:r>
              <a:rPr lang="en-GB" dirty="0" smtClean="0"/>
              <a:t>Inter-thread communication is free</a:t>
            </a:r>
          </a:p>
          <a:p>
            <a:pPr lvl="1"/>
            <a:r>
              <a:rPr lang="en-GB" dirty="0" smtClean="0"/>
              <a:t>Perfect alias analysis</a:t>
            </a:r>
          </a:p>
          <a:p>
            <a:pPr lvl="1"/>
            <a:r>
              <a:rPr lang="en-GB" dirty="0" smtClean="0"/>
              <a:t>Perfect oracle for dependence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4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286248" y="1428736"/>
            <a:ext cx="4000528" cy="4572032"/>
          </a:xfrm>
          <a:prstGeom prst="roundRect">
            <a:avLst>
              <a:gd name="adj" fmla="val 777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2000" b="1" dirty="0" smtClean="0">
                <a:solidFill>
                  <a:schemeClr val="accent1"/>
                </a:solidFill>
              </a:rPr>
              <a:t>Name dependencies</a:t>
            </a:r>
            <a:endParaRPr lang="en-US" sz="2000" b="1" dirty="0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Dependencies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5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85786" y="2143116"/>
            <a:ext cx="3357586" cy="1500198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 smtClean="0">
                <a:solidFill>
                  <a:schemeClr val="accent4"/>
                </a:solidFill>
              </a:rPr>
              <a:t>True dependencies (RAW)</a:t>
            </a:r>
          </a:p>
          <a:p>
            <a:r>
              <a:rPr lang="en-GB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add $4, $5, $6</a:t>
            </a:r>
          </a:p>
          <a:p>
            <a:endParaRPr lang="en-GB" sz="2000" dirty="0" smtClean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sub $2, $3, $4</a:t>
            </a:r>
            <a:endParaRPr lang="en-US" sz="2400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14546" y="2857496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4500562" y="4000504"/>
            <a:ext cx="3500462" cy="1571636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 smtClean="0">
                <a:solidFill>
                  <a:schemeClr val="accent4"/>
                </a:solidFill>
              </a:rPr>
              <a:t>Output dependencies (WAW)</a:t>
            </a:r>
            <a:endParaRPr lang="en-GB" sz="2000" b="1" dirty="0" smtClean="0">
              <a:solidFill>
                <a:schemeClr val="accent4"/>
              </a:solidFill>
            </a:endParaRPr>
          </a:p>
          <a:p>
            <a:r>
              <a:rPr lang="en-GB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add $4, $5, $6</a:t>
            </a:r>
          </a:p>
          <a:p>
            <a:endParaRPr lang="en-GB" sz="2000" dirty="0" smtClean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sub $4, $2, $3</a:t>
            </a:r>
            <a:endParaRPr lang="en-US" sz="2400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641982" y="485696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500562" y="2143116"/>
            <a:ext cx="3500462" cy="1500198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 smtClean="0">
                <a:solidFill>
                  <a:schemeClr val="accent4"/>
                </a:solidFill>
              </a:rPr>
              <a:t>False dependencies (WAR)</a:t>
            </a:r>
          </a:p>
          <a:p>
            <a:r>
              <a:rPr lang="en-GB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add $4, $5, $6</a:t>
            </a:r>
          </a:p>
          <a:p>
            <a:endParaRPr lang="en-GB" sz="2000" dirty="0" smtClean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sub $6, $2, $3</a:t>
            </a:r>
            <a:endParaRPr lang="en-US" sz="2400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929322" y="2857496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57422" y="5072074"/>
            <a:ext cx="128588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785786" y="4000504"/>
            <a:ext cx="3357586" cy="1571636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b="1" dirty="0" smtClean="0">
                <a:solidFill>
                  <a:schemeClr val="accent4"/>
                </a:solidFill>
              </a:rPr>
              <a:t>Control dependencies</a:t>
            </a:r>
          </a:p>
          <a:p>
            <a:r>
              <a:rPr lang="en-GB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dirty="0" err="1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GB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 $2, $3, L</a:t>
            </a:r>
          </a:p>
          <a:p>
            <a:endParaRPr lang="en-GB" sz="2000" dirty="0" smtClean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GB" sz="20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L:...</a:t>
            </a:r>
            <a:endParaRPr lang="en-US" sz="2400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1142976" y="4714884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86314" y="3429000"/>
            <a:ext cx="400052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Dependency Graph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ChangeAspect="1"/>
          </p:cNvGraphicFramePr>
          <p:nvPr>
            <p:ph sz="half" idx="2"/>
          </p:nvPr>
        </p:nvGraphicFramePr>
        <p:xfrm>
          <a:off x="5051334" y="3525837"/>
          <a:ext cx="3521194" cy="643659"/>
        </p:xfrm>
        <a:graphic>
          <a:graphicData uri="http://schemas.openxmlformats.org/presentationml/2006/ole">
            <p:oleObj spid="_x0000_s1026" name="Equation" r:id="rId3" imgW="2361960" imgH="431640" progId="Equation.3">
              <p:embed/>
            </p:oleObj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6</a:t>
            </a:fld>
            <a:endParaRPr kumimoji="0" lang="en-US" dirty="0">
              <a:solidFill>
                <a:srgbClr val="FFFFFF"/>
              </a:solidFill>
            </a:endParaRPr>
          </a:p>
        </p:txBody>
      </p:sp>
      <p:pic>
        <p:nvPicPr>
          <p:cNvPr id="10" name="Content Placeholder 9" descr="VerySimpleFact.eps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428728" y="1500174"/>
            <a:ext cx="2449182" cy="44419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4175" y="1708150"/>
          <a:ext cx="8374063" cy="406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7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Control dependencies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8</a:t>
            </a:fld>
            <a:endParaRPr kumimoji="0"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4175" y="1500174"/>
          <a:ext cx="8374063" cy="4275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Effects of Control dependencies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Restricts parallelism to within (dynamic) basic block</a:t>
            </a:r>
          </a:p>
          <a:p>
            <a:pPr lvl="1"/>
            <a:r>
              <a:rPr lang="en-GB" dirty="0" smtClean="0"/>
              <a:t>Parallelism &lt;10 in most cases</a:t>
            </a:r>
          </a:p>
          <a:p>
            <a:pPr lvl="1"/>
            <a:r>
              <a:rPr lang="en-GB" dirty="0" smtClean="0"/>
              <a:t>Already exploited in multiple-issue processors</a:t>
            </a:r>
          </a:p>
          <a:p>
            <a:r>
              <a:rPr lang="en-GB" dirty="0" smtClean="0"/>
              <a:t>Good news #1: Good branch prediction is not difficult</a:t>
            </a:r>
          </a:p>
          <a:p>
            <a:pPr lvl="1"/>
            <a:r>
              <a:rPr lang="en-GB" dirty="0" smtClean="0"/>
              <a:t>But only applies locally, examining at most 10s of instructions in advance</a:t>
            </a:r>
          </a:p>
          <a:p>
            <a:r>
              <a:rPr lang="en-GB" dirty="0" smtClean="0"/>
              <a:t>Good news #2: Control flow merge points not considered here</a:t>
            </a:r>
          </a:p>
          <a:p>
            <a:pPr lvl="1"/>
            <a:r>
              <a:rPr lang="en-GB" dirty="0" smtClean="0"/>
              <a:t>E.g.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if R1 then { R2 } else { R3 } R4</a:t>
            </a:r>
            <a:endParaRPr lang="en-GB" dirty="0" smtClean="0"/>
          </a:p>
          <a:p>
            <a:pPr lvl="1"/>
            <a:r>
              <a:rPr lang="en-GB" dirty="0" smtClean="0"/>
              <a:t>Static analysis would help us remove such dependencies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/>
          </a:bodyPr>
          <a:lstStyle/>
          <a:p>
            <a:fld id="{F0C94032-CD4C-4C25-B0C2-CEC720522D92}" type="slidenum">
              <a:rPr kumimoji="0" lang="en-US" smtClean="0"/>
              <a:pPr/>
              <a:t>9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070546" y="4684765"/>
            <a:ext cx="4073090" cy="172995"/>
          </a:xfrm>
          <a:custGeom>
            <a:avLst/>
            <a:gdLst>
              <a:gd name="connsiteX0" fmla="*/ 0 w 4930346"/>
              <a:gd name="connsiteY0" fmla="*/ 172995 h 172995"/>
              <a:gd name="connsiteX1" fmla="*/ 0 w 4930346"/>
              <a:gd name="connsiteY1" fmla="*/ 0 h 172995"/>
              <a:gd name="connsiteX2" fmla="*/ 4930346 w 4930346"/>
              <a:gd name="connsiteY2" fmla="*/ 0 h 172995"/>
              <a:gd name="connsiteX3" fmla="*/ 4930346 w 4930346"/>
              <a:gd name="connsiteY3" fmla="*/ 160638 h 17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0346" h="172995">
                <a:moveTo>
                  <a:pt x="0" y="172995"/>
                </a:moveTo>
                <a:lnTo>
                  <a:pt x="0" y="0"/>
                </a:lnTo>
                <a:lnTo>
                  <a:pt x="4930346" y="0"/>
                </a:lnTo>
                <a:lnTo>
                  <a:pt x="4930346" y="160638"/>
                </a:lnTo>
              </a:path>
            </a:pathLst>
          </a:custGeom>
          <a:ln>
            <a:tailEnd type="arrow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uoc-800-draft-1</Template>
  <TotalTime>2257</TotalTime>
  <Words>919</Words>
  <Application>Microsoft Office PowerPoint</Application>
  <PresentationFormat>On-screen Show (4:3)</PresentationFormat>
  <Paragraphs>165</Paragraphs>
  <Slides>20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</vt:lpstr>
      <vt:lpstr>Equation</vt:lpstr>
      <vt:lpstr>Finding Limits of Parallelism using Dynamic Dependency Graphs – How much parallelism is out there?</vt:lpstr>
      <vt:lpstr>Motivation</vt:lpstr>
      <vt:lpstr>Two approaches</vt:lpstr>
      <vt:lpstr>Implicit Parallelism – What’s the limit?</vt:lpstr>
      <vt:lpstr>Types of Dependencies</vt:lpstr>
      <vt:lpstr>Dynamic Dependency Graph</vt:lpstr>
      <vt:lpstr>Implementation</vt:lpstr>
      <vt:lpstr>Effects of Control dependencies</vt:lpstr>
      <vt:lpstr>Effects of Control dependencies</vt:lpstr>
      <vt:lpstr>True dependencies only</vt:lpstr>
      <vt:lpstr>True dependencies only</vt:lpstr>
      <vt:lpstr>Spaghetti stack – removing more compiler artifacts</vt:lpstr>
      <vt:lpstr>Spaghetti stack – removing more compiler artifacts</vt:lpstr>
      <vt:lpstr>Spaghetti stack – removing more compiler artifacts</vt:lpstr>
      <vt:lpstr>Spaghetti Stack</vt:lpstr>
      <vt:lpstr>What about other compiler artifacts?</vt:lpstr>
      <vt:lpstr>Ignoring all Address calculations</vt:lpstr>
      <vt:lpstr>Conclusions</vt:lpstr>
      <vt:lpstr>Future work</vt:lpstr>
      <vt:lpstr>Related work</vt:lpstr>
    </vt:vector>
  </TitlesOfParts>
  <Company>University of Cambridge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Dependency Graphs – How much parallelism is out there?</dc:title>
  <dc:creator>gtadmin</dc:creator>
  <cp:lastModifiedBy>UserXP</cp:lastModifiedBy>
  <cp:revision>175</cp:revision>
  <dcterms:created xsi:type="dcterms:W3CDTF">2008-11-04T17:26:49Z</dcterms:created>
  <dcterms:modified xsi:type="dcterms:W3CDTF">2009-07-20T20:03:13Z</dcterms:modified>
</cp:coreProperties>
</file>