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26"/>
  </p:notesMasterIdLst>
  <p:handoutMasterIdLst>
    <p:handoutMasterId r:id="rId27"/>
  </p:handoutMasterIdLst>
  <p:sldIdLst>
    <p:sldId id="276" r:id="rId2"/>
    <p:sldId id="466" r:id="rId3"/>
    <p:sldId id="467" r:id="rId4"/>
    <p:sldId id="471" r:id="rId5"/>
    <p:sldId id="468" r:id="rId6"/>
    <p:sldId id="469" r:id="rId7"/>
    <p:sldId id="470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521" r:id="rId16"/>
    <p:sldId id="481" r:id="rId17"/>
    <p:sldId id="482" r:id="rId18"/>
    <p:sldId id="483" r:id="rId19"/>
    <p:sldId id="484" r:id="rId20"/>
    <p:sldId id="486" r:id="rId21"/>
    <p:sldId id="487" r:id="rId22"/>
    <p:sldId id="488" r:id="rId23"/>
    <p:sldId id="489" r:id="rId24"/>
    <p:sldId id="506" r:id="rId2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rge Wagner" initials="G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629"/>
    <a:srgbClr val="569D33"/>
    <a:srgbClr val="000000"/>
    <a:srgbClr val="741C21"/>
    <a:srgbClr val="CD222B"/>
    <a:srgbClr val="00AEE3"/>
    <a:srgbClr val="1586C1"/>
    <a:srgbClr val="EAEAEA"/>
    <a:srgbClr val="58A62E"/>
    <a:srgbClr val="046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6" autoAdjust="0"/>
    <p:restoredTop sz="90785" autoAdjust="0"/>
  </p:normalViewPr>
  <p:slideViewPr>
    <p:cSldViewPr snapToGrid="0" snapToObjects="1" showGuides="1">
      <p:cViewPr>
        <p:scale>
          <a:sx n="112" d="100"/>
          <a:sy n="112" d="100"/>
        </p:scale>
        <p:origin x="-3072" y="-968"/>
      </p:cViewPr>
      <p:guideLst>
        <p:guide orient="horz" pos="3249"/>
        <p:guide orient="horz" pos="336"/>
        <p:guide orient="horz" pos="1195"/>
        <p:guide orient="horz" pos="649"/>
        <p:guide orient="horz" pos="1949"/>
        <p:guide pos="5473"/>
        <p:guide pos="2881"/>
        <p:guide pos="5340"/>
        <p:guide pos="2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845361736773"/>
          <c:y val="0.0430894873400284"/>
          <c:w val="0.863062258688214"/>
          <c:h val="0.7332441552264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</c:v>
                </c:pt>
              </c:strCache>
            </c:strRef>
          </c:tx>
          <c:spPr>
            <a:solidFill>
              <a:srgbClr val="00AEE3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Sheet1!$D$2:$D$5</c:f>
                <c:numCache>
                  <c:formatCode>General</c:formatCode>
                  <c:ptCount val="4"/>
                  <c:pt idx="0">
                    <c:v>1.63</c:v>
                  </c:pt>
                  <c:pt idx="1">
                    <c:v>84.6</c:v>
                  </c:pt>
                  <c:pt idx="2">
                    <c:v>10.8</c:v>
                  </c:pt>
                  <c:pt idx="3">
                    <c:v>1.05</c:v>
                  </c:pt>
                </c:numCache>
              </c:numRef>
            </c:plus>
            <c:minus>
              <c:numRef>
                <c:f>Sheet1!$D$2:$D$5</c:f>
                <c:numCache>
                  <c:formatCode>General</c:formatCode>
                  <c:ptCount val="4"/>
                  <c:pt idx="0">
                    <c:v>1.63</c:v>
                  </c:pt>
                  <c:pt idx="1">
                    <c:v>84.6</c:v>
                  </c:pt>
                  <c:pt idx="2">
                    <c:v>10.8</c:v>
                  </c:pt>
                  <c:pt idx="3">
                    <c:v>1.05</c:v>
                  </c:pt>
                </c:numCache>
              </c:numRef>
            </c:minus>
          </c:errBars>
          <c:cat>
            <c:strRef>
              <c:f>Sheet1!$A$2:$A$5</c:f>
              <c:strCache>
                <c:ptCount val="4"/>
                <c:pt idx="0">
                  <c:v>Sequential Write</c:v>
                </c:pt>
                <c:pt idx="1">
                  <c:v>Random Write</c:v>
                </c:pt>
                <c:pt idx="2">
                  <c:v>Sequential Read</c:v>
                </c:pt>
                <c:pt idx="3">
                  <c:v>Random Read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1617.34</c:v>
                </c:pt>
                <c:pt idx="1">
                  <c:v>1375.16</c:v>
                </c:pt>
                <c:pt idx="2">
                  <c:v>1238.28</c:v>
                </c:pt>
                <c:pt idx="3">
                  <c:v>312.15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ioSnap</c:v>
                </c:pt>
              </c:strCache>
            </c:strRef>
          </c:tx>
          <c:spPr>
            <a:solidFill>
              <a:srgbClr val="58A62E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Sheet1!$E$2:$E$5</c:f>
                <c:numCache>
                  <c:formatCode>General</c:formatCode>
                  <c:ptCount val="4"/>
                  <c:pt idx="0">
                    <c:v>5.44</c:v>
                  </c:pt>
                  <c:pt idx="1">
                    <c:v>88.9</c:v>
                  </c:pt>
                  <c:pt idx="2">
                    <c:v>0.24</c:v>
                  </c:pt>
                  <c:pt idx="3">
                    <c:v>0.71</c:v>
                  </c:pt>
                </c:numCache>
              </c:numRef>
            </c:plus>
            <c:minus>
              <c:numRef>
                <c:f>Sheet1!$E$2:$E$5</c:f>
                <c:numCache>
                  <c:formatCode>General</c:formatCode>
                  <c:ptCount val="4"/>
                  <c:pt idx="0">
                    <c:v>5.44</c:v>
                  </c:pt>
                  <c:pt idx="1">
                    <c:v>88.9</c:v>
                  </c:pt>
                  <c:pt idx="2">
                    <c:v>0.24</c:v>
                  </c:pt>
                  <c:pt idx="3">
                    <c:v>0.71</c:v>
                  </c:pt>
                </c:numCache>
              </c:numRef>
            </c:minus>
          </c:errBars>
          <c:cat>
            <c:strRef>
              <c:f>Sheet1!$A$2:$A$5</c:f>
              <c:strCache>
                <c:ptCount val="4"/>
                <c:pt idx="0">
                  <c:v>Sequential Write</c:v>
                </c:pt>
                <c:pt idx="1">
                  <c:v>Random Write</c:v>
                </c:pt>
                <c:pt idx="2">
                  <c:v>Sequential Read</c:v>
                </c:pt>
                <c:pt idx="3">
                  <c:v>Random Read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1615.47</c:v>
                </c:pt>
                <c:pt idx="1">
                  <c:v>1380.46</c:v>
                </c:pt>
                <c:pt idx="2">
                  <c:v>1240.51</c:v>
                </c:pt>
                <c:pt idx="3">
                  <c:v>310.23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3599848"/>
        <c:axId val="-2113596840"/>
      </c:barChart>
      <c:catAx>
        <c:axId val="-2113599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113596840"/>
        <c:crosses val="autoZero"/>
        <c:auto val="1"/>
        <c:lblAlgn val="ctr"/>
        <c:lblOffset val="100"/>
        <c:noMultiLvlLbl val="0"/>
      </c:catAx>
      <c:valAx>
        <c:axId val="-21135968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11359984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830400917732462"/>
          <c:y val="0.203478134661245"/>
          <c:w val="0.137737773107074"/>
          <c:h val="0.22262084989584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0FC77-65A1-CB40-A113-9CC89795C62F}" type="datetimeFigureOut">
              <a:rPr lang="en-US" smtClean="0"/>
              <a:t>5/1/14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46C84-2ECD-DB45-959B-CB6B13D163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22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9D57C-DFC8-4B4B-A142-D0E121CAC635}" type="datetimeFigureOut">
              <a:rPr lang="en-US" smtClean="0"/>
              <a:t>5/1/14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0EFC-B410-DF48-A3D6-5C21FCCD9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0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0EFC-B410-DF48-A3D6-5C21FCCD98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0EFC-B410-DF48-A3D6-5C21FCCD98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59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0EFC-B410-DF48-A3D6-5C21FCCD981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90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host based</a:t>
            </a:r>
            <a:r>
              <a:rPr lang="en-US" baseline="0" dirty="0" smtClean="0"/>
              <a:t> driver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0EFC-B410-DF48-A3D6-5C21FCCD981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9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0EFC-B410-DF48-A3D6-5C21FCCD981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15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0EFC-B410-DF48-A3D6-5C21FCCD981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12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0EFC-B410-DF48-A3D6-5C21FCCD981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0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0EFC-B410-DF48-A3D6-5C21FCCD981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25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0EFC-B410-DF48-A3D6-5C21FCCD981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0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9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2190750" y="3886200"/>
            <a:ext cx="6497638" cy="929246"/>
          </a:xfrm>
        </p:spPr>
        <p:txBody>
          <a:bodyPr rIns="0" anchor="b" anchorCtr="0">
            <a:noAutofit/>
          </a:bodyPr>
          <a:lstStyle>
            <a:lvl1pPr algn="r">
              <a:lnSpc>
                <a:spcPct val="85000"/>
              </a:lnSpc>
              <a:defRPr sz="2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Subtitle 2"/>
          <p:cNvSpPr>
            <a:spLocks noGrp="1"/>
          </p:cNvSpPr>
          <p:nvPr userDrawn="1">
            <p:ph type="subTitle" idx="1"/>
          </p:nvPr>
        </p:nvSpPr>
        <p:spPr>
          <a:xfrm>
            <a:off x="2190750" y="4768266"/>
            <a:ext cx="6496508" cy="316803"/>
          </a:xfrm>
        </p:spPr>
        <p:txBody>
          <a:bodyPr rIns="0">
            <a:noAutofit/>
          </a:bodyPr>
          <a:lstStyle>
            <a:lvl1pPr marL="0" indent="0" algn="r">
              <a:buNone/>
              <a:defRPr sz="2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027" y="5308601"/>
            <a:ext cx="8234363" cy="39334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lang="en-US" sz="800" kern="1200" spc="0" smtClean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4027" y="4311650"/>
            <a:ext cx="1736725" cy="773418"/>
          </a:xfrm>
        </p:spPr>
        <p:txBody>
          <a:bodyPr rIns="0" bIns="0" anchor="b" anchorCtr="0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0" indent="0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Name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6245126" y="2761008"/>
            <a:ext cx="2492474" cy="237038"/>
            <a:chOff x="6245126" y="2761008"/>
            <a:chExt cx="2492474" cy="237038"/>
          </a:xfrm>
        </p:grpSpPr>
        <p:sp>
          <p:nvSpPr>
            <p:cNvPr id="22" name="Freeform 10"/>
            <p:cNvSpPr>
              <a:spLocks noEditPoints="1"/>
            </p:cNvSpPr>
            <p:nvPr/>
          </p:nvSpPr>
          <p:spPr bwMode="auto">
            <a:xfrm>
              <a:off x="8687320" y="2789740"/>
              <a:ext cx="50280" cy="55668"/>
            </a:xfrm>
            <a:custGeom>
              <a:avLst/>
              <a:gdLst>
                <a:gd name="T0" fmla="*/ 32 w 64"/>
                <a:gd name="T1" fmla="*/ 0 h 70"/>
                <a:gd name="T2" fmla="*/ 64 w 64"/>
                <a:gd name="T3" fmla="*/ 38 h 70"/>
                <a:gd name="T4" fmla="*/ 32 w 64"/>
                <a:gd name="T5" fmla="*/ 70 h 70"/>
                <a:gd name="T6" fmla="*/ 0 w 64"/>
                <a:gd name="T7" fmla="*/ 38 h 70"/>
                <a:gd name="T8" fmla="*/ 32 w 64"/>
                <a:gd name="T9" fmla="*/ 0 h 70"/>
                <a:gd name="T10" fmla="*/ 32 w 64"/>
                <a:gd name="T11" fmla="*/ 6 h 70"/>
                <a:gd name="T12" fmla="*/ 6 w 64"/>
                <a:gd name="T13" fmla="*/ 38 h 70"/>
                <a:gd name="T14" fmla="*/ 32 w 64"/>
                <a:gd name="T15" fmla="*/ 64 h 70"/>
                <a:gd name="T16" fmla="*/ 59 w 64"/>
                <a:gd name="T17" fmla="*/ 38 h 70"/>
                <a:gd name="T18" fmla="*/ 32 w 64"/>
                <a:gd name="T19" fmla="*/ 6 h 70"/>
                <a:gd name="T20" fmla="*/ 27 w 64"/>
                <a:gd name="T21" fmla="*/ 54 h 70"/>
                <a:gd name="T22" fmla="*/ 22 w 64"/>
                <a:gd name="T23" fmla="*/ 54 h 70"/>
                <a:gd name="T24" fmla="*/ 22 w 64"/>
                <a:gd name="T25" fmla="*/ 16 h 70"/>
                <a:gd name="T26" fmla="*/ 32 w 64"/>
                <a:gd name="T27" fmla="*/ 16 h 70"/>
                <a:gd name="T28" fmla="*/ 43 w 64"/>
                <a:gd name="T29" fmla="*/ 22 h 70"/>
                <a:gd name="T30" fmla="*/ 43 w 64"/>
                <a:gd name="T31" fmla="*/ 27 h 70"/>
                <a:gd name="T32" fmla="*/ 38 w 64"/>
                <a:gd name="T33" fmla="*/ 38 h 70"/>
                <a:gd name="T34" fmla="*/ 38 w 64"/>
                <a:gd name="T35" fmla="*/ 38 h 70"/>
                <a:gd name="T36" fmla="*/ 43 w 64"/>
                <a:gd name="T37" fmla="*/ 48 h 70"/>
                <a:gd name="T38" fmla="*/ 48 w 64"/>
                <a:gd name="T39" fmla="*/ 54 h 70"/>
                <a:gd name="T40" fmla="*/ 43 w 64"/>
                <a:gd name="T41" fmla="*/ 54 h 70"/>
                <a:gd name="T42" fmla="*/ 38 w 64"/>
                <a:gd name="T43" fmla="*/ 48 h 70"/>
                <a:gd name="T44" fmla="*/ 32 w 64"/>
                <a:gd name="T45" fmla="*/ 38 h 70"/>
                <a:gd name="T46" fmla="*/ 27 w 64"/>
                <a:gd name="T47" fmla="*/ 38 h 70"/>
                <a:gd name="T48" fmla="*/ 27 w 64"/>
                <a:gd name="T49" fmla="*/ 54 h 70"/>
                <a:gd name="T50" fmla="*/ 0 w 64"/>
                <a:gd name="T51" fmla="*/ 38 h 70"/>
                <a:gd name="T52" fmla="*/ 6 w 64"/>
                <a:gd name="T53" fmla="*/ 38 h 70"/>
                <a:gd name="T54" fmla="*/ 11 w 64"/>
                <a:gd name="T55" fmla="*/ 27 h 70"/>
                <a:gd name="T56" fmla="*/ 6 w 64"/>
                <a:gd name="T57" fmla="*/ 22 h 70"/>
                <a:gd name="T58" fmla="*/ 0 w 64"/>
                <a:gd name="T59" fmla="*/ 22 h 70"/>
                <a:gd name="T60" fmla="*/ 0 w 64"/>
                <a:gd name="T61" fmla="*/ 3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4" h="70">
                  <a:moveTo>
                    <a:pt x="32" y="0"/>
                  </a:moveTo>
                  <a:cubicBezTo>
                    <a:pt x="48" y="0"/>
                    <a:pt x="64" y="16"/>
                    <a:pt x="64" y="38"/>
                  </a:cubicBezTo>
                  <a:cubicBezTo>
                    <a:pt x="64" y="54"/>
                    <a:pt x="48" y="70"/>
                    <a:pt x="32" y="70"/>
                  </a:cubicBezTo>
                  <a:cubicBezTo>
                    <a:pt x="16" y="70"/>
                    <a:pt x="0" y="54"/>
                    <a:pt x="0" y="38"/>
                  </a:cubicBezTo>
                  <a:cubicBezTo>
                    <a:pt x="0" y="16"/>
                    <a:pt x="16" y="0"/>
                    <a:pt x="32" y="0"/>
                  </a:cubicBezTo>
                  <a:close/>
                  <a:moveTo>
                    <a:pt x="32" y="6"/>
                  </a:moveTo>
                  <a:cubicBezTo>
                    <a:pt x="16" y="6"/>
                    <a:pt x="6" y="22"/>
                    <a:pt x="6" y="38"/>
                  </a:cubicBezTo>
                  <a:cubicBezTo>
                    <a:pt x="6" y="54"/>
                    <a:pt x="16" y="64"/>
                    <a:pt x="32" y="64"/>
                  </a:cubicBezTo>
                  <a:cubicBezTo>
                    <a:pt x="48" y="64"/>
                    <a:pt x="59" y="54"/>
                    <a:pt x="59" y="38"/>
                  </a:cubicBezTo>
                  <a:cubicBezTo>
                    <a:pt x="59" y="22"/>
                    <a:pt x="48" y="6"/>
                    <a:pt x="32" y="6"/>
                  </a:cubicBezTo>
                  <a:close/>
                  <a:moveTo>
                    <a:pt x="27" y="54"/>
                  </a:moveTo>
                  <a:cubicBezTo>
                    <a:pt x="22" y="54"/>
                    <a:pt x="22" y="54"/>
                    <a:pt x="22" y="54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6"/>
                    <a:pt x="27" y="16"/>
                    <a:pt x="32" y="16"/>
                  </a:cubicBezTo>
                  <a:cubicBezTo>
                    <a:pt x="38" y="16"/>
                    <a:pt x="38" y="16"/>
                    <a:pt x="43" y="22"/>
                  </a:cubicBezTo>
                  <a:cubicBezTo>
                    <a:pt x="43" y="22"/>
                    <a:pt x="43" y="27"/>
                    <a:pt x="43" y="27"/>
                  </a:cubicBezTo>
                  <a:cubicBezTo>
                    <a:pt x="43" y="32"/>
                    <a:pt x="43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43" y="38"/>
                    <a:pt x="43" y="43"/>
                    <a:pt x="43" y="48"/>
                  </a:cubicBezTo>
                  <a:cubicBezTo>
                    <a:pt x="43" y="54"/>
                    <a:pt x="48" y="54"/>
                    <a:pt x="48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38" y="54"/>
                    <a:pt x="38" y="54"/>
                    <a:pt x="38" y="48"/>
                  </a:cubicBezTo>
                  <a:cubicBezTo>
                    <a:pt x="38" y="43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lnTo>
                    <a:pt x="27" y="54"/>
                  </a:lnTo>
                  <a:close/>
                  <a:moveTo>
                    <a:pt x="0" y="38"/>
                  </a:moveTo>
                  <a:cubicBezTo>
                    <a:pt x="6" y="38"/>
                    <a:pt x="6" y="38"/>
                    <a:pt x="6" y="38"/>
                  </a:cubicBezTo>
                  <a:cubicBezTo>
                    <a:pt x="11" y="38"/>
                    <a:pt x="11" y="32"/>
                    <a:pt x="11" y="27"/>
                  </a:cubicBezTo>
                  <a:cubicBezTo>
                    <a:pt x="11" y="27"/>
                    <a:pt x="11" y="22"/>
                    <a:pt x="6" y="22"/>
                  </a:cubicBezTo>
                  <a:cubicBezTo>
                    <a:pt x="0" y="22"/>
                    <a:pt x="0" y="22"/>
                    <a:pt x="0" y="22"/>
                  </a:cubicBezTo>
                  <a:lnTo>
                    <a:pt x="0" y="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7295628" y="2761008"/>
              <a:ext cx="52077" cy="53872"/>
            </a:xfrm>
            <a:custGeom>
              <a:avLst/>
              <a:gdLst>
                <a:gd name="T0" fmla="*/ 64 w 64"/>
                <a:gd name="T1" fmla="*/ 37 h 69"/>
                <a:gd name="T2" fmla="*/ 32 w 64"/>
                <a:gd name="T3" fmla="*/ 69 h 69"/>
                <a:gd name="T4" fmla="*/ 0 w 64"/>
                <a:gd name="T5" fmla="*/ 37 h 69"/>
                <a:gd name="T6" fmla="*/ 32 w 64"/>
                <a:gd name="T7" fmla="*/ 0 h 69"/>
                <a:gd name="T8" fmla="*/ 64 w 64"/>
                <a:gd name="T9" fmla="*/ 3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9">
                  <a:moveTo>
                    <a:pt x="64" y="37"/>
                  </a:moveTo>
                  <a:cubicBezTo>
                    <a:pt x="64" y="53"/>
                    <a:pt x="48" y="69"/>
                    <a:pt x="32" y="69"/>
                  </a:cubicBezTo>
                  <a:cubicBezTo>
                    <a:pt x="11" y="69"/>
                    <a:pt x="0" y="53"/>
                    <a:pt x="0" y="37"/>
                  </a:cubicBezTo>
                  <a:cubicBezTo>
                    <a:pt x="0" y="16"/>
                    <a:pt x="11" y="0"/>
                    <a:pt x="32" y="0"/>
                  </a:cubicBezTo>
                  <a:cubicBezTo>
                    <a:pt x="48" y="0"/>
                    <a:pt x="64" y="16"/>
                    <a:pt x="64" y="37"/>
                  </a:cubicBezTo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29"/>
            <p:cNvSpPr>
              <a:spLocks/>
            </p:cNvSpPr>
            <p:nvPr/>
          </p:nvSpPr>
          <p:spPr bwMode="auto">
            <a:xfrm>
              <a:off x="7266896" y="2840020"/>
              <a:ext cx="75421" cy="158025"/>
            </a:xfrm>
            <a:custGeom>
              <a:avLst/>
              <a:gdLst>
                <a:gd name="T0" fmla="*/ 42 w 42"/>
                <a:gd name="T1" fmla="*/ 0 h 88"/>
                <a:gd name="T2" fmla="*/ 42 w 42"/>
                <a:gd name="T3" fmla="*/ 88 h 88"/>
                <a:gd name="T4" fmla="*/ 19 w 42"/>
                <a:gd name="T5" fmla="*/ 88 h 88"/>
                <a:gd name="T6" fmla="*/ 19 w 42"/>
                <a:gd name="T7" fmla="*/ 19 h 88"/>
                <a:gd name="T8" fmla="*/ 0 w 42"/>
                <a:gd name="T9" fmla="*/ 0 h 88"/>
                <a:gd name="T10" fmla="*/ 42 w 42"/>
                <a:gd name="T1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88">
                  <a:moveTo>
                    <a:pt x="42" y="0"/>
                  </a:moveTo>
                  <a:lnTo>
                    <a:pt x="42" y="88"/>
                  </a:lnTo>
                  <a:lnTo>
                    <a:pt x="19" y="88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9525">
              <a:noFill/>
              <a:round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8254548" y="2761008"/>
              <a:ext cx="50280" cy="53872"/>
            </a:xfrm>
            <a:custGeom>
              <a:avLst/>
              <a:gdLst>
                <a:gd name="T0" fmla="*/ 64 w 64"/>
                <a:gd name="T1" fmla="*/ 37 h 69"/>
                <a:gd name="T2" fmla="*/ 32 w 64"/>
                <a:gd name="T3" fmla="*/ 69 h 69"/>
                <a:gd name="T4" fmla="*/ 0 w 64"/>
                <a:gd name="T5" fmla="*/ 37 h 69"/>
                <a:gd name="T6" fmla="*/ 32 w 64"/>
                <a:gd name="T7" fmla="*/ 0 h 69"/>
                <a:gd name="T8" fmla="*/ 64 w 64"/>
                <a:gd name="T9" fmla="*/ 3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9">
                  <a:moveTo>
                    <a:pt x="64" y="37"/>
                  </a:moveTo>
                  <a:cubicBezTo>
                    <a:pt x="64" y="53"/>
                    <a:pt x="54" y="69"/>
                    <a:pt x="32" y="69"/>
                  </a:cubicBezTo>
                  <a:cubicBezTo>
                    <a:pt x="16" y="69"/>
                    <a:pt x="0" y="53"/>
                    <a:pt x="0" y="37"/>
                  </a:cubicBezTo>
                  <a:cubicBezTo>
                    <a:pt x="0" y="16"/>
                    <a:pt x="16" y="0"/>
                    <a:pt x="32" y="0"/>
                  </a:cubicBezTo>
                  <a:cubicBezTo>
                    <a:pt x="54" y="0"/>
                    <a:pt x="64" y="16"/>
                    <a:pt x="64" y="37"/>
                  </a:cubicBezTo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7406963" y="2795128"/>
              <a:ext cx="317845" cy="202918"/>
            </a:xfrm>
            <a:custGeom>
              <a:avLst/>
              <a:gdLst>
                <a:gd name="T0" fmla="*/ 122 w 400"/>
                <a:gd name="T1" fmla="*/ 256 h 256"/>
                <a:gd name="T2" fmla="*/ 0 w 400"/>
                <a:gd name="T3" fmla="*/ 128 h 256"/>
                <a:gd name="T4" fmla="*/ 122 w 400"/>
                <a:gd name="T5" fmla="*/ 0 h 256"/>
                <a:gd name="T6" fmla="*/ 272 w 400"/>
                <a:gd name="T7" fmla="*/ 0 h 256"/>
                <a:gd name="T8" fmla="*/ 400 w 400"/>
                <a:gd name="T9" fmla="*/ 128 h 256"/>
                <a:gd name="T10" fmla="*/ 272 w 400"/>
                <a:gd name="T11" fmla="*/ 256 h 256"/>
                <a:gd name="T12" fmla="*/ 122 w 400"/>
                <a:gd name="T13" fmla="*/ 256 h 256"/>
                <a:gd name="T14" fmla="*/ 272 w 400"/>
                <a:gd name="T15" fmla="*/ 197 h 256"/>
                <a:gd name="T16" fmla="*/ 341 w 400"/>
                <a:gd name="T17" fmla="*/ 128 h 256"/>
                <a:gd name="T18" fmla="*/ 272 w 400"/>
                <a:gd name="T19" fmla="*/ 58 h 256"/>
                <a:gd name="T20" fmla="*/ 128 w 400"/>
                <a:gd name="T21" fmla="*/ 58 h 256"/>
                <a:gd name="T22" fmla="*/ 58 w 400"/>
                <a:gd name="T23" fmla="*/ 128 h 256"/>
                <a:gd name="T24" fmla="*/ 128 w 400"/>
                <a:gd name="T25" fmla="*/ 197 h 256"/>
                <a:gd name="T26" fmla="*/ 272 w 400"/>
                <a:gd name="T27" fmla="*/ 19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0" h="256">
                  <a:moveTo>
                    <a:pt x="122" y="256"/>
                  </a:moveTo>
                  <a:cubicBezTo>
                    <a:pt x="53" y="256"/>
                    <a:pt x="0" y="197"/>
                    <a:pt x="0" y="128"/>
                  </a:cubicBezTo>
                  <a:cubicBezTo>
                    <a:pt x="0" y="58"/>
                    <a:pt x="53" y="0"/>
                    <a:pt x="122" y="0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346" y="0"/>
                    <a:pt x="400" y="58"/>
                    <a:pt x="400" y="128"/>
                  </a:cubicBezTo>
                  <a:cubicBezTo>
                    <a:pt x="400" y="197"/>
                    <a:pt x="346" y="256"/>
                    <a:pt x="272" y="256"/>
                  </a:cubicBezTo>
                  <a:lnTo>
                    <a:pt x="122" y="256"/>
                  </a:lnTo>
                  <a:close/>
                  <a:moveTo>
                    <a:pt x="272" y="197"/>
                  </a:moveTo>
                  <a:cubicBezTo>
                    <a:pt x="309" y="197"/>
                    <a:pt x="341" y="165"/>
                    <a:pt x="341" y="128"/>
                  </a:cubicBezTo>
                  <a:cubicBezTo>
                    <a:pt x="341" y="90"/>
                    <a:pt x="309" y="58"/>
                    <a:pt x="272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90" y="58"/>
                    <a:pt x="58" y="90"/>
                    <a:pt x="58" y="128"/>
                  </a:cubicBezTo>
                  <a:cubicBezTo>
                    <a:pt x="58" y="165"/>
                    <a:pt x="90" y="197"/>
                    <a:pt x="128" y="197"/>
                  </a:cubicBezTo>
                  <a:lnTo>
                    <a:pt x="272" y="19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8351517" y="2795128"/>
              <a:ext cx="323231" cy="202918"/>
            </a:xfrm>
            <a:custGeom>
              <a:avLst/>
              <a:gdLst>
                <a:gd name="T0" fmla="*/ 128 w 405"/>
                <a:gd name="T1" fmla="*/ 256 h 256"/>
                <a:gd name="T2" fmla="*/ 0 w 405"/>
                <a:gd name="T3" fmla="*/ 128 h 256"/>
                <a:gd name="T4" fmla="*/ 128 w 405"/>
                <a:gd name="T5" fmla="*/ 0 h 256"/>
                <a:gd name="T6" fmla="*/ 277 w 405"/>
                <a:gd name="T7" fmla="*/ 0 h 256"/>
                <a:gd name="T8" fmla="*/ 405 w 405"/>
                <a:gd name="T9" fmla="*/ 128 h 256"/>
                <a:gd name="T10" fmla="*/ 277 w 405"/>
                <a:gd name="T11" fmla="*/ 256 h 256"/>
                <a:gd name="T12" fmla="*/ 128 w 405"/>
                <a:gd name="T13" fmla="*/ 256 h 256"/>
                <a:gd name="T14" fmla="*/ 277 w 405"/>
                <a:gd name="T15" fmla="*/ 197 h 256"/>
                <a:gd name="T16" fmla="*/ 347 w 405"/>
                <a:gd name="T17" fmla="*/ 128 h 256"/>
                <a:gd name="T18" fmla="*/ 277 w 405"/>
                <a:gd name="T19" fmla="*/ 58 h 256"/>
                <a:gd name="T20" fmla="*/ 128 w 405"/>
                <a:gd name="T21" fmla="*/ 58 h 256"/>
                <a:gd name="T22" fmla="*/ 59 w 405"/>
                <a:gd name="T23" fmla="*/ 128 h 256"/>
                <a:gd name="T24" fmla="*/ 128 w 405"/>
                <a:gd name="T25" fmla="*/ 197 h 256"/>
                <a:gd name="T26" fmla="*/ 277 w 405"/>
                <a:gd name="T27" fmla="*/ 19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5" h="256">
                  <a:moveTo>
                    <a:pt x="128" y="256"/>
                  </a:moveTo>
                  <a:cubicBezTo>
                    <a:pt x="59" y="256"/>
                    <a:pt x="0" y="197"/>
                    <a:pt x="0" y="128"/>
                  </a:cubicBezTo>
                  <a:cubicBezTo>
                    <a:pt x="0" y="58"/>
                    <a:pt x="59" y="0"/>
                    <a:pt x="128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347" y="0"/>
                    <a:pt x="405" y="58"/>
                    <a:pt x="405" y="128"/>
                  </a:cubicBezTo>
                  <a:cubicBezTo>
                    <a:pt x="405" y="197"/>
                    <a:pt x="347" y="256"/>
                    <a:pt x="277" y="256"/>
                  </a:cubicBezTo>
                  <a:lnTo>
                    <a:pt x="128" y="256"/>
                  </a:lnTo>
                  <a:close/>
                  <a:moveTo>
                    <a:pt x="277" y="197"/>
                  </a:moveTo>
                  <a:cubicBezTo>
                    <a:pt x="315" y="197"/>
                    <a:pt x="347" y="165"/>
                    <a:pt x="347" y="128"/>
                  </a:cubicBezTo>
                  <a:cubicBezTo>
                    <a:pt x="347" y="90"/>
                    <a:pt x="315" y="58"/>
                    <a:pt x="277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91" y="58"/>
                    <a:pt x="59" y="90"/>
                    <a:pt x="59" y="128"/>
                  </a:cubicBezTo>
                  <a:cubicBezTo>
                    <a:pt x="59" y="165"/>
                    <a:pt x="91" y="197"/>
                    <a:pt x="128" y="197"/>
                  </a:cubicBezTo>
                  <a:lnTo>
                    <a:pt x="277" y="19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6575540" y="2795128"/>
              <a:ext cx="292705" cy="202918"/>
            </a:xfrm>
            <a:custGeom>
              <a:avLst/>
              <a:gdLst>
                <a:gd name="T0" fmla="*/ 128 w 368"/>
                <a:gd name="T1" fmla="*/ 256 h 256"/>
                <a:gd name="T2" fmla="*/ 0 w 368"/>
                <a:gd name="T3" fmla="*/ 128 h 256"/>
                <a:gd name="T4" fmla="*/ 0 w 368"/>
                <a:gd name="T5" fmla="*/ 0 h 256"/>
                <a:gd name="T6" fmla="*/ 59 w 368"/>
                <a:gd name="T7" fmla="*/ 32 h 256"/>
                <a:gd name="T8" fmla="*/ 59 w 368"/>
                <a:gd name="T9" fmla="*/ 128 h 256"/>
                <a:gd name="T10" fmla="*/ 128 w 368"/>
                <a:gd name="T11" fmla="*/ 197 h 256"/>
                <a:gd name="T12" fmla="*/ 240 w 368"/>
                <a:gd name="T13" fmla="*/ 197 h 256"/>
                <a:gd name="T14" fmla="*/ 310 w 368"/>
                <a:gd name="T15" fmla="*/ 128 h 256"/>
                <a:gd name="T16" fmla="*/ 310 w 368"/>
                <a:gd name="T17" fmla="*/ 32 h 256"/>
                <a:gd name="T18" fmla="*/ 368 w 368"/>
                <a:gd name="T19" fmla="*/ 0 h 256"/>
                <a:gd name="T20" fmla="*/ 368 w 368"/>
                <a:gd name="T21" fmla="*/ 128 h 256"/>
                <a:gd name="T22" fmla="*/ 240 w 368"/>
                <a:gd name="T23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8" h="256">
                  <a:moveTo>
                    <a:pt x="128" y="256"/>
                  </a:moveTo>
                  <a:cubicBezTo>
                    <a:pt x="59" y="256"/>
                    <a:pt x="0" y="197"/>
                    <a:pt x="0" y="1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65"/>
                    <a:pt x="91" y="197"/>
                    <a:pt x="128" y="197"/>
                  </a:cubicBezTo>
                  <a:cubicBezTo>
                    <a:pt x="240" y="197"/>
                    <a:pt x="240" y="197"/>
                    <a:pt x="240" y="197"/>
                  </a:cubicBezTo>
                  <a:cubicBezTo>
                    <a:pt x="278" y="197"/>
                    <a:pt x="310" y="165"/>
                    <a:pt x="310" y="128"/>
                  </a:cubicBezTo>
                  <a:cubicBezTo>
                    <a:pt x="310" y="32"/>
                    <a:pt x="310" y="32"/>
                    <a:pt x="310" y="32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8" y="128"/>
                    <a:pt x="368" y="128"/>
                    <a:pt x="368" y="128"/>
                  </a:cubicBezTo>
                  <a:cubicBezTo>
                    <a:pt x="368" y="197"/>
                    <a:pt x="310" y="256"/>
                    <a:pt x="240" y="256"/>
                  </a:cubicBezTo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6245126" y="2795128"/>
              <a:ext cx="287317" cy="202918"/>
            </a:xfrm>
            <a:custGeom>
              <a:avLst/>
              <a:gdLst>
                <a:gd name="T0" fmla="*/ 128 w 363"/>
                <a:gd name="T1" fmla="*/ 58 h 256"/>
                <a:gd name="T2" fmla="*/ 363 w 363"/>
                <a:gd name="T3" fmla="*/ 58 h 256"/>
                <a:gd name="T4" fmla="*/ 363 w 363"/>
                <a:gd name="T5" fmla="*/ 0 h 256"/>
                <a:gd name="T6" fmla="*/ 123 w 363"/>
                <a:gd name="T7" fmla="*/ 0 h 256"/>
                <a:gd name="T8" fmla="*/ 0 w 363"/>
                <a:gd name="T9" fmla="*/ 128 h 256"/>
                <a:gd name="T10" fmla="*/ 0 w 363"/>
                <a:gd name="T11" fmla="*/ 256 h 256"/>
                <a:gd name="T12" fmla="*/ 59 w 363"/>
                <a:gd name="T13" fmla="*/ 256 h 256"/>
                <a:gd name="T14" fmla="*/ 59 w 363"/>
                <a:gd name="T15" fmla="*/ 154 h 256"/>
                <a:gd name="T16" fmla="*/ 240 w 363"/>
                <a:gd name="T17" fmla="*/ 154 h 256"/>
                <a:gd name="T18" fmla="*/ 299 w 363"/>
                <a:gd name="T19" fmla="*/ 101 h 256"/>
                <a:gd name="T20" fmla="*/ 64 w 363"/>
                <a:gd name="T21" fmla="*/ 101 h 256"/>
                <a:gd name="T22" fmla="*/ 128 w 363"/>
                <a:gd name="T23" fmla="*/ 5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3" h="256">
                  <a:moveTo>
                    <a:pt x="128" y="58"/>
                  </a:moveTo>
                  <a:cubicBezTo>
                    <a:pt x="363" y="58"/>
                    <a:pt x="363" y="58"/>
                    <a:pt x="363" y="58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54" y="0"/>
                    <a:pt x="0" y="58"/>
                    <a:pt x="0" y="128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240" y="154"/>
                    <a:pt x="240" y="154"/>
                    <a:pt x="240" y="154"/>
                  </a:cubicBezTo>
                  <a:cubicBezTo>
                    <a:pt x="299" y="101"/>
                    <a:pt x="299" y="101"/>
                    <a:pt x="299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75" y="74"/>
                    <a:pt x="96" y="58"/>
                    <a:pt x="128" y="58"/>
                  </a:cubicBezTo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7746357" y="2795128"/>
              <a:ext cx="308866" cy="202918"/>
            </a:xfrm>
            <a:custGeom>
              <a:avLst/>
              <a:gdLst>
                <a:gd name="T0" fmla="*/ 331 w 390"/>
                <a:gd name="T1" fmla="*/ 0 h 256"/>
                <a:gd name="T2" fmla="*/ 331 w 390"/>
                <a:gd name="T3" fmla="*/ 170 h 256"/>
                <a:gd name="T4" fmla="*/ 102 w 390"/>
                <a:gd name="T5" fmla="*/ 0 h 256"/>
                <a:gd name="T6" fmla="*/ 102 w 390"/>
                <a:gd name="T7" fmla="*/ 0 h 256"/>
                <a:gd name="T8" fmla="*/ 102 w 390"/>
                <a:gd name="T9" fmla="*/ 0 h 256"/>
                <a:gd name="T10" fmla="*/ 0 w 390"/>
                <a:gd name="T11" fmla="*/ 0 h 256"/>
                <a:gd name="T12" fmla="*/ 43 w 390"/>
                <a:gd name="T13" fmla="*/ 37 h 256"/>
                <a:gd name="T14" fmla="*/ 43 w 390"/>
                <a:gd name="T15" fmla="*/ 256 h 256"/>
                <a:gd name="T16" fmla="*/ 102 w 390"/>
                <a:gd name="T17" fmla="*/ 256 h 256"/>
                <a:gd name="T18" fmla="*/ 102 w 390"/>
                <a:gd name="T19" fmla="*/ 69 h 256"/>
                <a:gd name="T20" fmla="*/ 347 w 390"/>
                <a:gd name="T21" fmla="*/ 250 h 256"/>
                <a:gd name="T22" fmla="*/ 347 w 390"/>
                <a:gd name="T23" fmla="*/ 250 h 256"/>
                <a:gd name="T24" fmla="*/ 347 w 390"/>
                <a:gd name="T25" fmla="*/ 250 h 256"/>
                <a:gd name="T26" fmla="*/ 347 w 390"/>
                <a:gd name="T27" fmla="*/ 250 h 256"/>
                <a:gd name="T28" fmla="*/ 363 w 390"/>
                <a:gd name="T29" fmla="*/ 256 h 256"/>
                <a:gd name="T30" fmla="*/ 390 w 390"/>
                <a:gd name="T31" fmla="*/ 224 h 256"/>
                <a:gd name="T32" fmla="*/ 390 w 390"/>
                <a:gd name="T33" fmla="*/ 224 h 256"/>
                <a:gd name="T34" fmla="*/ 390 w 390"/>
                <a:gd name="T3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256">
                  <a:moveTo>
                    <a:pt x="331" y="0"/>
                  </a:moveTo>
                  <a:cubicBezTo>
                    <a:pt x="331" y="170"/>
                    <a:pt x="331" y="170"/>
                    <a:pt x="331" y="17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256"/>
                    <a:pt x="43" y="256"/>
                    <a:pt x="43" y="256"/>
                  </a:cubicBezTo>
                  <a:cubicBezTo>
                    <a:pt x="102" y="256"/>
                    <a:pt x="102" y="256"/>
                    <a:pt x="102" y="256"/>
                  </a:cubicBezTo>
                  <a:cubicBezTo>
                    <a:pt x="102" y="69"/>
                    <a:pt x="102" y="69"/>
                    <a:pt x="102" y="69"/>
                  </a:cubicBezTo>
                  <a:cubicBezTo>
                    <a:pt x="347" y="250"/>
                    <a:pt x="347" y="250"/>
                    <a:pt x="347" y="250"/>
                  </a:cubicBezTo>
                  <a:cubicBezTo>
                    <a:pt x="347" y="250"/>
                    <a:pt x="347" y="250"/>
                    <a:pt x="347" y="250"/>
                  </a:cubicBezTo>
                  <a:cubicBezTo>
                    <a:pt x="347" y="250"/>
                    <a:pt x="347" y="250"/>
                    <a:pt x="347" y="250"/>
                  </a:cubicBezTo>
                  <a:cubicBezTo>
                    <a:pt x="347" y="250"/>
                    <a:pt x="347" y="250"/>
                    <a:pt x="347" y="250"/>
                  </a:cubicBezTo>
                  <a:cubicBezTo>
                    <a:pt x="352" y="250"/>
                    <a:pt x="358" y="256"/>
                    <a:pt x="363" y="256"/>
                  </a:cubicBezTo>
                  <a:cubicBezTo>
                    <a:pt x="379" y="256"/>
                    <a:pt x="390" y="240"/>
                    <a:pt x="390" y="224"/>
                  </a:cubicBezTo>
                  <a:cubicBezTo>
                    <a:pt x="390" y="224"/>
                    <a:pt x="390" y="224"/>
                    <a:pt x="390" y="224"/>
                  </a:cubicBezTo>
                  <a:cubicBezTo>
                    <a:pt x="390" y="0"/>
                    <a:pt x="390" y="0"/>
                    <a:pt x="390" y="0"/>
                  </a:cubicBezTo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6918524" y="2795128"/>
              <a:ext cx="314253" cy="202918"/>
            </a:xfrm>
            <a:custGeom>
              <a:avLst/>
              <a:gdLst>
                <a:gd name="T0" fmla="*/ 395 w 395"/>
                <a:gd name="T1" fmla="*/ 101 h 256"/>
                <a:gd name="T2" fmla="*/ 64 w 395"/>
                <a:gd name="T3" fmla="*/ 101 h 256"/>
                <a:gd name="T4" fmla="*/ 128 w 395"/>
                <a:gd name="T5" fmla="*/ 58 h 256"/>
                <a:gd name="T6" fmla="*/ 374 w 395"/>
                <a:gd name="T7" fmla="*/ 58 h 256"/>
                <a:gd name="T8" fmla="*/ 267 w 395"/>
                <a:gd name="T9" fmla="*/ 0 h 256"/>
                <a:gd name="T10" fmla="*/ 128 w 395"/>
                <a:gd name="T11" fmla="*/ 0 h 256"/>
                <a:gd name="T12" fmla="*/ 0 w 395"/>
                <a:gd name="T13" fmla="*/ 128 h 256"/>
                <a:gd name="T14" fmla="*/ 0 w 395"/>
                <a:gd name="T15" fmla="*/ 154 h 256"/>
                <a:gd name="T16" fmla="*/ 326 w 395"/>
                <a:gd name="T17" fmla="*/ 154 h 256"/>
                <a:gd name="T18" fmla="*/ 262 w 395"/>
                <a:gd name="T19" fmla="*/ 197 h 256"/>
                <a:gd name="T20" fmla="*/ 6 w 395"/>
                <a:gd name="T21" fmla="*/ 197 h 256"/>
                <a:gd name="T22" fmla="*/ 112 w 395"/>
                <a:gd name="T23" fmla="*/ 256 h 256"/>
                <a:gd name="T24" fmla="*/ 267 w 395"/>
                <a:gd name="T25" fmla="*/ 256 h 256"/>
                <a:gd name="T26" fmla="*/ 395 w 395"/>
                <a:gd name="T27" fmla="*/ 12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5" h="256">
                  <a:moveTo>
                    <a:pt x="395" y="101"/>
                  </a:moveTo>
                  <a:cubicBezTo>
                    <a:pt x="64" y="101"/>
                    <a:pt x="64" y="101"/>
                    <a:pt x="64" y="101"/>
                  </a:cubicBezTo>
                  <a:cubicBezTo>
                    <a:pt x="75" y="74"/>
                    <a:pt x="102" y="58"/>
                    <a:pt x="128" y="58"/>
                  </a:cubicBezTo>
                  <a:cubicBezTo>
                    <a:pt x="374" y="58"/>
                    <a:pt x="374" y="58"/>
                    <a:pt x="374" y="58"/>
                  </a:cubicBezTo>
                  <a:cubicBezTo>
                    <a:pt x="347" y="26"/>
                    <a:pt x="310" y="0"/>
                    <a:pt x="267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59" y="0"/>
                    <a:pt x="0" y="58"/>
                    <a:pt x="0" y="128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326" y="154"/>
                    <a:pt x="326" y="154"/>
                    <a:pt x="326" y="154"/>
                  </a:cubicBezTo>
                  <a:cubicBezTo>
                    <a:pt x="315" y="181"/>
                    <a:pt x="294" y="197"/>
                    <a:pt x="262" y="197"/>
                  </a:cubicBezTo>
                  <a:cubicBezTo>
                    <a:pt x="6" y="197"/>
                    <a:pt x="6" y="197"/>
                    <a:pt x="6" y="197"/>
                  </a:cubicBezTo>
                  <a:cubicBezTo>
                    <a:pt x="27" y="229"/>
                    <a:pt x="64" y="256"/>
                    <a:pt x="112" y="256"/>
                  </a:cubicBezTo>
                  <a:cubicBezTo>
                    <a:pt x="267" y="256"/>
                    <a:pt x="267" y="256"/>
                    <a:pt x="267" y="256"/>
                  </a:cubicBezTo>
                  <a:cubicBezTo>
                    <a:pt x="336" y="256"/>
                    <a:pt x="395" y="197"/>
                    <a:pt x="395" y="128"/>
                  </a:cubicBezTo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8098320" y="2874140"/>
              <a:ext cx="109540" cy="52077"/>
            </a:xfrm>
            <a:custGeom>
              <a:avLst/>
              <a:gdLst>
                <a:gd name="T0" fmla="*/ 139 w 139"/>
                <a:gd name="T1" fmla="*/ 32 h 64"/>
                <a:gd name="T2" fmla="*/ 107 w 139"/>
                <a:gd name="T3" fmla="*/ 64 h 64"/>
                <a:gd name="T4" fmla="*/ 32 w 139"/>
                <a:gd name="T5" fmla="*/ 64 h 64"/>
                <a:gd name="T6" fmla="*/ 0 w 139"/>
                <a:gd name="T7" fmla="*/ 32 h 64"/>
                <a:gd name="T8" fmla="*/ 32 w 139"/>
                <a:gd name="T9" fmla="*/ 0 h 64"/>
                <a:gd name="T10" fmla="*/ 107 w 139"/>
                <a:gd name="T11" fmla="*/ 0 h 64"/>
                <a:gd name="T12" fmla="*/ 139 w 139"/>
                <a:gd name="T13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4">
                  <a:moveTo>
                    <a:pt x="139" y="32"/>
                  </a:moveTo>
                  <a:cubicBezTo>
                    <a:pt x="139" y="48"/>
                    <a:pt x="123" y="64"/>
                    <a:pt x="107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16" y="64"/>
                    <a:pt x="0" y="48"/>
                    <a:pt x="0" y="32"/>
                  </a:cubicBezTo>
                  <a:cubicBezTo>
                    <a:pt x="0" y="16"/>
                    <a:pt x="16" y="0"/>
                    <a:pt x="32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23" y="0"/>
                    <a:pt x="139" y="16"/>
                    <a:pt x="139" y="32"/>
                  </a:cubicBezTo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8224021" y="2840020"/>
              <a:ext cx="80808" cy="158025"/>
            </a:xfrm>
            <a:custGeom>
              <a:avLst/>
              <a:gdLst>
                <a:gd name="T0" fmla="*/ 45 w 45"/>
                <a:gd name="T1" fmla="*/ 0 h 88"/>
                <a:gd name="T2" fmla="*/ 45 w 45"/>
                <a:gd name="T3" fmla="*/ 88 h 88"/>
                <a:gd name="T4" fmla="*/ 19 w 45"/>
                <a:gd name="T5" fmla="*/ 88 h 88"/>
                <a:gd name="T6" fmla="*/ 19 w 45"/>
                <a:gd name="T7" fmla="*/ 19 h 88"/>
                <a:gd name="T8" fmla="*/ 0 w 45"/>
                <a:gd name="T9" fmla="*/ 0 h 88"/>
                <a:gd name="T10" fmla="*/ 45 w 45"/>
                <a:gd name="T1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88">
                  <a:moveTo>
                    <a:pt x="45" y="0"/>
                  </a:moveTo>
                  <a:lnTo>
                    <a:pt x="45" y="88"/>
                  </a:lnTo>
                  <a:lnTo>
                    <a:pt x="19" y="88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0"/>
              <a:tileRect/>
            </a:gradFill>
            <a:ln w="9525">
              <a:noFill/>
              <a:round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54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O 3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54026" y="1037242"/>
            <a:ext cx="2621262" cy="4120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6059459" y="1037242"/>
            <a:ext cx="2620993" cy="4120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3261613" y="1036639"/>
            <a:ext cx="2611523" cy="412112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685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7474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O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ame Side Corner Rectangle 9"/>
          <p:cNvSpPr/>
          <p:nvPr userDrawn="1"/>
        </p:nvSpPr>
        <p:spPr>
          <a:xfrm>
            <a:off x="5552706" y="1025589"/>
            <a:ext cx="3127744" cy="4091336"/>
          </a:xfrm>
          <a:prstGeom prst="round2SameRect">
            <a:avLst>
              <a:gd name="adj1" fmla="val 5704"/>
              <a:gd name="adj2" fmla="val 0"/>
            </a:avLst>
          </a:prstGeom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US" sz="2000" dirty="0">
              <a:solidFill>
                <a:srgbClr val="FFFFFF"/>
              </a:solidFill>
              <a:latin typeface="HelveticaNeueLT Std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454026" y="1034050"/>
            <a:ext cx="4910644" cy="412373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5733260" y="1243569"/>
            <a:ext cx="2763451" cy="387335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2089" y="5451475"/>
            <a:ext cx="1392294" cy="263526"/>
          </a:xfrm>
        </p:spPr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239" y="5451475"/>
            <a:ext cx="616851" cy="263526"/>
          </a:xfrm>
        </p:spPr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6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Case Study - 1 Met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(Company Name) Case 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idx="16" hasCustomPrompt="1"/>
          </p:nvPr>
        </p:nvSpPr>
        <p:spPr>
          <a:xfrm>
            <a:off x="454028" y="2226379"/>
            <a:ext cx="1830935" cy="624843"/>
          </a:xfrm>
        </p:spPr>
        <p:txBody>
          <a:bodyPr anchor="b"/>
          <a:lstStyle>
            <a:lvl1pPr marL="0" indent="0" algn="r">
              <a:buNone/>
              <a:defRPr sz="5400">
                <a:solidFill>
                  <a:schemeClr val="accent2"/>
                </a:solidFill>
              </a:defRPr>
            </a:lvl1pPr>
          </a:lstStyle>
          <a:p>
            <a:pPr algn="r"/>
            <a:r>
              <a:rPr lang="en-US" spc="-200" dirty="0" smtClean="0">
                <a:solidFill>
                  <a:schemeClr val="accent2"/>
                </a:solidFill>
              </a:rPr>
              <a:t>#</a:t>
            </a:r>
            <a:endParaRPr lang="en-US" sz="4800" spc="-200" dirty="0">
              <a:solidFill>
                <a:schemeClr val="accent2"/>
              </a:solidFill>
            </a:endParaRPr>
          </a:p>
        </p:txBody>
      </p:sp>
      <p:sp>
        <p:nvSpPr>
          <p:cNvPr id="21" name="Text Placeholder 5"/>
          <p:cNvSpPr>
            <a:spLocks noGrp="1"/>
          </p:cNvSpPr>
          <p:nvPr>
            <p:ph type="body" idx="17" hasCustomPrompt="1"/>
          </p:nvPr>
        </p:nvSpPr>
        <p:spPr>
          <a:xfrm>
            <a:off x="2342114" y="2110554"/>
            <a:ext cx="2545197" cy="624843"/>
          </a:xfrm>
        </p:spPr>
        <p:txBody>
          <a:bodyPr anchor="b"/>
          <a:lstStyle>
            <a:lvl1pPr marL="0" indent="0">
              <a:buNone/>
              <a:defRPr sz="16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>
                <a:solidFill>
                  <a:srgbClr val="1586C1"/>
                </a:solidFill>
              </a:rPr>
              <a:t>METRIC</a:t>
            </a:r>
            <a:endParaRPr lang="en-US" dirty="0">
              <a:solidFill>
                <a:srgbClr val="1586C1"/>
              </a:solidFill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5144024" y="1045527"/>
            <a:ext cx="3536426" cy="2951171"/>
          </a:xfrm>
        </p:spPr>
        <p:txBody>
          <a:bodyPr lIns="0" tIns="137160" rIns="274320" anchor="t">
            <a:normAutofit/>
          </a:bodyPr>
          <a:lstStyle>
            <a:lvl1pPr marL="0" indent="0" algn="r">
              <a:buNone/>
              <a:defRPr>
                <a:solidFill>
                  <a:schemeClr val="accent2"/>
                </a:solidFill>
              </a:defRPr>
            </a:lvl1pPr>
          </a:lstStyle>
          <a:p>
            <a:pPr>
              <a:lnSpc>
                <a:spcPct val="105000"/>
              </a:lnSpc>
            </a:pPr>
            <a:r>
              <a:rPr lang="en-US" sz="1600" b="0" dirty="0" smtClean="0">
                <a:solidFill>
                  <a:schemeClr val="bg1"/>
                </a:solidFill>
              </a:rPr>
              <a:t>“Quote”</a:t>
            </a:r>
            <a:endParaRPr lang="en-US" sz="1600" b="0" dirty="0">
              <a:solidFill>
                <a:schemeClr val="bg1"/>
              </a:solidFill>
            </a:endParaRPr>
          </a:p>
        </p:txBody>
      </p:sp>
      <p:sp>
        <p:nvSpPr>
          <p:cNvPr id="26" name="Text Placeholder 3"/>
          <p:cNvSpPr>
            <a:spLocks noGrp="1"/>
          </p:cNvSpPr>
          <p:nvPr>
            <p:ph type="body" idx="14" hasCustomPrompt="1"/>
          </p:nvPr>
        </p:nvSpPr>
        <p:spPr>
          <a:xfrm>
            <a:off x="5144024" y="3969801"/>
            <a:ext cx="3536426" cy="388986"/>
          </a:xfrm>
        </p:spPr>
        <p:txBody>
          <a:bodyPr tIns="137160" rIns="274320" bIns="0"/>
          <a:lstStyle>
            <a:lvl1pPr marL="0" indent="0" algn="r">
              <a:spcBef>
                <a:spcPts val="0"/>
              </a:spcBef>
              <a:buNone/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en-US" sz="1100" dirty="0" smtClean="0">
                <a:solidFill>
                  <a:schemeClr val="tx2"/>
                </a:solidFill>
              </a:rPr>
              <a:t>Name, Title</a:t>
            </a:r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11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Case Study - 2 Met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(Company Name) Case 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idx="16" hasCustomPrompt="1"/>
          </p:nvPr>
        </p:nvSpPr>
        <p:spPr>
          <a:xfrm>
            <a:off x="453241" y="1688459"/>
            <a:ext cx="1830935" cy="624843"/>
          </a:xfrm>
        </p:spPr>
        <p:txBody>
          <a:bodyPr anchor="b"/>
          <a:lstStyle>
            <a:lvl1pPr marL="0" indent="0" algn="r">
              <a:buNone/>
              <a:defRPr sz="5400">
                <a:solidFill>
                  <a:schemeClr val="accent2"/>
                </a:solidFill>
              </a:defRPr>
            </a:lvl1pPr>
          </a:lstStyle>
          <a:p>
            <a:pPr algn="r"/>
            <a:r>
              <a:rPr lang="en-US" spc="-200" dirty="0" smtClean="0">
                <a:solidFill>
                  <a:schemeClr val="accent2"/>
                </a:solidFill>
              </a:rPr>
              <a:t>#</a:t>
            </a:r>
            <a:endParaRPr lang="en-US" sz="4800" spc="-200" dirty="0">
              <a:solidFill>
                <a:schemeClr val="accent2"/>
              </a:solidFill>
            </a:endParaRPr>
          </a:p>
        </p:txBody>
      </p:sp>
      <p:sp>
        <p:nvSpPr>
          <p:cNvPr id="21" name="Text Placeholder 5"/>
          <p:cNvSpPr>
            <a:spLocks noGrp="1"/>
          </p:cNvSpPr>
          <p:nvPr>
            <p:ph type="body" idx="17" hasCustomPrompt="1"/>
          </p:nvPr>
        </p:nvSpPr>
        <p:spPr>
          <a:xfrm>
            <a:off x="2341327" y="1572634"/>
            <a:ext cx="2545197" cy="624843"/>
          </a:xfrm>
        </p:spPr>
        <p:txBody>
          <a:bodyPr anchor="b"/>
          <a:lstStyle>
            <a:lvl1pPr marL="0" indent="0">
              <a:buNone/>
              <a:defRPr sz="16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>
                <a:solidFill>
                  <a:srgbClr val="1586C1"/>
                </a:solidFill>
              </a:rPr>
              <a:t>METRIC</a:t>
            </a:r>
            <a:endParaRPr lang="en-US" dirty="0">
              <a:solidFill>
                <a:srgbClr val="1586C1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idx="18" hasCustomPrompt="1"/>
          </p:nvPr>
        </p:nvSpPr>
        <p:spPr>
          <a:xfrm>
            <a:off x="453241" y="2738430"/>
            <a:ext cx="1830935" cy="624843"/>
          </a:xfrm>
        </p:spPr>
        <p:txBody>
          <a:bodyPr anchor="b"/>
          <a:lstStyle>
            <a:lvl1pPr marL="0" indent="0" algn="r">
              <a:buNone/>
              <a:defRPr sz="5400">
                <a:solidFill>
                  <a:schemeClr val="accent2"/>
                </a:solidFill>
              </a:defRPr>
            </a:lvl1pPr>
          </a:lstStyle>
          <a:p>
            <a:pPr algn="r"/>
            <a:r>
              <a:rPr lang="en-US" spc="-200" dirty="0" smtClean="0">
                <a:solidFill>
                  <a:schemeClr val="accent2"/>
                </a:solidFill>
              </a:rPr>
              <a:t>#</a:t>
            </a:r>
            <a:endParaRPr lang="en-US" sz="4800" spc="-200" dirty="0">
              <a:solidFill>
                <a:schemeClr val="accent2"/>
              </a:solidFill>
            </a:endParaRPr>
          </a:p>
        </p:txBody>
      </p:sp>
      <p:sp>
        <p:nvSpPr>
          <p:cNvPr id="14" name="Text Placeholder 5"/>
          <p:cNvSpPr>
            <a:spLocks noGrp="1"/>
          </p:cNvSpPr>
          <p:nvPr>
            <p:ph type="body" idx="19" hasCustomPrompt="1"/>
          </p:nvPr>
        </p:nvSpPr>
        <p:spPr>
          <a:xfrm>
            <a:off x="2341327" y="2622605"/>
            <a:ext cx="2545197" cy="624843"/>
          </a:xfrm>
        </p:spPr>
        <p:txBody>
          <a:bodyPr anchor="b"/>
          <a:lstStyle>
            <a:lvl1pPr marL="0" indent="0">
              <a:buNone/>
              <a:defRPr sz="16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>
                <a:solidFill>
                  <a:srgbClr val="1586C1"/>
                </a:solidFill>
              </a:rPr>
              <a:t>METRIC</a:t>
            </a:r>
            <a:endParaRPr lang="en-US" dirty="0">
              <a:solidFill>
                <a:srgbClr val="1586C1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5144024" y="1040280"/>
            <a:ext cx="3536426" cy="2951171"/>
          </a:xfrm>
        </p:spPr>
        <p:txBody>
          <a:bodyPr lIns="0" tIns="137160" rIns="274320" anchor="t">
            <a:normAutofit/>
          </a:bodyPr>
          <a:lstStyle>
            <a:lvl1pPr marL="0" indent="0" algn="r">
              <a:buNone/>
              <a:defRPr>
                <a:solidFill>
                  <a:schemeClr val="accent2"/>
                </a:solidFill>
              </a:defRPr>
            </a:lvl1pPr>
          </a:lstStyle>
          <a:p>
            <a:pPr>
              <a:lnSpc>
                <a:spcPct val="105000"/>
              </a:lnSpc>
            </a:pPr>
            <a:r>
              <a:rPr lang="en-US" sz="1600" b="0" dirty="0" smtClean="0">
                <a:solidFill>
                  <a:schemeClr val="bg1"/>
                </a:solidFill>
              </a:rPr>
              <a:t>“Quote”</a:t>
            </a:r>
            <a:endParaRPr lang="en-US" sz="1600" b="0" dirty="0">
              <a:solidFill>
                <a:schemeClr val="bg1"/>
              </a:solidFill>
            </a:endParaRPr>
          </a:p>
        </p:txBody>
      </p:sp>
      <p:sp>
        <p:nvSpPr>
          <p:cNvPr id="25" name="Text Placeholder 3"/>
          <p:cNvSpPr>
            <a:spLocks noGrp="1"/>
          </p:cNvSpPr>
          <p:nvPr>
            <p:ph type="body" idx="14" hasCustomPrompt="1"/>
          </p:nvPr>
        </p:nvSpPr>
        <p:spPr>
          <a:xfrm>
            <a:off x="5144024" y="3964555"/>
            <a:ext cx="3536426" cy="388986"/>
          </a:xfrm>
        </p:spPr>
        <p:txBody>
          <a:bodyPr tIns="137160" rIns="274320" bIns="0"/>
          <a:lstStyle>
            <a:lvl1pPr marL="0" indent="0" algn="r">
              <a:spcBef>
                <a:spcPts val="0"/>
              </a:spcBef>
              <a:buNone/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en-US" sz="1100" dirty="0" smtClean="0">
                <a:solidFill>
                  <a:schemeClr val="tx2"/>
                </a:solidFill>
              </a:rPr>
              <a:t>Name, Title</a:t>
            </a:r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85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Case Study - 3 Met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(Company Name) Case 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idx="16" hasCustomPrompt="1"/>
          </p:nvPr>
        </p:nvSpPr>
        <p:spPr>
          <a:xfrm>
            <a:off x="454028" y="1493462"/>
            <a:ext cx="1830935" cy="624843"/>
          </a:xfrm>
        </p:spPr>
        <p:txBody>
          <a:bodyPr anchor="b"/>
          <a:lstStyle>
            <a:lvl1pPr marL="0" indent="0" algn="r">
              <a:buNone/>
              <a:defRPr sz="5400">
                <a:solidFill>
                  <a:schemeClr val="accent2"/>
                </a:solidFill>
              </a:defRPr>
            </a:lvl1pPr>
          </a:lstStyle>
          <a:p>
            <a:pPr algn="r"/>
            <a:r>
              <a:rPr lang="en-US" spc="-200" dirty="0" smtClean="0">
                <a:solidFill>
                  <a:schemeClr val="accent2"/>
                </a:solidFill>
              </a:rPr>
              <a:t>#</a:t>
            </a:r>
            <a:endParaRPr lang="en-US" sz="4800" spc="-200" dirty="0">
              <a:solidFill>
                <a:schemeClr val="accent2"/>
              </a:solidFill>
            </a:endParaRPr>
          </a:p>
        </p:txBody>
      </p:sp>
      <p:sp>
        <p:nvSpPr>
          <p:cNvPr id="21" name="Text Placeholder 5"/>
          <p:cNvSpPr>
            <a:spLocks noGrp="1"/>
          </p:cNvSpPr>
          <p:nvPr>
            <p:ph type="body" idx="17" hasCustomPrompt="1"/>
          </p:nvPr>
        </p:nvSpPr>
        <p:spPr>
          <a:xfrm>
            <a:off x="2342114" y="1377639"/>
            <a:ext cx="2545197" cy="624843"/>
          </a:xfrm>
        </p:spPr>
        <p:txBody>
          <a:bodyPr anchor="b"/>
          <a:lstStyle>
            <a:lvl1pPr marL="0" indent="0">
              <a:buNone/>
              <a:defRPr sz="16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>
                <a:solidFill>
                  <a:srgbClr val="1586C1"/>
                </a:solidFill>
              </a:rPr>
              <a:t>METRIC</a:t>
            </a:r>
            <a:endParaRPr lang="en-US" dirty="0">
              <a:solidFill>
                <a:srgbClr val="1586C1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idx="18" hasCustomPrompt="1"/>
          </p:nvPr>
        </p:nvSpPr>
        <p:spPr>
          <a:xfrm>
            <a:off x="454028" y="2419602"/>
            <a:ext cx="1830935" cy="624843"/>
          </a:xfrm>
        </p:spPr>
        <p:txBody>
          <a:bodyPr anchor="b"/>
          <a:lstStyle>
            <a:lvl1pPr marL="0" indent="0" algn="r">
              <a:buNone/>
              <a:defRPr sz="5400">
                <a:solidFill>
                  <a:schemeClr val="accent2"/>
                </a:solidFill>
              </a:defRPr>
            </a:lvl1pPr>
          </a:lstStyle>
          <a:p>
            <a:pPr algn="r"/>
            <a:r>
              <a:rPr lang="en-US" spc="-200" dirty="0" smtClean="0">
                <a:solidFill>
                  <a:schemeClr val="accent2"/>
                </a:solidFill>
              </a:rPr>
              <a:t>#</a:t>
            </a:r>
            <a:endParaRPr lang="en-US" sz="4800" spc="-200" dirty="0">
              <a:solidFill>
                <a:schemeClr val="accent2"/>
              </a:solidFill>
            </a:endParaRPr>
          </a:p>
        </p:txBody>
      </p:sp>
      <p:sp>
        <p:nvSpPr>
          <p:cNvPr id="14" name="Text Placeholder 5"/>
          <p:cNvSpPr>
            <a:spLocks noGrp="1"/>
          </p:cNvSpPr>
          <p:nvPr>
            <p:ph type="body" idx="19" hasCustomPrompt="1"/>
          </p:nvPr>
        </p:nvSpPr>
        <p:spPr>
          <a:xfrm>
            <a:off x="2342114" y="2313301"/>
            <a:ext cx="2545197" cy="624843"/>
          </a:xfrm>
        </p:spPr>
        <p:txBody>
          <a:bodyPr anchor="b"/>
          <a:lstStyle>
            <a:lvl1pPr marL="0" indent="0">
              <a:buNone/>
              <a:defRPr sz="16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>
                <a:solidFill>
                  <a:srgbClr val="1586C1"/>
                </a:solidFill>
              </a:rPr>
              <a:t>METRIC</a:t>
            </a:r>
            <a:endParaRPr lang="en-US" dirty="0">
              <a:solidFill>
                <a:srgbClr val="1586C1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idx="20" hasCustomPrompt="1"/>
          </p:nvPr>
        </p:nvSpPr>
        <p:spPr>
          <a:xfrm>
            <a:off x="454028" y="3345742"/>
            <a:ext cx="1830935" cy="624843"/>
          </a:xfrm>
        </p:spPr>
        <p:txBody>
          <a:bodyPr anchor="b"/>
          <a:lstStyle>
            <a:lvl1pPr marL="0" indent="0" algn="r">
              <a:buNone/>
              <a:defRPr sz="5400">
                <a:solidFill>
                  <a:schemeClr val="accent2"/>
                </a:solidFill>
              </a:defRPr>
            </a:lvl1pPr>
          </a:lstStyle>
          <a:p>
            <a:pPr algn="r"/>
            <a:r>
              <a:rPr lang="en-US" spc="-200" dirty="0" smtClean="0">
                <a:solidFill>
                  <a:schemeClr val="accent2"/>
                </a:solidFill>
              </a:rPr>
              <a:t>#</a:t>
            </a:r>
            <a:endParaRPr lang="en-US" sz="4800" spc="-200" dirty="0">
              <a:solidFill>
                <a:schemeClr val="accent2"/>
              </a:solidFill>
            </a:endParaRPr>
          </a:p>
        </p:txBody>
      </p:sp>
      <p:sp>
        <p:nvSpPr>
          <p:cNvPr id="16" name="Text Placeholder 5"/>
          <p:cNvSpPr>
            <a:spLocks noGrp="1"/>
          </p:cNvSpPr>
          <p:nvPr>
            <p:ph type="body" idx="21" hasCustomPrompt="1"/>
          </p:nvPr>
        </p:nvSpPr>
        <p:spPr>
          <a:xfrm>
            <a:off x="2342114" y="3229919"/>
            <a:ext cx="2545197" cy="624843"/>
          </a:xfrm>
        </p:spPr>
        <p:txBody>
          <a:bodyPr anchor="b"/>
          <a:lstStyle>
            <a:lvl1pPr marL="0" indent="0">
              <a:buNone/>
              <a:defRPr sz="16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>
                <a:solidFill>
                  <a:srgbClr val="1586C1"/>
                </a:solidFill>
              </a:rPr>
              <a:t>METRIC</a:t>
            </a:r>
            <a:endParaRPr lang="en-US" dirty="0">
              <a:solidFill>
                <a:srgbClr val="1586C1"/>
              </a:solidFill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5144024" y="1046310"/>
            <a:ext cx="3536426" cy="2951171"/>
          </a:xfrm>
        </p:spPr>
        <p:txBody>
          <a:bodyPr lIns="0" tIns="137160" rIns="274320" anchor="t">
            <a:normAutofit/>
          </a:bodyPr>
          <a:lstStyle>
            <a:lvl1pPr marL="0" indent="0" algn="r">
              <a:buNone/>
              <a:defRPr>
                <a:solidFill>
                  <a:schemeClr val="accent2"/>
                </a:solidFill>
              </a:defRPr>
            </a:lvl1pPr>
          </a:lstStyle>
          <a:p>
            <a:pPr>
              <a:lnSpc>
                <a:spcPct val="105000"/>
              </a:lnSpc>
            </a:pPr>
            <a:r>
              <a:rPr lang="en-US" sz="1600" b="0" dirty="0" smtClean="0">
                <a:solidFill>
                  <a:schemeClr val="bg1"/>
                </a:solidFill>
              </a:rPr>
              <a:t>“Quote”</a:t>
            </a:r>
            <a:endParaRPr lang="en-US" sz="1600" b="0" dirty="0">
              <a:solidFill>
                <a:schemeClr val="bg1"/>
              </a:solidFill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idx="14" hasCustomPrompt="1"/>
          </p:nvPr>
        </p:nvSpPr>
        <p:spPr>
          <a:xfrm>
            <a:off x="5144024" y="3970585"/>
            <a:ext cx="3536426" cy="388986"/>
          </a:xfrm>
        </p:spPr>
        <p:txBody>
          <a:bodyPr tIns="137160" rIns="274320" bIns="0"/>
          <a:lstStyle>
            <a:lvl1pPr marL="0" indent="0" algn="r">
              <a:spcBef>
                <a:spcPts val="0"/>
              </a:spcBef>
              <a:buNone/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en-US" sz="1100" dirty="0" smtClean="0">
                <a:solidFill>
                  <a:schemeClr val="tx2"/>
                </a:solidFill>
              </a:rPr>
              <a:t>Name, Title</a:t>
            </a:r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5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Case Study - Alternate 2 Met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 userDrawn="1"/>
        </p:nvSpPr>
        <p:spPr>
          <a:xfrm>
            <a:off x="5062046" y="1036769"/>
            <a:ext cx="3604119" cy="3849530"/>
          </a:xfrm>
          <a:prstGeom prst="roundRect">
            <a:avLst>
              <a:gd name="adj" fmla="val 2456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 3"/>
          <p:cNvSpPr>
            <a:spLocks noChangeArrowheads="1"/>
          </p:cNvSpPr>
          <p:nvPr userDrawn="1"/>
        </p:nvSpPr>
        <p:spPr bwMode="auto">
          <a:xfrm rot="16200000">
            <a:off x="877014" y="613788"/>
            <a:ext cx="3849537" cy="4695505"/>
          </a:xfrm>
          <a:prstGeom prst="round2SameRect">
            <a:avLst>
              <a:gd name="adj1" fmla="val 2646"/>
              <a:gd name="adj2" fmla="val 0"/>
            </a:avLst>
          </a:prstGeom>
          <a:gradFill flip="none"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(Company Name) Case 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7095253" y="4230597"/>
            <a:ext cx="1398401" cy="5984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49533" y="1036639"/>
            <a:ext cx="3516630" cy="2770187"/>
          </a:xfrm>
        </p:spPr>
        <p:txBody>
          <a:bodyPr lIns="182880" tIns="137160" rIns="18288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231775" indent="0">
              <a:buNone/>
              <a:defRPr/>
            </a:lvl2pPr>
            <a:lvl3pPr marL="465137" indent="0">
              <a:buNone/>
              <a:defRPr/>
            </a:lvl3pPr>
            <a:lvl4pPr marL="688975" indent="0">
              <a:buNone/>
              <a:defRPr/>
            </a:lvl4pPr>
            <a:lvl5pPr marL="855662" indent="0">
              <a:buNone/>
              <a:defRPr/>
            </a:lvl5pPr>
          </a:lstStyle>
          <a:p>
            <a:pPr>
              <a:lnSpc>
                <a:spcPct val="105000"/>
              </a:lnSpc>
            </a:pPr>
            <a:r>
              <a:rPr lang="en-US" sz="1600" b="0" dirty="0" smtClean="0">
                <a:solidFill>
                  <a:schemeClr val="bg1"/>
                </a:solidFill>
              </a:rPr>
              <a:t>“Quote”</a:t>
            </a:r>
            <a:endParaRPr lang="en-US" sz="1600" b="0" dirty="0">
              <a:solidFill>
                <a:schemeClr val="bg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149535" y="3806825"/>
            <a:ext cx="3516313" cy="396876"/>
          </a:xfrm>
        </p:spPr>
        <p:txBody>
          <a:bodyPr rIns="182880" anchor="ctr"/>
          <a:lstStyle>
            <a:lvl4pPr marL="688975" indent="0" algn="r">
              <a:buNone/>
              <a:defRPr sz="1100" baseline="0">
                <a:solidFill>
                  <a:schemeClr val="tx2"/>
                </a:solidFill>
              </a:defRPr>
            </a:lvl4pPr>
          </a:lstStyle>
          <a:p>
            <a:pPr lvl="3"/>
            <a:r>
              <a:rPr lang="en-US" dirty="0" smtClean="0"/>
              <a:t>Name, Title, Company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1261711" y="1287165"/>
            <a:ext cx="1454279" cy="694270"/>
          </a:xfrm>
        </p:spPr>
        <p:txBody>
          <a:bodyPr anchor="b">
            <a:noAutofit/>
          </a:bodyPr>
          <a:lstStyle>
            <a:lvl1pPr marL="0" indent="0" algn="l">
              <a:buNone/>
              <a:defRPr sz="54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baseline="0" dirty="0" smtClean="0"/>
              <a:t>#</a:t>
            </a:r>
            <a:endParaRPr lang="en-US" dirty="0" smtClean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7"/>
          </p:nvPr>
        </p:nvSpPr>
        <p:spPr>
          <a:xfrm>
            <a:off x="1635882" y="1929170"/>
            <a:ext cx="3347224" cy="581837"/>
          </a:xfrm>
        </p:spPr>
        <p:txBody>
          <a:bodyPr anchor="t">
            <a:noAutofit/>
          </a:bodyPr>
          <a:lstStyle>
            <a:lvl1pPr marL="0" indent="0" algn="l">
              <a:buNone/>
              <a:defRPr sz="1200" b="1" i="0" cap="all" spc="10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1261711" y="2511006"/>
            <a:ext cx="1454279" cy="694270"/>
          </a:xfrm>
        </p:spPr>
        <p:txBody>
          <a:bodyPr anchor="b">
            <a:noAutofit/>
          </a:bodyPr>
          <a:lstStyle>
            <a:lvl1pPr marL="0" indent="0" algn="l">
              <a:buNone/>
              <a:defRPr sz="54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baseline="0" dirty="0" smtClean="0"/>
              <a:t>#</a:t>
            </a:r>
            <a:endParaRPr lang="en-US" dirty="0" smtClean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9"/>
          </p:nvPr>
        </p:nvSpPr>
        <p:spPr>
          <a:xfrm>
            <a:off x="1635883" y="3141949"/>
            <a:ext cx="3347225" cy="598996"/>
          </a:xfrm>
        </p:spPr>
        <p:txBody>
          <a:bodyPr anchor="t">
            <a:noAutofit/>
          </a:bodyPr>
          <a:lstStyle>
            <a:lvl1pPr marL="0" indent="0" algn="l">
              <a:buNone/>
              <a:defRPr sz="1200" b="1" i="0" cap="all" spc="10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Freeform 3"/>
          <p:cNvSpPr>
            <a:spLocks noChangeArrowheads="1"/>
          </p:cNvSpPr>
          <p:nvPr userDrawn="1"/>
        </p:nvSpPr>
        <p:spPr bwMode="auto">
          <a:xfrm rot="5400000">
            <a:off x="4944127" y="2808170"/>
            <a:ext cx="704854" cy="306741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8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Case Study - Alternate 3 Met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>
            <a:off x="5062046" y="1036777"/>
            <a:ext cx="3604119" cy="3849530"/>
          </a:xfrm>
          <a:prstGeom prst="roundRect">
            <a:avLst>
              <a:gd name="adj" fmla="val 2456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3"/>
          <p:cNvSpPr>
            <a:spLocks noChangeArrowheads="1"/>
          </p:cNvSpPr>
          <p:nvPr userDrawn="1"/>
        </p:nvSpPr>
        <p:spPr bwMode="auto">
          <a:xfrm rot="16200000">
            <a:off x="877014" y="613788"/>
            <a:ext cx="3849537" cy="4695505"/>
          </a:xfrm>
          <a:prstGeom prst="round2SameRect">
            <a:avLst>
              <a:gd name="adj1" fmla="val 2646"/>
              <a:gd name="adj2" fmla="val 0"/>
            </a:avLst>
          </a:prstGeom>
          <a:gradFill flip="none"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Freeform 3"/>
          <p:cNvSpPr>
            <a:spLocks noChangeArrowheads="1"/>
          </p:cNvSpPr>
          <p:nvPr userDrawn="1"/>
        </p:nvSpPr>
        <p:spPr bwMode="auto">
          <a:xfrm rot="5400000">
            <a:off x="4944127" y="2808170"/>
            <a:ext cx="704854" cy="306741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7095253" y="4230597"/>
            <a:ext cx="1398401" cy="5984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49533" y="1036639"/>
            <a:ext cx="3516630" cy="2770187"/>
          </a:xfrm>
        </p:spPr>
        <p:txBody>
          <a:bodyPr lIns="182880" tIns="137160" rIns="18288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231775" indent="0">
              <a:buNone/>
              <a:defRPr/>
            </a:lvl2pPr>
            <a:lvl3pPr marL="465137" indent="0">
              <a:buNone/>
              <a:defRPr/>
            </a:lvl3pPr>
            <a:lvl4pPr marL="688975" indent="0">
              <a:buNone/>
              <a:defRPr/>
            </a:lvl4pPr>
            <a:lvl5pPr marL="855662" indent="0">
              <a:buNone/>
              <a:defRPr/>
            </a:lvl5pPr>
          </a:lstStyle>
          <a:p>
            <a:pPr>
              <a:lnSpc>
                <a:spcPct val="105000"/>
              </a:lnSpc>
            </a:pPr>
            <a:r>
              <a:rPr lang="en-US" sz="1600" b="0" dirty="0" smtClean="0">
                <a:solidFill>
                  <a:schemeClr val="bg1"/>
                </a:solidFill>
              </a:rPr>
              <a:t>“Quote”</a:t>
            </a:r>
            <a:endParaRPr lang="en-US" sz="1600" b="0" dirty="0">
              <a:solidFill>
                <a:schemeClr val="bg1"/>
              </a:solidFill>
            </a:endParaRP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149535" y="3806825"/>
            <a:ext cx="3516313" cy="396876"/>
          </a:xfrm>
          <a:ln>
            <a:noFill/>
          </a:ln>
        </p:spPr>
        <p:txBody>
          <a:bodyPr rIns="182880" anchor="ctr"/>
          <a:lstStyle>
            <a:lvl4pPr marL="688975" indent="0" algn="r">
              <a:buNone/>
              <a:defRPr sz="1100" baseline="0">
                <a:solidFill>
                  <a:schemeClr val="tx2"/>
                </a:solidFill>
              </a:defRPr>
            </a:lvl4pPr>
          </a:lstStyle>
          <a:p>
            <a:pPr lvl="3"/>
            <a:r>
              <a:rPr lang="en-US" dirty="0" smtClean="0"/>
              <a:t>Name, Title, Company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(Company Name) Case 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1261710" y="1260131"/>
            <a:ext cx="1434108" cy="694270"/>
          </a:xfrm>
        </p:spPr>
        <p:txBody>
          <a:bodyPr anchor="b">
            <a:noAutofit/>
          </a:bodyPr>
          <a:lstStyle>
            <a:lvl1pPr marL="0" indent="0" algn="l">
              <a:buNone/>
              <a:defRPr sz="48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baseline="0" dirty="0" smtClean="0"/>
              <a:t>#</a:t>
            </a:r>
            <a:endParaRPr lang="en-US" dirty="0" smtClean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7"/>
          </p:nvPr>
        </p:nvSpPr>
        <p:spPr>
          <a:xfrm>
            <a:off x="1635882" y="1902136"/>
            <a:ext cx="3381394" cy="581837"/>
          </a:xfrm>
        </p:spPr>
        <p:txBody>
          <a:bodyPr anchor="t">
            <a:noAutofit/>
          </a:bodyPr>
          <a:lstStyle>
            <a:lvl1pPr marL="0" indent="0" algn="l">
              <a:buNone/>
              <a:defRPr sz="1200" b="1" i="0" cap="all" spc="10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1261711" y="2483368"/>
            <a:ext cx="1434108" cy="694270"/>
          </a:xfrm>
        </p:spPr>
        <p:txBody>
          <a:bodyPr anchor="b">
            <a:noAutofit/>
          </a:bodyPr>
          <a:lstStyle>
            <a:lvl1pPr marL="0" indent="0" algn="l">
              <a:buNone/>
              <a:defRPr sz="48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baseline="0" dirty="0" smtClean="0"/>
              <a:t>#</a:t>
            </a:r>
            <a:endParaRPr lang="en-US" dirty="0" smtClean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9"/>
          </p:nvPr>
        </p:nvSpPr>
        <p:spPr>
          <a:xfrm>
            <a:off x="1635883" y="3116794"/>
            <a:ext cx="3381395" cy="598996"/>
          </a:xfrm>
        </p:spPr>
        <p:txBody>
          <a:bodyPr anchor="t">
            <a:noAutofit/>
          </a:bodyPr>
          <a:lstStyle>
            <a:lvl1pPr marL="0" indent="0" algn="l">
              <a:buNone/>
              <a:defRPr sz="1200" b="1" i="0" cap="all" spc="10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1228634" y="3706607"/>
            <a:ext cx="1434108" cy="694270"/>
          </a:xfrm>
        </p:spPr>
        <p:txBody>
          <a:bodyPr anchor="b">
            <a:noAutofit/>
          </a:bodyPr>
          <a:lstStyle>
            <a:lvl1pPr marL="0" indent="0" algn="l">
              <a:buNone/>
              <a:defRPr sz="48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baseline="0" dirty="0" smtClean="0"/>
              <a:t>#</a:t>
            </a:r>
            <a:endParaRPr lang="en-US" dirty="0" smtClean="0"/>
          </a:p>
        </p:txBody>
      </p:sp>
      <p:sp>
        <p:nvSpPr>
          <p:cNvPr id="19" name="Text Placeholder 2"/>
          <p:cNvSpPr>
            <a:spLocks noGrp="1"/>
          </p:cNvSpPr>
          <p:nvPr>
            <p:ph type="body" idx="21"/>
          </p:nvPr>
        </p:nvSpPr>
        <p:spPr>
          <a:xfrm>
            <a:off x="1602806" y="4348613"/>
            <a:ext cx="3381394" cy="581837"/>
          </a:xfrm>
        </p:spPr>
        <p:txBody>
          <a:bodyPr anchor="t">
            <a:noAutofit/>
          </a:bodyPr>
          <a:lstStyle>
            <a:lvl1pPr marL="0" indent="0" algn="l">
              <a:buNone/>
              <a:defRPr sz="1200" b="1" i="0" cap="all" spc="10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0620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Four Graph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4026" y="156001"/>
            <a:ext cx="8234363" cy="749240"/>
          </a:xfrm>
          <a:prstGeom prst="rect">
            <a:avLst/>
          </a:prstGeom>
        </p:spPr>
        <p:txBody>
          <a:bodyPr vert="horz" lIns="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454025" y="1035905"/>
            <a:ext cx="3988304" cy="196633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20"/>
          </p:nvPr>
        </p:nvSpPr>
        <p:spPr>
          <a:xfrm>
            <a:off x="459474" y="3213102"/>
            <a:ext cx="3988304" cy="1955199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692662" y="1037217"/>
            <a:ext cx="3987788" cy="196633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13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692662" y="3202592"/>
            <a:ext cx="3987788" cy="1955199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7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O Produc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54025" y="1655165"/>
            <a:ext cx="3988058" cy="3502624"/>
          </a:xfrm>
        </p:spPr>
        <p:txBody>
          <a:bodyPr/>
          <a:lstStyle>
            <a:lvl3pPr>
              <a:buSzPct val="103000"/>
              <a:defRPr/>
            </a:lvl3pPr>
            <a:lvl4pPr marL="855663" indent="-166688">
              <a:defRPr sz="1800">
                <a:latin typeface="Arial"/>
                <a:cs typeface="Arial"/>
              </a:defRPr>
            </a:lvl4pPr>
            <a:lvl5pPr marL="917575" indent="-231775"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4679874" y="1655165"/>
            <a:ext cx="4000576" cy="3502624"/>
          </a:xfrm>
        </p:spPr>
        <p:txBody>
          <a:bodyPr/>
          <a:lstStyle>
            <a:lvl3pPr>
              <a:buSzPct val="103000"/>
              <a:defRPr/>
            </a:lvl3pPr>
            <a:lvl4pPr marL="855663" indent="-166688">
              <a:tabLst/>
              <a:defRPr sz="1800">
                <a:latin typeface="Arial"/>
                <a:cs typeface="Arial"/>
              </a:defRPr>
            </a:lvl4pPr>
            <a:lvl5pPr marL="917575" indent="-231775"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932602"/>
            <a:ext cx="9144000" cy="605912"/>
          </a:xfrm>
          <a:prstGeom prst="rect">
            <a:avLst/>
          </a:prstGeom>
          <a:gradFill flip="none" rotWithShape="1">
            <a:gsLst>
              <a:gs pos="44000">
                <a:schemeClr val="accent1"/>
              </a:gs>
              <a:gs pos="76000">
                <a:schemeClr val="accent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2089" y="5451475"/>
            <a:ext cx="1392294" cy="263526"/>
          </a:xfrm>
        </p:spPr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239" y="5451475"/>
            <a:ext cx="616851" cy="263526"/>
          </a:xfrm>
        </p:spPr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4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Full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71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Click to Add Full Size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8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6245126" y="2761008"/>
            <a:ext cx="2492474" cy="237038"/>
            <a:chOff x="6245126" y="2761008"/>
            <a:chExt cx="2492474" cy="237038"/>
          </a:xfrm>
        </p:grpSpPr>
        <p:sp>
          <p:nvSpPr>
            <p:cNvPr id="33" name="Freeform 10"/>
            <p:cNvSpPr>
              <a:spLocks noEditPoints="1"/>
            </p:cNvSpPr>
            <p:nvPr/>
          </p:nvSpPr>
          <p:spPr bwMode="auto">
            <a:xfrm>
              <a:off x="8687320" y="2789740"/>
              <a:ext cx="50280" cy="55668"/>
            </a:xfrm>
            <a:custGeom>
              <a:avLst/>
              <a:gdLst>
                <a:gd name="T0" fmla="*/ 32 w 64"/>
                <a:gd name="T1" fmla="*/ 0 h 70"/>
                <a:gd name="T2" fmla="*/ 64 w 64"/>
                <a:gd name="T3" fmla="*/ 38 h 70"/>
                <a:gd name="T4" fmla="*/ 32 w 64"/>
                <a:gd name="T5" fmla="*/ 70 h 70"/>
                <a:gd name="T6" fmla="*/ 0 w 64"/>
                <a:gd name="T7" fmla="*/ 38 h 70"/>
                <a:gd name="T8" fmla="*/ 32 w 64"/>
                <a:gd name="T9" fmla="*/ 0 h 70"/>
                <a:gd name="T10" fmla="*/ 32 w 64"/>
                <a:gd name="T11" fmla="*/ 6 h 70"/>
                <a:gd name="T12" fmla="*/ 6 w 64"/>
                <a:gd name="T13" fmla="*/ 38 h 70"/>
                <a:gd name="T14" fmla="*/ 32 w 64"/>
                <a:gd name="T15" fmla="*/ 64 h 70"/>
                <a:gd name="T16" fmla="*/ 59 w 64"/>
                <a:gd name="T17" fmla="*/ 38 h 70"/>
                <a:gd name="T18" fmla="*/ 32 w 64"/>
                <a:gd name="T19" fmla="*/ 6 h 70"/>
                <a:gd name="T20" fmla="*/ 27 w 64"/>
                <a:gd name="T21" fmla="*/ 54 h 70"/>
                <a:gd name="T22" fmla="*/ 22 w 64"/>
                <a:gd name="T23" fmla="*/ 54 h 70"/>
                <a:gd name="T24" fmla="*/ 22 w 64"/>
                <a:gd name="T25" fmla="*/ 16 h 70"/>
                <a:gd name="T26" fmla="*/ 32 w 64"/>
                <a:gd name="T27" fmla="*/ 16 h 70"/>
                <a:gd name="T28" fmla="*/ 43 w 64"/>
                <a:gd name="T29" fmla="*/ 22 h 70"/>
                <a:gd name="T30" fmla="*/ 43 w 64"/>
                <a:gd name="T31" fmla="*/ 27 h 70"/>
                <a:gd name="T32" fmla="*/ 38 w 64"/>
                <a:gd name="T33" fmla="*/ 38 h 70"/>
                <a:gd name="T34" fmla="*/ 38 w 64"/>
                <a:gd name="T35" fmla="*/ 38 h 70"/>
                <a:gd name="T36" fmla="*/ 43 w 64"/>
                <a:gd name="T37" fmla="*/ 48 h 70"/>
                <a:gd name="T38" fmla="*/ 48 w 64"/>
                <a:gd name="T39" fmla="*/ 54 h 70"/>
                <a:gd name="T40" fmla="*/ 43 w 64"/>
                <a:gd name="T41" fmla="*/ 54 h 70"/>
                <a:gd name="T42" fmla="*/ 38 w 64"/>
                <a:gd name="T43" fmla="*/ 48 h 70"/>
                <a:gd name="T44" fmla="*/ 32 w 64"/>
                <a:gd name="T45" fmla="*/ 38 h 70"/>
                <a:gd name="T46" fmla="*/ 27 w 64"/>
                <a:gd name="T47" fmla="*/ 38 h 70"/>
                <a:gd name="T48" fmla="*/ 27 w 64"/>
                <a:gd name="T49" fmla="*/ 54 h 70"/>
                <a:gd name="T50" fmla="*/ 0 w 64"/>
                <a:gd name="T51" fmla="*/ 38 h 70"/>
                <a:gd name="T52" fmla="*/ 6 w 64"/>
                <a:gd name="T53" fmla="*/ 38 h 70"/>
                <a:gd name="T54" fmla="*/ 11 w 64"/>
                <a:gd name="T55" fmla="*/ 27 h 70"/>
                <a:gd name="T56" fmla="*/ 6 w 64"/>
                <a:gd name="T57" fmla="*/ 22 h 70"/>
                <a:gd name="T58" fmla="*/ 0 w 64"/>
                <a:gd name="T59" fmla="*/ 22 h 70"/>
                <a:gd name="T60" fmla="*/ 0 w 64"/>
                <a:gd name="T61" fmla="*/ 3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4" h="70">
                  <a:moveTo>
                    <a:pt x="32" y="0"/>
                  </a:moveTo>
                  <a:cubicBezTo>
                    <a:pt x="48" y="0"/>
                    <a:pt x="64" y="16"/>
                    <a:pt x="64" y="38"/>
                  </a:cubicBezTo>
                  <a:cubicBezTo>
                    <a:pt x="64" y="54"/>
                    <a:pt x="48" y="70"/>
                    <a:pt x="32" y="70"/>
                  </a:cubicBezTo>
                  <a:cubicBezTo>
                    <a:pt x="16" y="70"/>
                    <a:pt x="0" y="54"/>
                    <a:pt x="0" y="38"/>
                  </a:cubicBezTo>
                  <a:cubicBezTo>
                    <a:pt x="0" y="16"/>
                    <a:pt x="16" y="0"/>
                    <a:pt x="32" y="0"/>
                  </a:cubicBezTo>
                  <a:close/>
                  <a:moveTo>
                    <a:pt x="32" y="6"/>
                  </a:moveTo>
                  <a:cubicBezTo>
                    <a:pt x="16" y="6"/>
                    <a:pt x="6" y="22"/>
                    <a:pt x="6" y="38"/>
                  </a:cubicBezTo>
                  <a:cubicBezTo>
                    <a:pt x="6" y="54"/>
                    <a:pt x="16" y="64"/>
                    <a:pt x="32" y="64"/>
                  </a:cubicBezTo>
                  <a:cubicBezTo>
                    <a:pt x="48" y="64"/>
                    <a:pt x="59" y="54"/>
                    <a:pt x="59" y="38"/>
                  </a:cubicBezTo>
                  <a:cubicBezTo>
                    <a:pt x="59" y="22"/>
                    <a:pt x="48" y="6"/>
                    <a:pt x="32" y="6"/>
                  </a:cubicBezTo>
                  <a:close/>
                  <a:moveTo>
                    <a:pt x="27" y="54"/>
                  </a:moveTo>
                  <a:cubicBezTo>
                    <a:pt x="22" y="54"/>
                    <a:pt x="22" y="54"/>
                    <a:pt x="22" y="54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6"/>
                    <a:pt x="27" y="16"/>
                    <a:pt x="32" y="16"/>
                  </a:cubicBezTo>
                  <a:cubicBezTo>
                    <a:pt x="38" y="16"/>
                    <a:pt x="38" y="16"/>
                    <a:pt x="43" y="22"/>
                  </a:cubicBezTo>
                  <a:cubicBezTo>
                    <a:pt x="43" y="22"/>
                    <a:pt x="43" y="27"/>
                    <a:pt x="43" y="27"/>
                  </a:cubicBezTo>
                  <a:cubicBezTo>
                    <a:pt x="43" y="32"/>
                    <a:pt x="43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43" y="38"/>
                    <a:pt x="43" y="43"/>
                    <a:pt x="43" y="48"/>
                  </a:cubicBezTo>
                  <a:cubicBezTo>
                    <a:pt x="43" y="54"/>
                    <a:pt x="48" y="54"/>
                    <a:pt x="48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38" y="54"/>
                    <a:pt x="38" y="54"/>
                    <a:pt x="38" y="48"/>
                  </a:cubicBezTo>
                  <a:cubicBezTo>
                    <a:pt x="38" y="43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lnTo>
                    <a:pt x="27" y="54"/>
                  </a:lnTo>
                  <a:close/>
                  <a:moveTo>
                    <a:pt x="0" y="38"/>
                  </a:moveTo>
                  <a:cubicBezTo>
                    <a:pt x="6" y="38"/>
                    <a:pt x="6" y="38"/>
                    <a:pt x="6" y="38"/>
                  </a:cubicBezTo>
                  <a:cubicBezTo>
                    <a:pt x="11" y="38"/>
                    <a:pt x="11" y="32"/>
                    <a:pt x="11" y="27"/>
                  </a:cubicBezTo>
                  <a:cubicBezTo>
                    <a:pt x="11" y="27"/>
                    <a:pt x="11" y="22"/>
                    <a:pt x="6" y="22"/>
                  </a:cubicBezTo>
                  <a:cubicBezTo>
                    <a:pt x="0" y="22"/>
                    <a:pt x="0" y="22"/>
                    <a:pt x="0" y="22"/>
                  </a:cubicBezTo>
                  <a:lnTo>
                    <a:pt x="0" y="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28"/>
            <p:cNvSpPr>
              <a:spLocks/>
            </p:cNvSpPr>
            <p:nvPr/>
          </p:nvSpPr>
          <p:spPr bwMode="auto">
            <a:xfrm>
              <a:off x="7295628" y="2761008"/>
              <a:ext cx="52077" cy="53872"/>
            </a:xfrm>
            <a:custGeom>
              <a:avLst/>
              <a:gdLst>
                <a:gd name="T0" fmla="*/ 64 w 64"/>
                <a:gd name="T1" fmla="*/ 37 h 69"/>
                <a:gd name="T2" fmla="*/ 32 w 64"/>
                <a:gd name="T3" fmla="*/ 69 h 69"/>
                <a:gd name="T4" fmla="*/ 0 w 64"/>
                <a:gd name="T5" fmla="*/ 37 h 69"/>
                <a:gd name="T6" fmla="*/ 32 w 64"/>
                <a:gd name="T7" fmla="*/ 0 h 69"/>
                <a:gd name="T8" fmla="*/ 64 w 64"/>
                <a:gd name="T9" fmla="*/ 3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9">
                  <a:moveTo>
                    <a:pt x="64" y="37"/>
                  </a:moveTo>
                  <a:cubicBezTo>
                    <a:pt x="64" y="53"/>
                    <a:pt x="48" y="69"/>
                    <a:pt x="32" y="69"/>
                  </a:cubicBezTo>
                  <a:cubicBezTo>
                    <a:pt x="11" y="69"/>
                    <a:pt x="0" y="53"/>
                    <a:pt x="0" y="37"/>
                  </a:cubicBezTo>
                  <a:cubicBezTo>
                    <a:pt x="0" y="16"/>
                    <a:pt x="11" y="0"/>
                    <a:pt x="32" y="0"/>
                  </a:cubicBezTo>
                  <a:cubicBezTo>
                    <a:pt x="48" y="0"/>
                    <a:pt x="64" y="16"/>
                    <a:pt x="64" y="37"/>
                  </a:cubicBezTo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29"/>
            <p:cNvSpPr>
              <a:spLocks/>
            </p:cNvSpPr>
            <p:nvPr/>
          </p:nvSpPr>
          <p:spPr bwMode="auto">
            <a:xfrm>
              <a:off x="7266896" y="2840020"/>
              <a:ext cx="75421" cy="158025"/>
            </a:xfrm>
            <a:custGeom>
              <a:avLst/>
              <a:gdLst>
                <a:gd name="T0" fmla="*/ 42 w 42"/>
                <a:gd name="T1" fmla="*/ 0 h 88"/>
                <a:gd name="T2" fmla="*/ 42 w 42"/>
                <a:gd name="T3" fmla="*/ 88 h 88"/>
                <a:gd name="T4" fmla="*/ 19 w 42"/>
                <a:gd name="T5" fmla="*/ 88 h 88"/>
                <a:gd name="T6" fmla="*/ 19 w 42"/>
                <a:gd name="T7" fmla="*/ 19 h 88"/>
                <a:gd name="T8" fmla="*/ 0 w 42"/>
                <a:gd name="T9" fmla="*/ 0 h 88"/>
                <a:gd name="T10" fmla="*/ 42 w 42"/>
                <a:gd name="T1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88">
                  <a:moveTo>
                    <a:pt x="42" y="0"/>
                  </a:moveTo>
                  <a:lnTo>
                    <a:pt x="42" y="88"/>
                  </a:lnTo>
                  <a:lnTo>
                    <a:pt x="19" y="88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9525">
              <a:noFill/>
              <a:round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30"/>
            <p:cNvSpPr>
              <a:spLocks/>
            </p:cNvSpPr>
            <p:nvPr/>
          </p:nvSpPr>
          <p:spPr bwMode="auto">
            <a:xfrm>
              <a:off x="8254548" y="2761008"/>
              <a:ext cx="50280" cy="53872"/>
            </a:xfrm>
            <a:custGeom>
              <a:avLst/>
              <a:gdLst>
                <a:gd name="T0" fmla="*/ 64 w 64"/>
                <a:gd name="T1" fmla="*/ 37 h 69"/>
                <a:gd name="T2" fmla="*/ 32 w 64"/>
                <a:gd name="T3" fmla="*/ 69 h 69"/>
                <a:gd name="T4" fmla="*/ 0 w 64"/>
                <a:gd name="T5" fmla="*/ 37 h 69"/>
                <a:gd name="T6" fmla="*/ 32 w 64"/>
                <a:gd name="T7" fmla="*/ 0 h 69"/>
                <a:gd name="T8" fmla="*/ 64 w 64"/>
                <a:gd name="T9" fmla="*/ 3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9">
                  <a:moveTo>
                    <a:pt x="64" y="37"/>
                  </a:moveTo>
                  <a:cubicBezTo>
                    <a:pt x="64" y="53"/>
                    <a:pt x="54" y="69"/>
                    <a:pt x="32" y="69"/>
                  </a:cubicBezTo>
                  <a:cubicBezTo>
                    <a:pt x="16" y="69"/>
                    <a:pt x="0" y="53"/>
                    <a:pt x="0" y="37"/>
                  </a:cubicBezTo>
                  <a:cubicBezTo>
                    <a:pt x="0" y="16"/>
                    <a:pt x="16" y="0"/>
                    <a:pt x="32" y="0"/>
                  </a:cubicBezTo>
                  <a:cubicBezTo>
                    <a:pt x="54" y="0"/>
                    <a:pt x="64" y="16"/>
                    <a:pt x="64" y="37"/>
                  </a:cubicBezTo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31"/>
            <p:cNvSpPr>
              <a:spLocks noEditPoints="1"/>
            </p:cNvSpPr>
            <p:nvPr/>
          </p:nvSpPr>
          <p:spPr bwMode="auto">
            <a:xfrm>
              <a:off x="7406963" y="2795128"/>
              <a:ext cx="317845" cy="202918"/>
            </a:xfrm>
            <a:custGeom>
              <a:avLst/>
              <a:gdLst>
                <a:gd name="T0" fmla="*/ 122 w 400"/>
                <a:gd name="T1" fmla="*/ 256 h 256"/>
                <a:gd name="T2" fmla="*/ 0 w 400"/>
                <a:gd name="T3" fmla="*/ 128 h 256"/>
                <a:gd name="T4" fmla="*/ 122 w 400"/>
                <a:gd name="T5" fmla="*/ 0 h 256"/>
                <a:gd name="T6" fmla="*/ 272 w 400"/>
                <a:gd name="T7" fmla="*/ 0 h 256"/>
                <a:gd name="T8" fmla="*/ 400 w 400"/>
                <a:gd name="T9" fmla="*/ 128 h 256"/>
                <a:gd name="T10" fmla="*/ 272 w 400"/>
                <a:gd name="T11" fmla="*/ 256 h 256"/>
                <a:gd name="T12" fmla="*/ 122 w 400"/>
                <a:gd name="T13" fmla="*/ 256 h 256"/>
                <a:gd name="T14" fmla="*/ 272 w 400"/>
                <a:gd name="T15" fmla="*/ 197 h 256"/>
                <a:gd name="T16" fmla="*/ 341 w 400"/>
                <a:gd name="T17" fmla="*/ 128 h 256"/>
                <a:gd name="T18" fmla="*/ 272 w 400"/>
                <a:gd name="T19" fmla="*/ 58 h 256"/>
                <a:gd name="T20" fmla="*/ 128 w 400"/>
                <a:gd name="T21" fmla="*/ 58 h 256"/>
                <a:gd name="T22" fmla="*/ 58 w 400"/>
                <a:gd name="T23" fmla="*/ 128 h 256"/>
                <a:gd name="T24" fmla="*/ 128 w 400"/>
                <a:gd name="T25" fmla="*/ 197 h 256"/>
                <a:gd name="T26" fmla="*/ 272 w 400"/>
                <a:gd name="T27" fmla="*/ 19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0" h="256">
                  <a:moveTo>
                    <a:pt x="122" y="256"/>
                  </a:moveTo>
                  <a:cubicBezTo>
                    <a:pt x="53" y="256"/>
                    <a:pt x="0" y="197"/>
                    <a:pt x="0" y="128"/>
                  </a:cubicBezTo>
                  <a:cubicBezTo>
                    <a:pt x="0" y="58"/>
                    <a:pt x="53" y="0"/>
                    <a:pt x="122" y="0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346" y="0"/>
                    <a:pt x="400" y="58"/>
                    <a:pt x="400" y="128"/>
                  </a:cubicBezTo>
                  <a:cubicBezTo>
                    <a:pt x="400" y="197"/>
                    <a:pt x="346" y="256"/>
                    <a:pt x="272" y="256"/>
                  </a:cubicBezTo>
                  <a:lnTo>
                    <a:pt x="122" y="256"/>
                  </a:lnTo>
                  <a:close/>
                  <a:moveTo>
                    <a:pt x="272" y="197"/>
                  </a:moveTo>
                  <a:cubicBezTo>
                    <a:pt x="309" y="197"/>
                    <a:pt x="341" y="165"/>
                    <a:pt x="341" y="128"/>
                  </a:cubicBezTo>
                  <a:cubicBezTo>
                    <a:pt x="341" y="90"/>
                    <a:pt x="309" y="58"/>
                    <a:pt x="272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90" y="58"/>
                    <a:pt x="58" y="90"/>
                    <a:pt x="58" y="128"/>
                  </a:cubicBezTo>
                  <a:cubicBezTo>
                    <a:pt x="58" y="165"/>
                    <a:pt x="90" y="197"/>
                    <a:pt x="128" y="197"/>
                  </a:cubicBezTo>
                  <a:lnTo>
                    <a:pt x="272" y="19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32"/>
            <p:cNvSpPr>
              <a:spLocks noEditPoints="1"/>
            </p:cNvSpPr>
            <p:nvPr/>
          </p:nvSpPr>
          <p:spPr bwMode="auto">
            <a:xfrm>
              <a:off x="8351517" y="2795128"/>
              <a:ext cx="323231" cy="202918"/>
            </a:xfrm>
            <a:custGeom>
              <a:avLst/>
              <a:gdLst>
                <a:gd name="T0" fmla="*/ 128 w 405"/>
                <a:gd name="T1" fmla="*/ 256 h 256"/>
                <a:gd name="T2" fmla="*/ 0 w 405"/>
                <a:gd name="T3" fmla="*/ 128 h 256"/>
                <a:gd name="T4" fmla="*/ 128 w 405"/>
                <a:gd name="T5" fmla="*/ 0 h 256"/>
                <a:gd name="T6" fmla="*/ 277 w 405"/>
                <a:gd name="T7" fmla="*/ 0 h 256"/>
                <a:gd name="T8" fmla="*/ 405 w 405"/>
                <a:gd name="T9" fmla="*/ 128 h 256"/>
                <a:gd name="T10" fmla="*/ 277 w 405"/>
                <a:gd name="T11" fmla="*/ 256 h 256"/>
                <a:gd name="T12" fmla="*/ 128 w 405"/>
                <a:gd name="T13" fmla="*/ 256 h 256"/>
                <a:gd name="T14" fmla="*/ 277 w 405"/>
                <a:gd name="T15" fmla="*/ 197 h 256"/>
                <a:gd name="T16" fmla="*/ 347 w 405"/>
                <a:gd name="T17" fmla="*/ 128 h 256"/>
                <a:gd name="T18" fmla="*/ 277 w 405"/>
                <a:gd name="T19" fmla="*/ 58 h 256"/>
                <a:gd name="T20" fmla="*/ 128 w 405"/>
                <a:gd name="T21" fmla="*/ 58 h 256"/>
                <a:gd name="T22" fmla="*/ 59 w 405"/>
                <a:gd name="T23" fmla="*/ 128 h 256"/>
                <a:gd name="T24" fmla="*/ 128 w 405"/>
                <a:gd name="T25" fmla="*/ 197 h 256"/>
                <a:gd name="T26" fmla="*/ 277 w 405"/>
                <a:gd name="T27" fmla="*/ 19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5" h="256">
                  <a:moveTo>
                    <a:pt x="128" y="256"/>
                  </a:moveTo>
                  <a:cubicBezTo>
                    <a:pt x="59" y="256"/>
                    <a:pt x="0" y="197"/>
                    <a:pt x="0" y="128"/>
                  </a:cubicBezTo>
                  <a:cubicBezTo>
                    <a:pt x="0" y="58"/>
                    <a:pt x="59" y="0"/>
                    <a:pt x="128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347" y="0"/>
                    <a:pt x="405" y="58"/>
                    <a:pt x="405" y="128"/>
                  </a:cubicBezTo>
                  <a:cubicBezTo>
                    <a:pt x="405" y="197"/>
                    <a:pt x="347" y="256"/>
                    <a:pt x="277" y="256"/>
                  </a:cubicBezTo>
                  <a:lnTo>
                    <a:pt x="128" y="256"/>
                  </a:lnTo>
                  <a:close/>
                  <a:moveTo>
                    <a:pt x="277" y="197"/>
                  </a:moveTo>
                  <a:cubicBezTo>
                    <a:pt x="315" y="197"/>
                    <a:pt x="347" y="165"/>
                    <a:pt x="347" y="128"/>
                  </a:cubicBezTo>
                  <a:cubicBezTo>
                    <a:pt x="347" y="90"/>
                    <a:pt x="315" y="58"/>
                    <a:pt x="277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91" y="58"/>
                    <a:pt x="59" y="90"/>
                    <a:pt x="59" y="128"/>
                  </a:cubicBezTo>
                  <a:cubicBezTo>
                    <a:pt x="59" y="165"/>
                    <a:pt x="91" y="197"/>
                    <a:pt x="128" y="197"/>
                  </a:cubicBezTo>
                  <a:lnTo>
                    <a:pt x="277" y="19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6575540" y="2795128"/>
              <a:ext cx="292705" cy="202918"/>
            </a:xfrm>
            <a:custGeom>
              <a:avLst/>
              <a:gdLst>
                <a:gd name="T0" fmla="*/ 128 w 368"/>
                <a:gd name="T1" fmla="*/ 256 h 256"/>
                <a:gd name="T2" fmla="*/ 0 w 368"/>
                <a:gd name="T3" fmla="*/ 128 h 256"/>
                <a:gd name="T4" fmla="*/ 0 w 368"/>
                <a:gd name="T5" fmla="*/ 0 h 256"/>
                <a:gd name="T6" fmla="*/ 59 w 368"/>
                <a:gd name="T7" fmla="*/ 32 h 256"/>
                <a:gd name="T8" fmla="*/ 59 w 368"/>
                <a:gd name="T9" fmla="*/ 128 h 256"/>
                <a:gd name="T10" fmla="*/ 128 w 368"/>
                <a:gd name="T11" fmla="*/ 197 h 256"/>
                <a:gd name="T12" fmla="*/ 240 w 368"/>
                <a:gd name="T13" fmla="*/ 197 h 256"/>
                <a:gd name="T14" fmla="*/ 310 w 368"/>
                <a:gd name="T15" fmla="*/ 128 h 256"/>
                <a:gd name="T16" fmla="*/ 310 w 368"/>
                <a:gd name="T17" fmla="*/ 32 h 256"/>
                <a:gd name="T18" fmla="*/ 368 w 368"/>
                <a:gd name="T19" fmla="*/ 0 h 256"/>
                <a:gd name="T20" fmla="*/ 368 w 368"/>
                <a:gd name="T21" fmla="*/ 128 h 256"/>
                <a:gd name="T22" fmla="*/ 240 w 368"/>
                <a:gd name="T23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8" h="256">
                  <a:moveTo>
                    <a:pt x="128" y="256"/>
                  </a:moveTo>
                  <a:cubicBezTo>
                    <a:pt x="59" y="256"/>
                    <a:pt x="0" y="197"/>
                    <a:pt x="0" y="1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65"/>
                    <a:pt x="91" y="197"/>
                    <a:pt x="128" y="197"/>
                  </a:cubicBezTo>
                  <a:cubicBezTo>
                    <a:pt x="240" y="197"/>
                    <a:pt x="240" y="197"/>
                    <a:pt x="240" y="197"/>
                  </a:cubicBezTo>
                  <a:cubicBezTo>
                    <a:pt x="278" y="197"/>
                    <a:pt x="310" y="165"/>
                    <a:pt x="310" y="128"/>
                  </a:cubicBezTo>
                  <a:cubicBezTo>
                    <a:pt x="310" y="32"/>
                    <a:pt x="310" y="32"/>
                    <a:pt x="310" y="32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8" y="128"/>
                    <a:pt x="368" y="128"/>
                    <a:pt x="368" y="128"/>
                  </a:cubicBezTo>
                  <a:cubicBezTo>
                    <a:pt x="368" y="197"/>
                    <a:pt x="310" y="256"/>
                    <a:pt x="240" y="256"/>
                  </a:cubicBezTo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34"/>
            <p:cNvSpPr>
              <a:spLocks/>
            </p:cNvSpPr>
            <p:nvPr/>
          </p:nvSpPr>
          <p:spPr bwMode="auto">
            <a:xfrm>
              <a:off x="6245126" y="2795128"/>
              <a:ext cx="287317" cy="202918"/>
            </a:xfrm>
            <a:custGeom>
              <a:avLst/>
              <a:gdLst>
                <a:gd name="T0" fmla="*/ 128 w 363"/>
                <a:gd name="T1" fmla="*/ 58 h 256"/>
                <a:gd name="T2" fmla="*/ 363 w 363"/>
                <a:gd name="T3" fmla="*/ 58 h 256"/>
                <a:gd name="T4" fmla="*/ 363 w 363"/>
                <a:gd name="T5" fmla="*/ 0 h 256"/>
                <a:gd name="T6" fmla="*/ 123 w 363"/>
                <a:gd name="T7" fmla="*/ 0 h 256"/>
                <a:gd name="T8" fmla="*/ 0 w 363"/>
                <a:gd name="T9" fmla="*/ 128 h 256"/>
                <a:gd name="T10" fmla="*/ 0 w 363"/>
                <a:gd name="T11" fmla="*/ 256 h 256"/>
                <a:gd name="T12" fmla="*/ 59 w 363"/>
                <a:gd name="T13" fmla="*/ 256 h 256"/>
                <a:gd name="T14" fmla="*/ 59 w 363"/>
                <a:gd name="T15" fmla="*/ 154 h 256"/>
                <a:gd name="T16" fmla="*/ 240 w 363"/>
                <a:gd name="T17" fmla="*/ 154 h 256"/>
                <a:gd name="T18" fmla="*/ 299 w 363"/>
                <a:gd name="T19" fmla="*/ 101 h 256"/>
                <a:gd name="T20" fmla="*/ 64 w 363"/>
                <a:gd name="T21" fmla="*/ 101 h 256"/>
                <a:gd name="T22" fmla="*/ 128 w 363"/>
                <a:gd name="T23" fmla="*/ 5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3" h="256">
                  <a:moveTo>
                    <a:pt x="128" y="58"/>
                  </a:moveTo>
                  <a:cubicBezTo>
                    <a:pt x="363" y="58"/>
                    <a:pt x="363" y="58"/>
                    <a:pt x="363" y="58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54" y="0"/>
                    <a:pt x="0" y="58"/>
                    <a:pt x="0" y="128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240" y="154"/>
                    <a:pt x="240" y="154"/>
                    <a:pt x="240" y="154"/>
                  </a:cubicBezTo>
                  <a:cubicBezTo>
                    <a:pt x="299" y="101"/>
                    <a:pt x="299" y="101"/>
                    <a:pt x="299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75" y="74"/>
                    <a:pt x="96" y="58"/>
                    <a:pt x="128" y="58"/>
                  </a:cubicBezTo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>
              <a:off x="7746357" y="2795128"/>
              <a:ext cx="308866" cy="202918"/>
            </a:xfrm>
            <a:custGeom>
              <a:avLst/>
              <a:gdLst>
                <a:gd name="T0" fmla="*/ 331 w 390"/>
                <a:gd name="T1" fmla="*/ 0 h 256"/>
                <a:gd name="T2" fmla="*/ 331 w 390"/>
                <a:gd name="T3" fmla="*/ 170 h 256"/>
                <a:gd name="T4" fmla="*/ 102 w 390"/>
                <a:gd name="T5" fmla="*/ 0 h 256"/>
                <a:gd name="T6" fmla="*/ 102 w 390"/>
                <a:gd name="T7" fmla="*/ 0 h 256"/>
                <a:gd name="T8" fmla="*/ 102 w 390"/>
                <a:gd name="T9" fmla="*/ 0 h 256"/>
                <a:gd name="T10" fmla="*/ 0 w 390"/>
                <a:gd name="T11" fmla="*/ 0 h 256"/>
                <a:gd name="T12" fmla="*/ 43 w 390"/>
                <a:gd name="T13" fmla="*/ 37 h 256"/>
                <a:gd name="T14" fmla="*/ 43 w 390"/>
                <a:gd name="T15" fmla="*/ 256 h 256"/>
                <a:gd name="T16" fmla="*/ 102 w 390"/>
                <a:gd name="T17" fmla="*/ 256 h 256"/>
                <a:gd name="T18" fmla="*/ 102 w 390"/>
                <a:gd name="T19" fmla="*/ 69 h 256"/>
                <a:gd name="T20" fmla="*/ 347 w 390"/>
                <a:gd name="T21" fmla="*/ 250 h 256"/>
                <a:gd name="T22" fmla="*/ 347 w 390"/>
                <a:gd name="T23" fmla="*/ 250 h 256"/>
                <a:gd name="T24" fmla="*/ 347 w 390"/>
                <a:gd name="T25" fmla="*/ 250 h 256"/>
                <a:gd name="T26" fmla="*/ 347 w 390"/>
                <a:gd name="T27" fmla="*/ 250 h 256"/>
                <a:gd name="T28" fmla="*/ 363 w 390"/>
                <a:gd name="T29" fmla="*/ 256 h 256"/>
                <a:gd name="T30" fmla="*/ 390 w 390"/>
                <a:gd name="T31" fmla="*/ 224 h 256"/>
                <a:gd name="T32" fmla="*/ 390 w 390"/>
                <a:gd name="T33" fmla="*/ 224 h 256"/>
                <a:gd name="T34" fmla="*/ 390 w 390"/>
                <a:gd name="T3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256">
                  <a:moveTo>
                    <a:pt x="331" y="0"/>
                  </a:moveTo>
                  <a:cubicBezTo>
                    <a:pt x="331" y="170"/>
                    <a:pt x="331" y="170"/>
                    <a:pt x="331" y="17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256"/>
                    <a:pt x="43" y="256"/>
                    <a:pt x="43" y="256"/>
                  </a:cubicBezTo>
                  <a:cubicBezTo>
                    <a:pt x="102" y="256"/>
                    <a:pt x="102" y="256"/>
                    <a:pt x="102" y="256"/>
                  </a:cubicBezTo>
                  <a:cubicBezTo>
                    <a:pt x="102" y="69"/>
                    <a:pt x="102" y="69"/>
                    <a:pt x="102" y="69"/>
                  </a:cubicBezTo>
                  <a:cubicBezTo>
                    <a:pt x="347" y="250"/>
                    <a:pt x="347" y="250"/>
                    <a:pt x="347" y="250"/>
                  </a:cubicBezTo>
                  <a:cubicBezTo>
                    <a:pt x="347" y="250"/>
                    <a:pt x="347" y="250"/>
                    <a:pt x="347" y="250"/>
                  </a:cubicBezTo>
                  <a:cubicBezTo>
                    <a:pt x="347" y="250"/>
                    <a:pt x="347" y="250"/>
                    <a:pt x="347" y="250"/>
                  </a:cubicBezTo>
                  <a:cubicBezTo>
                    <a:pt x="347" y="250"/>
                    <a:pt x="347" y="250"/>
                    <a:pt x="347" y="250"/>
                  </a:cubicBezTo>
                  <a:cubicBezTo>
                    <a:pt x="352" y="250"/>
                    <a:pt x="358" y="256"/>
                    <a:pt x="363" y="256"/>
                  </a:cubicBezTo>
                  <a:cubicBezTo>
                    <a:pt x="379" y="256"/>
                    <a:pt x="390" y="240"/>
                    <a:pt x="390" y="224"/>
                  </a:cubicBezTo>
                  <a:cubicBezTo>
                    <a:pt x="390" y="224"/>
                    <a:pt x="390" y="224"/>
                    <a:pt x="390" y="224"/>
                  </a:cubicBezTo>
                  <a:cubicBezTo>
                    <a:pt x="390" y="0"/>
                    <a:pt x="390" y="0"/>
                    <a:pt x="390" y="0"/>
                  </a:cubicBezTo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36"/>
            <p:cNvSpPr>
              <a:spLocks/>
            </p:cNvSpPr>
            <p:nvPr/>
          </p:nvSpPr>
          <p:spPr bwMode="auto">
            <a:xfrm>
              <a:off x="6918524" y="2795128"/>
              <a:ext cx="314253" cy="202918"/>
            </a:xfrm>
            <a:custGeom>
              <a:avLst/>
              <a:gdLst>
                <a:gd name="T0" fmla="*/ 395 w 395"/>
                <a:gd name="T1" fmla="*/ 101 h 256"/>
                <a:gd name="T2" fmla="*/ 64 w 395"/>
                <a:gd name="T3" fmla="*/ 101 h 256"/>
                <a:gd name="T4" fmla="*/ 128 w 395"/>
                <a:gd name="T5" fmla="*/ 58 h 256"/>
                <a:gd name="T6" fmla="*/ 374 w 395"/>
                <a:gd name="T7" fmla="*/ 58 h 256"/>
                <a:gd name="T8" fmla="*/ 267 w 395"/>
                <a:gd name="T9" fmla="*/ 0 h 256"/>
                <a:gd name="T10" fmla="*/ 128 w 395"/>
                <a:gd name="T11" fmla="*/ 0 h 256"/>
                <a:gd name="T12" fmla="*/ 0 w 395"/>
                <a:gd name="T13" fmla="*/ 128 h 256"/>
                <a:gd name="T14" fmla="*/ 0 w 395"/>
                <a:gd name="T15" fmla="*/ 154 h 256"/>
                <a:gd name="T16" fmla="*/ 326 w 395"/>
                <a:gd name="T17" fmla="*/ 154 h 256"/>
                <a:gd name="T18" fmla="*/ 262 w 395"/>
                <a:gd name="T19" fmla="*/ 197 h 256"/>
                <a:gd name="T20" fmla="*/ 6 w 395"/>
                <a:gd name="T21" fmla="*/ 197 h 256"/>
                <a:gd name="T22" fmla="*/ 112 w 395"/>
                <a:gd name="T23" fmla="*/ 256 h 256"/>
                <a:gd name="T24" fmla="*/ 267 w 395"/>
                <a:gd name="T25" fmla="*/ 256 h 256"/>
                <a:gd name="T26" fmla="*/ 395 w 395"/>
                <a:gd name="T27" fmla="*/ 12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5" h="256">
                  <a:moveTo>
                    <a:pt x="395" y="101"/>
                  </a:moveTo>
                  <a:cubicBezTo>
                    <a:pt x="64" y="101"/>
                    <a:pt x="64" y="101"/>
                    <a:pt x="64" y="101"/>
                  </a:cubicBezTo>
                  <a:cubicBezTo>
                    <a:pt x="75" y="74"/>
                    <a:pt x="102" y="58"/>
                    <a:pt x="128" y="58"/>
                  </a:cubicBezTo>
                  <a:cubicBezTo>
                    <a:pt x="374" y="58"/>
                    <a:pt x="374" y="58"/>
                    <a:pt x="374" y="58"/>
                  </a:cubicBezTo>
                  <a:cubicBezTo>
                    <a:pt x="347" y="26"/>
                    <a:pt x="310" y="0"/>
                    <a:pt x="267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59" y="0"/>
                    <a:pt x="0" y="58"/>
                    <a:pt x="0" y="128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326" y="154"/>
                    <a:pt x="326" y="154"/>
                    <a:pt x="326" y="154"/>
                  </a:cubicBezTo>
                  <a:cubicBezTo>
                    <a:pt x="315" y="181"/>
                    <a:pt x="294" y="197"/>
                    <a:pt x="262" y="197"/>
                  </a:cubicBezTo>
                  <a:cubicBezTo>
                    <a:pt x="6" y="197"/>
                    <a:pt x="6" y="197"/>
                    <a:pt x="6" y="197"/>
                  </a:cubicBezTo>
                  <a:cubicBezTo>
                    <a:pt x="27" y="229"/>
                    <a:pt x="64" y="256"/>
                    <a:pt x="112" y="256"/>
                  </a:cubicBezTo>
                  <a:cubicBezTo>
                    <a:pt x="267" y="256"/>
                    <a:pt x="267" y="256"/>
                    <a:pt x="267" y="256"/>
                  </a:cubicBezTo>
                  <a:cubicBezTo>
                    <a:pt x="336" y="256"/>
                    <a:pt x="395" y="197"/>
                    <a:pt x="395" y="128"/>
                  </a:cubicBezTo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>
              <a:off x="8098320" y="2874140"/>
              <a:ext cx="109540" cy="52077"/>
            </a:xfrm>
            <a:custGeom>
              <a:avLst/>
              <a:gdLst>
                <a:gd name="T0" fmla="*/ 139 w 139"/>
                <a:gd name="T1" fmla="*/ 32 h 64"/>
                <a:gd name="T2" fmla="*/ 107 w 139"/>
                <a:gd name="T3" fmla="*/ 64 h 64"/>
                <a:gd name="T4" fmla="*/ 32 w 139"/>
                <a:gd name="T5" fmla="*/ 64 h 64"/>
                <a:gd name="T6" fmla="*/ 0 w 139"/>
                <a:gd name="T7" fmla="*/ 32 h 64"/>
                <a:gd name="T8" fmla="*/ 32 w 139"/>
                <a:gd name="T9" fmla="*/ 0 h 64"/>
                <a:gd name="T10" fmla="*/ 107 w 139"/>
                <a:gd name="T11" fmla="*/ 0 h 64"/>
                <a:gd name="T12" fmla="*/ 139 w 139"/>
                <a:gd name="T13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4">
                  <a:moveTo>
                    <a:pt x="139" y="32"/>
                  </a:moveTo>
                  <a:cubicBezTo>
                    <a:pt x="139" y="48"/>
                    <a:pt x="123" y="64"/>
                    <a:pt x="107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16" y="64"/>
                    <a:pt x="0" y="48"/>
                    <a:pt x="0" y="32"/>
                  </a:cubicBezTo>
                  <a:cubicBezTo>
                    <a:pt x="0" y="16"/>
                    <a:pt x="16" y="0"/>
                    <a:pt x="32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23" y="0"/>
                    <a:pt x="139" y="16"/>
                    <a:pt x="139" y="32"/>
                  </a:cubicBezTo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38"/>
            <p:cNvSpPr>
              <a:spLocks/>
            </p:cNvSpPr>
            <p:nvPr/>
          </p:nvSpPr>
          <p:spPr bwMode="auto">
            <a:xfrm>
              <a:off x="8224021" y="2840020"/>
              <a:ext cx="80808" cy="158025"/>
            </a:xfrm>
            <a:custGeom>
              <a:avLst/>
              <a:gdLst>
                <a:gd name="T0" fmla="*/ 45 w 45"/>
                <a:gd name="T1" fmla="*/ 0 h 88"/>
                <a:gd name="T2" fmla="*/ 45 w 45"/>
                <a:gd name="T3" fmla="*/ 88 h 88"/>
                <a:gd name="T4" fmla="*/ 19 w 45"/>
                <a:gd name="T5" fmla="*/ 88 h 88"/>
                <a:gd name="T6" fmla="*/ 19 w 45"/>
                <a:gd name="T7" fmla="*/ 19 h 88"/>
                <a:gd name="T8" fmla="*/ 0 w 45"/>
                <a:gd name="T9" fmla="*/ 0 h 88"/>
                <a:gd name="T10" fmla="*/ 45 w 45"/>
                <a:gd name="T1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88">
                  <a:moveTo>
                    <a:pt x="45" y="0"/>
                  </a:moveTo>
                  <a:lnTo>
                    <a:pt x="45" y="88"/>
                  </a:lnTo>
                  <a:lnTo>
                    <a:pt x="19" y="88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0"/>
              <a:tileRect/>
            </a:gradFill>
            <a:ln w="9525">
              <a:noFill/>
              <a:round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1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54027" y="4095751"/>
            <a:ext cx="8234363" cy="1212849"/>
          </a:xfrm>
        </p:spPr>
        <p:txBody>
          <a:bodyPr rIns="0" anchor="ctr" anchorCtr="0">
            <a:noAutofit/>
          </a:bodyPr>
          <a:lstStyle>
            <a:lvl1pPr algn="r">
              <a:lnSpc>
                <a:spcPct val="85000"/>
              </a:lnSpc>
              <a:defRPr sz="2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6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O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547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" y="4095750"/>
            <a:ext cx="9144000" cy="1212848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2000" spc="100" dirty="0" smtClean="0">
                <a:solidFill>
                  <a:schemeClr val="bg2"/>
                </a:solidFill>
              </a:rPr>
              <a:t>fusionio.com  </a:t>
            </a:r>
            <a:r>
              <a:rPr lang="en-US" sz="2000" spc="100" dirty="0" smtClean="0">
                <a:solidFill>
                  <a:schemeClr val="bg1"/>
                </a:solidFill>
              </a:rPr>
              <a:t>|</a:t>
            </a:r>
            <a:r>
              <a:rPr lang="en-US" sz="2000" spc="100" dirty="0" smtClean="0">
                <a:solidFill>
                  <a:schemeClr val="bg2"/>
                </a:solidFill>
              </a:rPr>
              <a:t>  </a:t>
            </a:r>
            <a:r>
              <a:rPr lang="en-US" sz="2000" b="0" cap="all" spc="100" dirty="0" smtClean="0">
                <a:solidFill>
                  <a:schemeClr val="bg2"/>
                </a:solidFill>
              </a:rPr>
              <a:t>DELIVERING the</a:t>
            </a:r>
            <a:r>
              <a:rPr lang="en-US" sz="2000" b="0" cap="all" spc="100" baseline="0" dirty="0" smtClean="0">
                <a:solidFill>
                  <a:schemeClr val="bg2"/>
                </a:solidFill>
              </a:rPr>
              <a:t> World’s Data. Faster.</a:t>
            </a:r>
            <a:endParaRPr lang="en-US" sz="2000" cap="all" spc="10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7522" y="2599830"/>
            <a:ext cx="4110866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indent="0" algn="r" defTabSz="457200" rtl="0" eaLnBrk="1" latinLnBrk="0" hangingPunct="1">
              <a:spcBef>
                <a:spcPts val="800"/>
              </a:spcBef>
              <a:buClr>
                <a:schemeClr val="tx2"/>
              </a:buClr>
              <a:buSzPct val="100000"/>
              <a:buFont typeface="Consolas"/>
              <a:buNone/>
            </a:pPr>
            <a:r>
              <a:rPr lang="en-US" sz="2800" b="1" i="0" kern="1200" cap="none" spc="0" baseline="0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Thank You</a:t>
            </a:r>
            <a:endParaRPr lang="en-US" sz="2800" b="1" i="0" kern="1200" cap="none" spc="0" baseline="0" dirty="0">
              <a:solidFill>
                <a:schemeClr val="bg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48102" y="3174703"/>
            <a:ext cx="4851189" cy="402799"/>
          </a:xfrm>
        </p:spPr>
        <p:txBody>
          <a:bodyPr tIns="0" rIns="0" bIns="0" anchor="t" anchorCtr="0"/>
          <a:lstStyle>
            <a:lvl1pPr algn="r">
              <a:defRPr sz="1600" b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5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Web Layout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Web Layouts Template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62305" y="1354768"/>
            <a:ext cx="2167629" cy="16042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396863" y="1354768"/>
            <a:ext cx="2167629" cy="16047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031420" y="1354768"/>
            <a:ext cx="2167629" cy="160420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74499" y="1029169"/>
            <a:ext cx="2353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Web – full image</a:t>
            </a:r>
            <a:endParaRPr lang="en-US" sz="14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309057" y="1029169"/>
            <a:ext cx="2353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Web – 2/3 width, left text</a:t>
            </a:r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943614" y="1029169"/>
            <a:ext cx="2353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Web – 2/3 width, right text</a:t>
            </a:r>
            <a:endParaRPr lang="en-US" sz="1400" dirty="0"/>
          </a:p>
        </p:txBody>
      </p:sp>
      <p:sp>
        <p:nvSpPr>
          <p:cNvPr id="14" name="Content Placeholder 7"/>
          <p:cNvSpPr>
            <a:spLocks noGrp="1"/>
          </p:cNvSpPr>
          <p:nvPr>
            <p:ph sz="quarter" idx="4294967295" hasCustomPrompt="1"/>
          </p:nvPr>
        </p:nvSpPr>
        <p:spPr>
          <a:xfrm>
            <a:off x="3702722" y="1604209"/>
            <a:ext cx="456916" cy="121601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lIns="91440" rIns="91440" anchor="ctr"/>
          <a:lstStyle>
            <a:lvl1pPr>
              <a:defRPr sz="1100" baseline="0"/>
            </a:lvl1pPr>
          </a:lstStyle>
          <a:p>
            <a:pPr lvl="0" algn="ctr"/>
            <a:r>
              <a:rPr lang="en-US" sz="1100" dirty="0" smtClean="0"/>
              <a:t>Text</a:t>
            </a:r>
            <a:endParaRPr lang="en-US" sz="1100" dirty="0"/>
          </a:p>
        </p:txBody>
      </p:sp>
      <p:sp>
        <p:nvSpPr>
          <p:cNvPr id="16" name="Content Placeholder 7"/>
          <p:cNvSpPr>
            <a:spLocks noGrp="1"/>
          </p:cNvSpPr>
          <p:nvPr>
            <p:ph sz="quarter" idx="4294967295" hasCustomPrompt="1"/>
          </p:nvPr>
        </p:nvSpPr>
        <p:spPr>
          <a:xfrm>
            <a:off x="7504911" y="1604209"/>
            <a:ext cx="453747" cy="121601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lIns="91440" rIns="91440" anchor="ctr"/>
          <a:lstStyle>
            <a:lvl1pPr>
              <a:defRPr sz="1100" baseline="0"/>
            </a:lvl1pPr>
          </a:lstStyle>
          <a:p>
            <a:pPr lvl="0" algn="ctr"/>
            <a:r>
              <a:rPr lang="en-US" sz="1100" dirty="0" smtClean="0"/>
              <a:t>Text</a:t>
            </a:r>
            <a:endParaRPr lang="en-US" sz="11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3396863" y="3445006"/>
            <a:ext cx="2167629" cy="16047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6031420" y="3445004"/>
            <a:ext cx="2167629" cy="160420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3309057" y="3108066"/>
            <a:ext cx="2353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Web – 1/2 width, left text</a:t>
            </a:r>
            <a:endParaRPr lang="en-US" sz="140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943614" y="3108066"/>
            <a:ext cx="2353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Web – 1/2 width, right text</a:t>
            </a:r>
            <a:endParaRPr lang="en-US" sz="1400" dirty="0"/>
          </a:p>
        </p:txBody>
      </p:sp>
      <p:sp>
        <p:nvSpPr>
          <p:cNvPr id="22" name="Content Placeholder 7"/>
          <p:cNvSpPr>
            <a:spLocks noGrp="1"/>
          </p:cNvSpPr>
          <p:nvPr>
            <p:ph sz="quarter" idx="4294967295" hasCustomPrompt="1"/>
          </p:nvPr>
        </p:nvSpPr>
        <p:spPr>
          <a:xfrm>
            <a:off x="3702722" y="3694446"/>
            <a:ext cx="737890" cy="121601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lIns="91440" rIns="91440" anchor="ctr"/>
          <a:lstStyle>
            <a:lvl1pPr>
              <a:defRPr sz="1100" baseline="0"/>
            </a:lvl1pPr>
          </a:lstStyle>
          <a:p>
            <a:pPr lvl="0" algn="ctr"/>
            <a:r>
              <a:rPr lang="en-US" sz="1100" dirty="0" smtClean="0"/>
              <a:t>Text</a:t>
            </a:r>
            <a:endParaRPr lang="en-US" sz="1100" dirty="0"/>
          </a:p>
        </p:txBody>
      </p:sp>
      <p:sp>
        <p:nvSpPr>
          <p:cNvPr id="24" name="Content Placeholder 7"/>
          <p:cNvSpPr>
            <a:spLocks noGrp="1"/>
          </p:cNvSpPr>
          <p:nvPr>
            <p:ph sz="quarter" idx="4294967295" hasCustomPrompt="1"/>
          </p:nvPr>
        </p:nvSpPr>
        <p:spPr>
          <a:xfrm>
            <a:off x="7226137" y="3694446"/>
            <a:ext cx="732520" cy="121601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lIns="91440" rIns="91440" anchor="ctr"/>
          <a:lstStyle>
            <a:lvl1pPr>
              <a:defRPr sz="1100" baseline="0"/>
            </a:lvl1pPr>
          </a:lstStyle>
          <a:p>
            <a:pPr lvl="0" algn="ctr"/>
            <a:r>
              <a:rPr lang="en-US" sz="1100" dirty="0" smtClean="0"/>
              <a:t>Text</a:t>
            </a:r>
            <a:endParaRPr lang="en-US" sz="1100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674500" y="3104546"/>
            <a:ext cx="2441318" cy="2092881"/>
          </a:xfrm>
          <a:prstGeom prst="rect">
            <a:avLst/>
          </a:prstGeom>
          <a:noFill/>
          <a:ln w="38100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176213" indent="-176213">
              <a:spcBef>
                <a:spcPts val="600"/>
              </a:spcBef>
              <a:buFont typeface="Arial"/>
              <a:buChar char="•"/>
            </a:pPr>
            <a:r>
              <a:rPr lang="en-US" sz="1200" dirty="0" smtClean="0"/>
              <a:t>All </a:t>
            </a:r>
            <a:r>
              <a:rPr lang="en-US" sz="1200" dirty="0"/>
              <a:t>w</a:t>
            </a:r>
            <a:r>
              <a:rPr lang="en-US" sz="1200" dirty="0" smtClean="0"/>
              <a:t>eb diagrams layout templates can be found by clicking “Layout” on top of the page</a:t>
            </a:r>
          </a:p>
          <a:p>
            <a:pPr marL="176213" indent="-176213">
              <a:spcBef>
                <a:spcPts val="600"/>
              </a:spcBef>
              <a:buFont typeface="Arial"/>
              <a:buChar char="•"/>
            </a:pPr>
            <a:r>
              <a:rPr lang="en-US" sz="1200" dirty="0" smtClean="0"/>
              <a:t>Right click on diagram and save as .JPEG</a:t>
            </a:r>
            <a:r>
              <a:rPr lang="en-US" sz="1200" baseline="0" dirty="0" smtClean="0"/>
              <a:t> only</a:t>
            </a:r>
          </a:p>
          <a:p>
            <a:pPr marL="176213" indent="-176213">
              <a:spcBef>
                <a:spcPts val="600"/>
              </a:spcBef>
              <a:buFont typeface="Arial"/>
              <a:buChar char="•"/>
            </a:pPr>
            <a:r>
              <a:rPr lang="en-US" sz="1200" baseline="0" dirty="0" smtClean="0"/>
              <a:t>If needed – add the same size white shape as a background for the diagram to keep the correct size</a:t>
            </a:r>
            <a:endParaRPr lang="en-US" sz="1200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1060522" y="1604209"/>
            <a:ext cx="1629020" cy="1216010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4233030" y="1604209"/>
            <a:ext cx="1091070" cy="1216010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1200" dirty="0" smtClean="0">
                <a:solidFill>
                  <a:srgbClr val="000000"/>
                </a:solidFill>
              </a:rPr>
              <a:t>2/3 width diagram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6327053" y="1604209"/>
            <a:ext cx="1091070" cy="1216010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1200" dirty="0" smtClean="0">
                <a:solidFill>
                  <a:srgbClr val="000000"/>
                </a:solidFill>
              </a:rPr>
              <a:t>2/3 width diagram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4515222" y="3694446"/>
            <a:ext cx="808878" cy="1216010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1200" dirty="0" smtClean="0">
                <a:solidFill>
                  <a:srgbClr val="000000"/>
                </a:solidFill>
              </a:rPr>
              <a:t>1/2 width diagram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6332730" y="3694446"/>
            <a:ext cx="808878" cy="1216010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1200" dirty="0" smtClean="0">
                <a:solidFill>
                  <a:srgbClr val="000000"/>
                </a:solidFill>
              </a:rPr>
              <a:t>1/2 width diagram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3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O Title and Content Web (width 58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7" y="156001"/>
            <a:ext cx="8243535" cy="7492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45040" y="1033844"/>
            <a:ext cx="7461504" cy="4123944"/>
          </a:xfrm>
        </p:spPr>
        <p:txBody>
          <a:bodyPr/>
          <a:lstStyle>
            <a:lvl4pPr marL="855663" indent="-166688">
              <a:defRPr/>
            </a:lvl4pPr>
            <a:lvl5pPr marL="1089025" indent="-233363">
              <a:defRPr/>
            </a:lvl5pPr>
          </a:lstStyle>
          <a:p>
            <a:pPr lvl="0"/>
            <a:r>
              <a:rPr lang="en-US" dirty="0" smtClean="0"/>
              <a:t>Diagram - full width image – 589 x 326 pixels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7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Web - 2/3 width,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4164" y="1036638"/>
            <a:ext cx="3082419" cy="4121150"/>
          </a:xfrm>
        </p:spPr>
        <p:txBody>
          <a:bodyPr/>
          <a:lstStyle>
            <a:lvl1pPr marL="0" indent="0">
              <a:buNone/>
              <a:defRPr sz="2000"/>
            </a:lvl1pPr>
            <a:lvl2pPr marL="176213" indent="-176213">
              <a:defRPr sz="2000"/>
            </a:lvl2pPr>
            <a:lvl3pPr marL="515938" indent="-174625">
              <a:defRPr sz="1800"/>
            </a:lvl3pPr>
            <a:lvl4pPr marL="857250" indent="-176213"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3759582" y="1036638"/>
            <a:ext cx="4920868" cy="4121150"/>
          </a:xfr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Diagram - 2/3 width image – 388 x 326 pixels, text on left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4026" y="156001"/>
            <a:ext cx="8234362" cy="7492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4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IO Web - 2/3 width,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5597068" y="1036638"/>
            <a:ext cx="3081528" cy="4121150"/>
          </a:xfrm>
        </p:spPr>
        <p:txBody>
          <a:bodyPr/>
          <a:lstStyle>
            <a:lvl1pPr marL="0" indent="0">
              <a:buNone/>
              <a:defRPr sz="2000"/>
            </a:lvl1pPr>
            <a:lvl2pPr marL="176213" indent="-176213">
              <a:defRPr sz="2000"/>
            </a:lvl2pPr>
            <a:lvl3pPr marL="515938" indent="-174625">
              <a:defRPr sz="1800"/>
            </a:lvl3pPr>
            <a:lvl4pPr marL="857250" indent="-176213"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10"/>
          <p:cNvSpPr>
            <a:spLocks noGrp="1"/>
          </p:cNvSpPr>
          <p:nvPr>
            <p:ph sz="quarter" idx="17" hasCustomPrompt="1"/>
          </p:nvPr>
        </p:nvSpPr>
        <p:spPr>
          <a:xfrm>
            <a:off x="447554" y="1036638"/>
            <a:ext cx="4919472" cy="4121150"/>
          </a:xfr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Diagram - 2/3 width image – 388 x 326 pixels, text on right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4025" y="156001"/>
            <a:ext cx="8226424" cy="749240"/>
          </a:xfrm>
          <a:prstGeom prst="rect">
            <a:avLst/>
          </a:prstGeom>
        </p:spPr>
        <p:txBody>
          <a:bodyPr vert="horz" lIns="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5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Web - 1/2 width,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4028" y="1036638"/>
            <a:ext cx="4009655" cy="4121150"/>
          </a:xfrm>
        </p:spPr>
        <p:txBody>
          <a:bodyPr/>
          <a:lstStyle>
            <a:lvl1pPr marL="0" indent="0">
              <a:buNone/>
              <a:defRPr sz="2000"/>
            </a:lvl1pPr>
            <a:lvl2pPr marL="176213" indent="-176213">
              <a:defRPr sz="2000"/>
            </a:lvl2pPr>
            <a:lvl3pPr marL="515938" indent="-174625">
              <a:defRPr sz="1800"/>
            </a:lvl3pPr>
            <a:lvl4pPr marL="857250" indent="-176213"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686682" y="1036638"/>
            <a:ext cx="4001706" cy="4121150"/>
          </a:xfr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Diagram - 1/2 width image – </a:t>
            </a:r>
            <a:br>
              <a:rPr lang="en-US" dirty="0" smtClean="0"/>
            </a:br>
            <a:r>
              <a:rPr lang="en-US" dirty="0" smtClean="0"/>
              <a:t>316 x 326 pixels, text on left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4026" y="156001"/>
            <a:ext cx="8234362" cy="7492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87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Web - 1/2 width,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60757" y="1036638"/>
            <a:ext cx="4001706" cy="4121150"/>
          </a:xfr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Diagram - 1/2 width image – </a:t>
            </a:r>
            <a:br>
              <a:rPr lang="en-US" dirty="0" smtClean="0"/>
            </a:br>
            <a:r>
              <a:rPr lang="en-US" dirty="0" smtClean="0"/>
              <a:t>316 x 326 pixels, text on left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4026" y="156001"/>
            <a:ext cx="8234362" cy="7492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78735" y="1036638"/>
            <a:ext cx="4009655" cy="4121150"/>
          </a:xfrm>
        </p:spPr>
        <p:txBody>
          <a:bodyPr/>
          <a:lstStyle>
            <a:lvl1pPr marL="0" indent="0">
              <a:buNone/>
              <a:defRPr sz="2000"/>
            </a:lvl1pPr>
            <a:lvl2pPr marL="176213" indent="-176213">
              <a:defRPr sz="2000"/>
            </a:lvl2pPr>
            <a:lvl3pPr marL="515938" indent="-174625">
              <a:defRPr sz="1800"/>
            </a:lvl3pPr>
            <a:lvl4pPr marL="857250" indent="-176213"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2686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9200" y="275353"/>
            <a:ext cx="6361017" cy="629887"/>
          </a:xfrm>
        </p:spPr>
        <p:txBody>
          <a:bodyPr/>
          <a:lstStyle>
            <a:lvl1pPr>
              <a:defRPr sz="2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1259200" y="1018191"/>
            <a:ext cx="7436744" cy="4276186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 marL="458788" indent="-177800">
              <a:defRPr>
                <a:latin typeface="Arial"/>
                <a:cs typeface="Arial"/>
              </a:defRPr>
            </a:lvl3pPr>
            <a:lvl4pPr marL="854075" indent="-230188"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4pPr>
            <a:lvl5pPr marL="1147763" indent="-171450"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1716" y="5391830"/>
            <a:ext cx="267616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  <a:latin typeface="+mj-lt"/>
                <a:cs typeface="Arial Narrow"/>
              </a:defRPr>
            </a:lvl1pPr>
          </a:lstStyle>
          <a:p>
            <a:r>
              <a:rPr lang="en-US" dirty="0" smtClean="0"/>
              <a:t>Copyright © 2014 Fusion-</a:t>
            </a:r>
            <a:r>
              <a:rPr lang="en-US" dirty="0" err="1" smtClean="0"/>
              <a:t>io</a:t>
            </a:r>
            <a:r>
              <a:rPr lang="en-US" dirty="0" smtClean="0"/>
              <a:t>, Inc.  All rights reserved.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360" y="5391830"/>
            <a:ext cx="61685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A6A6A6"/>
                </a:solidFill>
                <a:latin typeface="+mj-lt"/>
                <a:cs typeface="Arial Narrow"/>
              </a:defRPr>
            </a:lvl1pPr>
          </a:lstStyle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233919" y="5391830"/>
            <a:ext cx="38760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0">
                <a:solidFill>
                  <a:schemeClr val="bg1">
                    <a:lumMod val="65000"/>
                  </a:schemeClr>
                </a:solidFill>
                <a:latin typeface="+mj-lt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Snapshots in a Flash with ioSnap</a:t>
            </a:r>
            <a:r>
              <a:rPr lang="en-US" sz="800" baseline="30000" dirty="0" smtClean="0"/>
              <a:t>TM </a:t>
            </a:r>
            <a:r>
              <a:rPr lang="en-US" sz="800" baseline="0" dirty="0" smtClean="0"/>
              <a:t> (patent pending technology)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77532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2088" y="5451475"/>
            <a:ext cx="2527745" cy="2635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Copyright © 2014 Fusion-</a:t>
            </a:r>
            <a:r>
              <a:rPr lang="en-US" dirty="0" err="1" smtClean="0"/>
              <a:t>io</a:t>
            </a:r>
            <a:r>
              <a:rPr lang="en-US" dirty="0" smtClean="0"/>
              <a:t>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4026" y="1036638"/>
            <a:ext cx="8226424" cy="4121150"/>
          </a:xfrm>
        </p:spPr>
        <p:txBody>
          <a:bodyPr/>
          <a:lstStyle>
            <a:lvl4pPr marL="855663" indent="-166688">
              <a:defRPr/>
            </a:lvl4pPr>
            <a:lvl5pPr marL="1089025" indent="-23336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32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O Title (Emphasi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74980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8" y="0"/>
            <a:ext cx="8243535" cy="7492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2088" y="5451475"/>
            <a:ext cx="2663821" cy="26352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Copyright © 2014 Fusion-</a:t>
            </a:r>
            <a:r>
              <a:rPr lang="en-US" dirty="0" err="1" smtClean="0"/>
              <a:t>io</a:t>
            </a:r>
            <a:r>
              <a:rPr lang="en-US" dirty="0" smtClean="0"/>
              <a:t>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4026" y="1036638"/>
            <a:ext cx="8226424" cy="4121150"/>
          </a:xfrm>
        </p:spPr>
        <p:txBody>
          <a:bodyPr/>
          <a:lstStyle>
            <a:lvl4pPr marL="855663" indent="-166688">
              <a:defRPr/>
            </a:lvl4pPr>
            <a:lvl5pPr marL="1089025" indent="-23336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4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O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2089" y="5451475"/>
            <a:ext cx="2686500" cy="26352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Copyright © 2014 Fusion-</a:t>
            </a:r>
            <a:r>
              <a:rPr lang="en-US" dirty="0" err="1" smtClean="0"/>
              <a:t>io</a:t>
            </a:r>
            <a:r>
              <a:rPr lang="en-US" dirty="0" smtClean="0"/>
              <a:t>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7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O Title Only 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74980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8" y="-2809"/>
            <a:ext cx="8243535" cy="749240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2088" y="5451475"/>
            <a:ext cx="2675161" cy="26352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Copyright © 2014 Fusion-</a:t>
            </a:r>
            <a:r>
              <a:rPr lang="en-US" dirty="0" err="1" smtClean="0"/>
              <a:t>io</a:t>
            </a:r>
            <a:r>
              <a:rPr lang="en-US" dirty="0" smtClean="0"/>
              <a:t>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91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54027" y="1041107"/>
            <a:ext cx="3993753" cy="412115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 marL="855663" indent="-166688">
              <a:buClr>
                <a:schemeClr val="tx2"/>
              </a:buClr>
              <a:defRPr sz="1800">
                <a:latin typeface="Arial"/>
                <a:cs typeface="Arial"/>
              </a:defRPr>
            </a:lvl4pPr>
            <a:lvl5pPr marL="917575" indent="-231775">
              <a:buClrTx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4704053" y="1036638"/>
            <a:ext cx="3987788" cy="412115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 marL="855663" indent="-166688">
              <a:buClr>
                <a:schemeClr val="tx2"/>
              </a:buClr>
              <a:defRPr sz="1800">
                <a:latin typeface="Arial"/>
                <a:cs typeface="Arial"/>
              </a:defRPr>
            </a:lvl4pPr>
            <a:lvl5pPr marL="917575" indent="-231775">
              <a:buClrTx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8216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O Two Columns 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74980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8" y="-2809"/>
            <a:ext cx="8243535" cy="74924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54027" y="1041107"/>
            <a:ext cx="3993753" cy="412115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 marL="855663" indent="-166688">
              <a:buClr>
                <a:schemeClr val="tx2"/>
              </a:buClr>
              <a:defRPr sz="1800">
                <a:latin typeface="Arial"/>
                <a:cs typeface="Arial"/>
              </a:defRPr>
            </a:lvl4pPr>
            <a:lvl5pPr marL="917575" indent="-231775">
              <a:buClrTx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4704053" y="1036638"/>
            <a:ext cx="3987788" cy="412115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 marL="855663" indent="-166688">
              <a:buClr>
                <a:schemeClr val="tx2"/>
              </a:buClr>
              <a:defRPr sz="1800">
                <a:latin typeface="Arial"/>
                <a:cs typeface="Arial"/>
              </a:defRPr>
            </a:lvl4pPr>
            <a:lvl5pPr marL="917575" indent="-231775">
              <a:buClrTx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153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O Comparison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54026" y="1677206"/>
            <a:ext cx="3993752" cy="3479294"/>
          </a:xfrm>
        </p:spPr>
        <p:txBody>
          <a:bodyPr/>
          <a:lstStyle>
            <a:lvl3pPr>
              <a:buSzPct val="103000"/>
              <a:defRPr/>
            </a:lvl3pPr>
            <a:lvl4pPr marL="855663" indent="-166688">
              <a:defRPr sz="1800">
                <a:latin typeface="Arial"/>
                <a:cs typeface="Arial"/>
              </a:defRPr>
            </a:lvl4pPr>
            <a:lvl5pPr marL="917575" indent="-231775"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4692662" y="1678495"/>
            <a:ext cx="3987788" cy="3479294"/>
          </a:xfrm>
        </p:spPr>
        <p:txBody>
          <a:bodyPr/>
          <a:lstStyle>
            <a:lvl3pPr>
              <a:buSzPct val="103000"/>
              <a:defRPr/>
            </a:lvl3pPr>
            <a:lvl4pPr marL="855663" indent="-166688">
              <a:tabLst/>
              <a:defRPr sz="1800">
                <a:latin typeface="Arial"/>
                <a:cs typeface="Arial"/>
              </a:defRPr>
            </a:lvl4pPr>
            <a:lvl5pPr marL="917575" indent="-231775"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54026" y="1040232"/>
            <a:ext cx="3993752" cy="636973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dirty="0" smtClean="0"/>
              <a:t>Click to edit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92662" y="1041521"/>
            <a:ext cx="3987788" cy="62117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7054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theme" Target="../theme/theme1.xml"/><Relationship Id="rId30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7175148" y="5317353"/>
            <a:ext cx="1737360" cy="320307"/>
            <a:chOff x="7515225" y="123825"/>
            <a:chExt cx="1360488" cy="250825"/>
          </a:xfrm>
        </p:grpSpPr>
        <p:sp>
          <p:nvSpPr>
            <p:cNvPr id="21" name="Freeform 2"/>
            <p:cNvSpPr>
              <a:spLocks noChangeArrowheads="1"/>
            </p:cNvSpPr>
            <p:nvPr/>
          </p:nvSpPr>
          <p:spPr bwMode="auto">
            <a:xfrm>
              <a:off x="8853488" y="230188"/>
              <a:ext cx="22225" cy="23812"/>
            </a:xfrm>
            <a:custGeom>
              <a:avLst/>
              <a:gdLst>
                <a:gd name="T0" fmla="*/ 31 w 63"/>
                <a:gd name="T1" fmla="*/ 0 h 64"/>
                <a:gd name="T2" fmla="*/ 62 w 63"/>
                <a:gd name="T3" fmla="*/ 32 h 64"/>
                <a:gd name="T4" fmla="*/ 31 w 63"/>
                <a:gd name="T5" fmla="*/ 63 h 64"/>
                <a:gd name="T6" fmla="*/ 0 w 63"/>
                <a:gd name="T7" fmla="*/ 32 h 64"/>
                <a:gd name="T8" fmla="*/ 31 w 63"/>
                <a:gd name="T9" fmla="*/ 0 h 64"/>
                <a:gd name="T10" fmla="*/ 31 w 63"/>
                <a:gd name="T11" fmla="*/ 5 h 64"/>
                <a:gd name="T12" fmla="*/ 6 w 63"/>
                <a:gd name="T13" fmla="*/ 32 h 64"/>
                <a:gd name="T14" fmla="*/ 31 w 63"/>
                <a:gd name="T15" fmla="*/ 58 h 64"/>
                <a:gd name="T16" fmla="*/ 56 w 63"/>
                <a:gd name="T17" fmla="*/ 32 h 64"/>
                <a:gd name="T18" fmla="*/ 31 w 63"/>
                <a:gd name="T19" fmla="*/ 5 h 64"/>
                <a:gd name="T20" fmla="*/ 25 w 63"/>
                <a:gd name="T21" fmla="*/ 50 h 64"/>
                <a:gd name="T22" fmla="*/ 19 w 63"/>
                <a:gd name="T23" fmla="*/ 50 h 64"/>
                <a:gd name="T24" fmla="*/ 19 w 63"/>
                <a:gd name="T25" fmla="*/ 15 h 64"/>
                <a:gd name="T26" fmla="*/ 29 w 63"/>
                <a:gd name="T27" fmla="*/ 14 h 64"/>
                <a:gd name="T28" fmla="*/ 40 w 63"/>
                <a:gd name="T29" fmla="*/ 17 h 64"/>
                <a:gd name="T30" fmla="*/ 43 w 63"/>
                <a:gd name="T31" fmla="*/ 24 h 64"/>
                <a:gd name="T32" fmla="*/ 37 w 63"/>
                <a:gd name="T33" fmla="*/ 32 h 64"/>
                <a:gd name="T34" fmla="*/ 37 w 63"/>
                <a:gd name="T35" fmla="*/ 33 h 64"/>
                <a:gd name="T36" fmla="*/ 42 w 63"/>
                <a:gd name="T37" fmla="*/ 41 h 64"/>
                <a:gd name="T38" fmla="*/ 45 w 63"/>
                <a:gd name="T39" fmla="*/ 50 h 64"/>
                <a:gd name="T40" fmla="*/ 39 w 63"/>
                <a:gd name="T41" fmla="*/ 50 h 64"/>
                <a:gd name="T42" fmla="*/ 36 w 63"/>
                <a:gd name="T43" fmla="*/ 41 h 64"/>
                <a:gd name="T44" fmla="*/ 29 w 63"/>
                <a:gd name="T45" fmla="*/ 35 h 64"/>
                <a:gd name="T46" fmla="*/ 25 w 63"/>
                <a:gd name="T47" fmla="*/ 35 h 64"/>
                <a:gd name="T48" fmla="*/ 25 w 63"/>
                <a:gd name="T49" fmla="*/ 50 h 64"/>
                <a:gd name="T50" fmla="*/ 25 w 63"/>
                <a:gd name="T51" fmla="*/ 31 h 64"/>
                <a:gd name="T52" fmla="*/ 29 w 63"/>
                <a:gd name="T53" fmla="*/ 31 h 64"/>
                <a:gd name="T54" fmla="*/ 38 w 63"/>
                <a:gd name="T55" fmla="*/ 25 h 64"/>
                <a:gd name="T56" fmla="*/ 29 w 63"/>
                <a:gd name="T57" fmla="*/ 18 h 64"/>
                <a:gd name="T58" fmla="*/ 25 w 63"/>
                <a:gd name="T59" fmla="*/ 19 h 64"/>
                <a:gd name="T60" fmla="*/ 25 w 63"/>
                <a:gd name="T61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3" h="64">
                  <a:moveTo>
                    <a:pt x="31" y="0"/>
                  </a:moveTo>
                  <a:cubicBezTo>
                    <a:pt x="48" y="0"/>
                    <a:pt x="62" y="14"/>
                    <a:pt x="62" y="32"/>
                  </a:cubicBezTo>
                  <a:cubicBezTo>
                    <a:pt x="62" y="49"/>
                    <a:pt x="48" y="63"/>
                    <a:pt x="31" y="63"/>
                  </a:cubicBezTo>
                  <a:cubicBezTo>
                    <a:pt x="14" y="63"/>
                    <a:pt x="0" y="49"/>
                    <a:pt x="0" y="32"/>
                  </a:cubicBezTo>
                  <a:cubicBezTo>
                    <a:pt x="0" y="14"/>
                    <a:pt x="14" y="0"/>
                    <a:pt x="31" y="0"/>
                  </a:cubicBezTo>
                  <a:close/>
                  <a:moveTo>
                    <a:pt x="31" y="5"/>
                  </a:moveTo>
                  <a:cubicBezTo>
                    <a:pt x="17" y="5"/>
                    <a:pt x="6" y="17"/>
                    <a:pt x="6" y="32"/>
                  </a:cubicBezTo>
                  <a:cubicBezTo>
                    <a:pt x="6" y="47"/>
                    <a:pt x="17" y="58"/>
                    <a:pt x="31" y="58"/>
                  </a:cubicBezTo>
                  <a:cubicBezTo>
                    <a:pt x="45" y="58"/>
                    <a:pt x="56" y="47"/>
                    <a:pt x="56" y="32"/>
                  </a:cubicBezTo>
                  <a:cubicBezTo>
                    <a:pt x="56" y="17"/>
                    <a:pt x="45" y="5"/>
                    <a:pt x="31" y="5"/>
                  </a:cubicBezTo>
                  <a:close/>
                  <a:moveTo>
                    <a:pt x="25" y="50"/>
                  </a:moveTo>
                  <a:lnTo>
                    <a:pt x="19" y="50"/>
                  </a:lnTo>
                  <a:lnTo>
                    <a:pt x="19" y="15"/>
                  </a:lnTo>
                  <a:cubicBezTo>
                    <a:pt x="22" y="14"/>
                    <a:pt x="25" y="14"/>
                    <a:pt x="29" y="14"/>
                  </a:cubicBezTo>
                  <a:cubicBezTo>
                    <a:pt x="35" y="14"/>
                    <a:pt x="38" y="15"/>
                    <a:pt x="40" y="17"/>
                  </a:cubicBezTo>
                  <a:cubicBezTo>
                    <a:pt x="42" y="18"/>
                    <a:pt x="43" y="21"/>
                    <a:pt x="43" y="24"/>
                  </a:cubicBezTo>
                  <a:cubicBezTo>
                    <a:pt x="43" y="29"/>
                    <a:pt x="40" y="31"/>
                    <a:pt x="37" y="32"/>
                  </a:cubicBezTo>
                  <a:lnTo>
                    <a:pt x="37" y="33"/>
                  </a:lnTo>
                  <a:cubicBezTo>
                    <a:pt x="40" y="33"/>
                    <a:pt x="42" y="36"/>
                    <a:pt x="42" y="41"/>
                  </a:cubicBezTo>
                  <a:cubicBezTo>
                    <a:pt x="43" y="47"/>
                    <a:pt x="44" y="49"/>
                    <a:pt x="45" y="50"/>
                  </a:cubicBezTo>
                  <a:lnTo>
                    <a:pt x="39" y="50"/>
                  </a:lnTo>
                  <a:cubicBezTo>
                    <a:pt x="38" y="49"/>
                    <a:pt x="37" y="46"/>
                    <a:pt x="36" y="41"/>
                  </a:cubicBezTo>
                  <a:cubicBezTo>
                    <a:pt x="36" y="37"/>
                    <a:pt x="33" y="35"/>
                    <a:pt x="29" y="35"/>
                  </a:cubicBezTo>
                  <a:lnTo>
                    <a:pt x="25" y="35"/>
                  </a:lnTo>
                  <a:lnTo>
                    <a:pt x="25" y="50"/>
                  </a:lnTo>
                  <a:close/>
                  <a:moveTo>
                    <a:pt x="25" y="31"/>
                  </a:moveTo>
                  <a:lnTo>
                    <a:pt x="29" y="31"/>
                  </a:lnTo>
                  <a:cubicBezTo>
                    <a:pt x="34" y="31"/>
                    <a:pt x="38" y="29"/>
                    <a:pt x="38" y="25"/>
                  </a:cubicBezTo>
                  <a:cubicBezTo>
                    <a:pt x="38" y="21"/>
                    <a:pt x="35" y="18"/>
                    <a:pt x="29" y="18"/>
                  </a:cubicBezTo>
                  <a:cubicBezTo>
                    <a:pt x="27" y="18"/>
                    <a:pt x="26" y="19"/>
                    <a:pt x="25" y="19"/>
                  </a:cubicBezTo>
                  <a:lnTo>
                    <a:pt x="25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Freeform 3"/>
            <p:cNvSpPr>
              <a:spLocks noChangeArrowheads="1"/>
            </p:cNvSpPr>
            <p:nvPr/>
          </p:nvSpPr>
          <p:spPr bwMode="auto">
            <a:xfrm>
              <a:off x="7612063" y="274638"/>
              <a:ext cx="104775" cy="77787"/>
            </a:xfrm>
            <a:custGeom>
              <a:avLst/>
              <a:gdLst>
                <a:gd name="T0" fmla="*/ 0 w 291"/>
                <a:gd name="T1" fmla="*/ 65 h 217"/>
                <a:gd name="T2" fmla="*/ 279 w 291"/>
                <a:gd name="T3" fmla="*/ 216 h 217"/>
                <a:gd name="T4" fmla="*/ 189 w 291"/>
                <a:gd name="T5" fmla="*/ 1 h 217"/>
                <a:gd name="T6" fmla="*/ 175 w 291"/>
                <a:gd name="T7" fmla="*/ 0 h 217"/>
                <a:gd name="T8" fmla="*/ 207 w 291"/>
                <a:gd name="T9" fmla="*/ 114 h 217"/>
                <a:gd name="T10" fmla="*/ 29 w 291"/>
                <a:gd name="T11" fmla="*/ 11 h 217"/>
                <a:gd name="T12" fmla="*/ 0 w 291"/>
                <a:gd name="T13" fmla="*/ 6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217">
                  <a:moveTo>
                    <a:pt x="0" y="65"/>
                  </a:moveTo>
                  <a:cubicBezTo>
                    <a:pt x="96" y="150"/>
                    <a:pt x="197" y="204"/>
                    <a:pt x="279" y="216"/>
                  </a:cubicBezTo>
                  <a:cubicBezTo>
                    <a:pt x="290" y="185"/>
                    <a:pt x="270" y="100"/>
                    <a:pt x="189" y="1"/>
                  </a:cubicBezTo>
                  <a:cubicBezTo>
                    <a:pt x="185" y="1"/>
                    <a:pt x="180" y="0"/>
                    <a:pt x="175" y="0"/>
                  </a:cubicBezTo>
                  <a:cubicBezTo>
                    <a:pt x="198" y="42"/>
                    <a:pt x="212" y="86"/>
                    <a:pt x="207" y="114"/>
                  </a:cubicBezTo>
                  <a:cubicBezTo>
                    <a:pt x="150" y="94"/>
                    <a:pt x="85" y="56"/>
                    <a:pt x="29" y="11"/>
                  </a:cubicBezTo>
                  <a:cubicBezTo>
                    <a:pt x="24" y="18"/>
                    <a:pt x="3" y="60"/>
                    <a:pt x="0" y="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Freeform 4"/>
            <p:cNvSpPr>
              <a:spLocks noChangeArrowheads="1"/>
            </p:cNvSpPr>
            <p:nvPr/>
          </p:nvSpPr>
          <p:spPr bwMode="auto">
            <a:xfrm>
              <a:off x="7524750" y="169863"/>
              <a:ext cx="79375" cy="82550"/>
            </a:xfrm>
            <a:custGeom>
              <a:avLst/>
              <a:gdLst>
                <a:gd name="T0" fmla="*/ 214 w 221"/>
                <a:gd name="T1" fmla="*/ 102 h 231"/>
                <a:gd name="T2" fmla="*/ 220 w 221"/>
                <a:gd name="T3" fmla="*/ 87 h 231"/>
                <a:gd name="T4" fmla="*/ 0 w 221"/>
                <a:gd name="T5" fmla="*/ 0 h 231"/>
                <a:gd name="T6" fmla="*/ 114 w 221"/>
                <a:gd name="T7" fmla="*/ 230 h 231"/>
                <a:gd name="T8" fmla="*/ 167 w 221"/>
                <a:gd name="T9" fmla="*/ 200 h 231"/>
                <a:gd name="T10" fmla="*/ 99 w 221"/>
                <a:gd name="T11" fmla="*/ 74 h 231"/>
                <a:gd name="T12" fmla="*/ 214 w 221"/>
                <a:gd name="T13" fmla="*/ 102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31">
                  <a:moveTo>
                    <a:pt x="214" y="102"/>
                  </a:moveTo>
                  <a:cubicBezTo>
                    <a:pt x="216" y="99"/>
                    <a:pt x="219" y="91"/>
                    <a:pt x="220" y="87"/>
                  </a:cubicBezTo>
                  <a:cubicBezTo>
                    <a:pt x="165" y="47"/>
                    <a:pt x="72" y="0"/>
                    <a:pt x="0" y="0"/>
                  </a:cubicBezTo>
                  <a:cubicBezTo>
                    <a:pt x="15" y="69"/>
                    <a:pt x="56" y="153"/>
                    <a:pt x="114" y="230"/>
                  </a:cubicBezTo>
                  <a:cubicBezTo>
                    <a:pt x="132" y="219"/>
                    <a:pt x="146" y="211"/>
                    <a:pt x="167" y="200"/>
                  </a:cubicBezTo>
                  <a:cubicBezTo>
                    <a:pt x="133" y="157"/>
                    <a:pt x="107" y="115"/>
                    <a:pt x="99" y="74"/>
                  </a:cubicBezTo>
                  <a:cubicBezTo>
                    <a:pt x="139" y="75"/>
                    <a:pt x="174" y="86"/>
                    <a:pt x="214" y="10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Freeform 5"/>
            <p:cNvSpPr>
              <a:spLocks noChangeArrowheads="1"/>
            </p:cNvSpPr>
            <p:nvPr/>
          </p:nvSpPr>
          <p:spPr bwMode="auto">
            <a:xfrm>
              <a:off x="7515225" y="123825"/>
              <a:ext cx="263525" cy="250825"/>
            </a:xfrm>
            <a:custGeom>
              <a:avLst/>
              <a:gdLst>
                <a:gd name="T0" fmla="*/ 640 w 734"/>
                <a:gd name="T1" fmla="*/ 399 h 696"/>
                <a:gd name="T2" fmla="*/ 262 w 734"/>
                <a:gd name="T3" fmla="*/ 400 h 696"/>
                <a:gd name="T4" fmla="*/ 228 w 734"/>
                <a:gd name="T5" fmla="*/ 509 h 696"/>
                <a:gd name="T6" fmla="*/ 288 w 734"/>
                <a:gd name="T7" fmla="*/ 569 h 696"/>
                <a:gd name="T8" fmla="*/ 138 w 734"/>
                <a:gd name="T9" fmla="*/ 695 h 696"/>
                <a:gd name="T10" fmla="*/ 199 w 734"/>
                <a:gd name="T11" fmla="*/ 421 h 696"/>
                <a:gd name="T12" fmla="*/ 93 w 734"/>
                <a:gd name="T13" fmla="*/ 480 h 696"/>
                <a:gd name="T14" fmla="*/ 111 w 734"/>
                <a:gd name="T15" fmla="*/ 517 h 696"/>
                <a:gd name="T16" fmla="*/ 0 w 734"/>
                <a:gd name="T17" fmla="*/ 509 h 696"/>
                <a:gd name="T18" fmla="*/ 222 w 734"/>
                <a:gd name="T19" fmla="*/ 362 h 696"/>
                <a:gd name="T20" fmla="*/ 557 w 734"/>
                <a:gd name="T21" fmla="*/ 0 h 696"/>
                <a:gd name="T22" fmla="*/ 491 w 734"/>
                <a:gd name="T23" fmla="*/ 242 h 696"/>
                <a:gd name="T24" fmla="*/ 447 w 734"/>
                <a:gd name="T25" fmla="*/ 248 h 696"/>
                <a:gd name="T26" fmla="*/ 450 w 734"/>
                <a:gd name="T27" fmla="*/ 162 h 696"/>
                <a:gd name="T28" fmla="*/ 291 w 734"/>
                <a:gd name="T29" fmla="*/ 336 h 696"/>
                <a:gd name="T30" fmla="*/ 733 w 734"/>
                <a:gd name="T31" fmla="*/ 306 h 696"/>
                <a:gd name="T32" fmla="*/ 640 w 734"/>
                <a:gd name="T33" fmla="*/ 399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34" h="696">
                  <a:moveTo>
                    <a:pt x="640" y="399"/>
                  </a:moveTo>
                  <a:cubicBezTo>
                    <a:pt x="518" y="366"/>
                    <a:pt x="377" y="368"/>
                    <a:pt x="262" y="400"/>
                  </a:cubicBezTo>
                  <a:cubicBezTo>
                    <a:pt x="249" y="432"/>
                    <a:pt x="239" y="466"/>
                    <a:pt x="228" y="509"/>
                  </a:cubicBezTo>
                  <a:cubicBezTo>
                    <a:pt x="221" y="540"/>
                    <a:pt x="236" y="589"/>
                    <a:pt x="288" y="569"/>
                  </a:cubicBezTo>
                  <a:cubicBezTo>
                    <a:pt x="270" y="592"/>
                    <a:pt x="166" y="680"/>
                    <a:pt x="138" y="695"/>
                  </a:cubicBezTo>
                  <a:cubicBezTo>
                    <a:pt x="150" y="594"/>
                    <a:pt x="170" y="502"/>
                    <a:pt x="199" y="421"/>
                  </a:cubicBezTo>
                  <a:cubicBezTo>
                    <a:pt x="146" y="441"/>
                    <a:pt x="108" y="464"/>
                    <a:pt x="93" y="480"/>
                  </a:cubicBezTo>
                  <a:cubicBezTo>
                    <a:pt x="80" y="496"/>
                    <a:pt x="94" y="516"/>
                    <a:pt x="111" y="517"/>
                  </a:cubicBezTo>
                  <a:cubicBezTo>
                    <a:pt x="95" y="522"/>
                    <a:pt x="20" y="518"/>
                    <a:pt x="0" y="509"/>
                  </a:cubicBezTo>
                  <a:cubicBezTo>
                    <a:pt x="63" y="444"/>
                    <a:pt x="142" y="395"/>
                    <a:pt x="222" y="362"/>
                  </a:cubicBezTo>
                  <a:cubicBezTo>
                    <a:pt x="303" y="166"/>
                    <a:pt x="433" y="40"/>
                    <a:pt x="557" y="0"/>
                  </a:cubicBezTo>
                  <a:cubicBezTo>
                    <a:pt x="555" y="77"/>
                    <a:pt x="521" y="179"/>
                    <a:pt x="491" y="242"/>
                  </a:cubicBezTo>
                  <a:cubicBezTo>
                    <a:pt x="475" y="244"/>
                    <a:pt x="460" y="246"/>
                    <a:pt x="447" y="248"/>
                  </a:cubicBezTo>
                  <a:cubicBezTo>
                    <a:pt x="453" y="216"/>
                    <a:pt x="453" y="187"/>
                    <a:pt x="450" y="162"/>
                  </a:cubicBezTo>
                  <a:cubicBezTo>
                    <a:pt x="381" y="194"/>
                    <a:pt x="331" y="258"/>
                    <a:pt x="291" y="336"/>
                  </a:cubicBezTo>
                  <a:cubicBezTo>
                    <a:pt x="471" y="279"/>
                    <a:pt x="654" y="286"/>
                    <a:pt x="733" y="306"/>
                  </a:cubicBezTo>
                  <a:lnTo>
                    <a:pt x="640" y="39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Freeform 6"/>
            <p:cNvSpPr>
              <a:spLocks noChangeArrowheads="1"/>
            </p:cNvSpPr>
            <p:nvPr/>
          </p:nvSpPr>
          <p:spPr bwMode="auto">
            <a:xfrm>
              <a:off x="8261350" y="217488"/>
              <a:ext cx="23813" cy="22225"/>
            </a:xfrm>
            <a:custGeom>
              <a:avLst/>
              <a:gdLst>
                <a:gd name="T0" fmla="*/ 63 w 64"/>
                <a:gd name="T1" fmla="*/ 31 h 63"/>
                <a:gd name="T2" fmla="*/ 31 w 64"/>
                <a:gd name="T3" fmla="*/ 62 h 63"/>
                <a:gd name="T4" fmla="*/ 31 w 64"/>
                <a:gd name="T5" fmla="*/ 62 h 63"/>
                <a:gd name="T6" fmla="*/ 0 w 64"/>
                <a:gd name="T7" fmla="*/ 31 h 63"/>
                <a:gd name="T8" fmla="*/ 0 w 64"/>
                <a:gd name="T9" fmla="*/ 31 h 63"/>
                <a:gd name="T10" fmla="*/ 31 w 64"/>
                <a:gd name="T11" fmla="*/ 0 h 63"/>
                <a:gd name="T12" fmla="*/ 31 w 64"/>
                <a:gd name="T13" fmla="*/ 0 h 63"/>
                <a:gd name="T14" fmla="*/ 63 w 64"/>
                <a:gd name="T15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3">
                  <a:moveTo>
                    <a:pt x="63" y="31"/>
                  </a:moveTo>
                  <a:cubicBezTo>
                    <a:pt x="63" y="48"/>
                    <a:pt x="49" y="62"/>
                    <a:pt x="31" y="62"/>
                  </a:cubicBezTo>
                  <a:lnTo>
                    <a:pt x="31" y="62"/>
                  </a:lnTo>
                  <a:cubicBezTo>
                    <a:pt x="14" y="62"/>
                    <a:pt x="0" y="48"/>
                    <a:pt x="0" y="31"/>
                  </a:cubicBezTo>
                  <a:lnTo>
                    <a:pt x="0" y="31"/>
                  </a:lnTo>
                  <a:cubicBezTo>
                    <a:pt x="0" y="14"/>
                    <a:pt x="14" y="0"/>
                    <a:pt x="31" y="0"/>
                  </a:cubicBezTo>
                  <a:lnTo>
                    <a:pt x="31" y="0"/>
                  </a:lnTo>
                  <a:cubicBezTo>
                    <a:pt x="49" y="0"/>
                    <a:pt x="63" y="14"/>
                    <a:pt x="63" y="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Freeform 7"/>
            <p:cNvSpPr>
              <a:spLocks noChangeArrowheads="1"/>
            </p:cNvSpPr>
            <p:nvPr/>
          </p:nvSpPr>
          <p:spPr bwMode="auto">
            <a:xfrm>
              <a:off x="8248650" y="250825"/>
              <a:ext cx="33338" cy="66675"/>
            </a:xfrm>
            <a:custGeom>
              <a:avLst/>
              <a:gdLst>
                <a:gd name="T0" fmla="*/ 93 w 94"/>
                <a:gd name="T1" fmla="*/ 0 h 185"/>
                <a:gd name="T2" fmla="*/ 93 w 94"/>
                <a:gd name="T3" fmla="*/ 184 h 185"/>
                <a:gd name="T4" fmla="*/ 40 w 94"/>
                <a:gd name="T5" fmla="*/ 184 h 185"/>
                <a:gd name="T6" fmla="*/ 40 w 94"/>
                <a:gd name="T7" fmla="*/ 39 h 185"/>
                <a:gd name="T8" fmla="*/ 0 w 94"/>
                <a:gd name="T9" fmla="*/ 0 h 185"/>
                <a:gd name="T10" fmla="*/ 93 w 94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185">
                  <a:moveTo>
                    <a:pt x="93" y="0"/>
                  </a:moveTo>
                  <a:lnTo>
                    <a:pt x="93" y="184"/>
                  </a:lnTo>
                  <a:lnTo>
                    <a:pt x="40" y="184"/>
                  </a:lnTo>
                  <a:lnTo>
                    <a:pt x="40" y="39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Freeform 8"/>
            <p:cNvSpPr>
              <a:spLocks noChangeArrowheads="1"/>
            </p:cNvSpPr>
            <p:nvPr/>
          </p:nvSpPr>
          <p:spPr bwMode="auto">
            <a:xfrm>
              <a:off x="8669338" y="217488"/>
              <a:ext cx="22225" cy="22225"/>
            </a:xfrm>
            <a:custGeom>
              <a:avLst/>
              <a:gdLst>
                <a:gd name="T0" fmla="*/ 62 w 63"/>
                <a:gd name="T1" fmla="*/ 31 h 63"/>
                <a:gd name="T2" fmla="*/ 31 w 63"/>
                <a:gd name="T3" fmla="*/ 62 h 63"/>
                <a:gd name="T4" fmla="*/ 31 w 63"/>
                <a:gd name="T5" fmla="*/ 62 h 63"/>
                <a:gd name="T6" fmla="*/ 0 w 63"/>
                <a:gd name="T7" fmla="*/ 31 h 63"/>
                <a:gd name="T8" fmla="*/ 0 w 63"/>
                <a:gd name="T9" fmla="*/ 31 h 63"/>
                <a:gd name="T10" fmla="*/ 31 w 63"/>
                <a:gd name="T11" fmla="*/ 0 h 63"/>
                <a:gd name="T12" fmla="*/ 31 w 63"/>
                <a:gd name="T13" fmla="*/ 0 h 63"/>
                <a:gd name="T14" fmla="*/ 62 w 63"/>
                <a:gd name="T15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63">
                  <a:moveTo>
                    <a:pt x="62" y="31"/>
                  </a:moveTo>
                  <a:cubicBezTo>
                    <a:pt x="62" y="48"/>
                    <a:pt x="48" y="62"/>
                    <a:pt x="31" y="62"/>
                  </a:cubicBezTo>
                  <a:lnTo>
                    <a:pt x="31" y="62"/>
                  </a:lnTo>
                  <a:cubicBezTo>
                    <a:pt x="14" y="62"/>
                    <a:pt x="0" y="48"/>
                    <a:pt x="0" y="31"/>
                  </a:cubicBezTo>
                  <a:lnTo>
                    <a:pt x="0" y="31"/>
                  </a:lnTo>
                  <a:cubicBezTo>
                    <a:pt x="0" y="14"/>
                    <a:pt x="14" y="0"/>
                    <a:pt x="31" y="0"/>
                  </a:cubicBezTo>
                  <a:lnTo>
                    <a:pt x="31" y="0"/>
                  </a:lnTo>
                  <a:cubicBezTo>
                    <a:pt x="48" y="0"/>
                    <a:pt x="62" y="14"/>
                    <a:pt x="62" y="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Freeform 9"/>
            <p:cNvSpPr>
              <a:spLocks noChangeArrowheads="1"/>
            </p:cNvSpPr>
            <p:nvPr/>
          </p:nvSpPr>
          <p:spPr bwMode="auto">
            <a:xfrm>
              <a:off x="8308975" y="231775"/>
              <a:ext cx="136525" cy="85725"/>
            </a:xfrm>
            <a:custGeom>
              <a:avLst/>
              <a:gdLst>
                <a:gd name="T0" fmla="*/ 118 w 379"/>
                <a:gd name="T1" fmla="*/ 237 h 238"/>
                <a:gd name="T2" fmla="*/ 0 w 379"/>
                <a:gd name="T3" fmla="*/ 118 h 238"/>
                <a:gd name="T4" fmla="*/ 118 w 379"/>
                <a:gd name="T5" fmla="*/ 0 h 238"/>
                <a:gd name="T6" fmla="*/ 260 w 379"/>
                <a:gd name="T7" fmla="*/ 0 h 238"/>
                <a:gd name="T8" fmla="*/ 378 w 379"/>
                <a:gd name="T9" fmla="*/ 118 h 238"/>
                <a:gd name="T10" fmla="*/ 260 w 379"/>
                <a:gd name="T11" fmla="*/ 237 h 238"/>
                <a:gd name="T12" fmla="*/ 118 w 379"/>
                <a:gd name="T13" fmla="*/ 237 h 238"/>
                <a:gd name="T14" fmla="*/ 258 w 379"/>
                <a:gd name="T15" fmla="*/ 183 h 238"/>
                <a:gd name="T16" fmla="*/ 322 w 379"/>
                <a:gd name="T17" fmla="*/ 118 h 238"/>
                <a:gd name="T18" fmla="*/ 258 w 379"/>
                <a:gd name="T19" fmla="*/ 53 h 238"/>
                <a:gd name="T20" fmla="*/ 122 w 379"/>
                <a:gd name="T21" fmla="*/ 53 h 238"/>
                <a:gd name="T22" fmla="*/ 58 w 379"/>
                <a:gd name="T23" fmla="*/ 118 h 238"/>
                <a:gd name="T24" fmla="*/ 122 w 379"/>
                <a:gd name="T25" fmla="*/ 183 h 238"/>
                <a:gd name="T26" fmla="*/ 258 w 379"/>
                <a:gd name="T27" fmla="*/ 183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9" h="238">
                  <a:moveTo>
                    <a:pt x="118" y="237"/>
                  </a:moveTo>
                  <a:cubicBezTo>
                    <a:pt x="53" y="237"/>
                    <a:pt x="0" y="184"/>
                    <a:pt x="0" y="118"/>
                  </a:cubicBezTo>
                  <a:cubicBezTo>
                    <a:pt x="0" y="53"/>
                    <a:pt x="53" y="0"/>
                    <a:pt x="118" y="0"/>
                  </a:cubicBezTo>
                  <a:lnTo>
                    <a:pt x="260" y="0"/>
                  </a:lnTo>
                  <a:cubicBezTo>
                    <a:pt x="325" y="0"/>
                    <a:pt x="378" y="53"/>
                    <a:pt x="378" y="118"/>
                  </a:cubicBezTo>
                  <a:cubicBezTo>
                    <a:pt x="378" y="184"/>
                    <a:pt x="325" y="237"/>
                    <a:pt x="260" y="237"/>
                  </a:cubicBezTo>
                  <a:lnTo>
                    <a:pt x="118" y="237"/>
                  </a:lnTo>
                  <a:close/>
                  <a:moveTo>
                    <a:pt x="258" y="183"/>
                  </a:moveTo>
                  <a:cubicBezTo>
                    <a:pt x="294" y="183"/>
                    <a:pt x="322" y="155"/>
                    <a:pt x="322" y="118"/>
                  </a:cubicBezTo>
                  <a:cubicBezTo>
                    <a:pt x="322" y="82"/>
                    <a:pt x="294" y="53"/>
                    <a:pt x="258" y="53"/>
                  </a:cubicBezTo>
                  <a:lnTo>
                    <a:pt x="122" y="53"/>
                  </a:lnTo>
                  <a:cubicBezTo>
                    <a:pt x="86" y="53"/>
                    <a:pt x="58" y="82"/>
                    <a:pt x="58" y="118"/>
                  </a:cubicBezTo>
                  <a:cubicBezTo>
                    <a:pt x="58" y="155"/>
                    <a:pt x="86" y="183"/>
                    <a:pt x="122" y="183"/>
                  </a:cubicBezTo>
                  <a:lnTo>
                    <a:pt x="258" y="1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Freeform 10"/>
            <p:cNvSpPr>
              <a:spLocks noChangeArrowheads="1"/>
            </p:cNvSpPr>
            <p:nvPr/>
          </p:nvSpPr>
          <p:spPr bwMode="auto">
            <a:xfrm>
              <a:off x="8712200" y="231775"/>
              <a:ext cx="136525" cy="85725"/>
            </a:xfrm>
            <a:custGeom>
              <a:avLst/>
              <a:gdLst>
                <a:gd name="T0" fmla="*/ 119 w 380"/>
                <a:gd name="T1" fmla="*/ 237 h 238"/>
                <a:gd name="T2" fmla="*/ 0 w 380"/>
                <a:gd name="T3" fmla="*/ 118 h 238"/>
                <a:gd name="T4" fmla="*/ 119 w 380"/>
                <a:gd name="T5" fmla="*/ 0 h 238"/>
                <a:gd name="T6" fmla="*/ 260 w 380"/>
                <a:gd name="T7" fmla="*/ 0 h 238"/>
                <a:gd name="T8" fmla="*/ 379 w 380"/>
                <a:gd name="T9" fmla="*/ 118 h 238"/>
                <a:gd name="T10" fmla="*/ 260 w 380"/>
                <a:gd name="T11" fmla="*/ 237 h 238"/>
                <a:gd name="T12" fmla="*/ 119 w 380"/>
                <a:gd name="T13" fmla="*/ 237 h 238"/>
                <a:gd name="T14" fmla="*/ 259 w 380"/>
                <a:gd name="T15" fmla="*/ 183 h 238"/>
                <a:gd name="T16" fmla="*/ 323 w 380"/>
                <a:gd name="T17" fmla="*/ 118 h 238"/>
                <a:gd name="T18" fmla="*/ 259 w 380"/>
                <a:gd name="T19" fmla="*/ 53 h 238"/>
                <a:gd name="T20" fmla="*/ 120 w 380"/>
                <a:gd name="T21" fmla="*/ 53 h 238"/>
                <a:gd name="T22" fmla="*/ 56 w 380"/>
                <a:gd name="T23" fmla="*/ 118 h 238"/>
                <a:gd name="T24" fmla="*/ 120 w 380"/>
                <a:gd name="T25" fmla="*/ 183 h 238"/>
                <a:gd name="T26" fmla="*/ 259 w 380"/>
                <a:gd name="T27" fmla="*/ 183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" h="238">
                  <a:moveTo>
                    <a:pt x="119" y="237"/>
                  </a:moveTo>
                  <a:cubicBezTo>
                    <a:pt x="53" y="237"/>
                    <a:pt x="0" y="184"/>
                    <a:pt x="0" y="118"/>
                  </a:cubicBezTo>
                  <a:cubicBezTo>
                    <a:pt x="0" y="53"/>
                    <a:pt x="53" y="0"/>
                    <a:pt x="119" y="0"/>
                  </a:cubicBezTo>
                  <a:lnTo>
                    <a:pt x="260" y="0"/>
                  </a:lnTo>
                  <a:cubicBezTo>
                    <a:pt x="326" y="0"/>
                    <a:pt x="379" y="53"/>
                    <a:pt x="379" y="118"/>
                  </a:cubicBezTo>
                  <a:cubicBezTo>
                    <a:pt x="379" y="184"/>
                    <a:pt x="326" y="237"/>
                    <a:pt x="260" y="237"/>
                  </a:cubicBezTo>
                  <a:lnTo>
                    <a:pt x="119" y="237"/>
                  </a:lnTo>
                  <a:close/>
                  <a:moveTo>
                    <a:pt x="259" y="183"/>
                  </a:moveTo>
                  <a:cubicBezTo>
                    <a:pt x="294" y="183"/>
                    <a:pt x="323" y="155"/>
                    <a:pt x="323" y="118"/>
                  </a:cubicBezTo>
                  <a:cubicBezTo>
                    <a:pt x="323" y="82"/>
                    <a:pt x="294" y="53"/>
                    <a:pt x="259" y="53"/>
                  </a:cubicBezTo>
                  <a:lnTo>
                    <a:pt x="120" y="53"/>
                  </a:lnTo>
                  <a:cubicBezTo>
                    <a:pt x="85" y="53"/>
                    <a:pt x="56" y="82"/>
                    <a:pt x="56" y="118"/>
                  </a:cubicBezTo>
                  <a:cubicBezTo>
                    <a:pt x="56" y="155"/>
                    <a:pt x="85" y="183"/>
                    <a:pt x="120" y="183"/>
                  </a:cubicBezTo>
                  <a:lnTo>
                    <a:pt x="259" y="1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Freeform 11"/>
            <p:cNvSpPr>
              <a:spLocks noChangeArrowheads="1"/>
            </p:cNvSpPr>
            <p:nvPr/>
          </p:nvSpPr>
          <p:spPr bwMode="auto">
            <a:xfrm>
              <a:off x="7954963" y="231775"/>
              <a:ext cx="123825" cy="85725"/>
            </a:xfrm>
            <a:custGeom>
              <a:avLst/>
              <a:gdLst>
                <a:gd name="T0" fmla="*/ 118 w 346"/>
                <a:gd name="T1" fmla="*/ 237 h 238"/>
                <a:gd name="T2" fmla="*/ 0 w 346"/>
                <a:gd name="T3" fmla="*/ 118 h 238"/>
                <a:gd name="T4" fmla="*/ 0 w 346"/>
                <a:gd name="T5" fmla="*/ 0 h 238"/>
                <a:gd name="T6" fmla="*/ 55 w 346"/>
                <a:gd name="T7" fmla="*/ 30 h 238"/>
                <a:gd name="T8" fmla="*/ 55 w 346"/>
                <a:gd name="T9" fmla="*/ 118 h 238"/>
                <a:gd name="T10" fmla="*/ 120 w 346"/>
                <a:gd name="T11" fmla="*/ 183 h 238"/>
                <a:gd name="T12" fmla="*/ 224 w 346"/>
                <a:gd name="T13" fmla="*/ 183 h 238"/>
                <a:gd name="T14" fmla="*/ 289 w 346"/>
                <a:gd name="T15" fmla="*/ 118 h 238"/>
                <a:gd name="T16" fmla="*/ 290 w 346"/>
                <a:gd name="T17" fmla="*/ 30 h 238"/>
                <a:gd name="T18" fmla="*/ 345 w 346"/>
                <a:gd name="T19" fmla="*/ 0 h 238"/>
                <a:gd name="T20" fmla="*/ 345 w 346"/>
                <a:gd name="T21" fmla="*/ 118 h 238"/>
                <a:gd name="T22" fmla="*/ 226 w 346"/>
                <a:gd name="T23" fmla="*/ 237 h 238"/>
                <a:gd name="T24" fmla="*/ 118 w 346"/>
                <a:gd name="T25" fmla="*/ 23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6" h="238">
                  <a:moveTo>
                    <a:pt x="118" y="237"/>
                  </a:moveTo>
                  <a:cubicBezTo>
                    <a:pt x="53" y="237"/>
                    <a:pt x="0" y="184"/>
                    <a:pt x="0" y="118"/>
                  </a:cubicBezTo>
                  <a:lnTo>
                    <a:pt x="0" y="0"/>
                  </a:lnTo>
                  <a:lnTo>
                    <a:pt x="55" y="30"/>
                  </a:lnTo>
                  <a:lnTo>
                    <a:pt x="55" y="118"/>
                  </a:lnTo>
                  <a:cubicBezTo>
                    <a:pt x="55" y="155"/>
                    <a:pt x="84" y="183"/>
                    <a:pt x="120" y="183"/>
                  </a:cubicBezTo>
                  <a:lnTo>
                    <a:pt x="224" y="183"/>
                  </a:lnTo>
                  <a:cubicBezTo>
                    <a:pt x="261" y="183"/>
                    <a:pt x="289" y="155"/>
                    <a:pt x="289" y="118"/>
                  </a:cubicBezTo>
                  <a:lnTo>
                    <a:pt x="290" y="30"/>
                  </a:lnTo>
                  <a:lnTo>
                    <a:pt x="345" y="0"/>
                  </a:lnTo>
                  <a:lnTo>
                    <a:pt x="345" y="118"/>
                  </a:lnTo>
                  <a:cubicBezTo>
                    <a:pt x="345" y="184"/>
                    <a:pt x="292" y="237"/>
                    <a:pt x="226" y="237"/>
                  </a:cubicBezTo>
                  <a:lnTo>
                    <a:pt x="118" y="23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Freeform 12"/>
            <p:cNvSpPr>
              <a:spLocks noChangeArrowheads="1"/>
            </p:cNvSpPr>
            <p:nvPr/>
          </p:nvSpPr>
          <p:spPr bwMode="auto">
            <a:xfrm>
              <a:off x="7813675" y="231775"/>
              <a:ext cx="123825" cy="85725"/>
            </a:xfrm>
            <a:custGeom>
              <a:avLst/>
              <a:gdLst>
                <a:gd name="T0" fmla="*/ 121 w 345"/>
                <a:gd name="T1" fmla="*/ 53 h 238"/>
                <a:gd name="T2" fmla="*/ 344 w 345"/>
                <a:gd name="T3" fmla="*/ 53 h 238"/>
                <a:gd name="T4" fmla="*/ 344 w 345"/>
                <a:gd name="T5" fmla="*/ 0 h 238"/>
                <a:gd name="T6" fmla="*/ 119 w 345"/>
                <a:gd name="T7" fmla="*/ 0 h 238"/>
                <a:gd name="T8" fmla="*/ 0 w 345"/>
                <a:gd name="T9" fmla="*/ 118 h 238"/>
                <a:gd name="T10" fmla="*/ 0 w 345"/>
                <a:gd name="T11" fmla="*/ 237 h 238"/>
                <a:gd name="T12" fmla="*/ 55 w 345"/>
                <a:gd name="T13" fmla="*/ 237 h 238"/>
                <a:gd name="T14" fmla="*/ 55 w 345"/>
                <a:gd name="T15" fmla="*/ 145 h 238"/>
                <a:gd name="T16" fmla="*/ 228 w 345"/>
                <a:gd name="T17" fmla="*/ 145 h 238"/>
                <a:gd name="T18" fmla="*/ 281 w 345"/>
                <a:gd name="T19" fmla="*/ 92 h 238"/>
                <a:gd name="T20" fmla="*/ 61 w 345"/>
                <a:gd name="T21" fmla="*/ 92 h 238"/>
                <a:gd name="T22" fmla="*/ 121 w 345"/>
                <a:gd name="T23" fmla="*/ 53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5" h="238">
                  <a:moveTo>
                    <a:pt x="121" y="53"/>
                  </a:moveTo>
                  <a:lnTo>
                    <a:pt x="344" y="53"/>
                  </a:lnTo>
                  <a:lnTo>
                    <a:pt x="344" y="0"/>
                  </a:lnTo>
                  <a:lnTo>
                    <a:pt x="119" y="0"/>
                  </a:lnTo>
                  <a:cubicBezTo>
                    <a:pt x="53" y="0"/>
                    <a:pt x="0" y="53"/>
                    <a:pt x="0" y="118"/>
                  </a:cubicBezTo>
                  <a:lnTo>
                    <a:pt x="0" y="237"/>
                  </a:lnTo>
                  <a:lnTo>
                    <a:pt x="55" y="237"/>
                  </a:lnTo>
                  <a:lnTo>
                    <a:pt x="55" y="145"/>
                  </a:lnTo>
                  <a:lnTo>
                    <a:pt x="228" y="145"/>
                  </a:lnTo>
                  <a:lnTo>
                    <a:pt x="281" y="92"/>
                  </a:lnTo>
                  <a:lnTo>
                    <a:pt x="61" y="92"/>
                  </a:lnTo>
                  <a:cubicBezTo>
                    <a:pt x="71" y="69"/>
                    <a:pt x="94" y="53"/>
                    <a:pt x="121" y="5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Freeform 13"/>
            <p:cNvSpPr>
              <a:spLocks noChangeArrowheads="1"/>
            </p:cNvSpPr>
            <p:nvPr/>
          </p:nvSpPr>
          <p:spPr bwMode="auto">
            <a:xfrm>
              <a:off x="8453438" y="231775"/>
              <a:ext cx="131762" cy="85725"/>
            </a:xfrm>
            <a:custGeom>
              <a:avLst/>
              <a:gdLst>
                <a:gd name="T0" fmla="*/ 313 w 367"/>
                <a:gd name="T1" fmla="*/ 160 h 238"/>
                <a:gd name="T2" fmla="*/ 93 w 367"/>
                <a:gd name="T3" fmla="*/ 0 h 238"/>
                <a:gd name="T4" fmla="*/ 93 w 367"/>
                <a:gd name="T5" fmla="*/ 0 h 238"/>
                <a:gd name="T6" fmla="*/ 0 w 367"/>
                <a:gd name="T7" fmla="*/ 0 h 238"/>
                <a:gd name="T8" fmla="*/ 40 w 367"/>
                <a:gd name="T9" fmla="*/ 33 h 238"/>
                <a:gd name="T10" fmla="*/ 40 w 367"/>
                <a:gd name="T11" fmla="*/ 237 h 238"/>
                <a:gd name="T12" fmla="*/ 95 w 367"/>
                <a:gd name="T13" fmla="*/ 237 h 238"/>
                <a:gd name="T14" fmla="*/ 95 w 367"/>
                <a:gd name="T15" fmla="*/ 65 h 238"/>
                <a:gd name="T16" fmla="*/ 324 w 367"/>
                <a:gd name="T17" fmla="*/ 232 h 238"/>
                <a:gd name="T18" fmla="*/ 325 w 367"/>
                <a:gd name="T19" fmla="*/ 233 h 238"/>
                <a:gd name="T20" fmla="*/ 326 w 367"/>
                <a:gd name="T21" fmla="*/ 233 h 238"/>
                <a:gd name="T22" fmla="*/ 326 w 367"/>
                <a:gd name="T23" fmla="*/ 233 h 238"/>
                <a:gd name="T24" fmla="*/ 339 w 367"/>
                <a:gd name="T25" fmla="*/ 237 h 238"/>
                <a:gd name="T26" fmla="*/ 366 w 367"/>
                <a:gd name="T27" fmla="*/ 210 h 238"/>
                <a:gd name="T28" fmla="*/ 366 w 367"/>
                <a:gd name="T29" fmla="*/ 210 h 238"/>
                <a:gd name="T30" fmla="*/ 366 w 367"/>
                <a:gd name="T31" fmla="*/ 0 h 238"/>
                <a:gd name="T32" fmla="*/ 313 w 367"/>
                <a:gd name="T33" fmla="*/ 0 h 238"/>
                <a:gd name="T34" fmla="*/ 313 w 367"/>
                <a:gd name="T35" fmla="*/ 16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7" h="238">
                  <a:moveTo>
                    <a:pt x="313" y="160"/>
                  </a:moveTo>
                  <a:lnTo>
                    <a:pt x="93" y="0"/>
                  </a:lnTo>
                  <a:lnTo>
                    <a:pt x="93" y="0"/>
                  </a:lnTo>
                  <a:lnTo>
                    <a:pt x="0" y="0"/>
                  </a:lnTo>
                  <a:lnTo>
                    <a:pt x="40" y="33"/>
                  </a:lnTo>
                  <a:lnTo>
                    <a:pt x="40" y="237"/>
                  </a:lnTo>
                  <a:lnTo>
                    <a:pt x="95" y="237"/>
                  </a:lnTo>
                  <a:lnTo>
                    <a:pt x="95" y="65"/>
                  </a:lnTo>
                  <a:lnTo>
                    <a:pt x="324" y="232"/>
                  </a:lnTo>
                  <a:cubicBezTo>
                    <a:pt x="324" y="232"/>
                    <a:pt x="325" y="232"/>
                    <a:pt x="325" y="233"/>
                  </a:cubicBezTo>
                  <a:lnTo>
                    <a:pt x="326" y="233"/>
                  </a:lnTo>
                  <a:lnTo>
                    <a:pt x="326" y="233"/>
                  </a:lnTo>
                  <a:cubicBezTo>
                    <a:pt x="330" y="236"/>
                    <a:pt x="334" y="237"/>
                    <a:pt x="339" y="237"/>
                  </a:cubicBezTo>
                  <a:cubicBezTo>
                    <a:pt x="354" y="237"/>
                    <a:pt x="366" y="225"/>
                    <a:pt x="366" y="210"/>
                  </a:cubicBezTo>
                  <a:lnTo>
                    <a:pt x="366" y="210"/>
                  </a:lnTo>
                  <a:lnTo>
                    <a:pt x="366" y="0"/>
                  </a:lnTo>
                  <a:lnTo>
                    <a:pt x="313" y="0"/>
                  </a:lnTo>
                  <a:lnTo>
                    <a:pt x="313" y="16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Freeform 14"/>
            <p:cNvSpPr>
              <a:spLocks noChangeArrowheads="1"/>
            </p:cNvSpPr>
            <p:nvPr/>
          </p:nvSpPr>
          <p:spPr bwMode="auto">
            <a:xfrm>
              <a:off x="8101013" y="231775"/>
              <a:ext cx="133350" cy="85725"/>
            </a:xfrm>
            <a:custGeom>
              <a:avLst/>
              <a:gdLst>
                <a:gd name="T0" fmla="*/ 369 w 370"/>
                <a:gd name="T1" fmla="*/ 92 h 238"/>
                <a:gd name="T2" fmla="*/ 61 w 370"/>
                <a:gd name="T3" fmla="*/ 92 h 238"/>
                <a:gd name="T4" fmla="*/ 120 w 370"/>
                <a:gd name="T5" fmla="*/ 53 h 238"/>
                <a:gd name="T6" fmla="*/ 349 w 370"/>
                <a:gd name="T7" fmla="*/ 53 h 238"/>
                <a:gd name="T8" fmla="*/ 250 w 370"/>
                <a:gd name="T9" fmla="*/ 0 h 238"/>
                <a:gd name="T10" fmla="*/ 119 w 370"/>
                <a:gd name="T11" fmla="*/ 0 h 238"/>
                <a:gd name="T12" fmla="*/ 0 w 370"/>
                <a:gd name="T13" fmla="*/ 118 h 238"/>
                <a:gd name="T14" fmla="*/ 0 w 370"/>
                <a:gd name="T15" fmla="*/ 145 h 238"/>
                <a:gd name="T16" fmla="*/ 307 w 370"/>
                <a:gd name="T17" fmla="*/ 145 h 238"/>
                <a:gd name="T18" fmla="*/ 248 w 370"/>
                <a:gd name="T19" fmla="*/ 183 h 238"/>
                <a:gd name="T20" fmla="*/ 5 w 370"/>
                <a:gd name="T21" fmla="*/ 183 h 238"/>
                <a:gd name="T22" fmla="*/ 104 w 370"/>
                <a:gd name="T23" fmla="*/ 237 h 238"/>
                <a:gd name="T24" fmla="*/ 250 w 370"/>
                <a:gd name="T25" fmla="*/ 237 h 238"/>
                <a:gd name="T26" fmla="*/ 369 w 370"/>
                <a:gd name="T27" fmla="*/ 118 h 238"/>
                <a:gd name="T28" fmla="*/ 369 w 370"/>
                <a:gd name="T29" fmla="*/ 92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0" h="238">
                  <a:moveTo>
                    <a:pt x="369" y="92"/>
                  </a:moveTo>
                  <a:lnTo>
                    <a:pt x="61" y="92"/>
                  </a:lnTo>
                  <a:cubicBezTo>
                    <a:pt x="72" y="69"/>
                    <a:pt x="93" y="53"/>
                    <a:pt x="120" y="53"/>
                  </a:cubicBezTo>
                  <a:lnTo>
                    <a:pt x="349" y="53"/>
                  </a:lnTo>
                  <a:cubicBezTo>
                    <a:pt x="328" y="21"/>
                    <a:pt x="291" y="0"/>
                    <a:pt x="250" y="0"/>
                  </a:cubicBezTo>
                  <a:lnTo>
                    <a:pt x="119" y="0"/>
                  </a:lnTo>
                  <a:cubicBezTo>
                    <a:pt x="53" y="0"/>
                    <a:pt x="0" y="53"/>
                    <a:pt x="0" y="118"/>
                  </a:cubicBezTo>
                  <a:lnTo>
                    <a:pt x="0" y="145"/>
                  </a:lnTo>
                  <a:lnTo>
                    <a:pt x="307" y="145"/>
                  </a:lnTo>
                  <a:cubicBezTo>
                    <a:pt x="297" y="168"/>
                    <a:pt x="274" y="183"/>
                    <a:pt x="248" y="183"/>
                  </a:cubicBezTo>
                  <a:lnTo>
                    <a:pt x="5" y="183"/>
                  </a:lnTo>
                  <a:cubicBezTo>
                    <a:pt x="26" y="216"/>
                    <a:pt x="62" y="237"/>
                    <a:pt x="104" y="237"/>
                  </a:cubicBezTo>
                  <a:lnTo>
                    <a:pt x="250" y="237"/>
                  </a:lnTo>
                  <a:cubicBezTo>
                    <a:pt x="316" y="237"/>
                    <a:pt x="369" y="184"/>
                    <a:pt x="369" y="118"/>
                  </a:cubicBezTo>
                  <a:lnTo>
                    <a:pt x="369" y="9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Freeform 15"/>
            <p:cNvSpPr>
              <a:spLocks noChangeArrowheads="1"/>
            </p:cNvSpPr>
            <p:nvPr/>
          </p:nvSpPr>
          <p:spPr bwMode="auto">
            <a:xfrm>
              <a:off x="8602663" y="265113"/>
              <a:ext cx="47625" cy="22225"/>
            </a:xfrm>
            <a:custGeom>
              <a:avLst/>
              <a:gdLst>
                <a:gd name="T0" fmla="*/ 131 w 132"/>
                <a:gd name="T1" fmla="*/ 30 h 62"/>
                <a:gd name="T2" fmla="*/ 101 w 132"/>
                <a:gd name="T3" fmla="*/ 61 h 62"/>
                <a:gd name="T4" fmla="*/ 30 w 132"/>
                <a:gd name="T5" fmla="*/ 61 h 62"/>
                <a:gd name="T6" fmla="*/ 0 w 132"/>
                <a:gd name="T7" fmla="*/ 30 h 62"/>
                <a:gd name="T8" fmla="*/ 0 w 132"/>
                <a:gd name="T9" fmla="*/ 30 h 62"/>
                <a:gd name="T10" fmla="*/ 30 w 132"/>
                <a:gd name="T11" fmla="*/ 0 h 62"/>
                <a:gd name="T12" fmla="*/ 101 w 132"/>
                <a:gd name="T13" fmla="*/ 0 h 62"/>
                <a:gd name="T14" fmla="*/ 131 w 132"/>
                <a:gd name="T15" fmla="*/ 3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62">
                  <a:moveTo>
                    <a:pt x="131" y="30"/>
                  </a:moveTo>
                  <a:cubicBezTo>
                    <a:pt x="131" y="47"/>
                    <a:pt x="118" y="61"/>
                    <a:pt x="101" y="61"/>
                  </a:cubicBezTo>
                  <a:lnTo>
                    <a:pt x="30" y="61"/>
                  </a:lnTo>
                  <a:cubicBezTo>
                    <a:pt x="13" y="61"/>
                    <a:pt x="0" y="47"/>
                    <a:pt x="0" y="30"/>
                  </a:cubicBezTo>
                  <a:lnTo>
                    <a:pt x="0" y="30"/>
                  </a:lnTo>
                  <a:cubicBezTo>
                    <a:pt x="0" y="14"/>
                    <a:pt x="13" y="0"/>
                    <a:pt x="30" y="0"/>
                  </a:cubicBezTo>
                  <a:lnTo>
                    <a:pt x="101" y="0"/>
                  </a:lnTo>
                  <a:cubicBezTo>
                    <a:pt x="118" y="0"/>
                    <a:pt x="131" y="14"/>
                    <a:pt x="131" y="3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Freeform 16"/>
            <p:cNvSpPr>
              <a:spLocks noChangeArrowheads="1"/>
            </p:cNvSpPr>
            <p:nvPr/>
          </p:nvSpPr>
          <p:spPr bwMode="auto">
            <a:xfrm>
              <a:off x="8656638" y="250825"/>
              <a:ext cx="33337" cy="66675"/>
            </a:xfrm>
            <a:custGeom>
              <a:avLst/>
              <a:gdLst>
                <a:gd name="T0" fmla="*/ 93 w 94"/>
                <a:gd name="T1" fmla="*/ 0 h 185"/>
                <a:gd name="T2" fmla="*/ 93 w 94"/>
                <a:gd name="T3" fmla="*/ 184 h 185"/>
                <a:gd name="T4" fmla="*/ 39 w 94"/>
                <a:gd name="T5" fmla="*/ 184 h 185"/>
                <a:gd name="T6" fmla="*/ 39 w 94"/>
                <a:gd name="T7" fmla="*/ 39 h 185"/>
                <a:gd name="T8" fmla="*/ 0 w 94"/>
                <a:gd name="T9" fmla="*/ 0 h 185"/>
                <a:gd name="T10" fmla="*/ 93 w 94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185">
                  <a:moveTo>
                    <a:pt x="93" y="0"/>
                  </a:moveTo>
                  <a:lnTo>
                    <a:pt x="93" y="184"/>
                  </a:lnTo>
                  <a:lnTo>
                    <a:pt x="39" y="184"/>
                  </a:lnTo>
                  <a:lnTo>
                    <a:pt x="39" y="39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" name="Freeform 17"/>
            <p:cNvSpPr>
              <a:spLocks noChangeArrowheads="1"/>
            </p:cNvSpPr>
            <p:nvPr/>
          </p:nvSpPr>
          <p:spPr bwMode="auto">
            <a:xfrm>
              <a:off x="7727950" y="330200"/>
              <a:ext cx="22225" cy="23813"/>
            </a:xfrm>
            <a:custGeom>
              <a:avLst/>
              <a:gdLst>
                <a:gd name="T0" fmla="*/ 31 w 63"/>
                <a:gd name="T1" fmla="*/ 0 h 64"/>
                <a:gd name="T2" fmla="*/ 62 w 63"/>
                <a:gd name="T3" fmla="*/ 31 h 64"/>
                <a:gd name="T4" fmla="*/ 31 w 63"/>
                <a:gd name="T5" fmla="*/ 63 h 64"/>
                <a:gd name="T6" fmla="*/ 0 w 63"/>
                <a:gd name="T7" fmla="*/ 31 h 64"/>
                <a:gd name="T8" fmla="*/ 31 w 63"/>
                <a:gd name="T9" fmla="*/ 0 h 64"/>
                <a:gd name="T10" fmla="*/ 31 w 63"/>
                <a:gd name="T11" fmla="*/ 5 h 64"/>
                <a:gd name="T12" fmla="*/ 6 w 63"/>
                <a:gd name="T13" fmla="*/ 31 h 64"/>
                <a:gd name="T14" fmla="*/ 31 w 63"/>
                <a:gd name="T15" fmla="*/ 58 h 64"/>
                <a:gd name="T16" fmla="*/ 56 w 63"/>
                <a:gd name="T17" fmla="*/ 31 h 64"/>
                <a:gd name="T18" fmla="*/ 31 w 63"/>
                <a:gd name="T19" fmla="*/ 5 h 64"/>
                <a:gd name="T20" fmla="*/ 25 w 63"/>
                <a:gd name="T21" fmla="*/ 50 h 64"/>
                <a:gd name="T22" fmla="*/ 19 w 63"/>
                <a:gd name="T23" fmla="*/ 50 h 64"/>
                <a:gd name="T24" fmla="*/ 19 w 63"/>
                <a:gd name="T25" fmla="*/ 15 h 64"/>
                <a:gd name="T26" fmla="*/ 29 w 63"/>
                <a:gd name="T27" fmla="*/ 14 h 64"/>
                <a:gd name="T28" fmla="*/ 40 w 63"/>
                <a:gd name="T29" fmla="*/ 16 h 64"/>
                <a:gd name="T30" fmla="*/ 43 w 63"/>
                <a:gd name="T31" fmla="*/ 24 h 64"/>
                <a:gd name="T32" fmla="*/ 36 w 63"/>
                <a:gd name="T33" fmla="*/ 32 h 64"/>
                <a:gd name="T34" fmla="*/ 36 w 63"/>
                <a:gd name="T35" fmla="*/ 32 h 64"/>
                <a:gd name="T36" fmla="*/ 42 w 63"/>
                <a:gd name="T37" fmla="*/ 41 h 64"/>
                <a:gd name="T38" fmla="*/ 44 w 63"/>
                <a:gd name="T39" fmla="*/ 50 h 64"/>
                <a:gd name="T40" fmla="*/ 39 w 63"/>
                <a:gd name="T41" fmla="*/ 50 h 64"/>
                <a:gd name="T42" fmla="*/ 36 w 63"/>
                <a:gd name="T43" fmla="*/ 41 h 64"/>
                <a:gd name="T44" fmla="*/ 29 w 63"/>
                <a:gd name="T45" fmla="*/ 34 h 64"/>
                <a:gd name="T46" fmla="*/ 25 w 63"/>
                <a:gd name="T47" fmla="*/ 34 h 64"/>
                <a:gd name="T48" fmla="*/ 25 w 63"/>
                <a:gd name="T49" fmla="*/ 50 h 64"/>
                <a:gd name="T50" fmla="*/ 25 w 63"/>
                <a:gd name="T51" fmla="*/ 30 h 64"/>
                <a:gd name="T52" fmla="*/ 29 w 63"/>
                <a:gd name="T53" fmla="*/ 30 h 64"/>
                <a:gd name="T54" fmla="*/ 37 w 63"/>
                <a:gd name="T55" fmla="*/ 24 h 64"/>
                <a:gd name="T56" fmla="*/ 29 w 63"/>
                <a:gd name="T57" fmla="*/ 18 h 64"/>
                <a:gd name="T58" fmla="*/ 25 w 63"/>
                <a:gd name="T59" fmla="*/ 18 h 64"/>
                <a:gd name="T60" fmla="*/ 25 w 63"/>
                <a:gd name="T61" fmla="*/ 3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3" h="64">
                  <a:moveTo>
                    <a:pt x="31" y="0"/>
                  </a:moveTo>
                  <a:cubicBezTo>
                    <a:pt x="48" y="0"/>
                    <a:pt x="62" y="14"/>
                    <a:pt x="62" y="31"/>
                  </a:cubicBezTo>
                  <a:cubicBezTo>
                    <a:pt x="62" y="49"/>
                    <a:pt x="48" y="63"/>
                    <a:pt x="31" y="63"/>
                  </a:cubicBezTo>
                  <a:cubicBezTo>
                    <a:pt x="13" y="63"/>
                    <a:pt x="0" y="49"/>
                    <a:pt x="0" y="31"/>
                  </a:cubicBezTo>
                  <a:cubicBezTo>
                    <a:pt x="0" y="14"/>
                    <a:pt x="13" y="0"/>
                    <a:pt x="31" y="0"/>
                  </a:cubicBezTo>
                  <a:close/>
                  <a:moveTo>
                    <a:pt x="31" y="5"/>
                  </a:moveTo>
                  <a:cubicBezTo>
                    <a:pt x="17" y="5"/>
                    <a:pt x="6" y="17"/>
                    <a:pt x="6" y="31"/>
                  </a:cubicBezTo>
                  <a:cubicBezTo>
                    <a:pt x="6" y="46"/>
                    <a:pt x="17" y="58"/>
                    <a:pt x="31" y="58"/>
                  </a:cubicBezTo>
                  <a:cubicBezTo>
                    <a:pt x="45" y="58"/>
                    <a:pt x="56" y="46"/>
                    <a:pt x="56" y="31"/>
                  </a:cubicBezTo>
                  <a:cubicBezTo>
                    <a:pt x="56" y="17"/>
                    <a:pt x="45" y="5"/>
                    <a:pt x="31" y="5"/>
                  </a:cubicBezTo>
                  <a:close/>
                  <a:moveTo>
                    <a:pt x="25" y="50"/>
                  </a:moveTo>
                  <a:lnTo>
                    <a:pt x="19" y="50"/>
                  </a:lnTo>
                  <a:lnTo>
                    <a:pt x="19" y="15"/>
                  </a:lnTo>
                  <a:cubicBezTo>
                    <a:pt x="22" y="14"/>
                    <a:pt x="25" y="14"/>
                    <a:pt x="29" y="14"/>
                  </a:cubicBezTo>
                  <a:cubicBezTo>
                    <a:pt x="34" y="14"/>
                    <a:pt x="38" y="15"/>
                    <a:pt x="40" y="16"/>
                  </a:cubicBezTo>
                  <a:cubicBezTo>
                    <a:pt x="42" y="18"/>
                    <a:pt x="43" y="20"/>
                    <a:pt x="43" y="24"/>
                  </a:cubicBezTo>
                  <a:cubicBezTo>
                    <a:pt x="43" y="28"/>
                    <a:pt x="40" y="31"/>
                    <a:pt x="36" y="32"/>
                  </a:cubicBezTo>
                  <a:lnTo>
                    <a:pt x="36" y="32"/>
                  </a:lnTo>
                  <a:cubicBezTo>
                    <a:pt x="40" y="33"/>
                    <a:pt x="42" y="36"/>
                    <a:pt x="42" y="41"/>
                  </a:cubicBezTo>
                  <a:cubicBezTo>
                    <a:pt x="43" y="46"/>
                    <a:pt x="44" y="48"/>
                    <a:pt x="44" y="50"/>
                  </a:cubicBezTo>
                  <a:lnTo>
                    <a:pt x="39" y="50"/>
                  </a:lnTo>
                  <a:cubicBezTo>
                    <a:pt x="38" y="48"/>
                    <a:pt x="37" y="45"/>
                    <a:pt x="36" y="41"/>
                  </a:cubicBezTo>
                  <a:cubicBezTo>
                    <a:pt x="35" y="36"/>
                    <a:pt x="33" y="34"/>
                    <a:pt x="29" y="34"/>
                  </a:cubicBezTo>
                  <a:lnTo>
                    <a:pt x="25" y="34"/>
                  </a:lnTo>
                  <a:lnTo>
                    <a:pt x="25" y="50"/>
                  </a:lnTo>
                  <a:close/>
                  <a:moveTo>
                    <a:pt x="25" y="30"/>
                  </a:moveTo>
                  <a:lnTo>
                    <a:pt x="29" y="30"/>
                  </a:lnTo>
                  <a:cubicBezTo>
                    <a:pt x="33" y="30"/>
                    <a:pt x="37" y="28"/>
                    <a:pt x="37" y="24"/>
                  </a:cubicBezTo>
                  <a:cubicBezTo>
                    <a:pt x="37" y="21"/>
                    <a:pt x="35" y="18"/>
                    <a:pt x="29" y="18"/>
                  </a:cubicBezTo>
                  <a:cubicBezTo>
                    <a:pt x="27" y="18"/>
                    <a:pt x="26" y="18"/>
                    <a:pt x="25" y="18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027" y="1036638"/>
            <a:ext cx="8234363" cy="41195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2089" y="5451475"/>
            <a:ext cx="1392294" cy="263526"/>
          </a:xfrm>
          <a:prstGeom prst="rect">
            <a:avLst/>
          </a:prstGeom>
        </p:spPr>
        <p:txBody>
          <a:bodyPr vert="horz" lIns="91440" tIns="0" rIns="0" bIns="0" rtlCol="0" anchor="ctr"/>
          <a:lstStyle>
            <a:lvl1pPr algn="r">
              <a:defRPr sz="800" kern="0">
                <a:solidFill>
                  <a:schemeClr val="bg2"/>
                </a:solidFill>
                <a:latin typeface="+mj-lt"/>
                <a:cs typeface="Arial Narrow"/>
              </a:defRPr>
            </a:lvl1pPr>
          </a:lstStyle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4028" y="156001"/>
            <a:ext cx="8243535" cy="749240"/>
          </a:xfrm>
          <a:prstGeom prst="rect">
            <a:avLst/>
          </a:prstGeom>
        </p:spPr>
        <p:txBody>
          <a:bodyPr vert="horz" lIns="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239" y="5451475"/>
            <a:ext cx="616851" cy="263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bg1"/>
                </a:solidFill>
                <a:latin typeface="+mj-lt"/>
                <a:cs typeface="Arial Narrow"/>
              </a:defRPr>
            </a:lvl1pPr>
          </a:lstStyle>
          <a:p>
            <a:fld id="{BF979055-76BC-1D44-A45A-15E25D6A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1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10" r:id="rId2"/>
    <p:sldLayoutId id="2147483676" r:id="rId3"/>
    <p:sldLayoutId id="2147483717" r:id="rId4"/>
    <p:sldLayoutId id="2147483677" r:id="rId5"/>
    <p:sldLayoutId id="2147483718" r:id="rId6"/>
    <p:sldLayoutId id="2147483678" r:id="rId7"/>
    <p:sldLayoutId id="2147483719" r:id="rId8"/>
    <p:sldLayoutId id="2147483679" r:id="rId9"/>
    <p:sldLayoutId id="2147483680" r:id="rId10"/>
    <p:sldLayoutId id="2147483681" r:id="rId11"/>
    <p:sldLayoutId id="2147483706" r:id="rId12"/>
    <p:sldLayoutId id="2147483707" r:id="rId13"/>
    <p:sldLayoutId id="2147483708" r:id="rId14"/>
    <p:sldLayoutId id="2147483703" r:id="rId15"/>
    <p:sldLayoutId id="2147483704" r:id="rId16"/>
    <p:sldLayoutId id="2147483702" r:id="rId17"/>
    <p:sldLayoutId id="2147483692" r:id="rId18"/>
    <p:sldLayoutId id="2147483701" r:id="rId19"/>
    <p:sldLayoutId id="2147483705" r:id="rId20"/>
    <p:sldLayoutId id="2147483683" r:id="rId21"/>
    <p:sldLayoutId id="2147483693" r:id="rId22"/>
    <p:sldLayoutId id="2147483713" r:id="rId23"/>
    <p:sldLayoutId id="2147483695" r:id="rId24"/>
    <p:sldLayoutId id="2147483712" r:id="rId25"/>
    <p:sldLayoutId id="2147483715" r:id="rId26"/>
    <p:sldLayoutId id="2147483716" r:id="rId27"/>
    <p:sldLayoutId id="2147483720" r:id="rId28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ct val="85000"/>
        </a:lnSpc>
        <a:spcBef>
          <a:spcPct val="0"/>
        </a:spcBef>
        <a:buNone/>
        <a:defRPr sz="2800" b="1" i="0" kern="1200" cap="none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31775" indent="-231775" algn="l" defTabSz="457200" rtl="0" eaLnBrk="1" latinLnBrk="0" hangingPunct="1">
        <a:spcBef>
          <a:spcPts val="800"/>
        </a:spcBef>
        <a:buClr>
          <a:schemeClr val="tx2"/>
        </a:buClr>
        <a:buSzPct val="100000"/>
        <a:buFont typeface="Consolas"/>
        <a:buChar char="▸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457200" indent="-225425" algn="l" defTabSz="457200" rtl="0" eaLnBrk="1" latinLnBrk="0" hangingPunct="1">
        <a:spcBef>
          <a:spcPts val="530"/>
        </a:spcBef>
        <a:buClr>
          <a:schemeClr val="tx2"/>
        </a:buClr>
        <a:buSzPct val="100000"/>
        <a:buFont typeface="Arial"/>
        <a:buChar char="•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688975" indent="-223838" algn="l" defTabSz="457200" rtl="0" eaLnBrk="1" latinLnBrk="0" hangingPunct="1">
        <a:spcBef>
          <a:spcPts val="480"/>
        </a:spcBef>
        <a:buClr>
          <a:schemeClr val="tx2"/>
        </a:buClr>
        <a:buFont typeface="Consolas"/>
        <a:buChar char="▸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855663" indent="-166688" algn="l" defTabSz="457200" rtl="0" eaLnBrk="1" latinLnBrk="0" hangingPunct="1">
        <a:spcBef>
          <a:spcPts val="430"/>
        </a:spcBef>
        <a:buClr>
          <a:schemeClr val="tx2"/>
        </a:buClr>
        <a:buSzPct val="97000"/>
        <a:buFont typeface="Arial"/>
        <a:buChar char="•"/>
        <a:defRPr sz="1800" kern="1200">
          <a:solidFill>
            <a:srgbClr val="000000"/>
          </a:solidFill>
          <a:latin typeface="Arial"/>
          <a:ea typeface="+mn-ea"/>
          <a:cs typeface="Arial"/>
        </a:defRPr>
      </a:lvl4pPr>
      <a:lvl5pPr marL="1089025" indent="-233363" algn="l" defTabSz="457200" rtl="0" eaLnBrk="1" latinLnBrk="0" hangingPunct="1">
        <a:spcBef>
          <a:spcPts val="380"/>
        </a:spcBef>
        <a:buClr>
          <a:schemeClr val="tx2"/>
        </a:buClr>
        <a:buFont typeface="Consolas"/>
        <a:buChar char="▸"/>
        <a:tabLst/>
        <a:defRPr sz="1600" kern="1200">
          <a:solidFill>
            <a:srgbClr val="000000"/>
          </a:solidFill>
          <a:latin typeface="Arial"/>
          <a:ea typeface="+mn-ea"/>
          <a:cs typeface="Arial"/>
        </a:defRPr>
      </a:lvl5pPr>
      <a:lvl6pPr marL="1255713" indent="-168275" algn="l" defTabSz="457200" rtl="0" eaLnBrk="1" latinLnBrk="0" hangingPunct="1">
        <a:spcBef>
          <a:spcPts val="350"/>
        </a:spcBef>
        <a:buClr>
          <a:schemeClr val="tx2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90750" y="3704776"/>
            <a:ext cx="6497638" cy="929246"/>
          </a:xfrm>
        </p:spPr>
        <p:txBody>
          <a:bodyPr/>
          <a:lstStyle/>
          <a:p>
            <a:r>
              <a:rPr lang="en-US" dirty="0"/>
              <a:t>Snapshots in a Flash with </a:t>
            </a:r>
            <a:r>
              <a:rPr lang="en-US" dirty="0" smtClean="0"/>
              <a:t>ioSnap</a:t>
            </a:r>
            <a:r>
              <a:rPr lang="en-US" sz="1800" baseline="52000" dirty="0" smtClean="0"/>
              <a:t>TM</a:t>
            </a:r>
            <a:r>
              <a:rPr lang="en-US" baseline="52000" dirty="0" smtClean="0"/>
              <a:t>	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73200" y="4586842"/>
            <a:ext cx="7214058" cy="316803"/>
          </a:xfrm>
        </p:spPr>
        <p:txBody>
          <a:bodyPr/>
          <a:lstStyle/>
          <a:p>
            <a:r>
              <a:rPr lang="en-US" dirty="0" err="1"/>
              <a:t>Sriram</a:t>
            </a:r>
            <a:r>
              <a:rPr lang="en-US" dirty="0"/>
              <a:t> Subramanian, </a:t>
            </a:r>
            <a:r>
              <a:rPr lang="en-US" u="sng" dirty="0"/>
              <a:t>Swami </a:t>
            </a:r>
            <a:r>
              <a:rPr lang="en-US" u="sng" dirty="0" err="1"/>
              <a:t>Sundararaman</a:t>
            </a:r>
            <a:r>
              <a:rPr lang="en-US" dirty="0"/>
              <a:t>, </a:t>
            </a:r>
            <a:r>
              <a:rPr lang="en-US" dirty="0" err="1"/>
              <a:t>Nisha</a:t>
            </a:r>
            <a:r>
              <a:rPr lang="en-US" dirty="0"/>
              <a:t> </a:t>
            </a:r>
            <a:r>
              <a:rPr lang="en-US" dirty="0" err="1"/>
              <a:t>Talagala</a:t>
            </a:r>
            <a:r>
              <a:rPr lang="en-US" dirty="0" smtClean="0"/>
              <a:t>,</a:t>
            </a:r>
          </a:p>
          <a:p>
            <a:r>
              <a:rPr lang="en-US" dirty="0"/>
              <a:t>Andrea </a:t>
            </a:r>
            <a:r>
              <a:rPr lang="en-US" dirty="0" err="1"/>
              <a:t>Arpaci-Dusseau</a:t>
            </a:r>
            <a:r>
              <a:rPr lang="en-US" dirty="0"/>
              <a:t>, </a:t>
            </a:r>
            <a:r>
              <a:rPr lang="en-US" dirty="0" err="1"/>
              <a:t>Remzi</a:t>
            </a:r>
            <a:r>
              <a:rPr lang="en-US" dirty="0"/>
              <a:t> </a:t>
            </a:r>
            <a:r>
              <a:rPr lang="en-US" dirty="0" err="1"/>
              <a:t>Arpaci-Dusseau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lang="en-US" sz="800" kern="1200" spc="0" smtClean="0">
                <a:solidFill>
                  <a:srgbClr val="9C9C9C"/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Copyright </a:t>
            </a:r>
            <a:r>
              <a:rPr lang="en-US" baseline="30000" dirty="0" smtClean="0">
                <a:solidFill>
                  <a:schemeClr val="bg1"/>
                </a:solidFill>
              </a:rPr>
              <a:t>©</a:t>
            </a:r>
            <a:r>
              <a:rPr lang="en-US" dirty="0" smtClean="0">
                <a:solidFill>
                  <a:schemeClr val="bg1"/>
                </a:solidFill>
              </a:rPr>
              <a:t> 2014 Fusion-io, Inc.  All rights reserved.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700" y="1485900"/>
            <a:ext cx="660400" cy="103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6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6667420" y="872761"/>
            <a:ext cx="1218270" cy="629837"/>
            <a:chOff x="6667420" y="1042846"/>
            <a:chExt cx="1218270" cy="629837"/>
          </a:xfrm>
        </p:grpSpPr>
        <p:sp>
          <p:nvSpPr>
            <p:cNvPr id="38" name="Rectangle 37"/>
            <p:cNvSpPr/>
            <p:nvPr/>
          </p:nvSpPr>
          <p:spPr>
            <a:xfrm>
              <a:off x="6667420" y="1042846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75040" y="1077186"/>
              <a:ext cx="11106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Segment Boundary</a:t>
              </a:r>
              <a:endParaRPr lang="en-US" sz="1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287" y="275353"/>
            <a:ext cx="8238088" cy="629887"/>
          </a:xfrm>
        </p:spPr>
        <p:txBody>
          <a:bodyPr/>
          <a:lstStyle/>
          <a:p>
            <a:r>
              <a:rPr lang="en-US" sz="2800" dirty="0" smtClean="0"/>
              <a:t>Creating / Deleting Snapshots in Flash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89" y="1018191"/>
            <a:ext cx="2272619" cy="49321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569D33"/>
                </a:solidFill>
              </a:rPr>
              <a:t>Key concept:</a:t>
            </a:r>
            <a:endParaRPr lang="en-US" b="1" dirty="0">
              <a:solidFill>
                <a:srgbClr val="569D33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258845" y="2239226"/>
            <a:ext cx="109728" cy="10591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36505" y="2239226"/>
            <a:ext cx="109728" cy="10591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4165" y="2239226"/>
            <a:ext cx="109728" cy="10591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6561" y="2910835"/>
            <a:ext cx="171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Infinite size log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91276" y="1966186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62897" y="1966186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74214" y="1966186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89539" y="1966186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23585" y="2910835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671779" y="2910835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14581" y="2910835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6898421" y="2910835"/>
            <a:ext cx="44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72062" y="1003013"/>
            <a:ext cx="116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napshot</a:t>
            </a:r>
            <a:endParaRPr lang="en-US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09399" y="3723424"/>
            <a:ext cx="7436744" cy="493214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33363" indent="-233363" algn="l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100000"/>
              <a:buFont typeface="Lucida Sans Unicode"/>
              <a:buChar char="▸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458788" indent="-1778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54075" indent="-230188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97000"/>
              <a:buFont typeface="Arial"/>
              <a:buChar char="▸"/>
              <a:defRPr sz="16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147763" indent="-1714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sz="14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Deletion is similar to creation – simply write a deletion note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09399" y="3309040"/>
            <a:ext cx="7436744" cy="493214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33363" indent="-233363" algn="l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100000"/>
              <a:buFont typeface="Lucida Sans Unicode"/>
              <a:buChar char="▸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458788" indent="-1778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54075" indent="-230188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97000"/>
              <a:buFont typeface="Arial"/>
              <a:buChar char="▸"/>
              <a:defRPr sz="16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147763" indent="-1714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sz="14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</a:t>
            </a:r>
            <a:r>
              <a:rPr lang="en-US" dirty="0" smtClean="0"/>
              <a:t>reation is just writing a snapshot create note in the log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9399" y="1977264"/>
            <a:ext cx="4918453" cy="629837"/>
            <a:chOff x="1484890" y="1042846"/>
            <a:chExt cx="4918453" cy="629837"/>
          </a:xfrm>
        </p:grpSpPr>
        <p:sp>
          <p:nvSpPr>
            <p:cNvPr id="30" name="Rectangle 29"/>
            <p:cNvSpPr/>
            <p:nvPr/>
          </p:nvSpPr>
          <p:spPr>
            <a:xfrm>
              <a:off x="1484890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995741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92492" y="1042846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7905503" y="872761"/>
            <a:ext cx="0" cy="629837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020232" y="1977264"/>
            <a:ext cx="107620" cy="629837"/>
          </a:xfrm>
          <a:prstGeom prst="rect">
            <a:avLst/>
          </a:prstGeom>
          <a:solidFill>
            <a:schemeClr val="accent6">
              <a:lumMod val="10000"/>
            </a:schemeClr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6080365" y="1975142"/>
            <a:ext cx="2407602" cy="631959"/>
            <a:chOff x="1484890" y="1042846"/>
            <a:chExt cx="2407602" cy="631959"/>
          </a:xfrm>
        </p:grpSpPr>
        <p:sp>
          <p:nvSpPr>
            <p:cNvPr id="45" name="Rectangle 44"/>
            <p:cNvSpPr/>
            <p:nvPr/>
          </p:nvSpPr>
          <p:spPr>
            <a:xfrm>
              <a:off x="1484890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484890" y="1044968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8" name="Rounded Rectangle 47"/>
          <p:cNvSpPr/>
          <p:nvPr/>
        </p:nvSpPr>
        <p:spPr>
          <a:xfrm>
            <a:off x="272163" y="4690096"/>
            <a:ext cx="8486976" cy="517733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Leverage time ordering of data in a log to create snapshots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87168" y="2284583"/>
            <a:ext cx="7629956" cy="1134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headEnd type="none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94924" y="1596854"/>
            <a:ext cx="130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214581" y="1596854"/>
            <a:ext cx="130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439004" y="1596854"/>
            <a:ext cx="133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</a:t>
            </a:r>
            <a:endParaRPr lang="en-US" dirty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209399" y="4122431"/>
            <a:ext cx="8051132" cy="493214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defRPr sz="2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33363" indent="-233363" algn="l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100000"/>
              <a:buFont typeface="Lucida Sans Unicode"/>
              <a:buChar char="▸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458788" indent="-1778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54075" indent="-230188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97000"/>
              <a:buFont typeface="Arial"/>
              <a:buChar char="▸"/>
              <a:defRPr sz="16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147763" indent="-1714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sz="14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Snapshot creation/deletion is fast &amp; </a:t>
            </a:r>
            <a:r>
              <a:rPr lang="en-US" dirty="0"/>
              <a:t>negligible (fixed) metadata</a:t>
            </a:r>
          </a:p>
        </p:txBody>
      </p:sp>
    </p:spTree>
    <p:extLst>
      <p:ext uri="{BB962C8B-B14F-4D97-AF65-F5344CB8AC3E}">
        <p14:creationId xmlns:p14="http://schemas.microsoft.com/office/powerpoint/2010/main" val="28802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/>
      <p:bldP spid="17" grpId="0"/>
      <p:bldP spid="25" grpId="0"/>
      <p:bldP spid="26" grpId="0"/>
      <p:bldP spid="27" grpId="0"/>
      <p:bldP spid="31" grpId="0"/>
      <p:bldP spid="33" grpId="0"/>
      <p:bldP spid="34" grpId="0"/>
      <p:bldP spid="43" grpId="0" animBg="1"/>
      <p:bldP spid="48" grpId="0" animBg="1"/>
      <p:bldP spid="24" grpId="0"/>
      <p:bldP spid="49" grpId="0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23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Well What </a:t>
            </a:r>
            <a:r>
              <a:rPr lang="en-US" sz="2800" dirty="0"/>
              <a:t>A</a:t>
            </a:r>
            <a:r>
              <a:rPr lang="en-US" sz="2800" dirty="0" smtClean="0"/>
              <a:t>bout </a:t>
            </a:r>
            <a:r>
              <a:rPr lang="en-US" sz="2800" dirty="0"/>
              <a:t>S</a:t>
            </a:r>
            <a:r>
              <a:rPr lang="en-US" sz="2800" dirty="0" smtClean="0"/>
              <a:t>egment </a:t>
            </a:r>
            <a:r>
              <a:rPr lang="en-US" sz="2800" dirty="0"/>
              <a:t>C</a:t>
            </a:r>
            <a:r>
              <a:rPr lang="en-US" sz="2800" dirty="0" smtClean="0"/>
              <a:t>leaner?</a:t>
            </a:r>
            <a:endParaRPr lang="en-US" sz="28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1484890" y="872761"/>
            <a:ext cx="4918453" cy="629837"/>
            <a:chOff x="1484890" y="1042846"/>
            <a:chExt cx="4918453" cy="629837"/>
          </a:xfrm>
        </p:grpSpPr>
        <p:sp>
          <p:nvSpPr>
            <p:cNvPr id="23" name="Rectangle 22"/>
            <p:cNvSpPr/>
            <p:nvPr/>
          </p:nvSpPr>
          <p:spPr>
            <a:xfrm>
              <a:off x="1484890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95741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92492" y="1042846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1575340" y="986338"/>
            <a:ext cx="479317" cy="423332"/>
          </a:xfrm>
          <a:prstGeom prst="rect">
            <a:avLst/>
          </a:prstGeom>
          <a:solidFill>
            <a:srgbClr val="58A62E"/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10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54657" y="986338"/>
            <a:ext cx="479317" cy="423332"/>
          </a:xfrm>
          <a:prstGeom prst="rect">
            <a:avLst/>
          </a:prstGeom>
          <a:solidFill>
            <a:srgbClr val="58A62E"/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20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33974" y="986338"/>
            <a:ext cx="479317" cy="423332"/>
          </a:xfrm>
          <a:prstGeom prst="rect">
            <a:avLst/>
          </a:prstGeom>
          <a:solidFill>
            <a:srgbClr val="58A62E"/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30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160940" y="938589"/>
            <a:ext cx="0" cy="52421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85219" y="986338"/>
            <a:ext cx="479317" cy="423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10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98414" y="986338"/>
            <a:ext cx="479317" cy="423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40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577731" y="986338"/>
            <a:ext cx="479317" cy="423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60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560110" y="1686922"/>
            <a:ext cx="1642600" cy="310494"/>
            <a:chOff x="1560110" y="1857007"/>
            <a:chExt cx="1642600" cy="310494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1560110" y="1857007"/>
              <a:ext cx="1642600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143612" y="1859724"/>
              <a:ext cx="404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S1</a:t>
              </a:r>
              <a:endParaRPr lang="en-US" sz="1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297911" y="1667699"/>
            <a:ext cx="1806860" cy="307777"/>
            <a:chOff x="3297911" y="1837784"/>
            <a:chExt cx="1806860" cy="307777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3297911" y="1857007"/>
              <a:ext cx="1806860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904162" y="1837784"/>
              <a:ext cx="6735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Active</a:t>
              </a:r>
              <a:endParaRPr lang="en-US" sz="1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667420" y="872761"/>
            <a:ext cx="1218270" cy="629837"/>
            <a:chOff x="6667420" y="1042846"/>
            <a:chExt cx="1218270" cy="629837"/>
          </a:xfrm>
        </p:grpSpPr>
        <p:sp>
          <p:nvSpPr>
            <p:cNvPr id="46" name="Rectangle 45"/>
            <p:cNvSpPr/>
            <p:nvPr/>
          </p:nvSpPr>
          <p:spPr>
            <a:xfrm>
              <a:off x="6667420" y="1042846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75040" y="1077186"/>
              <a:ext cx="11106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Segment Boundary</a:t>
              </a:r>
              <a:endParaRPr lang="en-US" sz="1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885690" y="872761"/>
            <a:ext cx="1110650" cy="629837"/>
            <a:chOff x="7885690" y="1042846"/>
            <a:chExt cx="1110650" cy="629837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7905503" y="1042846"/>
              <a:ext cx="0" cy="629837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7885690" y="1148473"/>
              <a:ext cx="1110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Snapshot</a:t>
              </a:r>
              <a:endParaRPr lang="en-US" sz="1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484890" y="1964028"/>
            <a:ext cx="6135327" cy="629837"/>
            <a:chOff x="1484890" y="1042846"/>
            <a:chExt cx="6135327" cy="629837"/>
          </a:xfrm>
        </p:grpSpPr>
        <p:sp>
          <p:nvSpPr>
            <p:cNvPr id="51" name="Rectangle 50"/>
            <p:cNvSpPr/>
            <p:nvPr/>
          </p:nvSpPr>
          <p:spPr>
            <a:xfrm>
              <a:off x="1484890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995741" y="1042846"/>
              <a:ext cx="3624476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892492" y="1042846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5057048" y="2074351"/>
            <a:ext cx="479317" cy="423332"/>
          </a:xfrm>
          <a:prstGeom prst="rect">
            <a:avLst/>
          </a:prstGeom>
          <a:solidFill>
            <a:srgbClr val="58A62E"/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10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536365" y="2074351"/>
            <a:ext cx="479317" cy="423332"/>
          </a:xfrm>
          <a:prstGeom prst="rect">
            <a:avLst/>
          </a:prstGeom>
          <a:solidFill>
            <a:srgbClr val="58A62E"/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20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494999" y="2074351"/>
            <a:ext cx="479317" cy="423332"/>
          </a:xfrm>
          <a:prstGeom prst="rect">
            <a:avLst/>
          </a:prstGeom>
          <a:solidFill>
            <a:srgbClr val="58A62E"/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30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974316" y="2074351"/>
            <a:ext cx="479317" cy="423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10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098414" y="2074351"/>
            <a:ext cx="479317" cy="423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40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577731" y="2074351"/>
            <a:ext cx="479317" cy="423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60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4077764" y="2717666"/>
            <a:ext cx="1006357" cy="307777"/>
            <a:chOff x="4098414" y="1837784"/>
            <a:chExt cx="1006357" cy="307777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098414" y="1882118"/>
              <a:ext cx="1006357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4265537" y="1837784"/>
              <a:ext cx="6735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Active</a:t>
              </a:r>
              <a:endParaRPr lang="en-US" sz="1400" dirty="0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6015682" y="2074351"/>
            <a:ext cx="479317" cy="423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70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104771" y="2707658"/>
            <a:ext cx="901874" cy="307777"/>
            <a:chOff x="5104771" y="3080943"/>
            <a:chExt cx="901874" cy="307777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5104771" y="3132568"/>
              <a:ext cx="901874" cy="2718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5334232" y="3080943"/>
              <a:ext cx="404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S1</a:t>
              </a:r>
              <a:endParaRPr lang="en-US" sz="14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928892" y="2725933"/>
            <a:ext cx="673569" cy="307777"/>
            <a:chOff x="5928892" y="3099218"/>
            <a:chExt cx="673569" cy="307777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6014516" y="3139558"/>
              <a:ext cx="480483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5928892" y="3099218"/>
              <a:ext cx="6735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Active</a:t>
              </a:r>
              <a:endParaRPr lang="en-US" sz="14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499211" y="2725752"/>
            <a:ext cx="480483" cy="307777"/>
            <a:chOff x="6499211" y="3099037"/>
            <a:chExt cx="480483" cy="307777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6499211" y="3135286"/>
              <a:ext cx="480483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6556185" y="3099037"/>
              <a:ext cx="404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S1</a:t>
              </a:r>
              <a:endParaRPr lang="en-US" sz="1400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910191" y="2722173"/>
            <a:ext cx="673569" cy="307777"/>
            <a:chOff x="6910191" y="3095458"/>
            <a:chExt cx="673569" cy="307777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6973150" y="3139558"/>
              <a:ext cx="480483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6910191" y="3095458"/>
              <a:ext cx="6735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Active</a:t>
              </a:r>
              <a:endParaRPr lang="en-US" sz="1400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484890" y="3471329"/>
            <a:ext cx="4918453" cy="629837"/>
            <a:chOff x="1484890" y="1042846"/>
            <a:chExt cx="4918453" cy="629837"/>
          </a:xfrm>
        </p:grpSpPr>
        <p:sp>
          <p:nvSpPr>
            <p:cNvPr id="100" name="Rectangle 99"/>
            <p:cNvSpPr/>
            <p:nvPr/>
          </p:nvSpPr>
          <p:spPr>
            <a:xfrm>
              <a:off x="1484890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995741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892492" y="1042846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06" name="Straight Connector 105"/>
          <p:cNvCxnSpPr/>
          <p:nvPr/>
        </p:nvCxnSpPr>
        <p:spPr>
          <a:xfrm>
            <a:off x="3152311" y="3584906"/>
            <a:ext cx="0" cy="471081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/>
          <p:cNvGrpSpPr/>
          <p:nvPr/>
        </p:nvGrpSpPr>
        <p:grpSpPr>
          <a:xfrm>
            <a:off x="1484890" y="3469083"/>
            <a:ext cx="569767" cy="539155"/>
            <a:chOff x="1484890" y="3555200"/>
            <a:chExt cx="569767" cy="539155"/>
          </a:xfrm>
        </p:grpSpPr>
        <p:sp>
          <p:nvSpPr>
            <p:cNvPr id="103" name="Rectangle 102"/>
            <p:cNvSpPr/>
            <p:nvPr/>
          </p:nvSpPr>
          <p:spPr>
            <a:xfrm>
              <a:off x="1575340" y="3671023"/>
              <a:ext cx="479317" cy="423332"/>
            </a:xfrm>
            <a:prstGeom prst="rect">
              <a:avLst/>
            </a:prstGeom>
            <a:solidFill>
              <a:srgbClr val="569D33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484890" y="3555200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3202710" y="3472667"/>
            <a:ext cx="561826" cy="535571"/>
            <a:chOff x="3202710" y="3558784"/>
            <a:chExt cx="561826" cy="535571"/>
          </a:xfrm>
        </p:grpSpPr>
        <p:sp>
          <p:nvSpPr>
            <p:cNvPr id="107" name="Rectangle 106"/>
            <p:cNvSpPr/>
            <p:nvPr/>
          </p:nvSpPr>
          <p:spPr>
            <a:xfrm>
              <a:off x="3285219" y="3671023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202710" y="3558784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006462" y="3472667"/>
            <a:ext cx="571269" cy="535571"/>
            <a:chOff x="4006462" y="3558784"/>
            <a:chExt cx="571269" cy="535571"/>
          </a:xfrm>
        </p:grpSpPr>
        <p:sp>
          <p:nvSpPr>
            <p:cNvPr id="108" name="Rectangle 107"/>
            <p:cNvSpPr/>
            <p:nvPr/>
          </p:nvSpPr>
          <p:spPr>
            <a:xfrm>
              <a:off x="4098414" y="3671023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40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006462" y="3558784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4481531" y="3466317"/>
            <a:ext cx="575517" cy="541921"/>
            <a:chOff x="4481531" y="3552434"/>
            <a:chExt cx="575517" cy="541921"/>
          </a:xfrm>
        </p:grpSpPr>
        <p:sp>
          <p:nvSpPr>
            <p:cNvPr id="109" name="Rectangle 108"/>
            <p:cNvSpPr/>
            <p:nvPr/>
          </p:nvSpPr>
          <p:spPr>
            <a:xfrm>
              <a:off x="4577731" y="3671023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60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481531" y="3552434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470706" y="4185953"/>
            <a:ext cx="6135327" cy="629837"/>
            <a:chOff x="1484890" y="1042846"/>
            <a:chExt cx="6135327" cy="629837"/>
          </a:xfrm>
        </p:grpSpPr>
        <p:sp>
          <p:nvSpPr>
            <p:cNvPr id="120" name="Rectangle 119"/>
            <p:cNvSpPr/>
            <p:nvPr/>
          </p:nvSpPr>
          <p:spPr>
            <a:xfrm>
              <a:off x="1484890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995741" y="1042846"/>
              <a:ext cx="3624476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892492" y="1042846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4063580" y="4939591"/>
            <a:ext cx="1006357" cy="307777"/>
            <a:chOff x="4098414" y="1837784"/>
            <a:chExt cx="1006357" cy="307777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4098414" y="1882118"/>
              <a:ext cx="1006357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4265537" y="1837784"/>
              <a:ext cx="6735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Active</a:t>
              </a:r>
              <a:endParaRPr lang="en-US" sz="1400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090587" y="4929583"/>
            <a:ext cx="901874" cy="307777"/>
            <a:chOff x="5104771" y="3080943"/>
            <a:chExt cx="901874" cy="307777"/>
          </a:xfrm>
        </p:grpSpPr>
        <p:cxnSp>
          <p:nvCxnSpPr>
            <p:cNvPr id="134" name="Straight Connector 133"/>
            <p:cNvCxnSpPr/>
            <p:nvPr/>
          </p:nvCxnSpPr>
          <p:spPr>
            <a:xfrm flipV="1">
              <a:off x="5104771" y="3132568"/>
              <a:ext cx="901874" cy="2718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5334232" y="3080943"/>
              <a:ext cx="404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S1</a:t>
              </a:r>
              <a:endParaRPr lang="en-US" sz="1400" dirty="0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914708" y="4947858"/>
            <a:ext cx="673569" cy="307777"/>
            <a:chOff x="5928892" y="3099218"/>
            <a:chExt cx="673569" cy="307777"/>
          </a:xfrm>
        </p:grpSpPr>
        <p:cxnSp>
          <p:nvCxnSpPr>
            <p:cNvPr id="137" name="Straight Connector 136"/>
            <p:cNvCxnSpPr/>
            <p:nvPr/>
          </p:nvCxnSpPr>
          <p:spPr>
            <a:xfrm>
              <a:off x="6014516" y="3139558"/>
              <a:ext cx="480483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5928892" y="3099218"/>
              <a:ext cx="6735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Active</a:t>
              </a:r>
              <a:endParaRPr lang="en-US" sz="1400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485027" y="4947677"/>
            <a:ext cx="480483" cy="307777"/>
            <a:chOff x="6499211" y="3099037"/>
            <a:chExt cx="480483" cy="307777"/>
          </a:xfrm>
        </p:grpSpPr>
        <p:cxnSp>
          <p:nvCxnSpPr>
            <p:cNvPr id="140" name="Straight Connector 139"/>
            <p:cNvCxnSpPr/>
            <p:nvPr/>
          </p:nvCxnSpPr>
          <p:spPr>
            <a:xfrm>
              <a:off x="6499211" y="3135286"/>
              <a:ext cx="480483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/>
          </p:nvSpPr>
          <p:spPr>
            <a:xfrm>
              <a:off x="6556185" y="3099037"/>
              <a:ext cx="404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S1</a:t>
              </a:r>
              <a:endParaRPr lang="en-US" sz="1400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896007" y="4944098"/>
            <a:ext cx="673569" cy="307777"/>
            <a:chOff x="6910191" y="3095458"/>
            <a:chExt cx="673569" cy="307777"/>
          </a:xfrm>
        </p:grpSpPr>
        <p:cxnSp>
          <p:nvCxnSpPr>
            <p:cNvPr id="143" name="Straight Connector 142"/>
            <p:cNvCxnSpPr/>
            <p:nvPr/>
          </p:nvCxnSpPr>
          <p:spPr>
            <a:xfrm>
              <a:off x="6973150" y="3139558"/>
              <a:ext cx="480483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6910191" y="3095458"/>
              <a:ext cx="6735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Active</a:t>
              </a:r>
              <a:endParaRPr lang="en-US" sz="1400" dirty="0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3981062" y="4200168"/>
            <a:ext cx="582485" cy="535729"/>
            <a:chOff x="3981062" y="4273250"/>
            <a:chExt cx="582485" cy="535729"/>
          </a:xfrm>
        </p:grpSpPr>
        <p:sp>
          <p:nvSpPr>
            <p:cNvPr id="127" name="Rectangle 126"/>
            <p:cNvSpPr/>
            <p:nvPr/>
          </p:nvSpPr>
          <p:spPr>
            <a:xfrm>
              <a:off x="4084230" y="4385647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40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981062" y="4273250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488917" y="3106390"/>
            <a:ext cx="1642600" cy="314783"/>
            <a:chOff x="1560110" y="1542224"/>
            <a:chExt cx="1642600" cy="314783"/>
          </a:xfrm>
        </p:grpSpPr>
        <p:cxnSp>
          <p:nvCxnSpPr>
            <p:cNvPr id="156" name="Straight Connector 155"/>
            <p:cNvCxnSpPr/>
            <p:nvPr/>
          </p:nvCxnSpPr>
          <p:spPr>
            <a:xfrm>
              <a:off x="1560110" y="1857007"/>
              <a:ext cx="1642600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/>
            <p:cNvSpPr txBox="1"/>
            <p:nvPr/>
          </p:nvSpPr>
          <p:spPr>
            <a:xfrm>
              <a:off x="2003912" y="1542224"/>
              <a:ext cx="8434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Epoch 1</a:t>
              </a:r>
              <a:endParaRPr lang="en-US" sz="1400" dirty="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288602" y="3106390"/>
            <a:ext cx="1642600" cy="314783"/>
            <a:chOff x="1560110" y="1542224"/>
            <a:chExt cx="1642600" cy="314783"/>
          </a:xfrm>
        </p:grpSpPr>
        <p:cxnSp>
          <p:nvCxnSpPr>
            <p:cNvPr id="159" name="Straight Connector 158"/>
            <p:cNvCxnSpPr/>
            <p:nvPr/>
          </p:nvCxnSpPr>
          <p:spPr>
            <a:xfrm flipV="1">
              <a:off x="1560110" y="1850001"/>
              <a:ext cx="1642600" cy="7006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/>
            <p:nvPr/>
          </p:nvSpPr>
          <p:spPr>
            <a:xfrm>
              <a:off x="2003912" y="1542224"/>
              <a:ext cx="8434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Epoch 2</a:t>
              </a:r>
              <a:endParaRPr lang="en-US" sz="1400" dirty="0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7555085" y="3430070"/>
            <a:ext cx="944540" cy="541056"/>
            <a:chOff x="8051800" y="3552434"/>
            <a:chExt cx="944540" cy="541056"/>
          </a:xfrm>
        </p:grpSpPr>
        <p:sp>
          <p:nvSpPr>
            <p:cNvPr id="162" name="Rectangle 161"/>
            <p:cNvSpPr/>
            <p:nvPr/>
          </p:nvSpPr>
          <p:spPr>
            <a:xfrm>
              <a:off x="8365007" y="3670158"/>
              <a:ext cx="631333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LBA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8051800" y="3552434"/>
              <a:ext cx="574825" cy="20542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 smtClean="0">
                  <a:solidFill>
                    <a:schemeClr val="accent6">
                      <a:lumMod val="10000"/>
                    </a:schemeClr>
                  </a:solidFill>
                </a:rPr>
                <a:t>Epoch</a:t>
              </a:r>
              <a:endParaRPr lang="en-US" sz="10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6722533" y="42833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75" name="Group 174"/>
          <p:cNvGrpSpPr/>
          <p:nvPr/>
        </p:nvGrpSpPr>
        <p:grpSpPr>
          <a:xfrm>
            <a:off x="4435597" y="4201560"/>
            <a:ext cx="607267" cy="532945"/>
            <a:chOff x="4435597" y="4276034"/>
            <a:chExt cx="607267" cy="532945"/>
          </a:xfrm>
        </p:grpSpPr>
        <p:sp>
          <p:nvSpPr>
            <p:cNvPr id="128" name="Rectangle 127"/>
            <p:cNvSpPr/>
            <p:nvPr/>
          </p:nvSpPr>
          <p:spPr>
            <a:xfrm>
              <a:off x="4563547" y="4385647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60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435597" y="4276034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914914" y="4198921"/>
            <a:ext cx="607267" cy="538222"/>
            <a:chOff x="4914914" y="4270757"/>
            <a:chExt cx="607267" cy="538222"/>
          </a:xfrm>
        </p:grpSpPr>
        <p:sp>
          <p:nvSpPr>
            <p:cNvPr id="123" name="Rectangle 122"/>
            <p:cNvSpPr/>
            <p:nvPr/>
          </p:nvSpPr>
          <p:spPr>
            <a:xfrm>
              <a:off x="5042864" y="4385647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914914" y="4270757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5394231" y="4199657"/>
            <a:ext cx="607267" cy="536751"/>
            <a:chOff x="5394231" y="4272070"/>
            <a:chExt cx="607267" cy="536751"/>
          </a:xfrm>
        </p:grpSpPr>
        <p:sp>
          <p:nvSpPr>
            <p:cNvPr id="124" name="Rectangle 123"/>
            <p:cNvSpPr/>
            <p:nvPr/>
          </p:nvSpPr>
          <p:spPr>
            <a:xfrm>
              <a:off x="5522181" y="4385489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20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394231" y="4272070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5875032" y="4199000"/>
            <a:ext cx="605783" cy="538064"/>
            <a:chOff x="5875032" y="4270757"/>
            <a:chExt cx="605783" cy="538064"/>
          </a:xfrm>
        </p:grpSpPr>
        <p:sp>
          <p:nvSpPr>
            <p:cNvPr id="132" name="Rectangle 131"/>
            <p:cNvSpPr/>
            <p:nvPr/>
          </p:nvSpPr>
          <p:spPr>
            <a:xfrm>
              <a:off x="6001498" y="4385489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70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875032" y="4270757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6352211" y="4198921"/>
            <a:ext cx="607921" cy="538222"/>
            <a:chOff x="6352211" y="4270757"/>
            <a:chExt cx="607921" cy="538222"/>
          </a:xfrm>
        </p:grpSpPr>
        <p:sp>
          <p:nvSpPr>
            <p:cNvPr id="125" name="Rectangle 124"/>
            <p:cNvSpPr/>
            <p:nvPr/>
          </p:nvSpPr>
          <p:spPr>
            <a:xfrm>
              <a:off x="6480815" y="4385647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30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352211" y="4270757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838850" y="4199578"/>
            <a:ext cx="600599" cy="536909"/>
            <a:chOff x="6838850" y="4272070"/>
            <a:chExt cx="600599" cy="536909"/>
          </a:xfrm>
        </p:grpSpPr>
        <p:sp>
          <p:nvSpPr>
            <p:cNvPr id="126" name="Rectangle 125"/>
            <p:cNvSpPr/>
            <p:nvPr/>
          </p:nvSpPr>
          <p:spPr>
            <a:xfrm>
              <a:off x="6960132" y="4385647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6838850" y="4272070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1967490" y="3472658"/>
            <a:ext cx="566484" cy="535580"/>
            <a:chOff x="1967490" y="3558775"/>
            <a:chExt cx="566484" cy="535580"/>
          </a:xfrm>
        </p:grpSpPr>
        <p:sp>
          <p:nvSpPr>
            <p:cNvPr id="104" name="Rectangle 103"/>
            <p:cNvSpPr/>
            <p:nvPr/>
          </p:nvSpPr>
          <p:spPr>
            <a:xfrm>
              <a:off x="2054657" y="3671023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20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967490" y="3558775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2451677" y="3472667"/>
            <a:ext cx="561614" cy="535571"/>
            <a:chOff x="2451677" y="3558784"/>
            <a:chExt cx="561614" cy="535571"/>
          </a:xfrm>
        </p:grpSpPr>
        <p:sp>
          <p:nvSpPr>
            <p:cNvPr id="105" name="Rectangle 104"/>
            <p:cNvSpPr/>
            <p:nvPr/>
          </p:nvSpPr>
          <p:spPr>
            <a:xfrm>
              <a:off x="2533974" y="3671023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30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451677" y="3558784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sp>
        <p:nvSpPr>
          <p:cNvPr id="152" name="Rounded Rectangle 151"/>
          <p:cNvSpPr/>
          <p:nvPr/>
        </p:nvSpPr>
        <p:spPr>
          <a:xfrm>
            <a:off x="118362" y="2630270"/>
            <a:ext cx="3804140" cy="517733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Epoch: </a:t>
            </a:r>
            <a:r>
              <a:rPr lang="en-US" sz="2000" dirty="0">
                <a:solidFill>
                  <a:srgbClr val="FFFFFF"/>
                </a:solidFill>
              </a:rPr>
              <a:t>notion of period of time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53" name="Rounded Rectangle 152"/>
          <p:cNvSpPr/>
          <p:nvPr/>
        </p:nvSpPr>
        <p:spPr>
          <a:xfrm>
            <a:off x="1998994" y="4751713"/>
            <a:ext cx="5146013" cy="517733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Epochs help preserve log-time ordering 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5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7" grpId="0" animBg="1"/>
      <p:bldP spid="152" grpId="0" animBg="1"/>
      <p:bldP spid="1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65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Managing Liveness of blocks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65" y="1004507"/>
            <a:ext cx="8572266" cy="427618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b="1" dirty="0"/>
              <a:t>Issue:</a:t>
            </a:r>
            <a:r>
              <a:rPr lang="en-US" dirty="0"/>
              <a:t> snapshots indirectly increase the reference count</a:t>
            </a:r>
          </a:p>
          <a:p>
            <a:pPr marL="576263" lvl="1" indent="-342900"/>
            <a:r>
              <a:rPr lang="en-US" dirty="0"/>
              <a:t>Validity bitmap with a single bit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</a:t>
            </a:r>
            <a:r>
              <a:rPr lang="en-US" dirty="0" smtClean="0"/>
              <a:t>work</a:t>
            </a:r>
            <a:endParaRPr lang="en-US" dirty="0"/>
          </a:p>
          <a:p>
            <a:pPr marL="7938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Possible solutions: </a:t>
            </a:r>
          </a:p>
          <a:p>
            <a:pPr marL="568325" lvl="1" indent="-342900"/>
            <a:r>
              <a:rPr lang="en-US" dirty="0"/>
              <a:t>M</a:t>
            </a:r>
            <a:r>
              <a:rPr lang="en-US" dirty="0" smtClean="0"/>
              <a:t>aintain more bits/block (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16 </a:t>
            </a:r>
            <a:r>
              <a:rPr lang="en-US" sz="1800" dirty="0" smtClean="0"/>
              <a:t>snapshot implies 16x increase in bitmaps</a:t>
            </a:r>
            <a:r>
              <a:rPr lang="en-US" sz="2000" dirty="0" smtClean="0"/>
              <a:t>)</a:t>
            </a:r>
          </a:p>
          <a:p>
            <a:pPr marL="568325" lvl="1" indent="-342900"/>
            <a:r>
              <a:rPr lang="en-US" dirty="0" smtClean="0">
                <a:solidFill>
                  <a:srgbClr val="008000"/>
                </a:solidFill>
              </a:rPr>
              <a:t>Selectively maintain </a:t>
            </a:r>
            <a:r>
              <a:rPr lang="en-US" dirty="0" smtClean="0"/>
              <a:t>per sub-segment bitmap for snapshots</a:t>
            </a:r>
          </a:p>
          <a:p>
            <a:pPr marL="965200" lvl="3" indent="-342900"/>
            <a:r>
              <a:rPr lang="en-US" sz="2000" dirty="0" smtClean="0"/>
              <a:t>Only create a bitmap if a snapshot has (or modified) data in it  </a:t>
            </a:r>
            <a:endParaRPr lang="en-US" dirty="0"/>
          </a:p>
          <a:p>
            <a:pPr marL="0" indent="0">
              <a:buNone/>
            </a:pPr>
            <a:endParaRPr lang="en-US" sz="2800" b="1" dirty="0">
              <a:solidFill>
                <a:srgbClr val="04682A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4682A"/>
                </a:solidFill>
              </a:rPr>
              <a:t>Insight</a:t>
            </a:r>
            <a:r>
              <a:rPr lang="en-US" sz="2800" dirty="0" smtClean="0"/>
              <a:t>: determine if a given block has at least </a:t>
            </a:r>
            <a:r>
              <a:rPr lang="en-US" sz="2800" b="1" u="sng" dirty="0" smtClean="0"/>
              <a:t>one</a:t>
            </a:r>
            <a:r>
              <a:rPr lang="en-US" sz="2800" dirty="0" smtClean="0"/>
              <a:t> reference to it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1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4380165" y="3395847"/>
            <a:ext cx="2095068" cy="222767"/>
            <a:chOff x="4380165" y="1823904"/>
            <a:chExt cx="2095068" cy="222767"/>
          </a:xfrm>
        </p:grpSpPr>
        <p:sp>
          <p:nvSpPr>
            <p:cNvPr id="133" name="Rectangle 132"/>
            <p:cNvSpPr/>
            <p:nvPr/>
          </p:nvSpPr>
          <p:spPr>
            <a:xfrm>
              <a:off x="4380165" y="18239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039167" y="18366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516599" y="18366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995916" y="18366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997214" y="3407100"/>
            <a:ext cx="1912587" cy="210067"/>
            <a:chOff x="1992989" y="1834633"/>
            <a:chExt cx="1912587" cy="210067"/>
          </a:xfrm>
        </p:grpSpPr>
        <p:sp>
          <p:nvSpPr>
            <p:cNvPr id="128" name="Rectangle 127"/>
            <p:cNvSpPr/>
            <p:nvPr/>
          </p:nvSpPr>
          <p:spPr>
            <a:xfrm>
              <a:off x="1992989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474191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951623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426259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380165" y="3396371"/>
            <a:ext cx="2095068" cy="222767"/>
            <a:chOff x="4380165" y="3203608"/>
            <a:chExt cx="2095068" cy="222767"/>
          </a:xfrm>
        </p:grpSpPr>
        <p:sp>
          <p:nvSpPr>
            <p:cNvPr id="82" name="Rectangle 81"/>
            <p:cNvSpPr/>
            <p:nvPr/>
          </p:nvSpPr>
          <p:spPr>
            <a:xfrm>
              <a:off x="4380165" y="3203608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039167" y="3216308"/>
              <a:ext cx="479317" cy="21006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516599" y="3216308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995916" y="3216308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92989" y="3396517"/>
            <a:ext cx="1912587" cy="210067"/>
            <a:chOff x="1992989" y="3203754"/>
            <a:chExt cx="1912587" cy="210067"/>
          </a:xfrm>
        </p:grpSpPr>
        <p:sp>
          <p:nvSpPr>
            <p:cNvPr id="79" name="Rectangle 78"/>
            <p:cNvSpPr/>
            <p:nvPr/>
          </p:nvSpPr>
          <p:spPr>
            <a:xfrm>
              <a:off x="1992989" y="3203754"/>
              <a:ext cx="479317" cy="21006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474191" y="320375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951623" y="320375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426259" y="320375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634" y="289902"/>
            <a:ext cx="8307547" cy="629887"/>
          </a:xfrm>
        </p:spPr>
        <p:txBody>
          <a:bodyPr/>
          <a:lstStyle/>
          <a:p>
            <a:r>
              <a:rPr lang="en-US" sz="2800" dirty="0" smtClean="0"/>
              <a:t>Preserving </a:t>
            </a:r>
            <a:r>
              <a:rPr lang="en-US" sz="2800" dirty="0" err="1"/>
              <a:t>L</a:t>
            </a:r>
            <a:r>
              <a:rPr lang="en-US" sz="2800" dirty="0" err="1" smtClean="0"/>
              <a:t>iveness</a:t>
            </a:r>
            <a:r>
              <a:rPr lang="en-US" sz="2800" dirty="0" smtClean="0"/>
              <a:t> Via CoW Validity </a:t>
            </a:r>
            <a:r>
              <a:rPr lang="en-US" sz="2800" dirty="0"/>
              <a:t>B</a:t>
            </a:r>
            <a:r>
              <a:rPr lang="en-US" sz="2800" dirty="0" smtClean="0"/>
              <a:t>itmaps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750139" y="1297930"/>
            <a:ext cx="4918453" cy="629837"/>
            <a:chOff x="1484890" y="1042846"/>
            <a:chExt cx="4918453" cy="629837"/>
          </a:xfrm>
        </p:grpSpPr>
        <p:sp>
          <p:nvSpPr>
            <p:cNvPr id="12" name="Rectangle 11"/>
            <p:cNvSpPr/>
            <p:nvPr/>
          </p:nvSpPr>
          <p:spPr>
            <a:xfrm>
              <a:off x="1484890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95741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92492" y="1042846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4948815" y="1227181"/>
            <a:ext cx="0" cy="822960"/>
          </a:xfrm>
          <a:prstGeom prst="line">
            <a:avLst/>
          </a:prstGeom>
          <a:ln>
            <a:solidFill>
              <a:srgbClr val="CD222B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876159" y="946408"/>
            <a:ext cx="2995519" cy="307777"/>
            <a:chOff x="1560110" y="1593024"/>
            <a:chExt cx="2995519" cy="307777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560110" y="1857007"/>
              <a:ext cx="2995519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689712" y="1593024"/>
              <a:ext cx="8434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Epoch 1</a:t>
              </a:r>
              <a:endParaRPr lang="en-US" sz="1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878859" y="1056630"/>
            <a:ext cx="1221280" cy="629837"/>
            <a:chOff x="6878859" y="863867"/>
            <a:chExt cx="1221280" cy="629837"/>
          </a:xfrm>
        </p:grpSpPr>
        <p:sp>
          <p:nvSpPr>
            <p:cNvPr id="28" name="Rectangle 27"/>
            <p:cNvSpPr/>
            <p:nvPr/>
          </p:nvSpPr>
          <p:spPr>
            <a:xfrm>
              <a:off x="6878859" y="863867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989489" y="898207"/>
              <a:ext cx="11106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Segment Boundary</a:t>
              </a:r>
              <a:endParaRPr lang="en-US" sz="1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945808" y="1108382"/>
            <a:ext cx="1213682" cy="526332"/>
            <a:chOff x="6932669" y="1616078"/>
            <a:chExt cx="1213682" cy="526332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6932669" y="1616078"/>
              <a:ext cx="0" cy="526332"/>
            </a:xfrm>
            <a:prstGeom prst="line">
              <a:avLst/>
            </a:prstGeom>
            <a:ln>
              <a:solidFill>
                <a:srgbClr val="CD222B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035701" y="1725356"/>
              <a:ext cx="1110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Snapshot</a:t>
              </a:r>
              <a:endParaRPr lang="en-US" sz="1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865039" y="1303501"/>
            <a:ext cx="607267" cy="531338"/>
            <a:chOff x="372518" y="1009138"/>
            <a:chExt cx="607267" cy="531338"/>
          </a:xfrm>
        </p:grpSpPr>
        <p:sp>
          <p:nvSpPr>
            <p:cNvPr id="15" name="Rectangle 14"/>
            <p:cNvSpPr/>
            <p:nvPr/>
          </p:nvSpPr>
          <p:spPr>
            <a:xfrm>
              <a:off x="500468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2518" y="1009138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344356" y="1302529"/>
            <a:ext cx="607267" cy="532310"/>
            <a:chOff x="851835" y="1008166"/>
            <a:chExt cx="607267" cy="532310"/>
          </a:xfrm>
        </p:grpSpPr>
        <p:sp>
          <p:nvSpPr>
            <p:cNvPr id="16" name="Rectangle 15"/>
            <p:cNvSpPr/>
            <p:nvPr/>
          </p:nvSpPr>
          <p:spPr>
            <a:xfrm>
              <a:off x="979785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20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51835" y="1008166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823673" y="1302529"/>
            <a:ext cx="607267" cy="532310"/>
            <a:chOff x="1331152" y="1008166"/>
            <a:chExt cx="607267" cy="532310"/>
          </a:xfrm>
        </p:grpSpPr>
        <p:sp>
          <p:nvSpPr>
            <p:cNvPr id="17" name="Rectangle 16"/>
            <p:cNvSpPr/>
            <p:nvPr/>
          </p:nvSpPr>
          <p:spPr>
            <a:xfrm>
              <a:off x="1459102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30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331152" y="1008166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302990" y="1297930"/>
            <a:ext cx="607267" cy="536909"/>
            <a:chOff x="1810469" y="1003567"/>
            <a:chExt cx="607267" cy="536909"/>
          </a:xfrm>
        </p:grpSpPr>
        <p:sp>
          <p:nvSpPr>
            <p:cNvPr id="33" name="Rectangle 32"/>
            <p:cNvSpPr/>
            <p:nvPr/>
          </p:nvSpPr>
          <p:spPr>
            <a:xfrm>
              <a:off x="1938419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40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810469" y="1003567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265361" y="1303501"/>
            <a:ext cx="589385" cy="538833"/>
            <a:chOff x="2772840" y="1009138"/>
            <a:chExt cx="589385" cy="538833"/>
          </a:xfrm>
        </p:grpSpPr>
        <p:sp>
          <p:nvSpPr>
            <p:cNvPr id="34" name="Rectangle 33"/>
            <p:cNvSpPr/>
            <p:nvPr/>
          </p:nvSpPr>
          <p:spPr>
            <a:xfrm>
              <a:off x="2882908" y="1124639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60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772840" y="1009138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380165" y="2016667"/>
            <a:ext cx="2095068" cy="222767"/>
            <a:chOff x="4380165" y="1823904"/>
            <a:chExt cx="2095068" cy="222767"/>
          </a:xfrm>
        </p:grpSpPr>
        <p:sp>
          <p:nvSpPr>
            <p:cNvPr id="50" name="Rectangle 49"/>
            <p:cNvSpPr/>
            <p:nvPr/>
          </p:nvSpPr>
          <p:spPr>
            <a:xfrm>
              <a:off x="4380165" y="18239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39167" y="18366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516599" y="18366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995916" y="18366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992989" y="2027396"/>
            <a:ext cx="1912587" cy="210067"/>
            <a:chOff x="1992989" y="1834633"/>
            <a:chExt cx="1912587" cy="210067"/>
          </a:xfrm>
        </p:grpSpPr>
        <p:sp>
          <p:nvSpPr>
            <p:cNvPr id="46" name="Rectangle 45"/>
            <p:cNvSpPr/>
            <p:nvPr/>
          </p:nvSpPr>
          <p:spPr>
            <a:xfrm>
              <a:off x="1992989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74191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951623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426259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750139" y="2645885"/>
            <a:ext cx="4918453" cy="629837"/>
            <a:chOff x="1484890" y="1042846"/>
            <a:chExt cx="4918453" cy="629837"/>
          </a:xfrm>
        </p:grpSpPr>
        <p:sp>
          <p:nvSpPr>
            <p:cNvPr id="57" name="Rectangle 56"/>
            <p:cNvSpPr/>
            <p:nvPr/>
          </p:nvSpPr>
          <p:spPr>
            <a:xfrm>
              <a:off x="1484890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995741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892492" y="1042846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60" name="Straight Connector 59"/>
          <p:cNvCxnSpPr/>
          <p:nvPr/>
        </p:nvCxnSpPr>
        <p:spPr>
          <a:xfrm>
            <a:off x="4923415" y="2575136"/>
            <a:ext cx="0" cy="822960"/>
          </a:xfrm>
          <a:prstGeom prst="line">
            <a:avLst/>
          </a:prstGeom>
          <a:ln>
            <a:solidFill>
              <a:srgbClr val="CD222B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1876159" y="2268963"/>
            <a:ext cx="2995519" cy="307777"/>
            <a:chOff x="1560110" y="1593024"/>
            <a:chExt cx="2995519" cy="307777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1560110" y="1857007"/>
              <a:ext cx="2995519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2689712" y="1593024"/>
              <a:ext cx="8434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Epoch 1</a:t>
              </a:r>
              <a:endParaRPr lang="en-US" sz="14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865039" y="2651456"/>
            <a:ext cx="607267" cy="531338"/>
            <a:chOff x="372518" y="1009138"/>
            <a:chExt cx="607267" cy="531338"/>
          </a:xfrm>
        </p:grpSpPr>
        <p:sp>
          <p:nvSpPr>
            <p:cNvPr id="65" name="Rectangle 64"/>
            <p:cNvSpPr/>
            <p:nvPr/>
          </p:nvSpPr>
          <p:spPr>
            <a:xfrm>
              <a:off x="500468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2518" y="1009138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344356" y="2650484"/>
            <a:ext cx="607267" cy="532310"/>
            <a:chOff x="851835" y="1008166"/>
            <a:chExt cx="607267" cy="532310"/>
          </a:xfrm>
        </p:grpSpPr>
        <p:sp>
          <p:nvSpPr>
            <p:cNvPr id="68" name="Rectangle 67"/>
            <p:cNvSpPr/>
            <p:nvPr/>
          </p:nvSpPr>
          <p:spPr>
            <a:xfrm>
              <a:off x="979785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20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51835" y="1008166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823673" y="2650484"/>
            <a:ext cx="607267" cy="532310"/>
            <a:chOff x="1331152" y="1008166"/>
            <a:chExt cx="607267" cy="532310"/>
          </a:xfrm>
        </p:grpSpPr>
        <p:sp>
          <p:nvSpPr>
            <p:cNvPr id="71" name="Rectangle 70"/>
            <p:cNvSpPr/>
            <p:nvPr/>
          </p:nvSpPr>
          <p:spPr>
            <a:xfrm>
              <a:off x="1459102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30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331152" y="1008166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302990" y="2645885"/>
            <a:ext cx="607267" cy="536909"/>
            <a:chOff x="1810469" y="1003567"/>
            <a:chExt cx="607267" cy="536909"/>
          </a:xfrm>
        </p:grpSpPr>
        <p:sp>
          <p:nvSpPr>
            <p:cNvPr id="74" name="Rectangle 73"/>
            <p:cNvSpPr/>
            <p:nvPr/>
          </p:nvSpPr>
          <p:spPr>
            <a:xfrm>
              <a:off x="1938419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40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810469" y="1003567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265361" y="2651456"/>
            <a:ext cx="589385" cy="538833"/>
            <a:chOff x="2772840" y="1009138"/>
            <a:chExt cx="589385" cy="538833"/>
          </a:xfrm>
        </p:grpSpPr>
        <p:sp>
          <p:nvSpPr>
            <p:cNvPr id="77" name="Rectangle 76"/>
            <p:cNvSpPr/>
            <p:nvPr/>
          </p:nvSpPr>
          <p:spPr>
            <a:xfrm>
              <a:off x="2882908" y="1124639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60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72840" y="1009138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956658" y="2660959"/>
            <a:ext cx="561826" cy="535571"/>
            <a:chOff x="4956658" y="2468196"/>
            <a:chExt cx="561826" cy="535571"/>
          </a:xfrm>
        </p:grpSpPr>
        <p:sp>
          <p:nvSpPr>
            <p:cNvPr id="87" name="Rectangle 86"/>
            <p:cNvSpPr/>
            <p:nvPr/>
          </p:nvSpPr>
          <p:spPr>
            <a:xfrm>
              <a:off x="5039167" y="2580435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956658" y="2468196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80165" y="4393322"/>
            <a:ext cx="2095068" cy="222767"/>
            <a:chOff x="4380165" y="4200559"/>
            <a:chExt cx="2095068" cy="222767"/>
          </a:xfrm>
        </p:grpSpPr>
        <p:sp>
          <p:nvSpPr>
            <p:cNvPr id="94" name="Rectangle 93"/>
            <p:cNvSpPr/>
            <p:nvPr/>
          </p:nvSpPr>
          <p:spPr>
            <a:xfrm>
              <a:off x="4380165" y="4200559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039167" y="4213259"/>
              <a:ext cx="479317" cy="21006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516599" y="4213259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995916" y="4213259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992989" y="4404051"/>
            <a:ext cx="1912587" cy="210067"/>
            <a:chOff x="1992989" y="4404051"/>
            <a:chExt cx="1912587" cy="210067"/>
          </a:xfrm>
        </p:grpSpPr>
        <p:sp>
          <p:nvSpPr>
            <p:cNvPr id="91" name="Rectangle 90"/>
            <p:cNvSpPr/>
            <p:nvPr/>
          </p:nvSpPr>
          <p:spPr>
            <a:xfrm>
              <a:off x="1992989" y="4404051"/>
              <a:ext cx="479317" cy="21006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474191" y="4404051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951623" y="4404051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426259" y="4404051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380165" y="4787022"/>
            <a:ext cx="2095068" cy="222767"/>
            <a:chOff x="4380165" y="4787022"/>
            <a:chExt cx="2095068" cy="222767"/>
          </a:xfrm>
        </p:grpSpPr>
        <p:sp>
          <p:nvSpPr>
            <p:cNvPr id="102" name="Rectangle 101"/>
            <p:cNvSpPr/>
            <p:nvPr/>
          </p:nvSpPr>
          <p:spPr>
            <a:xfrm>
              <a:off x="4380165" y="4787022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039167" y="4799722"/>
              <a:ext cx="479317" cy="21006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516599" y="4799722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995916" y="4799722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992989" y="4797751"/>
            <a:ext cx="1912587" cy="210067"/>
            <a:chOff x="1992989" y="4797751"/>
            <a:chExt cx="1912587" cy="210067"/>
          </a:xfrm>
        </p:grpSpPr>
        <p:sp>
          <p:nvSpPr>
            <p:cNvPr id="99" name="Rectangle 98"/>
            <p:cNvSpPr/>
            <p:nvPr/>
          </p:nvSpPr>
          <p:spPr>
            <a:xfrm>
              <a:off x="1992989" y="4797751"/>
              <a:ext cx="479317" cy="21006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474191" y="4797751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951623" y="4797751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426259" y="4797751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cxnSp>
        <p:nvCxnSpPr>
          <p:cNvPr id="107" name="Straight Connector 106"/>
          <p:cNvCxnSpPr/>
          <p:nvPr/>
        </p:nvCxnSpPr>
        <p:spPr>
          <a:xfrm flipH="1">
            <a:off x="1725339" y="4304422"/>
            <a:ext cx="5175250" cy="0"/>
          </a:xfrm>
          <a:prstGeom prst="line">
            <a:avLst/>
          </a:prstGeom>
          <a:ln>
            <a:solidFill>
              <a:schemeClr val="accent6">
                <a:lumMod val="10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1725339" y="4698122"/>
            <a:ext cx="5175250" cy="0"/>
          </a:xfrm>
          <a:prstGeom prst="line">
            <a:avLst/>
          </a:prstGeom>
          <a:ln>
            <a:solidFill>
              <a:schemeClr val="accent6">
                <a:lumMod val="10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6773652" y="3351022"/>
            <a:ext cx="1271099" cy="486641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Bits needed to be flipped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785573" y="3691096"/>
            <a:ext cx="3853406" cy="552967"/>
            <a:chOff x="2785573" y="3498333"/>
            <a:chExt cx="3853406" cy="552967"/>
          </a:xfrm>
        </p:grpSpPr>
        <p:sp>
          <p:nvSpPr>
            <p:cNvPr id="89" name="Down Arrow 88"/>
            <p:cNvSpPr/>
            <p:nvPr/>
          </p:nvSpPr>
          <p:spPr>
            <a:xfrm>
              <a:off x="2785573" y="3543300"/>
              <a:ext cx="370648" cy="508000"/>
            </a:xfrm>
            <a:prstGeom prst="downArrow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90" name="Down Arrow 89"/>
            <p:cNvSpPr/>
            <p:nvPr/>
          </p:nvSpPr>
          <p:spPr>
            <a:xfrm>
              <a:off x="5133251" y="3543300"/>
              <a:ext cx="370648" cy="508000"/>
            </a:xfrm>
            <a:prstGeom prst="downArrow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528329" y="3498333"/>
              <a:ext cx="1110650" cy="52322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400">
                  <a:solidFill>
                    <a:srgbClr val="000000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/>
                <a:t>Validity Map </a:t>
              </a:r>
              <a:r>
                <a:rPr lang="en-US" dirty="0" err="1" smtClean="0"/>
                <a:t>CoW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977473" y="2268963"/>
            <a:ext cx="1691119" cy="307777"/>
            <a:chOff x="1560110" y="1593024"/>
            <a:chExt cx="1691119" cy="307777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1560110" y="1857007"/>
              <a:ext cx="1691119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042012" y="1593024"/>
              <a:ext cx="8434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Epoch 2</a:t>
              </a:r>
              <a:endParaRPr lang="en-US" sz="1400" dirty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338761" y="1970393"/>
            <a:ext cx="843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Epoch 1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38761" y="3322481"/>
            <a:ext cx="843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Epoch 1</a:t>
            </a:r>
            <a:endParaRPr lang="en-US" sz="14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2901" y="4326845"/>
            <a:ext cx="1623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Epoch 2 (step1)</a:t>
            </a:r>
            <a:endParaRPr lang="en-US" sz="1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42901" y="4720545"/>
            <a:ext cx="1623738" cy="307777"/>
          </a:xfrm>
          <a:prstGeom prst="rect">
            <a:avLst/>
          </a:prstGeom>
          <a:noFill/>
          <a:ln w="1270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Epoch 2 (step2)</a:t>
            </a:r>
            <a:endParaRPr lang="en-US" sz="1400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38761" y="3328344"/>
            <a:ext cx="6329830" cy="340074"/>
          </a:xfrm>
          <a:prstGeom prst="roundRect">
            <a:avLst/>
          </a:prstGeom>
          <a:noFill/>
          <a:ln w="12700" cmpd="sng">
            <a:solidFill>
              <a:srgbClr val="CD222B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338761" y="4731363"/>
            <a:ext cx="6329830" cy="340074"/>
          </a:xfrm>
          <a:prstGeom prst="roundRect">
            <a:avLst/>
          </a:prstGeom>
          <a:noFill/>
          <a:ln>
            <a:solidFill>
              <a:srgbClr val="CD222B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89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6" grpId="0"/>
      <p:bldP spid="117" grpId="0"/>
      <p:bldP spid="118" grpId="0"/>
      <p:bldP spid="119" grpId="0"/>
      <p:bldP spid="21" grpId="0" animBg="1"/>
      <p:bldP spid="1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103" y="275353"/>
            <a:ext cx="8336361" cy="629887"/>
          </a:xfrm>
        </p:spPr>
        <p:txBody>
          <a:bodyPr/>
          <a:lstStyle/>
          <a:p>
            <a:r>
              <a:rPr lang="en-US" sz="2800" dirty="0" smtClean="0"/>
              <a:t>Snapshot-Aware Segment Cleaner</a:t>
            </a:r>
            <a:endParaRPr lang="en-US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1419739" y="1377303"/>
            <a:ext cx="4918453" cy="629837"/>
            <a:chOff x="1484890" y="1042846"/>
            <a:chExt cx="4918453" cy="629837"/>
          </a:xfrm>
        </p:grpSpPr>
        <p:sp>
          <p:nvSpPr>
            <p:cNvPr id="9" name="Rectangle 8"/>
            <p:cNvSpPr/>
            <p:nvPr/>
          </p:nvSpPr>
          <p:spPr>
            <a:xfrm>
              <a:off x="1484890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95741" y="1042846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92492" y="1042846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4614177" y="1306554"/>
            <a:ext cx="0" cy="822960"/>
          </a:xfrm>
          <a:prstGeom prst="line">
            <a:avLst/>
          </a:prstGeom>
          <a:ln>
            <a:solidFill>
              <a:srgbClr val="CD222B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605679" y="1025781"/>
            <a:ext cx="2995519" cy="307777"/>
            <a:chOff x="1560110" y="1593024"/>
            <a:chExt cx="2995519" cy="307777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560110" y="1857007"/>
              <a:ext cx="2995519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689712" y="1593024"/>
              <a:ext cx="8434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Epoch 1</a:t>
              </a:r>
              <a:endParaRPr lang="en-US" sz="1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34639" y="1382874"/>
            <a:ext cx="607267" cy="531338"/>
            <a:chOff x="372518" y="1009138"/>
            <a:chExt cx="607267" cy="531338"/>
          </a:xfrm>
        </p:grpSpPr>
        <p:sp>
          <p:nvSpPr>
            <p:cNvPr id="21" name="Rectangle 20"/>
            <p:cNvSpPr/>
            <p:nvPr/>
          </p:nvSpPr>
          <p:spPr>
            <a:xfrm>
              <a:off x="500468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2518" y="1009138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13956" y="1381902"/>
            <a:ext cx="607267" cy="532310"/>
            <a:chOff x="851835" y="1008166"/>
            <a:chExt cx="607267" cy="532310"/>
          </a:xfrm>
        </p:grpSpPr>
        <p:sp>
          <p:nvSpPr>
            <p:cNvPr id="24" name="Rectangle 23"/>
            <p:cNvSpPr/>
            <p:nvPr/>
          </p:nvSpPr>
          <p:spPr>
            <a:xfrm>
              <a:off x="979785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20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51835" y="1008166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493273" y="1381902"/>
            <a:ext cx="607267" cy="532310"/>
            <a:chOff x="1331152" y="1008166"/>
            <a:chExt cx="607267" cy="532310"/>
          </a:xfrm>
        </p:grpSpPr>
        <p:sp>
          <p:nvSpPr>
            <p:cNvPr id="27" name="Rectangle 26"/>
            <p:cNvSpPr/>
            <p:nvPr/>
          </p:nvSpPr>
          <p:spPr>
            <a:xfrm>
              <a:off x="1459102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30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31152" y="1008166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72590" y="1377303"/>
            <a:ext cx="607267" cy="536909"/>
            <a:chOff x="1810469" y="1003567"/>
            <a:chExt cx="607267" cy="536909"/>
          </a:xfrm>
        </p:grpSpPr>
        <p:sp>
          <p:nvSpPr>
            <p:cNvPr id="30" name="Rectangle 29"/>
            <p:cNvSpPr/>
            <p:nvPr/>
          </p:nvSpPr>
          <p:spPr>
            <a:xfrm>
              <a:off x="1938419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10469" y="1003567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934961" y="1382874"/>
            <a:ext cx="589385" cy="538833"/>
            <a:chOff x="2772840" y="1009138"/>
            <a:chExt cx="589385" cy="538833"/>
          </a:xfrm>
        </p:grpSpPr>
        <p:sp>
          <p:nvSpPr>
            <p:cNvPr id="33" name="Rectangle 32"/>
            <p:cNvSpPr/>
            <p:nvPr/>
          </p:nvSpPr>
          <p:spPr>
            <a:xfrm>
              <a:off x="2882908" y="1124639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60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72840" y="1009138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4049765" y="2096040"/>
            <a:ext cx="2095068" cy="222767"/>
            <a:chOff x="4049765" y="1823904"/>
            <a:chExt cx="2095068" cy="222767"/>
          </a:xfrm>
        </p:grpSpPr>
        <p:sp>
          <p:nvSpPr>
            <p:cNvPr id="38" name="Rectangle 37"/>
            <p:cNvSpPr/>
            <p:nvPr/>
          </p:nvSpPr>
          <p:spPr>
            <a:xfrm>
              <a:off x="4049765" y="18239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08767" y="18366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186199" y="18366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65516" y="1836604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1662589" y="2106769"/>
            <a:ext cx="1912587" cy="210067"/>
            <a:chOff x="1662589" y="1834633"/>
            <a:chExt cx="1912587" cy="210067"/>
          </a:xfrm>
        </p:grpSpPr>
        <p:sp>
          <p:nvSpPr>
            <p:cNvPr id="35" name="Rectangle 34"/>
            <p:cNvSpPr/>
            <p:nvPr/>
          </p:nvSpPr>
          <p:spPr>
            <a:xfrm>
              <a:off x="1662589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143791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621223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95859" y="1834633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42659" y="2066405"/>
            <a:ext cx="843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Epoch 1</a:t>
            </a:r>
            <a:endParaRPr lang="en-US" sz="14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4576080" y="1377303"/>
            <a:ext cx="600599" cy="536909"/>
            <a:chOff x="6838850" y="4272070"/>
            <a:chExt cx="600599" cy="536909"/>
          </a:xfrm>
        </p:grpSpPr>
        <p:sp>
          <p:nvSpPr>
            <p:cNvPr id="51" name="Rectangle 50"/>
            <p:cNvSpPr/>
            <p:nvPr/>
          </p:nvSpPr>
          <p:spPr>
            <a:xfrm>
              <a:off x="6960132" y="4385647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838850" y="4272070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058249" y="1376259"/>
            <a:ext cx="607267" cy="532945"/>
            <a:chOff x="4435597" y="4276034"/>
            <a:chExt cx="607267" cy="532945"/>
          </a:xfrm>
        </p:grpSpPr>
        <p:sp>
          <p:nvSpPr>
            <p:cNvPr id="45" name="Rectangle 44"/>
            <p:cNvSpPr/>
            <p:nvPr/>
          </p:nvSpPr>
          <p:spPr>
            <a:xfrm>
              <a:off x="4563547" y="4385647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60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35597" y="4276034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539050" y="1369946"/>
            <a:ext cx="605783" cy="538064"/>
            <a:chOff x="5875032" y="4270757"/>
            <a:chExt cx="605783" cy="538064"/>
          </a:xfrm>
        </p:grpSpPr>
        <p:sp>
          <p:nvSpPr>
            <p:cNvPr id="48" name="Rectangle 47"/>
            <p:cNvSpPr/>
            <p:nvPr/>
          </p:nvSpPr>
          <p:spPr>
            <a:xfrm>
              <a:off x="6001498" y="4385489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70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875032" y="4270757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047797" y="2414598"/>
            <a:ext cx="2095068" cy="222767"/>
            <a:chOff x="4047797" y="2142462"/>
            <a:chExt cx="2095068" cy="222767"/>
          </a:xfrm>
        </p:grpSpPr>
        <p:sp>
          <p:nvSpPr>
            <p:cNvPr id="56" name="Rectangle 55"/>
            <p:cNvSpPr/>
            <p:nvPr/>
          </p:nvSpPr>
          <p:spPr>
            <a:xfrm>
              <a:off x="4047797" y="2142462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706799" y="2155162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84231" y="2155162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663548" y="2155162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660621" y="2425327"/>
            <a:ext cx="1912587" cy="210067"/>
            <a:chOff x="1660621" y="2153191"/>
            <a:chExt cx="1912587" cy="210067"/>
          </a:xfrm>
        </p:grpSpPr>
        <p:sp>
          <p:nvSpPr>
            <p:cNvPr id="53" name="Rectangle 52"/>
            <p:cNvSpPr/>
            <p:nvPr/>
          </p:nvSpPr>
          <p:spPr>
            <a:xfrm>
              <a:off x="1660621" y="2153191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141823" y="2153191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619255" y="2153191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93891" y="2153191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42659" y="2376496"/>
            <a:ext cx="843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Epoch 2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42659" y="2723628"/>
            <a:ext cx="1391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Merge Bitmaps</a:t>
            </a:r>
            <a:endParaRPr lang="en-US" sz="1400" dirty="0"/>
          </a:p>
        </p:txBody>
      </p:sp>
      <p:grpSp>
        <p:nvGrpSpPr>
          <p:cNvPr id="159" name="Group 158"/>
          <p:cNvGrpSpPr/>
          <p:nvPr/>
        </p:nvGrpSpPr>
        <p:grpSpPr>
          <a:xfrm>
            <a:off x="1660621" y="2787794"/>
            <a:ext cx="1912587" cy="210067"/>
            <a:chOff x="1660621" y="2515658"/>
            <a:chExt cx="1912587" cy="210067"/>
          </a:xfrm>
        </p:grpSpPr>
        <p:sp>
          <p:nvSpPr>
            <p:cNvPr id="63" name="Rectangle 62"/>
            <p:cNvSpPr/>
            <p:nvPr/>
          </p:nvSpPr>
          <p:spPr>
            <a:xfrm>
              <a:off x="1660621" y="2515658"/>
              <a:ext cx="479317" cy="210067"/>
            </a:xfrm>
            <a:prstGeom prst="rect">
              <a:avLst/>
            </a:prstGeom>
            <a:solidFill>
              <a:srgbClr val="CD222B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141823" y="2515658"/>
              <a:ext cx="479317" cy="210067"/>
            </a:xfrm>
            <a:prstGeom prst="rect">
              <a:avLst/>
            </a:prstGeom>
            <a:solidFill>
              <a:srgbClr val="00AEE3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619255" y="2515658"/>
              <a:ext cx="479317" cy="210067"/>
            </a:xfrm>
            <a:prstGeom prst="rect">
              <a:avLst/>
            </a:prstGeom>
            <a:solidFill>
              <a:srgbClr val="00AEE3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093891" y="2515658"/>
              <a:ext cx="479317" cy="210067"/>
            </a:xfrm>
            <a:prstGeom prst="rect">
              <a:avLst/>
            </a:prstGeom>
            <a:solidFill>
              <a:srgbClr val="00AEE3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6826129" y="1908010"/>
            <a:ext cx="1511976" cy="210067"/>
          </a:xfrm>
          <a:prstGeom prst="rect">
            <a:avLst/>
          </a:prstGeom>
          <a:solidFill>
            <a:srgbClr val="00AEE3"/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10000"/>
                  </a:schemeClr>
                </a:solidFill>
              </a:rPr>
              <a:t>Valid Block</a:t>
            </a:r>
            <a:endParaRPr lang="en-US" sz="14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826129" y="2224684"/>
            <a:ext cx="1511976" cy="210067"/>
          </a:xfrm>
          <a:prstGeom prst="rect">
            <a:avLst/>
          </a:prstGeom>
          <a:solidFill>
            <a:srgbClr val="CD222B"/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accent6">
                    <a:lumMod val="10000"/>
                  </a:schemeClr>
                </a:solidFill>
              </a:rPr>
              <a:t>Invalid </a:t>
            </a:r>
            <a:r>
              <a:rPr lang="en-US" sz="1400" dirty="0" smtClean="0">
                <a:solidFill>
                  <a:schemeClr val="accent6">
                    <a:lumMod val="10000"/>
                  </a:schemeClr>
                </a:solidFill>
              </a:rPr>
              <a:t>Block</a:t>
            </a:r>
            <a:endParaRPr lang="en-US" sz="1400" dirty="0">
              <a:solidFill>
                <a:schemeClr val="accent6">
                  <a:lumMod val="10000"/>
                </a:schemeClr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674682" y="1025781"/>
            <a:ext cx="1445503" cy="307777"/>
            <a:chOff x="1560110" y="1593024"/>
            <a:chExt cx="1445503" cy="307777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1560110" y="1857007"/>
              <a:ext cx="1445503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1885347" y="1593024"/>
              <a:ext cx="8434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Epoch 2</a:t>
              </a:r>
              <a:endParaRPr lang="en-US" sz="1400" dirty="0"/>
            </a:p>
          </p:txBody>
        </p:sp>
      </p:grpSp>
      <p:cxnSp>
        <p:nvCxnSpPr>
          <p:cNvPr id="77" name="Straight Connector 76"/>
          <p:cNvCxnSpPr/>
          <p:nvPr/>
        </p:nvCxnSpPr>
        <p:spPr>
          <a:xfrm>
            <a:off x="4614177" y="3314638"/>
            <a:ext cx="0" cy="822960"/>
          </a:xfrm>
          <a:prstGeom prst="line">
            <a:avLst/>
          </a:prstGeom>
          <a:ln>
            <a:solidFill>
              <a:schemeClr val="accent6">
                <a:lumMod val="10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6565197" y="3053571"/>
            <a:ext cx="1551334" cy="307777"/>
            <a:chOff x="1560110" y="1593024"/>
            <a:chExt cx="1551334" cy="307777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1560110" y="1857007"/>
              <a:ext cx="1551334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1838812" y="1593024"/>
              <a:ext cx="8434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Epoch 1</a:t>
              </a:r>
              <a:endParaRPr lang="en-US" sz="1400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934961" y="3390958"/>
            <a:ext cx="589385" cy="538833"/>
            <a:chOff x="2772840" y="1009138"/>
            <a:chExt cx="589385" cy="538833"/>
          </a:xfrm>
        </p:grpSpPr>
        <p:sp>
          <p:nvSpPr>
            <p:cNvPr id="94" name="Rectangle 93"/>
            <p:cNvSpPr/>
            <p:nvPr/>
          </p:nvSpPr>
          <p:spPr>
            <a:xfrm>
              <a:off x="2882908" y="1124639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60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772840" y="1009138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049765" y="4116824"/>
            <a:ext cx="2095068" cy="210067"/>
            <a:chOff x="4049765" y="3844688"/>
            <a:chExt cx="2095068" cy="210067"/>
          </a:xfrm>
        </p:grpSpPr>
        <p:sp>
          <p:nvSpPr>
            <p:cNvPr id="99" name="Rectangle 98"/>
            <p:cNvSpPr/>
            <p:nvPr/>
          </p:nvSpPr>
          <p:spPr>
            <a:xfrm>
              <a:off x="4049765" y="3844688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708767" y="3844688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186199" y="3844688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665516" y="3844688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6636896" y="4137598"/>
            <a:ext cx="1431385" cy="210067"/>
            <a:chOff x="6636896" y="3865462"/>
            <a:chExt cx="1431385" cy="210067"/>
          </a:xfrm>
        </p:grpSpPr>
        <p:sp>
          <p:nvSpPr>
            <p:cNvPr id="97" name="Rectangle 96"/>
            <p:cNvSpPr/>
            <p:nvPr/>
          </p:nvSpPr>
          <p:spPr>
            <a:xfrm>
              <a:off x="6636896" y="3865462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114328" y="3865462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588964" y="3865462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142659" y="4074489"/>
            <a:ext cx="843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Epoch 1</a:t>
            </a:r>
            <a:endParaRPr lang="en-US" sz="1400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4576080" y="3385387"/>
            <a:ext cx="600599" cy="536909"/>
            <a:chOff x="6838850" y="4272070"/>
            <a:chExt cx="600599" cy="536909"/>
          </a:xfrm>
        </p:grpSpPr>
        <p:sp>
          <p:nvSpPr>
            <p:cNvPr id="106" name="Rectangle 105"/>
            <p:cNvSpPr/>
            <p:nvPr/>
          </p:nvSpPr>
          <p:spPr>
            <a:xfrm>
              <a:off x="6960132" y="4385647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838850" y="4272070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058249" y="3384343"/>
            <a:ext cx="607267" cy="532945"/>
            <a:chOff x="4435597" y="4276034"/>
            <a:chExt cx="607267" cy="532945"/>
          </a:xfrm>
        </p:grpSpPr>
        <p:sp>
          <p:nvSpPr>
            <p:cNvPr id="109" name="Rectangle 108"/>
            <p:cNvSpPr/>
            <p:nvPr/>
          </p:nvSpPr>
          <p:spPr>
            <a:xfrm>
              <a:off x="4563547" y="4385647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60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435597" y="4276034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539050" y="3378030"/>
            <a:ext cx="605783" cy="538064"/>
            <a:chOff x="5875032" y="4270757"/>
            <a:chExt cx="605783" cy="538064"/>
          </a:xfrm>
        </p:grpSpPr>
        <p:sp>
          <p:nvSpPr>
            <p:cNvPr id="112" name="Rectangle 111"/>
            <p:cNvSpPr/>
            <p:nvPr/>
          </p:nvSpPr>
          <p:spPr>
            <a:xfrm>
              <a:off x="6001498" y="4385489"/>
              <a:ext cx="479317" cy="423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70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875032" y="4270757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>
                  <a:solidFill>
                    <a:schemeClr val="accent6">
                      <a:lumMod val="1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4047797" y="4435382"/>
            <a:ext cx="2095068" cy="210067"/>
            <a:chOff x="4047797" y="4163246"/>
            <a:chExt cx="2095068" cy="210067"/>
          </a:xfrm>
        </p:grpSpPr>
        <p:sp>
          <p:nvSpPr>
            <p:cNvPr id="117" name="Rectangle 116"/>
            <p:cNvSpPr/>
            <p:nvPr/>
          </p:nvSpPr>
          <p:spPr>
            <a:xfrm>
              <a:off x="4047797" y="4163246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706799" y="4163246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184231" y="4163246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663548" y="4163246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634928" y="4456156"/>
            <a:ext cx="1431385" cy="210067"/>
            <a:chOff x="6634928" y="4184020"/>
            <a:chExt cx="1431385" cy="210067"/>
          </a:xfrm>
        </p:grpSpPr>
        <p:sp>
          <p:nvSpPr>
            <p:cNvPr id="115" name="Rectangle 114"/>
            <p:cNvSpPr/>
            <p:nvPr/>
          </p:nvSpPr>
          <p:spPr>
            <a:xfrm>
              <a:off x="6634928" y="4184020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112360" y="4184020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586996" y="4184020"/>
              <a:ext cx="479317" cy="210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6">
                      <a:lumMod val="10000"/>
                    </a:schemeClr>
                  </a:solidFill>
                </a:rPr>
                <a:t>0</a:t>
              </a:r>
              <a:endParaRPr lang="en-US" sz="14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142659" y="4384580"/>
            <a:ext cx="843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Epoch 2</a:t>
            </a:r>
            <a:endParaRPr lang="en-US" sz="1400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4697362" y="3033865"/>
            <a:ext cx="1445503" cy="307777"/>
            <a:chOff x="1560110" y="1593024"/>
            <a:chExt cx="1445503" cy="307777"/>
          </a:xfrm>
        </p:grpSpPr>
        <p:cxnSp>
          <p:nvCxnSpPr>
            <p:cNvPr id="129" name="Straight Connector 128"/>
            <p:cNvCxnSpPr/>
            <p:nvPr/>
          </p:nvCxnSpPr>
          <p:spPr>
            <a:xfrm>
              <a:off x="1560110" y="1857007"/>
              <a:ext cx="1445503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1885347" y="1593024"/>
              <a:ext cx="8434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Epoch 2</a:t>
              </a:r>
              <a:endParaRPr lang="en-US" sz="1400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419739" y="3378030"/>
            <a:ext cx="7423704" cy="642537"/>
            <a:chOff x="1419739" y="3105894"/>
            <a:chExt cx="7423704" cy="642537"/>
          </a:xfrm>
        </p:grpSpPr>
        <p:grpSp>
          <p:nvGrpSpPr>
            <p:cNvPr id="73" name="Group 72"/>
            <p:cNvGrpSpPr/>
            <p:nvPr/>
          </p:nvGrpSpPr>
          <p:grpSpPr>
            <a:xfrm>
              <a:off x="1419739" y="3113251"/>
              <a:ext cx="4918453" cy="629837"/>
              <a:chOff x="1484890" y="1042846"/>
              <a:chExt cx="4918453" cy="629837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1484890" y="1042846"/>
                <a:ext cx="2407602" cy="629837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995741" y="1042846"/>
                <a:ext cx="2407602" cy="629837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892492" y="1042846"/>
                <a:ext cx="107620" cy="629837"/>
              </a:xfrm>
              <a:prstGeom prst="rect">
                <a:avLst/>
              </a:prstGeom>
              <a:solidFill>
                <a:schemeClr val="accent6">
                  <a:lumMod val="10000"/>
                </a:schemeClr>
              </a:solidFill>
              <a:ln>
                <a:solidFill>
                  <a:schemeClr val="accent6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ectangle 130"/>
            <p:cNvSpPr/>
            <p:nvPr/>
          </p:nvSpPr>
          <p:spPr>
            <a:xfrm>
              <a:off x="6435841" y="3118594"/>
              <a:ext cx="2407602" cy="629837"/>
            </a:xfrm>
            <a:prstGeom prst="rect">
              <a:avLst/>
            </a:prstGeom>
            <a:noFill/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340921" y="3105894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499341" y="3389986"/>
            <a:ext cx="607267" cy="532310"/>
            <a:chOff x="851835" y="1008166"/>
            <a:chExt cx="607267" cy="532310"/>
          </a:xfrm>
        </p:grpSpPr>
        <p:sp>
          <p:nvSpPr>
            <p:cNvPr id="134" name="Rectangle 133"/>
            <p:cNvSpPr/>
            <p:nvPr/>
          </p:nvSpPr>
          <p:spPr>
            <a:xfrm>
              <a:off x="979785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20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851835" y="1008166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974850" y="3390730"/>
            <a:ext cx="607267" cy="532310"/>
            <a:chOff x="1331152" y="1008166"/>
            <a:chExt cx="607267" cy="532310"/>
          </a:xfrm>
        </p:grpSpPr>
        <p:sp>
          <p:nvSpPr>
            <p:cNvPr id="139" name="Rectangle 138"/>
            <p:cNvSpPr/>
            <p:nvPr/>
          </p:nvSpPr>
          <p:spPr>
            <a:xfrm>
              <a:off x="1459102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</a:rPr>
                <a:t>30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331152" y="1008166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455690" y="3385387"/>
            <a:ext cx="607267" cy="536909"/>
            <a:chOff x="1810469" y="1003567"/>
            <a:chExt cx="607267" cy="536909"/>
          </a:xfrm>
        </p:grpSpPr>
        <p:sp>
          <p:nvSpPr>
            <p:cNvPr id="142" name="Rectangle 141"/>
            <p:cNvSpPr/>
            <p:nvPr/>
          </p:nvSpPr>
          <p:spPr>
            <a:xfrm>
              <a:off x="1938419" y="1117144"/>
              <a:ext cx="479317" cy="423332"/>
            </a:xfrm>
            <a:prstGeom prst="rect">
              <a:avLst/>
            </a:prstGeom>
            <a:solidFill>
              <a:srgbClr val="58A62E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10000"/>
                    </a:schemeClr>
                  </a:solidFill>
                </a:rPr>
                <a:t>10</a:t>
              </a:r>
              <a:endParaRPr lang="en-US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810469" y="1003567"/>
              <a:ext cx="255900" cy="199078"/>
            </a:xfrm>
            <a:prstGeom prst="rect">
              <a:avLst/>
            </a:prstGeom>
            <a:solidFill>
              <a:srgbClr val="EB8629"/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normalizeH="1" dirty="0" smtClean="0">
                  <a:solidFill>
                    <a:schemeClr val="accent6">
                      <a:lumMod val="10000"/>
                    </a:schemeClr>
                  </a:solidFill>
                </a:rPr>
                <a:t>1</a:t>
              </a:r>
              <a:endParaRPr lang="en-US" sz="1000" normalizeH="1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1851691" y="3549612"/>
            <a:ext cx="1621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Cleaned Segment</a:t>
            </a:r>
            <a:endParaRPr lang="en-US" sz="1400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3911692" y="2997212"/>
            <a:ext cx="843463" cy="307777"/>
            <a:chOff x="2499212" y="1554924"/>
            <a:chExt cx="843463" cy="307777"/>
          </a:xfrm>
        </p:grpSpPr>
        <p:cxnSp>
          <p:nvCxnSpPr>
            <p:cNvPr id="150" name="Straight Connector 149"/>
            <p:cNvCxnSpPr/>
            <p:nvPr/>
          </p:nvCxnSpPr>
          <p:spPr>
            <a:xfrm>
              <a:off x="2632549" y="1857007"/>
              <a:ext cx="478895" cy="0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  <a:headEnd type="triangle" w="lg"/>
              <a:tailEnd type="triangle" w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2499212" y="1554924"/>
              <a:ext cx="8434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Epoch 1</a:t>
              </a:r>
              <a:endParaRPr lang="en-US" sz="1400" dirty="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36" name="Group 135"/>
          <p:cNvGrpSpPr/>
          <p:nvPr/>
        </p:nvGrpSpPr>
        <p:grpSpPr>
          <a:xfrm>
            <a:off x="6697419" y="1056630"/>
            <a:ext cx="1221280" cy="629837"/>
            <a:chOff x="6878859" y="863867"/>
            <a:chExt cx="1221280" cy="629837"/>
          </a:xfrm>
        </p:grpSpPr>
        <p:sp>
          <p:nvSpPr>
            <p:cNvPr id="137" name="Rectangle 136"/>
            <p:cNvSpPr/>
            <p:nvPr/>
          </p:nvSpPr>
          <p:spPr>
            <a:xfrm>
              <a:off x="6878859" y="863867"/>
              <a:ext cx="107620" cy="62983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989489" y="898207"/>
              <a:ext cx="11106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Segment Boundary</a:t>
              </a:r>
              <a:endParaRPr lang="en-US" sz="1400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748878" y="1106780"/>
            <a:ext cx="1213682" cy="526332"/>
            <a:chOff x="6932669" y="1616078"/>
            <a:chExt cx="1213682" cy="526332"/>
          </a:xfrm>
        </p:grpSpPr>
        <p:cxnSp>
          <p:nvCxnSpPr>
            <p:cNvPr id="146" name="Straight Connector 145"/>
            <p:cNvCxnSpPr/>
            <p:nvPr/>
          </p:nvCxnSpPr>
          <p:spPr>
            <a:xfrm>
              <a:off x="6932669" y="1616078"/>
              <a:ext cx="0" cy="526332"/>
            </a:xfrm>
            <a:prstGeom prst="line">
              <a:avLst/>
            </a:prstGeom>
            <a:ln>
              <a:solidFill>
                <a:srgbClr val="CD222B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7035701" y="1725356"/>
              <a:ext cx="1110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Snapshot</a:t>
              </a:r>
              <a:endParaRPr lang="en-US" sz="1400" dirty="0"/>
            </a:p>
          </p:txBody>
        </p:sp>
      </p:grpSp>
      <p:sp>
        <p:nvSpPr>
          <p:cNvPr id="152" name="Rounded Rectangle 151"/>
          <p:cNvSpPr/>
          <p:nvPr/>
        </p:nvSpPr>
        <p:spPr>
          <a:xfrm>
            <a:off x="1513232" y="4751713"/>
            <a:ext cx="6117537" cy="517733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Segment cleaner preserves log-time ordering 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0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61" grpId="0"/>
      <p:bldP spid="62" grpId="0"/>
      <p:bldP spid="67" grpId="0" animBg="1"/>
      <p:bldP spid="68" grpId="0" animBg="1"/>
      <p:bldP spid="104" grpId="0"/>
      <p:bldP spid="122" grpId="0"/>
      <p:bldP spid="148" grpId="0"/>
      <p:bldP spid="1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30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Design Summary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330" y="1018191"/>
            <a:ext cx="8731021" cy="4276186"/>
          </a:xfrm>
        </p:spPr>
        <p:txBody>
          <a:bodyPr/>
          <a:lstStyle/>
          <a:p>
            <a:pPr marL="339725" indent="-339725">
              <a:buFont typeface="Arial"/>
              <a:buChar char="•"/>
            </a:pPr>
            <a:r>
              <a:rPr lang="en-US" dirty="0" smtClean="0"/>
              <a:t>Leverage implicit time ordering in the Log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Epochs preserve log-time ordering even with a cleaner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Sub-segment-level bitmaps to track validity of blocks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Lazily update reference counts for snapshotted blocks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Snapshot-aware cleaner preserves log-time and block validity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Snapshot management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Background snapshot activation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Rate-limiting to provide predictable foreground performance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23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30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Outline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56" y="1018191"/>
            <a:ext cx="7436744" cy="427618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Introduction</a:t>
            </a:r>
          </a:p>
          <a:p>
            <a:pPr marL="0" indent="0">
              <a:buNone/>
            </a:pPr>
            <a:endParaRPr lang="en-US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ioSnap</a:t>
            </a:r>
            <a:r>
              <a:rPr lang="en-US" sz="1800" baseline="52000" dirty="0" smtClean="0">
                <a:solidFill>
                  <a:srgbClr val="7F7F7F"/>
                </a:solidFill>
              </a:rPr>
              <a:t>T</a:t>
            </a:r>
            <a:r>
              <a:rPr lang="en-US" sz="1800" baseline="52000" dirty="0">
                <a:solidFill>
                  <a:srgbClr val="7F7F7F"/>
                </a:solidFill>
              </a:rPr>
              <a:t>M</a:t>
            </a:r>
            <a:r>
              <a:rPr lang="en-US" dirty="0" smtClean="0">
                <a:solidFill>
                  <a:srgbClr val="7F7F7F"/>
                </a:solidFill>
              </a:rPr>
              <a:t> Design</a:t>
            </a:r>
            <a:endParaRPr lang="en-US" dirty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Evaluation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Conclusions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7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25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Evaluation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25" y="1007014"/>
            <a:ext cx="8593327" cy="4276186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What’s the impact on user IOs in the absence of snapshots?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/>
              <a:t>S</a:t>
            </a:r>
            <a:r>
              <a:rPr lang="en-US" dirty="0" smtClean="0"/>
              <a:t>napshot creation/deletion time? Implications on user IO?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How does it compare with existing snapshotting systems?</a:t>
            </a:r>
            <a:endParaRPr lang="en-US" dirty="0"/>
          </a:p>
          <a:p>
            <a:pPr marL="342900" indent="-342900">
              <a:spcBef>
                <a:spcPts val="20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Implications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a snapshot-aware segment cleaner?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long does it talk to activate a snapshot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Implications </a:t>
            </a:r>
            <a:r>
              <a:rPr lang="en-US" dirty="0">
                <a:solidFill>
                  <a:srgbClr val="7F7F7F"/>
                </a:solidFill>
              </a:rPr>
              <a:t>on the crash recovery mechanism</a:t>
            </a:r>
            <a:r>
              <a:rPr lang="en-US" dirty="0" smtClean="0">
                <a:solidFill>
                  <a:srgbClr val="7F7F7F"/>
                </a:solidFill>
              </a:rPr>
              <a:t>?</a:t>
            </a:r>
            <a:endParaRPr lang="en-US" sz="2000" b="1" dirty="0" smtClean="0"/>
          </a:p>
          <a:p>
            <a:pPr marL="0" indent="0">
              <a:spcBef>
                <a:spcPts val="2000"/>
              </a:spcBef>
              <a:buNone/>
            </a:pPr>
            <a:r>
              <a:rPr lang="en-US" sz="2000" b="1" dirty="0" smtClean="0"/>
              <a:t>Setup:</a:t>
            </a:r>
            <a:r>
              <a:rPr lang="en-US" sz="2000" dirty="0" smtClean="0"/>
              <a:t> quad core </a:t>
            </a:r>
            <a:r>
              <a:rPr lang="en-US" sz="2000" dirty="0"/>
              <a:t>I</a:t>
            </a:r>
            <a:r>
              <a:rPr lang="en-US" sz="2000" dirty="0" smtClean="0"/>
              <a:t>ntel i7 processor, 1.2TB NAND flash, 12GB RAM, Linux 2.6.35, older generation of Fusion-</a:t>
            </a:r>
            <a:r>
              <a:rPr lang="en-US" sz="2000" dirty="0" err="1" smtClean="0"/>
              <a:t>io</a:t>
            </a:r>
            <a:r>
              <a:rPr lang="en-US" sz="2000" dirty="0" smtClean="0"/>
              <a:t> VSL driver, 4K Block sizes 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688275739"/>
              </p:ext>
            </p:extLst>
          </p:nvPr>
        </p:nvGraphicFramePr>
        <p:xfrm>
          <a:off x="866065" y="1325932"/>
          <a:ext cx="7573449" cy="3183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91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Performance of Regular operations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85799" y="735155"/>
            <a:ext cx="8228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Experiment:</a:t>
            </a:r>
            <a:r>
              <a:rPr lang="en-US" dirty="0" smtClean="0"/>
              <a:t> 4K read/writes using </a:t>
            </a:r>
            <a:r>
              <a:rPr lang="en-US" dirty="0"/>
              <a:t>two threads. </a:t>
            </a:r>
            <a:r>
              <a:rPr lang="en-US" dirty="0" smtClean="0"/>
              <a:t>16GB of data read/written. Asynchronous writes to device.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65272" y="4509075"/>
            <a:ext cx="7013457" cy="644737"/>
          </a:xfrm>
          <a:prstGeom prst="roundRect">
            <a:avLst/>
          </a:prstGeom>
          <a:solidFill>
            <a:srgbClr val="EB86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Snapshot support does not impact regular operations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449982" y="2528663"/>
            <a:ext cx="2133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Bandwidth (MB/s)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736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9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7794" y="979490"/>
            <a:ext cx="4852737" cy="233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88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Snapshot creation / Deletion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788" y="759855"/>
            <a:ext cx="8594415" cy="438913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Always </a:t>
            </a:r>
            <a:r>
              <a:rPr lang="en-US" i="1" dirty="0" smtClean="0">
                <a:solidFill>
                  <a:srgbClr val="58A62E"/>
                </a:solidFill>
              </a:rPr>
              <a:t>50us latency</a:t>
            </a:r>
            <a:r>
              <a:rPr lang="en-US" dirty="0" smtClean="0">
                <a:solidFill>
                  <a:srgbClr val="58A62E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58A62E"/>
                </a:solidFill>
              </a:rPr>
              <a:t>4K metadata</a:t>
            </a:r>
            <a:r>
              <a:rPr lang="en-US" i="1" dirty="0">
                <a:solidFill>
                  <a:srgbClr val="58A62E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58A62E"/>
                </a:solidFill>
              </a:rPr>
              <a:t>independent of data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7794" y="3255194"/>
            <a:ext cx="4852737" cy="21971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72070" y="1655993"/>
            <a:ext cx="4095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Impact on foreground </a:t>
            </a:r>
            <a:r>
              <a:rPr lang="en-US" b="1" dirty="0" smtClean="0"/>
              <a:t>operations?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319788" y="2105482"/>
            <a:ext cx="37662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512 byte blocks to arbitrary logical addresses (total data of 3GB)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Create a snapshot </a:t>
            </a:r>
            <a:r>
              <a:rPr lang="en-US" dirty="0"/>
              <a:t>and then continue writing </a:t>
            </a:r>
            <a:r>
              <a:rPr lang="en-US" dirty="0" smtClean="0"/>
              <a:t>data to </a:t>
            </a:r>
            <a:r>
              <a:rPr lang="en-US" dirty="0"/>
              <a:t>random locations (of 8 MB).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01780" y="3463347"/>
            <a:ext cx="241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Validity bitmap CoW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5039895" y="1142879"/>
            <a:ext cx="267369" cy="1483896"/>
          </a:xfrm>
          <a:prstGeom prst="ellipse">
            <a:avLst/>
          </a:prstGeom>
          <a:noFill/>
          <a:ln w="19050" cmpd="sng">
            <a:solidFill>
              <a:srgbClr val="CD222B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230507" y="1530804"/>
            <a:ext cx="267369" cy="1084412"/>
          </a:xfrm>
          <a:prstGeom prst="ellipse">
            <a:avLst/>
          </a:prstGeom>
          <a:noFill/>
          <a:ln w="19050" cmpd="sng">
            <a:solidFill>
              <a:srgbClr val="CD222B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4" grpId="0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62211" y="4274232"/>
            <a:ext cx="517110" cy="56696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2211" y="4274232"/>
            <a:ext cx="517110" cy="56696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00" y="258606"/>
            <a:ext cx="6361017" cy="629887"/>
          </a:xfrm>
        </p:spPr>
        <p:txBody>
          <a:bodyPr/>
          <a:lstStyle/>
          <a:p>
            <a:r>
              <a:rPr lang="en-US" sz="2800" dirty="0" smtClean="0"/>
              <a:t>Snapshots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00" y="1018191"/>
            <a:ext cx="8583300" cy="427618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P</a:t>
            </a:r>
            <a:r>
              <a:rPr lang="en-US" dirty="0" smtClean="0"/>
              <a:t>oint</a:t>
            </a:r>
            <a:r>
              <a:rPr lang="en-US" dirty="0"/>
              <a:t>-in-time representation of the state of a storage device </a:t>
            </a:r>
            <a:endParaRPr lang="en-US" dirty="0" smtClean="0"/>
          </a:p>
          <a:p>
            <a:pPr marL="568325" lvl="1" indent="-342900"/>
            <a:r>
              <a:rPr lang="en-US" dirty="0" smtClean="0"/>
              <a:t>Used for backup/recovery, audit trails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Implemented at different levels</a:t>
            </a:r>
          </a:p>
          <a:p>
            <a:pPr marL="576263" lvl="1" indent="-342900"/>
            <a:r>
              <a:rPr lang="en-US" dirty="0" smtClean="0"/>
              <a:t>Device, block layer, LVM, file systems, applications, databases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Use Copy-on-Write (CoW) or Redirect-on-Write (RoW)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2014 Fusion-</a:t>
            </a:r>
            <a:r>
              <a:rPr lang="en-US" dirty="0" err="1" smtClean="0"/>
              <a:t>io</a:t>
            </a:r>
            <a:r>
              <a:rPr lang="en-US" dirty="0" smtClean="0"/>
              <a:t>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60661" y="3367768"/>
            <a:ext cx="22679" cy="1780268"/>
          </a:xfrm>
          <a:prstGeom prst="line">
            <a:avLst/>
          </a:prstGeom>
          <a:ln>
            <a:solidFill>
              <a:srgbClr val="202B4E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305107" y="4274232"/>
            <a:ext cx="517110" cy="56696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77444" y="3231697"/>
            <a:ext cx="517110" cy="566964"/>
          </a:xfrm>
          <a:prstGeom prst="rect">
            <a:avLst/>
          </a:prstGeom>
          <a:solidFill>
            <a:srgbClr val="00AE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69908" y="3367768"/>
            <a:ext cx="517110" cy="566964"/>
          </a:xfrm>
          <a:prstGeom prst="rect">
            <a:avLst/>
          </a:prstGeom>
          <a:solidFill>
            <a:srgbClr val="00AE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4945" y="4845506"/>
            <a:ext cx="154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Existing Data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88098" y="3950382"/>
            <a:ext cx="148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 Data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03836" y="4845506"/>
            <a:ext cx="154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Existing Data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47747" y="4845506"/>
            <a:ext cx="154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Existing Data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95634" y="3798661"/>
            <a:ext cx="148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2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832E-6 0 L 0.29025 0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8197E-6 -0.00028 L -0.17596 0.1586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7" y="794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684E-6 -8.67362E-19 L -0.17613 0.14945 " pathEditMode="relative" ptsTypes="AA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635 0.17833 " pathEditMode="relative" ptsTypes="AA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9319E-7 2.60209E-18 L 0.13653 0.17056 " pathEditMode="relative" ptsTypes="AA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4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/>
      <p:bldP spid="14" grpId="1"/>
      <p:bldP spid="15" grpId="0"/>
      <p:bldP spid="15" grpId="1"/>
      <p:bldP spid="16" grpId="0"/>
      <p:bldP spid="17" grpId="0"/>
      <p:bldP spid="18" grpId="0"/>
      <p:bldP spid="1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10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Comparison with BTRFS (1)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2790" y="767078"/>
            <a:ext cx="563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Impact on foreground latency upon snapshot creation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8748" y="3960567"/>
            <a:ext cx="8786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round 8 </a:t>
            </a:r>
            <a:r>
              <a:rPr lang="en-US" dirty="0"/>
              <a:t>GB of sequential </a:t>
            </a:r>
            <a:r>
              <a:rPr lang="en-US" dirty="0" smtClean="0"/>
              <a:t>writes followed </a:t>
            </a:r>
            <a:r>
              <a:rPr lang="en-US" dirty="0"/>
              <a:t>by a random workload interspersed by a snapshot </a:t>
            </a:r>
            <a:r>
              <a:rPr lang="en-US" dirty="0" smtClean="0"/>
              <a:t>every 5 </a:t>
            </a:r>
            <a:r>
              <a:rPr lang="en-US" dirty="0"/>
              <a:t>sec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70092" y="4572881"/>
            <a:ext cx="7603817" cy="644737"/>
          </a:xfrm>
          <a:prstGeom prst="roundRect">
            <a:avLst/>
          </a:prstGeom>
          <a:solidFill>
            <a:srgbClr val="EB86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S</a:t>
            </a:r>
            <a:r>
              <a:rPr lang="en-US" sz="2000" b="1" dirty="0" smtClean="0">
                <a:solidFill>
                  <a:srgbClr val="FFFFFF"/>
                </a:solidFill>
              </a:rPr>
              <a:t>napshots in ioSnap does not impact foreground latency</a:t>
            </a:r>
            <a:endParaRPr lang="en-US" sz="2000" b="1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409" y="1011681"/>
            <a:ext cx="5917182" cy="3202599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28518" y="1136410"/>
            <a:ext cx="703058" cy="24014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85041" y="3360164"/>
            <a:ext cx="703058" cy="3553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6200000">
            <a:off x="1578954" y="3008635"/>
            <a:ext cx="703058" cy="3553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73042" y="1553482"/>
            <a:ext cx="2154531" cy="1666875"/>
          </a:xfrm>
          <a:prstGeom prst="ellipse">
            <a:avLst/>
          </a:prstGeom>
          <a:noFill/>
          <a:ln w="28575" cmpd="sng">
            <a:solidFill>
              <a:srgbClr val="CD222B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2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66" y="275353"/>
            <a:ext cx="8684104" cy="629887"/>
          </a:xfrm>
        </p:spPr>
        <p:txBody>
          <a:bodyPr/>
          <a:lstStyle/>
          <a:p>
            <a:r>
              <a:rPr lang="en-US" sz="2800" dirty="0" smtClean="0"/>
              <a:t>Comparison with BTRFS (2)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503" y="1070955"/>
            <a:ext cx="5738995" cy="29599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01944" y="710383"/>
            <a:ext cx="474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Impact of snapshots on sustained bandwidth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8748" y="3926550"/>
            <a:ext cx="8786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round </a:t>
            </a:r>
            <a:r>
              <a:rPr lang="en-US" dirty="0"/>
              <a:t>200 GB of sequential </a:t>
            </a:r>
            <a:r>
              <a:rPr lang="en-US" dirty="0" smtClean="0"/>
              <a:t>writes followed </a:t>
            </a:r>
            <a:r>
              <a:rPr lang="en-US" dirty="0"/>
              <a:t>by a random workload interspersed by a snapshot once every 15 sec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70092" y="4572881"/>
            <a:ext cx="7603817" cy="644737"/>
          </a:xfrm>
          <a:prstGeom prst="roundRect">
            <a:avLst/>
          </a:prstGeom>
          <a:solidFill>
            <a:srgbClr val="EB86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</a:t>
            </a:r>
            <a:r>
              <a:rPr lang="en-US" sz="2000" b="1" dirty="0" smtClean="0">
                <a:solidFill>
                  <a:schemeClr val="bg1"/>
                </a:solidFill>
              </a:rPr>
              <a:t>napshots in ioSnap does not impact sustained bandwidth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405486">
            <a:off x="2406587" y="2431118"/>
            <a:ext cx="4562856" cy="937540"/>
          </a:xfrm>
          <a:prstGeom prst="ellipse">
            <a:avLst/>
          </a:prstGeom>
          <a:noFill/>
          <a:ln w="28575" cmpd="sng">
            <a:solidFill>
              <a:srgbClr val="CD222B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405486">
            <a:off x="2076138" y="2197048"/>
            <a:ext cx="5037179" cy="258310"/>
          </a:xfrm>
          <a:prstGeom prst="ellipse">
            <a:avLst/>
          </a:prstGeom>
          <a:noFill/>
          <a:ln w="28575" cmpd="sng">
            <a:solidFill>
              <a:srgbClr val="CD222B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73838" y="1120034"/>
            <a:ext cx="5037179" cy="258310"/>
          </a:xfrm>
          <a:prstGeom prst="ellipse">
            <a:avLst/>
          </a:prstGeom>
          <a:noFill/>
          <a:ln w="28575" cmpd="sng">
            <a:solidFill>
              <a:srgbClr val="CD222B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2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9" grpId="1" animBg="1"/>
      <p:bldP spid="12" grpId="0" animBg="1"/>
      <p:bldP spid="12" grpId="1" animBg="1"/>
      <p:bldP spid="15" grpId="0" animBg="1"/>
      <p:bldP spid="1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48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Outline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56" y="1018191"/>
            <a:ext cx="7436744" cy="427618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ioSnap</a:t>
            </a:r>
            <a:r>
              <a:rPr lang="en-US" sz="1800" baseline="52000" dirty="0" smtClean="0">
                <a:solidFill>
                  <a:srgbClr val="7F7F7F"/>
                </a:solidFill>
              </a:rPr>
              <a:t>T</a:t>
            </a:r>
            <a:r>
              <a:rPr lang="en-US" sz="1800" baseline="52000" dirty="0">
                <a:solidFill>
                  <a:srgbClr val="7F7F7F"/>
                </a:solidFill>
              </a:rPr>
              <a:t>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Design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Evaluation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Conclusions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3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387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87" y="766287"/>
            <a:ext cx="8617625" cy="459152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i="1" dirty="0"/>
              <a:t>“Make everything as simple as possible, but not simpler.</a:t>
            </a:r>
            <a:r>
              <a:rPr lang="en-US" sz="1600" i="1" dirty="0" smtClean="0"/>
              <a:t>”</a:t>
            </a:r>
          </a:p>
          <a:p>
            <a:pPr marL="0" indent="0">
              <a:buNone/>
            </a:pPr>
            <a:r>
              <a:rPr lang="en-US" sz="1400" i="1" dirty="0"/>
              <a:t>	</a:t>
            </a:r>
            <a:r>
              <a:rPr lang="en-US" sz="1400" i="1" dirty="0" smtClean="0"/>
              <a:t>						</a:t>
            </a:r>
            <a:r>
              <a:rPr lang="en-US" sz="1400" i="1" dirty="0"/>
              <a:t>	</a:t>
            </a:r>
            <a:r>
              <a:rPr lang="en-US" sz="1400" i="1" dirty="0" smtClean="0"/>
              <a:t>						– </a:t>
            </a:r>
            <a:r>
              <a:rPr lang="en-US" sz="1400" i="1" dirty="0"/>
              <a:t>Albert </a:t>
            </a:r>
            <a:r>
              <a:rPr lang="en-US" sz="1400" i="1" dirty="0" smtClean="0"/>
              <a:t>Einstein</a:t>
            </a:r>
            <a:endParaRPr lang="en-US" sz="1800" b="1" dirty="0"/>
          </a:p>
          <a:p>
            <a:pPr>
              <a:spcBef>
                <a:spcPts val="528"/>
              </a:spcBef>
              <a:buFont typeface="Arial"/>
              <a:buChar char="•"/>
            </a:pPr>
            <a:r>
              <a:rPr lang="en-US" dirty="0" smtClean="0"/>
              <a:t>Flash is revolutionizing the storage industry</a:t>
            </a:r>
          </a:p>
          <a:p>
            <a:pPr marL="569913" lvl="1" indent="-342900">
              <a:spcBef>
                <a:spcPts val="1128"/>
              </a:spcBef>
            </a:pPr>
            <a:r>
              <a:rPr lang="en-US" sz="2000" dirty="0" smtClean="0"/>
              <a:t>Rethink data services to leverage flash’s capability &amp; performance </a:t>
            </a:r>
          </a:p>
          <a:p>
            <a:pPr marL="569913" lvl="1" indent="-342900">
              <a:spcBef>
                <a:spcPts val="1128"/>
              </a:spcBef>
            </a:pPr>
            <a:endParaRPr lang="en-US" sz="2000" dirty="0" smtClean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b="1" dirty="0" smtClean="0"/>
              <a:t>ioSnap: </a:t>
            </a:r>
            <a:r>
              <a:rPr lang="en-US" dirty="0" smtClean="0"/>
              <a:t>first flash-aware snapshotting system</a:t>
            </a:r>
          </a:p>
          <a:p>
            <a:pPr marL="576263" lvl="1" indent="-342900">
              <a:spcBef>
                <a:spcPts val="1128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8000"/>
                </a:solidFill>
              </a:rPr>
              <a:t>Leverages RoW </a:t>
            </a:r>
            <a:r>
              <a:rPr lang="en-US" sz="2000" dirty="0" smtClean="0"/>
              <a:t>capability in FTLs to implement snapshots</a:t>
            </a:r>
          </a:p>
          <a:p>
            <a:pPr marL="576263" lvl="1" indent="-342900">
              <a:spcBef>
                <a:spcPts val="1128"/>
              </a:spcBef>
              <a:buFont typeface="Arial"/>
              <a:buChar char="•"/>
            </a:pPr>
            <a:r>
              <a:rPr lang="en-US" sz="2000" dirty="0" smtClean="0"/>
              <a:t>Proposes usage of </a:t>
            </a:r>
            <a:r>
              <a:rPr lang="en-US" sz="2000" dirty="0" smtClean="0">
                <a:solidFill>
                  <a:srgbClr val="008000"/>
                </a:solidFill>
              </a:rPr>
              <a:t>epochs</a:t>
            </a:r>
            <a:r>
              <a:rPr lang="en-US" sz="2000" dirty="0" smtClean="0"/>
              <a:t> to preserve log-time ordering</a:t>
            </a:r>
          </a:p>
          <a:p>
            <a:pPr marL="576263" lvl="1" indent="-342900">
              <a:spcBef>
                <a:spcPts val="1128"/>
              </a:spcBef>
            </a:pPr>
            <a:r>
              <a:rPr lang="en-US" sz="2000" dirty="0">
                <a:solidFill>
                  <a:srgbClr val="04682A"/>
                </a:solidFill>
              </a:rPr>
              <a:t>L</a:t>
            </a:r>
            <a:r>
              <a:rPr lang="en-US" sz="2000" dirty="0" smtClean="0">
                <a:solidFill>
                  <a:srgbClr val="04682A"/>
                </a:solidFill>
              </a:rPr>
              <a:t>ow</a:t>
            </a:r>
            <a:r>
              <a:rPr lang="en-US" sz="2000" dirty="0">
                <a:solidFill>
                  <a:srgbClr val="04682A"/>
                </a:solidFill>
              </a:rPr>
              <a:t>-overhead </a:t>
            </a:r>
            <a:r>
              <a:rPr lang="en-US" sz="2000" dirty="0" smtClean="0"/>
              <a:t>instantaneous snapshots </a:t>
            </a:r>
            <a:r>
              <a:rPr lang="en-US" sz="2000" dirty="0"/>
              <a:t>(</a:t>
            </a:r>
            <a:r>
              <a:rPr lang="en-US" sz="2000" i="1" dirty="0"/>
              <a:t>performance &amp; storage</a:t>
            </a:r>
            <a:r>
              <a:rPr lang="en-US" sz="2000" dirty="0" smtClean="0"/>
              <a:t>)</a:t>
            </a:r>
          </a:p>
          <a:p>
            <a:pPr marL="576263" lvl="1" indent="-342900">
              <a:spcBef>
                <a:spcPts val="1128"/>
              </a:spcBef>
              <a:buFont typeface="Arial"/>
              <a:buChar char="•"/>
            </a:pPr>
            <a:r>
              <a:rPr lang="en-US" sz="2000" dirty="0" smtClean="0"/>
              <a:t>Embraces</a:t>
            </a:r>
            <a:r>
              <a:rPr lang="en-US" sz="2000" dirty="0" smtClean="0">
                <a:solidFill>
                  <a:srgbClr val="008000"/>
                </a:solidFill>
              </a:rPr>
              <a:t> rate-limiting </a:t>
            </a:r>
            <a:r>
              <a:rPr lang="en-US" sz="2000" dirty="0" smtClean="0"/>
              <a:t>to minimize impact to foreground traffic </a:t>
            </a:r>
          </a:p>
          <a:p>
            <a:pPr marL="576263" lvl="1" indent="-342900"/>
            <a:r>
              <a:rPr lang="en-US" sz="2000" dirty="0" smtClean="0"/>
              <a:t>Activations are slow &amp; can be 10s of sec for a TB size snapshot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17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300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Why Rethink </a:t>
            </a:r>
            <a:r>
              <a:rPr lang="en-US" sz="2800" dirty="0"/>
              <a:t>S</a:t>
            </a:r>
            <a:r>
              <a:rPr lang="en-US" sz="2800" dirty="0" smtClean="0"/>
              <a:t>napshots for Flash?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99" y="1018191"/>
            <a:ext cx="8505903" cy="4276186"/>
          </a:xfrm>
        </p:spPr>
        <p:txBody>
          <a:bodyPr/>
          <a:lstStyle/>
          <a:p>
            <a:pPr marL="576263" lvl="1" indent="-342900"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dirty="0" smtClean="0"/>
              <a:t>Flash is revolutionizing storage systems </a:t>
            </a:r>
          </a:p>
          <a:p>
            <a:pPr marL="973138" lvl="3" indent="-342900">
              <a:buClr>
                <a:schemeClr val="bg1">
                  <a:lumMod val="50000"/>
                </a:schemeClr>
              </a:buClr>
            </a:pPr>
            <a:r>
              <a:rPr lang="en-US" sz="2000" dirty="0"/>
              <a:t>A</a:t>
            </a:r>
            <a:r>
              <a:rPr lang="en-US" sz="2000" dirty="0" smtClean="0"/>
              <a:t>ccelerating data centers, enterprise apps, desktops</a:t>
            </a:r>
          </a:p>
          <a:p>
            <a:pPr marL="973138" lvl="3" indent="-342900">
              <a:buClr>
                <a:schemeClr val="bg1">
                  <a:lumMod val="50000"/>
                </a:schemeClr>
              </a:buClr>
            </a:pPr>
            <a:endParaRPr lang="en-US" dirty="0" smtClean="0"/>
          </a:p>
          <a:p>
            <a:pPr marL="576263" lvl="1" indent="-342900"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dirty="0" smtClean="0"/>
              <a:t>Natural fit for supporting snapshots</a:t>
            </a:r>
            <a:endParaRPr lang="en-US" dirty="0"/>
          </a:p>
          <a:p>
            <a:pPr marL="801688" lvl="2" indent="-342900">
              <a:buFont typeface="Arial"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Redirect-on-Write:</a:t>
            </a:r>
            <a:r>
              <a:rPr lang="en-US" dirty="0" smtClean="0"/>
              <a:t> never </a:t>
            </a:r>
            <a:r>
              <a:rPr lang="en-US" dirty="0"/>
              <a:t>overwrite existing </a:t>
            </a:r>
            <a:r>
              <a:rPr lang="en-US" dirty="0" smtClean="0"/>
              <a:t>data</a:t>
            </a:r>
            <a:endParaRPr lang="en-US" dirty="0">
              <a:solidFill>
                <a:srgbClr val="EC861E"/>
              </a:solidFill>
            </a:endParaRPr>
          </a:p>
          <a:p>
            <a:pPr marL="801688" lvl="2" indent="-342900">
              <a:buFont typeface="Arial"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Log-structuring</a:t>
            </a:r>
            <a:r>
              <a:rPr lang="en-US" dirty="0" smtClean="0"/>
              <a:t>: data ordered on their creation </a:t>
            </a:r>
            <a:r>
              <a:rPr lang="en-US" dirty="0"/>
              <a:t>time (almost)</a:t>
            </a:r>
          </a:p>
          <a:p>
            <a:pPr marL="576263" lvl="1" indent="-342900">
              <a:buFont typeface="Arial"/>
              <a:buChar char="•"/>
            </a:pPr>
            <a:endParaRPr lang="en-US" dirty="0" smtClean="0"/>
          </a:p>
          <a:p>
            <a:pPr marL="576263" lvl="1" indent="-342900"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dirty="0" smtClean="0"/>
              <a:t>Rate of data-change is higher for Flash devices</a:t>
            </a:r>
          </a:p>
          <a:p>
            <a:pPr marL="801688" lvl="2" indent="-342900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.g., multi-threaded 8KB IOs, TB capacity device </a:t>
            </a:r>
          </a:p>
          <a:p>
            <a:pPr marL="1196975" lvl="3" indent="-342900"/>
            <a:r>
              <a:rPr lang="en-US" b="1" dirty="0">
                <a:solidFill>
                  <a:srgbClr val="008000"/>
                </a:solidFill>
              </a:rPr>
              <a:t>Flash</a:t>
            </a:r>
            <a:r>
              <a:rPr lang="en-US" dirty="0" smtClean="0"/>
              <a:t>: 30K IOPS and device fills in ~</a:t>
            </a:r>
            <a:r>
              <a:rPr lang="en-US" i="1" dirty="0" smtClean="0"/>
              <a:t>1 hour</a:t>
            </a:r>
          </a:p>
          <a:p>
            <a:pPr marL="1196975" lvl="3" indent="-342900"/>
            <a:r>
              <a:rPr lang="en-US" b="1" dirty="0" smtClean="0">
                <a:solidFill>
                  <a:srgbClr val="FF0000"/>
                </a:solidFill>
              </a:rPr>
              <a:t>HDD</a:t>
            </a:r>
            <a:r>
              <a:rPr lang="en-US" dirty="0" smtClean="0"/>
              <a:t> : 500  IOPS and device fills in ~</a:t>
            </a:r>
            <a:r>
              <a:rPr lang="en-US" i="1" dirty="0" smtClean="0"/>
              <a:t>3 days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3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ounded Rectangle 86"/>
          <p:cNvSpPr/>
          <p:nvPr/>
        </p:nvSpPr>
        <p:spPr>
          <a:xfrm>
            <a:off x="4786272" y="3258692"/>
            <a:ext cx="3576979" cy="598264"/>
          </a:xfrm>
          <a:prstGeom prst="roundRect">
            <a:avLst/>
          </a:prstGeom>
          <a:gradFill>
            <a:gsLst>
              <a:gs pos="25000">
                <a:schemeClr val="accent2"/>
              </a:gs>
              <a:gs pos="100000">
                <a:schemeClr val="accent1"/>
              </a:gs>
            </a:gsLst>
            <a:lin ang="5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Block Driver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13" y="271306"/>
            <a:ext cx="8553490" cy="629887"/>
          </a:xfrm>
        </p:spPr>
        <p:txBody>
          <a:bodyPr/>
          <a:lstStyle/>
          <a:p>
            <a:r>
              <a:rPr lang="en-US" sz="2800" dirty="0" smtClean="0"/>
              <a:t>Why Implement Snapshots in Block </a:t>
            </a:r>
            <a:r>
              <a:rPr lang="en-US" sz="2800" dirty="0"/>
              <a:t>L</a:t>
            </a:r>
            <a:r>
              <a:rPr lang="en-US" sz="2800" dirty="0" smtClean="0"/>
              <a:t>ayer?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86347" y="3185032"/>
            <a:ext cx="3576979" cy="598264"/>
          </a:xfrm>
          <a:prstGeom prst="roundRect">
            <a:avLst/>
          </a:prstGeom>
          <a:solidFill>
            <a:srgbClr val="00AE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Block Driver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08212" y="1035210"/>
            <a:ext cx="20990" cy="4204493"/>
          </a:xfrm>
          <a:prstGeom prst="line">
            <a:avLst/>
          </a:prstGeom>
          <a:ln>
            <a:solidFill>
              <a:schemeClr val="accent6">
                <a:lumMod val="10000"/>
              </a:schemeClr>
            </a:solidFill>
            <a:prstDash val="dash"/>
            <a:headEnd type="none" w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46723" y="4930525"/>
            <a:ext cx="242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Disk-based Systems</a:t>
            </a:r>
            <a:endParaRPr lang="en-US" b="1" dirty="0"/>
          </a:p>
        </p:txBody>
      </p:sp>
      <p:sp>
        <p:nvSpPr>
          <p:cNvPr id="42" name="Rounded Rectangle 41"/>
          <p:cNvSpPr/>
          <p:nvPr/>
        </p:nvSpPr>
        <p:spPr>
          <a:xfrm>
            <a:off x="4744292" y="982336"/>
            <a:ext cx="3663079" cy="1521907"/>
          </a:xfrm>
          <a:prstGeom prst="roundRect">
            <a:avLst/>
          </a:prstGeom>
          <a:solidFill>
            <a:srgbClr val="569D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4969938" y="1057911"/>
            <a:ext cx="1408858" cy="482810"/>
            <a:chOff x="645229" y="1618463"/>
            <a:chExt cx="1408858" cy="482810"/>
          </a:xfrm>
        </p:grpSpPr>
        <p:sp>
          <p:nvSpPr>
            <p:cNvPr id="44" name="Rectangle 43"/>
            <p:cNvSpPr/>
            <p:nvPr/>
          </p:nvSpPr>
          <p:spPr>
            <a:xfrm>
              <a:off x="645229" y="1618463"/>
              <a:ext cx="1408858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79962" y="1675202"/>
              <a:ext cx="1339392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Free space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763710" y="1047415"/>
            <a:ext cx="1416373" cy="482810"/>
            <a:chOff x="2208111" y="1618463"/>
            <a:chExt cx="1416373" cy="482810"/>
          </a:xfrm>
        </p:grpSpPr>
        <p:sp>
          <p:nvSpPr>
            <p:cNvPr id="47" name="Rectangle 46"/>
            <p:cNvSpPr/>
            <p:nvPr/>
          </p:nvSpPr>
          <p:spPr>
            <a:xfrm>
              <a:off x="2211868" y="1618463"/>
              <a:ext cx="1408858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08111" y="1675202"/>
              <a:ext cx="1416373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Namespace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969938" y="1647000"/>
            <a:ext cx="1408858" cy="482810"/>
            <a:chOff x="1505559" y="2270528"/>
            <a:chExt cx="1408858" cy="482810"/>
          </a:xfrm>
        </p:grpSpPr>
        <p:sp>
          <p:nvSpPr>
            <p:cNvPr id="50" name="Rectangle 49"/>
            <p:cNvSpPr/>
            <p:nvPr/>
          </p:nvSpPr>
          <p:spPr>
            <a:xfrm>
              <a:off x="1505559" y="2270528"/>
              <a:ext cx="1408858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10749" y="2327267"/>
              <a:ext cx="1198478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journaling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763710" y="1647000"/>
            <a:ext cx="1408858" cy="482810"/>
            <a:chOff x="3066817" y="2287383"/>
            <a:chExt cx="1408858" cy="482810"/>
          </a:xfrm>
        </p:grpSpPr>
        <p:sp>
          <p:nvSpPr>
            <p:cNvPr id="53" name="Rectangle 52"/>
            <p:cNvSpPr/>
            <p:nvPr/>
          </p:nvSpPr>
          <p:spPr>
            <a:xfrm>
              <a:off x="3066817" y="2287383"/>
              <a:ext cx="1408858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236184" y="2344122"/>
              <a:ext cx="1070125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Mapping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810111" y="2159700"/>
            <a:ext cx="150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File Systems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44292" y="2623503"/>
            <a:ext cx="3663079" cy="1721322"/>
          </a:xfrm>
          <a:prstGeom prst="roundRect">
            <a:avLst/>
          </a:prstGeom>
          <a:solidFill>
            <a:srgbClr val="00AE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4927958" y="2696959"/>
            <a:ext cx="1517904" cy="482810"/>
            <a:chOff x="645229" y="1618463"/>
            <a:chExt cx="1517904" cy="482810"/>
          </a:xfrm>
        </p:grpSpPr>
        <p:sp>
          <p:nvSpPr>
            <p:cNvPr id="57" name="Rectangle 56"/>
            <p:cNvSpPr/>
            <p:nvPr/>
          </p:nvSpPr>
          <p:spPr>
            <a:xfrm>
              <a:off x="645229" y="1618463"/>
              <a:ext cx="1517904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34485" y="1675202"/>
              <a:ext cx="1339392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Free space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927958" y="3328032"/>
            <a:ext cx="1519547" cy="482810"/>
            <a:chOff x="4988773" y="3884783"/>
            <a:chExt cx="1519547" cy="482810"/>
          </a:xfrm>
        </p:grpSpPr>
        <p:sp>
          <p:nvSpPr>
            <p:cNvPr id="60" name="Rectangle 59"/>
            <p:cNvSpPr/>
            <p:nvPr/>
          </p:nvSpPr>
          <p:spPr>
            <a:xfrm>
              <a:off x="4988773" y="3884783"/>
              <a:ext cx="1519547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021324" y="3941522"/>
              <a:ext cx="1454445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Atomic write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721730" y="3328032"/>
            <a:ext cx="1517904" cy="482810"/>
            <a:chOff x="3066817" y="2287383"/>
            <a:chExt cx="1517904" cy="482810"/>
          </a:xfrm>
        </p:grpSpPr>
        <p:sp>
          <p:nvSpPr>
            <p:cNvPr id="63" name="Rectangle 62"/>
            <p:cNvSpPr/>
            <p:nvPr/>
          </p:nvSpPr>
          <p:spPr>
            <a:xfrm>
              <a:off x="3066817" y="2287383"/>
              <a:ext cx="1517904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290707" y="2344122"/>
              <a:ext cx="1070125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Mapping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721730" y="2696959"/>
            <a:ext cx="1517904" cy="482810"/>
            <a:chOff x="645229" y="1618463"/>
            <a:chExt cx="1517904" cy="482810"/>
          </a:xfrm>
        </p:grpSpPr>
        <p:sp>
          <p:nvSpPr>
            <p:cNvPr id="67" name="Rectangle 66"/>
            <p:cNvSpPr/>
            <p:nvPr/>
          </p:nvSpPr>
          <p:spPr>
            <a:xfrm>
              <a:off x="645229" y="1618463"/>
              <a:ext cx="1517904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5229" y="1654210"/>
              <a:ext cx="1517904" cy="43088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Dynamic</a:t>
              </a:r>
            </a:p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provisioning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73801" y="4930525"/>
            <a:ext cx="254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Flash-based Systems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810111" y="3975493"/>
            <a:ext cx="1428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Block Driver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43297" y="982336"/>
            <a:ext cx="3663079" cy="1521907"/>
          </a:xfrm>
          <a:prstGeom prst="roundRect">
            <a:avLst/>
          </a:prstGeom>
          <a:solidFill>
            <a:srgbClr val="569D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468943" y="1057911"/>
            <a:ext cx="1408858" cy="482810"/>
            <a:chOff x="645229" y="1618463"/>
            <a:chExt cx="1408858" cy="482810"/>
          </a:xfrm>
        </p:grpSpPr>
        <p:sp>
          <p:nvSpPr>
            <p:cNvPr id="75" name="Rectangle 74"/>
            <p:cNvSpPr/>
            <p:nvPr/>
          </p:nvSpPr>
          <p:spPr>
            <a:xfrm>
              <a:off x="645229" y="1618463"/>
              <a:ext cx="1408858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9962" y="1675202"/>
              <a:ext cx="1339392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Free space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262715" y="1047415"/>
            <a:ext cx="1416373" cy="482810"/>
            <a:chOff x="2208111" y="1618463"/>
            <a:chExt cx="1416373" cy="482810"/>
          </a:xfrm>
        </p:grpSpPr>
        <p:sp>
          <p:nvSpPr>
            <p:cNvPr id="78" name="Rectangle 77"/>
            <p:cNvSpPr/>
            <p:nvPr/>
          </p:nvSpPr>
          <p:spPr>
            <a:xfrm>
              <a:off x="2211868" y="1618463"/>
              <a:ext cx="1408858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208111" y="1675202"/>
              <a:ext cx="1416373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Namespace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68943" y="1647000"/>
            <a:ext cx="1408858" cy="482810"/>
            <a:chOff x="1505559" y="2270528"/>
            <a:chExt cx="1408858" cy="482810"/>
          </a:xfrm>
        </p:grpSpPr>
        <p:sp>
          <p:nvSpPr>
            <p:cNvPr id="81" name="Rectangle 80"/>
            <p:cNvSpPr/>
            <p:nvPr/>
          </p:nvSpPr>
          <p:spPr>
            <a:xfrm>
              <a:off x="1505559" y="2270528"/>
              <a:ext cx="1408858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610749" y="2327267"/>
              <a:ext cx="1198478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journaling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262715" y="1647000"/>
            <a:ext cx="1408858" cy="482810"/>
            <a:chOff x="3066817" y="2287383"/>
            <a:chExt cx="1408858" cy="482810"/>
          </a:xfrm>
        </p:grpSpPr>
        <p:sp>
          <p:nvSpPr>
            <p:cNvPr id="84" name="Rectangle 83"/>
            <p:cNvSpPr/>
            <p:nvPr/>
          </p:nvSpPr>
          <p:spPr>
            <a:xfrm>
              <a:off x="3066817" y="2287383"/>
              <a:ext cx="1408858" cy="48281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236184" y="2344122"/>
              <a:ext cx="1070125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Mapping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309116" y="2159700"/>
            <a:ext cx="150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File Systems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5004671" y="1057911"/>
            <a:ext cx="1339392" cy="48281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798952" y="1647000"/>
            <a:ext cx="1339392" cy="48281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004671" y="1683096"/>
            <a:ext cx="1339392" cy="48281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9" name="Group 17"/>
          <p:cNvGrpSpPr>
            <a:grpSpLocks/>
          </p:cNvGrpSpPr>
          <p:nvPr/>
        </p:nvGrpSpPr>
        <p:grpSpPr bwMode="auto">
          <a:xfrm>
            <a:off x="5995600" y="4401520"/>
            <a:ext cx="1160463" cy="625475"/>
            <a:chOff x="3990975" y="1966913"/>
            <a:chExt cx="1160463" cy="625475"/>
          </a:xfrm>
        </p:grpSpPr>
        <p:sp>
          <p:nvSpPr>
            <p:cNvPr id="71" name="Freeform 87"/>
            <p:cNvSpPr>
              <a:spLocks noChangeArrowheads="1"/>
            </p:cNvSpPr>
            <p:nvPr/>
          </p:nvSpPr>
          <p:spPr bwMode="auto">
            <a:xfrm>
              <a:off x="4111625" y="2047875"/>
              <a:ext cx="958850" cy="304800"/>
            </a:xfrm>
            <a:custGeom>
              <a:avLst/>
              <a:gdLst>
                <a:gd name="T0" fmla="*/ 2661 w 2662"/>
                <a:gd name="T1" fmla="*/ 845 h 846"/>
                <a:gd name="T2" fmla="*/ 2587 w 2662"/>
                <a:gd name="T3" fmla="*/ 845 h 846"/>
                <a:gd name="T4" fmla="*/ 2587 w 2662"/>
                <a:gd name="T5" fmla="*/ 74 h 846"/>
                <a:gd name="T6" fmla="*/ 0 w 2662"/>
                <a:gd name="T7" fmla="*/ 74 h 846"/>
                <a:gd name="T8" fmla="*/ 0 w 2662"/>
                <a:gd name="T9" fmla="*/ 0 h 846"/>
                <a:gd name="T10" fmla="*/ 2661 w 2662"/>
                <a:gd name="T11" fmla="*/ 0 h 846"/>
                <a:gd name="T12" fmla="*/ 2661 w 2662"/>
                <a:gd name="T13" fmla="*/ 845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2" h="846">
                  <a:moveTo>
                    <a:pt x="2661" y="845"/>
                  </a:moveTo>
                  <a:lnTo>
                    <a:pt x="2587" y="845"/>
                  </a:lnTo>
                  <a:lnTo>
                    <a:pt x="2587" y="74"/>
                  </a:lnTo>
                  <a:lnTo>
                    <a:pt x="0" y="74"/>
                  </a:lnTo>
                  <a:lnTo>
                    <a:pt x="0" y="0"/>
                  </a:lnTo>
                  <a:lnTo>
                    <a:pt x="2661" y="0"/>
                  </a:lnTo>
                  <a:lnTo>
                    <a:pt x="2661" y="845"/>
                  </a:lnTo>
                </a:path>
              </a:pathLst>
            </a:custGeom>
            <a:solidFill>
              <a:srgbClr val="1686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" name="Freeform 88"/>
            <p:cNvSpPr>
              <a:spLocks noChangeArrowheads="1"/>
            </p:cNvSpPr>
            <p:nvPr/>
          </p:nvSpPr>
          <p:spPr bwMode="auto">
            <a:xfrm>
              <a:off x="4192588" y="1966913"/>
              <a:ext cx="958850" cy="304800"/>
            </a:xfrm>
            <a:custGeom>
              <a:avLst/>
              <a:gdLst>
                <a:gd name="T0" fmla="*/ 2661 w 2662"/>
                <a:gd name="T1" fmla="*/ 844 h 845"/>
                <a:gd name="T2" fmla="*/ 2586 w 2662"/>
                <a:gd name="T3" fmla="*/ 844 h 845"/>
                <a:gd name="T4" fmla="*/ 2586 w 2662"/>
                <a:gd name="T5" fmla="*/ 74 h 845"/>
                <a:gd name="T6" fmla="*/ 0 w 2662"/>
                <a:gd name="T7" fmla="*/ 74 h 845"/>
                <a:gd name="T8" fmla="*/ 0 w 2662"/>
                <a:gd name="T9" fmla="*/ 0 h 845"/>
                <a:gd name="T10" fmla="*/ 2661 w 2662"/>
                <a:gd name="T11" fmla="*/ 0 h 845"/>
                <a:gd name="T12" fmla="*/ 2661 w 2662"/>
                <a:gd name="T13" fmla="*/ 844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2" h="845">
                  <a:moveTo>
                    <a:pt x="2661" y="844"/>
                  </a:moveTo>
                  <a:lnTo>
                    <a:pt x="2586" y="844"/>
                  </a:lnTo>
                  <a:lnTo>
                    <a:pt x="2586" y="74"/>
                  </a:lnTo>
                  <a:lnTo>
                    <a:pt x="0" y="74"/>
                  </a:lnTo>
                  <a:lnTo>
                    <a:pt x="0" y="0"/>
                  </a:lnTo>
                  <a:lnTo>
                    <a:pt x="2661" y="0"/>
                  </a:lnTo>
                  <a:lnTo>
                    <a:pt x="2661" y="844"/>
                  </a:lnTo>
                </a:path>
              </a:pathLst>
            </a:custGeom>
            <a:solidFill>
              <a:srgbClr val="1686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1" name="Freeform 89"/>
            <p:cNvSpPr>
              <a:spLocks noChangeArrowheads="1"/>
            </p:cNvSpPr>
            <p:nvPr/>
          </p:nvSpPr>
          <p:spPr bwMode="auto">
            <a:xfrm>
              <a:off x="4173538" y="2219325"/>
              <a:ext cx="98425" cy="66675"/>
            </a:xfrm>
            <a:custGeom>
              <a:avLst/>
              <a:gdLst>
                <a:gd name="T0" fmla="*/ 137 w 275"/>
                <a:gd name="T1" fmla="*/ 183 h 184"/>
                <a:gd name="T2" fmla="*/ 0 w 275"/>
                <a:gd name="T3" fmla="*/ 183 h 184"/>
                <a:gd name="T4" fmla="*/ 0 w 275"/>
                <a:gd name="T5" fmla="*/ 0 h 184"/>
                <a:gd name="T6" fmla="*/ 274 w 275"/>
                <a:gd name="T7" fmla="*/ 0 h 184"/>
                <a:gd name="T8" fmla="*/ 274 w 275"/>
                <a:gd name="T9" fmla="*/ 183 h 184"/>
                <a:gd name="T10" fmla="*/ 137 w 275"/>
                <a:gd name="T11" fmla="*/ 18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" h="184">
                  <a:moveTo>
                    <a:pt x="137" y="183"/>
                  </a:moveTo>
                  <a:lnTo>
                    <a:pt x="0" y="183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183"/>
                  </a:lnTo>
                  <a:lnTo>
                    <a:pt x="137" y="183"/>
                  </a:lnTo>
                </a:path>
              </a:pathLst>
            </a:custGeom>
            <a:solidFill>
              <a:srgbClr val="1686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2" name="Freeform 90"/>
            <p:cNvSpPr>
              <a:spLocks noChangeArrowheads="1"/>
            </p:cNvSpPr>
            <p:nvPr/>
          </p:nvSpPr>
          <p:spPr bwMode="auto">
            <a:xfrm>
              <a:off x="4173538" y="2317750"/>
              <a:ext cx="98425" cy="66675"/>
            </a:xfrm>
            <a:custGeom>
              <a:avLst/>
              <a:gdLst>
                <a:gd name="T0" fmla="*/ 137 w 275"/>
                <a:gd name="T1" fmla="*/ 183 h 184"/>
                <a:gd name="T2" fmla="*/ 0 w 275"/>
                <a:gd name="T3" fmla="*/ 183 h 184"/>
                <a:gd name="T4" fmla="*/ 0 w 275"/>
                <a:gd name="T5" fmla="*/ 0 h 184"/>
                <a:gd name="T6" fmla="*/ 274 w 275"/>
                <a:gd name="T7" fmla="*/ 0 h 184"/>
                <a:gd name="T8" fmla="*/ 274 w 275"/>
                <a:gd name="T9" fmla="*/ 183 h 184"/>
                <a:gd name="T10" fmla="*/ 137 w 275"/>
                <a:gd name="T11" fmla="*/ 18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" h="184">
                  <a:moveTo>
                    <a:pt x="137" y="183"/>
                  </a:moveTo>
                  <a:lnTo>
                    <a:pt x="0" y="183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183"/>
                  </a:lnTo>
                  <a:lnTo>
                    <a:pt x="137" y="183"/>
                  </a:lnTo>
                </a:path>
              </a:pathLst>
            </a:custGeom>
            <a:solidFill>
              <a:srgbClr val="1686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3" name="Freeform 91"/>
            <p:cNvSpPr>
              <a:spLocks noChangeArrowheads="1"/>
            </p:cNvSpPr>
            <p:nvPr/>
          </p:nvSpPr>
          <p:spPr bwMode="auto">
            <a:xfrm>
              <a:off x="4314825" y="2219325"/>
              <a:ext cx="98425" cy="66675"/>
            </a:xfrm>
            <a:custGeom>
              <a:avLst/>
              <a:gdLst>
                <a:gd name="T0" fmla="*/ 137 w 275"/>
                <a:gd name="T1" fmla="*/ 183 h 184"/>
                <a:gd name="T2" fmla="*/ 0 w 275"/>
                <a:gd name="T3" fmla="*/ 183 h 184"/>
                <a:gd name="T4" fmla="*/ 0 w 275"/>
                <a:gd name="T5" fmla="*/ 0 h 184"/>
                <a:gd name="T6" fmla="*/ 274 w 275"/>
                <a:gd name="T7" fmla="*/ 0 h 184"/>
                <a:gd name="T8" fmla="*/ 274 w 275"/>
                <a:gd name="T9" fmla="*/ 183 h 184"/>
                <a:gd name="T10" fmla="*/ 137 w 275"/>
                <a:gd name="T11" fmla="*/ 18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" h="184">
                  <a:moveTo>
                    <a:pt x="137" y="183"/>
                  </a:moveTo>
                  <a:lnTo>
                    <a:pt x="0" y="183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183"/>
                  </a:lnTo>
                  <a:lnTo>
                    <a:pt x="137" y="183"/>
                  </a:lnTo>
                </a:path>
              </a:pathLst>
            </a:custGeom>
            <a:solidFill>
              <a:srgbClr val="1686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4" name="Freeform 92"/>
            <p:cNvSpPr>
              <a:spLocks noChangeArrowheads="1"/>
            </p:cNvSpPr>
            <p:nvPr/>
          </p:nvSpPr>
          <p:spPr bwMode="auto">
            <a:xfrm>
              <a:off x="4314825" y="2317750"/>
              <a:ext cx="98425" cy="66675"/>
            </a:xfrm>
            <a:custGeom>
              <a:avLst/>
              <a:gdLst>
                <a:gd name="T0" fmla="*/ 137 w 275"/>
                <a:gd name="T1" fmla="*/ 183 h 184"/>
                <a:gd name="T2" fmla="*/ 0 w 275"/>
                <a:gd name="T3" fmla="*/ 183 h 184"/>
                <a:gd name="T4" fmla="*/ 0 w 275"/>
                <a:gd name="T5" fmla="*/ 0 h 184"/>
                <a:gd name="T6" fmla="*/ 274 w 275"/>
                <a:gd name="T7" fmla="*/ 0 h 184"/>
                <a:gd name="T8" fmla="*/ 274 w 275"/>
                <a:gd name="T9" fmla="*/ 183 h 184"/>
                <a:gd name="T10" fmla="*/ 137 w 275"/>
                <a:gd name="T11" fmla="*/ 18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" h="184">
                  <a:moveTo>
                    <a:pt x="137" y="183"/>
                  </a:moveTo>
                  <a:lnTo>
                    <a:pt x="0" y="183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183"/>
                  </a:lnTo>
                  <a:lnTo>
                    <a:pt x="137" y="183"/>
                  </a:lnTo>
                </a:path>
              </a:pathLst>
            </a:custGeom>
            <a:solidFill>
              <a:srgbClr val="1686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5" name="Freeform 93"/>
            <p:cNvSpPr>
              <a:spLocks noChangeArrowheads="1"/>
            </p:cNvSpPr>
            <p:nvPr/>
          </p:nvSpPr>
          <p:spPr bwMode="auto">
            <a:xfrm>
              <a:off x="4457700" y="2219325"/>
              <a:ext cx="98425" cy="66675"/>
            </a:xfrm>
            <a:custGeom>
              <a:avLst/>
              <a:gdLst>
                <a:gd name="T0" fmla="*/ 136 w 274"/>
                <a:gd name="T1" fmla="*/ 183 h 184"/>
                <a:gd name="T2" fmla="*/ 0 w 274"/>
                <a:gd name="T3" fmla="*/ 183 h 184"/>
                <a:gd name="T4" fmla="*/ 0 w 274"/>
                <a:gd name="T5" fmla="*/ 0 h 184"/>
                <a:gd name="T6" fmla="*/ 273 w 274"/>
                <a:gd name="T7" fmla="*/ 0 h 184"/>
                <a:gd name="T8" fmla="*/ 273 w 274"/>
                <a:gd name="T9" fmla="*/ 183 h 184"/>
                <a:gd name="T10" fmla="*/ 136 w 274"/>
                <a:gd name="T11" fmla="*/ 18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4" h="184">
                  <a:moveTo>
                    <a:pt x="136" y="183"/>
                  </a:moveTo>
                  <a:lnTo>
                    <a:pt x="0" y="183"/>
                  </a:lnTo>
                  <a:lnTo>
                    <a:pt x="0" y="0"/>
                  </a:lnTo>
                  <a:lnTo>
                    <a:pt x="273" y="0"/>
                  </a:lnTo>
                  <a:lnTo>
                    <a:pt x="273" y="183"/>
                  </a:lnTo>
                  <a:lnTo>
                    <a:pt x="136" y="183"/>
                  </a:lnTo>
                </a:path>
              </a:pathLst>
            </a:custGeom>
            <a:solidFill>
              <a:srgbClr val="1686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6" name="Freeform 94"/>
            <p:cNvSpPr>
              <a:spLocks noChangeArrowheads="1"/>
            </p:cNvSpPr>
            <p:nvPr/>
          </p:nvSpPr>
          <p:spPr bwMode="auto">
            <a:xfrm>
              <a:off x="4457700" y="2317750"/>
              <a:ext cx="98425" cy="66675"/>
            </a:xfrm>
            <a:custGeom>
              <a:avLst/>
              <a:gdLst>
                <a:gd name="T0" fmla="*/ 136 w 274"/>
                <a:gd name="T1" fmla="*/ 183 h 184"/>
                <a:gd name="T2" fmla="*/ 0 w 274"/>
                <a:gd name="T3" fmla="*/ 183 h 184"/>
                <a:gd name="T4" fmla="*/ 0 w 274"/>
                <a:gd name="T5" fmla="*/ 0 h 184"/>
                <a:gd name="T6" fmla="*/ 273 w 274"/>
                <a:gd name="T7" fmla="*/ 0 h 184"/>
                <a:gd name="T8" fmla="*/ 273 w 274"/>
                <a:gd name="T9" fmla="*/ 183 h 184"/>
                <a:gd name="T10" fmla="*/ 136 w 274"/>
                <a:gd name="T11" fmla="*/ 18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4" h="184">
                  <a:moveTo>
                    <a:pt x="136" y="183"/>
                  </a:moveTo>
                  <a:lnTo>
                    <a:pt x="0" y="183"/>
                  </a:lnTo>
                  <a:lnTo>
                    <a:pt x="0" y="0"/>
                  </a:lnTo>
                  <a:lnTo>
                    <a:pt x="273" y="0"/>
                  </a:lnTo>
                  <a:lnTo>
                    <a:pt x="273" y="183"/>
                  </a:lnTo>
                  <a:lnTo>
                    <a:pt x="136" y="183"/>
                  </a:lnTo>
                </a:path>
              </a:pathLst>
            </a:custGeom>
            <a:solidFill>
              <a:srgbClr val="1686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7" name="Freeform 95"/>
            <p:cNvSpPr>
              <a:spLocks noChangeArrowheads="1"/>
            </p:cNvSpPr>
            <p:nvPr/>
          </p:nvSpPr>
          <p:spPr bwMode="auto">
            <a:xfrm>
              <a:off x="3990975" y="2128838"/>
              <a:ext cx="1000125" cy="463550"/>
            </a:xfrm>
            <a:custGeom>
              <a:avLst/>
              <a:gdLst>
                <a:gd name="T0" fmla="*/ 0 w 2776"/>
                <a:gd name="T1" fmla="*/ 0 h 1287"/>
                <a:gd name="T2" fmla="*/ 0 w 2776"/>
                <a:gd name="T3" fmla="*/ 149 h 1287"/>
                <a:gd name="T4" fmla="*/ 204 w 2776"/>
                <a:gd name="T5" fmla="*/ 149 h 1287"/>
                <a:gd name="T6" fmla="*/ 204 w 2776"/>
                <a:gd name="T7" fmla="*/ 1286 h 1287"/>
                <a:gd name="T8" fmla="*/ 354 w 2776"/>
                <a:gd name="T9" fmla="*/ 1286 h 1287"/>
                <a:gd name="T10" fmla="*/ 354 w 2776"/>
                <a:gd name="T11" fmla="*/ 1096 h 1287"/>
                <a:gd name="T12" fmla="*/ 503 w 2776"/>
                <a:gd name="T13" fmla="*/ 1096 h 1287"/>
                <a:gd name="T14" fmla="*/ 503 w 2776"/>
                <a:gd name="T15" fmla="*/ 957 h 1287"/>
                <a:gd name="T16" fmla="*/ 900 w 2776"/>
                <a:gd name="T17" fmla="*/ 957 h 1287"/>
                <a:gd name="T18" fmla="*/ 900 w 2776"/>
                <a:gd name="T19" fmla="*/ 1096 h 1287"/>
                <a:gd name="T20" fmla="*/ 1798 w 2776"/>
                <a:gd name="T21" fmla="*/ 1096 h 1287"/>
                <a:gd name="T22" fmla="*/ 1798 w 2776"/>
                <a:gd name="T23" fmla="*/ 957 h 1287"/>
                <a:gd name="T24" fmla="*/ 2775 w 2776"/>
                <a:gd name="T25" fmla="*/ 957 h 1287"/>
                <a:gd name="T26" fmla="*/ 2775 w 2776"/>
                <a:gd name="T27" fmla="*/ 0 h 1287"/>
                <a:gd name="T28" fmla="*/ 0 w 2776"/>
                <a:gd name="T29" fmla="*/ 0 h 1287"/>
                <a:gd name="T30" fmla="*/ 354 w 2776"/>
                <a:gd name="T31" fmla="*/ 149 h 1287"/>
                <a:gd name="T32" fmla="*/ 1737 w 2776"/>
                <a:gd name="T33" fmla="*/ 149 h 1287"/>
                <a:gd name="T34" fmla="*/ 1737 w 2776"/>
                <a:gd name="T35" fmla="*/ 807 h 1287"/>
                <a:gd name="T36" fmla="*/ 354 w 2776"/>
                <a:gd name="T37" fmla="*/ 807 h 1287"/>
                <a:gd name="T38" fmla="*/ 354 w 2776"/>
                <a:gd name="T39" fmla="*/ 149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76" h="1287">
                  <a:moveTo>
                    <a:pt x="0" y="0"/>
                  </a:moveTo>
                  <a:lnTo>
                    <a:pt x="0" y="149"/>
                  </a:lnTo>
                  <a:lnTo>
                    <a:pt x="204" y="149"/>
                  </a:lnTo>
                  <a:lnTo>
                    <a:pt x="204" y="1286"/>
                  </a:lnTo>
                  <a:lnTo>
                    <a:pt x="354" y="1286"/>
                  </a:lnTo>
                  <a:lnTo>
                    <a:pt x="354" y="1096"/>
                  </a:lnTo>
                  <a:lnTo>
                    <a:pt x="503" y="1096"/>
                  </a:lnTo>
                  <a:lnTo>
                    <a:pt x="503" y="957"/>
                  </a:lnTo>
                  <a:lnTo>
                    <a:pt x="900" y="957"/>
                  </a:lnTo>
                  <a:lnTo>
                    <a:pt x="900" y="1096"/>
                  </a:lnTo>
                  <a:lnTo>
                    <a:pt x="1798" y="1096"/>
                  </a:lnTo>
                  <a:lnTo>
                    <a:pt x="1798" y="957"/>
                  </a:lnTo>
                  <a:lnTo>
                    <a:pt x="2775" y="957"/>
                  </a:lnTo>
                  <a:lnTo>
                    <a:pt x="2775" y="0"/>
                  </a:lnTo>
                  <a:lnTo>
                    <a:pt x="0" y="0"/>
                  </a:lnTo>
                  <a:close/>
                  <a:moveTo>
                    <a:pt x="354" y="149"/>
                  </a:moveTo>
                  <a:lnTo>
                    <a:pt x="1737" y="149"/>
                  </a:lnTo>
                  <a:lnTo>
                    <a:pt x="1737" y="807"/>
                  </a:lnTo>
                  <a:lnTo>
                    <a:pt x="354" y="807"/>
                  </a:lnTo>
                  <a:lnTo>
                    <a:pt x="354" y="149"/>
                  </a:lnTo>
                  <a:close/>
                </a:path>
              </a:pathLst>
            </a:custGeom>
            <a:solidFill>
              <a:srgbClr val="1686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8" name="Freeform 96"/>
            <p:cNvSpPr>
              <a:spLocks noChangeArrowheads="1"/>
            </p:cNvSpPr>
            <p:nvPr/>
          </p:nvSpPr>
          <p:spPr bwMode="auto">
            <a:xfrm>
              <a:off x="4654550" y="2162175"/>
              <a:ext cx="292100" cy="277813"/>
            </a:xfrm>
            <a:custGeom>
              <a:avLst/>
              <a:gdLst>
                <a:gd name="T0" fmla="*/ 812 w 813"/>
                <a:gd name="T1" fmla="*/ 340 h 772"/>
                <a:gd name="T2" fmla="*/ 323 w 813"/>
                <a:gd name="T3" fmla="*/ 373 h 772"/>
                <a:gd name="T4" fmla="*/ 499 w 813"/>
                <a:gd name="T5" fmla="*/ 180 h 772"/>
                <a:gd name="T6" fmla="*/ 495 w 813"/>
                <a:gd name="T7" fmla="*/ 275 h 772"/>
                <a:gd name="T8" fmla="*/ 544 w 813"/>
                <a:gd name="T9" fmla="*/ 268 h 772"/>
                <a:gd name="T10" fmla="*/ 617 w 813"/>
                <a:gd name="T11" fmla="*/ 0 h 772"/>
                <a:gd name="T12" fmla="*/ 246 w 813"/>
                <a:gd name="T13" fmla="*/ 401 h 772"/>
                <a:gd name="T14" fmla="*/ 0 w 813"/>
                <a:gd name="T15" fmla="*/ 565 h 772"/>
                <a:gd name="T16" fmla="*/ 123 w 813"/>
                <a:gd name="T17" fmla="*/ 574 h 772"/>
                <a:gd name="T18" fmla="*/ 104 w 813"/>
                <a:gd name="T19" fmla="*/ 533 h 772"/>
                <a:gd name="T20" fmla="*/ 221 w 813"/>
                <a:gd name="T21" fmla="*/ 466 h 772"/>
                <a:gd name="T22" fmla="*/ 153 w 813"/>
                <a:gd name="T23" fmla="*/ 771 h 772"/>
                <a:gd name="T24" fmla="*/ 319 w 813"/>
                <a:gd name="T25" fmla="*/ 631 h 772"/>
                <a:gd name="T26" fmla="*/ 253 w 813"/>
                <a:gd name="T27" fmla="*/ 564 h 772"/>
                <a:gd name="T28" fmla="*/ 291 w 813"/>
                <a:gd name="T29" fmla="*/ 443 h 772"/>
                <a:gd name="T30" fmla="*/ 709 w 813"/>
                <a:gd name="T31" fmla="*/ 442 h 772"/>
                <a:gd name="T32" fmla="*/ 812 w 813"/>
                <a:gd name="T33" fmla="*/ 34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3" h="772">
                  <a:moveTo>
                    <a:pt x="812" y="340"/>
                  </a:moveTo>
                  <a:cubicBezTo>
                    <a:pt x="725" y="317"/>
                    <a:pt x="522" y="309"/>
                    <a:pt x="323" y="373"/>
                  </a:cubicBezTo>
                  <a:cubicBezTo>
                    <a:pt x="367" y="286"/>
                    <a:pt x="422" y="214"/>
                    <a:pt x="499" y="180"/>
                  </a:cubicBezTo>
                  <a:cubicBezTo>
                    <a:pt x="502" y="207"/>
                    <a:pt x="502" y="239"/>
                    <a:pt x="495" y="275"/>
                  </a:cubicBezTo>
                  <a:cubicBezTo>
                    <a:pt x="510" y="273"/>
                    <a:pt x="527" y="270"/>
                    <a:pt x="544" y="268"/>
                  </a:cubicBezTo>
                  <a:cubicBezTo>
                    <a:pt x="577" y="198"/>
                    <a:pt x="615" y="85"/>
                    <a:pt x="617" y="0"/>
                  </a:cubicBezTo>
                  <a:cubicBezTo>
                    <a:pt x="480" y="44"/>
                    <a:pt x="336" y="184"/>
                    <a:pt x="246" y="401"/>
                  </a:cubicBezTo>
                  <a:cubicBezTo>
                    <a:pt x="157" y="438"/>
                    <a:pt x="70" y="492"/>
                    <a:pt x="0" y="565"/>
                  </a:cubicBezTo>
                  <a:cubicBezTo>
                    <a:pt x="23" y="574"/>
                    <a:pt x="105" y="579"/>
                    <a:pt x="123" y="574"/>
                  </a:cubicBezTo>
                  <a:cubicBezTo>
                    <a:pt x="104" y="572"/>
                    <a:pt x="89" y="550"/>
                    <a:pt x="104" y="533"/>
                  </a:cubicBezTo>
                  <a:cubicBezTo>
                    <a:pt x="120" y="514"/>
                    <a:pt x="162" y="489"/>
                    <a:pt x="221" y="466"/>
                  </a:cubicBezTo>
                  <a:cubicBezTo>
                    <a:pt x="189" y="556"/>
                    <a:pt x="166" y="658"/>
                    <a:pt x="153" y="771"/>
                  </a:cubicBezTo>
                  <a:cubicBezTo>
                    <a:pt x="185" y="754"/>
                    <a:pt x="300" y="656"/>
                    <a:pt x="319" y="631"/>
                  </a:cubicBezTo>
                  <a:cubicBezTo>
                    <a:pt x="262" y="653"/>
                    <a:pt x="245" y="599"/>
                    <a:pt x="253" y="564"/>
                  </a:cubicBezTo>
                  <a:cubicBezTo>
                    <a:pt x="264" y="517"/>
                    <a:pt x="276" y="479"/>
                    <a:pt x="291" y="443"/>
                  </a:cubicBezTo>
                  <a:cubicBezTo>
                    <a:pt x="418" y="408"/>
                    <a:pt x="574" y="406"/>
                    <a:pt x="709" y="442"/>
                  </a:cubicBezTo>
                  <a:lnTo>
                    <a:pt x="812" y="34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" name="Freeform 97"/>
            <p:cNvSpPr>
              <a:spLocks noChangeArrowheads="1"/>
            </p:cNvSpPr>
            <p:nvPr/>
          </p:nvSpPr>
          <p:spPr bwMode="auto">
            <a:xfrm>
              <a:off x="4762500" y="2328863"/>
              <a:ext cx="115888" cy="87312"/>
            </a:xfrm>
            <a:custGeom>
              <a:avLst/>
              <a:gdLst>
                <a:gd name="T0" fmla="*/ 0 w 322"/>
                <a:gd name="T1" fmla="*/ 73 h 242"/>
                <a:gd name="T2" fmla="*/ 308 w 322"/>
                <a:gd name="T3" fmla="*/ 241 h 242"/>
                <a:gd name="T4" fmla="*/ 209 w 322"/>
                <a:gd name="T5" fmla="*/ 2 h 242"/>
                <a:gd name="T6" fmla="*/ 194 w 322"/>
                <a:gd name="T7" fmla="*/ 0 h 242"/>
                <a:gd name="T8" fmla="*/ 229 w 322"/>
                <a:gd name="T9" fmla="*/ 127 h 242"/>
                <a:gd name="T10" fmla="*/ 32 w 322"/>
                <a:gd name="T11" fmla="*/ 13 h 242"/>
                <a:gd name="T12" fmla="*/ 0 w 322"/>
                <a:gd name="T13" fmla="*/ 7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242">
                  <a:moveTo>
                    <a:pt x="0" y="73"/>
                  </a:moveTo>
                  <a:cubicBezTo>
                    <a:pt x="106" y="168"/>
                    <a:pt x="218" y="227"/>
                    <a:pt x="308" y="241"/>
                  </a:cubicBezTo>
                  <a:cubicBezTo>
                    <a:pt x="321" y="206"/>
                    <a:pt x="299" y="111"/>
                    <a:pt x="209" y="2"/>
                  </a:cubicBezTo>
                  <a:cubicBezTo>
                    <a:pt x="204" y="1"/>
                    <a:pt x="199" y="1"/>
                    <a:pt x="194" y="0"/>
                  </a:cubicBezTo>
                  <a:cubicBezTo>
                    <a:pt x="219" y="47"/>
                    <a:pt x="234" y="96"/>
                    <a:pt x="229" y="127"/>
                  </a:cubicBezTo>
                  <a:cubicBezTo>
                    <a:pt x="166" y="105"/>
                    <a:pt x="94" y="63"/>
                    <a:pt x="32" y="13"/>
                  </a:cubicBezTo>
                  <a:cubicBezTo>
                    <a:pt x="26" y="21"/>
                    <a:pt x="3" y="67"/>
                    <a:pt x="0" y="7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0" name="Freeform 98"/>
            <p:cNvSpPr>
              <a:spLocks noChangeArrowheads="1"/>
            </p:cNvSpPr>
            <p:nvPr/>
          </p:nvSpPr>
          <p:spPr bwMode="auto">
            <a:xfrm>
              <a:off x="4665663" y="2212975"/>
              <a:ext cx="87312" cy="92075"/>
            </a:xfrm>
            <a:custGeom>
              <a:avLst/>
              <a:gdLst>
                <a:gd name="T0" fmla="*/ 236 w 244"/>
                <a:gd name="T1" fmla="*/ 114 h 257"/>
                <a:gd name="T2" fmla="*/ 243 w 244"/>
                <a:gd name="T3" fmla="*/ 97 h 257"/>
                <a:gd name="T4" fmla="*/ 0 w 244"/>
                <a:gd name="T5" fmla="*/ 0 h 257"/>
                <a:gd name="T6" fmla="*/ 125 w 244"/>
                <a:gd name="T7" fmla="*/ 256 h 257"/>
                <a:gd name="T8" fmla="*/ 184 w 244"/>
                <a:gd name="T9" fmla="*/ 222 h 257"/>
                <a:gd name="T10" fmla="*/ 108 w 244"/>
                <a:gd name="T11" fmla="*/ 83 h 257"/>
                <a:gd name="T12" fmla="*/ 236 w 244"/>
                <a:gd name="T13" fmla="*/ 114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257">
                  <a:moveTo>
                    <a:pt x="236" y="114"/>
                  </a:moveTo>
                  <a:cubicBezTo>
                    <a:pt x="238" y="110"/>
                    <a:pt x="241" y="102"/>
                    <a:pt x="243" y="97"/>
                  </a:cubicBezTo>
                  <a:cubicBezTo>
                    <a:pt x="182" y="52"/>
                    <a:pt x="79" y="0"/>
                    <a:pt x="0" y="0"/>
                  </a:cubicBezTo>
                  <a:cubicBezTo>
                    <a:pt x="16" y="77"/>
                    <a:pt x="61" y="170"/>
                    <a:pt x="125" y="256"/>
                  </a:cubicBezTo>
                  <a:cubicBezTo>
                    <a:pt x="145" y="244"/>
                    <a:pt x="161" y="234"/>
                    <a:pt x="184" y="222"/>
                  </a:cubicBezTo>
                  <a:cubicBezTo>
                    <a:pt x="146" y="175"/>
                    <a:pt x="118" y="128"/>
                    <a:pt x="108" y="83"/>
                  </a:cubicBezTo>
                  <a:cubicBezTo>
                    <a:pt x="154" y="84"/>
                    <a:pt x="192" y="96"/>
                    <a:pt x="236" y="11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06" name="Group 105"/>
          <p:cNvGrpSpPr>
            <a:grpSpLocks noChangeAspect="1"/>
          </p:cNvGrpSpPr>
          <p:nvPr/>
        </p:nvGrpSpPr>
        <p:grpSpPr>
          <a:xfrm>
            <a:off x="1628345" y="4405979"/>
            <a:ext cx="949826" cy="621016"/>
            <a:chOff x="8466137" y="412749"/>
            <a:chExt cx="835025" cy="684213"/>
          </a:xfrm>
          <a:solidFill>
            <a:srgbClr val="7F7F7F"/>
          </a:solidFill>
        </p:grpSpPr>
        <p:sp>
          <p:nvSpPr>
            <p:cNvPr id="107" name="Freeform 12"/>
            <p:cNvSpPr>
              <a:spLocks noChangeArrowheads="1"/>
            </p:cNvSpPr>
            <p:nvPr/>
          </p:nvSpPr>
          <p:spPr bwMode="auto">
            <a:xfrm>
              <a:off x="8466137" y="412749"/>
              <a:ext cx="835025" cy="684213"/>
            </a:xfrm>
            <a:custGeom>
              <a:avLst/>
              <a:gdLst>
                <a:gd name="T0" fmla="*/ 2319 w 2320"/>
                <a:gd name="T1" fmla="*/ 1899 h 1900"/>
                <a:gd name="T2" fmla="*/ 0 w 2320"/>
                <a:gd name="T3" fmla="*/ 1899 h 1900"/>
                <a:gd name="T4" fmla="*/ 0 w 2320"/>
                <a:gd name="T5" fmla="*/ 0 h 1900"/>
                <a:gd name="T6" fmla="*/ 2319 w 2320"/>
                <a:gd name="T7" fmla="*/ 0 h 1900"/>
                <a:gd name="T8" fmla="*/ 2319 w 2320"/>
                <a:gd name="T9" fmla="*/ 1899 h 1900"/>
                <a:gd name="T10" fmla="*/ 141 w 2320"/>
                <a:gd name="T11" fmla="*/ 1758 h 1900"/>
                <a:gd name="T12" fmla="*/ 2178 w 2320"/>
                <a:gd name="T13" fmla="*/ 1758 h 1900"/>
                <a:gd name="T14" fmla="*/ 2178 w 2320"/>
                <a:gd name="T15" fmla="*/ 141 h 1900"/>
                <a:gd name="T16" fmla="*/ 141 w 2320"/>
                <a:gd name="T17" fmla="*/ 141 h 1900"/>
                <a:gd name="T18" fmla="*/ 141 w 2320"/>
                <a:gd name="T19" fmla="*/ 1758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20" h="1900">
                  <a:moveTo>
                    <a:pt x="2319" y="1899"/>
                  </a:moveTo>
                  <a:lnTo>
                    <a:pt x="0" y="1899"/>
                  </a:lnTo>
                  <a:lnTo>
                    <a:pt x="0" y="0"/>
                  </a:lnTo>
                  <a:lnTo>
                    <a:pt x="2319" y="0"/>
                  </a:lnTo>
                  <a:lnTo>
                    <a:pt x="2319" y="1899"/>
                  </a:lnTo>
                  <a:close/>
                  <a:moveTo>
                    <a:pt x="141" y="1758"/>
                  </a:moveTo>
                  <a:lnTo>
                    <a:pt x="2178" y="1758"/>
                  </a:lnTo>
                  <a:lnTo>
                    <a:pt x="2178" y="141"/>
                  </a:lnTo>
                  <a:lnTo>
                    <a:pt x="141" y="141"/>
                  </a:lnTo>
                  <a:lnTo>
                    <a:pt x="141" y="175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8" name="Freeform 13"/>
            <p:cNvSpPr>
              <a:spLocks noChangeArrowheads="1"/>
            </p:cNvSpPr>
            <p:nvPr/>
          </p:nvSpPr>
          <p:spPr bwMode="auto">
            <a:xfrm>
              <a:off x="8739187" y="677862"/>
              <a:ext cx="157163" cy="155575"/>
            </a:xfrm>
            <a:custGeom>
              <a:avLst/>
              <a:gdLst>
                <a:gd name="T0" fmla="*/ 217 w 435"/>
                <a:gd name="T1" fmla="*/ 433 h 434"/>
                <a:gd name="T2" fmla="*/ 0 w 435"/>
                <a:gd name="T3" fmla="*/ 217 h 434"/>
                <a:gd name="T4" fmla="*/ 217 w 435"/>
                <a:gd name="T5" fmla="*/ 0 h 434"/>
                <a:gd name="T6" fmla="*/ 434 w 435"/>
                <a:gd name="T7" fmla="*/ 217 h 434"/>
                <a:gd name="T8" fmla="*/ 217 w 435"/>
                <a:gd name="T9" fmla="*/ 433 h 434"/>
                <a:gd name="T10" fmla="*/ 217 w 435"/>
                <a:gd name="T11" fmla="*/ 70 h 434"/>
                <a:gd name="T12" fmla="*/ 70 w 435"/>
                <a:gd name="T13" fmla="*/ 217 h 434"/>
                <a:gd name="T14" fmla="*/ 217 w 435"/>
                <a:gd name="T15" fmla="*/ 363 h 434"/>
                <a:gd name="T16" fmla="*/ 363 w 435"/>
                <a:gd name="T17" fmla="*/ 217 h 434"/>
                <a:gd name="T18" fmla="*/ 217 w 435"/>
                <a:gd name="T19" fmla="*/ 7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5" h="434">
                  <a:moveTo>
                    <a:pt x="217" y="433"/>
                  </a:moveTo>
                  <a:cubicBezTo>
                    <a:pt x="97" y="433"/>
                    <a:pt x="0" y="336"/>
                    <a:pt x="0" y="217"/>
                  </a:cubicBezTo>
                  <a:cubicBezTo>
                    <a:pt x="0" y="97"/>
                    <a:pt x="97" y="0"/>
                    <a:pt x="217" y="0"/>
                  </a:cubicBezTo>
                  <a:cubicBezTo>
                    <a:pt x="337" y="0"/>
                    <a:pt x="434" y="97"/>
                    <a:pt x="434" y="217"/>
                  </a:cubicBezTo>
                  <a:cubicBezTo>
                    <a:pt x="434" y="336"/>
                    <a:pt x="336" y="433"/>
                    <a:pt x="217" y="433"/>
                  </a:cubicBezTo>
                  <a:close/>
                  <a:moveTo>
                    <a:pt x="217" y="70"/>
                  </a:moveTo>
                  <a:cubicBezTo>
                    <a:pt x="137" y="70"/>
                    <a:pt x="70" y="136"/>
                    <a:pt x="70" y="217"/>
                  </a:cubicBezTo>
                  <a:cubicBezTo>
                    <a:pt x="70" y="298"/>
                    <a:pt x="136" y="363"/>
                    <a:pt x="217" y="363"/>
                  </a:cubicBezTo>
                  <a:cubicBezTo>
                    <a:pt x="298" y="363"/>
                    <a:pt x="363" y="297"/>
                    <a:pt x="363" y="217"/>
                  </a:cubicBezTo>
                  <a:cubicBezTo>
                    <a:pt x="363" y="136"/>
                    <a:pt x="297" y="70"/>
                    <a:pt x="217" y="7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9" name="Freeform 14"/>
            <p:cNvSpPr>
              <a:spLocks noChangeArrowheads="1"/>
            </p:cNvSpPr>
            <p:nvPr/>
          </p:nvSpPr>
          <p:spPr bwMode="auto">
            <a:xfrm>
              <a:off x="8547100" y="485774"/>
              <a:ext cx="650875" cy="541338"/>
            </a:xfrm>
            <a:custGeom>
              <a:avLst/>
              <a:gdLst>
                <a:gd name="T0" fmla="*/ 1792 w 1808"/>
                <a:gd name="T1" fmla="*/ 1139 h 1502"/>
                <a:gd name="T2" fmla="*/ 1494 w 1808"/>
                <a:gd name="T3" fmla="*/ 859 h 1502"/>
                <a:gd name="T4" fmla="*/ 1503 w 1808"/>
                <a:gd name="T5" fmla="*/ 751 h 1502"/>
                <a:gd name="T6" fmla="*/ 752 w 1808"/>
                <a:gd name="T7" fmla="*/ 0 h 1502"/>
                <a:gd name="T8" fmla="*/ 0 w 1808"/>
                <a:gd name="T9" fmla="*/ 751 h 1502"/>
                <a:gd name="T10" fmla="*/ 752 w 1808"/>
                <a:gd name="T11" fmla="*/ 1501 h 1502"/>
                <a:gd name="T12" fmla="*/ 1369 w 1808"/>
                <a:gd name="T13" fmla="*/ 1177 h 1502"/>
                <a:gd name="T14" fmla="*/ 1376 w 1808"/>
                <a:gd name="T15" fmla="*/ 1164 h 1502"/>
                <a:gd name="T16" fmla="*/ 1373 w 1808"/>
                <a:gd name="T17" fmla="*/ 1137 h 1502"/>
                <a:gd name="T18" fmla="*/ 1097 w 1808"/>
                <a:gd name="T19" fmla="*/ 664 h 1502"/>
                <a:gd name="T20" fmla="*/ 1103 w 1808"/>
                <a:gd name="T21" fmla="*/ 626 h 1502"/>
                <a:gd name="T22" fmla="*/ 1139 w 1808"/>
                <a:gd name="T23" fmla="*/ 622 h 1502"/>
                <a:gd name="T24" fmla="*/ 1743 w 1808"/>
                <a:gd name="T25" fmla="*/ 1191 h 1502"/>
                <a:gd name="T26" fmla="*/ 1793 w 1808"/>
                <a:gd name="T27" fmla="*/ 1189 h 1502"/>
                <a:gd name="T28" fmla="*/ 1792 w 1808"/>
                <a:gd name="T29" fmla="*/ 1139 h 1502"/>
                <a:gd name="T30" fmla="*/ 1180 w 1808"/>
                <a:gd name="T31" fmla="*/ 564 h 1502"/>
                <a:gd name="T32" fmla="*/ 1055 w 1808"/>
                <a:gd name="T33" fmla="*/ 574 h 1502"/>
                <a:gd name="T34" fmla="*/ 1036 w 1808"/>
                <a:gd name="T35" fmla="*/ 699 h 1502"/>
                <a:gd name="T36" fmla="*/ 1261 w 1808"/>
                <a:gd name="T37" fmla="*/ 1085 h 1502"/>
                <a:gd name="T38" fmla="*/ 752 w 1808"/>
                <a:gd name="T39" fmla="*/ 1360 h 1502"/>
                <a:gd name="T40" fmla="*/ 142 w 1808"/>
                <a:gd name="T41" fmla="*/ 751 h 1502"/>
                <a:gd name="T42" fmla="*/ 752 w 1808"/>
                <a:gd name="T43" fmla="*/ 141 h 1502"/>
                <a:gd name="T44" fmla="*/ 1361 w 1808"/>
                <a:gd name="T45" fmla="*/ 733 h 1502"/>
                <a:gd name="T46" fmla="*/ 1185 w 1808"/>
                <a:gd name="T47" fmla="*/ 568 h 1502"/>
                <a:gd name="T48" fmla="*/ 1180 w 1808"/>
                <a:gd name="T49" fmla="*/ 564 h 1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08" h="1502">
                  <a:moveTo>
                    <a:pt x="1792" y="1139"/>
                  </a:moveTo>
                  <a:lnTo>
                    <a:pt x="1494" y="859"/>
                  </a:lnTo>
                  <a:cubicBezTo>
                    <a:pt x="1499" y="823"/>
                    <a:pt x="1503" y="787"/>
                    <a:pt x="1503" y="751"/>
                  </a:cubicBezTo>
                  <a:cubicBezTo>
                    <a:pt x="1503" y="337"/>
                    <a:pt x="1166" y="0"/>
                    <a:pt x="752" y="0"/>
                  </a:cubicBezTo>
                  <a:cubicBezTo>
                    <a:pt x="338" y="0"/>
                    <a:pt x="0" y="337"/>
                    <a:pt x="0" y="751"/>
                  </a:cubicBezTo>
                  <a:cubicBezTo>
                    <a:pt x="0" y="1164"/>
                    <a:pt x="337" y="1501"/>
                    <a:pt x="752" y="1501"/>
                  </a:cubicBezTo>
                  <a:cubicBezTo>
                    <a:pt x="1007" y="1501"/>
                    <a:pt x="1233" y="1372"/>
                    <a:pt x="1369" y="1177"/>
                  </a:cubicBezTo>
                  <a:cubicBezTo>
                    <a:pt x="1370" y="1176"/>
                    <a:pt x="1376" y="1164"/>
                    <a:pt x="1376" y="1164"/>
                  </a:cubicBezTo>
                  <a:cubicBezTo>
                    <a:pt x="1378" y="1155"/>
                    <a:pt x="1378" y="1145"/>
                    <a:pt x="1373" y="1137"/>
                  </a:cubicBezTo>
                  <a:lnTo>
                    <a:pt x="1097" y="664"/>
                  </a:lnTo>
                  <a:cubicBezTo>
                    <a:pt x="1086" y="644"/>
                    <a:pt x="1099" y="630"/>
                    <a:pt x="1103" y="626"/>
                  </a:cubicBezTo>
                  <a:cubicBezTo>
                    <a:pt x="1107" y="622"/>
                    <a:pt x="1121" y="611"/>
                    <a:pt x="1139" y="622"/>
                  </a:cubicBezTo>
                  <a:lnTo>
                    <a:pt x="1743" y="1191"/>
                  </a:lnTo>
                  <a:cubicBezTo>
                    <a:pt x="1757" y="1204"/>
                    <a:pt x="1780" y="1203"/>
                    <a:pt x="1793" y="1189"/>
                  </a:cubicBezTo>
                  <a:cubicBezTo>
                    <a:pt x="1807" y="1175"/>
                    <a:pt x="1806" y="1153"/>
                    <a:pt x="1792" y="1139"/>
                  </a:cubicBezTo>
                  <a:close/>
                  <a:moveTo>
                    <a:pt x="1180" y="564"/>
                  </a:moveTo>
                  <a:cubicBezTo>
                    <a:pt x="1141" y="538"/>
                    <a:pt x="1090" y="542"/>
                    <a:pt x="1055" y="574"/>
                  </a:cubicBezTo>
                  <a:cubicBezTo>
                    <a:pt x="1020" y="607"/>
                    <a:pt x="1012" y="657"/>
                    <a:pt x="1036" y="699"/>
                  </a:cubicBezTo>
                  <a:lnTo>
                    <a:pt x="1261" y="1085"/>
                  </a:lnTo>
                  <a:cubicBezTo>
                    <a:pt x="1152" y="1250"/>
                    <a:pt x="964" y="1360"/>
                    <a:pt x="752" y="1360"/>
                  </a:cubicBezTo>
                  <a:cubicBezTo>
                    <a:pt x="415" y="1360"/>
                    <a:pt x="142" y="1087"/>
                    <a:pt x="142" y="751"/>
                  </a:cubicBezTo>
                  <a:cubicBezTo>
                    <a:pt x="142" y="415"/>
                    <a:pt x="415" y="141"/>
                    <a:pt x="752" y="141"/>
                  </a:cubicBezTo>
                  <a:cubicBezTo>
                    <a:pt x="1082" y="141"/>
                    <a:pt x="1351" y="405"/>
                    <a:pt x="1361" y="733"/>
                  </a:cubicBezTo>
                  <a:lnTo>
                    <a:pt x="1185" y="568"/>
                  </a:lnTo>
                  <a:cubicBezTo>
                    <a:pt x="1184" y="566"/>
                    <a:pt x="1182" y="565"/>
                    <a:pt x="1180" y="56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" name="Oval 100"/>
          <p:cNvSpPr/>
          <p:nvPr/>
        </p:nvSpPr>
        <p:spPr>
          <a:xfrm>
            <a:off x="5018162" y="2732706"/>
            <a:ext cx="1339392" cy="48281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812443" y="3321795"/>
            <a:ext cx="1339392" cy="48281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5018162" y="3357891"/>
            <a:ext cx="1339392" cy="48281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42" grpId="0" animBg="1"/>
      <p:bldP spid="55" grpId="0"/>
      <p:bldP spid="13" grpId="0" animBg="1"/>
      <p:bldP spid="16" grpId="0"/>
      <p:bldP spid="72" grpId="0"/>
      <p:bldP spid="88" grpId="0" animBg="1"/>
      <p:bldP spid="90" grpId="0" animBg="1"/>
      <p:bldP spid="70" grpId="0" animBg="1"/>
      <p:bldP spid="101" grpId="0" animBg="1"/>
      <p:bldP spid="102" grpId="0" animBg="1"/>
      <p:bldP spid="1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500" y="275353"/>
            <a:ext cx="7436744" cy="629887"/>
          </a:xfrm>
        </p:spPr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napshots in Flash Challenges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0" y="1018191"/>
            <a:ext cx="8672200" cy="427618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Users are sensitive to performance variability</a:t>
            </a:r>
          </a:p>
          <a:p>
            <a:pPr marL="576263" lvl="1" indent="-342900">
              <a:buFont typeface="Arial"/>
              <a:buChar char="•"/>
            </a:pPr>
            <a:r>
              <a:rPr lang="en-US" dirty="0" smtClean="0"/>
              <a:t>Need predictable performance all the time </a:t>
            </a:r>
          </a:p>
          <a:p>
            <a:pPr lvl="2" indent="0">
              <a:buNone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NAND flash has </a:t>
            </a:r>
            <a:r>
              <a:rPr lang="en-US" dirty="0"/>
              <a:t>low </a:t>
            </a:r>
            <a:r>
              <a:rPr lang="en-US" dirty="0" smtClean="0"/>
              <a:t>endurance &amp; inefficient in-place writes</a:t>
            </a:r>
          </a:p>
          <a:p>
            <a:pPr marL="568325" lvl="1" indent="-342900"/>
            <a:r>
              <a:rPr lang="en-US" dirty="0" smtClean="0"/>
              <a:t>In-place </a:t>
            </a:r>
            <a:r>
              <a:rPr lang="en-US" dirty="0"/>
              <a:t>updates of reference counts not </a:t>
            </a:r>
            <a:r>
              <a:rPr lang="en-US" dirty="0" smtClean="0"/>
              <a:t>possible</a:t>
            </a:r>
          </a:p>
          <a:p>
            <a:pPr marL="576263" lvl="1" indent="-342900"/>
            <a:r>
              <a:rPr lang="en-US" dirty="0"/>
              <a:t>Data could be moved due to a variety of </a:t>
            </a:r>
            <a:r>
              <a:rPr lang="en-US" dirty="0" smtClean="0"/>
              <a:t>reasons</a:t>
            </a:r>
          </a:p>
          <a:p>
            <a:pPr marL="576263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Cannot waste storage space for storing snapshot metadata</a:t>
            </a:r>
          </a:p>
          <a:p>
            <a:pPr marL="576263" lvl="1" indent="-342900">
              <a:buFont typeface="Arial"/>
              <a:buChar char="•"/>
            </a:pPr>
            <a:r>
              <a:rPr lang="en-US" dirty="0" smtClean="0"/>
              <a:t>$/GB is high and need to keep costs low</a:t>
            </a:r>
            <a:endParaRPr lang="en-US" dirty="0"/>
          </a:p>
          <a:p>
            <a:pPr marL="576263" lvl="1" indent="-342900">
              <a:buFont typeface="Arial"/>
              <a:buChar char="•"/>
            </a:pPr>
            <a:endParaRPr lang="en-US" dirty="0"/>
          </a:p>
          <a:p>
            <a:pPr lvl="2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1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932" y="275353"/>
            <a:ext cx="6361017" cy="629887"/>
          </a:xfrm>
        </p:spPr>
        <p:txBody>
          <a:bodyPr/>
          <a:lstStyle/>
          <a:p>
            <a:r>
              <a:rPr lang="en-US" sz="2800" cap="none" dirty="0" smtClean="0"/>
              <a:t>ioSnap</a:t>
            </a:r>
            <a:r>
              <a:rPr lang="en-US" sz="1800" baseline="52000" dirty="0" smtClean="0"/>
              <a:t>T</a:t>
            </a:r>
            <a:r>
              <a:rPr lang="en-US" sz="1800" baseline="52000" dirty="0"/>
              <a:t>M</a:t>
            </a:r>
            <a:r>
              <a:rPr lang="en-US" sz="2800" dirty="0" smtClean="0"/>
              <a:t>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932" y="1018191"/>
            <a:ext cx="8550271" cy="427618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First </a:t>
            </a:r>
            <a:r>
              <a:rPr lang="en-US" dirty="0">
                <a:solidFill>
                  <a:srgbClr val="008000"/>
                </a:solidFill>
              </a:rPr>
              <a:t>flash-aware</a:t>
            </a:r>
            <a:r>
              <a:rPr lang="en-US" dirty="0" smtClean="0">
                <a:solidFill>
                  <a:srgbClr val="04682A"/>
                </a:solidFill>
              </a:rPr>
              <a:t> </a:t>
            </a:r>
            <a:r>
              <a:rPr lang="en-US" dirty="0" smtClean="0"/>
              <a:t>snapshotting system</a:t>
            </a:r>
          </a:p>
          <a:p>
            <a:pPr marL="576263" lvl="1" indent="-342900"/>
            <a:r>
              <a:rPr lang="en-US" dirty="0">
                <a:solidFill>
                  <a:srgbClr val="008000"/>
                </a:solidFill>
              </a:rPr>
              <a:t>Leverages</a:t>
            </a:r>
            <a:r>
              <a:rPr lang="en-US" dirty="0">
                <a:solidFill>
                  <a:srgbClr val="58A62E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RoW</a:t>
            </a:r>
            <a:r>
              <a:rPr lang="en-US" dirty="0" smtClean="0">
                <a:solidFill>
                  <a:srgbClr val="58A62E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/>
              <a:t>FTL to </a:t>
            </a:r>
            <a:r>
              <a:rPr lang="en-US" dirty="0" smtClean="0"/>
              <a:t>support snapshot operations </a:t>
            </a:r>
            <a:endParaRPr lang="en-US" dirty="0"/>
          </a:p>
          <a:p>
            <a:pPr marL="576263" lvl="1" indent="-342900"/>
            <a:r>
              <a:rPr lang="en-US" dirty="0" smtClean="0"/>
              <a:t>Proposes usage of </a:t>
            </a:r>
            <a:r>
              <a:rPr lang="en-US" i="1" dirty="0" smtClean="0">
                <a:solidFill>
                  <a:srgbClr val="04682A"/>
                </a:solidFill>
              </a:rPr>
              <a:t>epochs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/>
              <a:t>in </a:t>
            </a:r>
            <a:r>
              <a:rPr lang="en-US" dirty="0" smtClean="0"/>
              <a:t>FTL to maintain log-time ordering</a:t>
            </a:r>
          </a:p>
          <a:p>
            <a:pPr marL="576263" lvl="1" indent="-342900"/>
            <a:r>
              <a:rPr lang="en-US" dirty="0" smtClean="0"/>
              <a:t>Supports </a:t>
            </a:r>
            <a:r>
              <a:rPr lang="en-US" dirty="0" smtClean="0">
                <a:solidFill>
                  <a:srgbClr val="04682A"/>
                </a:solidFill>
              </a:rPr>
              <a:t>large number</a:t>
            </a:r>
            <a:r>
              <a:rPr lang="en-US" dirty="0" smtClean="0">
                <a:solidFill>
                  <a:srgbClr val="58A62E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4682A"/>
                </a:solidFill>
              </a:rPr>
              <a:t>writable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snapshots (2</a:t>
            </a:r>
            <a:r>
              <a:rPr lang="en-US" baseline="46000" dirty="0" smtClean="0"/>
              <a:t>16</a:t>
            </a:r>
            <a:r>
              <a:rPr lang="en-US" dirty="0" smtClean="0"/>
              <a:t>)</a:t>
            </a:r>
          </a:p>
          <a:p>
            <a:pPr marL="576263" lvl="1" indent="-342900"/>
            <a:r>
              <a:rPr lang="en-US" dirty="0" smtClean="0"/>
              <a:t>Embraces </a:t>
            </a:r>
            <a:r>
              <a:rPr lang="en-US" dirty="0" smtClean="0">
                <a:solidFill>
                  <a:srgbClr val="04682A"/>
                </a:solidFill>
              </a:rPr>
              <a:t>rate-limiting</a:t>
            </a:r>
            <a:r>
              <a:rPr lang="en-US" dirty="0" smtClean="0">
                <a:solidFill>
                  <a:srgbClr val="58A62E"/>
                </a:solidFill>
              </a:rPr>
              <a:t> </a:t>
            </a:r>
            <a:r>
              <a:rPr lang="en-US" dirty="0" smtClean="0"/>
              <a:t>to minimize performance implications</a:t>
            </a:r>
          </a:p>
          <a:p>
            <a:pPr marL="576263" lvl="1" indent="-342900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Performance Results </a:t>
            </a:r>
            <a:r>
              <a:rPr lang="en-US" sz="1800" dirty="0" smtClean="0"/>
              <a:t>(</a:t>
            </a:r>
            <a:r>
              <a:rPr lang="en-US" sz="1800" dirty="0"/>
              <a:t>p</a:t>
            </a:r>
            <a:r>
              <a:rPr lang="en-US" sz="1800" dirty="0" smtClean="0"/>
              <a:t>rototype </a:t>
            </a:r>
            <a:r>
              <a:rPr lang="en-US" sz="1800" dirty="0"/>
              <a:t>built into </a:t>
            </a:r>
            <a:r>
              <a:rPr lang="en-US" sz="1800" dirty="0" smtClean="0"/>
              <a:t>Fusion</a:t>
            </a:r>
            <a:r>
              <a:rPr lang="en-US" sz="1800" dirty="0"/>
              <a:t>-</a:t>
            </a:r>
            <a:r>
              <a:rPr lang="en-US" sz="1800" dirty="0" err="1"/>
              <a:t>io</a:t>
            </a:r>
            <a:r>
              <a:rPr lang="en-US" sz="1800" dirty="0"/>
              <a:t> VSL </a:t>
            </a:r>
            <a:r>
              <a:rPr lang="en-US" sz="1800" dirty="0" smtClean="0"/>
              <a:t>driver)</a:t>
            </a:r>
            <a:endParaRPr lang="en-US" dirty="0" smtClean="0"/>
          </a:p>
          <a:p>
            <a:pPr marL="576263" lvl="1" indent="-342900">
              <a:buFont typeface="Arial"/>
              <a:buChar char="•"/>
            </a:pPr>
            <a:r>
              <a:rPr lang="en-US" dirty="0" smtClean="0"/>
              <a:t>Instantaneous snapshot creation/deletion </a:t>
            </a:r>
            <a:r>
              <a:rPr lang="en-US" sz="1800" dirty="0" smtClean="0"/>
              <a:t>(~</a:t>
            </a:r>
            <a:r>
              <a:rPr lang="en-US" sz="1800" dirty="0" smtClean="0">
                <a:solidFill>
                  <a:srgbClr val="04682A"/>
                </a:solidFill>
              </a:rPr>
              <a:t>50usec, 4k metadata</a:t>
            </a:r>
            <a:r>
              <a:rPr lang="en-US" sz="1800" dirty="0" smtClean="0"/>
              <a:t>)</a:t>
            </a:r>
            <a:endParaRPr lang="en-US" dirty="0" smtClean="0"/>
          </a:p>
          <a:p>
            <a:pPr marL="576263" lvl="1" indent="-342900">
              <a:buFont typeface="Arial"/>
              <a:buChar char="•"/>
            </a:pPr>
            <a:r>
              <a:rPr lang="en-US" dirty="0">
                <a:solidFill>
                  <a:srgbClr val="04682A"/>
                </a:solidFill>
              </a:rPr>
              <a:t>Matches</a:t>
            </a:r>
            <a:r>
              <a:rPr lang="en-US" dirty="0"/>
              <a:t> vanilla read/write performance numbers </a:t>
            </a:r>
            <a:endParaRPr lang="en-US" dirty="0" smtClean="0"/>
          </a:p>
          <a:p>
            <a:pPr marL="576263" lvl="1" indent="-342900">
              <a:buFont typeface="Arial"/>
              <a:buChar char="•"/>
            </a:pPr>
            <a:r>
              <a:rPr lang="en-US" dirty="0" smtClean="0"/>
              <a:t>Provides </a:t>
            </a:r>
            <a:r>
              <a:rPr lang="en-US" dirty="0">
                <a:solidFill>
                  <a:srgbClr val="04682A"/>
                </a:solidFill>
              </a:rPr>
              <a:t>predictable</a:t>
            </a:r>
            <a:r>
              <a:rPr lang="en-US" dirty="0" smtClean="0"/>
              <a:t> performance for foreground IOs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6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400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Outline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56" y="1018191"/>
            <a:ext cx="7436744" cy="427618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Introduction</a:t>
            </a:r>
            <a:endParaRPr lang="en-US" dirty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ioSnap</a:t>
            </a:r>
            <a:r>
              <a:rPr lang="en-US" sz="1800" baseline="52000" dirty="0" smtClean="0"/>
              <a:t>T</a:t>
            </a:r>
            <a:r>
              <a:rPr lang="en-US" sz="1800" baseline="52000" dirty="0"/>
              <a:t>M</a:t>
            </a:r>
            <a:r>
              <a:rPr lang="en-US" dirty="0" smtClean="0"/>
              <a:t> Design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Evaluation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Conclusions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81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100" y="275353"/>
            <a:ext cx="6361017" cy="629887"/>
          </a:xfrm>
        </p:spPr>
        <p:txBody>
          <a:bodyPr/>
          <a:lstStyle/>
          <a:p>
            <a:r>
              <a:rPr lang="en-US" sz="2800" dirty="0" smtClean="0"/>
              <a:t>Design Goals and Assumptions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427" y="1018191"/>
            <a:ext cx="8260006" cy="4276186"/>
          </a:xfrm>
        </p:spPr>
        <p:txBody>
          <a:bodyPr/>
          <a:lstStyle/>
          <a:p>
            <a:pPr marL="0" lvl="1" indent="0">
              <a:buNone/>
            </a:pPr>
            <a:r>
              <a:rPr lang="en-US" sz="2400" dirty="0" smtClean="0"/>
              <a:t>Goals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rgbClr val="008000"/>
                </a:solidFill>
              </a:rPr>
              <a:t>Negligible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impact on foreground performance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rgbClr val="008000"/>
                </a:solidFill>
              </a:rPr>
              <a:t>Predictable</a:t>
            </a:r>
            <a:r>
              <a:rPr lang="en-US" dirty="0" smtClean="0"/>
              <a:t> foreground performance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Minimal</a:t>
            </a:r>
            <a:r>
              <a:rPr lang="en-US" dirty="0" smtClean="0"/>
              <a:t> space overheads for snapshot metadata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rgbClr val="008000"/>
                </a:solidFill>
              </a:rPr>
              <a:t>Integrate</a:t>
            </a:r>
            <a:r>
              <a:rPr lang="en-US" dirty="0" smtClean="0"/>
              <a:t> with existing FTLs</a:t>
            </a:r>
            <a:endParaRPr lang="en-US" dirty="0" smtClean="0">
              <a:solidFill>
                <a:srgbClr val="EC861E"/>
              </a:solidFill>
            </a:endParaRPr>
          </a:p>
          <a:p>
            <a:pPr lvl="1"/>
            <a:endParaRPr lang="en-US" dirty="0" smtClean="0"/>
          </a:p>
          <a:p>
            <a:pPr marL="0" lvl="1" indent="0">
              <a:buNone/>
            </a:pPr>
            <a:r>
              <a:rPr lang="en-US" sz="2400" dirty="0" smtClean="0"/>
              <a:t>Assumptions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Snapshots are primarily used for backup, disaster recovery</a:t>
            </a:r>
          </a:p>
          <a:p>
            <a:pPr lvl="1"/>
            <a:r>
              <a:rPr lang="en-US" dirty="0" smtClean="0"/>
              <a:t>Creates/deletes are common operations</a:t>
            </a:r>
          </a:p>
          <a:p>
            <a:pPr lvl="1"/>
            <a:r>
              <a:rPr lang="en-US" dirty="0" smtClean="0"/>
              <a:t>Accesses/activates are rare operations</a:t>
            </a:r>
            <a:endParaRPr lang="en-US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38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83298" y="1176524"/>
            <a:ext cx="5823347" cy="1895384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06" y="151026"/>
            <a:ext cx="7234188" cy="629887"/>
          </a:xfrm>
        </p:spPr>
        <p:txBody>
          <a:bodyPr/>
          <a:lstStyle/>
          <a:p>
            <a:r>
              <a:rPr lang="en-US" sz="2800" dirty="0" smtClean="0"/>
              <a:t>Relevant components of Fusion-</a:t>
            </a:r>
            <a:r>
              <a:rPr lang="en-US" sz="2800" dirty="0" err="1" smtClean="0"/>
              <a:t>io</a:t>
            </a:r>
            <a:r>
              <a:rPr lang="en-US" sz="2800" dirty="0" smtClean="0"/>
              <a:t> VSL</a:t>
            </a:r>
            <a:r>
              <a:rPr lang="en-US" sz="2800" baseline="44000" dirty="0" smtClean="0"/>
              <a:t>T</a:t>
            </a:r>
            <a:r>
              <a:rPr lang="en-US" sz="2800" baseline="44000" dirty="0"/>
              <a:t>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292" y="766364"/>
            <a:ext cx="8181534" cy="427618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O</a:t>
            </a:r>
            <a:r>
              <a:rPr lang="en-US" dirty="0" smtClean="0"/>
              <a:t>rganizes NAND Flash into segments </a:t>
            </a:r>
            <a:r>
              <a:rPr lang="en-US" dirty="0"/>
              <a:t>&amp;</a:t>
            </a:r>
            <a:r>
              <a:rPr lang="en-US" dirty="0" smtClean="0"/>
              <a:t> maintains a log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01845" y="4857884"/>
            <a:ext cx="2403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NAND Flash Modules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87237" y="4430377"/>
            <a:ext cx="463694" cy="0"/>
          </a:xfrm>
          <a:prstGeom prst="straightConnector1">
            <a:avLst/>
          </a:prstGeom>
          <a:ln>
            <a:solidFill>
              <a:schemeClr val="accent6">
                <a:lumMod val="10000"/>
              </a:schemeClr>
            </a:solidFill>
            <a:headEnd type="none" w="lg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23625" y="4432019"/>
            <a:ext cx="463694" cy="0"/>
          </a:xfrm>
          <a:prstGeom prst="straightConnector1">
            <a:avLst/>
          </a:prstGeom>
          <a:ln>
            <a:solidFill>
              <a:schemeClr val="accent6">
                <a:lumMod val="10000"/>
              </a:schemeClr>
            </a:solidFill>
            <a:headEnd type="none" w="lg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233669" y="1244744"/>
            <a:ext cx="2717232" cy="8711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Mapping Layer (FTL)</a:t>
            </a:r>
          </a:p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LBA           NAND ADDR</a:t>
            </a:r>
            <a:endParaRPr lang="en-US" sz="1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026599" y="1968958"/>
            <a:ext cx="419811" cy="0"/>
          </a:xfrm>
          <a:prstGeom prst="straightConnector1">
            <a:avLst/>
          </a:prstGeom>
          <a:ln>
            <a:solidFill>
              <a:schemeClr val="bg1"/>
            </a:solidFill>
            <a:headEnd type="none" w="lg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16412" y="1244744"/>
            <a:ext cx="2987407" cy="87115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Free Space Mgmt.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Validity of blocks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Segment cleaner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59677" y="4286314"/>
            <a:ext cx="1158028" cy="2791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01001100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651456" y="4286314"/>
            <a:ext cx="1158028" cy="2791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00000000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88156" y="4499105"/>
            <a:ext cx="130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60774" y="4499105"/>
            <a:ext cx="133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7078800" y="4378404"/>
            <a:ext cx="91440" cy="9494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231200" y="4380158"/>
            <a:ext cx="91440" cy="914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383600" y="4380158"/>
            <a:ext cx="91440" cy="914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25029" y="4132428"/>
            <a:ext cx="3296127" cy="743133"/>
          </a:xfrm>
          <a:prstGeom prst="rect">
            <a:avLst/>
          </a:prstGeom>
          <a:noFill/>
          <a:ln>
            <a:solidFill>
              <a:srgbClr val="00AE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404884" y="4865054"/>
            <a:ext cx="170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Validity Bitmap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050931" y="4593147"/>
            <a:ext cx="133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22555" y="4673218"/>
            <a:ext cx="130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35652" y="3105263"/>
            <a:ext cx="3404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Virtual Storage Layer (VSL</a:t>
            </a:r>
            <a:r>
              <a:rPr lang="en-US" b="1" baseline="44000" dirty="0" smtClean="0"/>
              <a:t>T</a:t>
            </a:r>
            <a:r>
              <a:rPr lang="en-US" b="1" baseline="44000" dirty="0"/>
              <a:t>M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8" name="Rectangle 47"/>
          <p:cNvSpPr/>
          <p:nvPr/>
        </p:nvSpPr>
        <p:spPr>
          <a:xfrm>
            <a:off x="1820922" y="2161159"/>
            <a:ext cx="2987407" cy="8711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Crash Recovery</a:t>
            </a:r>
          </a:p>
          <a:p>
            <a:pPr algn="ctr"/>
            <a:r>
              <a:rPr lang="en-US" sz="1400" dirty="0" smtClean="0"/>
              <a:t>Reconstruct </a:t>
            </a:r>
          </a:p>
          <a:p>
            <a:pPr algn="ctr"/>
            <a:r>
              <a:rPr lang="en-US" sz="1400" dirty="0" smtClean="0"/>
              <a:t>forward and validity map </a:t>
            </a:r>
          </a:p>
        </p:txBody>
      </p:sp>
      <p:sp>
        <p:nvSpPr>
          <p:cNvPr id="7" name="Rectangle 6"/>
          <p:cNvSpPr/>
          <p:nvPr/>
        </p:nvSpPr>
        <p:spPr>
          <a:xfrm>
            <a:off x="2187319" y="4207024"/>
            <a:ext cx="1399918" cy="417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26599" y="4177784"/>
            <a:ext cx="1399918" cy="417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707" y="4207024"/>
            <a:ext cx="1399918" cy="417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2014 Fusion-io, Inc.  All rights reserved.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79055-76BC-1D44-A45A-15E25D6ACE5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1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 animBg="1"/>
      <p:bldP spid="30" grpId="0" animBg="1"/>
      <p:bldP spid="35" grpId="0" animBg="1"/>
      <p:bldP spid="36" grpId="0" animBg="1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44" grpId="0"/>
      <p:bldP spid="45" grpId="0"/>
      <p:bldP spid="46" grpId="0"/>
      <p:bldP spid="48" grpId="0" animBg="1"/>
      <p:bldP spid="7" grpId="0" animBg="1"/>
      <p:bldP spid="8" grpId="0" animBg="1"/>
      <p:bldP spid="12" grpId="0" animBg="1"/>
    </p:bldLst>
  </p:timing>
</p:sld>
</file>

<file path=ppt/theme/theme1.xml><?xml version="1.0" encoding="utf-8"?>
<a:theme xmlns:a="http://schemas.openxmlformats.org/drawingml/2006/main" name="FIO-April-2014">
  <a:themeElements>
    <a:clrScheme name="Custom 9">
      <a:dk1>
        <a:sysClr val="windowText" lastClr="000000"/>
      </a:dk1>
      <a:lt1>
        <a:sysClr val="window" lastClr="FFFFFF"/>
      </a:lt1>
      <a:dk2>
        <a:srgbClr val="9C9C9C"/>
      </a:dk2>
      <a:lt2>
        <a:srgbClr val="CCCCCC"/>
      </a:lt2>
      <a:accent1>
        <a:srgbClr val="202B4E"/>
      </a:accent1>
      <a:accent2>
        <a:srgbClr val="1586C1"/>
      </a:accent2>
      <a:accent3>
        <a:srgbClr val="ED861D"/>
      </a:accent3>
      <a:accent4>
        <a:srgbClr val="CD222B"/>
      </a:accent4>
      <a:accent5>
        <a:srgbClr val="58A62E"/>
      </a:accent5>
      <a:accent6>
        <a:srgbClr val="04682A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25000">
              <a:schemeClr val="accent2"/>
            </a:gs>
            <a:gs pos="100000">
              <a:schemeClr val="accent1"/>
            </a:gs>
          </a:gsLst>
          <a:lin ang="5100000" scaled="0"/>
        </a:gra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gradFill flip="none" rotWithShape="1">
            <a:gsLst>
              <a:gs pos="25000">
                <a:schemeClr val="accent2"/>
              </a:gs>
              <a:gs pos="100000">
                <a:schemeClr val="accent1"/>
              </a:gs>
            </a:gsLst>
            <a:lin ang="0" scaled="1"/>
            <a:tileRect/>
          </a:gradFill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66697</TotalTime>
  <Words>1509</Words>
  <Application>Microsoft Macintosh PowerPoint</Application>
  <PresentationFormat>On-screen Show (16:10)</PresentationFormat>
  <Paragraphs>480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FIO-April-2014</vt:lpstr>
      <vt:lpstr>Snapshots in a Flash with ioSnapTM </vt:lpstr>
      <vt:lpstr>Snapshots Overview</vt:lpstr>
      <vt:lpstr>Why Rethink Snapshots for Flash?</vt:lpstr>
      <vt:lpstr>Why Implement Snapshots in Block Layer?</vt:lpstr>
      <vt:lpstr>Snapshots in Flash Challenges</vt:lpstr>
      <vt:lpstr>ioSnapTM Overview</vt:lpstr>
      <vt:lpstr>Outline</vt:lpstr>
      <vt:lpstr>Design Goals and Assumptions</vt:lpstr>
      <vt:lpstr>Relevant components of Fusion-io VSLTM </vt:lpstr>
      <vt:lpstr>Creating / Deleting Snapshots in Flash</vt:lpstr>
      <vt:lpstr>Well What About Segment Cleaner?</vt:lpstr>
      <vt:lpstr>Managing Liveness of blocks</vt:lpstr>
      <vt:lpstr>Preserving Liveness Via CoW Validity Bitmaps</vt:lpstr>
      <vt:lpstr>Snapshot-Aware Segment Cleaner</vt:lpstr>
      <vt:lpstr>Design Summary</vt:lpstr>
      <vt:lpstr>Outline</vt:lpstr>
      <vt:lpstr>Evaluation</vt:lpstr>
      <vt:lpstr>Performance of Regular operations</vt:lpstr>
      <vt:lpstr>Snapshot creation / Deletion </vt:lpstr>
      <vt:lpstr>Comparison with BTRFS (1)</vt:lpstr>
      <vt:lpstr>Comparison with BTRFS (2)</vt:lpstr>
      <vt:lpstr>Outline</vt:lpstr>
      <vt:lpstr>Conclusions</vt:lpstr>
      <vt:lpstr>PowerPoint Presentation</vt:lpstr>
    </vt:vector>
  </TitlesOfParts>
  <Manager/>
  <Company>Fusion-io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Jeff Wright, Brian Jones</dc:creator>
  <cp:keywords/>
  <dc:description/>
  <cp:lastModifiedBy>Microsoft Office User</cp:lastModifiedBy>
  <cp:revision>963</cp:revision>
  <cp:lastPrinted>2014-03-26T20:14:10Z</cp:lastPrinted>
  <dcterms:created xsi:type="dcterms:W3CDTF">2012-04-13T18:07:55Z</dcterms:created>
  <dcterms:modified xsi:type="dcterms:W3CDTF">2014-05-01T17:08:33Z</dcterms:modified>
  <cp:category/>
</cp:coreProperties>
</file>