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857" r:id="rId2"/>
    <p:sldId id="898" r:id="rId3"/>
    <p:sldId id="942" r:id="rId4"/>
    <p:sldId id="1047" r:id="rId5"/>
    <p:sldId id="1048" r:id="rId6"/>
    <p:sldId id="1050" r:id="rId7"/>
    <p:sldId id="1051" r:id="rId8"/>
    <p:sldId id="1066" r:id="rId9"/>
    <p:sldId id="1053" r:id="rId10"/>
    <p:sldId id="1065" r:id="rId11"/>
    <p:sldId id="1064" r:id="rId12"/>
    <p:sldId id="1063" r:id="rId13"/>
    <p:sldId id="1067" r:id="rId14"/>
    <p:sldId id="1068" r:id="rId15"/>
    <p:sldId id="1072" r:id="rId16"/>
    <p:sldId id="1057" r:id="rId17"/>
    <p:sldId id="1058" r:id="rId18"/>
    <p:sldId id="1060" r:id="rId19"/>
    <p:sldId id="1061" r:id="rId20"/>
    <p:sldId id="1062" r:id="rId21"/>
    <p:sldId id="1075" r:id="rId22"/>
    <p:sldId id="1055" r:id="rId23"/>
    <p:sldId id="1056" r:id="rId24"/>
    <p:sldId id="1071" r:id="rId25"/>
    <p:sldId id="1054" r:id="rId26"/>
    <p:sldId id="1018" r:id="rId27"/>
    <p:sldId id="1044" r:id="rId28"/>
    <p:sldId id="1035" r:id="rId29"/>
    <p:sldId id="1074" r:id="rId30"/>
    <p:sldId id="93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60036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1958" autoAdjust="0"/>
  </p:normalViewPr>
  <p:slideViewPr>
    <p:cSldViewPr snapToGrid="0">
      <p:cViewPr varScale="1">
        <p:scale>
          <a:sx n="67" d="100"/>
          <a:sy n="67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34"/>
    </p:cViewPr>
  </p:sorter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2978B1-D068-47E8-9D8F-DDBF907F7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4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1DEB4-BAD6-446D-919C-8310BE9C7D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7D4A7B70-74BE-4111-986C-B18FDDA06232}" type="slidenum">
              <a:rPr lang="en-US" altLang="en-US" sz="1200">
                <a:cs typeface="Arial" charset="0"/>
              </a:rPr>
              <a:pPr algn="r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3962" cy="41163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457200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78B1-D068-47E8-9D8F-DDBF907F7C1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/>
            <a:fld id="{59E5AF60-6108-438C-8A51-9D39C0FBFEFF}" type="slidenum">
              <a:t>20</a:t>
            </a:fld>
            <a:endParaRPr lang="en-US" sz="2800">
              <a:solidFill>
                <a:srgbClr val="000000"/>
              </a:solidFill>
              <a:ea typeface="MS PGothic" pitchFamily="49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6C6F6-EDF2-4704-8BF3-D1B1545500E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" y="5602288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90" y="5885071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7219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0012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A0AA-7FD3-4A82-9345-19D203299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45F6-34A2-4511-A3FB-315699BF1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172200"/>
            <a:ext cx="411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E3F0-957F-4C2E-A4DA-12781F608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2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776C-14D7-48C6-B1E3-FF145FC10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1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C8E0-503E-4745-A517-CFD08AC9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1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62B-5250-49FE-8A2E-19B006A29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71F83BD-2119-406E-B847-CD3D3B269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ACEB-D72B-4C0B-B940-72A92838F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9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E97-0F2E-4B87-BB55-F7FDEEB23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EA0-71A3-4F83-BC2C-56E5F38A3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9E37-CFA8-442E-BA24-229311A8B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83C2-34A6-4DA9-845D-D15FEE5C6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9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F83BD-2119-406E-B847-CD3D3B269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657285"/>
            <a:ext cx="7772400" cy="2599261"/>
          </a:xfrm>
        </p:spPr>
        <p:txBody>
          <a:bodyPr/>
          <a:lstStyle/>
          <a:p>
            <a:r>
              <a:rPr lang="en-US" dirty="0" smtClean="0"/>
              <a:t>What’s new in HTCondor?</a:t>
            </a:r>
            <a:br>
              <a:rPr lang="en-US" dirty="0" smtClean="0"/>
            </a:br>
            <a:r>
              <a:rPr lang="en-US" dirty="0" smtClean="0"/>
              <a:t>What’s coming?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HTCondor Week 2017</a:t>
            </a:r>
            <a:br>
              <a:rPr lang="en-US" dirty="0" smtClean="0"/>
            </a:br>
            <a:r>
              <a:rPr lang="en-US" sz="3600" dirty="0" smtClean="0"/>
              <a:t>Madison, WI -- May </a:t>
            </a:r>
            <a:r>
              <a:rPr lang="en-US" sz="3600" dirty="0"/>
              <a:t>3</a:t>
            </a:r>
            <a:r>
              <a:rPr lang="en-US" sz="3600" dirty="0" smtClean="0"/>
              <a:t>, 2017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838200" y="3544865"/>
            <a:ext cx="7772400" cy="20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60036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CC"/>
                </a:solidFill>
                <a:latin typeface="Comic Sans MS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2800" kern="0" dirty="0" smtClean="0"/>
              <a:t>Todd Tannenbaum</a:t>
            </a:r>
          </a:p>
          <a:p>
            <a:r>
              <a:rPr lang="en-US" sz="2800" kern="0" dirty="0" smtClean="0"/>
              <a:t>Center for High Throughput Computing</a:t>
            </a:r>
          </a:p>
          <a:p>
            <a:r>
              <a:rPr lang="en-US" sz="2800" kern="0" dirty="0" smtClean="0"/>
              <a:t>Department of Computer Sciences</a:t>
            </a:r>
          </a:p>
          <a:p>
            <a:r>
              <a:rPr lang="en-US" sz="2800" kern="0" dirty="0" smtClean="0"/>
              <a:t>University of Wisconsin-Madison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891" y="1439564"/>
            <a:ext cx="8844197" cy="3738940"/>
          </a:xfrm>
        </p:spPr>
        <p:txBody>
          <a:bodyPr/>
          <a:lstStyle/>
          <a:p>
            <a:r>
              <a:rPr lang="en-US" dirty="0" smtClean="0"/>
              <a:t>Allow admin to have the </a:t>
            </a:r>
            <a:r>
              <a:rPr lang="en-US" dirty="0" err="1" smtClean="0"/>
              <a:t>schedd</a:t>
            </a:r>
            <a:r>
              <a:rPr lang="en-US" dirty="0" smtClean="0"/>
              <a:t> securely add/edit/validate job attributes upon job submission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C</a:t>
            </a:r>
            <a:r>
              <a:rPr lang="en-US" dirty="0" smtClean="0">
                <a:solidFill>
                  <a:schemeClr val="dk1"/>
                </a:solidFill>
              </a:rPr>
              <a:t>an </a:t>
            </a:r>
            <a:r>
              <a:rPr lang="en-US" dirty="0">
                <a:solidFill>
                  <a:schemeClr val="dk1"/>
                </a:solidFill>
              </a:rPr>
              <a:t>also set attributes as immutable by the </a:t>
            </a:r>
            <a:r>
              <a:rPr lang="en-US" dirty="0" smtClean="0">
                <a:solidFill>
                  <a:schemeClr val="dk1"/>
                </a:solidFill>
              </a:rPr>
              <a:t>user, e.g. cannot edit w/ </a:t>
            </a:r>
            <a:r>
              <a:rPr lang="en-US" dirty="0" err="1" smtClean="0">
                <a:solidFill>
                  <a:schemeClr val="dk1"/>
                </a:solidFill>
              </a:rPr>
              <a:t>condor_qedit</a:t>
            </a:r>
            <a:r>
              <a:rPr lang="en-US" dirty="0" smtClean="0">
                <a:solidFill>
                  <a:schemeClr val="dk1"/>
                </a:solidFill>
              </a:rPr>
              <a:t> or chirp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Get rid of </a:t>
            </a:r>
            <a:r>
              <a:rPr lang="en-US" dirty="0" err="1" smtClean="0">
                <a:solidFill>
                  <a:schemeClr val="dk1"/>
                </a:solidFill>
              </a:rPr>
              <a:t>condor_submit</a:t>
            </a:r>
            <a:r>
              <a:rPr lang="en-US" dirty="0" smtClean="0">
                <a:solidFill>
                  <a:schemeClr val="dk1"/>
                </a:solidFill>
              </a:rPr>
              <a:t> wrapper scripts!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n-US" i="1" dirty="0" smtClean="0"/>
              <a:t>One </a:t>
            </a:r>
            <a:r>
              <a:rPr lang="en-US" i="1" dirty="0"/>
              <a:t>u</a:t>
            </a:r>
            <a:r>
              <a:rPr lang="en-US" i="1" dirty="0" smtClean="0"/>
              <a:t>se </a:t>
            </a:r>
            <a:r>
              <a:rPr lang="en-US" i="1" dirty="0"/>
              <a:t>case: insert </a:t>
            </a:r>
            <a:r>
              <a:rPr lang="en-US" i="1" dirty="0" smtClean="0"/>
              <a:t>accounting </a:t>
            </a:r>
            <a:r>
              <a:rPr lang="en-US" i="1" dirty="0"/>
              <a:t>group attributes based upon the </a:t>
            </a:r>
            <a:r>
              <a:rPr lang="en-US" i="1" dirty="0" smtClean="0"/>
              <a:t>submitter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feature: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​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AssignAccountingGroup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  <a:endParaRPr 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›"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6976"/>
            <a:ext cx="9144000" cy="914400"/>
          </a:xfrm>
        </p:spPr>
        <p:txBody>
          <a:bodyPr/>
          <a:lstStyle/>
          <a:p>
            <a:r>
              <a:rPr lang="en-US" dirty="0" err="1" smtClean="0"/>
              <a:t>Schedd</a:t>
            </a:r>
            <a:r>
              <a:rPr lang="en-US" dirty="0" smtClean="0"/>
              <a:t> Job Transforms</a:t>
            </a:r>
            <a:br>
              <a:rPr lang="en-US" dirty="0" smtClean="0"/>
            </a:br>
            <a:r>
              <a:rPr lang="en-US" sz="3600" dirty="0" smtClean="0"/>
              <a:t>Transformation of job ad upon submit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552" y="1256078"/>
            <a:ext cx="8271798" cy="4227513"/>
          </a:xfrm>
        </p:spPr>
        <p:txBody>
          <a:bodyPr/>
          <a:lstStyle/>
          <a:p>
            <a:r>
              <a:rPr lang="en-US" dirty="0" smtClean="0"/>
              <a:t>Docker jobs get usage updates (i.e. network usage) reported in job </a:t>
            </a:r>
            <a:r>
              <a:rPr lang="en-US" dirty="0" err="1" smtClean="0"/>
              <a:t>classad</a:t>
            </a:r>
            <a:endParaRPr lang="en-US" dirty="0" smtClean="0"/>
          </a:p>
          <a:p>
            <a:r>
              <a:rPr lang="en-US" dirty="0" smtClean="0"/>
              <a:t>Admin </a:t>
            </a:r>
            <a:r>
              <a:rPr lang="en-US" dirty="0"/>
              <a:t>can add additional volumes</a:t>
            </a:r>
          </a:p>
          <a:p>
            <a:pPr lvl="1"/>
            <a:r>
              <a:rPr lang="en-US" dirty="0"/>
              <a:t>That all </a:t>
            </a:r>
            <a:r>
              <a:rPr lang="en-US" dirty="0" err="1"/>
              <a:t>docker</a:t>
            </a:r>
            <a:r>
              <a:rPr lang="en-US" dirty="0"/>
              <a:t> universe jobs get</a:t>
            </a:r>
          </a:p>
          <a:p>
            <a:pPr lvl="1"/>
            <a:r>
              <a:rPr lang="en-US" dirty="0"/>
              <a:t>Why</a:t>
            </a:r>
            <a:r>
              <a:rPr lang="en-US" dirty="0" smtClean="0"/>
              <a:t>?</a:t>
            </a:r>
            <a:endParaRPr lang="en-US" dirty="0"/>
          </a:p>
          <a:p>
            <a:pPr lvl="2"/>
            <a:r>
              <a:rPr lang="en-US" dirty="0"/>
              <a:t>Large shared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Condor Chirp support</a:t>
            </a:r>
          </a:p>
          <a:p>
            <a:pPr marL="0" indent="0">
              <a:buNone/>
            </a:pPr>
            <a:r>
              <a:rPr lang="en-US" dirty="0" smtClean="0"/>
              <a:t> Also new knob:</a:t>
            </a:r>
          </a:p>
          <a:p>
            <a:r>
              <a:rPr lang="en-US" dirty="0" smtClean="0"/>
              <a:t>DOCKER_DROP_ALL_CAPABILITIES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1484"/>
            <a:ext cx="9144000" cy="914400"/>
          </a:xfrm>
        </p:spPr>
        <p:txBody>
          <a:bodyPr/>
          <a:lstStyle/>
          <a:p>
            <a:r>
              <a:rPr lang="en-US" dirty="0" smtClean="0"/>
              <a:t>Docker Universe Enhancements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 descr="https://blog.travis-ci.com/images/docker-lego-wh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27735"/>
          <a:stretch/>
        </p:blipFill>
        <p:spPr bwMode="auto">
          <a:xfrm>
            <a:off x="5357812" y="3422074"/>
            <a:ext cx="3081480" cy="18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 Singularity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AutoShape 2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singularity.lbl.gov/images/logo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7975" y="1213004"/>
            <a:ext cx="8399462" cy="4227513"/>
          </a:xfrm>
        </p:spPr>
        <p:txBody>
          <a:bodyPr/>
          <a:lstStyle/>
          <a:p>
            <a:r>
              <a:rPr lang="en-US" dirty="0" smtClean="0"/>
              <a:t>What is Singularity? </a:t>
            </a:r>
          </a:p>
          <a:p>
            <a:pPr marL="0" indent="0">
              <a:buNone/>
            </a:pPr>
            <a:r>
              <a:rPr lang="en-US" dirty="0"/>
              <a:t>    http://singularity.lbl.gov/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Like Docker but…</a:t>
            </a:r>
          </a:p>
          <a:p>
            <a:pPr lvl="1"/>
            <a:r>
              <a:rPr lang="en-US" dirty="0" smtClean="0"/>
              <a:t>No root owned daemon process, just a </a:t>
            </a:r>
            <a:r>
              <a:rPr lang="en-US" dirty="0" err="1" smtClean="0"/>
              <a:t>setuid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setuid</a:t>
            </a:r>
            <a:r>
              <a:rPr lang="en-US" dirty="0" smtClean="0"/>
              <a:t> required </a:t>
            </a:r>
            <a:r>
              <a:rPr lang="en-US" dirty="0"/>
              <a:t>(post RHEL7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Easy access to host resources </a:t>
            </a:r>
            <a:r>
              <a:rPr lang="en-US" dirty="0" err="1" smtClean="0"/>
              <a:t>incl</a:t>
            </a:r>
            <a:r>
              <a:rPr lang="en-US" dirty="0" smtClean="0"/>
              <a:t> GPU, network, file systems</a:t>
            </a:r>
          </a:p>
          <a:p>
            <a:r>
              <a:rPr lang="en-US" dirty="0" smtClean="0"/>
              <a:t>Sounds perfect for </a:t>
            </a:r>
            <a:r>
              <a:rPr lang="en-US" dirty="0" err="1" smtClean="0"/>
              <a:t>glideins</a:t>
            </a:r>
            <a:r>
              <a:rPr lang="en-US" dirty="0" smtClean="0"/>
              <a:t>/pilots!</a:t>
            </a:r>
          </a:p>
          <a:p>
            <a:pPr lvl="1"/>
            <a:r>
              <a:rPr lang="en-US" dirty="0" smtClean="0"/>
              <a:t>Maybe no need for UID switching </a:t>
            </a:r>
          </a:p>
          <a:p>
            <a:pPr lvl="1"/>
            <a:endParaRPr lang="en-US" dirty="0"/>
          </a:p>
        </p:txBody>
      </p:sp>
      <p:pic>
        <p:nvPicPr>
          <p:cNvPr id="10" name="Content Placeholder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942" y="779463"/>
            <a:ext cx="1846672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14768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output from </a:t>
            </a:r>
            <a:r>
              <a:rPr lang="en-US" dirty="0" err="1" smtClean="0"/>
              <a:t>condor_status</a:t>
            </a:r>
            <a:r>
              <a:rPr lang="en-US" dirty="0" smtClean="0"/>
              <a:t>, </a:t>
            </a:r>
            <a:r>
              <a:rPr lang="en-US" dirty="0" err="1" smtClean="0"/>
              <a:t>condor_q</a:t>
            </a:r>
            <a:r>
              <a:rPr lang="en-US" dirty="0" smtClean="0"/>
              <a:t>, </a:t>
            </a:r>
            <a:r>
              <a:rPr lang="en-US" dirty="0" err="1" smtClean="0"/>
              <a:t>condor_history</a:t>
            </a:r>
            <a:r>
              <a:rPr lang="en-US" dirty="0" smtClean="0"/>
              <a:t> via "-</a:t>
            </a:r>
            <a:r>
              <a:rPr lang="en-US" dirty="0" err="1" smtClean="0"/>
              <a:t>json</a:t>
            </a:r>
            <a:r>
              <a:rPr lang="en-US" dirty="0" smtClean="0"/>
              <a:t>" flag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condor_history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-since </a:t>
            </a:r>
            <a:r>
              <a:rPr lang="en-US" dirty="0" smtClean="0"/>
              <a:t>&lt;</a:t>
            </a:r>
            <a:r>
              <a:rPr lang="en-US" i="1" dirty="0" err="1" smtClean="0"/>
              <a:t>jobid</a:t>
            </a:r>
            <a:r>
              <a:rPr lang="en-US" dirty="0" smtClean="0"/>
              <a:t> or </a:t>
            </a:r>
            <a:r>
              <a:rPr lang="en-US" i="1" dirty="0" smtClean="0"/>
              <a:t>expression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Config</a:t>
            </a:r>
            <a:r>
              <a:rPr lang="en-US" dirty="0" smtClean="0"/>
              <a:t> file syntax enhancements (includes, conditionals, …)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lots more…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8776"/>
            <a:ext cx="9144000" cy="914400"/>
          </a:xfrm>
        </p:spPr>
        <p:txBody>
          <a:bodyPr/>
          <a:lstStyle/>
          <a:p>
            <a:r>
              <a:rPr lang="en-US" dirty="0" smtClean="0"/>
              <a:t>Some enhancements in </a:t>
            </a:r>
            <a:br>
              <a:rPr lang="en-US" dirty="0" smtClean="0"/>
            </a:br>
            <a:r>
              <a:rPr lang="en-US" dirty="0" smtClean="0"/>
              <a:t>HTCondor v8.7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 descr="http://www.darkgovernment.com/news/wp-content/uploads/2013/01/crystal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52" y="2468126"/>
            <a:ext cx="3920623" cy="35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008" y="765385"/>
            <a:ext cx="8399462" cy="4227513"/>
          </a:xfrm>
        </p:spPr>
        <p:txBody>
          <a:bodyPr/>
          <a:lstStyle/>
          <a:p>
            <a:r>
              <a:rPr lang="en-US" dirty="0" smtClean="0"/>
              <a:t>User accounting information moved into ads in the Collector</a:t>
            </a:r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schedd</a:t>
            </a:r>
            <a:r>
              <a:rPr lang="en-US" dirty="0" smtClean="0"/>
              <a:t> to move claims across users</a:t>
            </a:r>
          </a:p>
          <a:p>
            <a:r>
              <a:rPr lang="en-US" dirty="0" smtClean="0"/>
              <a:t>Non-blocking authentication, smarter updates to the collector, faster </a:t>
            </a:r>
            <a:r>
              <a:rPr lang="en-US" dirty="0" err="1" smtClean="0"/>
              <a:t>ClassAd</a:t>
            </a:r>
            <a:r>
              <a:rPr lang="en-US" dirty="0" smtClean="0"/>
              <a:t> processing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Late materialization</a:t>
            </a:r>
            <a:r>
              <a:rPr lang="en-US" dirty="0" smtClean="0">
                <a:solidFill>
                  <a:srgbClr val="FF0000"/>
                </a:solidFill>
              </a:rPr>
              <a:t> of jobs in the </a:t>
            </a:r>
            <a:r>
              <a:rPr lang="en-US" dirty="0" err="1" smtClean="0">
                <a:solidFill>
                  <a:srgbClr val="FF0000"/>
                </a:solidFill>
              </a:rPr>
              <a:t>schedd</a:t>
            </a:r>
            <a:r>
              <a:rPr lang="en-US" dirty="0" smtClean="0"/>
              <a:t> to enable submission of very large sets of jobs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More jobs materialized once number of idle jobs drops below a threshold (like DAGMan throttling)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and Faster </a:t>
            </a:r>
            <a:r>
              <a:rPr lang="en-US" dirty="0" err="1" smtClean="0"/>
              <a:t>Schedd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2C5ED-877D-425F-B55B-EEBA119C148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 smtClean="0"/>
              <a:t>Grid Universe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64" y="482600"/>
            <a:ext cx="8818536" cy="449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/>
              <a:t>Reliable, durable submission of a job to a remote scheduler </a:t>
            </a:r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/>
              <a:t>Popular way to send pilot jobs, key component of HTCondor-CE</a:t>
            </a:r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 smtClean="0"/>
              <a:t>Supports many “back end” types: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HTCondor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PBS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LSF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Grid Engine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Google Compute Engine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Amazon EC2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OpenStack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Cream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err="1"/>
              <a:t>NorduGrid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ARC</a:t>
            </a:r>
          </a:p>
          <a:p>
            <a:pPr marL="738188" lvl="1" indent="-280988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BOINC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/>
              <a:t>Globus: GT2, GT5</a:t>
            </a:r>
          </a:p>
          <a:p>
            <a:pPr marL="738188" lvl="1" indent="-280988" defTabSz="457200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 smtClean="0"/>
              <a:t>UNICORE</a:t>
            </a:r>
            <a:endParaRPr lang="en-GB" altLang="en-US" sz="2000" dirty="0"/>
          </a:p>
          <a:p>
            <a:pPr marL="457200" lvl="1" indent="0" defTabSz="457200" eaLnBrk="1" hangingPunct="1">
              <a:lnSpc>
                <a:spcPct val="9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 smtClean="0"/>
          </a:p>
          <a:p>
            <a:pPr marL="338138" indent="-338138" defTabSz="457200"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 smtClean="0"/>
          </a:p>
        </p:txBody>
      </p:sp>
      <p:pic>
        <p:nvPicPr>
          <p:cNvPr id="5125" name="Picture 4" descr="globusalliance-nou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1619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ogo-ng-sheared-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886200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unicore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543550"/>
            <a:ext cx="1428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pbsguy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92" y="4314825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logoeg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978400"/>
            <a:ext cx="11620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s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55" y="2288381"/>
            <a:ext cx="1562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white_bird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403350"/>
            <a:ext cx="24177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9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445" y="1308600"/>
            <a:ext cx="5433846" cy="3561007"/>
          </a:xfrm>
        </p:spPr>
        <p:txBody>
          <a:bodyPr/>
          <a:lstStyle/>
          <a:p>
            <a:r>
              <a:rPr lang="en-US" sz="2800" dirty="0" smtClean="0"/>
              <a:t>Speak native SLURM protocol </a:t>
            </a:r>
          </a:p>
          <a:p>
            <a:pPr lvl="1"/>
            <a:r>
              <a:rPr lang="en-US" sz="2400" dirty="0" smtClean="0"/>
              <a:t>No need to install PBS compatibility package</a:t>
            </a:r>
          </a:p>
          <a:p>
            <a:r>
              <a:rPr lang="en-US" sz="2800" dirty="0" smtClean="0"/>
              <a:t>Speak to Microsoft Azure</a:t>
            </a:r>
          </a:p>
          <a:p>
            <a:r>
              <a:rPr lang="en-US" sz="2800" dirty="0" smtClean="0"/>
              <a:t>Speak OpenStack’s NOVA protocol </a:t>
            </a:r>
          </a:p>
          <a:p>
            <a:pPr lvl="1"/>
            <a:r>
              <a:rPr lang="en-US" sz="2400" dirty="0" smtClean="0"/>
              <a:t>No need for EC2 compatibility layer</a:t>
            </a:r>
          </a:p>
          <a:p>
            <a:r>
              <a:rPr lang="en-US" sz="2800" dirty="0" smtClean="0"/>
              <a:t>Speak to Cobalt Scheduler</a:t>
            </a:r>
          </a:p>
          <a:p>
            <a:pPr lvl="1"/>
            <a:r>
              <a:rPr lang="en-US" sz="2400" dirty="0" smtClean="0"/>
              <a:t>Argonne Leadership Computing Facilities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55119"/>
            <a:ext cx="9143998" cy="914400"/>
          </a:xfrm>
        </p:spPr>
        <p:txBody>
          <a:bodyPr/>
          <a:lstStyle/>
          <a:p>
            <a:r>
              <a:rPr lang="en-US" sz="3600" dirty="0" smtClean="0"/>
              <a:t>Add Grid Universe support for SLURM, Azure, OpenStack, Cobalt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2E02-9ACB-2D4E-A46C-4D0E08263A2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92" y="1596325"/>
            <a:ext cx="2681207" cy="4477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2792" y="1704109"/>
            <a:ext cx="1119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Jaime: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Grid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Jedi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2243" y="1445667"/>
            <a:ext cx="8399462" cy="4227513"/>
          </a:xfrm>
        </p:spPr>
        <p:txBody>
          <a:bodyPr/>
          <a:lstStyle/>
          <a:p>
            <a:r>
              <a:rPr lang="en-US" dirty="0" smtClean="0"/>
              <a:t>Start virtual machines as HTCondor execute nodes in public clouds that join your pool </a:t>
            </a:r>
          </a:p>
          <a:p>
            <a:r>
              <a:rPr lang="en-US" dirty="0" smtClean="0"/>
              <a:t>Leverage efficient AWS APIs such as Auto Scaling Groups and Spot Fleets</a:t>
            </a:r>
          </a:p>
          <a:p>
            <a:r>
              <a:rPr lang="en-US" dirty="0" smtClean="0"/>
              <a:t>Secure mechanism for cloud instances to join the HTCondor pool at home institution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771"/>
            <a:ext cx="9144000" cy="914400"/>
          </a:xfrm>
        </p:spPr>
        <p:txBody>
          <a:bodyPr/>
          <a:lstStyle/>
          <a:p>
            <a:r>
              <a:rPr lang="en-US" dirty="0" smtClean="0"/>
              <a:t>Elastically grow your pool into the Cloud: </a:t>
            </a:r>
            <a:r>
              <a:rPr lang="en-US" i="1" dirty="0" err="1" smtClean="0">
                <a:solidFill>
                  <a:srgbClr val="FF0000"/>
                </a:solidFill>
              </a:rPr>
              <a:t>condor_annex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298985" y="1001617"/>
            <a:ext cx="8399160" cy="4901760"/>
          </a:xfrm>
        </p:spPr>
        <p:txBody>
          <a:bodyPr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49"/>
                <a:cs typeface="MS PGothic" pitchFamily="34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49"/>
                <a:cs typeface="MS PGothic" pitchFamily="34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9pPr>
          </a:lstStyle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Decide </a:t>
            </a:r>
            <a:r>
              <a:rPr lang="en-US" sz="2400" dirty="0">
                <a:latin typeface="Arial" pitchFamily="18"/>
              </a:rPr>
              <a:t>which type(s) of instances to use.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Pick </a:t>
            </a:r>
            <a:r>
              <a:rPr lang="en-US" sz="2400" dirty="0">
                <a:latin typeface="Arial" pitchFamily="18"/>
              </a:rPr>
              <a:t>a machine image, install HTCondor.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Configure </a:t>
            </a:r>
            <a:r>
              <a:rPr lang="en-US" sz="2400" dirty="0">
                <a:latin typeface="Arial" pitchFamily="18"/>
              </a:rPr>
              <a:t>HTCondor:</a:t>
            </a:r>
          </a:p>
          <a:p>
            <a:pPr marL="0" lvl="1" indent="0"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Marlett" pitchFamily="2"/>
              <a:buChar char="h"/>
            </a:pPr>
            <a:r>
              <a:rPr lang="en-US" dirty="0">
                <a:latin typeface="Arial" pitchFamily="18"/>
                <a:ea typeface="MS PGothic" pitchFamily="49"/>
                <a:cs typeface="Arial"/>
              </a:rPr>
              <a:t> to </a:t>
            </a:r>
            <a:r>
              <a:rPr lang="en-US" dirty="0" smtClean="0">
                <a:latin typeface="Arial" pitchFamily="18"/>
                <a:ea typeface="MS PGothic" pitchFamily="49"/>
                <a:cs typeface="Arial"/>
              </a:rPr>
              <a:t>securely join </a:t>
            </a:r>
            <a:r>
              <a:rPr lang="en-US" dirty="0">
                <a:latin typeface="Arial" pitchFamily="18"/>
                <a:ea typeface="MS PGothic" pitchFamily="49"/>
                <a:cs typeface="Arial"/>
              </a:rPr>
              <a:t>the pool. (Coordinate with pool admin.)</a:t>
            </a:r>
          </a:p>
          <a:p>
            <a:pPr marL="0" lvl="1" indent="0"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Marlett" pitchFamily="2"/>
              <a:buChar char="h"/>
            </a:pPr>
            <a:r>
              <a:rPr lang="en-US" dirty="0" smtClean="0">
                <a:latin typeface="Arial" pitchFamily="18"/>
                <a:ea typeface="MS PGothic" pitchFamily="49"/>
                <a:cs typeface="Arial"/>
              </a:rPr>
              <a:t> to </a:t>
            </a:r>
            <a:r>
              <a:rPr lang="en-US" dirty="0">
                <a:latin typeface="Arial" pitchFamily="18"/>
                <a:ea typeface="MS PGothic" pitchFamily="49"/>
                <a:cs typeface="Arial"/>
              </a:rPr>
              <a:t>shut down instance when not running a job (because of the long tail or a problem somewhere)</a:t>
            </a:r>
          </a:p>
          <a:p>
            <a:pPr marL="0" indent="0">
              <a:spcBef>
                <a:spcPts val="479"/>
              </a:spcBef>
              <a:spcAft>
                <a:spcPts val="0"/>
              </a:spcAft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Decide </a:t>
            </a:r>
            <a:r>
              <a:rPr lang="en-US" sz="2400" dirty="0">
                <a:latin typeface="Arial" pitchFamily="18"/>
              </a:rPr>
              <a:t>on a bid for each instance type, according to its location (or pay more).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Configure </a:t>
            </a:r>
            <a:r>
              <a:rPr lang="en-US" sz="2400" dirty="0">
                <a:latin typeface="Arial" pitchFamily="18"/>
              </a:rPr>
              <a:t>the network and firewall at Amazon.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Implement </a:t>
            </a:r>
            <a:r>
              <a:rPr lang="en-US" sz="2400" dirty="0">
                <a:latin typeface="Arial" pitchFamily="18"/>
              </a:rPr>
              <a:t>a fail-safe in the form of a lease to make sure the pool does eventually shut itself off.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Clr>
                <a:srgbClr val="808000"/>
              </a:buClr>
              <a:buSzPct val="120000"/>
              <a:buNone/>
            </a:pPr>
            <a:r>
              <a:rPr lang="en-US" sz="2400" dirty="0" smtClean="0">
                <a:latin typeface="Arial" pitchFamily="18"/>
              </a:rPr>
              <a:t>+ Automate </a:t>
            </a:r>
            <a:r>
              <a:rPr lang="en-US" sz="2400" dirty="0">
                <a:latin typeface="Arial" pitchFamily="18"/>
              </a:rPr>
              <a:t>response to being out-bid.</a:t>
            </a:r>
          </a:p>
          <a:p>
            <a:pPr marL="0" lvl="0" indent="0">
              <a:spcBef>
                <a:spcPts val="641"/>
              </a:spcBef>
              <a:spcAft>
                <a:spcPts val="0"/>
              </a:spcAft>
              <a:buNone/>
            </a:pPr>
            <a:endParaRPr lang="en-US" dirty="0">
              <a:latin typeface="Arial" pitchFamily="18"/>
            </a:endParaRPr>
          </a:p>
          <a:p>
            <a:pPr marL="0" lvl="0" indent="0">
              <a:spcBef>
                <a:spcPts val="641"/>
              </a:spcBef>
              <a:spcAft>
                <a:spcPts val="0"/>
              </a:spcAft>
              <a:buNone/>
            </a:pPr>
            <a:endParaRPr lang="en-US" dirty="0">
              <a:latin typeface="Arial" pitchFamily="18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</a:t>
            </a:r>
            <a:r>
              <a:rPr lang="en-US" dirty="0" smtClean="0"/>
              <a:t>ithout </a:t>
            </a:r>
            <a:r>
              <a:rPr lang="en-US" dirty="0" err="1">
                <a:latin typeface="Courier New" pitchFamily="49"/>
                <a:cs typeface="Courier New" pitchFamily="49"/>
              </a:rPr>
              <a:t>condor_annex</a:t>
            </a:r>
            <a:endParaRPr lang="en-US" dirty="0">
              <a:latin typeface="Courier New" pitchFamily="49"/>
              <a:cs typeface="Courier New" pitchFamily="49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hangingPunct="0"/>
            <a:fld id="{DC63FB67-A04B-4898-B2CD-A33096AC5159}" type="slidenum">
              <a:t>19</a:t>
            </a:fld>
            <a:endParaRPr lang="en-US" sz="2800">
              <a:solidFill>
                <a:srgbClr val="000000"/>
              </a:solidFill>
              <a:latin typeface="Times New Roman" pitchFamily="18"/>
              <a:ea typeface="MS PGothic" pitchFamily="49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31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816078"/>
            <a:ext cx="8399462" cy="422751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“...we </a:t>
            </a:r>
            <a:r>
              <a:rPr lang="en-US" sz="2400" dirty="0"/>
              <a:t>have identified six key challenge areas that we believe will drive HTC technologies innovation in the next five years.”</a:t>
            </a:r>
            <a:endParaRPr lang="en-US" sz="36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Evolving resource acquisition models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Hardware complexity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Widely disparate use cases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Data intensive computing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Black-box applications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Scalability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AutoShape 2" descr="data:image/jpeg;base64,/9j/4AAQSkZJRgABAQAAAQABAAD/2wCEAAkGBxQTEhUUEhQVFRQXFBQUFxUXGBcXFxgUFRYYFxQUFRcYHCggGBolHBcWIjEhJSkrLi4uGB8zODMsNygtLisBCgoKDg0OFxAQGiwkHBwrLCwsLCwsLCwsLCwsLCwsLCwsLCwsLCwsLCwsLCwsLCwsLCwsLCwsLCwsLDE3LC0sMv/AABEIAL8BCAMBIgACEQEDEQH/xAAbAAABBQEBAAAAAAAAAAAAAAAAAgMEBQYBB//EAEwQAAEDAQQFCAQKCAUDBQAAAAEAAhEDBBIhMQVBUXGRBhMiMmGBobEUUsHRIzNCYnKCkpOisgcVQ1TC0uHwNFOUw9MWY/EkRHODo//EABgBAQEBAQEAAAAAAAAAAAAAAAABAgME/8QAIhEBAQACAQQCAwEAAAAAAAAAAAECETEDEiFREzJBYbGB/9oADAMBAAIRAxEAPwD3FCEIBCEIBCEIBCEIBCEIOOcBmQN6bNob6w4pu2HADtUZZtVMNqZ6wXPS27fA+5RZSgU7jSR6W3t4Fc9KGx3BMyuqbpo76V813h71z0k+qeISAupujvpDvUH2v6I59+xvFcC6m6OGo/5vifai+/a3gfeurqm6ES/1hwRD/XPBvuS11Nit0nVqNHRqOBicm+5V9LTVdudx+9paeLTHgp+mcu72qlATdVcUuUfr0njtYQ8ew+CmUNN0HYc4Adj5YfxQs5C4Wzmr3VNNo1wIkGRtXVi6IuG8zokY4YTvAwK2YWpdo6hCFQIQhAIQhAIQhAIQhAIQhAIQhBEtxy71UW7SraTg1zXHohxIuwA5xaJlwMyDlsVnb3dIbvaVV2nR9Ko689suu3ZvvAuyTBDXAHFxzCxeVM0NM1HdWy1jhPWpbJ9fYrCw2rnabXgEXhMGJHDBVp5P2U50mk54vee/FysqDWsaGtgNaAAJyAyCXQkApQKY50bRxC6Ko2jiFFPgrspjn2+s3iF30hvrN4hA/K7KZ9Ib6zeIR6Q31m8QgfQmRaGes3iF30hvrN4hRFFyj0y+lUuMeGxSDyLjHTLnjN1Vp+SMAHHErRpg1aZzLCd4SxXb6zeIVEHTGR3D8yp1ZabcC3DWWN39IEjgCqsUh2jcSPAKKUupFw7T3x7kdLsPEe9AqFs1jGuOGBz1EHzhbNbxShCELSBCEIBCEIBCEIBCEIBCEIBCFHt1UtY4jPCMJzIGXegRb9HMqjpSDEBwiRukEHvBWctnJavjzVob2X6bfGBj4J5rXay4mSSSxpxJJOqV0NP90/csXKLpieUxttha19oqsuOcWhzKV8XoLrpwBBgE5aio2i7bbbRR56gXPpS4XhZziW5w2LxxwwC9BujWB9yUCmNjfuHKbg84raXtbOvz7deNitDcO2aWCrn8toMG04j/ALFT2U160KY2N+4eu3Rsb9w/3qbivJ6fLoDrWgkf/BVB/J7E47l7T/zn7+Zqf8a9WH1P9PU96VfPzfuKv8yeDy8jby+AztBjtoVR5MSq/L1oP+JcJxjmXnxuBeuCdrf9PV/mSBXGtze+zVh5uTwPID+kNg/90/7h3uXB+kml+9v+4K9fNpb69LvoVPa9J9Kp/wCbZ++kR/uK+B5KP0k0v3x33LvclUP0lNLw1tcuBgAlpbJjVhIO/wBq9YNro661k72gf7qadpGz/vFi/D/zKeB5lW/SVSDw2o8kicYcQDnGDc4Oob1Os36QrO7W0CYlz6bPzuB8Fuw6lUcGzQrNqFzJpwQxzaZeAW3nCIDuIVJaOTNkcSTZqEnXzVOce26p4EWz8qKLsrxG0NLhxaCE27lLTvGHgY4BwjDLf2pzSvI6yWgAVKFPAyCxrabp+lTAJHYTCncnNDUrEx9Okxr2vdePPTVdlAaCTg3PDtKu4FaJ0m2q9olpxbkdZcAB2zjwXoCzVktjGGW2ek06ywBp/L7VPGnG62P/AAn2rUsiWLZCr6GmKbjElp+cIHHJWC3tAhCEAhCEAhCEAhCEAhCEAoGmnRSMxi5uZgZzmNynqu04TcEXut8mJyPrKXgYrTlQh7jeeA1o6riMAwE+1MCwPABNsqB0AkRVzIxGFTamuU1QRWnInm/vCKQ8XBaTRtU8wHDMl3f0nRrCdLGXdqdTLWtMwajwf8a7Xmysf94LtO2v12w/d1jHbhXW2qtgEg48VW1NAUqw52tTJqOpAOEzGE3QMgd2K6XHH05zOqP00/v3/wCdoH+6uG3O/f8A8NYfxFX2guT9KiHFjLpcSHCGkdEkAgEYSMe9SLNZr14PayW3cWhhBJmR1MIjxTsx9HffbLG31P34HvqDzXbPpKtfYBa2GXtGNQ4yRqLcdy0T7FTLyzmmGNZY06mn1fnBZS1UG+n0Q1rWjnaLYaAB8ZMwMJghPjw9Hfk9AIPS6NXN0Q5nbF0F0bp71Cc+pq9LHfZD5kpypUZdJ+AMznUujGc3BpjfChMF75NHcy11fZTC80d0i9U11LWPq2Q+VMpIc/8AzrZ91QPlQXW2N2qm7utVf+iV6K7XTtHdaKntqhB0Whw/a2rvs8/loLht7h+1tP8Ao6x8qISRScP2Vp+/afzVko3/AFbWNz7OfOoVRwVy6pSJc50Nru6dJ9IiGBvVeAflZqFaj5hTGzzgm/IoVvjLl7pPYPkYalCtYJGGOPvWFiKEoPOGJQWHYc9i4WHYeBRS+eO3yXefMauCbg7Ckk4oiQysSYgf2FoeT1YlrmH5JEdgdOHgeKzNnPS4+SvuTp6b/ot8CfetYcpV8hCF2ZCEIQCEIQCEIQCEIQCqOUIBDAQD0icWF+qNXVzz96t1Uadm9T756Tm626gOluKmXA865UuwPbaaf4awqfwLU6KYTZ6IGBhpneZjxyWK5Tvnme20zwpVit1YWQygJyY2BjjDWzPhxW+l9XPqcrKsAWxB1REg57dSVZ6UUmiASGAHo5mAHG6QM8TCZt1W429hAk68wCcIG/3FSa966cBlqN7GcogSq5nKNEESWgSIyjo7P6LtnpzOLTgBIEYY4ESezYm6UhkAHBsB0t2YOMkb05ZasjXlnIdPZO1GjHNA1CdkEYnMzekTsAwKxlJk29k6n0z9ljSMty2DabhVc8l10tgN6UTgZjIYCO8rJ6PbNvGuC/wpEZ7wr+Kk5jVVq5Des/IYmi934WtlV5qF3yqe+pYq/wDFUarCuxwb1Kzjhg2o2eNR4Chm/n/6pvZNlP8AMvLHpRrlE9d1hcfnWcM/NVKSx9mBgfq4nYH02Hwa5TjWcM6lp3c0x35KK662v/zag+lZqx4wAqI7GA9WlZPq2lw/LQUoWJ5/ZfZtNePytUetWB61Wzf/AGWd4P4qwUd7bMT0v1c4/ObTafEuQTQyHvEFpbRpiHOc8i9Uces4knqqMnaLQDUuhgF2g0BkXBAe6GwBh0tiZCwroXVxdVHVwlC4UCXKw5PO+FI+YfAt96rnFTNAH4f6jvNquPJWnQhC7MBCEIBCEIBCEIBCEIBU+m3dJvY0nx/orhUHKF0E9lI/xKZcDzLT/wCx+m48GR/EV6PZaAhu1oABwwwgxsXnGnD06M5TUn8C1lLlVS2/hcI8CunT+rl1OWldRDsySNhiMiNk5EjvUi6SIlZ2jyopHWBvvDzaptPlFRPym/abPAkK6rC2uG7dkRlkerERnn2pVIEZkHt/sqBT0zSOvxafyuKe/WDNp4O9ynkSapwO4rF6FaHWx8iR8LIOUE3SDtGK1L7Ywgw4Zbjj2FZTkkb1pqux6r88+lUGfBL9a1jzGrq2Omc6bD9VvuTHoLMgHN+hUqM/I4Ka8pmV5noMCwtAwdV++ru/M8pXop1Vao72H87CnpSgUDIoPGVepwo+ymu3K2qqPrU53zde1PNSkFUD8cTnzwGzq0WatWJKYCdnouO2tVPCGexMhRSkLkoQKXCuSuEoEuKmcn/j/qO8woLlN0Afhx9F3sVx5K1KEIXZgIQhAIQhAIQhAIQhALN8pHYv+hHEf1WkWY09VDahDxAIEE5EACfFTLgYLTtiqODCxjnwXAhoLjBAxgYxgqw03t67Ht+kxzfFwXoLKtPUU6x7dR8Uw6lxmmcsJldvN2WpkxfbOyQrt+jSKAqQ+91trbmYdgNnac9S2D7rhDocNhgjgVHOjKBn4Gjjgfg2SRvurfzfpn4mLbQcWl0YCNRxM4xuzS9HUXVHhjHXSQ4zJAwBOrctgNE0rt1rXNaZwZVrMGOctY8A8FEbybpNMsNVmBGDg7AiD8Y1yvzRPirL2e11S4Bj6kmIAc6SdWtaLkLSLatcPBa5opiDn0i4meASaHJptN15lR8jK+Gujt6N3FW+gbGab6r3ODi/m8mlvUDgSZc6ZkcFM+pjcbIuOFl8rmoUzUbLSJiQRIzEiJHalVHJMrg7Mw/kjWHxelLczPAuY9uJJyI7Y3AJP6g0m09DS14bKlkou8QZWrBSpRHn+lRpelUbhY7b0TN5hoYDqgF1RrJJlaTkXa7RUp1HWmzMszhUDWsY4ODmgTfwcQMSR3K8dUAEkwlZIKph+Db2uqn7VVyQhh+Cp9tNp+0SfauBZadQuIQdXCglJKBJUzQB+HH0XeShOUzQB+Hbud5KzlGsQhC7MhCEIBCEIBCEIBCEIBcInNdQgj1LDSd1qbDvaPco79CUD+zA3S3yIVghBUP5O0dV9u5xP5pWFtVrq03EAzBI4GF6ivO9L0fhKmH7R/5is2G1YOUrgQC09ylUuU41gju9yp7XZvhG7im32ZYaaenyjpnMjvwU6z6YpnIjiFhjQSDQQejG3sOtKbaW7V5wGuGRI7ynGWmqMnu8/NQ09IbVG1LDl57S0nWGTgd49yl0tOVvVB74TZppdNWCpVLDSe1t0OBDgCDMRqPbszVpWdDXHY0ngFkWconjrMcN2KePKNrmlpvC8C3LaI1Kaxm7J5rW7ZJfx+p/eb/q0iGUxsp0x+AJIKg09LMc0S4AgNBGOYAGGGWCU3SVP1x4+5ETVxRfT2esPH3JylXDpjVgewoHSUmV0pJVQlxUzQPx7dzvylQnIs+km2d4qvBLG9cj5DDg6ofmtmTsAJ1JORu0IQuzIQhNV67WCXGPPuCB1NVrQ1uZ7tagVreTg3AeP9Fm7TbSXEHGScJ1AjEkx2KbF3btM5hhjDP3n2KmpaVrZte4lxFxvW6HRl5GesnEgZDBQ6sk5XiCC1mbQDAvPkGMb0Y6sMV11KCZmGy4vIMuBvEsbExEN17FBaN5Q1G3iYc1jcTElzgJMQYGREbTqiDMo8ozIa5gmCTddgBiM3ROOGCzoaeiAMQb9Nk4ACAS6dYvnXs1pZJN43jBgmqRsONNmzqnXgTrKDU0uUNIgE3gCYaSOt2jaNc7ATkpdPSlJxgPE4YHA4yRh2weCxTSJYQIF34NoMOm6ZvHVgRhO3WuRLbs9ZxdUd8lpwc5vbJEEE702N8ys05EHvS3OAEnAbVgWVQCX/IaLgiRjMEtaMDMgYnUlstFUBjLzi/N+N7DWQMWgXgB5JtVxpblLdltESfXIw+qNe84b1jrbbnSTeJcSSd5zlXotZeXg3C0YCW95MsIjWI7EzQsFCo8sNODE3qZdGO2SYB1JammaZWLnguMwrE0JU618jwXXqdd7ANRa13jh5KIzR9ZpLW2ik4gTdqMc0xMDLf/AHCTRdmTZUg2VSyy0DOlTfniyqNWBgEJD7U5vxlCsztuXhxaVdRPKI6ypt1mUwaSon5YB2OBb5hPsLHdVzXbiD5KdptVNoJxtJWJooNBS4rMkN9LBRObVwaWCg1oBzHEa1ntXZmlZ3OMNa5xgmGtLjhngBK7TokFwIIN7EOBaRgMwQCE/ozTzLPVvgXiAWxDnZ4HqAlOVNKMtL3V2kAVCCM46LWsOYBzadSdq7JpU1aWcfCP7j/fBQ6TVMpH4R25vtU0bSikkrjikOcgHFP6IpNfVDHgOa9tRrmnItcxwIPYQq61WprBLnBo2kwo2i9Ku5xtRjHCkwy6q4Q2MoaM3EzAGZlWcjcclKrvR203uLn0XPs7nHNxouLGvd2uaGu+shQuSdd1Spaal262pV5yPVIp06QaTkXRTBMYAmMYki6srrSNpLAIzJjuAxVUccTM7Tj5pfKipVaGOpUTWiZaDdIBjEYGcln28p6bcK1OtR+nTJHcWT5LNF8GbvJNusLDmxu8ATxEFRbJpihU6lamTsvAH7JxVkwqCA7RTJJBc0kAYE6pjOdpXP1c75L53j2yfJWrXpUA6kFKbLUHyWu3H+aEw+gBE03NAN4QDAOJnDDMlaMMHaPFHM9o8vJBlqhbD3AkuIAyBIwui7OWc5pD6EAXrob8oBxcXOJFzGJJkd5jNamrZA7rNDt8O81Er6NY7AtjEH5QyIIwEjMIKHC9eqG6ZIaHQQGz0TngTtXarG023j0jMXsnHMiTs7FdN0RTkOIvxkHEEfZgT3ypJs7QQbjQRiDdAIO2YzTaqSyaOc8dKWUsCGfLxN76uJPbngM1ZzTpNuiGgZNBxPbjid52JVsqOA6AJJ1gTAVDpE9FxfeJAvXXYTdxjHdsUDts0g6peDMIGcy0EifrYHZAUQPiHNLgwgFzziXARcAykGTjG4JyrQh1PEOLpbHVYCAXFxuzMBpA38EVmhhDcSZaWtGQIxaGADEgIE06QIuiG02kR6z7oBxMYtOIgmc1O0ayo9wczosBxcZIdtiTLjqnIRnhCfsmjL0Or45RT3Yi+R1jOoYbZVjVqgYRJ1NHtUquV6LCOm1pG0gHgqmvoGz1DJosaM8BBOwiDgO3/wAqyukmXYnZqHvK6XSpurp5jpFzqD3M5xzXMgYOIB6V0kNJOHTZt6vaoNPT1oGdQ4SDLW9alUMj6zJOGoTgt3YuSFG12i01KsyKgbAjEGmzM7gOCvqHIeytEXScszjInHxXWMPLLLVrvc2m+a0m5zbzLXQ8vp3gcDg5gnWM1fWnQtRoh9hjtphhHAAL0Sy8nKFMhzWYi7GPq5eae09bhRpFxJaJguAktnWBBTQ8vsmjRM9IDEXHCDMznOSs22QHUpdOtQfiyuwnOCRe858FFtGl6TDdBvO9VkudOzDJS1JEihZA3PNKpH4R30W+1NWexW2v8XSFFh+XUxdHY0ZeKtrNyEGJrWis5xzuuLBwCz22tKe36Tp0jDnY6mjFx7gkWWy2u0AljOZpxJe8S6B6rRr4rZaJ5K2ahiymC71ndI8SrqFqYm3l2jtCXyKlNprO9Z4v55SbwY3cL29aBmgrTWcxtchtNuOBaANXRawAAxhJkiTEKy0WfR7Q+g7BlQmpR2Y9dm+TPetAqhqy2dtNoYwANAgAITqFQJFSk13WAO8SloQU9s5MWWr16LN4EeSrH8iKbcaFatROxr3Xe8TBWrQgx50PpCn1LRTqjZUYAeLYSf1lbKfx1jvD1qT5/C73rZIU0MhT5WUMqgq0T/3Kbh4tkeKtbHpSjV+Lq03/AEXAnhKtqtBrsHNB3gFVNs5K2Sp1qLZ2gQfBNCcEqVRf9I3PiLTXpbBfLm/ZdISTZNI0+rUo1x89tx3FhA8FNC+LRrASOaHaNxVE7Tdpp/HWJ++k4PHAwlUeV1mJh7n0jsqMe38UFviguTZ9h4gFJdZzsHcT7UWS30qo+DqMf9Fwd5FS1BWVLAw4lmO2BPEQQmxZGMJc0C8REmSY2Sch2BXIUTSFMOutORJcYwwaMvFSqrHVicGd7j5D3LjQBl3nWd/Z2I1bOzUNyg6S0pSoNvVXRsbm53Y1uZWWk6VS2/T4Duas7TXrZXW9Vv03eweCZs1jtdv22azH7x47TqHYPFbLQug6NmbdpMA2u1neVqYe0tROSejqtJj3Vy01Kjr7g0QBgABwAV6hC6MhJewEQQCNhXKtQNBJyCpbXpJ7sGm4NwnxUuUgft+hbI4E1aVKNpACqBa7FZMKVEk7Ws/idCbqtcTJJcdsyVHdC53NrTQWDlNZ6mF7mzsqdH8UlvirgGV586z05m42d0j7OSmWTSTqRBBIYDLmjItzdAymJSdT2drbLjnACTgBiT2bVlxy6s/qVe/mx51FBtGlrRbDzdKndpnPWI+e/Ij5rZnWYXVlPoO9LtQqCebpdX373Z7g3tWoUPRdgFGmGDE5k6y45kqYgEIQgEIQgEIQgEIQgEIQgEIQgEzWsrH9ZjXbwCnkIKK2ckLJUxNINO1vRPgon/StRn+HtdensDnX28HyFqEIMtzek6WTqFcfOaWOPe0geCjV9PWhsmtYqo6DmzSc2oMYkwYOpbJCmoPN36ZtNc3LLZntcf2lUABvbdynee5XmguRjGO560uNaucSXYgdgC1YC6kki7caIyXUIVQIQhBB0xWLac3SRImASQBjMDHgqmhaadQS0gjX2b/VPYYK0ir7ZoelUN4tuv1PYbrh3hZuO1lU1vaGtkblTvqjWVfWjk/Vd0eeaWzm5nS4tIae8JVn5J0x13vf2SGDgwBc/jrUsZmpaQM8N8N/NCesdJ9Vwa1hIJEm667GuSQBwlbOyaHoU+pSYO2BPFTQFqdNO5Cp6Gs4iKFIR8xvuUxjABAAA7MEpC6MhCEIBC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type="body" idx="4294967295"/>
          </p:nvPr>
        </p:nvSpPr>
        <p:spPr>
          <a:xfrm>
            <a:off x="128588" y="1355726"/>
            <a:ext cx="8858249" cy="2730500"/>
          </a:xfrm>
        </p:spPr>
        <p:txBody>
          <a:bodyPr/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49"/>
                <a:cs typeface="MS PGothic" pitchFamily="34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S PGothic" pitchFamily="49"/>
                <a:cs typeface="MS PGothic" pitchFamily="34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5pPr>
            <a:lvl6pPr marL="2592000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6pPr>
            <a:lvl7pPr marL="3024000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49"/>
                <a:cs typeface="Arial" pitchFamily="34"/>
              </a:defRPr>
            </a:lvl9pPr>
          </a:lstStyle>
          <a:p>
            <a:pPr marL="0" lvl="0" indent="0">
              <a:spcBef>
                <a:spcPts val="641"/>
              </a:spcBef>
              <a:spcAft>
                <a:spcPts val="0"/>
              </a:spcAft>
              <a:buClr>
                <a:srgbClr val="808000"/>
              </a:buClr>
              <a:buSzPct val="120000"/>
              <a:buChar char="›"/>
            </a:pPr>
            <a:r>
              <a:rPr lang="en-US" dirty="0" smtClean="0">
                <a:latin typeface="Arial" pitchFamily="18"/>
              </a:rPr>
              <a:t> Goal: Simplified </a:t>
            </a:r>
            <a:r>
              <a:rPr lang="en-US" dirty="0">
                <a:latin typeface="Arial" pitchFamily="18"/>
              </a:rPr>
              <a:t>to a single command: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endParaRPr lang="en-US" sz="2400" dirty="0">
              <a:latin typeface="Courier New" pitchFamily="49"/>
              <a:cs typeface="Courier New" pitchFamily="49"/>
            </a:endParaRP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Courier New" pitchFamily="49"/>
                <a:cs typeface="Courier New" pitchFamily="49"/>
              </a:rPr>
              <a:t>condor_annex</a:t>
            </a:r>
            <a:r>
              <a:rPr lang="en-US" sz="2400" dirty="0" smtClean="0">
                <a:latin typeface="Courier New" pitchFamily="49"/>
                <a:cs typeface="Courier New" pitchFamily="49"/>
              </a:rPr>
              <a:t> -annex-name '</a:t>
            </a:r>
            <a:r>
              <a:rPr lang="en-US" sz="2400" dirty="0" err="1" smtClean="0">
                <a:latin typeface="Courier New" pitchFamily="49"/>
                <a:cs typeface="Courier New" pitchFamily="49"/>
              </a:rPr>
              <a:t>ProfNeedsMoore_Lab</a:t>
            </a:r>
            <a:r>
              <a:rPr lang="en-US" sz="2400" dirty="0">
                <a:latin typeface="Courier New" pitchFamily="49"/>
                <a:cs typeface="Courier New" pitchFamily="49"/>
              </a:rPr>
              <a:t>' \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itchFamily="49"/>
                <a:cs typeface="Courier New" pitchFamily="49"/>
              </a:rPr>
              <a:t>	</a:t>
            </a:r>
            <a:r>
              <a:rPr lang="en-US" sz="2400" dirty="0" smtClean="0">
                <a:latin typeface="Courier New" pitchFamily="49"/>
                <a:cs typeface="Courier New" pitchFamily="49"/>
              </a:rPr>
              <a:t>-count  </a:t>
            </a:r>
            <a:r>
              <a:rPr lang="en-US" sz="2400" dirty="0">
                <a:latin typeface="Courier New" pitchFamily="49"/>
                <a:cs typeface="Courier New" pitchFamily="49"/>
              </a:rPr>
              <a:t>\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itchFamily="49"/>
                <a:cs typeface="Courier New" pitchFamily="49"/>
              </a:rPr>
              <a:t>	--instances </a:t>
            </a:r>
            <a:r>
              <a:rPr lang="en-US" sz="2400" dirty="0" smtClean="0">
                <a:latin typeface="Courier New" pitchFamily="49"/>
                <a:cs typeface="Courier New" pitchFamily="49"/>
              </a:rPr>
              <a:t>1000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endParaRPr lang="en-US" sz="2400" dirty="0">
              <a:latin typeface="Courier New" pitchFamily="49"/>
              <a:cs typeface="Courier New" pitchFamily="49"/>
            </a:endParaRP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endParaRPr lang="en-US" sz="2400" dirty="0">
              <a:latin typeface="Courier New" pitchFamily="49"/>
              <a:cs typeface="Courier New" pitchFamily="49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 hangingPunct="0"/>
            <a:fld id="{15632D33-AAC6-418F-AA67-148B315291DB}" type="slidenum">
              <a:t>20</a:t>
            </a:fld>
            <a:endParaRPr lang="en-US" sz="2800">
              <a:solidFill>
                <a:srgbClr val="000000"/>
              </a:solidFill>
              <a:latin typeface="Times New Roman" pitchFamily="18"/>
              <a:ea typeface="MS PGothic" pitchFamily="49"/>
              <a:cs typeface="Tahoma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>
                <a:cs typeface="Courier New" pitchFamily="49"/>
              </a:rPr>
              <a:t>With </a:t>
            </a:r>
            <a:r>
              <a:rPr lang="en-US" dirty="0" err="1">
                <a:latin typeface="Courier New" pitchFamily="49"/>
                <a:cs typeface="Courier New" pitchFamily="49"/>
              </a:rPr>
              <a:t>condor_annex</a:t>
            </a:r>
            <a:endParaRPr lang="en-US" dirty="0">
              <a:latin typeface="Courier New" pitchFamily="49"/>
              <a:cs typeface="Courier New" pitchFamily="49"/>
            </a:endParaRPr>
          </a:p>
        </p:txBody>
      </p:sp>
      <p:pic>
        <p:nvPicPr>
          <p:cNvPr id="5" name="Picture 4" descr="6.2 HTCondor Annex User's Guid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/>
          <a:stretch/>
        </p:blipFill>
        <p:spPr>
          <a:xfrm>
            <a:off x="0" y="571499"/>
            <a:ext cx="9144000" cy="60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71663"/>
            <a:ext cx="9144000" cy="914400"/>
          </a:xfrm>
        </p:spPr>
        <p:txBody>
          <a:bodyPr/>
          <a:lstStyle/>
          <a:p>
            <a:r>
              <a:rPr lang="en-US" dirty="0" smtClean="0"/>
              <a:t>…</a:t>
            </a:r>
            <a:r>
              <a:rPr lang="en-US" i="1" dirty="0" smtClean="0"/>
              <a:t>Live demo of </a:t>
            </a:r>
            <a:br>
              <a:rPr lang="en-US" i="1" dirty="0" smtClean="0"/>
            </a:br>
            <a:r>
              <a:rPr lang="en-US" i="1" dirty="0" smtClean="0"/>
              <a:t>late job materialization</a:t>
            </a:r>
            <a:br>
              <a:rPr lang="en-US" i="1" dirty="0" smtClean="0"/>
            </a:br>
            <a:r>
              <a:rPr lang="en-US" i="1" dirty="0" smtClean="0"/>
              <a:t>and </a:t>
            </a:r>
            <a:br>
              <a:rPr lang="en-US" i="1" dirty="0" smtClean="0"/>
            </a:br>
            <a:r>
              <a:rPr lang="en-US" i="1" dirty="0" smtClean="0"/>
              <a:t>HTCondor Annex to EC2...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A2EA0-71A3-4F83-BC2C-56E5F38A3D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8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355725"/>
            <a:ext cx="8558266" cy="4227513"/>
          </a:xfrm>
        </p:spPr>
        <p:txBody>
          <a:bodyPr/>
          <a:lstStyle/>
          <a:p>
            <a:r>
              <a:rPr lang="en-US" dirty="0" smtClean="0"/>
              <a:t>HTCondor currently allows you to authenticate users and daemons using Kerberos</a:t>
            </a:r>
            <a:endParaRPr lang="en-US" dirty="0"/>
          </a:p>
          <a:p>
            <a:r>
              <a:rPr lang="en-US" dirty="0" smtClean="0"/>
              <a:t>However, it does NOT currently provide any mechanism to provide a Kerberos credential for the actual job to use on the execute slot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and Kerberos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6148-7BC7-704C-BE07-1B9D6845095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682" y="759979"/>
            <a:ext cx="8399462" cy="4227513"/>
          </a:xfrm>
        </p:spPr>
        <p:txBody>
          <a:bodyPr/>
          <a:lstStyle/>
          <a:p>
            <a:r>
              <a:rPr lang="en-US" dirty="0" smtClean="0"/>
              <a:t>So we are adding support to launch jobs with Kerberos tickets / AFS tokens</a:t>
            </a:r>
          </a:p>
          <a:p>
            <a:r>
              <a:rPr lang="en-US" dirty="0" smtClean="0"/>
              <a:t>Details</a:t>
            </a:r>
          </a:p>
          <a:p>
            <a:pPr lvl="1"/>
            <a:r>
              <a:rPr lang="en-US" sz="2400" dirty="0" smtClean="0"/>
              <a:t>HTCondor 8.5.X to allows an opaque security credential to be obtained by </a:t>
            </a:r>
            <a:r>
              <a:rPr lang="en-US" sz="2400" dirty="0" err="1" smtClean="0"/>
              <a:t>condor_submit</a:t>
            </a:r>
            <a:r>
              <a:rPr lang="en-US" sz="2400" dirty="0" smtClean="0"/>
              <a:t> and stored securely alongside the queued job ( in the </a:t>
            </a:r>
            <a:r>
              <a:rPr lang="en-US" sz="2400" dirty="0" err="1" smtClean="0"/>
              <a:t>condor_credd</a:t>
            </a:r>
            <a:r>
              <a:rPr lang="en-US" sz="2400" dirty="0" smtClean="0"/>
              <a:t> daemon )</a:t>
            </a:r>
          </a:p>
          <a:p>
            <a:pPr lvl="1"/>
            <a:r>
              <a:rPr lang="en-US" sz="2400" dirty="0" smtClean="0"/>
              <a:t>This credential is then moved with the job to the execute machine</a:t>
            </a:r>
          </a:p>
          <a:p>
            <a:pPr lvl="1"/>
            <a:r>
              <a:rPr lang="en-US" sz="2400" dirty="0" smtClean="0"/>
              <a:t>Before the job begins executing, the </a:t>
            </a:r>
            <a:r>
              <a:rPr lang="en-US" sz="2400" dirty="0" err="1" smtClean="0"/>
              <a:t>condor_starter</a:t>
            </a:r>
            <a:r>
              <a:rPr lang="en-US" sz="2400" dirty="0" smtClean="0"/>
              <a:t> invokes a call-out to do optional transformations on the credential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 and Kerberos/AFS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86148-7BC7-704C-BE07-1B9D6845095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1491" y="346364"/>
            <a:ext cx="7588250" cy="9064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DAGMan Improvements</a:t>
            </a:r>
            <a:endParaRPr lang="en-US" alt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9244" y="1565564"/>
            <a:ext cx="8391525" cy="3621809"/>
          </a:xfrm>
          <a:ln/>
        </p:spPr>
        <p:txBody>
          <a:bodyPr/>
          <a:lstStyle/>
          <a:p>
            <a:pPr marL="549275" indent="-549275">
              <a:buSzPct val="45000"/>
              <a:buFont typeface="Wingdings" pitchFamily="80" charset="2"/>
              <a:buChar char=""/>
              <a:tabLst>
                <a:tab pos="549275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altLang="en-US" dirty="0" smtClean="0"/>
              <a:t>ALL_NODES</a:t>
            </a:r>
          </a:p>
          <a:p>
            <a:pPr marL="949325" lvl="1" indent="-549275">
              <a:buSzPct val="45000"/>
              <a:buFont typeface="Wingdings" pitchFamily="80" charset="2"/>
              <a:buChar char=""/>
              <a:tabLst>
                <a:tab pos="549275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RETRY ALL_NODES 3</a:t>
            </a:r>
          </a:p>
          <a:p>
            <a:pPr marL="549275" indent="-549275">
              <a:buSzPct val="45000"/>
              <a:buFont typeface="Wingdings" pitchFamily="80" charset="2"/>
              <a:buChar char=""/>
              <a:tabLst>
                <a:tab pos="549275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altLang="en-US" dirty="0" smtClean="0"/>
              <a:t>Flexible DAG file command </a:t>
            </a:r>
            <a:r>
              <a:rPr lang="en-US" altLang="en-US" dirty="0"/>
              <a:t>o</a:t>
            </a:r>
            <a:r>
              <a:rPr lang="en-US" altLang="en-US" dirty="0" smtClean="0"/>
              <a:t>rder</a:t>
            </a:r>
          </a:p>
          <a:p>
            <a:pPr marL="549275" indent="-549275">
              <a:buSzPct val="45000"/>
              <a:buFont typeface="Wingdings" pitchFamily="80" charset="2"/>
              <a:buChar char=""/>
              <a:tabLst>
                <a:tab pos="549275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altLang="en-US" dirty="0" smtClean="0"/>
              <a:t>Splice Pin connections</a:t>
            </a:r>
          </a:p>
          <a:p>
            <a:pPr marL="949325" lvl="1" indent="-549275">
              <a:buSzPct val="45000"/>
              <a:buFont typeface="Wingdings" pitchFamily="80" charset="2"/>
              <a:buChar char=""/>
              <a:tabLst>
                <a:tab pos="549275" algn="l"/>
                <a:tab pos="661988" algn="l"/>
                <a:tab pos="1119188" algn="l"/>
                <a:tab pos="1576388" algn="l"/>
                <a:tab pos="2033588" algn="l"/>
                <a:tab pos="2490788" algn="l"/>
                <a:tab pos="2947988" algn="l"/>
                <a:tab pos="3405188" algn="l"/>
                <a:tab pos="3862388" algn="l"/>
                <a:tab pos="4319588" algn="l"/>
                <a:tab pos="4776788" algn="l"/>
                <a:tab pos="5233988" algn="l"/>
                <a:tab pos="5691188" algn="l"/>
                <a:tab pos="6148388" algn="l"/>
                <a:tab pos="6605588" algn="l"/>
                <a:tab pos="7062788" algn="l"/>
                <a:tab pos="7519988" algn="l"/>
                <a:tab pos="7977188" algn="l"/>
                <a:tab pos="8434388" algn="l"/>
                <a:tab pos="8891588" algn="l"/>
                <a:tab pos="9348788" algn="l"/>
              </a:tabLst>
            </a:pPr>
            <a:r>
              <a:rPr lang="en-US" altLang="en-US" dirty="0" smtClean="0"/>
              <a:t>Allows </a:t>
            </a:r>
            <a:r>
              <a:rPr lang="en-US" altLang="en-US" dirty="0"/>
              <a:t>more flexible parent/child relationships between nodes within </a:t>
            </a:r>
            <a:r>
              <a:rPr lang="en-US" altLang="en-US" dirty="0" smtClean="0"/>
              <a:t>splices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841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761" y="906274"/>
            <a:ext cx="8399462" cy="4227513"/>
          </a:xfrm>
        </p:spPr>
        <p:txBody>
          <a:bodyPr/>
          <a:lstStyle/>
          <a:p>
            <a:r>
              <a:rPr lang="en-US" dirty="0" smtClean="0"/>
              <a:t>Only show one line of output per machine</a:t>
            </a:r>
          </a:p>
          <a:p>
            <a:r>
              <a:rPr lang="en-US" dirty="0" smtClean="0"/>
              <a:t>Can try now in v8.5.4+ with "-compact" option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The "-compact" option will become the new default once we are happy with it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Machine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Platform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Slots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TotalGb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FreCpu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FreeGb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CpuLoad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 </a:t>
            </a:r>
          </a:p>
          <a:p>
            <a:pPr marL="0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gpu-1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x64/SL6          8    8    2    15.57      0     0.44    1.90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gpu-2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x64/SL6          8    8    2    15.57      0     0.57    1.87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gpu-3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x64/SL6          8    8    4    47.13      0    16.13    0.85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matlab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-build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x64/SL6          1   12         23.45     11    23.33    0.00 **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mem1         x64/SL6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32   80       1009.67      0   160.17    1.00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</a:t>
            </a:r>
            <a:r>
              <a:rPr lang="en-US" sz="4000" dirty="0" err="1" smtClean="0"/>
              <a:t>condor_status</a:t>
            </a:r>
            <a:r>
              <a:rPr lang="en-US" sz="4000" dirty="0" smtClean="0"/>
              <a:t> default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33" y="916137"/>
            <a:ext cx="8399462" cy="422751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In addition to (or instead of) sending to Ganglia, aggregate and make available in JSON format over HTTP</a:t>
            </a:r>
          </a:p>
          <a:p>
            <a:pPr lvl="1"/>
            <a:r>
              <a:rPr lang="en-US" sz="2400" dirty="0" err="1">
                <a:solidFill>
                  <a:srgbClr val="FF0000"/>
                </a:solidFill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</a:rPr>
              <a:t>ondor_gangliad</a:t>
            </a:r>
            <a:r>
              <a:rPr lang="en-US" sz="2400" dirty="0" smtClean="0"/>
              <a:t> rename to </a:t>
            </a:r>
            <a:r>
              <a:rPr lang="en-US" sz="2400" dirty="0" err="1" smtClean="0">
                <a:solidFill>
                  <a:srgbClr val="FF0000"/>
                </a:solidFill>
              </a:rPr>
              <a:t>condor_metricd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View some basic historical usage out-of-the-box by pointing web browser at central manager (modern </a:t>
            </a:r>
            <a:r>
              <a:rPr lang="en-US" sz="2800" dirty="0" err="1" smtClean="0"/>
              <a:t>CondorView</a:t>
            </a:r>
            <a:r>
              <a:rPr lang="en-US" sz="2800" dirty="0" smtClean="0"/>
              <a:t>)…</a:t>
            </a:r>
          </a:p>
          <a:p>
            <a:r>
              <a:rPr lang="en-US" sz="2800" dirty="0" smtClean="0"/>
              <a:t>Or upload to </a:t>
            </a:r>
            <a:r>
              <a:rPr lang="en-US" sz="2800" dirty="0" err="1" smtClean="0"/>
              <a:t>influxdb</a:t>
            </a:r>
            <a:r>
              <a:rPr lang="en-US" sz="2800" dirty="0" smtClean="0"/>
              <a:t>, graphite for </a:t>
            </a:r>
            <a:r>
              <a:rPr lang="en-US" sz="2800" dirty="0" err="1" smtClean="0"/>
              <a:t>Grafana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888"/>
            <a:ext cx="9144000" cy="914400"/>
          </a:xfrm>
        </p:spPr>
        <p:txBody>
          <a:bodyPr/>
          <a:lstStyle/>
          <a:p>
            <a:r>
              <a:rPr lang="en-US" sz="4000" dirty="0" smtClean="0"/>
              <a:t>More </a:t>
            </a:r>
            <a:r>
              <a:rPr lang="en-US" sz="4000" dirty="0" err="1" smtClean="0"/>
              <a:t>backends</a:t>
            </a:r>
            <a:r>
              <a:rPr lang="en-US" sz="4000" dirty="0" smtClean="0"/>
              <a:t> for </a:t>
            </a:r>
            <a:r>
              <a:rPr lang="en-US" sz="4000" dirty="0" err="1" smtClean="0"/>
              <a:t>condor_gangaliad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descr="HTCondorView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6401" r="3939" b="2357"/>
          <a:stretch/>
        </p:blipFill>
        <p:spPr>
          <a:xfrm>
            <a:off x="110836" y="166254"/>
            <a:ext cx="9033164" cy="59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108"/>
            <a:ext cx="9144000" cy="914400"/>
          </a:xfrm>
        </p:spPr>
        <p:txBody>
          <a:bodyPr/>
          <a:lstStyle/>
          <a:p>
            <a:r>
              <a:rPr lang="en-US" b="0" dirty="0" smtClean="0">
                <a:latin typeface="Arial Black" panose="020B0A04020102020204" pitchFamily="34" charset="0"/>
              </a:rPr>
              <a:t>Potential Future Docker Universe Features?</a:t>
            </a:r>
            <a:endParaRPr lang="en-US" b="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Advertise images </a:t>
            </a:r>
            <a:r>
              <a:rPr lang="en-US" dirty="0" smtClean="0"/>
              <a:t>already cached on machine ?</a:t>
            </a:r>
          </a:p>
          <a:p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err="1" smtClean="0"/>
              <a:t>condor_ssh_to_job</a:t>
            </a:r>
            <a:r>
              <a:rPr lang="en-US" dirty="0" smtClean="0"/>
              <a:t> ?</a:t>
            </a:r>
            <a:endParaRPr lang="en-US" dirty="0"/>
          </a:p>
          <a:p>
            <a:r>
              <a:rPr lang="en-US" dirty="0"/>
              <a:t>Package and release HTCondor into Docker </a:t>
            </a:r>
            <a:r>
              <a:rPr lang="en-US" dirty="0" smtClean="0"/>
              <a:t>Hub ?</a:t>
            </a:r>
            <a:endParaRPr lang="en-US" dirty="0"/>
          </a:p>
          <a:p>
            <a:r>
              <a:rPr lang="en-US" dirty="0" smtClean="0"/>
              <a:t>Network support beyond NAT? </a:t>
            </a:r>
          </a:p>
          <a:p>
            <a:r>
              <a:rPr lang="en-US" dirty="0" smtClean="0"/>
              <a:t>Run containers as root??!?!?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Automatic checkpoint and restart of containers!  (via CRIU)</a:t>
            </a:r>
          </a:p>
        </p:txBody>
      </p:sp>
    </p:spTree>
    <p:extLst>
      <p:ext uri="{BB962C8B-B14F-4D97-AF65-F5344CB8AC3E}">
        <p14:creationId xmlns:p14="http://schemas.microsoft.com/office/powerpoint/2010/main" val="1251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/>
              <a:t>with the cloud : elasticity into the cloud.</a:t>
            </a:r>
          </a:p>
          <a:p>
            <a:r>
              <a:rPr lang="en-US" dirty="0"/>
              <a:t>Scalability.</a:t>
            </a:r>
          </a:p>
          <a:p>
            <a:r>
              <a:rPr lang="en-US" dirty="0" smtClean="0"/>
              <a:t>More </a:t>
            </a:r>
            <a:r>
              <a:rPr lang="en-US" dirty="0"/>
              <a:t>manageable, monitoring.</a:t>
            </a:r>
          </a:p>
          <a:p>
            <a:r>
              <a:rPr lang="en-US" dirty="0" smtClean="0"/>
              <a:t>Containers</a:t>
            </a:r>
            <a:r>
              <a:rPr lang="en-US" dirty="0"/>
              <a:t>.</a:t>
            </a:r>
          </a:p>
          <a:p>
            <a:r>
              <a:rPr lang="en-US" dirty="0" smtClean="0"/>
              <a:t>Data</a:t>
            </a:r>
            <a:r>
              <a:rPr lang="en-US" dirty="0"/>
              <a:t>, </a:t>
            </a:r>
            <a:r>
              <a:rPr lang="en-US" dirty="0" err="1" smtClean="0"/>
              <a:t>incl</a:t>
            </a:r>
            <a:r>
              <a:rPr lang="en-US" dirty="0" smtClean="0"/>
              <a:t> storage management options</a:t>
            </a:r>
            <a:endParaRPr lang="en-US" dirty="0"/>
          </a:p>
          <a:p>
            <a:r>
              <a:rPr lang="en-US" dirty="0" smtClean="0"/>
              <a:t>More Python</a:t>
            </a:r>
            <a:r>
              <a:rPr lang="en-US" dirty="0" smtClean="0"/>
              <a:t> interfaces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E7CA17-3ED9-4FF6-840B-D97D7F9C332B}" type="slidenum">
              <a:rPr lang="en-US" sz="1400" smtClean="0"/>
              <a:pPr/>
              <a:t>3</a:t>
            </a:fld>
            <a:endParaRPr lang="en-US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4918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Release Timeline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522" y="846454"/>
            <a:ext cx="7696200" cy="4348163"/>
          </a:xfrm>
        </p:spPr>
        <p:txBody>
          <a:bodyPr/>
          <a:lstStyle/>
          <a:p>
            <a:r>
              <a:rPr lang="en-US" sz="2400" dirty="0"/>
              <a:t>Stable Series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HTCondor </a:t>
            </a:r>
            <a:r>
              <a:rPr lang="en-US" sz="2400" dirty="0" smtClean="0">
                <a:solidFill>
                  <a:srgbClr val="FF0000"/>
                </a:solidFill>
              </a:rPr>
              <a:t>v8.6.x </a:t>
            </a:r>
            <a:r>
              <a:rPr lang="en-US" sz="2400" dirty="0">
                <a:solidFill>
                  <a:srgbClr val="FF0000"/>
                </a:solidFill>
              </a:rPr>
              <a:t>- introduced </a:t>
            </a:r>
            <a:r>
              <a:rPr lang="en-US" sz="2400" dirty="0" smtClean="0">
                <a:solidFill>
                  <a:srgbClr val="FF0000"/>
                </a:solidFill>
              </a:rPr>
              <a:t>Jan 2017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Currently at v8.6.2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/>
              <a:t>   (Last year at v8.4.6)</a:t>
            </a:r>
          </a:p>
          <a:p>
            <a:pPr eaLnBrk="1" hangingPunct="1"/>
            <a:r>
              <a:rPr lang="en-US" sz="2400" dirty="0" smtClean="0"/>
              <a:t>Development Series (</a:t>
            </a:r>
            <a:r>
              <a:rPr lang="en-US" sz="2400" i="1" dirty="0" smtClean="0"/>
              <a:t>should be 'new features' series)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HTCondor </a:t>
            </a:r>
            <a:r>
              <a:rPr lang="en-US" sz="2400" dirty="0" smtClean="0">
                <a:solidFill>
                  <a:srgbClr val="FF0000"/>
                </a:solidFill>
              </a:rPr>
              <a:t>v8.7.x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Currently at v8.7.1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/>
              <a:t>   </a:t>
            </a:r>
            <a:r>
              <a:rPr lang="en-US" sz="2400" dirty="0"/>
              <a:t>(Last year at </a:t>
            </a:r>
            <a:r>
              <a:rPr lang="en-US" sz="2400" dirty="0" smtClean="0"/>
              <a:t>v8.5.4)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8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0265"/>
            <a:ext cx="9144000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122" name="Picture 2" descr="Turning Coffee Into Code: It would be a pure function if not for the side effects on your s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65" y="1305791"/>
            <a:ext cx="3460462" cy="453847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363" y="2341418"/>
            <a:ext cx="41545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P.S.  Interested in working </a:t>
            </a:r>
          </a:p>
          <a:p>
            <a:r>
              <a:rPr lang="en-US" dirty="0"/>
              <a:t>o</a:t>
            </a:r>
            <a:r>
              <a:rPr lang="en-US" dirty="0" smtClean="0"/>
              <a:t>n HTCondor full time?</a:t>
            </a:r>
          </a:p>
          <a:p>
            <a:r>
              <a:rPr lang="en-US" dirty="0" smtClean="0"/>
              <a:t>Talk to me! We are hiring!</a:t>
            </a:r>
          </a:p>
          <a:p>
            <a:r>
              <a:rPr lang="en-US" dirty="0"/>
              <a:t>h</a:t>
            </a:r>
            <a:r>
              <a:rPr lang="en-US" dirty="0" smtClean="0"/>
              <a:t>tcondor-jobs@cs.wisc.edu</a:t>
            </a:r>
          </a:p>
        </p:txBody>
      </p:sp>
    </p:spTree>
    <p:extLst>
      <p:ext uri="{BB962C8B-B14F-4D97-AF65-F5344CB8AC3E}">
        <p14:creationId xmlns:p14="http://schemas.microsoft.com/office/powerpoint/2010/main" val="3204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662" y="1233303"/>
            <a:ext cx="8130478" cy="470879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Scalability</a:t>
            </a:r>
            <a:r>
              <a:rPr lang="en-US" sz="2400" dirty="0" smtClean="0"/>
              <a:t> and stability</a:t>
            </a:r>
          </a:p>
          <a:p>
            <a:pPr lvl="1"/>
            <a:r>
              <a:rPr lang="en-US" sz="2000" dirty="0" smtClean="0"/>
              <a:t>Goal: 200k slots in one pool, 10 </a:t>
            </a:r>
            <a:r>
              <a:rPr lang="en-US" sz="2000" dirty="0" err="1" smtClean="0"/>
              <a:t>schedds</a:t>
            </a:r>
            <a:r>
              <a:rPr lang="en-US" sz="2000" dirty="0" smtClean="0"/>
              <a:t> managing 400k jobs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Introduced Docker Job Universe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IPv6 </a:t>
            </a:r>
            <a:r>
              <a:rPr lang="en-US" sz="2400" dirty="0" smtClean="0">
                <a:solidFill>
                  <a:srgbClr val="FF0000"/>
                </a:solidFill>
              </a:rPr>
              <a:t>support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Tool improvements, </a:t>
            </a:r>
            <a:r>
              <a:rPr lang="en-US" sz="2400" dirty="0" err="1" smtClean="0"/>
              <a:t>esp</a:t>
            </a:r>
            <a:r>
              <a:rPr lang="en-US" sz="2400" dirty="0" smtClean="0"/>
              <a:t> </a:t>
            </a:r>
            <a:r>
              <a:rPr lang="en-US" sz="2400" dirty="0" err="1" smtClean="0"/>
              <a:t>condor_submit</a:t>
            </a:r>
            <a:endParaRPr lang="en-US" sz="2400" dirty="0" smtClean="0"/>
          </a:p>
          <a:p>
            <a:r>
              <a:rPr lang="en-US" sz="2400" dirty="0" smtClean="0"/>
              <a:t>Encrypted Job Execute Directory</a:t>
            </a:r>
          </a:p>
          <a:p>
            <a:r>
              <a:rPr lang="en-US" sz="2400" dirty="0" smtClean="0"/>
              <a:t>Periodic application-layer checkpoint support in Vanilla Universe</a:t>
            </a:r>
          </a:p>
          <a:p>
            <a:r>
              <a:rPr lang="en-US" sz="2400" dirty="0" smtClean="0"/>
              <a:t>Submit requirements</a:t>
            </a:r>
          </a:p>
          <a:p>
            <a:r>
              <a:rPr lang="en-US" sz="2400" dirty="0" smtClean="0"/>
              <a:t>New RPM / DEB packaging</a:t>
            </a:r>
          </a:p>
          <a:p>
            <a:r>
              <a:rPr lang="en-US" sz="2400" dirty="0" err="1" smtClean="0"/>
              <a:t>Systemd</a:t>
            </a:r>
            <a:r>
              <a:rPr lang="en-US" sz="2400" dirty="0" smtClean="0"/>
              <a:t> / </a:t>
            </a:r>
            <a:r>
              <a:rPr lang="en-US" sz="2400" dirty="0" err="1" smtClean="0"/>
              <a:t>SELinux</a:t>
            </a:r>
            <a:r>
              <a:rPr lang="en-US" sz="2400" dirty="0" smtClean="0"/>
              <a:t> compatibility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0370"/>
            <a:ext cx="9144000" cy="914400"/>
          </a:xfrm>
        </p:spPr>
        <p:txBody>
          <a:bodyPr/>
          <a:lstStyle/>
          <a:p>
            <a:r>
              <a:rPr lang="en-US" dirty="0" smtClean="0"/>
              <a:t>Enhancements in HTCondor </a:t>
            </a:r>
            <a:r>
              <a:rPr lang="en-US" dirty="0"/>
              <a:t>v8.4 discussed last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83239"/>
            <a:ext cx="9144000" cy="914400"/>
          </a:xfrm>
        </p:spPr>
        <p:txBody>
          <a:bodyPr/>
          <a:lstStyle/>
          <a:p>
            <a:r>
              <a:rPr lang="en-US" dirty="0" smtClean="0"/>
              <a:t>Some enhancements in </a:t>
            </a:r>
            <a:br>
              <a:rPr lang="en-US" dirty="0" smtClean="0"/>
            </a:br>
            <a:r>
              <a:rPr lang="en-US" dirty="0" smtClean="0"/>
              <a:t>HTCondor v8.6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http://studyinuk.universiablogs.net/files/Exam-Revision-Nightmare-Make-It-Easy-and-Follow-These-Tips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5" y="1632504"/>
            <a:ext cx="6800585" cy="45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 bwMode="auto">
          <a:xfrm flipH="1">
            <a:off x="5501898" y="1370894"/>
            <a:ext cx="1741742" cy="9538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243640" y="1109284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790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842" y="1600200"/>
            <a:ext cx="8399462" cy="422751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Enabled by default</a:t>
            </a:r>
            <a:r>
              <a:rPr lang="en-US" dirty="0" smtClean="0"/>
              <a:t>: shared port, </a:t>
            </a:r>
            <a:r>
              <a:rPr lang="en-US" dirty="0" err="1" smtClean="0"/>
              <a:t>cgroups</a:t>
            </a:r>
            <a:r>
              <a:rPr lang="en-US" dirty="0" smtClean="0"/>
              <a:t>, IPv6</a:t>
            </a:r>
          </a:p>
          <a:p>
            <a:pPr lvl="1"/>
            <a:r>
              <a:rPr lang="en-US" dirty="0" smtClean="0"/>
              <a:t>Have both IPv4 and v6? Prefer IPv4 for now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Configured by default</a:t>
            </a:r>
            <a:r>
              <a:rPr lang="en-US" dirty="0" smtClean="0"/>
              <a:t>: Kernel tuning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Easier to configure</a:t>
            </a:r>
            <a:r>
              <a:rPr lang="en-US" dirty="0" smtClean="0"/>
              <a:t>: Enforce slot sizes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policy: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preempt_if_cpus_exceeded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policy: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hold_if_cpus_exceeded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policy: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preempt_if_memory_exceeded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 policy: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hold_if_memory_exceeded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0677"/>
            <a:ext cx="9144000" cy="914400"/>
          </a:xfrm>
        </p:spPr>
        <p:txBody>
          <a:bodyPr/>
          <a:lstStyle/>
          <a:p>
            <a:r>
              <a:rPr lang="en-US" dirty="0" smtClean="0"/>
              <a:t>Enabled by default and/or</a:t>
            </a:r>
            <a:br>
              <a:rPr lang="en-US" dirty="0" smtClean="0"/>
            </a:br>
            <a:r>
              <a:rPr lang="en-US" dirty="0" smtClean="0"/>
              <a:t>easier to configure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5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8844" y="982479"/>
            <a:ext cx="5448951" cy="4953625"/>
          </a:xfrm>
        </p:spPr>
        <p:txBody>
          <a:bodyPr/>
          <a:lstStyle/>
          <a:p>
            <a:r>
              <a:rPr lang="en-US" dirty="0" smtClean="0"/>
              <a:t>Dew drinker?  Use old way 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executable = foo.exe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on_exit_remove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\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ExitBySignal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False &amp;&amp; \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ExitCode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0) || \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NumJobStarts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3 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2400" dirty="0" smtClean="0"/>
          </a:p>
          <a:p>
            <a:r>
              <a:rPr lang="en-US" dirty="0" smtClean="0"/>
              <a:t>Shower regularly? Use new way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xecutable = foo.exe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max_retries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marL="182880" lvl="1" indent="0">
              <a:spcBef>
                <a:spcPts val="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to retry jobs if you shower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77776C-14D7-48C6-B1E3-FF145FC109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 descr="Image result for shower mountain d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7" y="1297274"/>
            <a:ext cx="3289717" cy="32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91" y="740019"/>
            <a:ext cx="8853054" cy="4227513"/>
          </a:xfrm>
        </p:spPr>
        <p:txBody>
          <a:bodyPr/>
          <a:lstStyle/>
          <a:p>
            <a:r>
              <a:rPr lang="en-US" sz="2800" dirty="0" smtClean="0"/>
              <a:t>Only show jobs owned by the user </a:t>
            </a:r>
          </a:p>
          <a:p>
            <a:pPr lvl="1"/>
            <a:r>
              <a:rPr lang="en-US" sz="2400" dirty="0" smtClean="0"/>
              <a:t>disable with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allusers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/>
              <a:t>Batched output (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-batch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nobatch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New default output of </a:t>
            </a:r>
            <a:r>
              <a:rPr lang="en-US" sz="2800" dirty="0" err="1" smtClean="0"/>
              <a:t>condor_q</a:t>
            </a:r>
            <a:r>
              <a:rPr lang="en-US" sz="2800" dirty="0" smtClean="0"/>
              <a:t> will show summary of current user's jobs.</a:t>
            </a: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submit-3.batlab.org : &lt;128.104.100.22:50004?... @ 05/02/17 11:19:41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OWNER    BATCH_NAME         SUBMITTED   DONE   RUN    IDLE   HOLD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TOTAL  JOB_IDS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tannenba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CMD: /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bin/python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4/27 11:58    463  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87   19450      5   20000  9.463-467</a:t>
            </a:r>
          </a:p>
          <a:p>
            <a:pPr marL="0" indent="0">
              <a:buNone/>
            </a:pPr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tannenba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mydag.dag+10      4/27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19:13   9824   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   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_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9825  10.0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29900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jobs;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10287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completed, 0 removed,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19450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idle,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running, 5 held, 0 suspended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dirty="0" smtClean="0"/>
              <a:t>New </a:t>
            </a:r>
            <a:r>
              <a:rPr lang="en-US" sz="4000" dirty="0" err="1" smtClean="0"/>
              <a:t>condor_q</a:t>
            </a:r>
            <a:r>
              <a:rPr lang="en-US" sz="4000" dirty="0" smtClean="0"/>
              <a:t> default output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18E4F-6306-4F7A-8038-52BAE96821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_whatsnew_cw2013_v3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tannenba_whatsnew_cw2013_v3</Template>
  <TotalTime>10369</TotalTime>
  <Words>1335</Words>
  <Application>Microsoft Office PowerPoint</Application>
  <PresentationFormat>On-screen Show (4:3)</PresentationFormat>
  <Paragraphs>240</Paragraphs>
  <Slides>30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tannenba_whatsnew_cw2013_v3</vt:lpstr>
      <vt:lpstr>What’s new in HTCondor? What’s coming?  HTCondor Week 2017 Madison, WI -- May 3, 2017</vt:lpstr>
      <vt:lpstr>Challenge Areas</vt:lpstr>
      <vt:lpstr>Release Timeline</vt:lpstr>
      <vt:lpstr>Enhancements in HTCondor v8.4 discussed last year </vt:lpstr>
      <vt:lpstr>Some enhancements in  HTCondor v8.6</vt:lpstr>
      <vt:lpstr>PowerPoint Presentation</vt:lpstr>
      <vt:lpstr>Enabled by default and/or easier to configure</vt:lpstr>
      <vt:lpstr>Easier to retry jobs if you shower</vt:lpstr>
      <vt:lpstr>New condor_q default output</vt:lpstr>
      <vt:lpstr>Schedd Job Transforms Transformation of job ad upon submit</vt:lpstr>
      <vt:lpstr>Docker Universe Enhancements </vt:lpstr>
      <vt:lpstr>HTCondor Singularity Integration</vt:lpstr>
      <vt:lpstr>And lots more…</vt:lpstr>
      <vt:lpstr>Some enhancements in  HTCondor v8.7 and beyond</vt:lpstr>
      <vt:lpstr>Smarter and Faster Schedd</vt:lpstr>
      <vt:lpstr>Grid Universe</vt:lpstr>
      <vt:lpstr>Add Grid Universe support for SLURM, Azure, OpenStack, Cobalt </vt:lpstr>
      <vt:lpstr>Elastically grow your pool into the Cloud: condor_annex</vt:lpstr>
      <vt:lpstr>Without condor_annex</vt:lpstr>
      <vt:lpstr>With condor_annex</vt:lpstr>
      <vt:lpstr>…Live demo of  late job materialization and  HTCondor Annex to EC2...</vt:lpstr>
      <vt:lpstr>HTCondor and Kerberos</vt:lpstr>
      <vt:lpstr>HTCondor and Kerberos/AFS</vt:lpstr>
      <vt:lpstr>DAGMan Improvements</vt:lpstr>
      <vt:lpstr>New condor_status default output</vt:lpstr>
      <vt:lpstr>More backends for condor_gangaliad</vt:lpstr>
      <vt:lpstr>PowerPoint Presentation</vt:lpstr>
      <vt:lpstr>Potential Future Docker Universe Features?</vt:lpstr>
      <vt:lpstr>The future</vt:lpstr>
      <vt:lpstr>Thank You!</vt:lpstr>
    </vt:vector>
  </TitlesOfParts>
  <Company>UW-Madison CHTC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HTCondor? What’s coming?  HTCondor Week 2014</dc:title>
  <dc:creator>Todd Tannenbaum</dc:creator>
  <cp:lastModifiedBy>Todd Tannenbaum</cp:lastModifiedBy>
  <cp:revision>300</cp:revision>
  <dcterms:created xsi:type="dcterms:W3CDTF">2014-04-27T20:13:55Z</dcterms:created>
  <dcterms:modified xsi:type="dcterms:W3CDTF">2017-05-03T14:52:56Z</dcterms:modified>
</cp:coreProperties>
</file>