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6"/>
  </p:notesMasterIdLst>
  <p:sldIdLst>
    <p:sldId id="857" r:id="rId2"/>
    <p:sldId id="922" r:id="rId3"/>
    <p:sldId id="985" r:id="rId4"/>
    <p:sldId id="986" r:id="rId5"/>
    <p:sldId id="988" r:id="rId6"/>
    <p:sldId id="989" r:id="rId7"/>
    <p:sldId id="990" r:id="rId8"/>
    <p:sldId id="991" r:id="rId9"/>
    <p:sldId id="935" r:id="rId10"/>
    <p:sldId id="992" r:id="rId11"/>
    <p:sldId id="994" r:id="rId12"/>
    <p:sldId id="995" r:id="rId13"/>
    <p:sldId id="996" r:id="rId14"/>
    <p:sldId id="998" r:id="rId15"/>
    <p:sldId id="999" r:id="rId16"/>
    <p:sldId id="1000" r:id="rId17"/>
    <p:sldId id="1001" r:id="rId18"/>
    <p:sldId id="997" r:id="rId19"/>
    <p:sldId id="1004" r:id="rId20"/>
    <p:sldId id="1005" r:id="rId21"/>
    <p:sldId id="1006" r:id="rId22"/>
    <p:sldId id="1007" r:id="rId23"/>
    <p:sldId id="933" r:id="rId24"/>
    <p:sldId id="934" r:id="rId25"/>
    <p:sldId id="966" r:id="rId26"/>
    <p:sldId id="947" r:id="rId27"/>
    <p:sldId id="927" r:id="rId28"/>
    <p:sldId id="1002" r:id="rId29"/>
    <p:sldId id="1003" r:id="rId30"/>
    <p:sldId id="1009" r:id="rId31"/>
    <p:sldId id="1010" r:id="rId32"/>
    <p:sldId id="1011" r:id="rId33"/>
    <p:sldId id="1012" r:id="rId34"/>
    <p:sldId id="87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036"/>
    <a:srgbClr val="FF9933"/>
    <a:srgbClr val="FF0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2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DE668-1C34-46D8-8C87-45DBD791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82613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992313"/>
            <a:ext cx="2708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10107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3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B0B7-E75A-45E6-8334-DC3A57A2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83DE-4924-4CEB-B587-40D68EDC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D3C1-F3D7-49B2-81A6-ACBCE5229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93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F044-77D7-4194-95AC-E462B665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FF8D-01C6-456E-8402-4011AB2E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208D-0250-4ED8-9CAC-6A43810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6ACA-F66D-42EC-9687-31F20015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BB8D-2BA2-4A87-8345-E04FA754A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8796-CD78-4233-9DC4-1E30FC031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A80B-6551-4727-811A-FBD5B1D74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355725"/>
            <a:ext cx="8399462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25475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867BA1-219C-45C4-9A3B-62EE25708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HTCondorWeek2016/presentations/ThuRetzke_Fifemon.pdf" TargetMode="External"/><Relationship Id="rId2" Type="http://schemas.openxmlformats.org/officeDocument/2006/relationships/hyperlink" Target="https://github.com/fifemo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955" y="3333790"/>
            <a:ext cx="7772400" cy="2438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Monitoring Primer</a:t>
            </a:r>
            <a:br>
              <a:rPr lang="en-US" dirty="0" smtClean="0"/>
            </a:br>
            <a:r>
              <a:rPr lang="en-US" b="0" dirty="0" smtClean="0"/>
              <a:t>HTCondor Week 2017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  <a:t>Todd Tannenbaum</a:t>
            </a:r>
            <a:b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  <a:t>Center for High Throughput Computing</a:t>
            </a:r>
            <a:b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  <a:t>University of Wisconsin-Madison</a:t>
            </a:r>
            <a:b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US" sz="2000" dirty="0" smtClean="0">
                <a:solidFill>
                  <a:schemeClr val="tx2"/>
                </a:solidFill>
                <a:ea typeface="+mj-ea"/>
                <a:cs typeface="+mj-cs"/>
              </a:rPr>
            </a:br>
            <a:endParaRPr lang="en-US" dirty="0" smtClean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207" y="1069122"/>
            <a:ext cx="8399462" cy="42275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[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Name   </a:t>
            </a:r>
            <a:r>
              <a:rPr lang="en-US" sz="2000" dirty="0"/>
              <a:t>= "</a:t>
            </a:r>
            <a:r>
              <a:rPr lang="en-US" sz="2000" dirty="0" err="1">
                <a:solidFill>
                  <a:srgbClr val="FF0000"/>
                </a:solidFill>
              </a:rPr>
              <a:t>CpusInUse</a:t>
            </a:r>
            <a:r>
              <a:rPr lang="en-US" sz="2000" dirty="0"/>
              <a:t>";</a:t>
            </a:r>
          </a:p>
          <a:p>
            <a:pPr marL="0" indent="0">
              <a:buNone/>
            </a:pPr>
            <a:r>
              <a:rPr lang="en-US" sz="2000" dirty="0"/>
              <a:t>  Aggregate = "SUM";</a:t>
            </a:r>
          </a:p>
          <a:p>
            <a:pPr marL="0" indent="0">
              <a:buNone/>
            </a:pPr>
            <a:r>
              <a:rPr lang="en-US" sz="2000" dirty="0" smtClean="0"/>
              <a:t>  Value  </a:t>
            </a:r>
            <a:r>
              <a:rPr lang="en-US" sz="2000" dirty="0"/>
              <a:t>= </a:t>
            </a:r>
            <a:r>
              <a:rPr lang="en-US" sz="2000" dirty="0" err="1" smtClean="0"/>
              <a:t>Cpus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Requirements </a:t>
            </a:r>
            <a:r>
              <a:rPr lang="en-US" sz="2000" dirty="0"/>
              <a:t>= </a:t>
            </a:r>
            <a:r>
              <a:rPr lang="en-US" sz="2000" dirty="0" smtClean="0"/>
              <a:t>State</a:t>
            </a:r>
            <a:r>
              <a:rPr lang="en-US" sz="2000" dirty="0"/>
              <a:t>=="Claimed" </a:t>
            </a:r>
            <a:r>
              <a:rPr lang="en-US" sz="2000" dirty="0" smtClean="0"/>
              <a:t>&amp;&amp; Activity</a:t>
            </a:r>
            <a:r>
              <a:rPr lang="en-US" sz="2000" dirty="0"/>
              <a:t>!="Idle</a:t>
            </a:r>
            <a:r>
              <a:rPr lang="en-US" sz="2000" dirty="0" smtClean="0"/>
              <a:t>";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err="1"/>
              <a:t>TargetType</a:t>
            </a:r>
            <a:r>
              <a:rPr lang="en-US" sz="2000" dirty="0"/>
              <a:t> = "Machine";</a:t>
            </a:r>
          </a:p>
          <a:p>
            <a:pPr marL="0" indent="0">
              <a:buNone/>
            </a:pPr>
            <a:r>
              <a:rPr lang="en-US" sz="2000" dirty="0" smtClean="0"/>
              <a:t>]</a:t>
            </a:r>
          </a:p>
          <a:p>
            <a:pPr marL="0" indent="0">
              <a:buNone/>
            </a:pPr>
            <a:r>
              <a:rPr lang="en-US" sz="2000" dirty="0"/>
              <a:t>[</a:t>
            </a:r>
          </a:p>
          <a:p>
            <a:pPr marL="0" indent="0">
              <a:buNone/>
            </a:pPr>
            <a:r>
              <a:rPr lang="en-US" sz="2000" dirty="0"/>
              <a:t>  Name   = "</a:t>
            </a:r>
            <a:r>
              <a:rPr lang="en-US" sz="2000" dirty="0" err="1">
                <a:solidFill>
                  <a:srgbClr val="FF0000"/>
                </a:solidFill>
              </a:rPr>
              <a:t>CpusNotInUse</a:t>
            </a:r>
            <a:r>
              <a:rPr lang="en-US" sz="2000" dirty="0"/>
              <a:t>";</a:t>
            </a:r>
          </a:p>
          <a:p>
            <a:pPr marL="0" indent="0">
              <a:buNone/>
            </a:pPr>
            <a:r>
              <a:rPr lang="en-US" sz="2000" dirty="0"/>
              <a:t>  Aggregate = "SUM";</a:t>
            </a:r>
          </a:p>
          <a:p>
            <a:pPr marL="0" indent="0">
              <a:buNone/>
            </a:pPr>
            <a:r>
              <a:rPr lang="en-US" sz="2000" dirty="0"/>
              <a:t>  Value  = </a:t>
            </a:r>
            <a:r>
              <a:rPr lang="en-US" sz="2000" dirty="0" err="1"/>
              <a:t>Cpus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  Requirements = State!="Claimed" || Activity=="Idle";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err="1"/>
              <a:t>TargetType</a:t>
            </a:r>
            <a:r>
              <a:rPr lang="en-US" sz="2000" dirty="0"/>
              <a:t> = "Machine";</a:t>
            </a:r>
          </a:p>
          <a:p>
            <a:pPr marL="0" indent="0">
              <a:buNone/>
            </a:pPr>
            <a:r>
              <a:rPr lang="en-US" sz="2000" dirty="0"/>
              <a:t>]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8364"/>
            <a:ext cx="9144000" cy="914400"/>
          </a:xfrm>
        </p:spPr>
        <p:txBody>
          <a:bodyPr/>
          <a:lstStyle/>
          <a:p>
            <a:r>
              <a:rPr lang="en-US" dirty="0" smtClean="0"/>
              <a:t>Example metric definitions in </a:t>
            </a:r>
            <a:r>
              <a:rPr lang="en-US" dirty="0" err="1" smtClean="0"/>
              <a:t>condor_gangliad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     { </a:t>
            </a:r>
            <a:r>
              <a:rPr lang="en-US" sz="2400" dirty="0"/>
              <a:t>"</a:t>
            </a:r>
            <a:r>
              <a:rPr lang="en-US" sz="2400" dirty="0" err="1"/>
              <a:t>aggregate_graph":"true</a:t>
            </a:r>
            <a:r>
              <a:rPr lang="en-US" sz="2400" dirty="0"/>
              <a:t>",</a:t>
            </a:r>
          </a:p>
          <a:p>
            <a:pPr marL="0" indent="0">
              <a:buNone/>
            </a:pPr>
            <a:r>
              <a:rPr lang="en-US" sz="2400" dirty="0"/>
              <a:t>       "</a:t>
            </a:r>
            <a:r>
              <a:rPr lang="en-US" sz="2400" dirty="0" err="1"/>
              <a:t>host_regex</a:t>
            </a:r>
            <a:r>
              <a:rPr lang="en-US" sz="2400" dirty="0"/>
              <a:t>":[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smtClean="0"/>
              <a:t>     {"</a:t>
            </a:r>
            <a:r>
              <a:rPr lang="en-US" sz="2400" dirty="0" err="1"/>
              <a:t>regex":"cm.chtc.wisc.edu</a:t>
            </a:r>
            <a:r>
              <a:rPr lang="en-US" sz="2400" dirty="0"/>
              <a:t>"}</a:t>
            </a:r>
          </a:p>
          <a:p>
            <a:pPr marL="0" indent="0">
              <a:buNone/>
            </a:pPr>
            <a:r>
              <a:rPr lang="en-US" sz="2400" dirty="0"/>
              <a:t>       ],</a:t>
            </a:r>
          </a:p>
          <a:p>
            <a:pPr marL="0" indent="0">
              <a:buNone/>
            </a:pPr>
            <a:r>
              <a:rPr lang="en-US" sz="2400" dirty="0"/>
              <a:t>       "</a:t>
            </a:r>
            <a:r>
              <a:rPr lang="en-US" sz="2400" dirty="0" err="1"/>
              <a:t>metric_regex</a:t>
            </a:r>
            <a:r>
              <a:rPr lang="en-US" sz="2400" dirty="0"/>
              <a:t>":[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smtClean="0"/>
              <a:t>     {"</a:t>
            </a:r>
            <a:r>
              <a:rPr lang="en-US" sz="2400" dirty="0"/>
              <a:t>regex":"(</a:t>
            </a:r>
            <a:r>
              <a:rPr lang="en-US" sz="2400" dirty="0" err="1" smtClean="0"/>
              <a:t>Cpus</a:t>
            </a:r>
            <a:r>
              <a:rPr lang="en-US" sz="2400" dirty="0" smtClean="0"/>
              <a:t>(</a:t>
            </a:r>
            <a:r>
              <a:rPr lang="en-US" sz="2400" dirty="0" err="1" smtClean="0"/>
              <a:t>InUse|NotInUse</a:t>
            </a:r>
            <a:r>
              <a:rPr lang="en-US" sz="2400" dirty="0"/>
              <a:t>)"}</a:t>
            </a:r>
          </a:p>
          <a:p>
            <a:pPr marL="0" indent="0">
              <a:buNone/>
            </a:pPr>
            <a:r>
              <a:rPr lang="en-US" sz="2400" dirty="0"/>
              <a:t>       ],</a:t>
            </a:r>
          </a:p>
          <a:p>
            <a:pPr marL="0" indent="0">
              <a:buNone/>
            </a:pPr>
            <a:r>
              <a:rPr lang="en-US" sz="2400" dirty="0"/>
              <a:t>       "</a:t>
            </a:r>
            <a:r>
              <a:rPr lang="en-US" sz="2400" dirty="0" err="1"/>
              <a:t>graph_type":"stack</a:t>
            </a:r>
            <a:r>
              <a:rPr lang="en-US" sz="2400" dirty="0"/>
              <a:t>",</a:t>
            </a:r>
          </a:p>
          <a:p>
            <a:pPr marL="0" indent="0">
              <a:buNone/>
            </a:pPr>
            <a:r>
              <a:rPr lang="en-US" sz="2400" dirty="0"/>
              <a:t>       "</a:t>
            </a:r>
            <a:r>
              <a:rPr lang="en-US" sz="2400" dirty="0" err="1"/>
              <a:t>vertical_label":"cores</a:t>
            </a:r>
            <a:r>
              <a:rPr lang="en-US" sz="2400" dirty="0"/>
              <a:t>",</a:t>
            </a:r>
          </a:p>
          <a:p>
            <a:pPr marL="0" indent="0">
              <a:buNone/>
            </a:pPr>
            <a:r>
              <a:rPr lang="en-US" sz="2400" dirty="0"/>
              <a:t>       "</a:t>
            </a:r>
            <a:r>
              <a:rPr lang="en-US" sz="2400" dirty="0" err="1"/>
              <a:t>title":"CPU</a:t>
            </a:r>
            <a:r>
              <a:rPr lang="en-US" sz="2400" dirty="0"/>
              <a:t> Core Utilization"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8364"/>
            <a:ext cx="9144000" cy="914400"/>
          </a:xfrm>
        </p:spPr>
        <p:txBody>
          <a:bodyPr/>
          <a:lstStyle/>
          <a:p>
            <a:r>
              <a:rPr lang="en-US" sz="4000" dirty="0" smtClean="0"/>
              <a:t>Add a graph to a view dashboard: /</a:t>
            </a:r>
            <a:r>
              <a:rPr lang="en-US" sz="4000" dirty="0" err="1" smtClean="0"/>
              <a:t>var</a:t>
            </a:r>
            <a:r>
              <a:rPr lang="en-US" sz="4000" dirty="0" smtClean="0"/>
              <a:t>/lib/ganglia/</a:t>
            </a:r>
            <a:r>
              <a:rPr lang="en-US" sz="4000" dirty="0" err="1" smtClean="0"/>
              <a:t>view_Miron.json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Voila!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 descr="http://timt.chtc.wisc.edu/ganglia/graph.php?r=week&amp;z=xlarge&amp;hreg[]=cm.chtc.wisc.edu&amp;mreg[]=%5ECpus%28InUse%7CNotInUse%29&amp;gtype=stack&amp;vl=cores&amp;title=CPU+Core+Utilization&amp;aggregat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916"/>
            <a:ext cx="9144000" cy="47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878054"/>
            <a:ext cx="8399462" cy="42275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[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/>
              <a:t>Name   = "</a:t>
            </a:r>
            <a:r>
              <a:rPr lang="en-US" sz="2000" dirty="0" err="1"/>
              <a:t>CpusNotInUse_LowMemory</a:t>
            </a:r>
            <a:r>
              <a:rPr lang="en-US" sz="2000" dirty="0"/>
              <a:t>";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/>
              <a:t>Aggregate = "SUM";</a:t>
            </a:r>
          </a:p>
          <a:p>
            <a:pPr marL="0" indent="0">
              <a:buNone/>
            </a:pPr>
            <a:r>
              <a:rPr lang="en-US" sz="2000" dirty="0" smtClean="0"/>
              <a:t>  Value  </a:t>
            </a:r>
            <a:r>
              <a:rPr lang="en-US" sz="2000" dirty="0"/>
              <a:t>= </a:t>
            </a:r>
            <a:r>
              <a:rPr lang="en-US" sz="2000" dirty="0" err="1"/>
              <a:t>Cpus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 smtClean="0"/>
              <a:t>  Requirements </a:t>
            </a:r>
            <a:r>
              <a:rPr lang="en-US" sz="2000" dirty="0"/>
              <a:t>= State=="Unclaimed" &amp;&amp; Memory &lt; 1024;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err="1"/>
              <a:t>TargetType</a:t>
            </a:r>
            <a:r>
              <a:rPr lang="en-US" sz="2000" dirty="0"/>
              <a:t> = "Machine";</a:t>
            </a:r>
          </a:p>
          <a:p>
            <a:pPr marL="0" indent="0">
              <a:buNone/>
            </a:pPr>
            <a:r>
              <a:rPr lang="en-US" sz="2000" dirty="0"/>
              <a:t>]</a:t>
            </a:r>
          </a:p>
          <a:p>
            <a:pPr marL="0" indent="0">
              <a:buNone/>
            </a:pPr>
            <a:r>
              <a:rPr lang="en-US" sz="2000" dirty="0"/>
              <a:t>[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smtClean="0"/>
              <a:t>Name   </a:t>
            </a:r>
            <a:r>
              <a:rPr lang="en-US" sz="2000" dirty="0"/>
              <a:t>= "</a:t>
            </a:r>
            <a:r>
              <a:rPr lang="en-US" sz="2000" dirty="0" err="1"/>
              <a:t>CpusNotInUse_Draining</a:t>
            </a:r>
            <a:r>
              <a:rPr lang="en-US" sz="2000" dirty="0" smtClean="0"/>
              <a:t>";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Aggregate </a:t>
            </a:r>
            <a:r>
              <a:rPr lang="en-US" sz="2000" dirty="0"/>
              <a:t>= "SUM";</a:t>
            </a:r>
          </a:p>
          <a:p>
            <a:pPr marL="0" indent="0">
              <a:buNone/>
            </a:pPr>
            <a:r>
              <a:rPr lang="en-US" sz="2000" dirty="0" smtClean="0"/>
              <a:t>  Value  </a:t>
            </a:r>
            <a:r>
              <a:rPr lang="en-US" sz="2000" dirty="0"/>
              <a:t>= </a:t>
            </a:r>
            <a:r>
              <a:rPr lang="en-US" sz="2000" dirty="0" err="1"/>
              <a:t>Cpus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 smtClean="0"/>
              <a:t>  Requirements </a:t>
            </a:r>
            <a:r>
              <a:rPr lang="en-US" sz="2000" dirty="0"/>
              <a:t>= State=="Drained";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err="1"/>
              <a:t>TargetType</a:t>
            </a:r>
            <a:r>
              <a:rPr lang="en-US" sz="2000" dirty="0"/>
              <a:t> = "Machine";</a:t>
            </a:r>
          </a:p>
          <a:p>
            <a:pPr marL="0" indent="0">
              <a:buNone/>
            </a:pPr>
            <a:r>
              <a:rPr lang="en-US" sz="2000" dirty="0"/>
              <a:t>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cores not in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Unused Core Reasons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0" name="Picture 2" descr="http://timt.chtc.wisc.edu/ganglia/graph.php?r=week&amp;z=xlarge&amp;hreg[]=cm.chtc.wisc.edu&amp;mreg[]=CpusNotInUse_.%2A&amp;gtype=stack&amp;vl=cores&amp;title=Unused+Core+Reasons&amp;aggregat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991"/>
            <a:ext cx="9132829" cy="525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Provisioned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" y="678276"/>
            <a:ext cx="16628010" cy="5262979"/>
            <a:chOff x="1" y="678276"/>
            <a:chExt cx="16628010" cy="5262979"/>
          </a:xfrm>
        </p:grpSpPr>
        <p:pic>
          <p:nvPicPr>
            <p:cNvPr id="3074" name="Picture 2" descr="http://timt.chtc.wisc.edu/ganglia/graph.php?r=week&amp;z=xlarge&amp;hreg[]=cm.chtc.wisc.edu&amp;mreg[]=%28MemoryInUse%7CMemoryNotInUse%29&amp;gtype=stack&amp;vl=Megabytes+1M%3D1TB&amp;title=Memory+Utilization+in+CHTC&amp;aggregate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191760"/>
              <a:ext cx="9144000" cy="4749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144000" y="678276"/>
              <a:ext cx="7484011" cy="52629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indent="0">
                <a:buNone/>
              </a:pPr>
              <a:r>
                <a:rPr lang="en-US" sz="2400" dirty="0"/>
                <a:t>[</a:t>
              </a:r>
            </a:p>
            <a:p>
              <a:pPr marL="0" indent="0">
                <a:buNone/>
              </a:pPr>
              <a:r>
                <a:rPr lang="en-US" sz="2400" dirty="0"/>
                <a:t>  Name   = </a:t>
              </a:r>
              <a:r>
                <a:rPr lang="en-US" sz="2400" dirty="0" smtClean="0"/>
                <a:t>"</a:t>
              </a:r>
              <a:r>
                <a:rPr lang="en-US" sz="2400" dirty="0" err="1" smtClean="0"/>
                <a:t>MemoryInUse</a:t>
              </a:r>
              <a:r>
                <a:rPr lang="en-US" sz="2400" dirty="0"/>
                <a:t>";</a:t>
              </a:r>
            </a:p>
            <a:p>
              <a:pPr marL="0" indent="0">
                <a:buNone/>
              </a:pPr>
              <a:r>
                <a:rPr lang="en-US" sz="2400" dirty="0"/>
                <a:t>  Aggregate = "SUM";</a:t>
              </a:r>
            </a:p>
            <a:p>
              <a:pPr marL="0" indent="0">
                <a:buNone/>
              </a:pPr>
              <a:r>
                <a:rPr lang="en-US" sz="2400" dirty="0"/>
                <a:t>  Value  = </a:t>
              </a:r>
              <a:r>
                <a:rPr lang="en-US" sz="2400" dirty="0" smtClean="0">
                  <a:solidFill>
                    <a:srgbClr val="FF0000"/>
                  </a:solidFill>
                </a:rPr>
                <a:t>Memory</a:t>
              </a:r>
              <a:r>
                <a:rPr lang="en-US" sz="2400" dirty="0" smtClean="0"/>
                <a:t>;</a:t>
              </a:r>
              <a:endParaRPr lang="en-US" sz="2400" dirty="0"/>
            </a:p>
            <a:p>
              <a:pPr marL="0" indent="0">
                <a:buNone/>
              </a:pPr>
              <a:r>
                <a:rPr lang="en-US" sz="2400" dirty="0"/>
                <a:t>  Requirements = State=="Claimed" </a:t>
              </a:r>
              <a:r>
                <a:rPr lang="en-US" sz="2400" dirty="0" smtClean="0"/>
                <a:t>&amp;&amp; Activity</a:t>
              </a:r>
              <a:r>
                <a:rPr lang="en-US" sz="2400" dirty="0"/>
                <a:t>!="Idle";</a:t>
              </a:r>
            </a:p>
            <a:p>
              <a:pPr marL="0" indent="0">
                <a:buNone/>
              </a:pPr>
              <a:r>
                <a:rPr lang="en-US" sz="2400" dirty="0"/>
                <a:t>  </a:t>
              </a:r>
              <a:r>
                <a:rPr lang="en-US" sz="2400" dirty="0" err="1"/>
                <a:t>TargetType</a:t>
              </a:r>
              <a:r>
                <a:rPr lang="en-US" sz="2400" dirty="0"/>
                <a:t> = "Machine";</a:t>
              </a:r>
            </a:p>
            <a:p>
              <a:pPr marL="0" indent="0">
                <a:buNone/>
              </a:pPr>
              <a:r>
                <a:rPr lang="en-US" sz="2400" dirty="0"/>
                <a:t>]</a:t>
              </a:r>
            </a:p>
            <a:p>
              <a:pPr marL="0" indent="0">
                <a:buNone/>
              </a:pPr>
              <a:r>
                <a:rPr lang="en-US" sz="2400" dirty="0"/>
                <a:t>[</a:t>
              </a:r>
            </a:p>
            <a:p>
              <a:pPr marL="0" indent="0">
                <a:buNone/>
              </a:pPr>
              <a:r>
                <a:rPr lang="en-US" sz="2400" dirty="0"/>
                <a:t>  Name   = </a:t>
              </a:r>
              <a:r>
                <a:rPr lang="en-US" sz="2400" dirty="0" smtClean="0"/>
                <a:t>"</a:t>
              </a:r>
              <a:r>
                <a:rPr lang="en-US" sz="2400" dirty="0" err="1" smtClean="0"/>
                <a:t>MemoryNotInUse</a:t>
              </a:r>
              <a:r>
                <a:rPr lang="en-US" sz="2400" dirty="0"/>
                <a:t>";</a:t>
              </a:r>
            </a:p>
            <a:p>
              <a:pPr marL="0" indent="0">
                <a:buNone/>
              </a:pPr>
              <a:r>
                <a:rPr lang="en-US" sz="2400" dirty="0"/>
                <a:t>  Aggregate = "SUM";</a:t>
              </a:r>
            </a:p>
            <a:p>
              <a:pPr marL="0" indent="0">
                <a:buNone/>
              </a:pPr>
              <a:r>
                <a:rPr lang="en-US" sz="2400" dirty="0"/>
                <a:t>  Value  = </a:t>
              </a:r>
              <a:r>
                <a:rPr lang="en-US" sz="2400" dirty="0" smtClean="0">
                  <a:solidFill>
                    <a:srgbClr val="FF0000"/>
                  </a:solidFill>
                </a:rPr>
                <a:t>Memory</a:t>
              </a:r>
              <a:r>
                <a:rPr lang="en-US" sz="2400" dirty="0" smtClean="0"/>
                <a:t>;</a:t>
              </a:r>
              <a:endParaRPr lang="en-US" sz="2400" dirty="0"/>
            </a:p>
            <a:p>
              <a:pPr marL="0" indent="0">
                <a:buNone/>
              </a:pPr>
              <a:r>
                <a:rPr lang="en-US" sz="2400" dirty="0"/>
                <a:t>  Requirements = State!="Claimed" || Activity=="Idle";</a:t>
              </a:r>
            </a:p>
            <a:p>
              <a:pPr marL="0" indent="0">
                <a:buNone/>
              </a:pPr>
              <a:r>
                <a:rPr lang="en-US" sz="2400" dirty="0"/>
                <a:t>  </a:t>
              </a:r>
              <a:r>
                <a:rPr lang="en-US" sz="2400" dirty="0" err="1"/>
                <a:t>TargetType</a:t>
              </a:r>
              <a:r>
                <a:rPr lang="en-US" sz="2400" dirty="0"/>
                <a:t> = "Machine";</a:t>
              </a:r>
            </a:p>
            <a:p>
              <a:pPr marL="0" indent="0">
                <a:buNone/>
              </a:pPr>
              <a:r>
                <a:rPr lang="en-US" sz="2400" dirty="0"/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1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1443E-6 L -0.8932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7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Used vs Provisioned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56602" y="953831"/>
            <a:ext cx="17345817" cy="5262979"/>
            <a:chOff x="956602" y="953831"/>
            <a:chExt cx="17345817" cy="5262979"/>
          </a:xfrm>
        </p:grpSpPr>
        <p:pic>
          <p:nvPicPr>
            <p:cNvPr id="4098" name="Picture 2" descr="http://timt.chtc.wisc.edu/ganglia/graph.php?r=week&amp;z=xlarge&amp;hreg[]=cm.chtc.wisc.edu&amp;mreg[]=MemoryEfficiency&amp;gtype=line&amp;vl=Percent&amp;title=Memory+Used+vs+Provisioned&amp;aggregate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1214649"/>
              <a:ext cx="9158419" cy="4585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56602" y="953831"/>
              <a:ext cx="7652825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In </a:t>
              </a:r>
              <a:r>
                <a:rPr lang="en-US" dirty="0" err="1">
                  <a:solidFill>
                    <a:srgbClr val="C00000"/>
                  </a:solidFill>
                </a:rPr>
                <a:t>condor_config.local</a:t>
              </a:r>
              <a:r>
                <a:rPr lang="en-US" dirty="0">
                  <a:solidFill>
                    <a:srgbClr val="C00000"/>
                  </a:solidFill>
                </a:rPr>
                <a:t> :</a:t>
              </a:r>
            </a:p>
            <a:p>
              <a:r>
                <a:rPr lang="en-US" dirty="0"/>
                <a:t>   STARTD_JOB_EXPRS =</a:t>
              </a:r>
            </a:p>
            <a:p>
              <a:r>
                <a:rPr lang="en-US" dirty="0"/>
                <a:t>                $(START_JOB_EXPRS) </a:t>
              </a:r>
              <a:r>
                <a:rPr lang="en-US" dirty="0" err="1"/>
                <a:t>MemoryUsage</a:t>
              </a:r>
              <a:endParaRPr lang="en-US" dirty="0"/>
            </a:p>
            <a:p>
              <a:endParaRPr lang="en-US" dirty="0" smtClean="0"/>
            </a:p>
            <a:p>
              <a:r>
                <a:rPr lang="en-US" dirty="0" smtClean="0">
                  <a:solidFill>
                    <a:srgbClr val="C00000"/>
                  </a:solidFill>
                </a:rPr>
                <a:t>Then define </a:t>
              </a:r>
              <a:r>
                <a:rPr lang="en-US" dirty="0" err="1" smtClean="0">
                  <a:solidFill>
                    <a:srgbClr val="C00000"/>
                  </a:solidFill>
                </a:rPr>
                <a:t>MemoryEfficiency</a:t>
              </a:r>
              <a:r>
                <a:rPr lang="en-US" dirty="0" smtClean="0">
                  <a:solidFill>
                    <a:srgbClr val="C00000"/>
                  </a:solidFill>
                </a:rPr>
                <a:t> metric as:</a:t>
              </a:r>
            </a:p>
            <a:p>
              <a:r>
                <a:rPr lang="en-US" dirty="0" smtClean="0"/>
                <a:t>[</a:t>
              </a:r>
              <a:endParaRPr lang="en-US" dirty="0"/>
            </a:p>
            <a:p>
              <a:r>
                <a:rPr lang="en-US" dirty="0" smtClean="0"/>
                <a:t>  Name   </a:t>
              </a:r>
              <a:r>
                <a:rPr lang="en-US" dirty="0"/>
                <a:t>= "</a:t>
              </a:r>
              <a:r>
                <a:rPr lang="en-US" dirty="0" err="1"/>
                <a:t>MemoryEfficiency</a:t>
              </a:r>
              <a:r>
                <a:rPr lang="en-US" dirty="0"/>
                <a:t>";</a:t>
              </a:r>
            </a:p>
            <a:p>
              <a:r>
                <a:rPr lang="en-US" dirty="0" smtClean="0"/>
                <a:t>  Aggregate </a:t>
              </a:r>
              <a:r>
                <a:rPr lang="en-US" dirty="0"/>
                <a:t>= "AVG";</a:t>
              </a:r>
            </a:p>
            <a:p>
              <a:r>
                <a:rPr lang="en-US" dirty="0" smtClean="0"/>
                <a:t>  Value  </a:t>
              </a:r>
              <a:r>
                <a:rPr lang="en-US" dirty="0"/>
                <a:t>= </a:t>
              </a:r>
              <a:r>
                <a:rPr lang="en-US" dirty="0" smtClean="0"/>
                <a:t>real(</a:t>
              </a:r>
              <a:r>
                <a:rPr lang="en-US" dirty="0" err="1" smtClean="0"/>
                <a:t>MemoryUsage</a:t>
              </a:r>
              <a:r>
                <a:rPr lang="en-US" dirty="0" smtClean="0"/>
                <a:t>)/Memory*100</a:t>
              </a:r>
              <a:r>
                <a:rPr lang="en-US" dirty="0"/>
                <a:t>;</a:t>
              </a:r>
            </a:p>
            <a:p>
              <a:r>
                <a:rPr lang="en-US" dirty="0" smtClean="0"/>
                <a:t>  Requirements </a:t>
              </a:r>
              <a:r>
                <a:rPr lang="en-US" dirty="0"/>
                <a:t>= </a:t>
              </a:r>
              <a:r>
                <a:rPr lang="en-US" dirty="0" err="1"/>
                <a:t>MemoryUsage</a:t>
              </a:r>
              <a:r>
                <a:rPr lang="en-US" dirty="0"/>
                <a:t> &gt; </a:t>
              </a:r>
              <a:r>
                <a:rPr lang="en-US" dirty="0" smtClean="0"/>
                <a:t>0.0;</a:t>
              </a:r>
              <a:endParaRPr lang="en-US" dirty="0"/>
            </a:p>
            <a:p>
              <a:r>
                <a:rPr lang="en-US" dirty="0"/>
                <a:t>  </a:t>
              </a:r>
              <a:r>
                <a:rPr lang="en-US" dirty="0" err="1"/>
                <a:t>TargetType</a:t>
              </a:r>
              <a:r>
                <a:rPr lang="en-US" dirty="0"/>
                <a:t> = "Machine";</a:t>
              </a:r>
            </a:p>
            <a:p>
              <a:r>
                <a:rPr lang="en-US" dirty="0"/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6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1.66512E-6 L -1.00382 -0.00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Metrics Per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8171" y="1255594"/>
            <a:ext cx="17902658" cy="4664814"/>
            <a:chOff x="238171" y="1255594"/>
            <a:chExt cx="17902658" cy="4664814"/>
          </a:xfrm>
        </p:grpSpPr>
        <p:pic>
          <p:nvPicPr>
            <p:cNvPr id="5" name="Picture 4" descr="Ganglia:: Decompose graph - Mozilla Firefox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29" r="8806"/>
            <a:stretch/>
          </p:blipFill>
          <p:spPr>
            <a:xfrm>
              <a:off x="9144000" y="1255594"/>
              <a:ext cx="8996829" cy="46648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8171" y="1287299"/>
              <a:ext cx="8577989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</a:p>
            <a:p>
              <a:r>
                <a:rPr lang="en-US" dirty="0" smtClean="0"/>
                <a:t>  </a:t>
              </a:r>
              <a:r>
                <a:rPr lang="en-US" dirty="0"/>
                <a:t>Name   = </a:t>
              </a:r>
              <a:r>
                <a:rPr lang="en-US" dirty="0" err="1"/>
                <a:t>strcat</a:t>
              </a:r>
              <a:r>
                <a:rPr lang="en-US" dirty="0"/>
                <a:t>(</a:t>
              </a:r>
              <a:r>
                <a:rPr lang="en-US" dirty="0" err="1"/>
                <a:t>RemoteUser</a:t>
              </a:r>
              <a:r>
                <a:rPr lang="en-US" dirty="0"/>
                <a:t>,"-</a:t>
              </a:r>
              <a:r>
                <a:rPr lang="en-US" dirty="0" err="1"/>
                <a:t>UserMemoryEfficiency</a:t>
              </a:r>
              <a:r>
                <a:rPr lang="en-US" dirty="0"/>
                <a:t>");</a:t>
              </a:r>
            </a:p>
            <a:p>
              <a:r>
                <a:rPr lang="en-US" dirty="0"/>
                <a:t>  Title  = </a:t>
              </a:r>
              <a:r>
                <a:rPr lang="en-US" dirty="0" err="1"/>
                <a:t>strcat</a:t>
              </a:r>
              <a:r>
                <a:rPr lang="en-US" dirty="0"/>
                <a:t>(</a:t>
              </a:r>
              <a:r>
                <a:rPr lang="en-US" dirty="0" err="1"/>
                <a:t>RemoteUser</a:t>
              </a:r>
              <a:r>
                <a:rPr lang="en-US" dirty="0"/>
                <a:t>," Memory Efficiency");</a:t>
              </a:r>
            </a:p>
            <a:p>
              <a:r>
                <a:rPr lang="en-US" dirty="0" smtClean="0"/>
                <a:t>  Aggregate </a:t>
              </a:r>
              <a:r>
                <a:rPr lang="en-US" dirty="0"/>
                <a:t>= "AVG";</a:t>
              </a:r>
            </a:p>
            <a:p>
              <a:r>
                <a:rPr lang="en-US" dirty="0" smtClean="0"/>
                <a:t>  Value  </a:t>
              </a:r>
              <a:r>
                <a:rPr lang="en-US" dirty="0"/>
                <a:t>= </a:t>
              </a:r>
              <a:r>
                <a:rPr lang="en-US" dirty="0" smtClean="0"/>
                <a:t>real(</a:t>
              </a:r>
              <a:r>
                <a:rPr lang="en-US" dirty="0" err="1" smtClean="0"/>
                <a:t>MemoryUsage</a:t>
              </a:r>
              <a:r>
                <a:rPr lang="en-US" dirty="0" smtClean="0"/>
                <a:t>)/Memory*100</a:t>
              </a:r>
              <a:r>
                <a:rPr lang="en-US" dirty="0"/>
                <a:t>;</a:t>
              </a:r>
            </a:p>
            <a:p>
              <a:r>
                <a:rPr lang="en-US" dirty="0" smtClean="0"/>
                <a:t>  Requirements </a:t>
              </a:r>
              <a:r>
                <a:rPr lang="en-US" dirty="0"/>
                <a:t>= </a:t>
              </a:r>
              <a:r>
                <a:rPr lang="en-US" dirty="0" err="1" smtClean="0"/>
                <a:t>MemoryUsage</a:t>
              </a:r>
              <a:r>
                <a:rPr lang="en-US" dirty="0" smtClean="0"/>
                <a:t> </a:t>
              </a:r>
              <a:r>
                <a:rPr lang="en-US" dirty="0"/>
                <a:t>&gt; </a:t>
              </a:r>
              <a:r>
                <a:rPr lang="en-US" dirty="0" smtClean="0"/>
                <a:t>0.0;</a:t>
              </a:r>
            </a:p>
            <a:p>
              <a:r>
                <a:rPr lang="en-US" dirty="0" smtClean="0"/>
                <a:t>  </a:t>
              </a:r>
              <a:r>
                <a:rPr lang="en-US" dirty="0" err="1"/>
                <a:t>TargetType</a:t>
              </a:r>
              <a:r>
                <a:rPr lang="en-US" dirty="0"/>
                <a:t> = "Machine";</a:t>
              </a:r>
            </a:p>
            <a:p>
              <a:r>
                <a:rPr lang="en-US" dirty="0" smtClean="0"/>
                <a:t>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698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981E-6 L -1.00486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4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Dashboard(s) of useful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Ganglia:: Miron view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"/>
          <a:stretch/>
        </p:blipFill>
        <p:spPr>
          <a:xfrm>
            <a:off x="0" y="873457"/>
            <a:ext cx="9144000" cy="474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303" y="715645"/>
            <a:ext cx="8399462" cy="4227513"/>
          </a:xfrm>
        </p:spPr>
        <p:txBody>
          <a:bodyPr/>
          <a:lstStyle/>
          <a:p>
            <a:r>
              <a:rPr lang="en-US" dirty="0" err="1" smtClean="0"/>
              <a:t>Grafana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Makes pretty and interactive dashboards from popular </a:t>
            </a:r>
            <a:r>
              <a:rPr lang="en-US" dirty="0" err="1" smtClean="0"/>
              <a:t>backends</a:t>
            </a:r>
            <a:r>
              <a:rPr lang="en-US" dirty="0" smtClean="0"/>
              <a:t> including </a:t>
            </a:r>
            <a:r>
              <a:rPr lang="en-US" i="1" dirty="0" smtClean="0"/>
              <a:t>Graphite's Carbon</a:t>
            </a:r>
            <a:r>
              <a:rPr lang="en-US" dirty="0" smtClean="0"/>
              <a:t>, </a:t>
            </a:r>
            <a:r>
              <a:rPr lang="en-US" dirty="0" err="1"/>
              <a:t>I</a:t>
            </a:r>
            <a:r>
              <a:rPr lang="en-US" dirty="0" err="1" smtClean="0"/>
              <a:t>nfluxdb</a:t>
            </a:r>
            <a:r>
              <a:rPr lang="en-US" dirty="0" smtClean="0"/>
              <a:t>, and very recently </a:t>
            </a:r>
            <a:r>
              <a:rPr lang="en-US" dirty="0" err="1" smtClean="0"/>
              <a:t>ElasticSearch</a:t>
            </a:r>
            <a:endParaRPr lang="en-US" dirty="0" smtClean="0"/>
          </a:p>
          <a:p>
            <a:pPr lvl="1"/>
            <a:r>
              <a:rPr lang="en-US" dirty="0" smtClean="0"/>
              <a:t>Easy for individual users to create their own custom persistent graphs and dashboards</a:t>
            </a:r>
          </a:p>
          <a:p>
            <a:r>
              <a:rPr lang="en-US" dirty="0" err="1" smtClean="0"/>
              <a:t>condor_gangliad</a:t>
            </a:r>
            <a:r>
              <a:rPr lang="en-US" dirty="0" smtClean="0"/>
              <a:t> -&gt; ganglia -&gt; graphite</a:t>
            </a:r>
          </a:p>
          <a:p>
            <a:pPr marL="0" indent="0">
              <a:buNone/>
            </a:pPr>
            <a:r>
              <a:rPr lang="en-US" sz="1600" dirty="0" smtClean="0"/>
              <a:t>	# </a:t>
            </a:r>
            <a:r>
              <a:rPr lang="en-US" sz="1600" dirty="0" err="1" smtClean="0"/>
              <a:t>gmetad.conf</a:t>
            </a:r>
            <a:r>
              <a:rPr lang="en-US" sz="1600" dirty="0" smtClean="0"/>
              <a:t> - Forward </a:t>
            </a:r>
            <a:r>
              <a:rPr lang="en-US" sz="1600" dirty="0"/>
              <a:t>metrics to Carbon via UDP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carbon_server</a:t>
            </a:r>
            <a:r>
              <a:rPr lang="en-US" sz="1600" dirty="0" smtClean="0"/>
              <a:t> </a:t>
            </a:r>
            <a:r>
              <a:rPr lang="en-US" sz="1600" dirty="0"/>
              <a:t>"mongodbtest.chtc.wisc.edu"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carbon_port</a:t>
            </a:r>
            <a:r>
              <a:rPr lang="en-US" sz="1600" dirty="0" smtClean="0"/>
              <a:t> </a:t>
            </a:r>
            <a:r>
              <a:rPr lang="en-US" sz="1600" dirty="0"/>
              <a:t>2003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carbon_protocol</a:t>
            </a:r>
            <a:r>
              <a:rPr lang="en-US" sz="1600" dirty="0" smtClean="0"/>
              <a:t> </a:t>
            </a:r>
            <a:r>
              <a:rPr lang="en-US" sz="1600" dirty="0" err="1"/>
              <a:t>udp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graphite_prefix</a:t>
            </a:r>
            <a:r>
              <a:rPr lang="en-US" sz="1600" dirty="0" smtClean="0"/>
              <a:t> "ganglia</a:t>
            </a:r>
            <a:r>
              <a:rPr lang="en-US" sz="1600" dirty="0"/>
              <a:t>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Hotness: </a:t>
            </a:r>
            <a:r>
              <a:rPr lang="en-US" dirty="0" err="1" smtClean="0"/>
              <a:t>Grafana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864407"/>
            <a:ext cx="8399462" cy="4227513"/>
          </a:xfrm>
        </p:spPr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startd</a:t>
            </a:r>
            <a:r>
              <a:rPr lang="en-US" dirty="0" smtClean="0"/>
              <a:t> ads</a:t>
            </a:r>
          </a:p>
          <a:p>
            <a:pPr lvl="1"/>
            <a:r>
              <a:rPr lang="en-US" dirty="0" smtClean="0"/>
              <a:t>An ad for each slot on each machine</a:t>
            </a:r>
          </a:p>
          <a:p>
            <a:pPr lvl="1"/>
            <a:r>
              <a:rPr lang="en-US" i="1" dirty="0" smtClean="0"/>
              <a:t>State = </a:t>
            </a:r>
            <a:r>
              <a:rPr lang="en-US" dirty="0" smtClean="0"/>
              <a:t>Unclaimed | Claimed | Drained …</a:t>
            </a:r>
          </a:p>
          <a:p>
            <a:pPr lvl="1"/>
            <a:r>
              <a:rPr lang="en-US" i="1" dirty="0" smtClean="0"/>
              <a:t>Activity = </a:t>
            </a:r>
            <a:r>
              <a:rPr lang="en-US" dirty="0" smtClean="0"/>
              <a:t>Busy | Idle | Retiring | Vacating …</a:t>
            </a:r>
            <a:endParaRPr lang="en-US" i="1" dirty="0" smtClean="0"/>
          </a:p>
          <a:p>
            <a:pPr lvl="1"/>
            <a:r>
              <a:rPr lang="en-US" dirty="0" smtClean="0"/>
              <a:t>CPUs, Memory, Disk, GPUs, …</a:t>
            </a:r>
          </a:p>
          <a:p>
            <a:r>
              <a:rPr lang="en-US" i="1" dirty="0">
                <a:solidFill>
                  <a:srgbClr val="C00000"/>
                </a:solidFill>
              </a:rPr>
              <a:t>s</a:t>
            </a:r>
            <a:r>
              <a:rPr lang="en-US" i="1" dirty="0" smtClean="0">
                <a:solidFill>
                  <a:srgbClr val="C00000"/>
                </a:solidFill>
              </a:rPr>
              <a:t>ubmitter</a:t>
            </a:r>
            <a:r>
              <a:rPr lang="en-US" i="1" dirty="0" smtClean="0"/>
              <a:t> ads</a:t>
            </a:r>
          </a:p>
          <a:p>
            <a:pPr lvl="1"/>
            <a:r>
              <a:rPr lang="en-US" dirty="0" smtClean="0"/>
              <a:t>An ad for each unique user</a:t>
            </a:r>
          </a:p>
          <a:p>
            <a:pPr lvl="1"/>
            <a:r>
              <a:rPr lang="en-US" dirty="0" err="1" smtClean="0"/>
              <a:t>RunningJobs</a:t>
            </a:r>
            <a:r>
              <a:rPr lang="en-US" dirty="0" smtClean="0"/>
              <a:t>, </a:t>
            </a:r>
            <a:r>
              <a:rPr lang="en-US" dirty="0" err="1" smtClean="0"/>
              <a:t>IdleJobs</a:t>
            </a:r>
            <a:r>
              <a:rPr lang="en-US" dirty="0" smtClean="0"/>
              <a:t>, </a:t>
            </a:r>
            <a:r>
              <a:rPr lang="en-US" dirty="0" err="1" smtClean="0"/>
              <a:t>HeldJobs</a:t>
            </a:r>
            <a:r>
              <a:rPr lang="en-US" dirty="0" smtClean="0"/>
              <a:t>, …</a:t>
            </a:r>
          </a:p>
          <a:p>
            <a:r>
              <a:rPr lang="en-US" i="1" dirty="0" err="1" smtClean="0">
                <a:solidFill>
                  <a:srgbClr val="C00000"/>
                </a:solidFill>
              </a:rPr>
              <a:t>schedd</a:t>
            </a:r>
            <a:r>
              <a:rPr lang="en-US" i="1" dirty="0" smtClean="0">
                <a:solidFill>
                  <a:srgbClr val="C00000"/>
                </a:solidFill>
              </a:rPr>
              <a:t>, master, negotiator, collector </a:t>
            </a:r>
            <a:r>
              <a:rPr lang="en-US" dirty="0" smtClean="0"/>
              <a:t>ads </a:t>
            </a:r>
          </a:p>
          <a:p>
            <a:pPr lvl="1"/>
            <a:r>
              <a:rPr lang="en-US" dirty="0" smtClean="0"/>
              <a:t>One ad from each daemon instance</a:t>
            </a:r>
          </a:p>
          <a:p>
            <a:endParaRPr lang="en-US" dirty="0" smtClean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8779"/>
            <a:ext cx="9144000" cy="914400"/>
          </a:xfrm>
        </p:spPr>
        <p:txBody>
          <a:bodyPr/>
          <a:lstStyle/>
          <a:p>
            <a:r>
              <a:rPr lang="en-US" dirty="0" smtClean="0"/>
              <a:t>Ad types in the </a:t>
            </a:r>
            <a:r>
              <a:rPr lang="en-US" dirty="0" err="1" smtClean="0"/>
              <a:t>condor_collector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D5FC8-1FEF-46F2-B72D-B3E0D441ED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122" name="Picture 2" descr="C:\download\graphite\Graphs\graph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6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146" name="Picture 2" descr="C:\download\graphite\Graphite\graphite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149824"/>
            <a:ext cx="8888026" cy="46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Adding </a:t>
            </a:r>
            <a:r>
              <a:rPr lang="en-US" dirty="0" err="1" smtClean="0"/>
              <a:t>Grafana</a:t>
            </a:r>
            <a:r>
              <a:rPr lang="en-US" dirty="0" smtClean="0"/>
              <a:t> graph (Graphite)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dirty="0" err="1"/>
              <a:t>Grafana</a:t>
            </a:r>
            <a:r>
              <a:rPr lang="en-US" dirty="0"/>
              <a:t> graph </a:t>
            </a:r>
            <a:r>
              <a:rPr lang="en-US" dirty="0" smtClean="0"/>
              <a:t>(</a:t>
            </a:r>
            <a:r>
              <a:rPr lang="en-US" dirty="0" err="1"/>
              <a:t>I</a:t>
            </a:r>
            <a:r>
              <a:rPr lang="en-US" dirty="0" err="1" smtClean="0"/>
              <a:t>nfluxdb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170" name="Picture 2" descr="C:\download\graphite\Influx\influx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280"/>
            <a:ext cx="9084158" cy="47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768871"/>
            <a:ext cx="8399462" cy="4227513"/>
          </a:xfrm>
        </p:spPr>
        <p:txBody>
          <a:bodyPr/>
          <a:lstStyle/>
          <a:p>
            <a:r>
              <a:rPr lang="en-US" sz="2800" dirty="0" smtClean="0"/>
              <a:t>Lots of good attributes in the collector by default; browse via </a:t>
            </a:r>
          </a:p>
          <a:p>
            <a:pPr lvl="2"/>
            <a:r>
              <a:rPr lang="en-US" sz="2000" dirty="0" err="1" smtClean="0"/>
              <a:t>condor_status</a:t>
            </a:r>
            <a:r>
              <a:rPr lang="en-US" sz="2000" dirty="0" smtClean="0"/>
              <a:t> -</a:t>
            </a:r>
            <a:r>
              <a:rPr lang="en-US" sz="2000" dirty="0" err="1" smtClean="0"/>
              <a:t>schedd</a:t>
            </a:r>
            <a:r>
              <a:rPr lang="en-US" sz="2000" dirty="0" smtClean="0"/>
              <a:t> -l, </a:t>
            </a:r>
          </a:p>
          <a:p>
            <a:pPr lvl="2"/>
            <a:r>
              <a:rPr lang="en-US" sz="2000" dirty="0" err="1" smtClean="0"/>
              <a:t>condor_status</a:t>
            </a:r>
            <a:r>
              <a:rPr lang="en-US" sz="2000" dirty="0" smtClean="0"/>
              <a:t> -submitter -l</a:t>
            </a:r>
          </a:p>
          <a:p>
            <a:pPr lvl="2"/>
            <a:r>
              <a:rPr lang="en-US" sz="2000" dirty="0" err="1" smtClean="0"/>
              <a:t>condor_status</a:t>
            </a:r>
            <a:r>
              <a:rPr lang="en-US" sz="2000" dirty="0" smtClean="0"/>
              <a:t> -</a:t>
            </a:r>
            <a:r>
              <a:rPr lang="en-US" sz="2000" dirty="0" err="1" smtClean="0"/>
              <a:t>startd</a:t>
            </a:r>
            <a:r>
              <a:rPr lang="en-US" sz="2000" dirty="0" smtClean="0"/>
              <a:t> -l</a:t>
            </a:r>
          </a:p>
          <a:p>
            <a:r>
              <a:rPr lang="en-US" sz="2800" dirty="0" smtClean="0"/>
              <a:t>Lots more available via HTCondor "Statistics"</a:t>
            </a:r>
          </a:p>
          <a:p>
            <a:pPr lvl="1"/>
            <a:r>
              <a:rPr lang="en-US" sz="2400" dirty="0" smtClean="0"/>
              <a:t>Especially in the </a:t>
            </a:r>
            <a:r>
              <a:rPr lang="en-US" sz="2400" dirty="0" err="1" smtClean="0"/>
              <a:t>schedd</a:t>
            </a:r>
            <a:r>
              <a:rPr lang="en-US" sz="2400" dirty="0" smtClean="0"/>
              <a:t>, collector</a:t>
            </a:r>
          </a:p>
          <a:p>
            <a:pPr lvl="1"/>
            <a:r>
              <a:rPr lang="en-US" sz="2400" dirty="0" err="1"/>
              <a:t>c</a:t>
            </a:r>
            <a:r>
              <a:rPr lang="en-US" sz="2400" dirty="0" err="1" smtClean="0"/>
              <a:t>ondor_status</a:t>
            </a:r>
            <a:r>
              <a:rPr lang="en-US" sz="2400" dirty="0" smtClean="0"/>
              <a:t> –direct –schedd –statistics all:2 &lt;name&gt;</a:t>
            </a:r>
          </a:p>
          <a:p>
            <a:pPr lvl="1"/>
            <a:r>
              <a:rPr lang="en-US" sz="2400" dirty="0" smtClean="0"/>
              <a:t>Send to the collector via knobs STATISTICS_TO_PUBLISH and STATISTICS_TO_PUBLISH_LIST</a:t>
            </a:r>
          </a:p>
          <a:p>
            <a:pPr lvl="1"/>
            <a:r>
              <a:rPr lang="en-US" sz="2400" dirty="0" smtClean="0"/>
              <a:t>All kinds of output, mostly aggregated</a:t>
            </a:r>
          </a:p>
          <a:p>
            <a:pPr lvl="1"/>
            <a:r>
              <a:rPr lang="en-US" sz="2400" dirty="0" smtClean="0"/>
              <a:t>See TJ or Manual for details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 of attributes are avail?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D5FC8-1FEF-46F2-B72D-B3E0D441EDC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SCHEDD_COLLECT_STATS_FOR_Gthain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(Owner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==“gthain")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Schedd will maintain distinct sets of status per owner, with name as prefix:</a:t>
            </a:r>
          </a:p>
          <a:p>
            <a:pPr marL="0" indent="0">
              <a:buNone/>
            </a:pPr>
            <a:r>
              <a:rPr lang="en-US" dirty="0" err="1" smtClean="0"/>
              <a:t>Gthain_JobsCompleted</a:t>
            </a:r>
            <a:r>
              <a:rPr lang="en-US" dirty="0" smtClean="0"/>
              <a:t> = 7</a:t>
            </a:r>
          </a:p>
          <a:p>
            <a:pPr marL="0" indent="0">
              <a:buNone/>
            </a:pPr>
            <a:r>
              <a:rPr lang="en-US" dirty="0" err="1" smtClean="0"/>
              <a:t>Gthain_JobsStarted</a:t>
            </a:r>
            <a:r>
              <a:rPr lang="en-US" dirty="0" smtClean="0"/>
              <a:t> = 100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1069"/>
            <a:ext cx="9144000" cy="914400"/>
          </a:xfrm>
        </p:spPr>
        <p:txBody>
          <a:bodyPr/>
          <a:lstStyle/>
          <a:p>
            <a:r>
              <a:rPr lang="en-US" dirty="0" smtClean="0"/>
              <a:t>Condor Statistics, cont.</a:t>
            </a:r>
            <a:br>
              <a:rPr lang="en-US" dirty="0" smtClean="0"/>
            </a:br>
            <a:r>
              <a:rPr lang="en-US" dirty="0" smtClean="0"/>
              <a:t>Disaggregated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D5FC8-1FEF-46F2-B72D-B3E0D441EDC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SCHEDD_COLLECT_STATS_BY_Owner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Owner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 panose="02070309020205020404" pitchFamily="49" charset="0"/>
              </a:rPr>
              <a:t>For </a:t>
            </a:r>
            <a:r>
              <a:rPr lang="en-US" sz="2800" b="1" dirty="0" smtClean="0">
                <a:cs typeface="Courier New" panose="02070309020205020404" pitchFamily="49" charset="0"/>
              </a:rPr>
              <a:t>all</a:t>
            </a:r>
            <a:r>
              <a:rPr lang="en-US" sz="2800" dirty="0" smtClean="0">
                <a:cs typeface="Courier New" panose="02070309020205020404" pitchFamily="49" charset="0"/>
              </a:rPr>
              <a:t> owners, collect &amp; publish stats:</a:t>
            </a:r>
          </a:p>
          <a:p>
            <a:pPr marL="0" indent="0">
              <a:buNone/>
            </a:pPr>
            <a:endParaRPr lang="en-US" sz="2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cs typeface="Courier New" panose="02070309020205020404" pitchFamily="49" charset="0"/>
              </a:rPr>
              <a:t>Owner_gthain_JobsStarted</a:t>
            </a:r>
            <a:r>
              <a:rPr lang="en-US" sz="2800" dirty="0" smtClean="0">
                <a:cs typeface="Courier New" panose="02070309020205020404" pitchFamily="49" charset="0"/>
              </a:rPr>
              <a:t> = 7</a:t>
            </a:r>
          </a:p>
          <a:p>
            <a:pPr marL="0" indent="0">
              <a:buNone/>
            </a:pPr>
            <a:r>
              <a:rPr lang="en-US" sz="2800" dirty="0" err="1" smtClean="0">
                <a:cs typeface="Courier New" panose="02070309020205020404" pitchFamily="49" charset="0"/>
              </a:rPr>
              <a:t>Owner_tannenba_JobsStarted</a:t>
            </a:r>
            <a:r>
              <a:rPr lang="en-US" sz="2800" dirty="0" smtClean="0">
                <a:cs typeface="Courier New" panose="02070309020205020404" pitchFamily="49" charset="0"/>
              </a:rPr>
              <a:t> = 100</a:t>
            </a:r>
            <a:endParaRPr lang="en-US" sz="2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Todd's favorite statistic for watching the health of submit points (</a:t>
            </a:r>
            <a:r>
              <a:rPr lang="en-US" dirty="0" err="1" smtClean="0"/>
              <a:t>schedds</a:t>
            </a:r>
            <a:r>
              <a:rPr lang="en-US" dirty="0" smtClean="0"/>
              <a:t>) and central manager (collector)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Measures time not idle</a:t>
            </a:r>
          </a:p>
          <a:p>
            <a:endParaRPr lang="en-US" dirty="0"/>
          </a:p>
          <a:p>
            <a:r>
              <a:rPr lang="en-US" dirty="0" smtClean="0"/>
              <a:t>If goes 98%, your </a:t>
            </a:r>
            <a:r>
              <a:rPr lang="en-US" dirty="0" err="1" smtClean="0"/>
              <a:t>schedd</a:t>
            </a:r>
            <a:r>
              <a:rPr lang="en-US" dirty="0" smtClean="0"/>
              <a:t> or collector is saturated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RecentDaemonCoreDutyCycle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job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D5FC8-1FEF-46F2-B72D-B3E0D441ED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320" y="700632"/>
            <a:ext cx="8399462" cy="550227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Job event log (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 = foo.log</a:t>
            </a:r>
            <a:r>
              <a:rPr lang="en-US" sz="2800" dirty="0" smtClean="0"/>
              <a:t> in submit file)</a:t>
            </a:r>
            <a:endParaRPr lang="en-US" dirty="0" smtClean="0"/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001 (50288539.000.000) 07/30 16:39:50 Job executing on host: &lt;128.105.245.27:40435&gt;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006 (50288539.000.000) 07/30 16:39:58 Image size of job updated: 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3  -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MemoryUsage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of job (MB)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2248  -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ResidentSetSize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of job (KB)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004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(50288539.000.000) 07/30 16:40:02 Job was evicted.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(0) Job was not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checkpointed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0 00:00:00, Sys 0 00:00:00  -  Run Remote Usage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0 00:00:00, Sys 0 00:00:00  -  Run Local Usage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41344  -  Run Bytes Sent By Job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110  -  Run Bytes Received By Job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Partitionable Resources :    Usage  Request Allocated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:                 1         1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Disk (KB)            :       53        1   7845368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Memory (MB)          :        3     1024      1024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3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910" y="850758"/>
            <a:ext cx="8399462" cy="4227513"/>
          </a:xfrm>
        </p:spPr>
        <p:txBody>
          <a:bodyPr/>
          <a:lstStyle/>
          <a:p>
            <a:r>
              <a:rPr lang="en-US" sz="2800" dirty="0" err="1" smtClean="0"/>
              <a:t>Schedd</a:t>
            </a:r>
            <a:r>
              <a:rPr lang="en-US" sz="2800" dirty="0" smtClean="0"/>
              <a:t> Event Log (rotates)</a:t>
            </a:r>
          </a:p>
          <a:p>
            <a:pPr lvl="1"/>
            <a:r>
              <a:rPr lang="en-US" sz="2400" dirty="0" smtClean="0"/>
              <a:t>Union of all job event logs for all jobs on a </a:t>
            </a:r>
            <a:r>
              <a:rPr lang="en-US" sz="2400" dirty="0" err="1" smtClean="0"/>
              <a:t>schedd</a:t>
            </a:r>
            <a:endParaRPr lang="en-US" sz="2400" dirty="0" smtClean="0"/>
          </a:p>
          <a:p>
            <a:pPr lvl="1"/>
            <a:r>
              <a:rPr lang="en-US" sz="2400" dirty="0" err="1" smtClean="0"/>
              <a:t>Config</a:t>
            </a:r>
            <a:r>
              <a:rPr lang="en-US" sz="2400" dirty="0" smtClean="0"/>
              <a:t> Knob: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EVENT_LOG = /some/file</a:t>
            </a:r>
          </a:p>
          <a:p>
            <a:r>
              <a:rPr lang="en-US" sz="2800" dirty="0" smtClean="0">
                <a:cs typeface="Courier New" panose="02070309020205020404" pitchFamily="49" charset="0"/>
              </a:rPr>
              <a:t>Audit Log (rotates)</a:t>
            </a:r>
          </a:p>
          <a:p>
            <a:pPr lvl="1"/>
            <a:r>
              <a:rPr lang="en-US" sz="2400" dirty="0" smtClean="0">
                <a:cs typeface="Courier New" panose="02070309020205020404" pitchFamily="49" charset="0"/>
              </a:rPr>
              <a:t>Provenance of modifications to any job </a:t>
            </a:r>
          </a:p>
          <a:p>
            <a:pPr lvl="1"/>
            <a:r>
              <a:rPr lang="en-US" sz="2400" dirty="0" err="1" smtClean="0">
                <a:cs typeface="Courier New" panose="02070309020205020404" pitchFamily="49" charset="0"/>
              </a:rPr>
              <a:t>Config</a:t>
            </a:r>
            <a:r>
              <a:rPr lang="en-US" sz="2400" dirty="0" smtClean="0">
                <a:cs typeface="Courier New" panose="02070309020205020404" pitchFamily="49" charset="0"/>
              </a:rPr>
              <a:t> Knob: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SCHEDD_AUDIT_LOG = /file</a:t>
            </a:r>
          </a:p>
          <a:p>
            <a:r>
              <a:rPr lang="en-US" sz="2800" dirty="0" smtClean="0">
                <a:cs typeface="Courier New" panose="02070309020205020404" pitchFamily="49" charset="0"/>
              </a:rPr>
              <a:t>History File (rotates)</a:t>
            </a:r>
          </a:p>
          <a:p>
            <a:pPr lvl="1"/>
            <a:r>
              <a:rPr lang="en-US" sz="2400" dirty="0" err="1" smtClean="0">
                <a:cs typeface="Courier New" panose="02070309020205020404" pitchFamily="49" charset="0"/>
              </a:rPr>
              <a:t>Schedd</a:t>
            </a:r>
            <a:r>
              <a:rPr lang="en-US" sz="2400" dirty="0" smtClean="0">
                <a:cs typeface="Courier New" panose="02070309020205020404" pitchFamily="49" charset="0"/>
              </a:rPr>
              <a:t> history : all job ads that left the queue</a:t>
            </a:r>
          </a:p>
          <a:p>
            <a:pPr lvl="2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HISTORY = /file</a:t>
            </a:r>
          </a:p>
          <a:p>
            <a:pPr lvl="1"/>
            <a:r>
              <a:rPr lang="en-US" sz="2400" dirty="0" err="1" smtClean="0">
                <a:cs typeface="Courier New" panose="02070309020205020404" pitchFamily="49" charset="0"/>
              </a:rPr>
              <a:t>Startd</a:t>
            </a:r>
            <a:r>
              <a:rPr lang="en-US" sz="2400" dirty="0" smtClean="0">
                <a:cs typeface="Courier New" panose="02070309020205020404" pitchFamily="49" charset="0"/>
              </a:rPr>
              <a:t> history : all job ads that used a slot</a:t>
            </a:r>
          </a:p>
          <a:p>
            <a:pPr lvl="2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STARTD_HISTORY = /file</a:t>
            </a: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View with </a:t>
            </a:r>
            <a:r>
              <a:rPr lang="en-US" dirty="0" err="1" smtClean="0">
                <a:cs typeface="Courier New" panose="02070309020205020404" pitchFamily="49" charset="0"/>
              </a:rPr>
              <a:t>condor_history</a:t>
            </a:r>
            <a:r>
              <a:rPr lang="en-US" dirty="0" smtClean="0">
                <a:cs typeface="Courier New" panose="02070309020205020404" pitchFamily="49" charset="0"/>
              </a:rPr>
              <a:t> (local or remote)</a:t>
            </a:r>
          </a:p>
          <a:p>
            <a:pPr lvl="1"/>
            <a:endParaRPr lang="en-US" sz="2400" dirty="0" smtClean="0"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sz="2000" dirty="0"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cs typeface="Courier New" panose="02070309020205020404" pitchFamily="49" charset="0"/>
              </a:rPr>
              <a:t>	</a:t>
            </a:r>
          </a:p>
          <a:p>
            <a:pPr lvl="1"/>
            <a:endParaRPr lang="en-US" sz="2400" dirty="0" smtClean="0">
              <a:cs typeface="Courier New" panose="02070309020205020404" pitchFamily="49" charset="0"/>
            </a:endParaRPr>
          </a:p>
          <a:p>
            <a:pPr lvl="1"/>
            <a:endParaRPr lang="en-US" sz="2400" dirty="0" smtClean="0"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Job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ondor_pool_job_report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 descr="CHTC Usage Report for 02/28/16 - Mozilla Thunderbi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591"/>
            <a:ext cx="9144000" cy="49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47164"/>
            <a:ext cx="91440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Q: How many slots are running a job?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A: Count slots where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State == Claimed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(and Activity != Idle)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How?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2" y="1355725"/>
            <a:ext cx="8623617" cy="4659519"/>
          </a:xfrm>
        </p:spPr>
        <p:txBody>
          <a:bodyPr/>
          <a:lstStyle/>
          <a:p>
            <a:r>
              <a:rPr lang="en-US" dirty="0" smtClean="0"/>
              <a:t>CMS pushes 1M history ads per day</a:t>
            </a:r>
          </a:p>
          <a:p>
            <a:pPr lvl="1"/>
            <a:r>
              <a:rPr lang="en-US" dirty="0" smtClean="0"/>
              <a:t>4GB disk/day, Server: 64GB Ram, 4 cores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History Ads Pushed to </a:t>
            </a:r>
            <a:r>
              <a:rPr lang="en-US" dirty="0" err="1" smtClean="0"/>
              <a:t>ElasticSearch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2" descr="C:\home\tannenba\slides\new\Barcelona_2016\monitoring\PastedGraphic-2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6" y="2438400"/>
            <a:ext cx="7183374" cy="37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3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911" y="1096417"/>
            <a:ext cx="8399462" cy="4227513"/>
          </a:xfrm>
        </p:spPr>
        <p:txBody>
          <a:bodyPr/>
          <a:lstStyle/>
          <a:p>
            <a:r>
              <a:rPr lang="en-US" dirty="0" err="1" smtClean="0"/>
              <a:t>condor_gangliad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condor_metricd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Send aggregated metrics to Ganglia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Write out aggregated metrics to rotating JSON files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Send </a:t>
            </a:r>
            <a:r>
              <a:rPr lang="en-US" dirty="0">
                <a:sym typeface="Wingdings" panose="05000000000000000000" pitchFamily="2" charset="2"/>
              </a:rPr>
              <a:t>aggregated metrics to </a:t>
            </a:r>
            <a:r>
              <a:rPr lang="en-US" dirty="0" smtClean="0">
                <a:sym typeface="Wingdings" panose="05000000000000000000" pitchFamily="2" charset="2"/>
              </a:rPr>
              <a:t>Graphite / Influx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 new "HTCondor View" tool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 basic utilization graphs out-of-the-box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4132" y="2574387"/>
            <a:ext cx="8399462" cy="2854106"/>
          </a:xfrm>
        </p:spPr>
        <p:txBody>
          <a:bodyPr/>
          <a:lstStyle/>
          <a:p>
            <a:r>
              <a:rPr lang="en-US" dirty="0"/>
              <a:t>Probes, dashboards, and docs at: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github.com/fifemon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Fifemon</a:t>
            </a:r>
            <a:r>
              <a:rPr lang="en-US" dirty="0" smtClean="0"/>
              <a:t> Overview talk from HTCondor Week 2016: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://research.cs.wisc.edu/htcondor/HTCondorWeek2016/presentations/ThuRetzke_Fifemon.pdf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 </a:t>
            </a:r>
            <a:r>
              <a:rPr lang="en-US" dirty="0" err="1" smtClean="0"/>
              <a:t>Fifemon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285" y="1069145"/>
            <a:ext cx="8553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"Comprehensive </a:t>
            </a:r>
            <a:r>
              <a:rPr lang="en-US" dirty="0"/>
              <a:t>grid monitoring </a:t>
            </a:r>
            <a:r>
              <a:rPr lang="en-US" dirty="0" smtClean="0"/>
              <a:t>with </a:t>
            </a:r>
            <a:r>
              <a:rPr lang="en-US" dirty="0" err="1"/>
              <a:t>Fifemon</a:t>
            </a:r>
            <a:r>
              <a:rPr lang="en-US" dirty="0"/>
              <a:t> has improved </a:t>
            </a:r>
            <a:r>
              <a:rPr lang="en-US" dirty="0" smtClean="0"/>
              <a:t>resource </a:t>
            </a:r>
            <a:r>
              <a:rPr lang="en-US" dirty="0"/>
              <a:t>utilization, job </a:t>
            </a:r>
            <a:r>
              <a:rPr lang="en-US" dirty="0" smtClean="0"/>
              <a:t>throughput</a:t>
            </a:r>
            <a:r>
              <a:rPr lang="en-US" dirty="0"/>
              <a:t>, and computing </a:t>
            </a:r>
            <a:r>
              <a:rPr lang="en-US" dirty="0" smtClean="0"/>
              <a:t>visibility </a:t>
            </a:r>
            <a:r>
              <a:rPr lang="en-US" dirty="0"/>
              <a:t>at </a:t>
            </a:r>
            <a:r>
              <a:rPr lang="en-US" dirty="0" err="1" smtClean="0"/>
              <a:t>Fermilab</a:t>
            </a:r>
            <a:r>
              <a:rPr lang="en-US" dirty="0" smtClean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164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Fifemon</a:t>
            </a:r>
            <a:r>
              <a:rPr lang="en-US" dirty="0" smtClean="0"/>
              <a:t>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 descr="ThuRetzke_Fifemon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19328" r="11323" b="10257"/>
          <a:stretch/>
        </p:blipFill>
        <p:spPr>
          <a:xfrm>
            <a:off x="80679" y="1109384"/>
            <a:ext cx="8995669" cy="50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0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61314"/>
            <a:ext cx="9144000" cy="9144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842" y="1069123"/>
            <a:ext cx="8821737" cy="1346532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slot7@ale-22.cs.wi LINUX      X86_64 Claimed   Busy      0.990 3002  0+00:28:24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slot8@ale-22.cs.wi LINUX      X86_64 Claimed   Busy      1.000 3002  0+00:14:13</a:t>
            </a:r>
          </a:p>
          <a:p>
            <a:pPr marL="0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slot1@ale-23.cs.wi LINUX      X86_64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Unclaimed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Idle      0.920 3002  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0+00:00:04</a:t>
            </a:r>
          </a:p>
          <a:p>
            <a:pPr marL="0" indent="0">
              <a:buNone/>
            </a:pP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Obvious solutions aren’t the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22830" y="2634018"/>
            <a:ext cx="8802805" cy="245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800" kern="0" dirty="0" err="1" smtClean="0">
                <a:solidFill>
                  <a:srgbClr val="C00000"/>
                </a:solidFill>
              </a:rPr>
              <a:t>condor_status</a:t>
            </a:r>
            <a:r>
              <a:rPr lang="en-US" sz="2800" kern="0" dirty="0" smtClean="0">
                <a:solidFill>
                  <a:srgbClr val="C00000"/>
                </a:solidFill>
              </a:rPr>
              <a:t> | grep Claimed | grep –v Idle | </a:t>
            </a:r>
            <a:r>
              <a:rPr lang="en-US" sz="2800" kern="0" dirty="0" err="1" smtClean="0">
                <a:solidFill>
                  <a:srgbClr val="C00000"/>
                </a:solidFill>
              </a:rPr>
              <a:t>wc</a:t>
            </a:r>
            <a:r>
              <a:rPr lang="en-US" sz="2800" kern="0" dirty="0" smtClean="0">
                <a:solidFill>
                  <a:srgbClr val="C00000"/>
                </a:solidFill>
              </a:rPr>
              <a:t> –l</a:t>
            </a:r>
          </a:p>
          <a:p>
            <a:pPr lvl="1"/>
            <a:r>
              <a:rPr lang="en-US" kern="0" dirty="0" smtClean="0"/>
              <a:t>Output subject to change, wrong answers, slow</a:t>
            </a:r>
          </a:p>
          <a:p>
            <a:r>
              <a:rPr lang="en-US" sz="2800" kern="0" dirty="0" err="1" smtClean="0">
                <a:solidFill>
                  <a:srgbClr val="C00000"/>
                </a:solidFill>
              </a:rPr>
              <a:t>condor_status</a:t>
            </a:r>
            <a:r>
              <a:rPr lang="en-US" sz="2800" kern="0" dirty="0" smtClean="0">
                <a:solidFill>
                  <a:srgbClr val="C00000"/>
                </a:solidFill>
              </a:rPr>
              <a:t> –l | grep Claimed | </a:t>
            </a:r>
            <a:r>
              <a:rPr lang="en-US" sz="2800" kern="0" dirty="0" err="1" smtClean="0">
                <a:solidFill>
                  <a:srgbClr val="C00000"/>
                </a:solidFill>
              </a:rPr>
              <a:t>wc</a:t>
            </a:r>
            <a:r>
              <a:rPr lang="en-US" sz="2800" kern="0" dirty="0" smtClean="0">
                <a:solidFill>
                  <a:srgbClr val="C00000"/>
                </a:solidFill>
              </a:rPr>
              <a:t> –l</a:t>
            </a:r>
          </a:p>
          <a:p>
            <a:pPr lvl="1"/>
            <a:r>
              <a:rPr lang="en-US" kern="0" dirty="0" smtClean="0"/>
              <a:t>Wrong answers, really slow</a:t>
            </a:r>
          </a:p>
          <a:p>
            <a:pPr lvl="1"/>
            <a:endParaRPr lang="en-US" kern="0" dirty="0"/>
          </a:p>
          <a:p>
            <a:pPr marL="457200" lvl="1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126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84" y="1371353"/>
            <a:ext cx="8794441" cy="4227513"/>
          </a:xfrm>
        </p:spPr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ondor_status</a:t>
            </a:r>
            <a:r>
              <a:rPr lang="en-US" dirty="0" smtClean="0"/>
              <a:t> [-</a:t>
            </a:r>
            <a:r>
              <a:rPr lang="en-US" dirty="0" err="1" smtClean="0"/>
              <a:t>startd</a:t>
            </a:r>
            <a:r>
              <a:rPr lang="en-US" dirty="0" smtClean="0"/>
              <a:t> | -</a:t>
            </a:r>
            <a:r>
              <a:rPr lang="en-US" dirty="0" err="1" smtClean="0"/>
              <a:t>schedd</a:t>
            </a:r>
            <a:r>
              <a:rPr lang="en-US" dirty="0" smtClean="0"/>
              <a:t> </a:t>
            </a:r>
            <a:r>
              <a:rPr lang="en-US" dirty="0" smtClean="0"/>
              <a:t>| -master…]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–constraint &lt;</a:t>
            </a:r>
            <a:r>
              <a:rPr lang="en-US" dirty="0" err="1" smtClean="0"/>
              <a:t>classad</a:t>
            </a:r>
            <a:r>
              <a:rPr lang="en-US" dirty="0" smtClean="0"/>
              <a:t>-expr&gt;</a:t>
            </a:r>
          </a:p>
          <a:p>
            <a:pPr marL="0" indent="0">
              <a:buNone/>
            </a:pPr>
            <a:r>
              <a:rPr lang="en-US" dirty="0" smtClean="0"/>
              <a:t>            –</a:t>
            </a:r>
            <a:r>
              <a:rPr lang="en-US" dirty="0" err="1" smtClean="0"/>
              <a:t>autoformat</a:t>
            </a:r>
            <a:r>
              <a:rPr lang="en-US" dirty="0" smtClean="0"/>
              <a:t> &lt;attr1, attr2, …&gt;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constraints and 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5552415" y="3338905"/>
            <a:ext cx="2019868" cy="5868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 Select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 flipV="1">
            <a:off x="5115687" y="3243371"/>
            <a:ext cx="732531" cy="18147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6960358" y="805219"/>
            <a:ext cx="2019868" cy="5868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  From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277970" y="1227804"/>
            <a:ext cx="846163" cy="14354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Oval 10"/>
          <p:cNvSpPr/>
          <p:nvPr/>
        </p:nvSpPr>
        <p:spPr bwMode="auto">
          <a:xfrm>
            <a:off x="6960358" y="2268849"/>
            <a:ext cx="2019868" cy="5868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rPr>
              <a:t>  Where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6562350" y="2310530"/>
            <a:ext cx="561782" cy="18147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00501" y="4114524"/>
            <a:ext cx="8093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\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 '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=="Claimed" &amp;&amp; Activity!="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Idle"'   \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-l</a:t>
            </a:r>
          </a:p>
        </p:txBody>
      </p:sp>
    </p:spTree>
    <p:extLst>
      <p:ext uri="{BB962C8B-B14F-4D97-AF65-F5344CB8AC3E}">
        <p14:creationId xmlns:p14="http://schemas.microsoft.com/office/powerpoint/2010/main" val="16115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9558" y="1696919"/>
            <a:ext cx="8399462" cy="4227513"/>
          </a:xfrm>
        </p:spPr>
        <p:txBody>
          <a:bodyPr/>
          <a:lstStyle/>
          <a:p>
            <a:r>
              <a:rPr lang="en-US" sz="2800" dirty="0" smtClean="0"/>
              <a:t>Ask </a:t>
            </a:r>
            <a:r>
              <a:rPr lang="en-US" sz="2800" dirty="0" err="1" smtClean="0"/>
              <a:t>startd</a:t>
            </a:r>
            <a:r>
              <a:rPr lang="en-US" sz="2800" dirty="0" smtClean="0"/>
              <a:t> to run </a:t>
            </a:r>
            <a:r>
              <a:rPr lang="en-US" sz="2800" dirty="0"/>
              <a:t>a script/program </a:t>
            </a:r>
            <a:r>
              <a:rPr lang="en-US" sz="2800" dirty="0" smtClean="0"/>
              <a:t>to test health of NFS</a:t>
            </a:r>
          </a:p>
          <a:p>
            <a:pPr marL="0" lvl="1" indent="0">
              <a:buClr>
                <a:srgbClr val="808000"/>
              </a:buClr>
              <a:buSzPct val="12000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STARTD_CRON_JOB_LIST =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STARTD_CRON_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tag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_EXECUTABLE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detect.sh</a:t>
            </a:r>
            <a:endParaRPr lang="en-US" sz="2400" dirty="0"/>
          </a:p>
          <a:p>
            <a:pPr lvl="1"/>
            <a:r>
              <a:rPr lang="en-US" sz="2400" dirty="0"/>
              <a:t>Script returns a </a:t>
            </a:r>
            <a:r>
              <a:rPr lang="en-US" sz="2400" dirty="0" err="1" smtClean="0"/>
              <a:t>ClassAd</a:t>
            </a:r>
            <a:r>
              <a:rPr lang="en-US" sz="2400" dirty="0" smtClean="0"/>
              <a:t> with attribute </a:t>
            </a:r>
            <a:r>
              <a:rPr lang="en-US" sz="2400" dirty="0" err="1" smtClean="0"/>
              <a:t>NFS_Broken</a:t>
            </a:r>
            <a:r>
              <a:rPr lang="en-US" sz="2400" dirty="0" smtClean="0"/>
              <a:t> = True | False </a:t>
            </a:r>
          </a:p>
          <a:p>
            <a:r>
              <a:rPr lang="en-US" sz="2800" dirty="0" err="1" smtClean="0"/>
              <a:t>condor_status</a:t>
            </a:r>
            <a:r>
              <a:rPr lang="en-US" sz="2800" dirty="0" smtClean="0"/>
              <a:t> -cons '</a:t>
            </a:r>
            <a:r>
              <a:rPr lang="en-US" sz="2800" dirty="0" err="1" smtClean="0"/>
              <a:t>NFS_Broken</a:t>
            </a:r>
            <a:r>
              <a:rPr lang="en-US" sz="2800" dirty="0" smtClean="0"/>
              <a:t>==True'</a:t>
            </a:r>
          </a:p>
          <a:p>
            <a:r>
              <a:rPr lang="en-US" sz="2800" dirty="0" smtClean="0"/>
              <a:t>Could specify customized output (i.e. a report) for </a:t>
            </a:r>
            <a:r>
              <a:rPr lang="en-US" sz="2800" dirty="0" err="1" smtClean="0"/>
              <a:t>condor_status</a:t>
            </a:r>
            <a:r>
              <a:rPr lang="en-US" sz="2800" dirty="0" smtClean="0"/>
              <a:t> to display broken machines </a:t>
            </a:r>
          </a:p>
          <a:p>
            <a:pPr marL="0" indent="0">
              <a:buNone/>
            </a:pPr>
            <a:r>
              <a:rPr lang="en-US" sz="1600" dirty="0" smtClean="0"/>
              <a:t>          https</a:t>
            </a:r>
            <a:r>
              <a:rPr lang="en-US" sz="1600" dirty="0"/>
              <a:t>://</a:t>
            </a:r>
            <a:r>
              <a:rPr lang="en-US" sz="1600" dirty="0" smtClean="0"/>
              <a:t>htcondor-wiki.cs.wisc.edu/index.cgi/wiki?p=ExperimentalCustomPrintFormats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3773"/>
            <a:ext cx="9144000" cy="914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Q: Which slots are running on machines where NFS is broken?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263" y="1355726"/>
            <a:ext cx="8399462" cy="1210054"/>
          </a:xfrm>
        </p:spPr>
        <p:txBody>
          <a:bodyPr/>
          <a:lstStyle/>
          <a:p>
            <a:r>
              <a:rPr lang="en-US" sz="2800" dirty="0" smtClean="0"/>
              <a:t>Sum the </a:t>
            </a:r>
            <a:r>
              <a:rPr lang="en-US" sz="2800" dirty="0" err="1" smtClean="0"/>
              <a:t>Cpus</a:t>
            </a:r>
            <a:r>
              <a:rPr lang="en-US" sz="2800" dirty="0" smtClean="0"/>
              <a:t> attribute for each slot that is Claimed and Busy: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2012"/>
            <a:ext cx="9144000" cy="914400"/>
          </a:xfrm>
        </p:spPr>
        <p:txBody>
          <a:bodyPr/>
          <a:lstStyle/>
          <a:p>
            <a:r>
              <a:rPr lang="en-US" dirty="0" smtClean="0"/>
              <a:t>Q</a:t>
            </a:r>
            <a:r>
              <a:rPr lang="en-US" dirty="0"/>
              <a:t>: How many </a:t>
            </a:r>
            <a:r>
              <a:rPr lang="en-US" dirty="0" smtClean="0"/>
              <a:t>CPU cores are being utilized?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3309" y="2253349"/>
            <a:ext cx="818685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\ 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-cons 'State=="Claimed" &amp;&amp; Activity!="Idle"'   \ 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less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\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-cons 'State=="Claimed" &amp;&amp; Activity!="Idle"'   \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       min     max     sum     mean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stddev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9053    1       40      10410   1.1499  1.39239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688609" y="5308979"/>
            <a:ext cx="655092" cy="42308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stCxn id="6" idx="7"/>
          </p:cNvCxnSpPr>
          <p:nvPr/>
        </p:nvCxnSpPr>
        <p:spPr bwMode="auto">
          <a:xfrm flipV="1">
            <a:off x="3247765" y="3875965"/>
            <a:ext cx="1870145" cy="14949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182837" y="3058616"/>
            <a:ext cx="4802061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 Statistics from command line</a:t>
            </a:r>
          </a:p>
          <a:p>
            <a:r>
              <a:rPr lang="en-US" sz="2400" dirty="0" smtClean="0"/>
              <a:t>https</a:t>
            </a:r>
            <a:r>
              <a:rPr lang="en-US" sz="2400" dirty="0"/>
              <a:t>://github.com/nferraz/st</a:t>
            </a:r>
          </a:p>
        </p:txBody>
      </p:sp>
    </p:spTree>
    <p:extLst>
      <p:ext uri="{BB962C8B-B14F-4D97-AF65-F5344CB8AC3E}">
        <p14:creationId xmlns:p14="http://schemas.microsoft.com/office/powerpoint/2010/main" val="38750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615" y="1260191"/>
            <a:ext cx="8399462" cy="4227513"/>
          </a:xfrm>
        </p:spPr>
        <p:txBody>
          <a:bodyPr/>
          <a:lstStyle/>
          <a:p>
            <a:r>
              <a:rPr lang="en-US" sz="2800" dirty="0" smtClean="0"/>
              <a:t>Could have a </a:t>
            </a:r>
            <a:r>
              <a:rPr lang="en-US" sz="2800" dirty="0" err="1" smtClean="0"/>
              <a:t>cron</a:t>
            </a:r>
            <a:r>
              <a:rPr lang="en-US" sz="2800" dirty="0" smtClean="0"/>
              <a:t> job run every minute…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#!/bin/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echo `date`, ;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condor_status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-cons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'State=="Claimed" &amp;&amp; Activity!="Idle"'   \ 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--sum</a:t>
            </a:r>
          </a:p>
          <a:p>
            <a:pPr marL="0" indent="0">
              <a:buNone/>
            </a:pP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cs typeface="Courier New" panose="02070309020205020404" pitchFamily="49" charset="0"/>
              </a:rPr>
              <a:t>What if you have hundreds or thousands  of metrics?</a:t>
            </a:r>
          </a:p>
          <a:p>
            <a:pPr lvl="1"/>
            <a:r>
              <a:rPr lang="en-US" sz="2400" dirty="0" smtClean="0">
                <a:cs typeface="Courier New" panose="02070309020205020404" pitchFamily="49" charset="0"/>
              </a:rPr>
              <a:t>COLLECTOR_QUERY_WORKERS = 5000?</a:t>
            </a:r>
          </a:p>
          <a:p>
            <a:r>
              <a:rPr lang="en-US" sz="2800" dirty="0" smtClean="0">
                <a:cs typeface="Courier New" panose="02070309020205020404" pitchFamily="49" charset="0"/>
              </a:rPr>
              <a:t>How about query the collector just once per minute for all attributes needed to compute all metrics?</a:t>
            </a:r>
            <a:endParaRPr lang="en-US" sz="2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8364"/>
            <a:ext cx="9144000" cy="914400"/>
          </a:xfrm>
        </p:spPr>
        <p:txBody>
          <a:bodyPr/>
          <a:lstStyle/>
          <a:p>
            <a:r>
              <a:rPr lang="en-US" dirty="0" smtClean="0"/>
              <a:t>Graph of CPU utilization </a:t>
            </a:r>
            <a:br>
              <a:rPr lang="en-US" dirty="0" smtClean="0"/>
            </a:br>
            <a:r>
              <a:rPr lang="en-US" dirty="0" smtClean="0"/>
              <a:t>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CD3C1-F3D7-49B2-81A6-ACBCE52299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ondor_gangliad</a:t>
            </a:r>
            <a:r>
              <a:rPr lang="en-US" dirty="0" smtClean="0"/>
              <a:t> queries the </a:t>
            </a:r>
            <a:r>
              <a:rPr lang="en-US" dirty="0" err="1" smtClean="0"/>
              <a:t>condor_collector</a:t>
            </a:r>
            <a:r>
              <a:rPr lang="en-US" dirty="0" smtClean="0"/>
              <a:t> once per minute</a:t>
            </a:r>
          </a:p>
          <a:p>
            <a:pPr lvl="1"/>
            <a:r>
              <a:rPr lang="en-US" dirty="0" smtClean="0"/>
              <a:t>DAEMON_LIST = MASTER, GANGLIAD,…</a:t>
            </a:r>
            <a:endParaRPr lang="en-US" dirty="0"/>
          </a:p>
          <a:p>
            <a:r>
              <a:rPr lang="en-US" dirty="0" err="1" smtClean="0"/>
              <a:t>condor_gangliad</a:t>
            </a:r>
            <a:r>
              <a:rPr lang="en-US" dirty="0" smtClean="0"/>
              <a:t> </a:t>
            </a:r>
            <a:r>
              <a:rPr lang="en-US" dirty="0"/>
              <a:t>has </a:t>
            </a:r>
            <a:r>
              <a:rPr lang="en-US" dirty="0" err="1"/>
              <a:t>config</a:t>
            </a:r>
            <a:r>
              <a:rPr lang="en-US" dirty="0"/>
              <a:t> file to </a:t>
            </a:r>
            <a:r>
              <a:rPr lang="en-US" i="1" dirty="0" smtClean="0"/>
              <a:t>filter and aggregate</a:t>
            </a:r>
            <a:r>
              <a:rPr lang="en-US" dirty="0" smtClean="0"/>
              <a:t> attributes from the ads in the </a:t>
            </a:r>
            <a:r>
              <a:rPr lang="en-US" dirty="0" err="1" smtClean="0"/>
              <a:t>condor_collector</a:t>
            </a:r>
            <a:r>
              <a:rPr lang="en-US" dirty="0" smtClean="0"/>
              <a:t> in order to form </a:t>
            </a:r>
            <a:r>
              <a:rPr lang="en-US" i="1" dirty="0" smtClean="0"/>
              <a:t>metrics</a:t>
            </a:r>
            <a:endParaRPr lang="en-US" i="1" dirty="0"/>
          </a:p>
          <a:p>
            <a:r>
              <a:rPr lang="en-US" dirty="0" smtClean="0"/>
              <a:t>Forwards these metrics to </a:t>
            </a:r>
            <a:r>
              <a:rPr lang="en-US" dirty="0" smtClean="0">
                <a:solidFill>
                  <a:srgbClr val="FF0000"/>
                </a:solidFill>
              </a:rPr>
              <a:t>Ganglia</a:t>
            </a:r>
            <a:r>
              <a:rPr lang="en-US" dirty="0" smtClean="0"/>
              <a:t>, which stores these values in a database and provides graphs over the web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Ganglia and </a:t>
            </a:r>
            <a:r>
              <a:rPr lang="en-US" dirty="0" err="1" smtClean="0"/>
              <a:t>condor_gangliad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2D5FC8-1FEF-46F2-B72D-B3E0D441EDC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Condor-Presentation-Templat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HTCondor-Presentation-Template</Template>
  <TotalTime>23245</TotalTime>
  <Words>1443</Words>
  <Application>Microsoft Office PowerPoint</Application>
  <PresentationFormat>On-screen Show (4:3)</PresentationFormat>
  <Paragraphs>286</Paragraphs>
  <Slides>34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HTCondor-Presentation-Template</vt:lpstr>
      <vt:lpstr>Monitoring Primer HTCondor Week 2017 Todd Tannenbaum Center for High Throughput Computing University of Wisconsin-Madison  </vt:lpstr>
      <vt:lpstr>Ad types in the condor_collector</vt:lpstr>
      <vt:lpstr> Q: How many slots are running a job?  A: Count slots where    State == Claimed  (and Activity != Idle)  How?</vt:lpstr>
      <vt:lpstr>Obvious solutions aren’t the best</vt:lpstr>
      <vt:lpstr>Use constraints and projections</vt:lpstr>
      <vt:lpstr> Q: Which slots are running on machines where NFS is broken?</vt:lpstr>
      <vt:lpstr>Q: How many CPU cores are being utilized?</vt:lpstr>
      <vt:lpstr>Graph of CPU utilization  over time</vt:lpstr>
      <vt:lpstr>Ganglia and condor_gangliad</vt:lpstr>
      <vt:lpstr>Example metric definitions in condor_gangliad</vt:lpstr>
      <vt:lpstr>Add a graph to a view dashboard: /var/lib/ganglia/view_Miron.json</vt:lpstr>
      <vt:lpstr>Voila!</vt:lpstr>
      <vt:lpstr>Why are cores not in use?</vt:lpstr>
      <vt:lpstr>Unused Core Reasons</vt:lpstr>
      <vt:lpstr>Memory Provisioned</vt:lpstr>
      <vt:lpstr>Memory Used vs Provisioned</vt:lpstr>
      <vt:lpstr>Example: Metrics Per User</vt:lpstr>
      <vt:lpstr>Dashboard(s) of useful charts</vt:lpstr>
      <vt:lpstr>New Hotness: Grafana</vt:lpstr>
      <vt:lpstr>PowerPoint Presentation</vt:lpstr>
      <vt:lpstr>Adding Grafana graph (Graphite)</vt:lpstr>
      <vt:lpstr>Adding Grafana graph (Influxdb)</vt:lpstr>
      <vt:lpstr>What sort of attributes are avail?</vt:lpstr>
      <vt:lpstr>Condor Statistics, cont. Disaggregated stats</vt:lpstr>
      <vt:lpstr>Even better</vt:lpstr>
      <vt:lpstr>RecentDaemonCoreDutyCycle</vt:lpstr>
      <vt:lpstr>Individual job monitoring</vt:lpstr>
      <vt:lpstr>Individual Job Monitoring</vt:lpstr>
      <vt:lpstr>condor_pool_job_report</vt:lpstr>
      <vt:lpstr>History Ads Pushed to ElasticSearch</vt:lpstr>
      <vt:lpstr>Upcoming </vt:lpstr>
      <vt:lpstr>Check out  Fifemon!</vt:lpstr>
      <vt:lpstr>Fifemon, cont.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High Throughput was my cluster?  Greg Thain  Center for High Throughput Computing</dc:title>
  <dc:creator>gthain</dc:creator>
  <cp:lastModifiedBy>Todd Tannenbaum</cp:lastModifiedBy>
  <cp:revision>278</cp:revision>
  <dcterms:created xsi:type="dcterms:W3CDTF">2014-04-23T21:43:38Z</dcterms:created>
  <dcterms:modified xsi:type="dcterms:W3CDTF">2017-05-01T20:40:08Z</dcterms:modified>
</cp:coreProperties>
</file>