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2"/>
  </p:notesMasterIdLst>
  <p:handoutMasterIdLst>
    <p:handoutMasterId r:id="rId33"/>
  </p:handoutMasterIdLst>
  <p:sldIdLst>
    <p:sldId id="266" r:id="rId4"/>
    <p:sldId id="268" r:id="rId5"/>
    <p:sldId id="270" r:id="rId6"/>
    <p:sldId id="271" r:id="rId7"/>
    <p:sldId id="259" r:id="rId8"/>
    <p:sldId id="272" r:id="rId9"/>
    <p:sldId id="267" r:id="rId10"/>
    <p:sldId id="274" r:id="rId11"/>
    <p:sldId id="275" r:id="rId12"/>
    <p:sldId id="276" r:id="rId13"/>
    <p:sldId id="277" r:id="rId14"/>
    <p:sldId id="278" r:id="rId15"/>
    <p:sldId id="279" r:id="rId16"/>
    <p:sldId id="280" r:id="rId17"/>
    <p:sldId id="265" r:id="rId18"/>
    <p:sldId id="284" r:id="rId19"/>
    <p:sldId id="283" r:id="rId20"/>
    <p:sldId id="281" r:id="rId21"/>
    <p:sldId id="282" r:id="rId22"/>
    <p:sldId id="285" r:id="rId23"/>
    <p:sldId id="289" r:id="rId24"/>
    <p:sldId id="290" r:id="rId25"/>
    <p:sldId id="291" r:id="rId26"/>
    <p:sldId id="288" r:id="rId27"/>
    <p:sldId id="286" r:id="rId28"/>
    <p:sldId id="273" r:id="rId29"/>
    <p:sldId id="287" r:id="rId30"/>
    <p:sldId id="292"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 userDrawn="1">
          <p15:clr>
            <a:srgbClr val="A4A3A4"/>
          </p15:clr>
        </p15:guide>
        <p15:guide id="2" pos="144" userDrawn="1">
          <p15:clr>
            <a:srgbClr val="A4A3A4"/>
          </p15:clr>
        </p15:guide>
        <p15:guide id="3" pos="5616" userDrawn="1">
          <p15:clr>
            <a:srgbClr val="A4A3A4"/>
          </p15:clr>
        </p15:guide>
        <p15:guide id="4" orient="horz" pos="3084" userDrawn="1">
          <p15:clr>
            <a:srgbClr val="A4A3A4"/>
          </p15:clr>
        </p15:guide>
        <p15:guide id="5" orient="horz" pos="2916" userDrawn="1">
          <p15:clr>
            <a:srgbClr val="A4A3A4"/>
          </p15:clr>
        </p15:guide>
        <p15:guide id="6" pos="2880" userDrawn="1">
          <p15:clr>
            <a:srgbClr val="A4A3A4"/>
          </p15:clr>
        </p15:guide>
        <p15:guide id="7" pos="864" userDrawn="1">
          <p15:clr>
            <a:srgbClr val="A4A3A4"/>
          </p15:clr>
        </p15:guide>
        <p15:guide id="8" pos="4896" userDrawn="1">
          <p15:clr>
            <a:srgbClr val="A4A3A4"/>
          </p15:clr>
        </p15:guide>
        <p15:guide id="9" orient="horz" pos="1620" userDrawn="1">
          <p15:clr>
            <a:srgbClr val="A4A3A4"/>
          </p15:clr>
        </p15:guide>
        <p15:guide id="10" orient="horz" pos="4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AD"/>
    <a:srgbClr val="CE1126"/>
    <a:srgbClr val="87BF83"/>
    <a:srgbClr val="996633"/>
    <a:srgbClr val="B5B5B5"/>
    <a:srgbClr val="880C1B"/>
    <a:srgbClr val="50656E"/>
    <a:srgbClr val="AC9F89"/>
    <a:srgbClr val="66735B"/>
    <a:srgbClr val="7C9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89625" autoAdjust="0"/>
  </p:normalViewPr>
  <p:slideViewPr>
    <p:cSldViewPr snapToGrid="0" showGuides="1">
      <p:cViewPr varScale="1">
        <p:scale>
          <a:sx n="98" d="100"/>
          <a:sy n="98" d="100"/>
        </p:scale>
        <p:origin x="102" y="282"/>
      </p:cViewPr>
      <p:guideLst>
        <p:guide orient="horz" pos="132"/>
        <p:guide pos="144"/>
        <p:guide pos="5616"/>
        <p:guide orient="horz" pos="3084"/>
        <p:guide orient="horz" pos="2916"/>
        <p:guide pos="2880"/>
        <p:guide pos="864"/>
        <p:guide pos="4896"/>
        <p:guide orient="horz" pos="1620"/>
        <p:guide orient="horz" pos="492"/>
      </p:guideLst>
    </p:cSldViewPr>
  </p:slideViewPr>
  <p:notesTextViewPr>
    <p:cViewPr>
      <p:scale>
        <a:sx n="100" d="100"/>
        <a:sy n="100" d="100"/>
      </p:scale>
      <p:origin x="0" y="0"/>
    </p:cViewPr>
  </p:notesTextViewPr>
  <p:notesViewPr>
    <p:cSldViewPr snapToGrid="0" showGuides="1">
      <p:cViewPr varScale="1">
        <p:scale>
          <a:sx n="63" d="100"/>
          <a:sy n="63" d="100"/>
        </p:scale>
        <p:origin x="2280"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rPr>
              <a:t>Raytheon</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104DB-5A84-4417-9505-9949D8449EC3}" type="datetimeFigureOut">
              <a:rPr lang="en-US" smtClean="0">
                <a:latin typeface="Arial" pitchFamily="34" charset="0"/>
              </a:rPr>
              <a:pPr/>
              <a:t>4/25/2017</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392204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smtClean="0"/>
              <a:t>Raytheon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FC1312E8-DAE4-4DB4-9959-6EFE043C5908}" type="datetimeFigureOut">
              <a:rPr lang="en-US" smtClean="0"/>
              <a:pPr/>
              <a:t>4/25/2017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val="73542663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1</a:t>
            </a:fld>
            <a:endParaRPr lang="en-US" dirty="0"/>
          </a:p>
        </p:txBody>
      </p:sp>
    </p:spTree>
    <p:extLst>
      <p:ext uri="{BB962C8B-B14F-4D97-AF65-F5344CB8AC3E}">
        <p14:creationId xmlns:p14="http://schemas.microsoft.com/office/powerpoint/2010/main" val="290176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THAAD launch Photo: https://www.flickr.com/photos/soldiersmediacenter/10175108175/</a:t>
            </a:r>
          </a:p>
          <a:p>
            <a:r>
              <a:rPr lang="en-US" dirty="0" smtClean="0"/>
              <a:t>Stopwatch: Microsoft Office clipart</a:t>
            </a:r>
          </a:p>
          <a:p>
            <a:r>
              <a:rPr lang="en-US" dirty="0" smtClean="0"/>
              <a:t>Axe – free image from ClipArtLord.com: http://www.clipartlord.com/category/miscellaneous-clip-art/weapons-clip-art/axe-clip-art/</a:t>
            </a:r>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10</a:t>
            </a:fld>
            <a:endParaRPr lang="en-US" dirty="0"/>
          </a:p>
        </p:txBody>
      </p:sp>
    </p:spTree>
    <p:extLst>
      <p:ext uri="{BB962C8B-B14F-4D97-AF65-F5344CB8AC3E}">
        <p14:creationId xmlns:p14="http://schemas.microsoft.com/office/powerpoint/2010/main" val="10316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11</a:t>
            </a:fld>
            <a:endParaRPr lang="en-US" dirty="0"/>
          </a:p>
        </p:txBody>
      </p:sp>
    </p:spTree>
    <p:extLst>
      <p:ext uri="{BB962C8B-B14F-4D97-AF65-F5344CB8AC3E}">
        <p14:creationId xmlns:p14="http://schemas.microsoft.com/office/powerpoint/2010/main" val="29618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Timing of the invocations can be adjusted.</a:t>
            </a:r>
          </a:p>
          <a:p>
            <a:endParaRPr lang="en-US" dirty="0" smtClean="0"/>
          </a:p>
          <a:p>
            <a:r>
              <a:rPr lang="en-US" dirty="0" smtClean="0"/>
              <a:t>Photo:</a:t>
            </a:r>
          </a:p>
          <a:p>
            <a:r>
              <a:rPr lang="en-US" dirty="0" smtClean="0"/>
              <a:t>https://commons.wikimedia.org/wiki/File:Manusingmicroscope.jpg</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12</a:t>
            </a:fld>
            <a:endParaRPr lang="en-US" dirty="0"/>
          </a:p>
        </p:txBody>
      </p:sp>
    </p:spTree>
    <p:extLst>
      <p:ext uri="{BB962C8B-B14F-4D97-AF65-F5344CB8AC3E}">
        <p14:creationId xmlns:p14="http://schemas.microsoft.com/office/powerpoint/2010/main" val="28142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Photo:</a:t>
            </a:r>
          </a:p>
          <a:p>
            <a:r>
              <a:rPr lang="en-US" dirty="0" smtClean="0"/>
              <a:t>http://www.wikihow.com/Calculate-Pulse-Pressure</a:t>
            </a:r>
          </a:p>
          <a:p>
            <a:r>
              <a:rPr lang="en-US" dirty="0" smtClean="0"/>
              <a:t>This use is non-commercial; to be presented at HTCondor</a:t>
            </a:r>
            <a:r>
              <a:rPr lang="en-US" baseline="0" dirty="0" smtClean="0"/>
              <a:t> Week 2017 conference sponsored by the Center for High-Throughput Computing at the University of Wisconsin – Madison.</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13</a:t>
            </a:fld>
            <a:endParaRPr lang="en-US" dirty="0"/>
          </a:p>
        </p:txBody>
      </p:sp>
    </p:spTree>
    <p:extLst>
      <p:ext uri="{BB962C8B-B14F-4D97-AF65-F5344CB8AC3E}">
        <p14:creationId xmlns:p14="http://schemas.microsoft.com/office/powerpoint/2010/main" val="135824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Relinquishment of Raytheon IP requires division president or delegate approval; currently exploring the options to make it possible to contribute my </a:t>
            </a:r>
            <a:r>
              <a:rPr lang="en-US" baseline="0" dirty="0" err="1" smtClean="0"/>
              <a:t>hook_checkfile</a:t>
            </a:r>
            <a:r>
              <a:rPr lang="en-US" baseline="0" dirty="0" smtClean="0"/>
              <a:t> code to the HTCondor community.</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14</a:t>
            </a:fld>
            <a:endParaRPr lang="en-US" dirty="0"/>
          </a:p>
        </p:txBody>
      </p:sp>
    </p:spTree>
    <p:extLst>
      <p:ext uri="{BB962C8B-B14F-4D97-AF65-F5344CB8AC3E}">
        <p14:creationId xmlns:p14="http://schemas.microsoft.com/office/powerpoint/2010/main" val="396919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15</a:t>
            </a:fld>
            <a:endParaRPr lang="en-US" dirty="0"/>
          </a:p>
        </p:txBody>
      </p:sp>
    </p:spTree>
    <p:extLst>
      <p:ext uri="{BB962C8B-B14F-4D97-AF65-F5344CB8AC3E}">
        <p14:creationId xmlns:p14="http://schemas.microsoft.com/office/powerpoint/2010/main" val="42032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Images: Michael Pelletier (Author).</a:t>
            </a:r>
            <a:r>
              <a:rPr lang="en-US" baseline="0" dirty="0" smtClean="0"/>
              <a:t> Released into the public domain.</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16</a:t>
            </a:fld>
            <a:endParaRPr lang="en-US" dirty="0"/>
          </a:p>
        </p:txBody>
      </p:sp>
    </p:spTree>
    <p:extLst>
      <p:ext uri="{BB962C8B-B14F-4D97-AF65-F5344CB8AC3E}">
        <p14:creationId xmlns:p14="http://schemas.microsoft.com/office/powerpoint/2010/main" val="374269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17</a:t>
            </a:fld>
            <a:endParaRPr lang="en-US" dirty="0"/>
          </a:p>
        </p:txBody>
      </p:sp>
    </p:spTree>
    <p:extLst>
      <p:ext uri="{BB962C8B-B14F-4D97-AF65-F5344CB8AC3E}">
        <p14:creationId xmlns:p14="http://schemas.microsoft.com/office/powerpoint/2010/main" val="167377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18</a:t>
            </a:fld>
            <a:endParaRPr lang="en-US" dirty="0"/>
          </a:p>
        </p:txBody>
      </p:sp>
    </p:spTree>
    <p:extLst>
      <p:ext uri="{BB962C8B-B14F-4D97-AF65-F5344CB8AC3E}">
        <p14:creationId xmlns:p14="http://schemas.microsoft.com/office/powerpoint/2010/main" val="3441032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19</a:t>
            </a:fld>
            <a:endParaRPr lang="en-US" dirty="0"/>
          </a:p>
        </p:txBody>
      </p:sp>
    </p:spTree>
    <p:extLst>
      <p:ext uri="{BB962C8B-B14F-4D97-AF65-F5344CB8AC3E}">
        <p14:creationId xmlns:p14="http://schemas.microsoft.com/office/powerpoint/2010/main" val="368886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a:t>
            </a:fld>
            <a:endParaRPr lang="en-US" dirty="0"/>
          </a:p>
        </p:txBody>
      </p:sp>
    </p:spTree>
    <p:extLst>
      <p:ext uri="{BB962C8B-B14F-4D97-AF65-F5344CB8AC3E}">
        <p14:creationId xmlns:p14="http://schemas.microsoft.com/office/powerpoint/2010/main" val="3443645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20</a:t>
            </a:fld>
            <a:endParaRPr lang="en-US" dirty="0"/>
          </a:p>
        </p:txBody>
      </p:sp>
    </p:spTree>
    <p:extLst>
      <p:ext uri="{BB962C8B-B14F-4D97-AF65-F5344CB8AC3E}">
        <p14:creationId xmlns:p14="http://schemas.microsoft.com/office/powerpoint/2010/main" val="1427349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21</a:t>
            </a:fld>
            <a:endParaRPr lang="en-US" dirty="0"/>
          </a:p>
        </p:txBody>
      </p:sp>
    </p:spTree>
    <p:extLst>
      <p:ext uri="{BB962C8B-B14F-4D97-AF65-F5344CB8AC3E}">
        <p14:creationId xmlns:p14="http://schemas.microsoft.com/office/powerpoint/2010/main" val="1555903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22</a:t>
            </a:fld>
            <a:endParaRPr lang="en-US" dirty="0"/>
          </a:p>
        </p:txBody>
      </p:sp>
    </p:spTree>
    <p:extLst>
      <p:ext uri="{BB962C8B-B14F-4D97-AF65-F5344CB8AC3E}">
        <p14:creationId xmlns:p14="http://schemas.microsoft.com/office/powerpoint/2010/main" val="271909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https://pixabay.com/p-396266/?no_redirect – Public</a:t>
            </a:r>
            <a:r>
              <a:rPr lang="en-US" baseline="0" dirty="0" smtClean="0"/>
              <a:t> Domain</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23</a:t>
            </a:fld>
            <a:endParaRPr lang="en-US" dirty="0"/>
          </a:p>
        </p:txBody>
      </p:sp>
    </p:spTree>
    <p:extLst>
      <p:ext uri="{BB962C8B-B14F-4D97-AF65-F5344CB8AC3E}">
        <p14:creationId xmlns:p14="http://schemas.microsoft.com/office/powerpoint/2010/main" val="286798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24</a:t>
            </a:fld>
            <a:endParaRPr lang="en-US" dirty="0"/>
          </a:p>
        </p:txBody>
      </p:sp>
    </p:spTree>
    <p:extLst>
      <p:ext uri="{BB962C8B-B14F-4D97-AF65-F5344CB8AC3E}">
        <p14:creationId xmlns:p14="http://schemas.microsoft.com/office/powerpoint/2010/main" val="315268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JobPercentComplete in the pool’s preemption requirements, you can avoid preempting jobs which are more than 50% complete, to help minimize badput ratios.</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25</a:t>
            </a:fld>
            <a:endParaRPr lang="en-US" dirty="0"/>
          </a:p>
        </p:txBody>
      </p:sp>
    </p:spTree>
    <p:extLst>
      <p:ext uri="{BB962C8B-B14F-4D97-AF65-F5344CB8AC3E}">
        <p14:creationId xmlns:p14="http://schemas.microsoft.com/office/powerpoint/2010/main" val="4180170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ideas</a:t>
            </a:r>
            <a:r>
              <a:rPr lang="en-US" baseline="0" dirty="0" smtClean="0"/>
              <a:t> from the audience if time permits.</a:t>
            </a:r>
          </a:p>
          <a:p>
            <a:endParaRPr lang="en-US" baseline="0" dirty="0" smtClean="0"/>
          </a:p>
          <a:p>
            <a:r>
              <a:rPr lang="en-US" baseline="0" dirty="0" smtClean="0"/>
              <a:t>Photo: http://www.icanhascheezburger.com/</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26</a:t>
            </a:fld>
            <a:endParaRPr lang="en-US" dirty="0"/>
          </a:p>
        </p:txBody>
      </p:sp>
    </p:spTree>
    <p:extLst>
      <p:ext uri="{BB962C8B-B14F-4D97-AF65-F5344CB8AC3E}">
        <p14:creationId xmlns:p14="http://schemas.microsoft.com/office/powerpoint/2010/main" val="3874603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Hooks come as kits, so if you need to use another</a:t>
            </a:r>
            <a:r>
              <a:rPr lang="en-US" baseline="0" dirty="0" smtClean="0"/>
              <a:t> </a:t>
            </a:r>
            <a:r>
              <a:rPr lang="en-US" baseline="0" dirty="0" err="1" smtClean="0"/>
              <a:t>prepare_job</a:t>
            </a:r>
            <a:r>
              <a:rPr lang="en-US" baseline="0" dirty="0" smtClean="0"/>
              <a:t> hook, you need a separate configuration to include checkfile and the </a:t>
            </a:r>
            <a:r>
              <a:rPr lang="en-US" baseline="0" dirty="0" err="1" smtClean="0"/>
              <a:t>prepare_job</a:t>
            </a:r>
            <a:r>
              <a:rPr lang="en-US" baseline="0" dirty="0" smtClean="0"/>
              <a:t> hook.</a:t>
            </a:r>
            <a:endParaRPr lang="en-US" dirty="0" smtClean="0"/>
          </a:p>
          <a:p>
            <a:endParaRPr lang="en-US" dirty="0" smtClean="0"/>
          </a:p>
          <a:p>
            <a:r>
              <a:rPr lang="en-US" dirty="0" smtClean="0"/>
              <a:t>Image: https://commons.wikimedia.org/wiki/File:Knobs-for-climate-control.jpg</a:t>
            </a:r>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27</a:t>
            </a:fld>
            <a:endParaRPr lang="en-US" dirty="0"/>
          </a:p>
        </p:txBody>
      </p:sp>
    </p:spTree>
    <p:extLst>
      <p:ext uri="{BB962C8B-B14F-4D97-AF65-F5344CB8AC3E}">
        <p14:creationId xmlns:p14="http://schemas.microsoft.com/office/powerpoint/2010/main" val="428716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Raytheon’s Percy L. Spencer</a:t>
            </a:r>
            <a:r>
              <a:rPr lang="en-US" baseline="0" dirty="0" smtClean="0"/>
              <a:t> pioneered additive manufacturing in 1940, using stamped copper sheets to build magnetrons for British air defense radars. </a:t>
            </a:r>
            <a:r>
              <a:rPr lang="en-US" dirty="0" smtClean="0"/>
              <a:t>http://www.google.co.ug/patents/US2458802 - “Magnetron Assembly &amp; Method”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0D02AC4-1C81-4AB4-8D73-92191CCF549E}" type="slidenum">
              <a:rPr lang="en-US" smtClean="0"/>
              <a:pPr/>
              <a:t>3</a:t>
            </a:fld>
            <a:endParaRPr lang="en-US" dirty="0"/>
          </a:p>
        </p:txBody>
      </p:sp>
    </p:spTree>
    <p:extLst>
      <p:ext uri="{BB962C8B-B14F-4D97-AF65-F5344CB8AC3E}">
        <p14:creationId xmlns:p14="http://schemas.microsoft.com/office/powerpoint/2010/main" val="360584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build a global team without</a:t>
            </a:r>
            <a:r>
              <a:rPr lang="en-US" baseline="0" dirty="0" smtClean="0"/>
              <a:t> trust. Innovation requires teamwork – bringing different spheres of knowledge together to devise a new solution to a complex problem. Our innovative solutions help make the world a safer place.”</a:t>
            </a:r>
          </a:p>
          <a:p>
            <a:r>
              <a:rPr lang="en-US" dirty="0" smtClean="0"/>
              <a:t/>
            </a:r>
            <a:br>
              <a:rPr lang="en-US" dirty="0" smtClean="0"/>
            </a:br>
            <a:r>
              <a:rPr lang="en-US" dirty="0" smtClean="0"/>
              <a:t>From top</a:t>
            </a:r>
            <a:r>
              <a:rPr lang="en-US" baseline="0" dirty="0" smtClean="0"/>
              <a:t> left, clockwise:</a:t>
            </a:r>
          </a:p>
          <a:p>
            <a:r>
              <a:rPr lang="en-US" baseline="0" dirty="0" smtClean="0"/>
              <a:t>SM-3 interceptor launch on the Aegis destroyer USS Arleigh Burke, radar to be replaced by the Raytheon AMDR Air &amp; Missile Defense Radar.</a:t>
            </a:r>
          </a:p>
          <a:p>
            <a:r>
              <a:rPr lang="en-US" baseline="0" dirty="0" smtClean="0"/>
              <a:t>SBX-1 – Sea-Based X-Band radar, self-propelled midcourse sensing and discrimination radar.</a:t>
            </a:r>
          </a:p>
          <a:p>
            <a:r>
              <a:rPr lang="en-US" baseline="0" dirty="0" smtClean="0"/>
              <a:t>PATRIOT radar unit supporting air and missile defense.</a:t>
            </a:r>
          </a:p>
          <a:p>
            <a:r>
              <a:rPr lang="en-US" baseline="0" dirty="0" smtClean="0"/>
              <a:t>AN/TPY-2 transportable radar, used in THAAD terminal-phase interceptor system and as forward-based detection, tracking and discrimination radar.</a:t>
            </a:r>
            <a:endParaRPr lang="en-US" dirty="0" smtClean="0"/>
          </a:p>
          <a:p>
            <a:endParaRPr lang="en-US" dirty="0" smtClean="0"/>
          </a:p>
          <a:p>
            <a:r>
              <a:rPr lang="en-US" dirty="0" smtClean="0"/>
              <a:t>Image</a:t>
            </a:r>
            <a:r>
              <a:rPr lang="en-US" baseline="0" dirty="0" smtClean="0"/>
              <a:t> credits:</a:t>
            </a:r>
          </a:p>
          <a:p>
            <a:r>
              <a:rPr lang="en-US" baseline="0" dirty="0" smtClean="0"/>
              <a:t>Patriot Radar, AN/TPY-2: Raytheon Advanced Media, Copyright Raytheon Corporation</a:t>
            </a:r>
          </a:p>
          <a:p>
            <a:r>
              <a:rPr lang="en-US" baseline="0" dirty="0" smtClean="0"/>
              <a:t>SM-3 Launch: United States Navy, public domain</a:t>
            </a:r>
          </a:p>
          <a:p>
            <a:r>
              <a:rPr lang="en-US" baseline="0" dirty="0" smtClean="0"/>
              <a:t>SBX-1 at Ford Island: Copyright 2011 Michael V. Pelletier (author)</a:t>
            </a:r>
          </a:p>
        </p:txBody>
      </p:sp>
      <p:sp>
        <p:nvSpPr>
          <p:cNvPr id="4" name="Slide Number Placeholder 3"/>
          <p:cNvSpPr>
            <a:spLocks noGrp="1"/>
          </p:cNvSpPr>
          <p:nvPr>
            <p:ph type="sldNum" sz="quarter" idx="10"/>
          </p:nvPr>
        </p:nvSpPr>
        <p:spPr/>
        <p:txBody>
          <a:bodyPr/>
          <a:lstStyle/>
          <a:p>
            <a:fld id="{B0D02AC4-1C81-4AB4-8D73-92191CCF549E}" type="slidenum">
              <a:rPr lang="en-US" smtClean="0"/>
              <a:pPr/>
              <a:t>4</a:t>
            </a:fld>
            <a:endParaRPr lang="en-US" dirty="0"/>
          </a:p>
        </p:txBody>
      </p:sp>
    </p:spTree>
    <p:extLst>
      <p:ext uri="{BB962C8B-B14F-4D97-AF65-F5344CB8AC3E}">
        <p14:creationId xmlns:p14="http://schemas.microsoft.com/office/powerpoint/2010/main" val="111773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5</a:t>
            </a:fld>
            <a:endParaRPr lang="en-US" dirty="0"/>
          </a:p>
        </p:txBody>
      </p:sp>
    </p:spTree>
    <p:extLst>
      <p:ext uri="{BB962C8B-B14F-4D97-AF65-F5344CB8AC3E}">
        <p14:creationId xmlns:p14="http://schemas.microsoft.com/office/powerpoint/2010/main" val="424130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“Expensive</a:t>
            </a:r>
            <a:r>
              <a:rPr lang="en-US" baseline="0" dirty="0" smtClean="0"/>
              <a:t> field test” – MDA annual research, development, testing, &amp; evaluation (RDT&amp;E) budget is $6.2 billion, with a B.</a:t>
            </a:r>
          </a:p>
          <a:p>
            <a:endParaRPr lang="en-US" baseline="0" dirty="0" smtClean="0"/>
          </a:p>
          <a:p>
            <a:r>
              <a:rPr lang="en-US" baseline="0" dirty="0" smtClean="0"/>
              <a:t>A complex, threat-representative flight test can cost over a quarter billion dollars start to finish.</a:t>
            </a:r>
          </a:p>
          <a:p>
            <a:endParaRPr lang="en-US" baseline="0" dirty="0" smtClean="0"/>
          </a:p>
          <a:p>
            <a:r>
              <a:rPr lang="en-US" baseline="0" dirty="0" smtClean="0"/>
              <a:t>“Matter of life and death” – may seem like an exaggeration. But during the Gulf War, the Patriot system proved this to be absolutely true, and many lives were saved when Iraqi Scud missile attacks on Israel and Saudi Arabia were thwarted.</a:t>
            </a:r>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6</a:t>
            </a:fld>
            <a:endParaRPr lang="en-US" dirty="0"/>
          </a:p>
        </p:txBody>
      </p:sp>
    </p:spTree>
    <p:extLst>
      <p:ext uri="{BB962C8B-B14F-4D97-AF65-F5344CB8AC3E}">
        <p14:creationId xmlns:p14="http://schemas.microsoft.com/office/powerpoint/2010/main" val="164181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7</a:t>
            </a:fld>
            <a:endParaRPr lang="en-US" dirty="0"/>
          </a:p>
        </p:txBody>
      </p:sp>
    </p:spTree>
    <p:extLst>
      <p:ext uri="{BB962C8B-B14F-4D97-AF65-F5344CB8AC3E}">
        <p14:creationId xmlns:p14="http://schemas.microsoft.com/office/powerpoint/2010/main" val="29474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Infinite loop hammering a CPU.</a:t>
            </a:r>
          </a:p>
          <a:p>
            <a:pPr marL="171450" indent="-171450">
              <a:buFont typeface="Arial" panose="020B0604020202020204" pitchFamily="34" charset="0"/>
              <a:buChar char="•"/>
            </a:pPr>
            <a:r>
              <a:rPr lang="en-US" dirty="0" smtClean="0"/>
              <a:t>Asymptotic solution failing to converge</a:t>
            </a:r>
          </a:p>
          <a:p>
            <a:pPr marL="171450" indent="-171450">
              <a:buFont typeface="Arial" panose="020B0604020202020204" pitchFamily="34" charset="0"/>
              <a:buChar char="•"/>
            </a:pPr>
            <a:r>
              <a:rPr lang="en-US" dirty="0" smtClean="0"/>
              <a:t>Uninitialized variable references</a:t>
            </a:r>
          </a:p>
          <a:p>
            <a:pPr marL="171450" indent="-171450">
              <a:buFont typeface="Arial" panose="020B0604020202020204" pitchFamily="34" charset="0"/>
              <a:buChar char="•"/>
            </a:pPr>
            <a:r>
              <a:rPr lang="en-US" dirty="0" smtClean="0"/>
              <a:t>Typo</a:t>
            </a:r>
            <a:r>
              <a:rPr lang="en-US" baseline="0" dirty="0" smtClean="0"/>
              <a:t> in termination conditional &gt; vs &lt;</a:t>
            </a:r>
            <a:r>
              <a:rPr lang="en-US" dirty="0" smtClean="0"/>
              <a:t/>
            </a:r>
            <a:br>
              <a:rPr lang="en-US" dirty="0" smtClean="0"/>
            </a:br>
            <a:endParaRPr lang="en-US" dirty="0" smtClean="0"/>
          </a:p>
          <a:p>
            <a:r>
              <a:rPr lang="en-US" dirty="0" smtClean="0"/>
              <a:t>Photo:</a:t>
            </a:r>
            <a:br>
              <a:rPr lang="en-US" dirty="0" smtClean="0"/>
            </a:br>
            <a:r>
              <a:rPr lang="en-US" dirty="0" smtClean="0"/>
              <a:t>https://memesuper.com/download/e382a6f029e66639c9980fe1b60c0a33f3d2c268.html</a:t>
            </a:r>
          </a:p>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8</a:t>
            </a:fld>
            <a:endParaRPr lang="en-US" dirty="0"/>
          </a:p>
        </p:txBody>
      </p:sp>
    </p:spTree>
    <p:extLst>
      <p:ext uri="{BB962C8B-B14F-4D97-AF65-F5344CB8AC3E}">
        <p14:creationId xmlns:p14="http://schemas.microsoft.com/office/powerpoint/2010/main" val="148179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Raytheon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9</a:t>
            </a:fld>
            <a:endParaRPr lang="en-US" dirty="0"/>
          </a:p>
        </p:txBody>
      </p:sp>
    </p:spTree>
    <p:extLst>
      <p:ext uri="{BB962C8B-B14F-4D97-AF65-F5344CB8AC3E}">
        <p14:creationId xmlns:p14="http://schemas.microsoft.com/office/powerpoint/2010/main" val="126917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36538" y="781050"/>
            <a:ext cx="8660719"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z="700"/>
            </a:lvl1pPr>
          </a:lstStyle>
          <a:p>
            <a:fld id="{1C332924-264A-4808-9976-4E8996CBE2D0}" type="datetime1">
              <a:rPr lang="en-US" smtClean="0"/>
              <a:t>4/25/2017</a:t>
            </a:fld>
            <a:endParaRPr lang="en-US" dirty="0"/>
          </a:p>
        </p:txBody>
      </p:sp>
      <p:sp>
        <p:nvSpPr>
          <p:cNvPr id="6" name="Slide Number Placeholder 5"/>
          <p:cNvSpPr>
            <a:spLocks noGrp="1"/>
          </p:cNvSpPr>
          <p:nvPr>
            <p:ph type="sldNum" sz="quarter" idx="12"/>
          </p:nvPr>
        </p:nvSpPr>
        <p:spPr/>
        <p:txBody>
          <a:bodyPr/>
          <a:lstStyle>
            <a:lvl1pPr>
              <a:defRPr sz="700"/>
            </a:lvl1p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36538" y="781050"/>
            <a:ext cx="420624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0C1B30-9A2A-4758-B08C-091F444130B1}" type="datetime1">
              <a:rPr lang="en-US" smtClean="0"/>
              <a:t>4/25/2017</a:t>
            </a:fld>
            <a:endParaRPr lang="en-US" dirty="0"/>
          </a:p>
        </p:txBody>
      </p:sp>
      <p:sp>
        <p:nvSpPr>
          <p:cNvPr id="6" name="Slide Number Placeholder 5"/>
          <p:cNvSpPr>
            <a:spLocks noGrp="1"/>
          </p:cNvSpPr>
          <p:nvPr>
            <p:ph type="sldNum" sz="quarter" idx="12"/>
          </p:nvPr>
        </p:nvSpPr>
        <p:spPr/>
        <p:txBody>
          <a:bodyPr/>
          <a:lstStyle/>
          <a:p>
            <a:fld id="{8D57DBB9-07C6-49AB-BFD5-E737C7E241F6}" type="slidenum">
              <a:rPr lang="en-US" smtClean="0"/>
              <a:pPr/>
              <a:t>‹#›</a:t>
            </a:fld>
            <a:endParaRPr lang="en-US"/>
          </a:p>
        </p:txBody>
      </p:sp>
      <p:sp>
        <p:nvSpPr>
          <p:cNvPr id="7" name="Content Placeholder 2"/>
          <p:cNvSpPr>
            <a:spLocks noGrp="1"/>
          </p:cNvSpPr>
          <p:nvPr>
            <p:ph idx="13"/>
          </p:nvPr>
        </p:nvSpPr>
        <p:spPr>
          <a:xfrm>
            <a:off x="4706938" y="781050"/>
            <a:ext cx="420624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372595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5BB4ED-38E1-44CF-A42F-418D505D703B}" type="datetime1">
              <a:rPr lang="en-US" smtClean="0"/>
              <a:t>4/25/2017</a:t>
            </a:fld>
            <a:endParaRPr lang="en-US"/>
          </a:p>
        </p:txBody>
      </p:sp>
      <p:sp>
        <p:nvSpPr>
          <p:cNvPr id="5" name="Slide Number Placeholder 4"/>
          <p:cNvSpPr>
            <a:spLocks noGrp="1"/>
          </p:cNvSpPr>
          <p:nvPr>
            <p:ph type="sldNum" sz="quarter" idx="12"/>
          </p:nvPr>
        </p:nvSpPr>
        <p:spPr/>
        <p:txBody>
          <a:body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8136" y="2359268"/>
            <a:ext cx="8182370" cy="430887"/>
          </a:xfrm>
          <a:prstGeom prst="rect">
            <a:avLst/>
          </a:prstGeom>
          <a:effectLst/>
        </p:spPr>
        <p:txBody>
          <a:bodyPr wrap="square" lIns="0" tIns="0" rIns="0" bIns="0">
            <a:noAutofit/>
          </a:bodyPr>
          <a:lstStyle>
            <a:lvl1pPr algn="l">
              <a:defRPr sz="2800" b="1" baseline="0">
                <a:solidFill>
                  <a:srgbClr val="FFFFFF"/>
                </a:solidFill>
              </a:defRPr>
            </a:lvl1pPr>
          </a:lstStyle>
          <a:p>
            <a:r>
              <a:rPr lang="en-US" dirty="0" smtClean="0"/>
              <a:t>CLICK TO ADD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171" y="375508"/>
            <a:ext cx="1586335" cy="305659"/>
          </a:xfrm>
          <a:prstGeom prst="rect">
            <a:avLst/>
          </a:prstGeom>
        </p:spPr>
      </p:pic>
      <p:sp>
        <p:nvSpPr>
          <p:cNvPr id="19" name="Text Box 10"/>
          <p:cNvSpPr txBox="1">
            <a:spLocks noChangeArrowheads="1"/>
          </p:cNvSpPr>
          <p:nvPr userDrawn="1"/>
        </p:nvSpPr>
        <p:spPr bwMode="auto">
          <a:xfrm>
            <a:off x="5971633" y="4719477"/>
            <a:ext cx="271516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225425" indent="-166688" algn="r"/>
            <a:r>
              <a:rPr lang="en-US" sz="800" dirty="0" smtClean="0"/>
              <a:t>Copyright </a:t>
            </a:r>
            <a:r>
              <a:rPr lang="en-US" sz="800" dirty="0" smtClean="0">
                <a:latin typeface="Arial" pitchFamily="34" charset="0"/>
                <a:cs typeface="Arial" pitchFamily="34" charset="0"/>
              </a:rPr>
              <a:t>© 2017</a:t>
            </a:r>
            <a:r>
              <a:rPr lang="en-US" sz="800" baseline="0" dirty="0" smtClean="0">
                <a:latin typeface="Arial" pitchFamily="34" charset="0"/>
                <a:cs typeface="Arial" pitchFamily="34" charset="0"/>
              </a:rPr>
              <a:t> </a:t>
            </a:r>
            <a:r>
              <a:rPr lang="en-US" sz="800" dirty="0" smtClean="0"/>
              <a:t>Raytheon Company. All rights reserved.</a:t>
            </a:r>
            <a:br>
              <a:rPr lang="en-US" sz="800" dirty="0" smtClean="0"/>
            </a:br>
            <a:r>
              <a:rPr lang="en-US" sz="800" dirty="0" smtClean="0"/>
              <a:t>Third-party content rights</a:t>
            </a:r>
            <a:r>
              <a:rPr lang="en-US" sz="800" baseline="0" dirty="0" smtClean="0"/>
              <a:t> as indicated.</a:t>
            </a:r>
            <a:endParaRPr lang="en-US" sz="800" dirty="0" smtClean="0"/>
          </a:p>
        </p:txBody>
      </p:sp>
      <p:sp>
        <p:nvSpPr>
          <p:cNvPr id="3" name="Text Placeholder 2"/>
          <p:cNvSpPr>
            <a:spLocks noGrp="1"/>
          </p:cNvSpPr>
          <p:nvPr>
            <p:ph type="body" sz="quarter" idx="11" hasCustomPrompt="1"/>
          </p:nvPr>
        </p:nvSpPr>
        <p:spPr>
          <a:xfrm>
            <a:off x="4572000" y="3379551"/>
            <a:ext cx="4114800" cy="457200"/>
          </a:xfrm>
        </p:spPr>
        <p:txBody>
          <a:bodyPr lIns="0" tIns="0" rIns="0" bIns="0" anchor="ctr"/>
          <a:lstStyle>
            <a:lvl1pPr marL="0" indent="0">
              <a:buNone/>
              <a:defRPr sz="2400" b="1"/>
            </a:lvl1pPr>
            <a:lvl2pPr marL="230188" indent="0">
              <a:buNone/>
              <a:defRPr/>
            </a:lvl2pPr>
            <a:lvl3pPr marL="461963" indent="0">
              <a:buNone/>
              <a:defRPr/>
            </a:lvl3pPr>
            <a:lvl4pPr marL="684212" indent="0">
              <a:buNone/>
              <a:defRPr/>
            </a:lvl4pPr>
            <a:lvl5pPr marL="914400" indent="0">
              <a:buNone/>
              <a:defRPr/>
            </a:lvl5pPr>
          </a:lstStyle>
          <a:p>
            <a:pPr lvl="0"/>
            <a:r>
              <a:rPr lang="en-US" dirty="0" smtClean="0"/>
              <a:t>Business or subtitle</a:t>
            </a:r>
          </a:p>
        </p:txBody>
      </p:sp>
      <p:sp>
        <p:nvSpPr>
          <p:cNvPr id="6" name="Text Placeholder 5"/>
          <p:cNvSpPr>
            <a:spLocks noGrp="1"/>
          </p:cNvSpPr>
          <p:nvPr>
            <p:ph type="body" sz="quarter" idx="12" hasCustomPrompt="1"/>
          </p:nvPr>
        </p:nvSpPr>
        <p:spPr>
          <a:xfrm>
            <a:off x="4572000" y="3855111"/>
            <a:ext cx="4114800" cy="574675"/>
          </a:xfrm>
        </p:spPr>
        <p:txBody>
          <a:bodyPr lIns="0" tIns="0" rIns="0" bIns="0" anchor="ctr"/>
          <a:lstStyle>
            <a:lvl1pPr marL="0" indent="0">
              <a:buNone/>
              <a:defRPr sz="1400"/>
            </a:lvl1pPr>
            <a:lvl2pPr marL="230188" indent="0">
              <a:buNone/>
              <a:defRPr/>
            </a:lvl2pPr>
            <a:lvl3pPr marL="461963" indent="0">
              <a:buNone/>
              <a:defRPr/>
            </a:lvl3pPr>
            <a:lvl4pPr marL="684212" indent="0">
              <a:buNone/>
              <a:defRPr/>
            </a:lvl4pPr>
            <a:lvl5pPr marL="914400" indent="0">
              <a:buNone/>
              <a:defRPr/>
            </a:lvl5pPr>
          </a:lstStyle>
          <a:p>
            <a:pPr lvl="0"/>
            <a:r>
              <a:rPr lang="en-US" dirty="0" smtClean="0"/>
              <a:t>Presenter name</a:t>
            </a:r>
            <a:br>
              <a:rPr lang="en-US" dirty="0" smtClean="0"/>
            </a:br>
            <a:r>
              <a:rPr lang="en-US" dirty="0" smtClean="0"/>
              <a:t>Date</a:t>
            </a:r>
          </a:p>
        </p:txBody>
      </p:sp>
      <p:sp>
        <p:nvSpPr>
          <p:cNvPr id="7" name="Text Placeholder 3"/>
          <p:cNvSpPr>
            <a:spLocks noGrp="1"/>
          </p:cNvSpPr>
          <p:nvPr>
            <p:ph type="body" sz="quarter" idx="13" hasCustomPrompt="1"/>
          </p:nvPr>
        </p:nvSpPr>
        <p:spPr>
          <a:xfrm>
            <a:off x="1583853" y="36576"/>
            <a:ext cx="5990933" cy="123111"/>
          </a:xfrm>
          <a:noFill/>
        </p:spPr>
        <p:txBody>
          <a:bodyPr wrap="square" rtlCol="0">
            <a:spAutoFit/>
          </a:bodyPr>
          <a:lstStyle>
            <a:lvl1pPr marL="0" marR="0" indent="0" algn="ctr" defTabSz="914400" rtl="0" eaLnBrk="1" fontAlgn="auto" latinLnBrk="0" hangingPunct="1">
              <a:lnSpc>
                <a:spcPct val="100000"/>
              </a:lnSpc>
              <a:spcBef>
                <a:spcPct val="20000"/>
              </a:spcBef>
              <a:spcAft>
                <a:spcPts val="0"/>
              </a:spcAft>
              <a:buClr>
                <a:schemeClr val="tx1"/>
              </a:buClr>
              <a:buSzTx/>
              <a:buFontTx/>
              <a:buNone/>
              <a:tabLst/>
              <a:defRPr lang="en-US" sz="800" kern="1200" cap="all" spc="100" baseline="0" dirty="0" smtClean="0">
                <a:solidFill>
                  <a:schemeClr val="accent6"/>
                </a:solidFill>
                <a:latin typeface="Arial" pitchFamily="34" charset="0"/>
                <a:ea typeface="+mn-ea"/>
                <a:cs typeface="Arial" pitchFamily="34" charset="0"/>
              </a:defRPr>
            </a:lvl1pPr>
            <a:lvl2pPr marL="225425" indent="0">
              <a:buFontTx/>
              <a:buNone/>
              <a:defRPr lang="en-US" dirty="0" smtClean="0">
                <a:latin typeface="+mn-lt"/>
              </a:defRPr>
            </a:lvl2pPr>
            <a:lvl3pPr marL="692150" indent="0">
              <a:buFontTx/>
              <a:buNone/>
              <a:defRPr lang="en-US" dirty="0" smtClean="0">
                <a:latin typeface="+mn-lt"/>
              </a:defRPr>
            </a:lvl3pPr>
            <a:lvl4pPr marL="1141412" indent="0">
              <a:buFontTx/>
              <a:buNone/>
              <a:defRPr lang="en-US" dirty="0" smtClean="0">
                <a:latin typeface="+mn-lt"/>
              </a:defRPr>
            </a:lvl4pPr>
            <a:lvl5pPr marL="1598612" indent="0">
              <a:buFontTx/>
              <a:buNone/>
              <a:defRPr lang="en-US" dirty="0">
                <a:latin typeface="+mn-lt"/>
              </a:defRPr>
            </a:lvl5pPr>
          </a:lstStyle>
          <a:p>
            <a:pPr marL="0" marR="0" lvl="0" indent="0" algn="ctr" defTabSz="914400" rtl="0" eaLnBrk="1" fontAlgn="auto" latinLnBrk="0" hangingPunct="1">
              <a:lnSpc>
                <a:spcPct val="100000"/>
              </a:lnSpc>
              <a:spcBef>
                <a:spcPct val="20000"/>
              </a:spcBef>
              <a:spcAft>
                <a:spcPts val="0"/>
              </a:spcAft>
              <a:buClr>
                <a:schemeClr val="tx1"/>
              </a:buClr>
              <a:buSzTx/>
              <a:buFontTx/>
              <a:buNone/>
              <a:tabLst/>
              <a:defRPr/>
            </a:pPr>
            <a:r>
              <a:rPr lang="en-US" dirty="0" smtClean="0"/>
              <a:t>UNCLASSIFIED</a:t>
            </a:r>
          </a:p>
        </p:txBody>
      </p:sp>
      <p:sp>
        <p:nvSpPr>
          <p:cNvPr id="8" name="Text Placeholder 11"/>
          <p:cNvSpPr>
            <a:spLocks noGrp="1"/>
          </p:cNvSpPr>
          <p:nvPr>
            <p:ph type="body" sz="quarter" idx="14" hasCustomPrompt="1"/>
          </p:nvPr>
        </p:nvSpPr>
        <p:spPr>
          <a:xfrm>
            <a:off x="1510065" y="4998590"/>
            <a:ext cx="6138508" cy="144910"/>
          </a:xfrm>
        </p:spPr>
        <p:txBody>
          <a:bodyPr/>
          <a:lstStyle>
            <a:lvl1pPr marL="0" marR="0" indent="0" algn="ctr" defTabSz="914400" rtl="0" eaLnBrk="1" fontAlgn="auto" latinLnBrk="0" hangingPunct="1">
              <a:lnSpc>
                <a:spcPct val="100000"/>
              </a:lnSpc>
              <a:spcBef>
                <a:spcPct val="20000"/>
              </a:spcBef>
              <a:spcAft>
                <a:spcPts val="0"/>
              </a:spcAft>
              <a:buClr>
                <a:schemeClr val="tx1"/>
              </a:buClr>
              <a:buSzTx/>
              <a:buFontTx/>
              <a:buNone/>
              <a:tabLst/>
              <a:defRPr lang="en-US" sz="800" kern="1200" cap="all" spc="100" baseline="0" smtClean="0">
                <a:solidFill>
                  <a:schemeClr val="accent6"/>
                </a:solidFill>
                <a:latin typeface="Arial" pitchFamily="34" charset="0"/>
                <a:ea typeface="+mn-ea"/>
                <a:cs typeface="Arial" pitchFamily="34" charset="0"/>
              </a:defRPr>
            </a:lvl1pPr>
          </a:lstStyle>
          <a:p>
            <a:pPr marL="0" marR="0" lvl="0" indent="0" algn="ctr" defTabSz="914400" rtl="0" eaLnBrk="1" fontAlgn="auto" latinLnBrk="0" hangingPunct="1">
              <a:lnSpc>
                <a:spcPct val="100000"/>
              </a:lnSpc>
              <a:spcBef>
                <a:spcPct val="20000"/>
              </a:spcBef>
              <a:spcAft>
                <a:spcPts val="0"/>
              </a:spcAft>
              <a:buClr>
                <a:schemeClr val="tx1"/>
              </a:buClr>
              <a:buSzTx/>
              <a:buFontTx/>
              <a:buNone/>
              <a:tabLst/>
              <a:defRPr/>
            </a:pPr>
            <a:r>
              <a:rPr lang="en-US" dirty="0" smtClean="0"/>
              <a:t>unclassified</a:t>
            </a:r>
          </a:p>
          <a:p>
            <a:pPr lvl="0"/>
            <a:endParaRPr lang="en-US" dirty="0"/>
          </a:p>
        </p:txBody>
      </p:sp>
      <p:sp>
        <p:nvSpPr>
          <p:cNvPr id="10" name="Text Placeholder 10"/>
          <p:cNvSpPr>
            <a:spLocks noGrp="1"/>
          </p:cNvSpPr>
          <p:nvPr>
            <p:ph type="body" sz="quarter" idx="16" hasCustomPrompt="1"/>
          </p:nvPr>
        </p:nvSpPr>
        <p:spPr>
          <a:xfrm>
            <a:off x="488136" y="4296937"/>
            <a:ext cx="3622334" cy="585625"/>
          </a:xfrm>
          <a:solidFill>
            <a:srgbClr val="FFFFFF">
              <a:alpha val="80000"/>
            </a:srgbClr>
          </a:solidFill>
          <a:ln w="3175">
            <a:solidFill>
              <a:schemeClr val="bg2"/>
            </a:solidFill>
          </a:ln>
        </p:spPr>
        <p:txBody>
          <a:bodyPr lIns="91440" tIns="64008" rIns="91440" bIns="64008" anchor="b" anchorCtr="0"/>
          <a:lstStyle>
            <a:lvl1pPr marL="0" indent="0">
              <a:buFontTx/>
              <a:buNone/>
              <a:defRPr sz="600" b="0" baseline="0"/>
            </a:lvl1pPr>
            <a:lvl2pPr marL="230188" indent="0">
              <a:buFontTx/>
              <a:buNone/>
              <a:defRPr sz="600"/>
            </a:lvl2pPr>
            <a:lvl3pPr marL="461963" indent="0">
              <a:buFontTx/>
              <a:buNone/>
              <a:defRPr sz="600"/>
            </a:lvl3pPr>
            <a:lvl4pPr marL="684212" indent="0">
              <a:buFontTx/>
              <a:buNone/>
              <a:defRPr sz="600"/>
            </a:lvl4pPr>
            <a:lvl5pPr marL="914400" indent="0">
              <a:buFontTx/>
              <a:buNone/>
              <a:defRPr sz="600"/>
            </a:lvl5pPr>
          </a:lstStyle>
          <a:p>
            <a:pPr lvl="0"/>
            <a:r>
              <a:rPr lang="en-US" dirty="0" smtClean="0"/>
              <a:t>EX/IM TITLE – REMOVE TEXT BOX IF NOT USED</a:t>
            </a:r>
            <a:br>
              <a:rPr lang="en-US" dirty="0" smtClean="0"/>
            </a:br>
            <a:r>
              <a:rPr lang="en-US" dirty="0" smtClean="0"/>
              <a:t>ADDITIONAL SUBTITLE: Users should ensure they follow the layout instructions found in Raytheon Policy 5024-RG (Global Trade Compliance: Marking and Protection of U.S. Export-Controlled Technical Information) – with the full marking on the first page and a smaller carryover marking on subsequent pages, if required.</a:t>
            </a:r>
            <a:endParaRPr lang="en-US" dirty="0"/>
          </a:p>
        </p:txBody>
      </p:sp>
    </p:spTree>
    <p:extLst>
      <p:ext uri="{BB962C8B-B14F-4D97-AF65-F5344CB8AC3E}">
        <p14:creationId xmlns:p14="http://schemas.microsoft.com/office/powerpoint/2010/main" val="24005382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Cover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9F7DBA-F500-4205-8325-30406E9819A1}" type="datetime1">
              <a:rPr lang="en-US" smtClean="0"/>
              <a:t>4/25/2017</a:t>
            </a:fld>
            <a:endParaRPr lang="en-US"/>
          </a:p>
        </p:txBody>
      </p:sp>
      <p:sp>
        <p:nvSpPr>
          <p:cNvPr id="5" name="Slide Number Placeholder 4"/>
          <p:cNvSpPr>
            <a:spLocks noGrp="1"/>
          </p:cNvSpPr>
          <p:nvPr>
            <p:ph type="sldNum" sz="quarter" idx="12"/>
          </p:nvPr>
        </p:nvSpPr>
        <p:spPr/>
        <p:txBody>
          <a:bodyPr/>
          <a:lstStyle/>
          <a:p>
            <a:fld id="{8D57DBB9-07C6-49AB-BFD5-E737C7E241F6}" type="slidenum">
              <a:rPr lang="en-US" smtClean="0"/>
              <a:pPr/>
              <a:t>‹#›</a:t>
            </a:fld>
            <a:endParaRPr lang="en-US"/>
          </a:p>
        </p:txBody>
      </p:sp>
      <p:sp>
        <p:nvSpPr>
          <p:cNvPr id="6" name="Title 1"/>
          <p:cNvSpPr>
            <a:spLocks noGrp="1"/>
          </p:cNvSpPr>
          <p:nvPr>
            <p:ph type="title" hasCustomPrompt="1"/>
          </p:nvPr>
        </p:nvSpPr>
        <p:spPr>
          <a:xfrm>
            <a:off x="609599" y="2050038"/>
            <a:ext cx="8294688" cy="492443"/>
          </a:xfrm>
          <a:prstGeom prst="rect">
            <a:avLst/>
          </a:prstGeom>
          <a:effectLst/>
        </p:spPr>
        <p:txBody>
          <a:bodyPr lIns="0" tIns="0" rIns="0" bIns="0">
            <a:noAutofit/>
          </a:bodyPr>
          <a:lstStyle>
            <a:lvl1pPr marL="0" indent="0" algn="l">
              <a:defRPr sz="3600" b="1" baseline="0">
                <a:solidFill>
                  <a:schemeClr val="tx1"/>
                </a:solidFill>
              </a:defRPr>
            </a:lvl1pPr>
          </a:lstStyle>
          <a:p>
            <a:r>
              <a:rPr lang="en-US" dirty="0" smtClean="0"/>
              <a:t>Presentation Title</a:t>
            </a:r>
            <a:endParaRPr lang="en-US" dirty="0"/>
          </a:p>
        </p:txBody>
      </p:sp>
      <p:sp>
        <p:nvSpPr>
          <p:cNvPr id="8" name="Text Placeholder 2"/>
          <p:cNvSpPr>
            <a:spLocks noGrp="1"/>
          </p:cNvSpPr>
          <p:nvPr>
            <p:ph type="body" sz="quarter" idx="11" hasCustomPrompt="1"/>
          </p:nvPr>
        </p:nvSpPr>
        <p:spPr>
          <a:xfrm>
            <a:off x="609600" y="2905650"/>
            <a:ext cx="8294687" cy="1684290"/>
          </a:xfrm>
        </p:spPr>
        <p:txBody>
          <a:bodyPr anchor="ctr"/>
          <a:lstStyle>
            <a:lvl1pPr marL="0" indent="0">
              <a:buNone/>
              <a:defRPr sz="1800" b="0" baseline="0"/>
            </a:lvl1pPr>
            <a:lvl2pPr marL="230188" indent="0">
              <a:buNone/>
              <a:defRPr/>
            </a:lvl2pPr>
            <a:lvl3pPr marL="461963" indent="0">
              <a:buNone/>
              <a:defRPr/>
            </a:lvl3pPr>
            <a:lvl4pPr marL="684212" indent="0">
              <a:buNone/>
              <a:defRPr/>
            </a:lvl4pPr>
            <a:lvl5pPr marL="914400" indent="0">
              <a:buNone/>
              <a:defRPr/>
            </a:lvl5pPr>
          </a:lstStyle>
          <a:p>
            <a:pPr lvl="0"/>
            <a:r>
              <a:rPr lang="en-US" dirty="0" smtClean="0"/>
              <a:t>Business or subtitle</a:t>
            </a:r>
            <a:br>
              <a:rPr lang="en-US" dirty="0" smtClean="0"/>
            </a:br>
            <a:r>
              <a:rPr lang="en-US" dirty="0" smtClean="0"/>
              <a:t>Presenter name</a:t>
            </a:r>
            <a:br>
              <a:rPr lang="en-US" dirty="0" smtClean="0"/>
            </a:br>
            <a:r>
              <a:rPr lang="en-US" dirty="0" smtClean="0"/>
              <a:t/>
            </a:r>
            <a:br>
              <a:rPr lang="en-US" dirty="0" smtClean="0"/>
            </a:br>
            <a:r>
              <a:rPr lang="en-US" dirty="0" smtClean="0"/>
              <a:t>Date</a:t>
            </a:r>
          </a:p>
        </p:txBody>
      </p:sp>
    </p:spTree>
    <p:extLst>
      <p:ext uri="{BB962C8B-B14F-4D97-AF65-F5344CB8AC3E}">
        <p14:creationId xmlns:p14="http://schemas.microsoft.com/office/powerpoint/2010/main" val="32581014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541" y="161238"/>
            <a:ext cx="6995535" cy="51435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36538" y="781050"/>
            <a:ext cx="8667750" cy="339447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20976" y="4899769"/>
            <a:ext cx="702311" cy="132895"/>
          </a:xfrm>
          <a:prstGeom prst="rect">
            <a:avLst/>
          </a:prstGeom>
        </p:spPr>
        <p:txBody>
          <a:bodyPr vert="horz" lIns="91440" tIns="45720" rIns="0" bIns="45720" rtlCol="0" anchor="ctr"/>
          <a:lstStyle>
            <a:lvl1pPr algn="r">
              <a:defRPr sz="700">
                <a:solidFill>
                  <a:schemeClr val="tx1"/>
                </a:solidFill>
                <a:latin typeface="Arial" pitchFamily="34" charset="0"/>
              </a:defRPr>
            </a:lvl1pPr>
          </a:lstStyle>
          <a:p>
            <a:fld id="{275B6821-017E-4C24-99F3-4FD60F1B78E3}" type="datetime1">
              <a:rPr lang="en-US" smtClean="0"/>
              <a:pPr/>
              <a:t>4/25/2017</a:t>
            </a:fld>
            <a:endParaRPr lang="en-US" dirty="0"/>
          </a:p>
        </p:txBody>
      </p:sp>
      <p:sp>
        <p:nvSpPr>
          <p:cNvPr id="6" name="Slide Number Placeholder 5"/>
          <p:cNvSpPr>
            <a:spLocks noGrp="1"/>
          </p:cNvSpPr>
          <p:nvPr>
            <p:ph type="sldNum" sz="quarter" idx="4"/>
          </p:nvPr>
        </p:nvSpPr>
        <p:spPr>
          <a:xfrm>
            <a:off x="8675688" y="4899769"/>
            <a:ext cx="228600" cy="132895"/>
          </a:xfrm>
          <a:prstGeom prst="rect">
            <a:avLst/>
          </a:prstGeom>
        </p:spPr>
        <p:txBody>
          <a:bodyPr vert="horz" lIns="0" tIns="45720" rIns="0" bIns="45720" rtlCol="0" anchor="ctr"/>
          <a:lstStyle>
            <a:lvl1pPr algn="l">
              <a:defRPr sz="700">
                <a:solidFill>
                  <a:schemeClr val="tx1"/>
                </a:solidFill>
                <a:latin typeface="Arial" pitchFamily="34" charset="0"/>
              </a:defRPr>
            </a:lvl1pPr>
          </a:lstStyle>
          <a:p>
            <a:fld id="{8D57DBB9-07C6-49AB-BFD5-E737C7E241F6}" type="slidenum">
              <a:rPr lang="en-US" smtClean="0"/>
              <a:pPr/>
              <a:t>‹#›</a:t>
            </a:fld>
            <a:endParaRPr lang="en-US" dirty="0"/>
          </a:p>
        </p:txBody>
      </p:sp>
      <p:sp>
        <p:nvSpPr>
          <p:cNvPr id="9" name="Line 28"/>
          <p:cNvSpPr>
            <a:spLocks noChangeShapeType="1"/>
          </p:cNvSpPr>
          <p:nvPr/>
        </p:nvSpPr>
        <p:spPr bwMode="auto">
          <a:xfrm>
            <a:off x="8596631" y="4904648"/>
            <a:ext cx="0" cy="128016"/>
          </a:xfrm>
          <a:prstGeom prst="line">
            <a:avLst/>
          </a:prstGeom>
          <a:noFill/>
          <a:ln w="3175">
            <a:solidFill>
              <a:schemeClr val="tx1"/>
            </a:solidFill>
            <a:round/>
            <a:headEnd/>
            <a:tailEnd/>
          </a:ln>
          <a:effectLst/>
        </p:spPr>
        <p:txBody>
          <a:bodyPr wrap="none" anchor="ctr"/>
          <a:lstStyle/>
          <a:p>
            <a:pPr>
              <a:defRPr/>
            </a:pPr>
            <a:endParaRPr lang="en-US" sz="1600" dirty="0">
              <a:solidFill>
                <a:schemeClr val="accent6"/>
              </a:solidFill>
              <a:latin typeface="Arial" pitchFamily="34" charset="0"/>
            </a:endParaRPr>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19213" y="194045"/>
            <a:ext cx="1263719" cy="280299"/>
          </a:xfrm>
          <a:prstGeom prst="rect">
            <a:avLst/>
          </a:prstGeom>
        </p:spPr>
      </p:pic>
      <p:cxnSp>
        <p:nvCxnSpPr>
          <p:cNvPr id="11" name="Straight Connector 10"/>
          <p:cNvCxnSpPr/>
          <p:nvPr userDrawn="1"/>
        </p:nvCxnSpPr>
        <p:spPr>
          <a:xfrm flipH="1">
            <a:off x="0" y="720090"/>
            <a:ext cx="9144000" cy="0"/>
          </a:xfrm>
          <a:prstGeom prst="line">
            <a:avLst/>
          </a:prstGeom>
          <a:ln w="12700">
            <a:solidFill>
              <a:srgbClr val="CE112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76030" y="-3"/>
            <a:ext cx="6591940" cy="215444"/>
          </a:xfrm>
          <a:prstGeom prst="rect">
            <a:avLst/>
          </a:prstGeom>
          <a:noFill/>
        </p:spPr>
        <p:txBody>
          <a:bodyPr wrap="square" rtlCol="0">
            <a:spAutoFit/>
          </a:bodyPr>
          <a:lstStyle/>
          <a:p>
            <a:pPr algn="ctr"/>
            <a:r>
              <a:rPr lang="en-US" sz="800" b="0" i="0" u="none" strike="noStrike" kern="1200" spc="50" baseline="0" dirty="0" smtClean="0">
                <a:solidFill>
                  <a:schemeClr val="accent6"/>
                </a:solidFill>
                <a:latin typeface="+mn-lt"/>
                <a:ea typeface="+mn-ea"/>
                <a:cs typeface="+mn-cs"/>
              </a:rPr>
              <a:t>UNCLASSIFIED</a:t>
            </a:r>
            <a:endParaRPr lang="en-US" sz="800" cap="none" spc="50" baseline="0" dirty="0" smtClean="0">
              <a:solidFill>
                <a:schemeClr val="accent6"/>
              </a:solidFill>
              <a:latin typeface="+mn-lt"/>
              <a:cs typeface="Arial" pitchFamily="34" charset="0"/>
            </a:endParaRPr>
          </a:p>
        </p:txBody>
      </p:sp>
      <p:sp>
        <p:nvSpPr>
          <p:cNvPr id="12" name="TextBox 11"/>
          <p:cNvSpPr txBox="1"/>
          <p:nvPr userDrawn="1"/>
        </p:nvSpPr>
        <p:spPr>
          <a:xfrm>
            <a:off x="1372745" y="4918614"/>
            <a:ext cx="6408703" cy="215444"/>
          </a:xfrm>
          <a:prstGeom prst="rect">
            <a:avLst/>
          </a:prstGeom>
          <a:noFill/>
        </p:spPr>
        <p:txBody>
          <a:bodyPr wrap="square" rtlCol="0">
            <a:spAutoFit/>
          </a:bodyPr>
          <a:lstStyle/>
          <a:p>
            <a:pPr algn="ctr"/>
            <a:r>
              <a:rPr lang="en-US" sz="800" b="0" i="0" u="none" strike="noStrike" kern="1200" spc="50" baseline="0" dirty="0" smtClean="0">
                <a:solidFill>
                  <a:schemeClr val="accent6"/>
                </a:solidFill>
                <a:latin typeface="+mn-lt"/>
                <a:ea typeface="+mn-ea"/>
                <a:cs typeface="+mn-cs"/>
              </a:rPr>
              <a:t>UNCLASSIFIED</a:t>
            </a:r>
            <a:endParaRPr lang="en-US" sz="800" cap="none" spc="50" baseline="0" dirty="0" smtClean="0">
              <a:solidFill>
                <a:schemeClr val="accent6"/>
              </a:solidFill>
              <a:latin typeface="+mn-lt"/>
              <a:cs typeface="Arial"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69" r:id="rId2"/>
    <p:sldLayoutId id="2147483654" r:id="rId3"/>
    <p:sldLayoutId id="2147483667" r:id="rId4"/>
    <p:sldLayoutId id="2147483670" r:id="rId5"/>
  </p:sldLayoutIdLst>
  <p:transition>
    <p:fade/>
  </p:transition>
  <p:timing>
    <p:tnLst>
      <p:par>
        <p:cTn id="1" dur="indefinite" restart="never" nodeType="tmRoot"/>
      </p:par>
    </p:tnLst>
  </p:timing>
  <p:hf hdr="0" ftr="0"/>
  <p:txStyles>
    <p:titleStyle>
      <a:lvl1pPr algn="l" defTabSz="914400" rtl="0" eaLnBrk="1" latinLnBrk="0" hangingPunct="1">
        <a:spcBef>
          <a:spcPct val="0"/>
        </a:spcBef>
        <a:buNone/>
        <a:defRPr sz="2800" b="1" kern="1200">
          <a:solidFill>
            <a:schemeClr val="tx1"/>
          </a:solidFill>
          <a:latin typeface="Arial" pitchFamily="34" charset="0"/>
          <a:ea typeface="+mj-ea"/>
          <a:cs typeface="+mj-cs"/>
        </a:defRPr>
      </a:lvl1pPr>
    </p:titleStyle>
    <p:bodyStyle>
      <a:lvl1pPr marL="230188" indent="-230188" algn="l" defTabSz="914400" rtl="0" eaLnBrk="1" latinLnBrk="0" hangingPunct="1">
        <a:spcBef>
          <a:spcPct val="20000"/>
        </a:spcBef>
        <a:buClr>
          <a:schemeClr val="tx1"/>
        </a:buClr>
        <a:buFont typeface="Wingdings" pitchFamily="2" charset="2"/>
        <a:buChar char="§"/>
        <a:defRPr sz="2400" kern="1200">
          <a:solidFill>
            <a:schemeClr val="tx1"/>
          </a:solidFill>
          <a:latin typeface="Arial" pitchFamily="34" charset="0"/>
          <a:ea typeface="+mn-ea"/>
          <a:cs typeface="+mn-cs"/>
        </a:defRPr>
      </a:lvl1pPr>
      <a:lvl2pPr marL="461963" indent="-231775" algn="l" defTabSz="914400" rtl="0" eaLnBrk="1" latinLnBrk="0" hangingPunct="1">
        <a:spcBef>
          <a:spcPct val="20000"/>
        </a:spcBef>
        <a:buClr>
          <a:schemeClr val="tx1"/>
        </a:buClr>
        <a:buFont typeface="Arial" pitchFamily="34" charset="0"/>
        <a:buChar char="–"/>
        <a:defRPr sz="1800" kern="1200">
          <a:solidFill>
            <a:schemeClr val="tx1"/>
          </a:solidFill>
          <a:latin typeface="Arial" pitchFamily="34" charset="0"/>
          <a:ea typeface="+mn-ea"/>
          <a:cs typeface="+mn-cs"/>
        </a:defRPr>
      </a:lvl2pPr>
      <a:lvl3pPr marL="684213" indent="-222250" algn="l" defTabSz="914400" rtl="0" eaLnBrk="1" latinLnBrk="0" hangingPunct="1">
        <a:spcBef>
          <a:spcPct val="20000"/>
        </a:spcBef>
        <a:buClr>
          <a:schemeClr val="tx1"/>
        </a:buClr>
        <a:buFont typeface="Wingdings" pitchFamily="2" charset="2"/>
        <a:buChar char="§"/>
        <a:defRPr sz="1800" kern="1200">
          <a:solidFill>
            <a:schemeClr val="tx1"/>
          </a:solidFill>
          <a:latin typeface="Arial" pitchFamily="34" charset="0"/>
          <a:ea typeface="+mn-ea"/>
          <a:cs typeface="+mn-cs"/>
        </a:defRPr>
      </a:lvl3pPr>
      <a:lvl4pPr marL="914400" indent="-230188" algn="l" defTabSz="914400" rtl="0" eaLnBrk="1" latinLnBrk="0" hangingPunct="1">
        <a:spcBef>
          <a:spcPct val="20000"/>
        </a:spcBef>
        <a:buClr>
          <a:schemeClr val="tx1"/>
        </a:buClr>
        <a:buFont typeface="Arial" pitchFamily="34" charset="0"/>
        <a:buChar char="–"/>
        <a:defRPr sz="1800" b="0" kern="1200">
          <a:solidFill>
            <a:schemeClr val="tx1"/>
          </a:solidFill>
          <a:latin typeface="Arial" pitchFamily="34" charset="0"/>
          <a:ea typeface="+mn-ea"/>
          <a:cs typeface="+mn-cs"/>
        </a:defRPr>
      </a:lvl4pPr>
      <a:lvl5pPr marL="1144588" indent="-230188" algn="l" defTabSz="914400" rtl="0" eaLnBrk="1" latinLnBrk="0" hangingPunct="1">
        <a:spcBef>
          <a:spcPct val="20000"/>
        </a:spcBef>
        <a:buClr>
          <a:schemeClr val="tx1"/>
        </a:buClr>
        <a:buFont typeface="Wingdings" pitchFamily="2" charset="2"/>
        <a:buChar char="§"/>
        <a:defRPr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Detecting &amp; Managing Job Events &amp; Progress with an HTCondor Update Job Info Hook</a:t>
            </a:r>
            <a:endParaRPr lang="en-US" dirty="0"/>
          </a:p>
        </p:txBody>
      </p:sp>
      <p:sp>
        <p:nvSpPr>
          <p:cNvPr id="3" name="Text Placeholder 2"/>
          <p:cNvSpPr>
            <a:spLocks noGrp="1"/>
          </p:cNvSpPr>
          <p:nvPr>
            <p:ph type="body" sz="quarter" idx="11"/>
          </p:nvPr>
        </p:nvSpPr>
        <p:spPr/>
        <p:txBody>
          <a:bodyPr/>
          <a:lstStyle/>
          <a:p>
            <a:r>
              <a:rPr lang="en-US" dirty="0" smtClean="0"/>
              <a:t>Integrated Defense Systems</a:t>
            </a:r>
            <a:endParaRPr lang="en-US" dirty="0"/>
          </a:p>
        </p:txBody>
      </p:sp>
      <p:sp>
        <p:nvSpPr>
          <p:cNvPr id="4" name="Text Placeholder 3"/>
          <p:cNvSpPr>
            <a:spLocks noGrp="1"/>
          </p:cNvSpPr>
          <p:nvPr>
            <p:ph type="body" sz="quarter" idx="12"/>
          </p:nvPr>
        </p:nvSpPr>
        <p:spPr/>
        <p:txBody>
          <a:bodyPr/>
          <a:lstStyle/>
          <a:p>
            <a:r>
              <a:rPr lang="en-US" dirty="0" smtClean="0"/>
              <a:t>Michael V. Pelletier</a:t>
            </a:r>
          </a:p>
          <a:p>
            <a:r>
              <a:rPr lang="en-US" dirty="0" smtClean="0"/>
              <a:t>May 2017</a:t>
            </a:r>
            <a:endParaRPr lang="en-US" dirty="0"/>
          </a:p>
        </p:txBody>
      </p:sp>
      <p:sp>
        <p:nvSpPr>
          <p:cNvPr id="8" name="Text Placeholder 7"/>
          <p:cNvSpPr>
            <a:spLocks noGrp="1"/>
          </p:cNvSpPr>
          <p:nvPr>
            <p:ph type="body" sz="quarter" idx="13"/>
          </p:nvPr>
        </p:nvSpPr>
        <p:spPr/>
        <p:txBody>
          <a:bodyPr/>
          <a:lstStyle/>
          <a:p>
            <a:r>
              <a:rPr lang="en-US" dirty="0" smtClean="0"/>
              <a:t>UNCLASSIFIED</a:t>
            </a:r>
            <a:endParaRPr lang="en-US" dirty="0"/>
          </a:p>
        </p:txBody>
      </p:sp>
      <p:sp>
        <p:nvSpPr>
          <p:cNvPr id="9" name="Text Placeholder 8"/>
          <p:cNvSpPr>
            <a:spLocks noGrp="1"/>
          </p:cNvSpPr>
          <p:nvPr>
            <p:ph type="body" sz="quarter" idx="14"/>
          </p:nvPr>
        </p:nvSpPr>
        <p:spPr/>
        <p:txBody>
          <a:bodyPr/>
          <a:lstStyle/>
          <a:p>
            <a:r>
              <a:rPr lang="en-US" dirty="0" smtClean="0"/>
              <a:t>UNCLASSIFIED</a:t>
            </a:r>
            <a:endParaRPr lang="en-US" dirty="0"/>
          </a:p>
        </p:txBody>
      </p:sp>
      <p:sp>
        <p:nvSpPr>
          <p:cNvPr id="10" name="Text Placeholder 9"/>
          <p:cNvSpPr>
            <a:spLocks noGrp="1"/>
          </p:cNvSpPr>
          <p:nvPr>
            <p:ph type="body" sz="quarter" idx="16"/>
          </p:nvPr>
        </p:nvSpPr>
        <p:spPr>
          <a:xfrm>
            <a:off x="240947" y="4479500"/>
            <a:ext cx="3310140" cy="405983"/>
          </a:xfrm>
        </p:spPr>
        <p:txBody>
          <a:bodyPr/>
          <a:lstStyle/>
          <a:p>
            <a:r>
              <a:rPr lang="en-US" dirty="0" smtClean="0"/>
              <a:t>This document does not contain technology or Technical Data controlled under either the U.S. International Traffic in Arms Regulations or the U.S. Export Administration Regulations.</a:t>
            </a:r>
            <a:br>
              <a:rPr lang="en-US" dirty="0" smtClean="0"/>
            </a:br>
            <a:r>
              <a:rPr lang="en-US" dirty="0" smtClean="0"/>
              <a:t>eTPCR IDS-10494</a:t>
            </a:r>
            <a:endParaRPr lang="en-US" dirty="0"/>
          </a:p>
        </p:txBody>
      </p:sp>
      <p:pic>
        <p:nvPicPr>
          <p:cNvPr id="12" name="Picture 11"/>
          <p:cNvPicPr>
            <a:picLocks noChangeAspect="1"/>
          </p:cNvPicPr>
          <p:nvPr/>
        </p:nvPicPr>
        <p:blipFill>
          <a:blip r:embed="rId3"/>
          <a:stretch>
            <a:fillRect/>
          </a:stretch>
        </p:blipFill>
        <p:spPr>
          <a:xfrm>
            <a:off x="4743941" y="1039246"/>
            <a:ext cx="3942859" cy="730626"/>
          </a:xfrm>
          <a:prstGeom prst="rect">
            <a:avLst/>
          </a:prstGeom>
        </p:spPr>
      </p:pic>
    </p:spTree>
    <p:extLst>
      <p:ext uri="{BB962C8B-B14F-4D97-AF65-F5344CB8AC3E}">
        <p14:creationId xmlns:p14="http://schemas.microsoft.com/office/powerpoint/2010/main" val="77584699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Workarounds</a:t>
            </a:r>
            <a:endParaRPr lang="en-US" dirty="0"/>
          </a:p>
        </p:txBody>
      </p:sp>
      <p:sp>
        <p:nvSpPr>
          <p:cNvPr id="3" name="Content Placeholder 2"/>
          <p:cNvSpPr>
            <a:spLocks noGrp="1"/>
          </p:cNvSpPr>
          <p:nvPr>
            <p:ph idx="1"/>
          </p:nvPr>
        </p:nvSpPr>
        <p:spPr>
          <a:xfrm>
            <a:off x="236541" y="871466"/>
            <a:ext cx="8660719" cy="3929449"/>
          </a:xfrm>
        </p:spPr>
        <p:txBody>
          <a:bodyPr/>
          <a:lstStyle/>
          <a:p>
            <a:r>
              <a:rPr lang="en-US" b="1" dirty="0" smtClean="0"/>
              <a:t>Software-internal abort timeout</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10</a:t>
            </a:fld>
            <a:endParaRPr lang="en-US"/>
          </a:p>
        </p:txBody>
      </p:sp>
      <p:sp>
        <p:nvSpPr>
          <p:cNvPr id="23" name="Content Placeholder 7"/>
          <p:cNvSpPr txBox="1">
            <a:spLocks/>
          </p:cNvSpPr>
          <p:nvPr/>
        </p:nvSpPr>
        <p:spPr>
          <a:xfrm>
            <a:off x="295556" y="3201563"/>
            <a:ext cx="4206240" cy="1697236"/>
          </a:xfrm>
          <a:prstGeom prst="rect">
            <a:avLst/>
          </a:prstGeom>
        </p:spPr>
        <p:txBody>
          <a:bodyPr vert="horz" lIns="0" tIns="0" rIns="0" bIns="0" rtlCol="0">
            <a:noAutofit/>
          </a:bodyPr>
          <a:lstStyle>
            <a:lvl1pPr marL="230188" indent="-230188" algn="l" defTabSz="914400" rtl="0" eaLnBrk="1" latinLnBrk="0" hangingPunct="1">
              <a:spcBef>
                <a:spcPct val="20000"/>
              </a:spcBef>
              <a:buClr>
                <a:schemeClr val="tx1"/>
              </a:buClr>
              <a:buFont typeface="Wingdings" pitchFamily="2" charset="2"/>
              <a:buChar char="§"/>
              <a:defRPr sz="2400" kern="1200">
                <a:solidFill>
                  <a:schemeClr val="tx1"/>
                </a:solidFill>
                <a:latin typeface="Arial" pitchFamily="34" charset="0"/>
                <a:ea typeface="+mn-ea"/>
                <a:cs typeface="+mn-cs"/>
              </a:defRPr>
            </a:lvl1pPr>
            <a:lvl2pPr marL="461963" indent="-231775" algn="l" defTabSz="914400" rtl="0" eaLnBrk="1" latinLnBrk="0" hangingPunct="1">
              <a:spcBef>
                <a:spcPct val="20000"/>
              </a:spcBef>
              <a:buClr>
                <a:schemeClr val="tx1"/>
              </a:buClr>
              <a:buFont typeface="Arial" pitchFamily="34" charset="0"/>
              <a:buChar char="–"/>
              <a:defRPr sz="1800" kern="1200">
                <a:solidFill>
                  <a:schemeClr val="tx1"/>
                </a:solidFill>
                <a:latin typeface="Arial" pitchFamily="34" charset="0"/>
                <a:ea typeface="+mn-ea"/>
                <a:cs typeface="+mn-cs"/>
              </a:defRPr>
            </a:lvl2pPr>
            <a:lvl3pPr marL="684213" indent="-222250" algn="l" defTabSz="914400" rtl="0" eaLnBrk="1" latinLnBrk="0" hangingPunct="1">
              <a:spcBef>
                <a:spcPct val="20000"/>
              </a:spcBef>
              <a:buClr>
                <a:schemeClr val="tx1"/>
              </a:buClr>
              <a:buFont typeface="Wingdings" pitchFamily="2" charset="2"/>
              <a:buChar char="§"/>
              <a:defRPr sz="1800" kern="1200">
                <a:solidFill>
                  <a:schemeClr val="tx1"/>
                </a:solidFill>
                <a:latin typeface="Arial" pitchFamily="34" charset="0"/>
                <a:ea typeface="+mn-ea"/>
                <a:cs typeface="+mn-cs"/>
              </a:defRPr>
            </a:lvl3pPr>
            <a:lvl4pPr marL="914400" indent="-230188" algn="l" defTabSz="914400" rtl="0" eaLnBrk="1" latinLnBrk="0" hangingPunct="1">
              <a:spcBef>
                <a:spcPct val="20000"/>
              </a:spcBef>
              <a:buClr>
                <a:schemeClr val="tx1"/>
              </a:buClr>
              <a:buFont typeface="Arial" pitchFamily="34" charset="0"/>
              <a:buChar char="–"/>
              <a:defRPr sz="1800" b="0" kern="1200">
                <a:solidFill>
                  <a:schemeClr val="tx1"/>
                </a:solidFill>
                <a:latin typeface="Arial" pitchFamily="34" charset="0"/>
                <a:ea typeface="+mn-ea"/>
                <a:cs typeface="+mn-cs"/>
              </a:defRPr>
            </a:lvl4pPr>
            <a:lvl5pPr marL="1144588" indent="-230188" algn="l" defTabSz="914400" rtl="0" eaLnBrk="1" latinLnBrk="0" hangingPunct="1">
              <a:spcBef>
                <a:spcPct val="20000"/>
              </a:spcBef>
              <a:buClr>
                <a:schemeClr val="tx1"/>
              </a:buClr>
              <a:buFont typeface="Wingdings" pitchFamily="2" charset="2"/>
              <a:buChar char="§"/>
              <a:defRPr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Some of our software will run on hardware destined for destruction, so “reconnect or die trying” is the rule</a:t>
            </a:r>
          </a:p>
          <a:p>
            <a:r>
              <a:rPr lang="en-US" sz="1800" dirty="0" smtClean="0"/>
              <a:t>“Test like you fly” – words to live by</a:t>
            </a:r>
          </a:p>
          <a:p>
            <a:r>
              <a:rPr lang="en-US" sz="1800" dirty="0" smtClean="0"/>
              <a:t>Could pose security risks if used</a:t>
            </a:r>
            <a:endParaRPr lang="en-US" sz="1800" dirty="0"/>
          </a:p>
        </p:txBody>
      </p:sp>
      <p:grpSp>
        <p:nvGrpSpPr>
          <p:cNvPr id="30" name="Group 29"/>
          <p:cNvGrpSpPr/>
          <p:nvPr/>
        </p:nvGrpSpPr>
        <p:grpSpPr>
          <a:xfrm>
            <a:off x="4862611" y="1214845"/>
            <a:ext cx="3947007" cy="3688940"/>
            <a:chOff x="4862611" y="1111975"/>
            <a:chExt cx="3947007" cy="3688940"/>
          </a:xfrm>
        </p:grpSpPr>
        <p:pic>
          <p:nvPicPr>
            <p:cNvPr id="3074" name="Picture 2" descr="https://upload.wikimedia.org/wikipedia/commons/thumb/4/45/The_first_of_two_Terminal_High_Altitude_Area_Defense_%28THAAD%29_interceptors_is_launched_during_a_successful_intercept_test_-_US_Army.jpg/640px-The_first_of_two_Terminal_High_Altitude_Area_Defense_%28THAAD%29_interceptors_is_launched_during_a_successful_intercept_test_-_US_Army.jpg"/>
            <p:cNvPicPr>
              <a:picLocks noChangeAspect="1" noChangeArrowheads="1"/>
            </p:cNvPicPr>
            <p:nvPr/>
          </p:nvPicPr>
          <p:blipFill rotWithShape="1">
            <a:blip r:embed="rId3">
              <a:extLst>
                <a:ext uri="{28A0092B-C50C-407E-A947-70E740481C1C}">
                  <a14:useLocalDpi xmlns:a14="http://schemas.microsoft.com/office/drawing/2010/main" val="0"/>
                </a:ext>
              </a:extLst>
            </a:blip>
            <a:srcRect l="27189" t="1292" r="7025" b="-1292"/>
            <a:stretch/>
          </p:blipFill>
          <p:spPr bwMode="auto">
            <a:xfrm>
              <a:off x="4950254" y="1358196"/>
              <a:ext cx="3771721" cy="3224983"/>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93095" y="4554694"/>
              <a:ext cx="1816523" cy="246221"/>
            </a:xfrm>
            <a:prstGeom prst="rect">
              <a:avLst/>
            </a:prstGeom>
            <a:noFill/>
          </p:spPr>
          <p:txBody>
            <a:bodyPr wrap="none" rtlCol="0">
              <a:spAutoFit/>
            </a:bodyPr>
            <a:lstStyle/>
            <a:p>
              <a:pPr algn="r"/>
              <a:r>
                <a:rPr lang="en-US" sz="1000" i="1" dirty="0" smtClean="0">
                  <a:solidFill>
                    <a:schemeClr val="bg1">
                      <a:lumMod val="50000"/>
                    </a:schemeClr>
                  </a:solidFill>
                  <a:latin typeface="Arial" pitchFamily="34" charset="0"/>
                  <a:cs typeface="Arial" pitchFamily="34" charset="0"/>
                </a:rPr>
                <a:t>US Army Photo – CC-BY 2.0</a:t>
              </a:r>
            </a:p>
          </p:txBody>
        </p:sp>
        <p:sp>
          <p:nvSpPr>
            <p:cNvPr id="21" name="TextBox 20"/>
            <p:cNvSpPr txBox="1"/>
            <p:nvPr/>
          </p:nvSpPr>
          <p:spPr>
            <a:xfrm>
              <a:off x="4950254" y="1914448"/>
              <a:ext cx="2167581" cy="461665"/>
            </a:xfrm>
            <a:prstGeom prst="rect">
              <a:avLst/>
            </a:prstGeom>
            <a:noFill/>
          </p:spPr>
          <p:txBody>
            <a:bodyPr wrap="none" rtlCol="0">
              <a:spAutoFit/>
            </a:bodyPr>
            <a:lstStyle/>
            <a:p>
              <a:r>
                <a:rPr lang="en-US" sz="2400" b="1" dirty="0" smtClean="0">
                  <a:solidFill>
                    <a:schemeClr val="bg1"/>
                  </a:solidFill>
                  <a:latin typeface="Arial" pitchFamily="34" charset="0"/>
                  <a:cs typeface="Arial" pitchFamily="34" charset="0"/>
                </a:rPr>
                <a:t>Software Unit</a:t>
              </a:r>
            </a:p>
          </p:txBody>
        </p:sp>
        <p:cxnSp>
          <p:nvCxnSpPr>
            <p:cNvPr id="25" name="Straight Arrow Connector 24"/>
            <p:cNvCxnSpPr/>
            <p:nvPr/>
          </p:nvCxnSpPr>
          <p:spPr>
            <a:xfrm flipV="1">
              <a:off x="6610865" y="1581666"/>
              <a:ext cx="235854" cy="41316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62611" y="1111975"/>
              <a:ext cx="2738250" cy="246221"/>
            </a:xfrm>
            <a:prstGeom prst="rect">
              <a:avLst/>
            </a:prstGeom>
            <a:noFill/>
          </p:spPr>
          <p:txBody>
            <a:bodyPr wrap="none" rtlCol="0">
              <a:spAutoFit/>
            </a:bodyPr>
            <a:lstStyle/>
            <a:p>
              <a:r>
                <a:rPr lang="en-US" sz="1000" i="1" dirty="0" smtClean="0">
                  <a:latin typeface="Arial" pitchFamily="34" charset="0"/>
                  <a:cs typeface="Arial" pitchFamily="34" charset="0"/>
                </a:rPr>
                <a:t>THAAD Flight Test FTO-01, September 2013</a:t>
              </a:r>
            </a:p>
          </p:txBody>
        </p:sp>
      </p:grpSp>
      <p:grpSp>
        <p:nvGrpSpPr>
          <p:cNvPr id="17" name="Group 16"/>
          <p:cNvGrpSpPr/>
          <p:nvPr/>
        </p:nvGrpSpPr>
        <p:grpSpPr>
          <a:xfrm>
            <a:off x="926414" y="1181766"/>
            <a:ext cx="3081181" cy="1554694"/>
            <a:chOff x="926414" y="1181766"/>
            <a:chExt cx="3081181" cy="1554694"/>
          </a:xfrm>
        </p:grpSpPr>
        <p:grpSp>
          <p:nvGrpSpPr>
            <p:cNvPr id="20" name="Group 19"/>
            <p:cNvGrpSpPr/>
            <p:nvPr/>
          </p:nvGrpSpPr>
          <p:grpSpPr>
            <a:xfrm>
              <a:off x="926414" y="1181766"/>
              <a:ext cx="2876570" cy="1554694"/>
              <a:chOff x="5013082" y="777300"/>
              <a:chExt cx="2876570" cy="1554694"/>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3585" r="15524" b="12355"/>
              <a:stretch/>
            </p:blipFill>
            <p:spPr>
              <a:xfrm>
                <a:off x="6862779" y="777300"/>
                <a:ext cx="1026873" cy="808616"/>
              </a:xfrm>
              <a:prstGeom prst="rect">
                <a:avLst/>
              </a:prstGeom>
            </p:spPr>
          </p:pic>
          <p:sp>
            <p:nvSpPr>
              <p:cNvPr id="6" name="Flowchart: Document 5"/>
              <p:cNvSpPr/>
              <p:nvPr/>
            </p:nvSpPr>
            <p:spPr bwMode="auto">
              <a:xfrm>
                <a:off x="6219674" y="902672"/>
                <a:ext cx="531340" cy="516238"/>
              </a:xfrm>
              <a:prstGeom prst="flowChartDocument">
                <a:avLst/>
              </a:prstGeom>
              <a:pattFill prst="ltHorz">
                <a:fgClr>
                  <a:schemeClr val="tx1">
                    <a:lumMod val="50000"/>
                    <a:lumOff val="50000"/>
                  </a:schemeClr>
                </a:fgClr>
                <a:bgClr>
                  <a:schemeClr val="bg1"/>
                </a:bgClr>
              </a:pattFill>
              <a:ln w="12700" algn="ctr">
                <a:solidFill>
                  <a:schemeClr val="tx1"/>
                </a:solidFill>
                <a:miter lim="800000"/>
                <a:headEnd/>
                <a:tailEnd/>
              </a:ln>
            </p:spPr>
            <p:txBody>
              <a:bodyPr wrap="none" rtlCol="0" anchor="ctr"/>
              <a:lstStyle/>
              <a:p>
                <a:pPr algn="ctr"/>
                <a:endParaRPr lang="en-US" dirty="0" err="1" smtClean="0"/>
              </a:p>
            </p:txBody>
          </p:sp>
          <p:sp>
            <p:nvSpPr>
              <p:cNvPr id="8" name="Flowchart: Document 7"/>
              <p:cNvSpPr/>
              <p:nvPr/>
            </p:nvSpPr>
            <p:spPr bwMode="auto">
              <a:xfrm>
                <a:off x="5013082" y="1815756"/>
                <a:ext cx="531340" cy="516238"/>
              </a:xfrm>
              <a:prstGeom prst="flowChartDocument">
                <a:avLst/>
              </a:prstGeom>
              <a:pattFill prst="ltHorz">
                <a:fgClr>
                  <a:schemeClr val="tx1">
                    <a:lumMod val="50000"/>
                    <a:lumOff val="50000"/>
                  </a:schemeClr>
                </a:fgClr>
                <a:bgClr>
                  <a:schemeClr val="bg1"/>
                </a:bgClr>
              </a:pattFill>
              <a:ln w="12700" algn="ctr">
                <a:solidFill>
                  <a:schemeClr val="tx1"/>
                </a:solidFill>
                <a:miter lim="800000"/>
                <a:headEnd/>
                <a:tailEnd/>
              </a:ln>
            </p:spPr>
            <p:txBody>
              <a:bodyPr wrap="none" rtlCol="0" anchor="ctr"/>
              <a:lstStyle/>
              <a:p>
                <a:pPr algn="ctr"/>
                <a:endParaRPr lang="en-US" dirty="0" err="1" smtClean="0"/>
              </a:p>
            </p:txBody>
          </p:sp>
          <p:cxnSp>
            <p:nvCxnSpPr>
              <p:cNvPr id="9" name="Straight Arrow Connector 8"/>
              <p:cNvCxnSpPr>
                <a:stCxn id="6" idx="3"/>
                <a:endCxn id="14" idx="0"/>
              </p:cNvCxnSpPr>
              <p:nvPr/>
            </p:nvCxnSpPr>
            <p:spPr>
              <a:xfrm>
                <a:off x="6751014" y="1160791"/>
                <a:ext cx="804292" cy="639406"/>
              </a:xfrm>
              <a:prstGeom prst="straightConnector1">
                <a:avLst/>
              </a:prstGeom>
              <a:ln w="57150" cap="flat" cmpd="dbl">
                <a:solidFill>
                  <a:schemeClr val="accent4"/>
                </a:solidFill>
                <a:beve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a:endCxn id="14" idx="1"/>
              </p:cNvCxnSpPr>
              <p:nvPr/>
            </p:nvCxnSpPr>
            <p:spPr>
              <a:xfrm flipV="1">
                <a:off x="5544422" y="2058316"/>
                <a:ext cx="1745214" cy="15559"/>
              </a:xfrm>
              <a:prstGeom prst="straightConnector1">
                <a:avLst/>
              </a:prstGeom>
              <a:ln w="57150" cap="flat" cmpd="dbl">
                <a:solidFill>
                  <a:schemeClr val="accent4"/>
                </a:solidFill>
                <a:beve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a:endCxn id="8" idx="0"/>
              </p:cNvCxnSpPr>
              <p:nvPr/>
            </p:nvCxnSpPr>
            <p:spPr>
              <a:xfrm flipH="1">
                <a:off x="5278752" y="1160791"/>
                <a:ext cx="940922" cy="654965"/>
              </a:xfrm>
              <a:prstGeom prst="straightConnector1">
                <a:avLst/>
              </a:prstGeom>
              <a:ln w="57150" cap="flat" cmpd="dbl">
                <a:solidFill>
                  <a:schemeClr val="accent4"/>
                </a:solidFill>
                <a:bevel/>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Flowchart: Document 13"/>
              <p:cNvSpPr/>
              <p:nvPr/>
            </p:nvSpPr>
            <p:spPr bwMode="auto">
              <a:xfrm>
                <a:off x="7289636" y="1800197"/>
                <a:ext cx="531340" cy="516238"/>
              </a:xfrm>
              <a:prstGeom prst="flowChartDocument">
                <a:avLst/>
              </a:prstGeom>
              <a:noFill/>
              <a:ln w="12700" algn="ctr">
                <a:solidFill>
                  <a:schemeClr val="tx1"/>
                </a:solidFill>
                <a:prstDash val="dash"/>
                <a:miter lim="800000"/>
                <a:headEnd/>
                <a:tailEnd/>
              </a:ln>
            </p:spPr>
            <p:txBody>
              <a:bodyPr wrap="none" rtlCol="0" anchor="ctr"/>
              <a:lstStyle/>
              <a:p>
                <a:pPr algn="ctr"/>
                <a:endParaRPr lang="en-US" dirty="0" err="1" smtClean="0"/>
              </a:p>
            </p:txBody>
          </p:sp>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729671">
              <a:off x="3511057" y="1256777"/>
              <a:ext cx="496538" cy="744808"/>
            </a:xfrm>
            <a:prstGeom prst="rect">
              <a:avLst/>
            </a:prstGeom>
          </p:spPr>
        </p:pic>
      </p:gr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8800" y="2572579"/>
            <a:ext cx="723121" cy="619818"/>
          </a:xfrm>
          <a:prstGeom prst="rect">
            <a:avLst/>
          </a:prstGeom>
        </p:spPr>
      </p:pic>
    </p:spTree>
    <p:extLst>
      <p:ext uri="{BB962C8B-B14F-4D97-AF65-F5344CB8AC3E}">
        <p14:creationId xmlns:p14="http://schemas.microsoft.com/office/powerpoint/2010/main" val="21601605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the “Update Job Info” Hook</a:t>
            </a:r>
            <a:endParaRPr lang="en-US" dirty="0"/>
          </a:p>
        </p:txBody>
      </p:sp>
      <p:sp>
        <p:nvSpPr>
          <p:cNvPr id="3" name="Content Placeholder 2"/>
          <p:cNvSpPr>
            <a:spLocks noGrp="1"/>
          </p:cNvSpPr>
          <p:nvPr>
            <p:ph idx="1"/>
          </p:nvPr>
        </p:nvSpPr>
        <p:spPr>
          <a:xfrm>
            <a:off x="236538" y="781049"/>
            <a:ext cx="8660719" cy="3939231"/>
          </a:xfrm>
        </p:spPr>
        <p:txBody>
          <a:bodyPr/>
          <a:lstStyle/>
          <a:p>
            <a:r>
              <a:rPr lang="en-US" b="1" dirty="0" smtClean="0"/>
              <a:t>&lt;Keyword&gt;_HOOK_UPDATE_JOB_INFO</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11</a:t>
            </a:fld>
            <a:endParaRPr lang="en-US"/>
          </a:p>
        </p:txBody>
      </p:sp>
      <p:grpSp>
        <p:nvGrpSpPr>
          <p:cNvPr id="8" name="Group 7"/>
          <p:cNvGrpSpPr/>
          <p:nvPr/>
        </p:nvGrpSpPr>
        <p:grpSpPr>
          <a:xfrm>
            <a:off x="978860" y="3503544"/>
            <a:ext cx="7193271" cy="1169551"/>
            <a:chOff x="996058" y="1601197"/>
            <a:chExt cx="7193271" cy="1169551"/>
          </a:xfrm>
        </p:grpSpPr>
        <p:sp>
          <p:nvSpPr>
            <p:cNvPr id="6" name="TextBox 5"/>
            <p:cNvSpPr txBox="1"/>
            <p:nvPr/>
          </p:nvSpPr>
          <p:spPr>
            <a:xfrm>
              <a:off x="1052251" y="1847418"/>
              <a:ext cx="7137078" cy="923330"/>
            </a:xfrm>
            <a:prstGeom prst="rect">
              <a:avLst/>
            </a:prstGeom>
            <a:solidFill>
              <a:schemeClr val="bg1"/>
            </a:solidFill>
            <a:ln>
              <a:solidFill>
                <a:schemeClr val="tx1"/>
              </a:solidFill>
            </a:ln>
            <a:effectLst>
              <a:outerShdw blurRad="50800" dist="101600" dir="2700000" algn="tl" rotWithShape="0">
                <a:prstClr val="black">
                  <a:alpha val="40000"/>
                </a:prstClr>
              </a:outerShdw>
            </a:effectLst>
          </p:spPr>
          <p:txBody>
            <a:bodyPr wrap="square" rtlCol="0">
              <a:spAutoFit/>
            </a:bodyPr>
            <a:lstStyle/>
            <a:p>
              <a:pPr algn="just"/>
              <a:r>
                <a:rPr lang="en-US" dirty="0">
                  <a:latin typeface="Times New Roman" panose="02020603050405020304" pitchFamily="18" charset="0"/>
                  <a:cs typeface="Times New Roman" panose="02020603050405020304" pitchFamily="18" charset="0"/>
                </a:rPr>
                <a:t>For the fetch work hooks, the full path to </a:t>
              </a:r>
              <a:r>
                <a:rPr lang="en-US" b="1" dirty="0">
                  <a:solidFill>
                    <a:srgbClr val="CE1126"/>
                  </a:solidFill>
                  <a:latin typeface="Times New Roman" panose="02020603050405020304" pitchFamily="18" charset="0"/>
                  <a:cs typeface="Times New Roman" panose="02020603050405020304" pitchFamily="18" charset="0"/>
                </a:rPr>
                <a:t>the </a:t>
              </a:r>
              <a:r>
                <a:rPr lang="en-US" b="1" dirty="0" smtClean="0">
                  <a:solidFill>
                    <a:srgbClr val="CE1126"/>
                  </a:solidFill>
                  <a:latin typeface="Times New Roman" panose="02020603050405020304" pitchFamily="18" charset="0"/>
                  <a:cs typeface="Times New Roman" panose="02020603050405020304" pitchFamily="18" charset="0"/>
                </a:rPr>
                <a:t>program invoked </a:t>
              </a:r>
              <a:r>
                <a:rPr lang="en-US" b="1" dirty="0">
                  <a:solidFill>
                    <a:srgbClr val="CE1126"/>
                  </a:solidFill>
                  <a:latin typeface="Times New Roman" panose="02020603050405020304" pitchFamily="18" charset="0"/>
                  <a:cs typeface="Times New Roman" panose="02020603050405020304" pitchFamily="18" charset="0"/>
                </a:rPr>
                <a:t>by the </a:t>
              </a:r>
              <a:r>
                <a:rPr lang="en-US" b="1" i="1" dirty="0">
                  <a:solidFill>
                    <a:srgbClr val="CE1126"/>
                  </a:solidFill>
                  <a:latin typeface="Times New Roman" panose="02020603050405020304" pitchFamily="18" charset="0"/>
                  <a:cs typeface="Times New Roman" panose="02020603050405020304" pitchFamily="18" charset="0"/>
                </a:rPr>
                <a:t>condor_starter </a:t>
              </a:r>
              <a:r>
                <a:rPr lang="en-US" b="1" dirty="0">
                  <a:solidFill>
                    <a:srgbClr val="CE1126"/>
                  </a:solidFill>
                  <a:latin typeface="Times New Roman" panose="02020603050405020304" pitchFamily="18" charset="0"/>
                  <a:cs typeface="Times New Roman" panose="02020603050405020304" pitchFamily="18" charset="0"/>
                </a:rPr>
                <a:t>periodically as the job runs</a:t>
              </a:r>
              <a:r>
                <a:rPr lang="en-US" dirty="0">
                  <a:latin typeface="Times New Roman" panose="02020603050405020304" pitchFamily="18" charset="0"/>
                  <a:cs typeface="Times New Roman" panose="02020603050405020304" pitchFamily="18" charset="0"/>
                </a:rPr>
                <a:t>, allowing the </a:t>
              </a:r>
              <a:r>
                <a:rPr lang="en-US" i="1" dirty="0">
                  <a:latin typeface="Times New Roman" panose="02020603050405020304" pitchFamily="18" charset="0"/>
                  <a:cs typeface="Times New Roman" panose="02020603050405020304" pitchFamily="18" charset="0"/>
                </a:rPr>
                <a:t>condor_starter </a:t>
              </a:r>
              <a:r>
                <a:rPr lang="en-US" dirty="0">
                  <a:latin typeface="Times New Roman" panose="02020603050405020304" pitchFamily="18" charset="0"/>
                  <a:cs typeface="Times New Roman" panose="02020603050405020304" pitchFamily="18" charset="0"/>
                </a:rPr>
                <a:t>to present an updated and augmented job ClassAd to the program. </a:t>
              </a:r>
              <a:endParaRPr lang="en-US" dirty="0" smtClean="0">
                <a:latin typeface="Arial" pitchFamily="34" charset="0"/>
                <a:cs typeface="Arial" pitchFamily="34" charset="0"/>
              </a:endParaRPr>
            </a:p>
          </p:txBody>
        </p:sp>
        <p:sp>
          <p:nvSpPr>
            <p:cNvPr id="7" name="TextBox 6"/>
            <p:cNvSpPr txBox="1"/>
            <p:nvPr/>
          </p:nvSpPr>
          <p:spPr>
            <a:xfrm>
              <a:off x="996058" y="1601197"/>
              <a:ext cx="2866490" cy="246221"/>
            </a:xfrm>
            <a:prstGeom prst="rect">
              <a:avLst/>
            </a:prstGeom>
            <a:noFill/>
          </p:spPr>
          <p:txBody>
            <a:bodyPr wrap="none" rtlCol="0">
              <a:spAutoFit/>
            </a:bodyPr>
            <a:lstStyle/>
            <a:p>
              <a:r>
                <a:rPr lang="en-US" sz="1000" i="1" dirty="0" smtClean="0">
                  <a:latin typeface="Arial" pitchFamily="34" charset="0"/>
                  <a:cs typeface="Arial" pitchFamily="34" charset="0"/>
                </a:rPr>
                <a:t>HTCondor V8.6.1 Manual Section 3.5.33, p.352</a:t>
              </a:r>
            </a:p>
          </p:txBody>
        </p:sp>
      </p:grpSp>
      <p:grpSp>
        <p:nvGrpSpPr>
          <p:cNvPr id="9" name="Group 8"/>
          <p:cNvGrpSpPr/>
          <p:nvPr/>
        </p:nvGrpSpPr>
        <p:grpSpPr>
          <a:xfrm>
            <a:off x="978859" y="1396095"/>
            <a:ext cx="7193272" cy="2000547"/>
            <a:chOff x="996057" y="1146175"/>
            <a:chExt cx="7193272" cy="2000547"/>
          </a:xfrm>
        </p:grpSpPr>
        <p:sp>
          <p:nvSpPr>
            <p:cNvPr id="10" name="TextBox 9"/>
            <p:cNvSpPr txBox="1"/>
            <p:nvPr/>
          </p:nvSpPr>
          <p:spPr>
            <a:xfrm>
              <a:off x="1052251" y="1392396"/>
              <a:ext cx="7137078" cy="1754326"/>
            </a:xfrm>
            <a:prstGeom prst="rect">
              <a:avLst/>
            </a:prstGeom>
            <a:solidFill>
              <a:schemeClr val="bg1"/>
            </a:solidFill>
            <a:ln>
              <a:solidFill>
                <a:schemeClr val="tx1"/>
              </a:solidFill>
            </a:ln>
            <a:effectLst>
              <a:outerShdw blurRad="50800" dist="101600" dir="2700000" algn="tl" rotWithShape="0">
                <a:prstClr val="black">
                  <a:alpha val="40000"/>
                </a:prstClr>
              </a:outerShdw>
            </a:effectLst>
          </p:spPr>
          <p:txBody>
            <a:bodyPr wrap="square" rtlCol="0">
              <a:spAutoFit/>
            </a:bodyPr>
            <a:lstStyle/>
            <a:p>
              <a:r>
                <a:rPr lang="en-US" b="1" dirty="0" smtClean="0">
                  <a:latin typeface="Times New Roman" panose="02020603050405020304" pitchFamily="18" charset="0"/>
                  <a:cs typeface="Times New Roman" panose="02020603050405020304" pitchFamily="18" charset="0"/>
                </a:rPr>
                <a:t>4.4 Hooks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a:t>
              </a:r>
              <a:r>
                <a:rPr lang="en-US" i="1" dirty="0" smtClean="0">
                  <a:latin typeface="Times New Roman" panose="02020603050405020304" pitchFamily="18" charset="0"/>
                  <a:cs typeface="Times New Roman" panose="02020603050405020304" pitchFamily="18" charset="0"/>
                </a:rPr>
                <a:t>hook</a:t>
              </a:r>
              <a:r>
                <a:rPr lang="en-US" dirty="0" smtClean="0">
                  <a:latin typeface="Times New Roman" panose="02020603050405020304" pitchFamily="18" charset="0"/>
                  <a:cs typeface="Times New Roman" panose="02020603050405020304" pitchFamily="18" charset="0"/>
                </a:rPr>
                <a:t> is an external program or script invoked by HTCondor.</a:t>
              </a:r>
            </a:p>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Daemon ClassAd hooks permit the </a:t>
              </a:r>
              <a:r>
                <a:rPr lang="en-US" i="1" dirty="0" smtClean="0">
                  <a:latin typeface="Times New Roman" panose="02020603050405020304" pitchFamily="18" charset="0"/>
                  <a:cs typeface="Times New Roman" panose="02020603050405020304" pitchFamily="18" charset="0"/>
                </a:rPr>
                <a:t>condor_startd</a:t>
              </a:r>
              <a:r>
                <a:rPr lang="en-US" dirty="0" smtClean="0">
                  <a:latin typeface="Times New Roman" panose="02020603050405020304" pitchFamily="18" charset="0"/>
                  <a:cs typeface="Times New Roman" panose="02020603050405020304" pitchFamily="18" charset="0"/>
                </a:rPr>
                <a:t> and </a:t>
              </a:r>
              <a:r>
                <a:rPr lang="en-US" i="1" dirty="0" smtClean="0">
                  <a:latin typeface="Times New Roman" panose="02020603050405020304" pitchFamily="18" charset="0"/>
                  <a:cs typeface="Times New Roman" panose="02020603050405020304" pitchFamily="18" charset="0"/>
                </a:rPr>
                <a:t>condor_schedd</a:t>
              </a:r>
              <a:r>
                <a:rPr lang="en-US" dirty="0" smtClean="0">
                  <a:latin typeface="Times New Roman" panose="02020603050405020304" pitchFamily="18" charset="0"/>
                  <a:cs typeface="Times New Roman" panose="02020603050405020304" pitchFamily="18" charset="0"/>
                </a:rPr>
                <a:t> daemons to </a:t>
              </a:r>
              <a:r>
                <a:rPr lang="en-US" b="1" dirty="0" smtClean="0">
                  <a:solidFill>
                    <a:srgbClr val="CE1126"/>
                  </a:solidFill>
                  <a:latin typeface="Times New Roman" panose="02020603050405020304" pitchFamily="18" charset="0"/>
                  <a:cs typeface="Times New Roman" panose="02020603050405020304" pitchFamily="18" charset="0"/>
                </a:rPr>
                <a:t>execute</a:t>
              </a:r>
              <a:r>
                <a:rPr lang="en-US" dirty="0" smtClean="0">
                  <a:solidFill>
                    <a:srgbClr val="CE1126"/>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hooks once or </a:t>
              </a:r>
              <a:r>
                <a:rPr lang="en-US" b="1" dirty="0" smtClean="0">
                  <a:solidFill>
                    <a:srgbClr val="CE1126"/>
                  </a:solidFill>
                  <a:latin typeface="Times New Roman" panose="02020603050405020304" pitchFamily="18" charset="0"/>
                  <a:cs typeface="Times New Roman" panose="02020603050405020304" pitchFamily="18" charset="0"/>
                </a:rPr>
                <a:t>on a periodic basis</a:t>
              </a:r>
              <a:r>
                <a:rPr lang="en-US" dirty="0" smtClean="0">
                  <a:latin typeface="Times New Roman" panose="02020603050405020304" pitchFamily="18" charset="0"/>
                  <a:cs typeface="Times New Roman" panose="02020603050405020304" pitchFamily="18" charset="0"/>
                </a:rPr>
                <a:t>.</a:t>
              </a:r>
              <a:endParaRPr lang="en-US" dirty="0" smtClean="0">
                <a:latin typeface="Arial" pitchFamily="34" charset="0"/>
                <a:cs typeface="Arial" pitchFamily="34" charset="0"/>
              </a:endParaRPr>
            </a:p>
          </p:txBody>
        </p:sp>
        <p:sp>
          <p:nvSpPr>
            <p:cNvPr id="11" name="TextBox 10"/>
            <p:cNvSpPr txBox="1"/>
            <p:nvPr/>
          </p:nvSpPr>
          <p:spPr>
            <a:xfrm>
              <a:off x="996057" y="1146175"/>
              <a:ext cx="2690160" cy="246221"/>
            </a:xfrm>
            <a:prstGeom prst="rect">
              <a:avLst/>
            </a:prstGeom>
            <a:noFill/>
          </p:spPr>
          <p:txBody>
            <a:bodyPr wrap="none" rtlCol="0">
              <a:spAutoFit/>
            </a:bodyPr>
            <a:lstStyle/>
            <a:p>
              <a:r>
                <a:rPr lang="en-US" sz="1000" i="1" dirty="0" smtClean="0">
                  <a:latin typeface="Arial" pitchFamily="34" charset="0"/>
                  <a:cs typeface="Arial" pitchFamily="34" charset="0"/>
                </a:rPr>
                <a:t>HTCondor V8.6.1 Manual Section 4.4, p.559</a:t>
              </a:r>
            </a:p>
          </p:txBody>
        </p:sp>
      </p:grpSp>
    </p:spTree>
    <p:extLst>
      <p:ext uri="{BB962C8B-B14F-4D97-AF65-F5344CB8AC3E}">
        <p14:creationId xmlns:p14="http://schemas.microsoft.com/office/powerpoint/2010/main" val="38389197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Job Info Hook Operation</a:t>
            </a:r>
            <a:endParaRPr lang="en-US" dirty="0"/>
          </a:p>
        </p:txBody>
      </p:sp>
      <p:sp>
        <p:nvSpPr>
          <p:cNvPr id="3" name="Content Placeholder 2"/>
          <p:cNvSpPr>
            <a:spLocks noGrp="1"/>
          </p:cNvSpPr>
          <p:nvPr>
            <p:ph idx="1"/>
          </p:nvPr>
        </p:nvSpPr>
        <p:spPr>
          <a:xfrm>
            <a:off x="3491636" y="860443"/>
            <a:ext cx="5412652" cy="3939231"/>
          </a:xfrm>
        </p:spPr>
        <p:txBody>
          <a:bodyPr/>
          <a:lstStyle/>
          <a:p>
            <a:r>
              <a:rPr lang="en-US" dirty="0" smtClean="0"/>
              <a:t>Invoked eight seconds after job starts and then once every five minutes</a:t>
            </a:r>
          </a:p>
          <a:p>
            <a:r>
              <a:rPr lang="en-US" dirty="0" smtClean="0"/>
              <a:t>The current job ClassAd is provided on standard input</a:t>
            </a:r>
          </a:p>
          <a:p>
            <a:r>
              <a:rPr lang="en-US" dirty="0" smtClean="0"/>
              <a:t>Runs in job’s workspace as job owner</a:t>
            </a:r>
          </a:p>
          <a:p>
            <a:r>
              <a:rPr lang="en-US" dirty="0" smtClean="0"/>
              <a:t>Output and exit status are ignored</a:t>
            </a:r>
          </a:p>
          <a:p>
            <a:pPr lvl="1"/>
            <a:r>
              <a:rPr lang="en-US" dirty="0" smtClean="0"/>
              <a:t>Updates to the job’s ClassAd require </a:t>
            </a:r>
            <a:r>
              <a:rPr lang="en-US" i="1" dirty="0" smtClean="0"/>
              <a:t>Chirp</a:t>
            </a:r>
          </a:p>
          <a:p>
            <a:r>
              <a:rPr lang="en-US" dirty="0" smtClean="0"/>
              <a:t>Write it to run quickly and efficiently</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12</a:t>
            </a:fld>
            <a:endParaRPr lang="en-US"/>
          </a:p>
        </p:txBody>
      </p:sp>
      <p:grpSp>
        <p:nvGrpSpPr>
          <p:cNvPr id="17" name="Group 16"/>
          <p:cNvGrpSpPr/>
          <p:nvPr/>
        </p:nvGrpSpPr>
        <p:grpSpPr>
          <a:xfrm>
            <a:off x="150428" y="949711"/>
            <a:ext cx="3046027" cy="3950058"/>
            <a:chOff x="150428" y="949711"/>
            <a:chExt cx="3046027" cy="3950058"/>
          </a:xfrm>
        </p:grpSpPr>
        <p:grpSp>
          <p:nvGrpSpPr>
            <p:cNvPr id="14" name="Group 13"/>
            <p:cNvGrpSpPr/>
            <p:nvPr/>
          </p:nvGrpSpPr>
          <p:grpSpPr>
            <a:xfrm>
              <a:off x="236541" y="949711"/>
              <a:ext cx="2883714" cy="3745857"/>
              <a:chOff x="236541" y="949711"/>
              <a:chExt cx="2883714" cy="3745857"/>
            </a:xfrm>
          </p:grpSpPr>
          <p:pic>
            <p:nvPicPr>
              <p:cNvPr id="5122" name="Picture 2" descr="File:Manusingmicr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41" y="949711"/>
                <a:ext cx="2883714" cy="37458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02293" y="1097288"/>
                <a:ext cx="1342296" cy="400110"/>
              </a:xfrm>
              <a:prstGeom prst="rect">
                <a:avLst/>
              </a:prstGeom>
              <a:solidFill>
                <a:schemeClr val="bg2">
                  <a:alpha val="58000"/>
                </a:schemeClr>
              </a:solidFill>
              <a:ln>
                <a:solidFill>
                  <a:schemeClr val="bg1"/>
                </a:solidFill>
              </a:ln>
            </p:spPr>
            <p:txBody>
              <a:bodyPr wrap="square" lIns="0" rIns="0" rtlCol="0">
                <a:spAutoFit/>
              </a:bodyPr>
              <a:lstStyle/>
              <a:p>
                <a:pPr algn="ctr"/>
                <a:r>
                  <a:rPr lang="en-US" sz="2000" b="1" dirty="0" smtClean="0">
                    <a:solidFill>
                      <a:schemeClr val="bg1"/>
                    </a:solidFill>
                    <a:latin typeface="Arial" pitchFamily="34" charset="0"/>
                    <a:cs typeface="Arial" pitchFamily="34" charset="0"/>
                  </a:rPr>
                  <a:t>Hook</a:t>
                </a:r>
              </a:p>
            </p:txBody>
          </p:sp>
          <p:sp>
            <p:nvSpPr>
              <p:cNvPr id="15" name="TextBox 14"/>
              <p:cNvSpPr txBox="1"/>
              <p:nvPr/>
            </p:nvSpPr>
            <p:spPr>
              <a:xfrm>
                <a:off x="1718469" y="3686433"/>
                <a:ext cx="648731" cy="400110"/>
              </a:xfrm>
              <a:prstGeom prst="rect">
                <a:avLst/>
              </a:prstGeom>
              <a:solidFill>
                <a:schemeClr val="bg2">
                  <a:alpha val="58000"/>
                </a:schemeClr>
              </a:solidFill>
              <a:ln>
                <a:solidFill>
                  <a:schemeClr val="bg1"/>
                </a:solidFill>
              </a:ln>
            </p:spPr>
            <p:txBody>
              <a:bodyPr wrap="square" rtlCol="0">
                <a:spAutoFit/>
              </a:bodyPr>
              <a:lstStyle/>
              <a:p>
                <a:pPr algn="ctr"/>
                <a:r>
                  <a:rPr lang="en-US" sz="2000" b="1" dirty="0" smtClean="0">
                    <a:solidFill>
                      <a:schemeClr val="bg1"/>
                    </a:solidFill>
                    <a:latin typeface="Arial" pitchFamily="34" charset="0"/>
                    <a:cs typeface="Arial" pitchFamily="34" charset="0"/>
                  </a:rPr>
                  <a:t>Job</a:t>
                </a:r>
              </a:p>
            </p:txBody>
          </p:sp>
        </p:grpSp>
        <p:sp>
          <p:nvSpPr>
            <p:cNvPr id="16" name="TextBox 15"/>
            <p:cNvSpPr txBox="1"/>
            <p:nvPr/>
          </p:nvSpPr>
          <p:spPr>
            <a:xfrm>
              <a:off x="150428" y="4653548"/>
              <a:ext cx="3046027" cy="246221"/>
            </a:xfrm>
            <a:prstGeom prst="rect">
              <a:avLst/>
            </a:prstGeom>
            <a:noFill/>
          </p:spPr>
          <p:txBody>
            <a:bodyPr wrap="none" rtlCol="0">
              <a:spAutoFit/>
            </a:bodyPr>
            <a:lstStyle/>
            <a:p>
              <a:pPr algn="r"/>
              <a:r>
                <a:rPr lang="en-US" sz="1000" i="1" dirty="0" smtClean="0">
                  <a:solidFill>
                    <a:schemeClr val="bg1">
                      <a:lumMod val="50000"/>
                    </a:schemeClr>
                  </a:solidFill>
                  <a:latin typeface="Arial" pitchFamily="34" charset="0"/>
                  <a:cs typeface="Arial" pitchFamily="34" charset="0"/>
                </a:rPr>
                <a:t>US Agricultural Research Service – Public Domain</a:t>
              </a:r>
            </a:p>
          </p:txBody>
        </p:sp>
      </p:grpSp>
    </p:spTree>
    <p:extLst>
      <p:ext uri="{BB962C8B-B14F-4D97-AF65-F5344CB8AC3E}">
        <p14:creationId xmlns:p14="http://schemas.microsoft.com/office/powerpoint/2010/main" val="37459894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C</a:t>
            </a:r>
            <a:r>
              <a:rPr lang="en-US" dirty="0" smtClean="0"/>
              <a:t>heckfile” Hook for Hang Detection</a:t>
            </a:r>
            <a:endParaRPr lang="en-US" dirty="0"/>
          </a:p>
        </p:txBody>
      </p:sp>
      <p:sp>
        <p:nvSpPr>
          <p:cNvPr id="3" name="Content Placeholder 2"/>
          <p:cNvSpPr>
            <a:spLocks noGrp="1"/>
          </p:cNvSpPr>
          <p:nvPr>
            <p:ph idx="1"/>
          </p:nvPr>
        </p:nvSpPr>
        <p:spPr>
          <a:xfrm>
            <a:off x="236541" y="860443"/>
            <a:ext cx="8667747" cy="3939231"/>
          </a:xfrm>
        </p:spPr>
        <p:txBody>
          <a:bodyPr/>
          <a:lstStyle/>
          <a:p>
            <a:r>
              <a:rPr lang="en-US" dirty="0" smtClean="0"/>
              <a:t>Probe the job</a:t>
            </a:r>
          </a:p>
          <a:p>
            <a:pPr lvl="1"/>
            <a:r>
              <a:rPr lang="en-US" dirty="0" smtClean="0"/>
              <a:t>Last modification time of output file</a:t>
            </a:r>
          </a:p>
          <a:p>
            <a:pPr lvl="2"/>
            <a:r>
              <a:rPr lang="en-US" i="1" dirty="0" smtClean="0"/>
              <a:t>If it stops updating, job is likely hung</a:t>
            </a:r>
          </a:p>
          <a:p>
            <a:pPr lvl="1"/>
            <a:r>
              <a:rPr lang="en-US" dirty="0" smtClean="0"/>
              <a:t>Pattern matching in the output file</a:t>
            </a:r>
          </a:p>
          <a:p>
            <a:pPr lvl="2"/>
            <a:r>
              <a:rPr lang="en-US" i="1" dirty="0" smtClean="0"/>
              <a:t>If the software generates known output</a:t>
            </a:r>
            <a:br>
              <a:rPr lang="en-US" i="1" dirty="0" smtClean="0"/>
            </a:br>
            <a:r>
              <a:rPr lang="en-US" i="1" dirty="0" smtClean="0"/>
              <a:t>that indicates a hang or other failure</a:t>
            </a:r>
            <a:endParaRPr lang="en-US" dirty="0" smtClean="0"/>
          </a:p>
          <a:p>
            <a:r>
              <a:rPr lang="en-US" dirty="0" smtClean="0"/>
              <a:t>Update the job attributes</a:t>
            </a:r>
          </a:p>
          <a:p>
            <a:pPr lvl="1"/>
            <a:r>
              <a:rPr lang="en-US" i="1" dirty="0" err="1" smtClean="0"/>
              <a:t>CheckfileLastModifiedTime</a:t>
            </a:r>
            <a:r>
              <a:rPr lang="en-US" i="1" dirty="0" smtClean="0"/>
              <a:t> </a:t>
            </a:r>
            <a:r>
              <a:rPr lang="en-US" i="1" dirty="0"/>
              <a:t>= </a:t>
            </a:r>
            <a:r>
              <a:rPr lang="en-US" i="1" dirty="0" smtClean="0"/>
              <a:t>1491190343</a:t>
            </a:r>
          </a:p>
          <a:p>
            <a:pPr lvl="1"/>
            <a:r>
              <a:rPr lang="en-US" i="1" dirty="0" smtClean="0"/>
              <a:t>CheckfileRegexpFound = False</a:t>
            </a:r>
          </a:p>
          <a:p>
            <a:r>
              <a:rPr lang="en-US" dirty="0" smtClean="0"/>
              <a:t>Use job attributes to take action (not the hook itself)</a:t>
            </a:r>
          </a:p>
          <a:p>
            <a:pPr marL="230188" lvl="1" indent="0">
              <a:buNone/>
            </a:pPr>
            <a:r>
              <a:rPr lang="en-US" sz="1600" b="1" dirty="0" smtClean="0">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periodic_hold = ( </a:t>
            </a:r>
            <a:r>
              <a:rPr lang="en-US" sz="1600" b="1" dirty="0" err="1" smtClean="0">
                <a:solidFill>
                  <a:srgbClr val="C00000"/>
                </a:solidFill>
                <a:latin typeface="Courier New" panose="02070309020205020404" pitchFamily="49" charset="0"/>
                <a:cs typeface="Courier New" panose="02070309020205020404" pitchFamily="49" charset="0"/>
              </a:rPr>
              <a:t>CurrentTime</a:t>
            </a:r>
            <a:r>
              <a:rPr lang="en-US" sz="1600" b="1" dirty="0" smtClean="0">
                <a:solidFill>
                  <a:srgbClr val="C00000"/>
                </a:solidFill>
                <a:latin typeface="Courier New" panose="02070309020205020404" pitchFamily="49" charset="0"/>
                <a:cs typeface="Courier New" panose="02070309020205020404" pitchFamily="49" charset="0"/>
              </a:rPr>
              <a:t> – </a:t>
            </a:r>
            <a:r>
              <a:rPr lang="en-US" sz="1600" b="1" dirty="0" err="1" smtClean="0">
                <a:solidFill>
                  <a:srgbClr val="C00000"/>
                </a:solidFill>
                <a:latin typeface="Courier New" panose="02070309020205020404" pitchFamily="49" charset="0"/>
                <a:cs typeface="Courier New" panose="02070309020205020404" pitchFamily="49" charset="0"/>
              </a:rPr>
              <a:t>CheckfileLastModifiedTime</a:t>
            </a:r>
            <a:r>
              <a:rPr lang="en-US" sz="1600" b="1" dirty="0" smtClean="0">
                <a:solidFill>
                  <a:srgbClr val="C00000"/>
                </a:solidFill>
                <a:latin typeface="Courier New" panose="02070309020205020404" pitchFamily="49" charset="0"/>
                <a:cs typeface="Courier New" panose="02070309020205020404" pitchFamily="49" charset="0"/>
              </a:rPr>
              <a:t> &gt; 600 )</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13</a:t>
            </a:fld>
            <a:endParaRPr lang="en-US"/>
          </a:p>
        </p:txBody>
      </p:sp>
      <p:grpSp>
        <p:nvGrpSpPr>
          <p:cNvPr id="8" name="Group 7"/>
          <p:cNvGrpSpPr/>
          <p:nvPr/>
        </p:nvGrpSpPr>
        <p:grpSpPr>
          <a:xfrm>
            <a:off x="5109328" y="860444"/>
            <a:ext cx="4034672" cy="3183656"/>
            <a:chOff x="5065886" y="860443"/>
            <a:chExt cx="4078114" cy="3251351"/>
          </a:xfrm>
        </p:grpSpPr>
        <p:sp>
          <p:nvSpPr>
            <p:cNvPr id="16" name="TextBox 15"/>
            <p:cNvSpPr txBox="1"/>
            <p:nvPr/>
          </p:nvSpPr>
          <p:spPr>
            <a:xfrm>
              <a:off x="7236105" y="3865573"/>
              <a:ext cx="1907895" cy="246221"/>
            </a:xfrm>
            <a:prstGeom prst="rect">
              <a:avLst/>
            </a:prstGeom>
            <a:noFill/>
          </p:spPr>
          <p:txBody>
            <a:bodyPr wrap="none" rtlCol="0">
              <a:spAutoFit/>
            </a:bodyPr>
            <a:lstStyle/>
            <a:p>
              <a:pPr algn="r"/>
              <a:r>
                <a:rPr lang="en-US" sz="1000" i="1" dirty="0" smtClean="0">
                  <a:solidFill>
                    <a:schemeClr val="bg1">
                      <a:lumMod val="50000"/>
                    </a:schemeClr>
                  </a:solidFill>
                  <a:latin typeface="Arial" pitchFamily="34" charset="0"/>
                  <a:cs typeface="Arial" pitchFamily="34" charset="0"/>
                </a:rPr>
                <a:t>CC BY-NC-SA – wikiHow.com</a:t>
              </a:r>
            </a:p>
          </p:txBody>
        </p:sp>
        <p:pic>
          <p:nvPicPr>
            <p:cNvPr id="7" name="Picture 6"/>
            <p:cNvPicPr>
              <a:picLocks noChangeAspect="1"/>
            </p:cNvPicPr>
            <p:nvPr/>
          </p:nvPicPr>
          <p:blipFill>
            <a:blip r:embed="rId3"/>
            <a:stretch>
              <a:fillRect/>
            </a:stretch>
          </p:blipFill>
          <p:spPr>
            <a:xfrm>
              <a:off x="5065886" y="860443"/>
              <a:ext cx="3924515" cy="2943386"/>
            </a:xfrm>
            <a:prstGeom prst="rect">
              <a:avLst/>
            </a:prstGeom>
            <a:ln>
              <a:solidFill>
                <a:schemeClr val="tx1">
                  <a:lumMod val="50000"/>
                  <a:lumOff val="50000"/>
                </a:schemeClr>
              </a:solidFill>
            </a:ln>
            <a:effectLst>
              <a:outerShdw blurRad="50800" dist="101600" dir="2700000" algn="tl" rotWithShape="0">
                <a:prstClr val="black">
                  <a:alpha val="40000"/>
                </a:prstClr>
              </a:outerShdw>
            </a:effectLst>
          </p:spPr>
        </p:pic>
      </p:grpSp>
    </p:spTree>
    <p:extLst>
      <p:ext uri="{BB962C8B-B14F-4D97-AF65-F5344CB8AC3E}">
        <p14:creationId xmlns:p14="http://schemas.microsoft.com/office/powerpoint/2010/main" val="283184408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and Use</a:t>
            </a:r>
            <a:endParaRPr lang="en-US" dirty="0"/>
          </a:p>
        </p:txBody>
      </p:sp>
      <p:sp>
        <p:nvSpPr>
          <p:cNvPr id="3" name="Content Placeholder 2"/>
          <p:cNvSpPr>
            <a:spLocks noGrp="1"/>
          </p:cNvSpPr>
          <p:nvPr>
            <p:ph idx="1"/>
          </p:nvPr>
        </p:nvSpPr>
        <p:spPr>
          <a:xfrm>
            <a:off x="236538" y="781049"/>
            <a:ext cx="8660719" cy="3877447"/>
          </a:xfrm>
        </p:spPr>
        <p:txBody>
          <a:bodyPr/>
          <a:lstStyle/>
          <a:p>
            <a:r>
              <a:rPr lang="en-US" dirty="0" smtClean="0"/>
              <a:t>Install the hook script</a:t>
            </a:r>
          </a:p>
          <a:p>
            <a:r>
              <a:rPr lang="en-US" dirty="0" smtClean="0"/>
              <a:t>Configure the pool to offer a hook keyword for it</a:t>
            </a:r>
          </a:p>
          <a:p>
            <a:pPr lvl="1"/>
            <a:endParaRPr lang="en-US" dirty="0" smtClean="0"/>
          </a:p>
          <a:p>
            <a:pPr marL="230188" lvl="1" indent="0">
              <a:buNone/>
            </a:pPr>
            <a:r>
              <a:rPr lang="en-US" b="1" dirty="0" smtClean="0">
                <a:solidFill>
                  <a:srgbClr val="0070C0"/>
                </a:solidFill>
                <a:latin typeface="Courier New" panose="02070309020205020404" pitchFamily="49" charset="0"/>
                <a:cs typeface="Courier New" panose="02070309020205020404" pitchFamily="49" charset="0"/>
              </a:rPr>
              <a:t>CHECKFILE_HOOK_UPDATE_JOB_INFO = $(LIBEXEC)/</a:t>
            </a:r>
            <a:r>
              <a:rPr lang="en-US" b="1" dirty="0" err="1" smtClean="0">
                <a:solidFill>
                  <a:srgbClr val="0070C0"/>
                </a:solidFill>
                <a:latin typeface="Courier New" panose="02070309020205020404" pitchFamily="49" charset="0"/>
                <a:cs typeface="Courier New" panose="02070309020205020404" pitchFamily="49" charset="0"/>
              </a:rPr>
              <a:t>hook_checkfile</a:t>
            </a:r>
            <a:endParaRPr lang="en-US" b="1" dirty="0" smtClean="0">
              <a:solidFill>
                <a:srgbClr val="0070C0"/>
              </a:solidFill>
              <a:latin typeface="Courier New" panose="02070309020205020404" pitchFamily="49" charset="0"/>
              <a:cs typeface="Courier New" panose="02070309020205020404" pitchFamily="49" charset="0"/>
            </a:endParaRPr>
          </a:p>
          <a:p>
            <a:pPr lvl="1"/>
            <a:endParaRPr lang="en-US" dirty="0" smtClean="0"/>
          </a:p>
          <a:p>
            <a:pPr lvl="1"/>
            <a:r>
              <a:rPr lang="en-US" dirty="0" smtClean="0"/>
              <a:t>The </a:t>
            </a:r>
            <a:r>
              <a:rPr lang="en-US" dirty="0"/>
              <a:t>STARTER_INITIAL_UPDATE_INTERVAL and UPDATE_INTERVAL </a:t>
            </a:r>
            <a:r>
              <a:rPr lang="en-US" dirty="0" smtClean="0"/>
              <a:t>configuration parameters control </a:t>
            </a:r>
            <a:r>
              <a:rPr lang="en-US" dirty="0"/>
              <a:t>the time of the first run after job start, and the interval for subsequent </a:t>
            </a:r>
            <a:r>
              <a:rPr lang="en-US" dirty="0" smtClean="0"/>
              <a:t>runs, but there’s no need to change these for typical use</a:t>
            </a:r>
            <a:endParaRPr lang="en-US" dirty="0">
              <a:solidFill>
                <a:srgbClr val="C00000"/>
              </a:solidFill>
            </a:endParaRPr>
          </a:p>
          <a:p>
            <a:r>
              <a:rPr lang="en-US" dirty="0" smtClean="0"/>
              <a:t>Call the hook in a submit description</a:t>
            </a:r>
          </a:p>
          <a:p>
            <a:pPr marL="230188" lvl="1" indent="0">
              <a:buNone/>
            </a:pPr>
            <a:r>
              <a:rPr lang="en-US" b="1" dirty="0" smtClean="0">
                <a:solidFill>
                  <a:srgbClr val="C00000"/>
                </a:solidFill>
                <a:latin typeface="Courier New" panose="02070309020205020404" pitchFamily="49" charset="0"/>
                <a:cs typeface="Courier New" panose="02070309020205020404" pitchFamily="49" charset="0"/>
              </a:rPr>
              <a:t>	+</a:t>
            </a:r>
            <a:r>
              <a:rPr lang="en-US" b="1" dirty="0" err="1" smtClean="0">
                <a:solidFill>
                  <a:srgbClr val="C00000"/>
                </a:solidFill>
                <a:latin typeface="Courier New" panose="02070309020205020404" pitchFamily="49" charset="0"/>
                <a:cs typeface="Courier New" panose="02070309020205020404" pitchFamily="49" charset="0"/>
              </a:rPr>
              <a:t>HookKeyword</a:t>
            </a:r>
            <a:r>
              <a:rPr lang="en-US" b="1" dirty="0" smtClean="0">
                <a:solidFill>
                  <a:srgbClr val="C00000"/>
                </a:solidFill>
                <a:latin typeface="Courier New" panose="02070309020205020404" pitchFamily="49" charset="0"/>
                <a:cs typeface="Courier New" panose="02070309020205020404" pitchFamily="49" charset="0"/>
              </a:rPr>
              <a:t> = “Checkfile”</a:t>
            </a:r>
          </a:p>
          <a:p>
            <a:pPr marL="230188" lvl="1" indent="0">
              <a:buNone/>
            </a:pPr>
            <a:r>
              <a:rPr lang="en-US" b="1" dirty="0" smtClean="0">
                <a:solidFill>
                  <a:srgbClr val="C00000"/>
                </a:solidFill>
                <a:latin typeface="Courier New" panose="02070309020205020404" pitchFamily="49" charset="0"/>
                <a:cs typeface="Courier New" panose="02070309020205020404" pitchFamily="49" charset="0"/>
              </a:rPr>
              <a:t>	+WantIOProxy = True</a:t>
            </a:r>
          </a:p>
          <a:p>
            <a:pPr marL="230188" lvl="1" indent="0">
              <a:buNone/>
            </a:pPr>
            <a:r>
              <a:rPr lang="en-US" b="1" dirty="0" smtClean="0">
                <a:solidFill>
                  <a:srgbClr val="C00000"/>
                </a:solidFill>
                <a:latin typeface="Courier New" panose="02070309020205020404" pitchFamily="49" charset="0"/>
                <a:cs typeface="Courier New" panose="02070309020205020404" pitchFamily="49" charset="0"/>
              </a:rPr>
              <a:t>	+CheckfileName = “</a:t>
            </a:r>
            <a:r>
              <a:rPr lang="en-US" b="1" dirty="0" err="1" smtClean="0">
                <a:solidFill>
                  <a:srgbClr val="C00000"/>
                </a:solidFill>
                <a:latin typeface="Courier New" panose="02070309020205020404" pitchFamily="49" charset="0"/>
                <a:cs typeface="Courier New" panose="02070309020205020404" pitchFamily="49" charset="0"/>
              </a:rPr>
              <a:t>job.out</a:t>
            </a:r>
            <a:r>
              <a:rPr lang="en-US" b="1" dirty="0" smtClean="0">
                <a:solidFill>
                  <a:srgbClr val="C00000"/>
                </a:solidFill>
                <a:latin typeface="Courier New" panose="02070309020205020404" pitchFamily="49" charset="0"/>
                <a:cs typeface="Courier New" panose="02070309020205020404" pitchFamily="49" charset="0"/>
              </a:rPr>
              <a:t>”</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14</a:t>
            </a:fld>
            <a:endParaRPr lang="en-US"/>
          </a:p>
        </p:txBody>
      </p:sp>
    </p:spTree>
    <p:extLst>
      <p:ext uri="{BB962C8B-B14F-4D97-AF65-F5344CB8AC3E}">
        <p14:creationId xmlns:p14="http://schemas.microsoft.com/office/powerpoint/2010/main" val="22739007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50"/>
            <a:ext cx="8667750" cy="3394472"/>
          </a:xfrm>
        </p:spPr>
        <p:txBody>
          <a:bodyPr/>
          <a:lstStyle/>
          <a:p>
            <a:r>
              <a:rPr lang="en-US" dirty="0" smtClean="0"/>
              <a:t>Reading the job ClassAd into a Perl hash</a:t>
            </a:r>
          </a:p>
          <a:p>
            <a:pPr lvl="1"/>
            <a:r>
              <a:rPr lang="en-US" dirty="0" smtClean="0"/>
              <a:t>Script receives simple key-value pairs, just like </a:t>
            </a:r>
            <a:r>
              <a:rPr lang="en-US" i="1" dirty="0" err="1" smtClean="0"/>
              <a:t>condor_q</a:t>
            </a:r>
            <a:r>
              <a:rPr lang="en-US" i="1" dirty="0" smtClean="0"/>
              <a:t> –long</a:t>
            </a:r>
            <a:r>
              <a:rPr lang="en-US" dirty="0" smtClean="0"/>
              <a:t> output</a:t>
            </a:r>
          </a:p>
          <a:p>
            <a:pPr lvl="1"/>
            <a:r>
              <a:rPr lang="en-US" dirty="0" smtClean="0"/>
              <a:t>All hash keys are standardized to lower case</a:t>
            </a:r>
          </a:p>
          <a:p>
            <a:pPr lvl="1"/>
            <a:r>
              <a:rPr lang="en-US" dirty="0" smtClean="0"/>
              <a:t>No parsing is done, so ClassAd strings retain their quotes</a:t>
            </a:r>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15</a:t>
            </a:fld>
            <a:endParaRPr lang="en-US" dirty="0"/>
          </a:p>
        </p:txBody>
      </p:sp>
      <p:sp>
        <p:nvSpPr>
          <p:cNvPr id="3" name="Title 2"/>
          <p:cNvSpPr>
            <a:spLocks noGrp="1"/>
          </p:cNvSpPr>
          <p:nvPr>
            <p:ph type="title"/>
          </p:nvPr>
        </p:nvSpPr>
        <p:spPr/>
        <p:txBody>
          <a:bodyPr/>
          <a:lstStyle/>
          <a:p>
            <a:r>
              <a:rPr lang="en-US" dirty="0" smtClean="0"/>
              <a:t>Checkfile: Step 1</a:t>
            </a:r>
            <a:endParaRPr lang="en-US" dirty="0"/>
          </a:p>
        </p:txBody>
      </p:sp>
      <p:pic>
        <p:nvPicPr>
          <p:cNvPr id="4" name="Picture 3"/>
          <p:cNvPicPr>
            <a:picLocks noChangeAspect="1"/>
          </p:cNvPicPr>
          <p:nvPr/>
        </p:nvPicPr>
        <p:blipFill>
          <a:blip r:embed="rId3"/>
          <a:stretch>
            <a:fillRect/>
          </a:stretch>
        </p:blipFill>
        <p:spPr>
          <a:xfrm>
            <a:off x="2132013" y="2379074"/>
            <a:ext cx="4876800" cy="2257425"/>
          </a:xfrm>
          <a:prstGeom prst="rect">
            <a:avLst/>
          </a:prstGeom>
          <a:solidFill>
            <a:schemeClr val="tx1">
              <a:lumMod val="50000"/>
              <a:lumOff val="50000"/>
            </a:schemeClr>
          </a:solidFill>
          <a:ln>
            <a:solidFill>
              <a:schemeClr val="tx1">
                <a:lumMod val="75000"/>
                <a:lumOff val="25000"/>
              </a:schemeClr>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19123905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28" y="1855186"/>
            <a:ext cx="2927611" cy="1946752"/>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You May Be Wondering</a:t>
            </a:r>
            <a:r>
              <a:rPr lang="en-US" dirty="0"/>
              <a:t>,</a:t>
            </a:r>
            <a:r>
              <a:rPr lang="en-US" dirty="0" smtClean="0"/>
              <a:t> “Why Perl?”</a:t>
            </a:r>
            <a:endParaRPr 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6188" y="1638643"/>
            <a:ext cx="1969356" cy="3070812"/>
          </a:xfrm>
          <a:ln>
            <a:solidFill>
              <a:schemeClr val="accent1"/>
            </a:solidFill>
          </a:ln>
          <a:effectLst>
            <a:outerShdw blurRad="50800" dist="101600" dir="2700000" algn="tl" rotWithShape="0">
              <a:prstClr val="black">
                <a:alpha val="40000"/>
              </a:prstClr>
            </a:outerShdw>
          </a:effectLst>
        </p:spPr>
      </p:pic>
      <p:sp>
        <p:nvSpPr>
          <p:cNvPr id="4" name="Date Placeholder 3"/>
          <p:cNvSpPr>
            <a:spLocks noGrp="1"/>
          </p:cNvSpPr>
          <p:nvPr>
            <p:ph type="dt" sz="half" idx="10"/>
          </p:nvPr>
        </p:nvSpPr>
        <p:spPr/>
        <p:txBody>
          <a:bodyPr/>
          <a:lstStyle/>
          <a:p>
            <a:fld id="{E70C1B30-9A2A-4758-B08C-091F444130B1}"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16</a:t>
            </a:fld>
            <a:endParaRPr lang="en-US"/>
          </a:p>
        </p:txBody>
      </p:sp>
      <p:sp>
        <p:nvSpPr>
          <p:cNvPr id="6" name="Content Placeholder 5"/>
          <p:cNvSpPr>
            <a:spLocks noGrp="1"/>
          </p:cNvSpPr>
          <p:nvPr>
            <p:ph idx="13"/>
          </p:nvPr>
        </p:nvSpPr>
        <p:spPr>
          <a:xfrm>
            <a:off x="236540" y="855189"/>
            <a:ext cx="8784940" cy="800615"/>
          </a:xfrm>
        </p:spPr>
        <p:txBody>
          <a:bodyPr/>
          <a:lstStyle/>
          <a:p>
            <a:r>
              <a:rPr lang="en-US" dirty="0" smtClean="0"/>
              <a:t>As a novice USENET sysadmin at the University of Michigan,</a:t>
            </a:r>
            <a:br>
              <a:rPr lang="en-US" dirty="0" smtClean="0"/>
            </a:br>
            <a:r>
              <a:rPr lang="en-US" dirty="0" smtClean="0"/>
              <a:t>I noticed Larry Wall’s posts in comp.sources in 1988, and…</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323" y="1638643"/>
            <a:ext cx="1788948" cy="3080647"/>
          </a:xfrm>
          <a:prstGeom prst="rect">
            <a:avLst/>
          </a:prstGeom>
          <a:effectLst>
            <a:outerShdw blurRad="50800" dist="101600" dir="2700000" algn="tl" rotWithShape="0">
              <a:prstClr val="black">
                <a:alpha val="40000"/>
              </a:prstClr>
            </a:outerShdw>
          </a:effectLst>
        </p:spPr>
      </p:pic>
      <p:sp>
        <p:nvSpPr>
          <p:cNvPr id="11" name="TextBox 10"/>
          <p:cNvSpPr txBox="1"/>
          <p:nvPr/>
        </p:nvSpPr>
        <p:spPr>
          <a:xfrm>
            <a:off x="3594435" y="4001320"/>
            <a:ext cx="2560678" cy="830997"/>
          </a:xfrm>
          <a:prstGeom prst="rect">
            <a:avLst/>
          </a:prstGeom>
          <a:noFill/>
        </p:spPr>
        <p:txBody>
          <a:bodyPr wrap="square" rtlCol="0">
            <a:spAutoFit/>
          </a:bodyPr>
          <a:lstStyle/>
          <a:p>
            <a:r>
              <a:rPr lang="en-US" sz="1200" b="1" i="1" dirty="0" smtClean="0">
                <a:latin typeface="Courier New" panose="02070309020205020404" pitchFamily="49" charset="0"/>
                <a:cs typeface="Courier New" panose="02070309020205020404" pitchFamily="49" charset="0"/>
              </a:rPr>
              <a:t>But if you prefer</a:t>
            </a:r>
            <a:endParaRPr lang="en-US" sz="1200" b="1" i="1" dirty="0">
              <a:latin typeface="Courier New" panose="02070309020205020404" pitchFamily="49" charset="0"/>
              <a:cs typeface="Courier New" panose="02070309020205020404" pitchFamily="49" charset="0"/>
            </a:endParaRPr>
          </a:p>
          <a:p>
            <a:r>
              <a:rPr lang="en-US" sz="1200" b="1" i="1" dirty="0" smtClean="0">
                <a:latin typeface="Courier New" panose="02070309020205020404" pitchFamily="49" charset="0"/>
                <a:cs typeface="Courier New" panose="02070309020205020404" pitchFamily="49" charset="0"/>
              </a:rPr>
              <a:t>    mandatory whitespace,</a:t>
            </a:r>
          </a:p>
          <a:p>
            <a:r>
              <a:rPr lang="en-US" sz="1200" b="1" i="1" dirty="0" smtClean="0">
                <a:latin typeface="Courier New" panose="02070309020205020404" pitchFamily="49" charset="0"/>
                <a:cs typeface="Courier New" panose="02070309020205020404" pitchFamily="49" charset="0"/>
              </a:rPr>
              <a:t>    feel free to use</a:t>
            </a:r>
          </a:p>
          <a:p>
            <a:r>
              <a:rPr lang="en-US" sz="1200" b="1" i="1" dirty="0" smtClean="0">
                <a:latin typeface="Courier New" panose="02070309020205020404" pitchFamily="49" charset="0"/>
                <a:cs typeface="Courier New" panose="02070309020205020404" pitchFamily="49" charset="0"/>
              </a:rPr>
              <a:t>        something else.</a:t>
            </a:r>
          </a:p>
        </p:txBody>
      </p:sp>
      <p:sp>
        <p:nvSpPr>
          <p:cNvPr id="12" name="TextBox 11"/>
          <p:cNvSpPr txBox="1"/>
          <p:nvPr/>
        </p:nvSpPr>
        <p:spPr>
          <a:xfrm>
            <a:off x="22108" y="4832317"/>
            <a:ext cx="2874505" cy="246221"/>
          </a:xfrm>
          <a:prstGeom prst="rect">
            <a:avLst/>
          </a:prstGeom>
          <a:noFill/>
        </p:spPr>
        <p:txBody>
          <a:bodyPr wrap="none" rtlCol="0">
            <a:spAutoFit/>
          </a:bodyPr>
          <a:lstStyle/>
          <a:p>
            <a:r>
              <a:rPr lang="en-US" sz="1000" i="1" dirty="0" smtClean="0">
                <a:solidFill>
                  <a:schemeClr val="bg1">
                    <a:lumMod val="50000"/>
                  </a:schemeClr>
                </a:solidFill>
                <a:latin typeface="Arial" pitchFamily="34" charset="0"/>
                <a:cs typeface="Arial" pitchFamily="34" charset="0"/>
              </a:rPr>
              <a:t>Images CC-BY 2.0 Michael V. Pelletier (Author)</a:t>
            </a:r>
          </a:p>
        </p:txBody>
      </p:sp>
    </p:spTree>
    <p:extLst>
      <p:ext uri="{BB962C8B-B14F-4D97-AF65-F5344CB8AC3E}">
        <p14:creationId xmlns:p14="http://schemas.microsoft.com/office/powerpoint/2010/main" val="7300837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Checkfile: Step 2</a:t>
            </a:r>
            <a:endParaRPr lang="en-US" dirty="0"/>
          </a:p>
        </p:txBody>
      </p:sp>
      <p:sp>
        <p:nvSpPr>
          <p:cNvPr id="3" name="Content Placeholder 2"/>
          <p:cNvSpPr>
            <a:spLocks noGrp="1"/>
          </p:cNvSpPr>
          <p:nvPr>
            <p:ph idx="1"/>
          </p:nvPr>
        </p:nvSpPr>
        <p:spPr>
          <a:xfrm>
            <a:off x="236538" y="781049"/>
            <a:ext cx="8660719" cy="3822123"/>
          </a:xfrm>
        </p:spPr>
        <p:txBody>
          <a:bodyPr/>
          <a:lstStyle/>
          <a:p>
            <a:r>
              <a:rPr lang="en-US" dirty="0" smtClean="0"/>
              <a:t>Canonicalize the CheckfileName attribute</a:t>
            </a:r>
          </a:p>
          <a:p>
            <a:pPr lvl="1"/>
            <a:r>
              <a:rPr lang="en-US" dirty="0" smtClean="0"/>
              <a:t>If undefined, use the job’s</a:t>
            </a:r>
            <a:br>
              <a:rPr lang="en-US" dirty="0" smtClean="0"/>
            </a:br>
            <a:r>
              <a:rPr lang="en-US" dirty="0" smtClean="0"/>
              <a:t>“output” submit description</a:t>
            </a:r>
            <a:br>
              <a:rPr lang="en-US" dirty="0" smtClean="0"/>
            </a:br>
            <a:r>
              <a:rPr lang="en-US" dirty="0" smtClean="0"/>
              <a:t>file, or _condor_stdout</a:t>
            </a:r>
            <a:br>
              <a:rPr lang="en-US" dirty="0" smtClean="0"/>
            </a:br>
            <a:endParaRPr lang="en-US" dirty="0" smtClean="0"/>
          </a:p>
          <a:p>
            <a:pPr lvl="1"/>
            <a:r>
              <a:rPr lang="en-US" dirty="0" smtClean="0"/>
              <a:t>Insure the checkfile is a full</a:t>
            </a:r>
            <a:br>
              <a:rPr lang="en-US" dirty="0" smtClean="0"/>
            </a:br>
            <a:r>
              <a:rPr lang="en-US" dirty="0" smtClean="0"/>
              <a:t>pathname, using either the</a:t>
            </a:r>
            <a:br>
              <a:rPr lang="en-US" dirty="0" smtClean="0"/>
            </a:br>
            <a:r>
              <a:rPr lang="en-US" dirty="0" smtClean="0"/>
              <a:t>scratch directory or the job’s</a:t>
            </a:r>
            <a:br>
              <a:rPr lang="en-US" dirty="0" smtClean="0"/>
            </a:br>
            <a:r>
              <a:rPr lang="en-US" dirty="0" smtClean="0"/>
              <a:t>“Iwd” attribute, the “initialdir”</a:t>
            </a:r>
          </a:p>
          <a:p>
            <a:pPr lvl="1"/>
            <a:endParaRPr lang="en-US" dirty="0" smtClean="0"/>
          </a:p>
          <a:p>
            <a:pPr lvl="1"/>
            <a:r>
              <a:rPr lang="en-US" dirty="0" smtClean="0"/>
              <a:t>MATCH_EXP_CheckfileName</a:t>
            </a:r>
            <a:br>
              <a:rPr lang="en-US" dirty="0" smtClean="0"/>
            </a:br>
            <a:r>
              <a:rPr lang="en-US" dirty="0" smtClean="0"/>
              <a:t>is set to the identified full path</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17</a:t>
            </a:fld>
            <a:endParaRPr lang="en-US"/>
          </a:p>
        </p:txBody>
      </p:sp>
      <p:pic>
        <p:nvPicPr>
          <p:cNvPr id="7" name="Picture 6"/>
          <p:cNvPicPr>
            <a:picLocks noChangeAspect="1"/>
          </p:cNvPicPr>
          <p:nvPr/>
        </p:nvPicPr>
        <p:blipFill>
          <a:blip r:embed="rId3"/>
          <a:stretch>
            <a:fillRect/>
          </a:stretch>
        </p:blipFill>
        <p:spPr>
          <a:xfrm>
            <a:off x="3858998" y="1399835"/>
            <a:ext cx="5181815" cy="3415783"/>
          </a:xfrm>
          <a:prstGeom prst="rect">
            <a:avLst/>
          </a:prstGeom>
          <a:ln>
            <a:solidFill>
              <a:schemeClr val="tx1">
                <a:lumMod val="75000"/>
                <a:lumOff val="25000"/>
              </a:schemeClr>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7900229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50"/>
            <a:ext cx="8667750" cy="3394472"/>
          </a:xfrm>
        </p:spPr>
        <p:txBody>
          <a:bodyPr/>
          <a:lstStyle/>
          <a:p>
            <a:r>
              <a:rPr lang="en-US" dirty="0" smtClean="0"/>
              <a:t>Run a stat() on the </a:t>
            </a:r>
            <a:r>
              <a:rPr lang="en-US" dirty="0" err="1" smtClean="0"/>
              <a:t>CheckfileName</a:t>
            </a:r>
            <a:endParaRPr lang="en-US" dirty="0" smtClean="0"/>
          </a:p>
          <a:p>
            <a:pPr lvl="1"/>
            <a:r>
              <a:rPr lang="en-US" dirty="0" smtClean="0"/>
              <a:t>The get_info() function caches the result of the stat() call in a BEGIN block, to avoid making multiple stat() calls on the same file</a:t>
            </a:r>
          </a:p>
          <a:p>
            <a:pPr lvl="1"/>
            <a:r>
              <a:rPr lang="en-US" dirty="0" smtClean="0"/>
              <a:t>The +</a:t>
            </a:r>
            <a:r>
              <a:rPr lang="en-US" dirty="0" err="1" smtClean="0"/>
              <a:t>CheckfileName</a:t>
            </a:r>
            <a:r>
              <a:rPr lang="en-US" dirty="0" smtClean="0"/>
              <a:t> which was set in the submit description is the stat() target</a:t>
            </a:r>
          </a:p>
          <a:p>
            <a:pPr lvl="1"/>
            <a:r>
              <a:rPr lang="en-US" dirty="0" smtClean="0"/>
              <a:t>Items of interest are the last modification time, last access time, and file size</a:t>
            </a:r>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18</a:t>
            </a:fld>
            <a:endParaRPr lang="en-US" dirty="0"/>
          </a:p>
        </p:txBody>
      </p:sp>
      <p:sp>
        <p:nvSpPr>
          <p:cNvPr id="3" name="Title 2"/>
          <p:cNvSpPr>
            <a:spLocks noGrp="1"/>
          </p:cNvSpPr>
          <p:nvPr>
            <p:ph type="title"/>
          </p:nvPr>
        </p:nvSpPr>
        <p:spPr/>
        <p:txBody>
          <a:bodyPr/>
          <a:lstStyle/>
          <a:p>
            <a:r>
              <a:rPr lang="en-US" dirty="0" smtClean="0"/>
              <a:t>Checkfile: Step 3</a:t>
            </a:r>
            <a:endParaRPr lang="en-US" dirty="0"/>
          </a:p>
        </p:txBody>
      </p:sp>
      <p:pic>
        <p:nvPicPr>
          <p:cNvPr id="2" name="Picture 1"/>
          <p:cNvPicPr>
            <a:picLocks noChangeAspect="1"/>
          </p:cNvPicPr>
          <p:nvPr/>
        </p:nvPicPr>
        <p:blipFill>
          <a:blip r:embed="rId3"/>
          <a:stretch>
            <a:fillRect/>
          </a:stretch>
        </p:blipFill>
        <p:spPr>
          <a:xfrm>
            <a:off x="2103438" y="3066033"/>
            <a:ext cx="4933950" cy="981075"/>
          </a:xfrm>
          <a:prstGeom prst="rect">
            <a:avLst/>
          </a:prstGeom>
          <a:ln>
            <a:solidFill>
              <a:schemeClr val="tx1">
                <a:lumMod val="75000"/>
                <a:lumOff val="25000"/>
              </a:schemeClr>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5574399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50"/>
            <a:ext cx="8667750" cy="3394472"/>
          </a:xfrm>
        </p:spPr>
        <p:txBody>
          <a:bodyPr/>
          <a:lstStyle/>
          <a:p>
            <a:r>
              <a:rPr lang="en-US" dirty="0" smtClean="0"/>
              <a:t>Use </a:t>
            </a:r>
            <a:r>
              <a:rPr lang="en-US" i="1" dirty="0" smtClean="0"/>
              <a:t>condor_chirp</a:t>
            </a:r>
            <a:r>
              <a:rPr lang="en-US" dirty="0" smtClean="0"/>
              <a:t> to update the job ClassAd via set_job_attr</a:t>
            </a:r>
          </a:p>
          <a:p>
            <a:pPr lvl="1"/>
            <a:r>
              <a:rPr lang="en-US" dirty="0" smtClean="0"/>
              <a:t>Be sure to avoid updating previously-set values you failed to find in this run</a:t>
            </a:r>
          </a:p>
          <a:p>
            <a:pPr lvl="1"/>
            <a:r>
              <a:rPr lang="en-US" dirty="0" smtClean="0"/>
              <a:t>Non-delayed, so it requires the WantIOProxy attribute to be set to True</a:t>
            </a:r>
          </a:p>
          <a:p>
            <a:pPr lvl="1"/>
            <a:r>
              <a:rPr lang="en-US" dirty="0" smtClean="0"/>
              <a:t>Since a non-delayed “set_job_attr” call is more labor-intensive, we don’t send an update unless the value has changed by comparing to STDIN job ClassAd</a:t>
            </a:r>
          </a:p>
          <a:p>
            <a:pPr lvl="2"/>
            <a:r>
              <a:rPr lang="en-US" dirty="0" smtClean="0"/>
              <a:t>Delayed updates could take up to 15 minutes to be recognized</a:t>
            </a:r>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19</a:t>
            </a:fld>
            <a:endParaRPr lang="en-US" dirty="0"/>
          </a:p>
        </p:txBody>
      </p:sp>
      <p:sp>
        <p:nvSpPr>
          <p:cNvPr id="3" name="Title 2"/>
          <p:cNvSpPr>
            <a:spLocks noGrp="1"/>
          </p:cNvSpPr>
          <p:nvPr>
            <p:ph type="title"/>
          </p:nvPr>
        </p:nvSpPr>
        <p:spPr/>
        <p:txBody>
          <a:bodyPr/>
          <a:lstStyle/>
          <a:p>
            <a:r>
              <a:rPr lang="en-US" dirty="0" smtClean="0"/>
              <a:t>Checkfile: Step 4</a:t>
            </a:r>
            <a:endParaRPr lang="en-US" dirty="0"/>
          </a:p>
        </p:txBody>
      </p:sp>
      <p:pic>
        <p:nvPicPr>
          <p:cNvPr id="4" name="Picture 3"/>
          <p:cNvPicPr>
            <a:picLocks noChangeAspect="1"/>
          </p:cNvPicPr>
          <p:nvPr/>
        </p:nvPicPr>
        <p:blipFill>
          <a:blip r:embed="rId3"/>
          <a:stretch>
            <a:fillRect/>
          </a:stretch>
        </p:blipFill>
        <p:spPr>
          <a:xfrm>
            <a:off x="722313" y="2966020"/>
            <a:ext cx="7696200" cy="1571625"/>
          </a:xfrm>
          <a:prstGeom prst="rect">
            <a:avLst/>
          </a:prstGeom>
          <a:ln>
            <a:solidFill>
              <a:schemeClr val="tx1">
                <a:lumMod val="75000"/>
                <a:lumOff val="25000"/>
              </a:schemeClr>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11764718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Michael V. Pelletier</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a:t>
            </a:fld>
            <a:endParaRPr lang="en-US"/>
          </a:p>
        </p:txBody>
      </p:sp>
      <p:pic>
        <p:nvPicPr>
          <p:cNvPr id="1035" name="Picture 11" descr="C:\Users\pelletm\Desktop\RTN_RGB_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41" y="1012689"/>
            <a:ext cx="2789725" cy="53648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3" descr="https://encrypted-tbn0.gstatic.com/images?q=tbn:ANd9GcSs8WFjd7ix1dDMNrtaq2YRae8G6CHwp_gCJJHktJSPIwKYbWdbNg"/>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AutoShape 33" descr="http://upload.wikimedia.org/wikipedia/de/c/cd/Apollo_Computer_logo.svg"/>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TextBox 2"/>
          <p:cNvSpPr txBox="1"/>
          <p:nvPr/>
        </p:nvSpPr>
        <p:spPr>
          <a:xfrm>
            <a:off x="236541" y="1741845"/>
            <a:ext cx="5160996" cy="3093154"/>
          </a:xfrm>
          <a:prstGeom prst="rect">
            <a:avLst/>
          </a:prstGeom>
          <a:noFill/>
        </p:spPr>
        <p:txBody>
          <a:bodyPr wrap="square" rtlCol="0">
            <a:spAutoFit/>
          </a:bodyPr>
          <a:lstStyle/>
          <a:p>
            <a:pPr marL="257175" indent="-257175">
              <a:buFont typeface="Arial" panose="020B0604020202020204" pitchFamily="34" charset="0"/>
              <a:buChar char="•"/>
            </a:pPr>
            <a:r>
              <a:rPr lang="en-US" sz="1350" dirty="0" smtClean="0">
                <a:latin typeface="Arial" pitchFamily="34" charset="0"/>
                <a:cs typeface="Arial" pitchFamily="34" charset="0"/>
              </a:rPr>
              <a:t>Joined Raytheon IT on </a:t>
            </a:r>
            <a:r>
              <a:rPr lang="en-US" sz="1350" dirty="0">
                <a:latin typeface="Arial" pitchFamily="34" charset="0"/>
                <a:cs typeface="Arial" pitchFamily="34" charset="0"/>
              </a:rPr>
              <a:t>March 2, </a:t>
            </a:r>
            <a:r>
              <a:rPr lang="en-US" sz="1350" dirty="0" smtClean="0">
                <a:latin typeface="Arial" pitchFamily="34" charset="0"/>
                <a:cs typeface="Arial" pitchFamily="34" charset="0"/>
              </a:rPr>
              <a:t>2009</a:t>
            </a:r>
          </a:p>
          <a:p>
            <a:pPr marL="257175" indent="-257175">
              <a:buFont typeface="Arial" panose="020B0604020202020204" pitchFamily="34" charset="0"/>
              <a:buChar char="•"/>
            </a:pPr>
            <a:r>
              <a:rPr lang="en-US" sz="1350" dirty="0" smtClean="0">
                <a:latin typeface="Arial" pitchFamily="34" charset="0"/>
                <a:cs typeface="Arial" pitchFamily="34" charset="0"/>
              </a:rPr>
              <a:t>2009-2015: Sysadmin at Raytheon Missile Defense Center</a:t>
            </a:r>
          </a:p>
          <a:p>
            <a:pPr marL="257175" indent="-257175">
              <a:buFont typeface="Arial" panose="020B0604020202020204" pitchFamily="34" charset="0"/>
              <a:buChar char="•"/>
            </a:pPr>
            <a:r>
              <a:rPr lang="en-US" sz="1350" dirty="0" smtClean="0">
                <a:latin typeface="Arial" pitchFamily="34" charset="0"/>
                <a:cs typeface="Arial" pitchFamily="34" charset="0"/>
              </a:rPr>
              <a:t>2015-present: Program Support &amp; Delivery – Architecture</a:t>
            </a:r>
          </a:p>
          <a:p>
            <a:pPr marL="257175" indent="-257175">
              <a:buFont typeface="Arial" panose="020B0604020202020204" pitchFamily="34" charset="0"/>
              <a:buChar char="•"/>
            </a:pPr>
            <a:r>
              <a:rPr lang="en-US" sz="1350" dirty="0" smtClean="0">
                <a:latin typeface="Arial" pitchFamily="34" charset="0"/>
                <a:cs typeface="Arial" pitchFamily="34" charset="0"/>
              </a:rPr>
              <a:t>Highlights</a:t>
            </a:r>
          </a:p>
          <a:p>
            <a:pPr marL="714375" lvl="1" indent="-257175">
              <a:buFont typeface="Arial" panose="020B0604020202020204" pitchFamily="34" charset="0"/>
              <a:buChar char="•"/>
            </a:pPr>
            <a:r>
              <a:rPr lang="en-US" sz="1350" dirty="0" smtClean="0">
                <a:latin typeface="Arial" pitchFamily="34" charset="0"/>
                <a:cs typeface="Arial" pitchFamily="34" charset="0"/>
              </a:rPr>
              <a:t>2009 Excellence in Information Solutions Award</a:t>
            </a:r>
          </a:p>
          <a:p>
            <a:pPr marL="714375" lvl="1" indent="-257175">
              <a:buFont typeface="Arial" panose="020B0604020202020204" pitchFamily="34" charset="0"/>
              <a:buChar char="•"/>
            </a:pPr>
            <a:r>
              <a:rPr lang="en-US" sz="1350" dirty="0" smtClean="0">
                <a:latin typeface="Arial" pitchFamily="34" charset="0"/>
                <a:cs typeface="Arial" pitchFamily="34" charset="0"/>
              </a:rPr>
              <a:t>2010 Authors &amp; Inventors Award</a:t>
            </a:r>
          </a:p>
          <a:p>
            <a:pPr marL="714375" lvl="1" indent="-257175">
              <a:buFont typeface="Arial" panose="020B0604020202020204" pitchFamily="34" charset="0"/>
              <a:buChar char="•"/>
            </a:pPr>
            <a:r>
              <a:rPr lang="en-US" sz="1350" dirty="0" smtClean="0">
                <a:latin typeface="Arial" pitchFamily="34" charset="0"/>
                <a:cs typeface="Arial" pitchFamily="34" charset="0"/>
              </a:rPr>
              <a:t>2011-2013 Technical Honors Peer Recognition</a:t>
            </a:r>
          </a:p>
          <a:p>
            <a:pPr marL="714375" lvl="1" indent="-257175">
              <a:buFont typeface="Arial" panose="020B0604020202020204" pitchFamily="34" charset="0"/>
              <a:buChar char="•"/>
            </a:pPr>
            <a:r>
              <a:rPr lang="en-US" sz="1350" dirty="0" smtClean="0">
                <a:latin typeface="Arial" pitchFamily="34" charset="0"/>
                <a:cs typeface="Arial" pitchFamily="34" charset="0"/>
              </a:rPr>
              <a:t>2013 Excellence in Engineering &amp; Technology Award</a:t>
            </a:r>
          </a:p>
          <a:p>
            <a:pPr marL="1171575" lvl="2" indent="-257175">
              <a:buFont typeface="Arial" panose="020B0604020202020204" pitchFamily="34" charset="0"/>
              <a:buChar char="•"/>
            </a:pPr>
            <a:r>
              <a:rPr lang="en-US" sz="1350" dirty="0" smtClean="0">
                <a:latin typeface="Arial" pitchFamily="34" charset="0"/>
                <a:cs typeface="Arial" pitchFamily="34" charset="0"/>
              </a:rPr>
              <a:t>In recognition of HTCondor implementation</a:t>
            </a:r>
          </a:p>
          <a:p>
            <a:pPr marL="714375" lvl="1" indent="-257175">
              <a:buFont typeface="Arial" panose="020B0604020202020204" pitchFamily="34" charset="0"/>
              <a:buChar char="•"/>
            </a:pPr>
            <a:r>
              <a:rPr lang="en-US" sz="1350" dirty="0" smtClean="0">
                <a:latin typeface="Arial" pitchFamily="34" charset="0"/>
                <a:cs typeface="Arial" pitchFamily="34" charset="0"/>
              </a:rPr>
              <a:t>2016 Excellence in Information Technology Award</a:t>
            </a:r>
            <a:endParaRPr lang="en-US" sz="1350" dirty="0">
              <a:latin typeface="Arial" pitchFamily="34" charset="0"/>
              <a:cs typeface="Arial" pitchFamily="34" charset="0"/>
            </a:endParaRPr>
          </a:p>
          <a:p>
            <a:pPr marL="257175" indent="-257175">
              <a:buFont typeface="Arial" panose="020B0604020202020204" pitchFamily="34" charset="0"/>
              <a:buChar char="•"/>
            </a:pPr>
            <a:r>
              <a:rPr lang="en-US" sz="1200" dirty="0" smtClean="0">
                <a:latin typeface="Arial" pitchFamily="34" charset="0"/>
                <a:cs typeface="Arial" pitchFamily="34" charset="0"/>
              </a:rPr>
              <a:t>Prior Roles</a:t>
            </a:r>
          </a:p>
          <a:p>
            <a:pPr marL="714375" lvl="1" indent="-257175">
              <a:buFont typeface="Arial" panose="020B0604020202020204" pitchFamily="34" charset="0"/>
              <a:buChar char="•"/>
            </a:pPr>
            <a:r>
              <a:rPr lang="en-US" sz="1200" dirty="0" smtClean="0">
                <a:latin typeface="Arial" pitchFamily="34" charset="0"/>
                <a:cs typeface="Arial" pitchFamily="34" charset="0"/>
              </a:rPr>
              <a:t>Nortel: 2000-2008</a:t>
            </a:r>
          </a:p>
          <a:p>
            <a:pPr marL="714375" lvl="1" indent="-257175">
              <a:buFont typeface="Arial" panose="020B0604020202020204" pitchFamily="34" charset="0"/>
              <a:buChar char="•"/>
            </a:pPr>
            <a:r>
              <a:rPr lang="en-US" sz="1200" dirty="0" smtClean="0">
                <a:latin typeface="Arial" pitchFamily="34" charset="0"/>
                <a:cs typeface="Arial" pitchFamily="34" charset="0"/>
              </a:rPr>
              <a:t>Taos: 1998-2000</a:t>
            </a:r>
          </a:p>
          <a:p>
            <a:pPr marL="714375" lvl="1" indent="-257175">
              <a:buFont typeface="Arial" panose="020B0604020202020204" pitchFamily="34" charset="0"/>
              <a:buChar char="•"/>
            </a:pPr>
            <a:r>
              <a:rPr lang="en-US" sz="1200" dirty="0" err="1" smtClean="0">
                <a:latin typeface="Arial" pitchFamily="34" charset="0"/>
                <a:cs typeface="Arial" pitchFamily="34" charset="0"/>
              </a:rPr>
              <a:t>TechTeam</a:t>
            </a:r>
            <a:r>
              <a:rPr lang="en-US" sz="1200" dirty="0" smtClean="0">
                <a:latin typeface="Arial" pitchFamily="34" charset="0"/>
                <a:cs typeface="Arial" pitchFamily="34" charset="0"/>
              </a:rPr>
              <a:t> Global: 1992-1998</a:t>
            </a:r>
          </a:p>
          <a:p>
            <a:pPr marL="714375" lvl="1" indent="-257175">
              <a:buFont typeface="Arial" panose="020B0604020202020204" pitchFamily="34" charset="0"/>
              <a:buChar char="•"/>
            </a:pPr>
            <a:r>
              <a:rPr lang="en-US" sz="1200" dirty="0" smtClean="0">
                <a:latin typeface="Arial" pitchFamily="34" charset="0"/>
                <a:cs typeface="Arial" pitchFamily="34" charset="0"/>
              </a:rPr>
              <a:t>University of Michigan Engineering: 1988-1992</a:t>
            </a:r>
            <a:endParaRPr lang="en-US" sz="1200" dirty="0">
              <a:latin typeface="Arial" pitchFamily="34" charset="0"/>
              <a:cs typeface="Arial" pitchFamily="34"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01" r="-1"/>
          <a:stretch/>
        </p:blipFill>
        <p:spPr>
          <a:xfrm>
            <a:off x="5814391" y="1012689"/>
            <a:ext cx="3089897" cy="3429343"/>
          </a:xfrm>
          <a:prstGeom prst="rect">
            <a:avLst/>
          </a:prstGeom>
          <a:effectLst>
            <a:outerShdw blurRad="50800" dist="101600" dir="2700000" algn="tl" rotWithShape="0">
              <a:prstClr val="black">
                <a:alpha val="40000"/>
              </a:prstClr>
            </a:outerShdw>
          </a:effectLst>
        </p:spPr>
      </p:pic>
      <p:sp>
        <p:nvSpPr>
          <p:cNvPr id="10" name="TextBox 9"/>
          <p:cNvSpPr txBox="1"/>
          <p:nvPr/>
        </p:nvSpPr>
        <p:spPr>
          <a:xfrm>
            <a:off x="6149359" y="4509266"/>
            <a:ext cx="2860078" cy="246221"/>
          </a:xfrm>
          <a:prstGeom prst="rect">
            <a:avLst/>
          </a:prstGeom>
          <a:noFill/>
        </p:spPr>
        <p:txBody>
          <a:bodyPr wrap="none" rtlCol="0">
            <a:spAutoFit/>
          </a:bodyPr>
          <a:lstStyle/>
          <a:p>
            <a:r>
              <a:rPr lang="en-US" sz="1000" i="1" dirty="0" smtClean="0">
                <a:solidFill>
                  <a:schemeClr val="bg1">
                    <a:lumMod val="50000"/>
                  </a:schemeClr>
                </a:solidFill>
                <a:latin typeface="Arial" pitchFamily="34" charset="0"/>
                <a:cs typeface="Arial" pitchFamily="34" charset="0"/>
              </a:rPr>
              <a:t>Photo: Raytheon Advanced Media, March 2017</a:t>
            </a:r>
          </a:p>
        </p:txBody>
      </p:sp>
    </p:spTree>
    <p:extLst>
      <p:ext uri="{BB962C8B-B14F-4D97-AF65-F5344CB8AC3E}">
        <p14:creationId xmlns:p14="http://schemas.microsoft.com/office/powerpoint/2010/main" val="211543379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49"/>
            <a:ext cx="8667750" cy="3936423"/>
          </a:xfrm>
        </p:spPr>
        <p:txBody>
          <a:bodyPr/>
          <a:lstStyle/>
          <a:p>
            <a:r>
              <a:rPr lang="en-US" dirty="0" smtClean="0"/>
              <a:t>Set the file-activity timeout policy in the submit description</a:t>
            </a:r>
          </a:p>
          <a:p>
            <a:pPr marL="682625" lvl="3" indent="0">
              <a:buNone/>
            </a:pPr>
            <a:r>
              <a:rPr lang="en-US" b="1" dirty="0" smtClean="0">
                <a:solidFill>
                  <a:srgbClr val="C00000"/>
                </a:solidFill>
                <a:latin typeface="Courier New" panose="02070309020205020404" pitchFamily="49" charset="0"/>
                <a:cs typeface="Courier New" panose="02070309020205020404" pitchFamily="49" charset="0"/>
              </a:rPr>
              <a:t>TIMEOUT = 10 * $(MINUTE)</a:t>
            </a:r>
          </a:p>
          <a:p>
            <a:pPr marL="682625" lvl="3" indent="0">
              <a:buNone/>
            </a:pPr>
            <a:r>
              <a:rPr lang="en-US" b="1" dirty="0" smtClean="0">
                <a:solidFill>
                  <a:srgbClr val="C00000"/>
                </a:solidFill>
                <a:latin typeface="Courier New" panose="02070309020205020404" pitchFamily="49" charset="0"/>
                <a:cs typeface="Courier New" panose="02070309020205020404" pitchFamily="49" charset="0"/>
              </a:rPr>
              <a:t>LOG_AGE = </a:t>
            </a:r>
            <a:r>
              <a:rPr lang="en-US" b="1" dirty="0" err="1" smtClean="0">
                <a:solidFill>
                  <a:srgbClr val="C00000"/>
                </a:solidFill>
                <a:latin typeface="Courier New" panose="02070309020205020404" pitchFamily="49" charset="0"/>
                <a:cs typeface="Courier New" panose="02070309020205020404" pitchFamily="49" charset="0"/>
              </a:rPr>
              <a:t>ifThenElse</a:t>
            </a:r>
            <a:r>
              <a:rPr lang="en-US" b="1" dirty="0" smtClean="0">
                <a:solidFill>
                  <a:srgbClr val="C00000"/>
                </a:solidFill>
                <a:latin typeface="Courier New" panose="02070309020205020404" pitchFamily="49" charset="0"/>
                <a:cs typeface="Courier New" panose="02070309020205020404" pitchFamily="49" charset="0"/>
              </a:rPr>
              <a:t>( \</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  </a:t>
            </a:r>
            <a:r>
              <a:rPr lang="en-US" b="1" dirty="0">
                <a:solidFill>
                  <a:srgbClr val="C00000"/>
                </a:solidFill>
                <a:latin typeface="Courier New" panose="02070309020205020404" pitchFamily="49" charset="0"/>
                <a:cs typeface="Courier New" panose="02070309020205020404" pitchFamily="49" charset="0"/>
              </a:rPr>
              <a:t> </a:t>
            </a:r>
            <a:r>
              <a:rPr lang="en-US" b="1" dirty="0" smtClean="0">
                <a:solidFill>
                  <a:srgbClr val="C00000"/>
                </a:solidFill>
                <a:latin typeface="Courier New" panose="02070309020205020404" pitchFamily="49" charset="0"/>
                <a:cs typeface="Courier New" panose="02070309020205020404" pitchFamily="49" charset="0"/>
              </a:rPr>
              <a:t> ( ! </a:t>
            </a:r>
            <a:r>
              <a:rPr lang="en-US" b="1" dirty="0" err="1" smtClean="0">
                <a:solidFill>
                  <a:srgbClr val="C00000"/>
                </a:solidFill>
                <a:latin typeface="Courier New" panose="02070309020205020404" pitchFamily="49" charset="0"/>
                <a:cs typeface="Courier New" panose="02070309020205020404" pitchFamily="49" charset="0"/>
              </a:rPr>
              <a:t>isUndefined</a:t>
            </a: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CheckfileLastModifiedTime</a:t>
            </a:r>
            <a:r>
              <a:rPr lang="en-US" b="1" dirty="0" smtClean="0">
                <a:solidFill>
                  <a:srgbClr val="C00000"/>
                </a:solidFill>
                <a:latin typeface="Courier New" panose="02070309020205020404" pitchFamily="49" charset="0"/>
                <a:cs typeface="Courier New" panose="02070309020205020404" pitchFamily="49" charset="0"/>
              </a:rPr>
              <a:t> ), \</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    ( </a:t>
            </a:r>
            <a:r>
              <a:rPr lang="en-US" b="1" dirty="0" err="1" smtClean="0">
                <a:solidFill>
                  <a:srgbClr val="C00000"/>
                </a:solidFill>
                <a:latin typeface="Courier New" panose="02070309020205020404" pitchFamily="49" charset="0"/>
                <a:cs typeface="Courier New" panose="02070309020205020404" pitchFamily="49" charset="0"/>
              </a:rPr>
              <a:t>CurrentTime</a:t>
            </a:r>
            <a:r>
              <a:rPr lang="en-US" b="1" dirty="0" smtClean="0">
                <a:solidFill>
                  <a:srgbClr val="C00000"/>
                </a:solidFill>
                <a:latin typeface="Courier New" panose="02070309020205020404" pitchFamily="49" charset="0"/>
                <a:cs typeface="Courier New" panose="02070309020205020404" pitchFamily="49" charset="0"/>
              </a:rPr>
              <a:t> – </a:t>
            </a:r>
            <a:r>
              <a:rPr lang="en-US" b="1" dirty="0" err="1" smtClean="0">
                <a:solidFill>
                  <a:srgbClr val="C00000"/>
                </a:solidFill>
                <a:latin typeface="Courier New" panose="02070309020205020404" pitchFamily="49" charset="0"/>
                <a:cs typeface="Courier New" panose="02070309020205020404" pitchFamily="49" charset="0"/>
              </a:rPr>
              <a:t>CheckfileLastModifiedTime</a:t>
            </a:r>
            <a:r>
              <a:rPr lang="en-US" b="1" dirty="0" smtClean="0">
                <a:solidFill>
                  <a:srgbClr val="C00000"/>
                </a:solidFill>
                <a:latin typeface="Courier New" panose="02070309020205020404" pitchFamily="49" charset="0"/>
                <a:cs typeface="Courier New" panose="02070309020205020404" pitchFamily="49" charset="0"/>
              </a:rPr>
              <a:t> ), 0)</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periodic_hold = </a:t>
            </a:r>
            <a:r>
              <a:rPr lang="en-US" b="1" dirty="0" err="1" smtClean="0">
                <a:solidFill>
                  <a:srgbClr val="C00000"/>
                </a:solidFill>
                <a:latin typeface="Courier New" panose="02070309020205020404" pitchFamily="49" charset="0"/>
                <a:cs typeface="Courier New" panose="02070309020205020404" pitchFamily="49" charset="0"/>
              </a:rPr>
              <a:t>JobStatus</a:t>
            </a:r>
            <a:r>
              <a:rPr lang="en-US" b="1" dirty="0" smtClean="0">
                <a:solidFill>
                  <a:srgbClr val="C00000"/>
                </a:solidFill>
                <a:latin typeface="Courier New" panose="02070309020205020404" pitchFamily="49" charset="0"/>
                <a:cs typeface="Courier New" panose="02070309020205020404" pitchFamily="49" charset="0"/>
              </a:rPr>
              <a:t> == 2 \</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			&amp;&amp; ( $(LOG_AGE) &gt; $(TIMEOUT) )</a:t>
            </a:r>
          </a:p>
          <a:p>
            <a:pPr marL="682625" lvl="3" indent="0">
              <a:buNone/>
            </a:pPr>
            <a:r>
              <a:rPr lang="en-US" b="1" dirty="0" err="1">
                <a:solidFill>
                  <a:srgbClr val="C00000"/>
                </a:solidFill>
                <a:latin typeface="Courier New" panose="02070309020205020404" pitchFamily="49" charset="0"/>
                <a:cs typeface="Courier New" panose="02070309020205020404" pitchFamily="49" charset="0"/>
              </a:rPr>
              <a:t>p</a:t>
            </a:r>
            <a:r>
              <a:rPr lang="en-US" b="1" dirty="0" err="1" smtClean="0">
                <a:solidFill>
                  <a:srgbClr val="C00000"/>
                </a:solidFill>
                <a:latin typeface="Courier New" panose="02070309020205020404" pitchFamily="49" charset="0"/>
                <a:cs typeface="Courier New" panose="02070309020205020404" pitchFamily="49" charset="0"/>
              </a:rPr>
              <a:t>eriodic_hold_reason</a:t>
            </a:r>
            <a:r>
              <a:rPr lang="en-US" b="1" dirty="0" smtClean="0">
                <a:solidFill>
                  <a:srgbClr val="C00000"/>
                </a:solidFill>
                <a:latin typeface="Courier New" panose="02070309020205020404" pitchFamily="49" charset="0"/>
                <a:cs typeface="Courier New" panose="02070309020205020404" pitchFamily="49" charset="0"/>
              </a:rPr>
              <a:t> = “Log not updated for 10 minutes”</a:t>
            </a:r>
          </a:p>
          <a:p>
            <a:pPr marL="682625" lvl="3" indent="0">
              <a:buNone/>
            </a:pPr>
            <a:r>
              <a:rPr lang="en-US" b="1" dirty="0" err="1">
                <a:solidFill>
                  <a:srgbClr val="C00000"/>
                </a:solidFill>
                <a:latin typeface="Courier New" panose="02070309020205020404" pitchFamily="49" charset="0"/>
                <a:cs typeface="Courier New" panose="02070309020205020404" pitchFamily="49" charset="0"/>
              </a:rPr>
              <a:t>p</a:t>
            </a:r>
            <a:r>
              <a:rPr lang="en-US" b="1" dirty="0" err="1" smtClean="0">
                <a:solidFill>
                  <a:srgbClr val="C00000"/>
                </a:solidFill>
                <a:latin typeface="Courier New" panose="02070309020205020404" pitchFamily="49" charset="0"/>
                <a:cs typeface="Courier New" panose="02070309020205020404" pitchFamily="49" charset="0"/>
              </a:rPr>
              <a:t>eriodic_hold_subcode</a:t>
            </a:r>
            <a:r>
              <a:rPr lang="en-US" b="1" dirty="0" smtClean="0">
                <a:solidFill>
                  <a:srgbClr val="C00000"/>
                </a:solidFill>
                <a:latin typeface="Courier New" panose="02070309020205020404" pitchFamily="49" charset="0"/>
                <a:cs typeface="Courier New" panose="02070309020205020404" pitchFamily="49" charset="0"/>
              </a:rPr>
              <a:t> = 54321</a:t>
            </a:r>
            <a:endParaRPr lang="en-US" dirty="0" smtClean="0"/>
          </a:p>
          <a:p>
            <a:r>
              <a:rPr lang="en-US" dirty="0" smtClean="0"/>
              <a:t>No hard deadlines, no risky app-induced abort timeout</a:t>
            </a:r>
          </a:p>
          <a:p>
            <a:pPr lvl="1"/>
            <a:r>
              <a:rPr lang="en-US" dirty="0" smtClean="0"/>
              <a:t>A four-hour job hung after 10 minutes stops in </a:t>
            </a:r>
            <a:r>
              <a:rPr lang="en-US" i="1" dirty="0" smtClean="0"/>
              <a:t>15 </a:t>
            </a:r>
            <a:r>
              <a:rPr lang="en-US" dirty="0" smtClean="0"/>
              <a:t>minutes instead of five hours</a:t>
            </a:r>
          </a:p>
          <a:p>
            <a:pPr lvl="1"/>
            <a:r>
              <a:rPr lang="en-US" dirty="0" smtClean="0"/>
              <a:t>The six hour job can run to completion as long as it keeps generating output</a:t>
            </a:r>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20</a:t>
            </a:fld>
            <a:endParaRPr lang="en-US" dirty="0"/>
          </a:p>
        </p:txBody>
      </p:sp>
      <p:sp>
        <p:nvSpPr>
          <p:cNvPr id="3" name="Title 2"/>
          <p:cNvSpPr>
            <a:spLocks noGrp="1"/>
          </p:cNvSpPr>
          <p:nvPr>
            <p:ph type="title"/>
          </p:nvPr>
        </p:nvSpPr>
        <p:spPr/>
        <p:txBody>
          <a:bodyPr/>
          <a:lstStyle/>
          <a:p>
            <a:r>
              <a:rPr lang="en-US" dirty="0" smtClean="0"/>
              <a:t>Implementing a Trailing Stop Order</a:t>
            </a:r>
            <a:endParaRPr lang="en-US" dirty="0"/>
          </a:p>
        </p:txBody>
      </p:sp>
    </p:spTree>
    <p:extLst>
      <p:ext uri="{BB962C8B-B14F-4D97-AF65-F5344CB8AC3E}">
        <p14:creationId xmlns:p14="http://schemas.microsoft.com/office/powerpoint/2010/main" val="121761016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49"/>
            <a:ext cx="8667750" cy="3936423"/>
          </a:xfrm>
        </p:spPr>
        <p:txBody>
          <a:bodyPr/>
          <a:lstStyle/>
          <a:p>
            <a:r>
              <a:rPr lang="en-US" dirty="0" smtClean="0"/>
              <a:t>The ClassAd and Checkfile will have old data upon restart</a:t>
            </a:r>
          </a:p>
          <a:p>
            <a:pPr lvl="1"/>
            <a:r>
              <a:rPr lang="en-US" dirty="0" smtClean="0"/>
              <a:t>Need to adjust periodic_hold to avoid immediately holding restarted jobs</a:t>
            </a:r>
          </a:p>
          <a:p>
            <a:pPr lvl="1"/>
            <a:r>
              <a:rPr lang="en-US" dirty="0" smtClean="0"/>
              <a:t>Insure the job has been running at least as long as the timeout before holding</a:t>
            </a:r>
          </a:p>
          <a:p>
            <a:pPr lvl="1"/>
            <a:endParaRPr lang="en-US" dirty="0" smtClean="0"/>
          </a:p>
          <a:p>
            <a:pPr marL="452438" lvl="2" indent="0">
              <a:buNone/>
            </a:pPr>
            <a:r>
              <a:rPr lang="en-US" sz="1600" b="1" dirty="0" smtClean="0">
                <a:solidFill>
                  <a:srgbClr val="C00000"/>
                </a:solidFill>
                <a:latin typeface="Courier New" panose="02070309020205020404" pitchFamily="49" charset="0"/>
                <a:cs typeface="Courier New" panose="02070309020205020404" pitchFamily="49" charset="0"/>
              </a:rPr>
              <a:t>TIMEOUT = 600</a:t>
            </a:r>
            <a:br>
              <a:rPr lang="en-US" sz="1600" b="1" dirty="0" smtClean="0">
                <a:solidFill>
                  <a:srgbClr val="C00000"/>
                </a:solidFill>
                <a:latin typeface="Courier New" panose="02070309020205020404" pitchFamily="49" charset="0"/>
                <a:cs typeface="Courier New" panose="02070309020205020404" pitchFamily="49" charset="0"/>
              </a:rPr>
            </a:br>
            <a:r>
              <a:rPr lang="en-US" sz="1600" b="1" dirty="0" smtClean="0">
                <a:solidFill>
                  <a:srgbClr val="C00000"/>
                </a:solidFill>
                <a:latin typeface="Courier New" panose="02070309020205020404" pitchFamily="49" charset="0"/>
                <a:cs typeface="Courier New" panose="02070309020205020404" pitchFamily="49" charset="0"/>
              </a:rPr>
              <a:t>SUSP = </a:t>
            </a:r>
            <a:r>
              <a:rPr lang="en-US" sz="1600" b="1" dirty="0" err="1" smtClean="0">
                <a:solidFill>
                  <a:srgbClr val="C00000"/>
                </a:solidFill>
                <a:latin typeface="Courier New" panose="02070309020205020404" pitchFamily="49" charset="0"/>
                <a:cs typeface="Courier New" panose="02070309020205020404" pitchFamily="49" charset="0"/>
              </a:rPr>
              <a:t>ifThenElse</a:t>
            </a:r>
            <a:r>
              <a:rPr lang="en-US" sz="1600" b="1" dirty="0" smtClean="0">
                <a:solidFill>
                  <a:srgbClr val="C00000"/>
                </a:solidFill>
                <a:latin typeface="Courier New" panose="02070309020205020404" pitchFamily="49" charset="0"/>
                <a:cs typeface="Courier New" panose="02070309020205020404" pitchFamily="49" charset="0"/>
              </a:rPr>
              <a:t>(</a:t>
            </a:r>
            <a:r>
              <a:rPr lang="en-US" sz="1600" b="1" dirty="0" err="1" smtClean="0">
                <a:solidFill>
                  <a:srgbClr val="C00000"/>
                </a:solidFill>
                <a:latin typeface="Courier New" panose="02070309020205020404" pitchFamily="49" charset="0"/>
                <a:cs typeface="Courier New" panose="02070309020205020404" pitchFamily="49" charset="0"/>
              </a:rPr>
              <a:t>isUndefined</a:t>
            </a:r>
            <a:r>
              <a:rPr lang="en-US" sz="1600" b="1" dirty="0" smtClean="0">
                <a:solidFill>
                  <a:srgbClr val="C00000"/>
                </a:solidFill>
                <a:latin typeface="Courier New" panose="02070309020205020404" pitchFamily="49" charset="0"/>
                <a:cs typeface="Courier New" panose="02070309020205020404" pitchFamily="49" charset="0"/>
              </a:rPr>
              <a:t>(</a:t>
            </a:r>
            <a:r>
              <a:rPr lang="en-US" sz="1600" b="1" dirty="0" err="1" smtClean="0">
                <a:solidFill>
                  <a:srgbClr val="C00000"/>
                </a:solidFill>
                <a:latin typeface="Courier New" panose="02070309020205020404" pitchFamily="49" charset="0"/>
                <a:cs typeface="Courier New" panose="02070309020205020404" pitchFamily="49" charset="0"/>
              </a:rPr>
              <a:t>CumulativeSuspensionTime</a:t>
            </a:r>
            <a:r>
              <a:rPr lang="en-US" sz="1600" b="1" dirty="0" smtClean="0">
                <a:solidFill>
                  <a:srgbClr val="C00000"/>
                </a:solidFill>
                <a:latin typeface="Courier New" panose="02070309020205020404" pitchFamily="49" charset="0"/>
                <a:cs typeface="Courier New" panose="02070309020205020404" pitchFamily="49" charset="0"/>
              </a:rPr>
              <a:t>), \</a:t>
            </a:r>
          </a:p>
          <a:p>
            <a:pPr marL="452438" lvl="2" indent="0">
              <a:buNone/>
            </a:pPr>
            <a:r>
              <a:rPr lang="en-US" sz="1600" b="1" dirty="0" smtClean="0">
                <a:solidFill>
                  <a:srgbClr val="C00000"/>
                </a:solidFill>
                <a:latin typeface="Courier New" panose="02070309020205020404" pitchFamily="49" charset="0"/>
                <a:cs typeface="Courier New" panose="02070309020205020404" pitchFamily="49" charset="0"/>
              </a:rPr>
              <a:t>		0, </a:t>
            </a:r>
            <a:r>
              <a:rPr lang="en-US" sz="1600" b="1" dirty="0" err="1" smtClean="0">
                <a:solidFill>
                  <a:srgbClr val="C00000"/>
                </a:solidFill>
                <a:latin typeface="Courier New" panose="02070309020205020404" pitchFamily="49" charset="0"/>
                <a:cs typeface="Courier New" panose="02070309020205020404" pitchFamily="49" charset="0"/>
              </a:rPr>
              <a:t>CumulativeSuspensionTime</a:t>
            </a:r>
            <a:r>
              <a:rPr lang="en-US" sz="1600" b="1" dirty="0" smtClean="0">
                <a:solidFill>
                  <a:srgbClr val="C00000"/>
                </a:solidFill>
                <a:latin typeface="Courier New" panose="02070309020205020404" pitchFamily="49" charset="0"/>
                <a:cs typeface="Courier New" panose="02070309020205020404" pitchFamily="49" charset="0"/>
              </a:rPr>
              <a:t> )</a:t>
            </a:r>
          </a:p>
          <a:p>
            <a:pPr marL="452438" lvl="2" indent="0">
              <a:buNone/>
            </a:pPr>
            <a:r>
              <a:rPr lang="en-US" sz="1600" b="1" dirty="0" smtClean="0">
                <a:solidFill>
                  <a:srgbClr val="C00000"/>
                </a:solidFill>
                <a:latin typeface="Courier New" panose="02070309020205020404" pitchFamily="49" charset="0"/>
                <a:cs typeface="Courier New" panose="02070309020205020404" pitchFamily="49" charset="0"/>
              </a:rPr>
              <a:t>MOD = </a:t>
            </a:r>
            <a:r>
              <a:rPr lang="en-US" sz="1600" b="1" dirty="0" err="1" smtClean="0">
                <a:solidFill>
                  <a:srgbClr val="C00000"/>
                </a:solidFill>
                <a:latin typeface="Courier New" panose="02070309020205020404" pitchFamily="49" charset="0"/>
                <a:cs typeface="Courier New" panose="02070309020205020404" pitchFamily="49" charset="0"/>
              </a:rPr>
              <a:t>ifThenElse</a:t>
            </a:r>
            <a:r>
              <a:rPr lang="en-US" sz="1600" b="1" dirty="0" smtClean="0">
                <a:solidFill>
                  <a:srgbClr val="C00000"/>
                </a:solidFill>
                <a:latin typeface="Courier New" panose="02070309020205020404" pitchFamily="49" charset="0"/>
                <a:cs typeface="Courier New" panose="02070309020205020404" pitchFamily="49" charset="0"/>
              </a:rPr>
              <a:t>(</a:t>
            </a:r>
            <a:r>
              <a:rPr lang="en-US" sz="1600" b="1" dirty="0" err="1" smtClean="0">
                <a:solidFill>
                  <a:srgbClr val="C00000"/>
                </a:solidFill>
                <a:latin typeface="Courier New" panose="02070309020205020404" pitchFamily="49" charset="0"/>
                <a:cs typeface="Courier New" panose="02070309020205020404" pitchFamily="49" charset="0"/>
              </a:rPr>
              <a:t>isUndefined</a:t>
            </a:r>
            <a:r>
              <a:rPr lang="en-US" sz="1600" b="1" dirty="0" smtClean="0">
                <a:solidFill>
                  <a:srgbClr val="C00000"/>
                </a:solidFill>
                <a:latin typeface="Courier New" panose="02070309020205020404" pitchFamily="49" charset="0"/>
                <a:cs typeface="Courier New" panose="02070309020205020404" pitchFamily="49" charset="0"/>
              </a:rPr>
              <a:t>(</a:t>
            </a:r>
            <a:r>
              <a:rPr lang="en-US" sz="1600" b="1" dirty="0" err="1" smtClean="0">
                <a:solidFill>
                  <a:srgbClr val="C00000"/>
                </a:solidFill>
                <a:latin typeface="Courier New" panose="02070309020205020404" pitchFamily="49" charset="0"/>
                <a:cs typeface="Courier New" panose="02070309020205020404" pitchFamily="49" charset="0"/>
              </a:rPr>
              <a:t>CheckfileLastModifiedTime</a:t>
            </a:r>
            <a:r>
              <a:rPr lang="en-US" sz="1600" b="1" dirty="0" smtClean="0">
                <a:solidFill>
                  <a:srgbClr val="C00000"/>
                </a:solidFill>
                <a:latin typeface="Courier New" panose="02070309020205020404" pitchFamily="49" charset="0"/>
                <a:cs typeface="Courier New" panose="02070309020205020404" pitchFamily="49" charset="0"/>
              </a:rPr>
              <a:t>), \</a:t>
            </a:r>
          </a:p>
          <a:p>
            <a:pPr marL="452438" lvl="2" indent="0">
              <a:buNone/>
            </a:pPr>
            <a:r>
              <a:rPr lang="en-US" sz="1600" b="1" dirty="0">
                <a:solidFill>
                  <a:srgbClr val="C00000"/>
                </a:solidFill>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	0, </a:t>
            </a:r>
            <a:r>
              <a:rPr lang="en-US" sz="1600" b="1" dirty="0" err="1" smtClean="0">
                <a:solidFill>
                  <a:srgbClr val="C00000"/>
                </a:solidFill>
                <a:latin typeface="Courier New" panose="02070309020205020404" pitchFamily="49" charset="0"/>
                <a:cs typeface="Courier New" panose="02070309020205020404" pitchFamily="49" charset="0"/>
              </a:rPr>
              <a:t>CurrentTime</a:t>
            </a:r>
            <a:r>
              <a:rPr lang="en-US" sz="1600" b="1" dirty="0" smtClean="0">
                <a:solidFill>
                  <a:srgbClr val="C00000"/>
                </a:solidFill>
                <a:latin typeface="Courier New" panose="02070309020205020404" pitchFamily="49" charset="0"/>
                <a:cs typeface="Courier New" panose="02070309020205020404" pitchFamily="49" charset="0"/>
              </a:rPr>
              <a:t> – </a:t>
            </a:r>
            <a:r>
              <a:rPr lang="en-US" sz="1600" b="1" dirty="0" err="1" smtClean="0">
                <a:solidFill>
                  <a:srgbClr val="C00000"/>
                </a:solidFill>
                <a:latin typeface="Courier New" panose="02070309020205020404" pitchFamily="49" charset="0"/>
                <a:cs typeface="Courier New" panose="02070309020205020404" pitchFamily="49" charset="0"/>
              </a:rPr>
              <a:t>CheckfileLastModifiedTime</a:t>
            </a:r>
            <a:r>
              <a:rPr lang="en-US" sz="1600" b="1" dirty="0" smtClean="0">
                <a:solidFill>
                  <a:srgbClr val="C00000"/>
                </a:solidFill>
                <a:latin typeface="Courier New" panose="02070309020205020404" pitchFamily="49" charset="0"/>
                <a:cs typeface="Courier New" panose="02070309020205020404" pitchFamily="49" charset="0"/>
              </a:rPr>
              <a:t> )</a:t>
            </a:r>
          </a:p>
          <a:p>
            <a:pPr marL="452438" lvl="2" indent="0">
              <a:buNone/>
            </a:pPr>
            <a:r>
              <a:rPr lang="en-US" sz="1600" b="1" dirty="0" smtClean="0">
                <a:solidFill>
                  <a:srgbClr val="C00000"/>
                </a:solidFill>
                <a:latin typeface="Courier New" panose="02070309020205020404" pitchFamily="49" charset="0"/>
                <a:cs typeface="Courier New" panose="02070309020205020404" pitchFamily="49" charset="0"/>
              </a:rPr>
              <a:t>periodic_hold = </a:t>
            </a:r>
            <a:r>
              <a:rPr lang="en-US" sz="1600" b="1" dirty="0" err="1" smtClean="0">
                <a:solidFill>
                  <a:srgbClr val="C00000"/>
                </a:solidFill>
                <a:latin typeface="Courier New" panose="02070309020205020404" pitchFamily="49" charset="0"/>
                <a:cs typeface="Courier New" panose="02070309020205020404" pitchFamily="49" charset="0"/>
              </a:rPr>
              <a:t>JobStatus</a:t>
            </a:r>
            <a:r>
              <a:rPr lang="en-US" sz="1600" b="1" dirty="0" smtClean="0">
                <a:solidFill>
                  <a:srgbClr val="C00000"/>
                </a:solidFill>
                <a:latin typeface="Courier New" panose="02070309020205020404" pitchFamily="49" charset="0"/>
                <a:cs typeface="Courier New" panose="02070309020205020404" pitchFamily="49" charset="0"/>
              </a:rPr>
              <a:t> == 2 \</a:t>
            </a:r>
          </a:p>
          <a:p>
            <a:pPr marL="452438" lvl="2" indent="0">
              <a:buNone/>
            </a:pPr>
            <a:r>
              <a:rPr lang="en-US" sz="1600" b="1" dirty="0">
                <a:solidFill>
                  <a:srgbClr val="C00000"/>
                </a:solidFill>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	&amp;&amp; ( </a:t>
            </a:r>
            <a:r>
              <a:rPr lang="en-US" sz="1600" b="1" dirty="0" err="1" smtClean="0">
                <a:solidFill>
                  <a:srgbClr val="C00000"/>
                </a:solidFill>
                <a:latin typeface="Courier New" panose="02070309020205020404" pitchFamily="49" charset="0"/>
                <a:cs typeface="Courier New" panose="02070309020205020404" pitchFamily="49" charset="0"/>
              </a:rPr>
              <a:t>CurrentTime</a:t>
            </a:r>
            <a:r>
              <a:rPr lang="en-US" sz="1600" b="1" dirty="0" smtClean="0">
                <a:solidFill>
                  <a:srgbClr val="C00000"/>
                </a:solidFill>
                <a:latin typeface="Courier New" panose="02070309020205020404" pitchFamily="49" charset="0"/>
                <a:cs typeface="Courier New" panose="02070309020205020404" pitchFamily="49" charset="0"/>
              </a:rPr>
              <a:t> - $(SUSP) - $(MOD) &gt;= $(TIMEOUT ) \</a:t>
            </a:r>
          </a:p>
          <a:p>
            <a:pPr marL="452438" lvl="2" indent="0">
              <a:buNone/>
            </a:pPr>
            <a:r>
              <a:rPr lang="en-US" sz="1600" b="1" dirty="0">
                <a:solidFill>
                  <a:srgbClr val="C00000"/>
                </a:solidFill>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	&amp;&amp; ( </a:t>
            </a:r>
            <a:r>
              <a:rPr lang="en-US" sz="1600" b="1" dirty="0" err="1" smtClean="0">
                <a:solidFill>
                  <a:srgbClr val="C00000"/>
                </a:solidFill>
                <a:latin typeface="Courier New" panose="02070309020205020404" pitchFamily="49" charset="0"/>
                <a:cs typeface="Courier New" panose="02070309020205020404" pitchFamily="49" charset="0"/>
              </a:rPr>
              <a:t>CurrentTime</a:t>
            </a:r>
            <a:r>
              <a:rPr lang="en-US" sz="1600" b="1" dirty="0" smtClean="0">
                <a:solidFill>
                  <a:srgbClr val="C00000"/>
                </a:solidFill>
                <a:latin typeface="Courier New" panose="02070309020205020404" pitchFamily="49" charset="0"/>
                <a:cs typeface="Courier New" panose="02070309020205020404" pitchFamily="49" charset="0"/>
              </a:rPr>
              <a:t> – </a:t>
            </a:r>
            <a:r>
              <a:rPr lang="en-US" sz="1600" b="1" dirty="0" err="1" smtClean="0">
                <a:solidFill>
                  <a:srgbClr val="C00000"/>
                </a:solidFill>
                <a:latin typeface="Courier New" panose="02070309020205020404" pitchFamily="49" charset="0"/>
                <a:cs typeface="Courier New" panose="02070309020205020404" pitchFamily="49" charset="0"/>
              </a:rPr>
              <a:t>JobCurrentStartDate</a:t>
            </a:r>
            <a:r>
              <a:rPr lang="en-US" sz="1600" b="1" dirty="0" smtClean="0">
                <a:solidFill>
                  <a:srgbClr val="C00000"/>
                </a:solidFill>
                <a:latin typeface="Courier New" panose="02070309020205020404" pitchFamily="49" charset="0"/>
                <a:cs typeface="Courier New" panose="02070309020205020404" pitchFamily="49" charset="0"/>
              </a:rPr>
              <a:t> &gt;= $(TIMEOUT) )</a:t>
            </a:r>
          </a:p>
          <a:p>
            <a:pPr marL="452438" lvl="2" indent="0">
              <a:buNone/>
            </a:pPr>
            <a:r>
              <a:rPr lang="en-US" sz="1600" b="1" dirty="0" err="1">
                <a:solidFill>
                  <a:srgbClr val="C00000"/>
                </a:solidFill>
                <a:latin typeface="Courier New" panose="02070309020205020404" pitchFamily="49" charset="0"/>
                <a:cs typeface="Courier New" panose="02070309020205020404" pitchFamily="49" charset="0"/>
              </a:rPr>
              <a:t>p</a:t>
            </a:r>
            <a:r>
              <a:rPr lang="en-US" sz="1600" b="1" dirty="0" err="1" smtClean="0">
                <a:solidFill>
                  <a:srgbClr val="C00000"/>
                </a:solidFill>
                <a:latin typeface="Courier New" panose="02070309020205020404" pitchFamily="49" charset="0"/>
                <a:cs typeface="Courier New" panose="02070309020205020404" pitchFamily="49" charset="0"/>
              </a:rPr>
              <a:t>eriodic_hold_subcode</a:t>
            </a:r>
            <a:r>
              <a:rPr lang="en-US" sz="1600" b="1" dirty="0" smtClean="0">
                <a:solidFill>
                  <a:srgbClr val="C00000"/>
                </a:solidFill>
                <a:latin typeface="Courier New" panose="02070309020205020404" pitchFamily="49" charset="0"/>
                <a:cs typeface="Courier New" panose="02070309020205020404" pitchFamily="49" charset="0"/>
              </a:rPr>
              <a:t> = 54321</a:t>
            </a:r>
          </a:p>
          <a:p>
            <a:pPr marL="452438" lvl="2" indent="0">
              <a:buNone/>
            </a:pPr>
            <a:endParaRPr lang="en-US" dirty="0" smtClean="0"/>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21</a:t>
            </a:fld>
            <a:endParaRPr lang="en-US" dirty="0"/>
          </a:p>
        </p:txBody>
      </p:sp>
      <p:sp>
        <p:nvSpPr>
          <p:cNvPr id="3" name="Title 2"/>
          <p:cNvSpPr>
            <a:spLocks noGrp="1"/>
          </p:cNvSpPr>
          <p:nvPr>
            <p:ph type="title"/>
          </p:nvPr>
        </p:nvSpPr>
        <p:spPr>
          <a:xfrm>
            <a:off x="236541" y="161238"/>
            <a:ext cx="7347016" cy="514350"/>
          </a:xfrm>
        </p:spPr>
        <p:txBody>
          <a:bodyPr/>
          <a:lstStyle/>
          <a:p>
            <a:r>
              <a:rPr lang="en-US" dirty="0" smtClean="0"/>
              <a:t>Adjustments Needed for Automatic Restart</a:t>
            </a:r>
            <a:endParaRPr lang="en-US" dirty="0"/>
          </a:p>
        </p:txBody>
      </p:sp>
    </p:spTree>
    <p:extLst>
      <p:ext uri="{BB962C8B-B14F-4D97-AF65-F5344CB8AC3E}">
        <p14:creationId xmlns:p14="http://schemas.microsoft.com/office/powerpoint/2010/main" val="27864272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49"/>
            <a:ext cx="8667750" cy="3936423"/>
          </a:xfrm>
        </p:spPr>
        <p:txBody>
          <a:bodyPr/>
          <a:lstStyle/>
          <a:p>
            <a:r>
              <a:rPr lang="en-US" dirty="0" smtClean="0"/>
              <a:t>Release the job if it was held due to a hang</a:t>
            </a:r>
          </a:p>
          <a:p>
            <a:pPr lvl="1"/>
            <a:r>
              <a:rPr lang="en-US" dirty="0" smtClean="0"/>
              <a:t>The software might only hang under certain circumstances, and might run to completion if restarted.</a:t>
            </a:r>
          </a:p>
          <a:p>
            <a:pPr lvl="1"/>
            <a:endParaRPr lang="en-US" dirty="0" smtClean="0"/>
          </a:p>
          <a:p>
            <a:pPr marL="912813" lvl="4" indent="0">
              <a:buNone/>
            </a:pPr>
            <a:r>
              <a:rPr lang="en-US" sz="1600" b="1" dirty="0" smtClean="0">
                <a:solidFill>
                  <a:srgbClr val="C00000"/>
                </a:solidFill>
                <a:latin typeface="Courier New" panose="02070309020205020404" pitchFamily="49" charset="0"/>
                <a:cs typeface="Courier New" panose="02070309020205020404" pitchFamily="49" charset="0"/>
              </a:rPr>
              <a:t>MAX_TRIES = 3</a:t>
            </a:r>
          </a:p>
          <a:p>
            <a:pPr marL="912813" lvl="4" indent="0">
              <a:buNone/>
            </a:pPr>
            <a:r>
              <a:rPr lang="en-US" sz="1600" b="1" dirty="0">
                <a:solidFill>
                  <a:srgbClr val="C00000"/>
                </a:solidFill>
                <a:latin typeface="Courier New" panose="02070309020205020404" pitchFamily="49" charset="0"/>
                <a:cs typeface="Courier New" panose="02070309020205020404" pitchFamily="49" charset="0"/>
              </a:rPr>
              <a:t>p</a:t>
            </a:r>
            <a:r>
              <a:rPr lang="en-US" sz="1600" b="1" dirty="0" smtClean="0">
                <a:solidFill>
                  <a:srgbClr val="C00000"/>
                </a:solidFill>
                <a:latin typeface="Courier New" panose="02070309020205020404" pitchFamily="49" charset="0"/>
                <a:cs typeface="Courier New" panose="02070309020205020404" pitchFamily="49" charset="0"/>
              </a:rPr>
              <a:t>eriodic_release = ( HoldReasonCode == 3 \</a:t>
            </a:r>
          </a:p>
          <a:p>
            <a:pPr marL="912813" lvl="4" indent="0">
              <a:buNone/>
            </a:pPr>
            <a:r>
              <a:rPr lang="en-US" sz="1600" b="1" dirty="0">
                <a:solidFill>
                  <a:srgbClr val="C00000"/>
                </a:solidFill>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	&amp;&amp; </a:t>
            </a:r>
            <a:r>
              <a:rPr lang="en-US" sz="1600" b="1" dirty="0" err="1" smtClean="0">
                <a:solidFill>
                  <a:srgbClr val="C00000"/>
                </a:solidFill>
                <a:latin typeface="Courier New" panose="02070309020205020404" pitchFamily="49" charset="0"/>
                <a:cs typeface="Courier New" panose="02070309020205020404" pitchFamily="49" charset="0"/>
              </a:rPr>
              <a:t>HoldReasonSubcode</a:t>
            </a:r>
            <a:r>
              <a:rPr lang="en-US" sz="1600" b="1" dirty="0" smtClean="0">
                <a:solidFill>
                  <a:srgbClr val="C00000"/>
                </a:solidFill>
                <a:latin typeface="Courier New" panose="02070309020205020404" pitchFamily="49" charset="0"/>
                <a:cs typeface="Courier New" panose="02070309020205020404" pitchFamily="49" charset="0"/>
              </a:rPr>
              <a:t> == 54321 \</a:t>
            </a:r>
          </a:p>
          <a:p>
            <a:pPr marL="912813" lvl="4" indent="0">
              <a:buNone/>
            </a:pPr>
            <a:r>
              <a:rPr lang="en-US" sz="1600" b="1" dirty="0">
                <a:solidFill>
                  <a:srgbClr val="C00000"/>
                </a:solidFill>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	&amp;&amp; </a:t>
            </a:r>
            <a:r>
              <a:rPr lang="en-US" sz="1600" b="1" dirty="0" err="1" smtClean="0">
                <a:solidFill>
                  <a:srgbClr val="C00000"/>
                </a:solidFill>
                <a:latin typeface="Courier New" panose="02070309020205020404" pitchFamily="49" charset="0"/>
                <a:cs typeface="Courier New" panose="02070309020205020404" pitchFamily="49" charset="0"/>
              </a:rPr>
              <a:t>NumJobStarts</a:t>
            </a:r>
            <a:r>
              <a:rPr lang="en-US" sz="1600" b="1" dirty="0" smtClean="0">
                <a:solidFill>
                  <a:srgbClr val="C00000"/>
                </a:solidFill>
                <a:latin typeface="Courier New" panose="02070309020205020404" pitchFamily="49" charset="0"/>
                <a:cs typeface="Courier New" panose="02070309020205020404" pitchFamily="49" charset="0"/>
              </a:rPr>
              <a:t> &lt; $(MAX_TRIES) )</a:t>
            </a:r>
          </a:p>
          <a:p>
            <a:pPr marL="452438" lvl="2" indent="0">
              <a:buNone/>
            </a:pPr>
            <a:endParaRPr lang="en-US" dirty="0" smtClean="0"/>
          </a:p>
          <a:p>
            <a:pPr lvl="1"/>
            <a:r>
              <a:rPr lang="en-US" dirty="0" smtClean="0"/>
              <a:t>By matching against the subcode set for the periodic_hold, this expression will not auto-release a job that was put on hold by the user or as a result of an error</a:t>
            </a:r>
          </a:p>
          <a:p>
            <a:pPr lvl="1"/>
            <a:r>
              <a:rPr lang="en-US" dirty="0" smtClean="0"/>
              <a:t>The job will not be restarted once it reaches three attempts</a:t>
            </a:r>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22</a:t>
            </a:fld>
            <a:endParaRPr lang="en-US" dirty="0"/>
          </a:p>
        </p:txBody>
      </p:sp>
      <p:sp>
        <p:nvSpPr>
          <p:cNvPr id="3" name="Title 2"/>
          <p:cNvSpPr>
            <a:spLocks noGrp="1"/>
          </p:cNvSpPr>
          <p:nvPr>
            <p:ph type="title"/>
          </p:nvPr>
        </p:nvSpPr>
        <p:spPr/>
        <p:txBody>
          <a:bodyPr/>
          <a:lstStyle/>
          <a:p>
            <a:r>
              <a:rPr lang="en-US" dirty="0" smtClean="0"/>
              <a:t>Automatic Restart with Periodic Release</a:t>
            </a:r>
            <a:endParaRPr lang="en-US" dirty="0"/>
          </a:p>
        </p:txBody>
      </p:sp>
    </p:spTree>
    <p:extLst>
      <p:ext uri="{BB962C8B-B14F-4D97-AF65-F5344CB8AC3E}">
        <p14:creationId xmlns:p14="http://schemas.microsoft.com/office/powerpoint/2010/main" val="216101485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So Good</a:t>
            </a:r>
            <a:endParaRPr lang="en-US" dirty="0"/>
          </a:p>
        </p:txBody>
      </p:sp>
      <p:sp>
        <p:nvSpPr>
          <p:cNvPr id="3" name="Content Placeholder 2"/>
          <p:cNvSpPr>
            <a:spLocks noGrp="1"/>
          </p:cNvSpPr>
          <p:nvPr>
            <p:ph idx="1"/>
          </p:nvPr>
        </p:nvSpPr>
        <p:spPr>
          <a:xfrm>
            <a:off x="236541" y="994412"/>
            <a:ext cx="8660719" cy="2396418"/>
          </a:xfrm>
        </p:spPr>
        <p:txBody>
          <a:bodyPr/>
          <a:lstStyle/>
          <a:p>
            <a:pPr marL="0" indent="0" algn="ctr">
              <a:buNone/>
            </a:pPr>
            <a:r>
              <a:rPr lang="en-US" dirty="0" smtClean="0"/>
              <a:t>So what can we check besides the file’s size and timestamps?</a:t>
            </a:r>
          </a:p>
          <a:p>
            <a:pPr marL="0" indent="0">
              <a:buNone/>
            </a:pPr>
            <a:endParaRPr lang="en-US" dirty="0"/>
          </a:p>
          <a:p>
            <a:pPr marL="0" indent="0" algn="ctr">
              <a:buNone/>
            </a:pPr>
            <a:r>
              <a:rPr lang="en-US" dirty="0" smtClean="0"/>
              <a:t>Anything we can code!</a:t>
            </a:r>
            <a:endParaRPr lang="en-US" dirty="0"/>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23</a:t>
            </a:fld>
            <a:endParaRPr lang="en-US"/>
          </a:p>
        </p:txBody>
      </p:sp>
      <p:grpSp>
        <p:nvGrpSpPr>
          <p:cNvPr id="10" name="Group 9"/>
          <p:cNvGrpSpPr/>
          <p:nvPr/>
        </p:nvGrpSpPr>
        <p:grpSpPr>
          <a:xfrm>
            <a:off x="2895599" y="2337196"/>
            <a:ext cx="3421381" cy="2120505"/>
            <a:chOff x="2895599" y="2451496"/>
            <a:chExt cx="3421381" cy="2120505"/>
          </a:xfrm>
          <a:effectLst>
            <a:outerShdw blurRad="50800" dist="101600" dir="2700000" algn="tl" rotWithShape="0">
              <a:prstClr val="black">
                <a:alpha val="40000"/>
              </a:prstClr>
            </a:outerShdw>
          </a:effectLst>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683" t="14577" r="5687" b="16564"/>
            <a:stretch/>
          </p:blipFill>
          <p:spPr>
            <a:xfrm>
              <a:off x="2895599" y="2534479"/>
              <a:ext cx="3421381" cy="2037522"/>
            </a:xfrm>
            <a:prstGeom prst="rect">
              <a:avLst/>
            </a:prstGeom>
          </p:spPr>
        </p:pic>
        <p:sp>
          <p:nvSpPr>
            <p:cNvPr id="7" name="Rectangle 6"/>
            <p:cNvSpPr/>
            <p:nvPr/>
          </p:nvSpPr>
          <p:spPr bwMode="auto">
            <a:xfrm>
              <a:off x="5010150" y="2462212"/>
              <a:ext cx="73819" cy="103222"/>
            </a:xfrm>
            <a:prstGeom prst="rect">
              <a:avLst/>
            </a:prstGeom>
            <a:solidFill>
              <a:schemeClr val="bg1"/>
            </a:solidFill>
            <a:ln w="12700" algn="ctr">
              <a:noFill/>
              <a:miter lim="800000"/>
              <a:headEnd/>
              <a:tailEnd/>
            </a:ln>
          </p:spPr>
          <p:txBody>
            <a:bodyPr wrap="none" rtlCol="0" anchor="ctr"/>
            <a:lstStyle/>
            <a:p>
              <a:pPr algn="r"/>
              <a:endParaRPr lang="en-US" dirty="0" err="1" smtClean="0"/>
            </a:p>
          </p:txBody>
        </p:sp>
        <p:sp>
          <p:nvSpPr>
            <p:cNvPr id="8" name="Rectangle 7"/>
            <p:cNvSpPr/>
            <p:nvPr/>
          </p:nvSpPr>
          <p:spPr bwMode="auto">
            <a:xfrm>
              <a:off x="4155282" y="2451496"/>
              <a:ext cx="73819" cy="103222"/>
            </a:xfrm>
            <a:prstGeom prst="rect">
              <a:avLst/>
            </a:prstGeom>
            <a:solidFill>
              <a:schemeClr val="bg1"/>
            </a:solidFill>
            <a:ln w="12700" algn="ctr">
              <a:noFill/>
              <a:miter lim="800000"/>
              <a:headEnd/>
              <a:tailEnd/>
            </a:ln>
          </p:spPr>
          <p:txBody>
            <a:bodyPr wrap="none" rtlCol="0" anchor="ctr"/>
            <a:lstStyle/>
            <a:p>
              <a:pPr algn="ctr"/>
              <a:endParaRPr lang="en-US" dirty="0" err="1" smtClean="0"/>
            </a:p>
          </p:txBody>
        </p:sp>
      </p:grpSp>
      <p:sp>
        <p:nvSpPr>
          <p:cNvPr id="12" name="TextBox 11"/>
          <p:cNvSpPr txBox="1"/>
          <p:nvPr/>
        </p:nvSpPr>
        <p:spPr>
          <a:xfrm>
            <a:off x="4276516" y="4498109"/>
            <a:ext cx="2122697" cy="246221"/>
          </a:xfrm>
          <a:prstGeom prst="rect">
            <a:avLst/>
          </a:prstGeom>
          <a:noFill/>
        </p:spPr>
        <p:txBody>
          <a:bodyPr wrap="none" rtlCol="0">
            <a:spAutoFit/>
          </a:bodyPr>
          <a:lstStyle/>
          <a:p>
            <a:pPr algn="r"/>
            <a:r>
              <a:rPr lang="en-US" sz="1000" i="1" dirty="0" err="1">
                <a:solidFill>
                  <a:schemeClr val="bg1">
                    <a:lumMod val="50000"/>
                  </a:schemeClr>
                </a:solidFill>
                <a:latin typeface="Arial" pitchFamily="34" charset="0"/>
                <a:cs typeface="Arial" pitchFamily="34" charset="0"/>
              </a:rPr>
              <a:t>g</a:t>
            </a:r>
            <a:r>
              <a:rPr lang="en-US" sz="1000" i="1" dirty="0" err="1" smtClean="0">
                <a:solidFill>
                  <a:schemeClr val="bg1">
                    <a:lumMod val="50000"/>
                  </a:schemeClr>
                </a:solidFill>
                <a:latin typeface="Arial" pitchFamily="34" charset="0"/>
                <a:cs typeface="Arial" pitchFamily="34" charset="0"/>
              </a:rPr>
              <a:t>eralt</a:t>
            </a:r>
            <a:r>
              <a:rPr lang="en-US" sz="1000" i="1" dirty="0" smtClean="0">
                <a:solidFill>
                  <a:schemeClr val="bg1">
                    <a:lumMod val="50000"/>
                  </a:schemeClr>
                </a:solidFill>
                <a:latin typeface="Arial" pitchFamily="34" charset="0"/>
                <a:cs typeface="Arial" pitchFamily="34" charset="0"/>
              </a:rPr>
              <a:t> @ </a:t>
            </a:r>
            <a:r>
              <a:rPr lang="en-US" sz="1000" i="1" dirty="0" err="1" smtClean="0">
                <a:solidFill>
                  <a:schemeClr val="bg1">
                    <a:lumMod val="50000"/>
                  </a:schemeClr>
                </a:solidFill>
                <a:latin typeface="Arial" pitchFamily="34" charset="0"/>
                <a:cs typeface="Arial" pitchFamily="34" charset="0"/>
              </a:rPr>
              <a:t>Pixabay</a:t>
            </a:r>
            <a:r>
              <a:rPr lang="en-US" sz="1000" i="1" dirty="0" smtClean="0">
                <a:solidFill>
                  <a:schemeClr val="bg1">
                    <a:lumMod val="50000"/>
                  </a:schemeClr>
                </a:solidFill>
                <a:latin typeface="Arial" pitchFamily="34" charset="0"/>
                <a:cs typeface="Arial" pitchFamily="34" charset="0"/>
              </a:rPr>
              <a:t> – Public Domain</a:t>
            </a:r>
          </a:p>
        </p:txBody>
      </p:sp>
    </p:spTree>
    <p:extLst>
      <p:ext uri="{BB962C8B-B14F-4D97-AF65-F5344CB8AC3E}">
        <p14:creationId xmlns:p14="http://schemas.microsoft.com/office/powerpoint/2010/main" val="28297460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49"/>
            <a:ext cx="8667750" cy="3936423"/>
          </a:xfrm>
        </p:spPr>
        <p:txBody>
          <a:bodyPr/>
          <a:lstStyle/>
          <a:p>
            <a:r>
              <a:rPr lang="en-US" dirty="0" smtClean="0"/>
              <a:t>Set Boolean job attribute CheckfileRegexpFound</a:t>
            </a:r>
          </a:p>
          <a:p>
            <a:pPr lvl="1"/>
            <a:r>
              <a:rPr lang="en-US" dirty="0" smtClean="0"/>
              <a:t>Submit description invocation:</a:t>
            </a:r>
          </a:p>
          <a:p>
            <a:pPr marL="912813" lvl="4" indent="0">
              <a:buNone/>
            </a:pPr>
            <a:r>
              <a:rPr lang="en-US" b="1" dirty="0" smtClean="0">
                <a:solidFill>
                  <a:srgbClr val="C00000"/>
                </a:solidFill>
                <a:latin typeface="Courier New" panose="02070309020205020404" pitchFamily="49" charset="0"/>
                <a:cs typeface="Courier New" panose="02070309020205020404" pitchFamily="49" charset="0"/>
              </a:rPr>
              <a:t>+CheckfileName = “</a:t>
            </a:r>
            <a:r>
              <a:rPr lang="en-US" b="1" dirty="0" err="1" smtClean="0">
                <a:solidFill>
                  <a:srgbClr val="C00000"/>
                </a:solidFill>
                <a:latin typeface="Courier New" panose="02070309020205020404" pitchFamily="49" charset="0"/>
                <a:cs typeface="Courier New" panose="02070309020205020404" pitchFamily="49" charset="0"/>
              </a:rPr>
              <a:t>interceptor_entity.out</a:t>
            </a:r>
            <a:r>
              <a:rPr lang="en-US" b="1" dirty="0" smtClean="0">
                <a:solidFill>
                  <a:srgbClr val="C00000"/>
                </a:solidFill>
                <a:latin typeface="Courier New" panose="02070309020205020404" pitchFamily="49" charset="0"/>
                <a:cs typeface="Courier New" panose="02070309020205020404" pitchFamily="49" charset="0"/>
              </a:rPr>
              <a:t>”</a:t>
            </a:r>
          </a:p>
          <a:p>
            <a:pPr marL="912813" lvl="4" indent="0">
              <a:buNone/>
            </a:pP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CheckfileRegexp</a:t>
            </a:r>
            <a:r>
              <a:rPr lang="en-US" b="1" dirty="0" smtClean="0">
                <a:solidFill>
                  <a:srgbClr val="C00000"/>
                </a:solidFill>
                <a:latin typeface="Courier New" panose="02070309020205020404" pitchFamily="49" charset="0"/>
                <a:cs typeface="Courier New" panose="02070309020205020404" pitchFamily="49" charset="0"/>
              </a:rPr>
              <a:t> = “^error:”</a:t>
            </a:r>
          </a:p>
          <a:p>
            <a:pPr marL="912813" lvl="4" indent="0">
              <a:buNone/>
            </a:pP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CheckfileRegexpModifier</a:t>
            </a:r>
            <a:r>
              <a:rPr lang="en-US" b="1" dirty="0" smtClean="0">
                <a:solidFill>
                  <a:srgbClr val="C00000"/>
                </a:solidFill>
                <a:latin typeface="Courier New" panose="02070309020205020404" pitchFamily="49" charset="0"/>
                <a:cs typeface="Courier New" panose="02070309020205020404" pitchFamily="49" charset="0"/>
              </a:rPr>
              <a:t> = “</a:t>
            </a:r>
            <a:r>
              <a:rPr lang="en-US" b="1" dirty="0" err="1" smtClean="0">
                <a:solidFill>
                  <a:srgbClr val="C00000"/>
                </a:solidFill>
                <a:latin typeface="Courier New" panose="02070309020205020404" pitchFamily="49" charset="0"/>
                <a:cs typeface="Courier New" panose="02070309020205020404" pitchFamily="49" charset="0"/>
              </a:rPr>
              <a:t>i</a:t>
            </a:r>
            <a:r>
              <a:rPr lang="en-US" b="1" dirty="0" smtClean="0">
                <a:solidFill>
                  <a:srgbClr val="C00000"/>
                </a:solidFill>
                <a:latin typeface="Courier New" panose="02070309020205020404" pitchFamily="49" charset="0"/>
                <a:cs typeface="Courier New" panose="02070309020205020404" pitchFamily="49" charset="0"/>
              </a:rPr>
              <a:t>”</a:t>
            </a:r>
          </a:p>
          <a:p>
            <a:pPr marL="912813" lvl="4" indent="0">
              <a:buNone/>
            </a:pP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CheckfileRegexpChunkSize</a:t>
            </a:r>
            <a:r>
              <a:rPr lang="en-US" b="1" dirty="0" smtClean="0">
                <a:solidFill>
                  <a:srgbClr val="C00000"/>
                </a:solidFill>
                <a:latin typeface="Courier New" panose="02070309020205020404" pitchFamily="49" charset="0"/>
                <a:cs typeface="Courier New" panose="02070309020205020404" pitchFamily="49" charset="0"/>
              </a:rPr>
              <a:t> = 1024</a:t>
            </a:r>
          </a:p>
          <a:p>
            <a:pPr lvl="1"/>
            <a:r>
              <a:rPr lang="en-US" dirty="0" smtClean="0"/>
              <a:t>Translation: if the file contains a case-insensitive match to the string “error:” at the beginning of a line in the last 1024 bytes of the file, CheckfileRegexpFound is set to True.</a:t>
            </a:r>
          </a:p>
          <a:p>
            <a:pPr lvl="1"/>
            <a:r>
              <a:rPr lang="en-US" dirty="0" smtClean="0"/>
              <a:t>Take action using periodic_hold:</a:t>
            </a:r>
          </a:p>
          <a:p>
            <a:pPr marL="461963" lvl="2" indent="0">
              <a:buNone/>
            </a:pPr>
            <a:r>
              <a:rPr lang="en-US" b="1" dirty="0" smtClean="0">
                <a:solidFill>
                  <a:srgbClr val="C00000"/>
                </a:solidFill>
                <a:latin typeface="Courier New" panose="02070309020205020404" pitchFamily="49" charset="0"/>
                <a:cs typeface="Courier New" panose="02070309020205020404" pitchFamily="49" charset="0"/>
              </a:rPr>
              <a:t>periodic_hold = ( CheckfileRegexpFound =?= True )</a:t>
            </a:r>
          </a:p>
          <a:p>
            <a:pPr marL="461963" lvl="2" indent="0">
              <a:buNone/>
            </a:pPr>
            <a:r>
              <a:rPr lang="en-US" b="1" dirty="0" err="1" smtClean="0">
                <a:solidFill>
                  <a:srgbClr val="C00000"/>
                </a:solidFill>
                <a:latin typeface="Courier New" panose="02070309020205020404" pitchFamily="49" charset="0"/>
                <a:cs typeface="Courier New" panose="02070309020205020404" pitchFamily="49" charset="0"/>
              </a:rPr>
              <a:t>periodic_hold_reason</a:t>
            </a:r>
            <a:r>
              <a:rPr lang="en-US" b="1" dirty="0" smtClean="0">
                <a:solidFill>
                  <a:srgbClr val="C00000"/>
                </a:solidFill>
                <a:latin typeface="Courier New" panose="02070309020205020404" pitchFamily="49" charset="0"/>
                <a:cs typeface="Courier New" panose="02070309020205020404" pitchFamily="49" charset="0"/>
              </a:rPr>
              <a:t> = “Error detected in interceptor log”</a:t>
            </a:r>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24</a:t>
            </a:fld>
            <a:endParaRPr lang="en-US" dirty="0"/>
          </a:p>
        </p:txBody>
      </p:sp>
      <p:sp>
        <p:nvSpPr>
          <p:cNvPr id="3" name="Title 2"/>
          <p:cNvSpPr>
            <a:spLocks noGrp="1"/>
          </p:cNvSpPr>
          <p:nvPr>
            <p:ph type="title"/>
          </p:nvPr>
        </p:nvSpPr>
        <p:spPr/>
        <p:txBody>
          <a:bodyPr/>
          <a:lstStyle/>
          <a:p>
            <a:r>
              <a:rPr lang="en-US" dirty="0" smtClean="0"/>
              <a:t>Flagging an Error in the File</a:t>
            </a:r>
            <a:endParaRPr lang="en-US" dirty="0"/>
          </a:p>
        </p:txBody>
      </p:sp>
    </p:spTree>
    <p:extLst>
      <p:ext uri="{BB962C8B-B14F-4D97-AF65-F5344CB8AC3E}">
        <p14:creationId xmlns:p14="http://schemas.microsoft.com/office/powerpoint/2010/main" val="32307448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538" y="781049"/>
            <a:ext cx="8667750" cy="4052208"/>
          </a:xfrm>
        </p:spPr>
        <p:txBody>
          <a:bodyPr/>
          <a:lstStyle/>
          <a:p>
            <a:r>
              <a:rPr lang="en-US" dirty="0" smtClean="0"/>
              <a:t>Extract data values from the Checkfile using regexp matches</a:t>
            </a:r>
          </a:p>
          <a:p>
            <a:pPr marL="912813" lvl="4" indent="0">
              <a:buNone/>
            </a:pP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CheckfileDataRegexp</a:t>
            </a:r>
            <a:r>
              <a:rPr lang="en-US" b="1" dirty="0" smtClean="0">
                <a:solidFill>
                  <a:srgbClr val="C00000"/>
                </a:solidFill>
                <a:latin typeface="Courier New" panose="02070309020205020404" pitchFamily="49" charset="0"/>
                <a:cs typeface="Courier New" panose="02070309020205020404" pitchFamily="49" charset="0"/>
              </a:rPr>
              <a:t> = “^Percent Complete: </a:t>
            </a:r>
            <a:r>
              <a:rPr lang="en-US" sz="2400" b="1" dirty="0" smtClean="0">
                <a:solidFill>
                  <a:srgbClr val="FF0000"/>
                </a:solidFill>
                <a:latin typeface="Courier New" panose="02070309020205020404" pitchFamily="49" charset="0"/>
                <a:cs typeface="Courier New" panose="02070309020205020404" pitchFamily="49" charset="0"/>
              </a:rPr>
              <a:t>(\d+)</a:t>
            </a:r>
            <a:r>
              <a:rPr lang="en-US" b="1" dirty="0" smtClean="0">
                <a:solidFill>
                  <a:srgbClr val="C00000"/>
                </a:solidFill>
                <a:latin typeface="Courier New" panose="02070309020205020404" pitchFamily="49" charset="0"/>
                <a:cs typeface="Courier New" panose="02070309020205020404" pitchFamily="49" charset="0"/>
              </a:rPr>
              <a:t>”</a:t>
            </a:r>
          </a:p>
          <a:p>
            <a:pPr marL="912813" lvl="4" indent="0">
              <a:buNone/>
            </a:pPr>
            <a:r>
              <a:rPr lang="en-US" b="1" dirty="0">
                <a:solidFill>
                  <a:srgbClr val="C00000"/>
                </a:solidFill>
                <a:latin typeface="Courier New" panose="02070309020205020404" pitchFamily="49" charset="0"/>
                <a:cs typeface="Courier New" panose="02070309020205020404" pitchFamily="49" charset="0"/>
              </a:rPr>
              <a:t>+CheckfileName = </a:t>
            </a: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rcs_analysis.out</a:t>
            </a:r>
            <a:r>
              <a:rPr lang="en-US" b="1" dirty="0">
                <a:solidFill>
                  <a:srgbClr val="C00000"/>
                </a:solidFill>
                <a:latin typeface="Courier New" panose="02070309020205020404" pitchFamily="49" charset="0"/>
                <a:cs typeface="Courier New" panose="02070309020205020404" pitchFamily="49" charset="0"/>
              </a:rPr>
              <a:t>”</a:t>
            </a:r>
          </a:p>
          <a:p>
            <a:pPr marL="912813" lvl="4" indent="0">
              <a:buNone/>
            </a:pP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CheckfileDataAttributeName</a:t>
            </a:r>
            <a:r>
              <a:rPr lang="en-US" b="1" dirty="0" smtClean="0">
                <a:solidFill>
                  <a:srgbClr val="C00000"/>
                </a:solidFill>
                <a:latin typeface="Courier New" panose="02070309020205020404" pitchFamily="49" charset="0"/>
                <a:cs typeface="Courier New" panose="02070309020205020404" pitchFamily="49" charset="0"/>
              </a:rPr>
              <a:t> = “JobPercentComplete”</a:t>
            </a:r>
          </a:p>
          <a:p>
            <a:pPr lvl="1"/>
            <a:r>
              <a:rPr lang="en-US" dirty="0" smtClean="0"/>
              <a:t>Translation: look for the last line in the default chunk size beginning with “Percent Complete” and pull out the numeric value following the colon, and set the JobPercentComplete attribute accordingly.</a:t>
            </a:r>
          </a:p>
          <a:p>
            <a:pPr lvl="1"/>
            <a:endParaRPr lang="en-US" dirty="0" smtClean="0"/>
          </a:p>
          <a:p>
            <a:pPr marL="912813" lvl="4" indent="0">
              <a:buNone/>
            </a:pPr>
            <a:r>
              <a:rPr lang="en-US" b="1" dirty="0" smtClean="0">
                <a:solidFill>
                  <a:srgbClr val="C00000"/>
                </a:solidFill>
                <a:latin typeface="Courier New" panose="02070309020205020404" pitchFamily="49" charset="0"/>
                <a:cs typeface="Courier New" panose="02070309020205020404" pitchFamily="49" charset="0"/>
              </a:rPr>
              <a:t>description = Progress: $$(JobPercentComplete)%</a:t>
            </a:r>
          </a:p>
          <a:p>
            <a:pPr marL="682625" lvl="3" indent="0">
              <a:buNone/>
            </a:pPr>
            <a:endParaRPr lang="en-US" b="1" dirty="0">
              <a:solidFill>
                <a:srgbClr val="C00000"/>
              </a:solidFill>
              <a:latin typeface="Courier New" panose="02070309020205020404" pitchFamily="49" charset="0"/>
              <a:cs typeface="Courier New" panose="02070309020205020404" pitchFamily="49" charset="0"/>
            </a:endParaRPr>
          </a:p>
          <a:p>
            <a:pPr marL="0" indent="-1587">
              <a:buNone/>
            </a:pPr>
            <a:r>
              <a:rPr lang="en-US" sz="1800" b="1" dirty="0" smtClean="0">
                <a:solidFill>
                  <a:srgbClr val="C00000"/>
                </a:solidFill>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PREEMPTION_REQUIREMENTS = ( </a:t>
            </a:r>
            <a:r>
              <a:rPr lang="en-US" sz="1800" b="1" dirty="0" err="1" smtClean="0">
                <a:solidFill>
                  <a:srgbClr val="0070C0"/>
                </a:solidFill>
                <a:latin typeface="Courier New" panose="02070309020205020404" pitchFamily="49" charset="0"/>
                <a:cs typeface="Courier New" panose="02070309020205020404" pitchFamily="49" charset="0"/>
              </a:rPr>
              <a:t>isUndefined</a:t>
            </a:r>
            <a:r>
              <a:rPr lang="en-US" sz="1800" b="1" dirty="0" smtClean="0">
                <a:solidFill>
                  <a:srgbClr val="0070C0"/>
                </a:solidFill>
                <a:latin typeface="Courier New" panose="02070309020205020404" pitchFamily="49" charset="0"/>
                <a:cs typeface="Courier New" panose="02070309020205020404" pitchFamily="49" charset="0"/>
              </a:rPr>
              <a:t>(</a:t>
            </a:r>
            <a:r>
              <a:rPr lang="en-US" sz="1800" b="1" dirty="0" err="1" smtClean="0">
                <a:solidFill>
                  <a:srgbClr val="0070C0"/>
                </a:solidFill>
                <a:latin typeface="Courier New" panose="02070309020205020404" pitchFamily="49" charset="0"/>
                <a:cs typeface="Courier New" panose="02070309020205020404" pitchFamily="49" charset="0"/>
              </a:rPr>
              <a:t>JobPercentComplete</a:t>
            </a:r>
            <a:r>
              <a:rPr lang="en-US" sz="1800" b="1" dirty="0" smtClean="0">
                <a:solidFill>
                  <a:srgbClr val="0070C0"/>
                </a:solidFill>
                <a:latin typeface="Courier New" panose="02070309020205020404" pitchFamily="49" charset="0"/>
                <a:cs typeface="Courier New" panose="02070309020205020404" pitchFamily="49" charset="0"/>
              </a:rPr>
              <a:t>) \</a:t>
            </a:r>
          </a:p>
          <a:p>
            <a:pPr marL="0" indent="-1587">
              <a:buNone/>
            </a:pPr>
            <a:r>
              <a:rPr lang="en-US" sz="1800" b="1" dirty="0">
                <a:solidFill>
                  <a:srgbClr val="0070C0"/>
                </a:solidFill>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			|| JobPercentComplete &lt; 50 )</a:t>
            </a:r>
          </a:p>
        </p:txBody>
      </p:sp>
      <p:sp>
        <p:nvSpPr>
          <p:cNvPr id="20" name="Date Placeholder 19"/>
          <p:cNvSpPr>
            <a:spLocks noGrp="1"/>
          </p:cNvSpPr>
          <p:nvPr>
            <p:ph type="dt" sz="half" idx="10"/>
          </p:nvPr>
        </p:nvSpPr>
        <p:spPr/>
        <p:txBody>
          <a:bodyPr/>
          <a:lstStyle/>
          <a:p>
            <a:fld id="{1FC2AAC8-38E5-40C8-947B-DA8EA41F10F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25</a:t>
            </a:fld>
            <a:endParaRPr lang="en-US" dirty="0"/>
          </a:p>
        </p:txBody>
      </p:sp>
      <p:sp>
        <p:nvSpPr>
          <p:cNvPr id="3" name="Title 2"/>
          <p:cNvSpPr>
            <a:spLocks noGrp="1"/>
          </p:cNvSpPr>
          <p:nvPr>
            <p:ph type="title"/>
          </p:nvPr>
        </p:nvSpPr>
        <p:spPr/>
        <p:txBody>
          <a:bodyPr/>
          <a:lstStyle/>
          <a:p>
            <a:r>
              <a:rPr lang="en-US" dirty="0" smtClean="0"/>
              <a:t>Capture File Contents as Job Attributes</a:t>
            </a:r>
            <a:endParaRPr lang="en-US" dirty="0"/>
          </a:p>
        </p:txBody>
      </p:sp>
      <p:cxnSp>
        <p:nvCxnSpPr>
          <p:cNvPr id="4" name="Straight Connector 3"/>
          <p:cNvCxnSpPr/>
          <p:nvPr/>
        </p:nvCxnSpPr>
        <p:spPr>
          <a:xfrm>
            <a:off x="3012200" y="3972813"/>
            <a:ext cx="3116425" cy="93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4457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Development</a:t>
            </a:r>
            <a:endParaRPr lang="en-US" dirty="0"/>
          </a:p>
        </p:txBody>
      </p:sp>
      <p:sp>
        <p:nvSpPr>
          <p:cNvPr id="3" name="Content Placeholder 2"/>
          <p:cNvSpPr>
            <a:spLocks noGrp="1"/>
          </p:cNvSpPr>
          <p:nvPr>
            <p:ph idx="1"/>
          </p:nvPr>
        </p:nvSpPr>
        <p:spPr>
          <a:xfrm>
            <a:off x="236538" y="781050"/>
            <a:ext cx="8660719" cy="3910220"/>
          </a:xfrm>
        </p:spPr>
        <p:txBody>
          <a:bodyPr/>
          <a:lstStyle/>
          <a:p>
            <a:r>
              <a:rPr lang="en-US" dirty="0" smtClean="0"/>
              <a:t>Use string lists to allow multiple checks to be performed</a:t>
            </a:r>
          </a:p>
          <a:p>
            <a:pPr marL="682625" lvl="3" indent="0">
              <a:buNone/>
            </a:pPr>
            <a:r>
              <a:rPr lang="en-US" b="1" dirty="0" smtClean="0">
                <a:solidFill>
                  <a:srgbClr val="C00000"/>
                </a:solidFill>
                <a:latin typeface="Courier New" panose="02070309020205020404" pitchFamily="49" charset="0"/>
                <a:cs typeface="Courier New" panose="02070309020205020404" pitchFamily="49" charset="0"/>
              </a:rPr>
              <a:t>+CheckfileName = { “interceptor.log”, “c2bmc.log” }</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a:t>
            </a:r>
            <a:r>
              <a:rPr lang="en-US" b="1" dirty="0" err="1" smtClean="0">
                <a:solidFill>
                  <a:srgbClr val="C00000"/>
                </a:solidFill>
                <a:latin typeface="Courier New" panose="02070309020205020404" pitchFamily="49" charset="0"/>
                <a:cs typeface="Courier New" panose="02070309020205020404" pitchFamily="49" charset="0"/>
              </a:rPr>
              <a:t>CheckfileRegExp</a:t>
            </a:r>
            <a:r>
              <a:rPr lang="en-US" b="1" dirty="0" smtClean="0">
                <a:solidFill>
                  <a:srgbClr val="C00000"/>
                </a:solidFill>
                <a:latin typeface="Courier New" panose="02070309020205020404" pitchFamily="49" charset="0"/>
                <a:cs typeface="Courier New" panose="02070309020205020404" pitchFamily="49" charset="0"/>
              </a:rPr>
              <a:t> = { “^error:”, “^exception:” }</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
            </a:r>
            <a:br>
              <a:rPr lang="en-US" b="1" dirty="0" smtClean="0">
                <a:solidFill>
                  <a:srgbClr val="C00000"/>
                </a:solidFill>
                <a:latin typeface="Courier New" panose="02070309020205020404" pitchFamily="49" charset="0"/>
                <a:cs typeface="Courier New" panose="02070309020205020404" pitchFamily="49" charset="0"/>
              </a:rPr>
            </a:br>
            <a:r>
              <a:rPr lang="en-US" b="1" dirty="0" err="1" smtClean="0">
                <a:solidFill>
                  <a:srgbClr val="C00000"/>
                </a:solidFill>
                <a:latin typeface="Courier New" panose="02070309020205020404" pitchFamily="49" charset="0"/>
                <a:cs typeface="Courier New" panose="02070309020205020404" pitchFamily="49" charset="0"/>
              </a:rPr>
              <a:t>CheckfileRegExpFound</a:t>
            </a:r>
            <a:r>
              <a:rPr lang="en-US" b="1" dirty="0" smtClean="0">
                <a:solidFill>
                  <a:srgbClr val="C00000"/>
                </a:solidFill>
                <a:latin typeface="Courier New" panose="02070309020205020404" pitchFamily="49" charset="0"/>
                <a:cs typeface="Courier New" panose="02070309020205020404" pitchFamily="49" charset="0"/>
              </a:rPr>
              <a:t> = False || True</a:t>
            </a:r>
          </a:p>
          <a:p>
            <a:pPr marL="682625" lvl="3" indent="0">
              <a:buNone/>
            </a:pPr>
            <a:endParaRPr lang="en-US" b="1" dirty="0" smtClean="0">
              <a:solidFill>
                <a:srgbClr val="C00000"/>
              </a:solidFill>
              <a:latin typeface="Courier New" panose="02070309020205020404" pitchFamily="49" charset="0"/>
              <a:cs typeface="Courier New" panose="02070309020205020404" pitchFamily="49" charset="0"/>
            </a:endParaRPr>
          </a:p>
          <a:p>
            <a:pPr lvl="1"/>
            <a:r>
              <a:rPr lang="en-US" dirty="0" smtClean="0"/>
              <a:t>Translation: an exception line was found in the</a:t>
            </a:r>
            <a:br>
              <a:rPr lang="en-US" dirty="0" smtClean="0"/>
            </a:br>
            <a:r>
              <a:rPr lang="en-US" dirty="0" smtClean="0"/>
              <a:t>c2bmc.log file</a:t>
            </a:r>
          </a:p>
          <a:p>
            <a:endParaRPr lang="en-US" dirty="0"/>
          </a:p>
          <a:p>
            <a:r>
              <a:rPr lang="en-US" dirty="0" smtClean="0"/>
              <a:t>Limited only by your mad coding </a:t>
            </a:r>
            <a:r>
              <a:rPr lang="en-US" dirty="0" err="1" smtClean="0"/>
              <a:t>skillz</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26</a:t>
            </a:fld>
            <a:endParaRPr lang="en-US"/>
          </a:p>
        </p:txBody>
      </p:sp>
      <p:sp>
        <p:nvSpPr>
          <p:cNvPr id="6" name="TextBox 5"/>
          <p:cNvSpPr txBox="1"/>
          <p:nvPr/>
        </p:nvSpPr>
        <p:spPr>
          <a:xfrm>
            <a:off x="4040429" y="1438009"/>
            <a:ext cx="3709670" cy="400110"/>
          </a:xfrm>
          <a:prstGeom prst="rect">
            <a:avLst/>
          </a:prstGeom>
          <a:noFill/>
        </p:spPr>
        <p:txBody>
          <a:bodyPr wrap="none" rtlCol="0">
            <a:spAutoFit/>
          </a:bodyPr>
          <a:lstStyle/>
          <a:p>
            <a:pPr algn="r"/>
            <a:r>
              <a:rPr lang="en-US" sz="1000" i="1" baseline="30000" dirty="0" smtClean="0">
                <a:solidFill>
                  <a:schemeClr val="bg1">
                    <a:lumMod val="50000"/>
                  </a:schemeClr>
                </a:solidFill>
                <a:latin typeface="Arial" pitchFamily="34" charset="0"/>
                <a:cs typeface="Arial" pitchFamily="34" charset="0"/>
              </a:rPr>
              <a:t>*</a:t>
            </a:r>
            <a:r>
              <a:rPr lang="en-US" sz="1000" i="1" dirty="0" smtClean="0">
                <a:solidFill>
                  <a:schemeClr val="bg1">
                    <a:lumMod val="50000"/>
                  </a:schemeClr>
                </a:solidFill>
                <a:latin typeface="Arial" pitchFamily="34" charset="0"/>
                <a:cs typeface="Arial" pitchFamily="34" charset="0"/>
              </a:rPr>
              <a:t>Command &amp; Control, Battle Management, &amp; Communications</a:t>
            </a:r>
            <a:br>
              <a:rPr lang="en-US" sz="1000" i="1" dirty="0" smtClean="0">
                <a:solidFill>
                  <a:schemeClr val="bg1">
                    <a:lumMod val="50000"/>
                  </a:schemeClr>
                </a:solidFill>
                <a:latin typeface="Arial" pitchFamily="34" charset="0"/>
                <a:cs typeface="Arial" pitchFamily="34" charset="0"/>
              </a:rPr>
            </a:br>
            <a:r>
              <a:rPr lang="en-US" sz="1000" i="1" dirty="0" smtClean="0">
                <a:solidFill>
                  <a:schemeClr val="bg1">
                    <a:lumMod val="50000"/>
                  </a:schemeClr>
                </a:solidFill>
                <a:latin typeface="Arial" pitchFamily="34" charset="0"/>
                <a:cs typeface="Arial" pitchFamily="34" charset="0"/>
              </a:rPr>
              <a:t>https</a:t>
            </a:r>
            <a:r>
              <a:rPr lang="en-US" sz="1000" i="1" dirty="0">
                <a:solidFill>
                  <a:schemeClr val="bg1">
                    <a:lumMod val="50000"/>
                  </a:schemeClr>
                </a:solidFill>
                <a:latin typeface="Arial" pitchFamily="34" charset="0"/>
                <a:cs typeface="Arial" pitchFamily="34" charset="0"/>
              </a:rPr>
              <a:t>://www.mda.mil/system/c2bmc.html</a:t>
            </a:r>
            <a:endParaRPr lang="en-US" sz="1000" i="1" dirty="0" smtClean="0">
              <a:solidFill>
                <a:schemeClr val="bg1">
                  <a:lumMod val="50000"/>
                </a:schemeClr>
              </a:solidFill>
              <a:latin typeface="Arial" pitchFamily="34" charset="0"/>
              <a:cs typeface="Arial" pitchFamily="34" charset="0"/>
            </a:endParaRPr>
          </a:p>
        </p:txBody>
      </p:sp>
      <p:cxnSp>
        <p:nvCxnSpPr>
          <p:cNvPr id="7" name="Straight Connector 6"/>
          <p:cNvCxnSpPr/>
          <p:nvPr/>
        </p:nvCxnSpPr>
        <p:spPr>
          <a:xfrm>
            <a:off x="3008684" y="2186247"/>
            <a:ext cx="3116425" cy="93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www.kickify.com/wp-content/uploads/2013/05/mad-skill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898" y="2369976"/>
            <a:ext cx="2466313" cy="2214202"/>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843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Request</a:t>
            </a:r>
            <a:endParaRPr lang="en-US" dirty="0"/>
          </a:p>
        </p:txBody>
      </p:sp>
      <p:sp>
        <p:nvSpPr>
          <p:cNvPr id="3" name="Content Placeholder 2"/>
          <p:cNvSpPr>
            <a:spLocks noGrp="1"/>
          </p:cNvSpPr>
          <p:nvPr>
            <p:ph idx="1"/>
          </p:nvPr>
        </p:nvSpPr>
        <p:spPr/>
        <p:txBody>
          <a:bodyPr/>
          <a:lstStyle/>
          <a:p>
            <a:endParaRPr lang="en-US" dirty="0" smtClean="0"/>
          </a:p>
          <a:p>
            <a:r>
              <a:rPr lang="en-US" dirty="0" smtClean="0"/>
              <a:t>Non-hook periodic program invocation in submit description</a:t>
            </a:r>
          </a:p>
          <a:p>
            <a:pPr lvl="1"/>
            <a:r>
              <a:rPr lang="en-US" dirty="0" smtClean="0"/>
              <a:t>Read the job ClassAd updates from hook standard output</a:t>
            </a:r>
          </a:p>
          <a:p>
            <a:pPr lvl="1"/>
            <a:r>
              <a:rPr lang="en-US" dirty="0" smtClean="0"/>
              <a:t>Allow a user-specified interval with a reasonable minimum limit</a:t>
            </a:r>
            <a:endParaRPr lang="en-US" dirty="0"/>
          </a:p>
          <a:p>
            <a:pPr marL="230188" lvl="1" indent="0" algn="ctr">
              <a:buNone/>
            </a:pPr>
            <a:endParaRPr lang="en-US" dirty="0"/>
          </a:p>
          <a:p>
            <a:pPr marL="230188" lvl="1" indent="0" algn="ctr">
              <a:buNone/>
            </a:pPr>
            <a:r>
              <a:rPr lang="en-US" sz="2400" b="1" dirty="0" smtClean="0"/>
              <a:t>“THERE OUGHTA BE A KNOB FOR THAT!”</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27</a:t>
            </a:fld>
            <a:endParaRPr lang="en-US"/>
          </a:p>
        </p:txBody>
      </p:sp>
      <p:pic>
        <p:nvPicPr>
          <p:cNvPr id="6" name="Picture 5"/>
          <p:cNvPicPr>
            <a:picLocks noChangeAspect="1"/>
          </p:cNvPicPr>
          <p:nvPr/>
        </p:nvPicPr>
        <p:blipFill>
          <a:blip r:embed="rId3"/>
          <a:stretch>
            <a:fillRect/>
          </a:stretch>
        </p:blipFill>
        <p:spPr>
          <a:xfrm>
            <a:off x="3260004" y="3094615"/>
            <a:ext cx="2623961" cy="1525405"/>
          </a:xfrm>
          <a:prstGeom prst="rect">
            <a:avLst/>
          </a:prstGeom>
          <a:effectLst>
            <a:outerShdw blurRad="50800" dist="101600" dir="2700000" algn="tl" rotWithShape="0">
              <a:prstClr val="black">
                <a:alpha val="40000"/>
              </a:prstClr>
            </a:outerShdw>
          </a:effectLst>
        </p:spPr>
      </p:pic>
      <p:sp>
        <p:nvSpPr>
          <p:cNvPr id="7" name="TextBox 6"/>
          <p:cNvSpPr txBox="1"/>
          <p:nvPr/>
        </p:nvSpPr>
        <p:spPr>
          <a:xfrm>
            <a:off x="3734308" y="4653548"/>
            <a:ext cx="2254143" cy="246221"/>
          </a:xfrm>
          <a:prstGeom prst="rect">
            <a:avLst/>
          </a:prstGeom>
          <a:noFill/>
        </p:spPr>
        <p:txBody>
          <a:bodyPr wrap="none" rtlCol="0">
            <a:spAutoFit/>
          </a:bodyPr>
          <a:lstStyle/>
          <a:p>
            <a:pPr algn="r"/>
            <a:r>
              <a:rPr lang="en-US" sz="1000" i="1" dirty="0" err="1" smtClean="0">
                <a:solidFill>
                  <a:schemeClr val="bg1">
                    <a:lumMod val="50000"/>
                  </a:schemeClr>
                </a:solidFill>
                <a:latin typeface="Arial" pitchFamily="34" charset="0"/>
                <a:cs typeface="Arial" pitchFamily="34" charset="0"/>
              </a:rPr>
              <a:t>Tysto</a:t>
            </a:r>
            <a:r>
              <a:rPr lang="en-US" sz="1000" i="1" dirty="0" smtClean="0">
                <a:solidFill>
                  <a:schemeClr val="bg1">
                    <a:lumMod val="50000"/>
                  </a:schemeClr>
                </a:solidFill>
                <a:latin typeface="Arial" pitchFamily="34" charset="0"/>
                <a:cs typeface="Arial" pitchFamily="34" charset="0"/>
              </a:rPr>
              <a:t> @ Wikimedia – Public Domain</a:t>
            </a:r>
          </a:p>
        </p:txBody>
      </p:sp>
    </p:spTree>
    <p:extLst>
      <p:ext uri="{BB962C8B-B14F-4D97-AF65-F5344CB8AC3E}">
        <p14:creationId xmlns:p14="http://schemas.microsoft.com/office/powerpoint/2010/main" val="32199869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28</a:t>
            </a:fld>
            <a:endParaRPr lang="en-US"/>
          </a:p>
        </p:txBody>
      </p:sp>
      <p:pic>
        <p:nvPicPr>
          <p:cNvPr id="6" name="Picture 11" descr="C:\Users\pelletm\Desktop\RTN_RGB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393" y="2408539"/>
            <a:ext cx="2789725" cy="53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324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458" y="818515"/>
            <a:ext cx="1950704" cy="132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36541" y="813932"/>
            <a:ext cx="6500813" cy="3777853"/>
          </a:xfrm>
        </p:spPr>
        <p:txBody>
          <a:bodyPr>
            <a:normAutofit fontScale="85000" lnSpcReduction="20000"/>
          </a:bodyPr>
          <a:lstStyle/>
          <a:p>
            <a:r>
              <a:rPr lang="en-US" b="1" dirty="0" smtClean="0"/>
              <a:t>Raytheon Company</a:t>
            </a:r>
          </a:p>
          <a:p>
            <a:pPr lvl="1"/>
            <a:r>
              <a:rPr lang="en-US" dirty="0" smtClean="0"/>
              <a:t>Founded in 1922</a:t>
            </a:r>
          </a:p>
          <a:p>
            <a:pPr lvl="1"/>
            <a:r>
              <a:rPr lang="en-US" dirty="0" smtClean="0"/>
              <a:t>$24.1 billion in 2016 sales</a:t>
            </a:r>
          </a:p>
          <a:p>
            <a:pPr lvl="1"/>
            <a:r>
              <a:rPr lang="en-US" dirty="0" smtClean="0"/>
              <a:t>63,000 employees worldwide</a:t>
            </a:r>
          </a:p>
          <a:p>
            <a:r>
              <a:rPr lang="en-US" b="1" dirty="0" smtClean="0"/>
              <a:t>Integrated Defense Systems</a:t>
            </a:r>
          </a:p>
          <a:p>
            <a:pPr lvl="1"/>
            <a:r>
              <a:rPr lang="en-US" dirty="0" smtClean="0"/>
              <a:t>Headquartered in Tewksbury, Mass.</a:t>
            </a:r>
          </a:p>
          <a:p>
            <a:pPr lvl="1"/>
            <a:r>
              <a:rPr lang="en-US" dirty="0" smtClean="0"/>
              <a:t>Broad portfolio of weapons, sensors,</a:t>
            </a:r>
            <a:br>
              <a:rPr lang="en-US" dirty="0" smtClean="0"/>
            </a:br>
            <a:r>
              <a:rPr lang="en-US" dirty="0" smtClean="0"/>
              <a:t>and integration systems across multiple</a:t>
            </a:r>
            <a:br>
              <a:rPr lang="en-US" dirty="0" smtClean="0"/>
            </a:br>
            <a:r>
              <a:rPr lang="en-US" dirty="0" smtClean="0"/>
              <a:t>mission areas including </a:t>
            </a:r>
            <a:r>
              <a:rPr lang="en-US" b="1" dirty="0" smtClean="0"/>
              <a:t>air and missile</a:t>
            </a:r>
            <a:br>
              <a:rPr lang="en-US" b="1" dirty="0" smtClean="0"/>
            </a:br>
            <a:r>
              <a:rPr lang="en-US" b="1" dirty="0" smtClean="0"/>
              <a:t>defense radars</a:t>
            </a:r>
            <a:r>
              <a:rPr lang="en-US" dirty="0" smtClean="0"/>
              <a:t>; early warning radars;</a:t>
            </a:r>
            <a:br>
              <a:rPr lang="en-US" dirty="0" smtClean="0"/>
            </a:br>
            <a:r>
              <a:rPr lang="en-US" dirty="0" smtClean="0"/>
              <a:t>naval ship operating systems; command,</a:t>
            </a:r>
            <a:br>
              <a:rPr lang="en-US" dirty="0" smtClean="0"/>
            </a:br>
            <a:r>
              <a:rPr lang="en-US" dirty="0" smtClean="0"/>
              <a:t>control, communications; air traffic systems</a:t>
            </a:r>
          </a:p>
          <a:p>
            <a:r>
              <a:rPr lang="en-US" b="1" dirty="0" smtClean="0"/>
              <a:t>Information Technology</a:t>
            </a:r>
          </a:p>
          <a:p>
            <a:pPr lvl="1"/>
            <a:r>
              <a:rPr lang="en-US" dirty="0" smtClean="0"/>
              <a:t>“Today's </a:t>
            </a:r>
            <a:r>
              <a:rPr lang="en-US" dirty="0"/>
              <a:t>extensive High Performance </a:t>
            </a:r>
            <a:r>
              <a:rPr lang="en-US" dirty="0" smtClean="0"/>
              <a:t>Computing</a:t>
            </a:r>
            <a:br>
              <a:rPr lang="en-US" dirty="0" smtClean="0"/>
            </a:br>
            <a:r>
              <a:rPr lang="en-US" dirty="0" smtClean="0"/>
              <a:t>needs </a:t>
            </a:r>
            <a:r>
              <a:rPr lang="en-US" dirty="0"/>
              <a:t>require us to continuously push the </a:t>
            </a:r>
            <a:r>
              <a:rPr lang="en-US" dirty="0" smtClean="0"/>
              <a:t>envelope</a:t>
            </a:r>
            <a:br>
              <a:rPr lang="en-US" dirty="0" smtClean="0"/>
            </a:br>
            <a:r>
              <a:rPr lang="en-US" dirty="0" smtClean="0"/>
              <a:t>to </a:t>
            </a:r>
            <a:r>
              <a:rPr lang="en-US" dirty="0"/>
              <a:t>create leading-edge technical processing </a:t>
            </a:r>
            <a:r>
              <a:rPr lang="en-US" dirty="0" smtClean="0"/>
              <a:t>solutions</a:t>
            </a:r>
            <a:br>
              <a:rPr lang="en-US" dirty="0" smtClean="0"/>
            </a:br>
            <a:r>
              <a:rPr lang="en-US" dirty="0" smtClean="0"/>
              <a:t>for </a:t>
            </a:r>
            <a:r>
              <a:rPr lang="en-US" dirty="0"/>
              <a:t>complex systems and program challenges</a:t>
            </a:r>
            <a:r>
              <a:rPr lang="en-US" dirty="0" smtClean="0"/>
              <a:t>.”</a:t>
            </a:r>
          </a:p>
          <a:p>
            <a:endParaRPr lang="en-US" dirty="0"/>
          </a:p>
        </p:txBody>
      </p:sp>
      <p:pic>
        <p:nvPicPr>
          <p:cNvPr id="6" name="Picture 4" descr="The Upgraded Early Warning Radar (UEWR) uses Ultra High Frequency (UHF) radio signals to track threa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a:stretch/>
        </p:blipFill>
        <p:spPr bwMode="auto">
          <a:xfrm>
            <a:off x="6002340" y="813932"/>
            <a:ext cx="1714500" cy="1835654"/>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About Raytheon</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3</a:t>
            </a:fld>
            <a:endParaRPr lang="en-US"/>
          </a:p>
        </p:txBody>
      </p:sp>
      <p:sp>
        <p:nvSpPr>
          <p:cNvPr id="7" name="Text Box 4"/>
          <p:cNvSpPr txBox="1">
            <a:spLocks noChangeArrowheads="1"/>
          </p:cNvSpPr>
          <p:nvPr/>
        </p:nvSpPr>
        <p:spPr bwMode="auto">
          <a:xfrm>
            <a:off x="2134791" y="4557713"/>
            <a:ext cx="4847034" cy="257175"/>
          </a:xfrm>
          <a:prstGeom prst="rect">
            <a:avLst/>
          </a:prstGeom>
          <a:solidFill>
            <a:srgbClr val="B5B5B5"/>
          </a:solidFill>
          <a:ln w="9525" algn="ctr">
            <a:noFill/>
            <a:miter lim="800000"/>
            <a:headEnd/>
            <a:tailEnd/>
          </a:ln>
        </p:spPr>
        <p:txBody>
          <a:bodyPr lIns="0" tIns="0" rIns="0" bIns="0" anchor="ctr"/>
          <a:lstStyle/>
          <a:p>
            <a:pPr algn="ctr">
              <a:spcBef>
                <a:spcPct val="0"/>
              </a:spcBef>
              <a:buClrTx/>
              <a:buSzTx/>
            </a:pPr>
            <a:r>
              <a:rPr lang="en-US" sz="1500" b="1" dirty="0">
                <a:latin typeface="Arial" pitchFamily="34" charset="0"/>
              </a:rPr>
              <a:t>Nearing a century of technology and innovation</a:t>
            </a:r>
          </a:p>
        </p:txBody>
      </p:sp>
      <p:pic>
        <p:nvPicPr>
          <p:cNvPr id="2057" name="Picture 9" descr="http://www.raytheon.com/capabilities/rtnwcm/groups/gallery/documents/masthead/rtn_190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8308" y="2374944"/>
            <a:ext cx="2235564" cy="1037180"/>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http://upload.wikimedia.org/wikipedia/commons/thumb/e/ef/Raytheon1934TubeBox.PNG/200px-Raytheon1934TubeBox.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887430" y="772318"/>
            <a:ext cx="902558" cy="2549725"/>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5321" t="28844" r="3469" b="25986"/>
          <a:stretch/>
        </p:blipFill>
        <p:spPr>
          <a:xfrm>
            <a:off x="5605670" y="2993537"/>
            <a:ext cx="3391283" cy="1259615"/>
          </a:xfrm>
          <a:prstGeom prst="rect">
            <a:avLst/>
          </a:prstGeom>
          <a:effectLst>
            <a:outerShdw blurRad="50800" dist="101600" dir="2700000" algn="tl" rotWithShape="0">
              <a:prstClr val="black">
                <a:alpha val="40000"/>
              </a:prstClr>
            </a:outerShdw>
          </a:effectLst>
        </p:spPr>
      </p:pic>
      <p:sp>
        <p:nvSpPr>
          <p:cNvPr id="13" name="TextBox 12"/>
          <p:cNvSpPr txBox="1"/>
          <p:nvPr/>
        </p:nvSpPr>
        <p:spPr>
          <a:xfrm>
            <a:off x="6793872" y="4269402"/>
            <a:ext cx="2295821" cy="246221"/>
          </a:xfrm>
          <a:prstGeom prst="rect">
            <a:avLst/>
          </a:prstGeom>
          <a:noFill/>
        </p:spPr>
        <p:txBody>
          <a:bodyPr wrap="none" rtlCol="0">
            <a:spAutoFit/>
          </a:bodyPr>
          <a:lstStyle/>
          <a:p>
            <a:pPr algn="r"/>
            <a:r>
              <a:rPr lang="en-US" sz="1000" i="1" dirty="0" smtClean="0">
                <a:solidFill>
                  <a:schemeClr val="bg1">
                    <a:lumMod val="50000"/>
                  </a:schemeClr>
                </a:solidFill>
                <a:latin typeface="Arial" pitchFamily="34" charset="0"/>
                <a:cs typeface="Arial" pitchFamily="34" charset="0"/>
              </a:rPr>
              <a:t>Photo: Michael Pelletier </a:t>
            </a:r>
            <a:r>
              <a:rPr lang="en-US" sz="1000" i="1" dirty="0" err="1" smtClean="0">
                <a:solidFill>
                  <a:schemeClr val="bg1">
                    <a:lumMod val="50000"/>
                  </a:schemeClr>
                </a:solidFill>
                <a:latin typeface="Arial" pitchFamily="34" charset="0"/>
                <a:cs typeface="Arial" pitchFamily="34" charset="0"/>
              </a:rPr>
              <a:t>mvpel@flickr</a:t>
            </a:r>
            <a:endParaRPr lang="en-US" sz="1000" i="1"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7986444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aytheon.com/rtnwcm/groups/public/documents/image/rtn13_patriot_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932"/>
          <a:stretch/>
        </p:blipFill>
        <p:spPr bwMode="auto">
          <a:xfrm>
            <a:off x="5881177" y="2811780"/>
            <a:ext cx="2353868" cy="1604910"/>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3" name="Picture 9" descr="C:\Users\pelletm\Pictures\6497967509_8ed3c13cb9_z.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91542" y="1183052"/>
            <a:ext cx="2438400" cy="1870710"/>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Date Placeholder 19"/>
          <p:cNvSpPr>
            <a:spLocks noGrp="1"/>
          </p:cNvSpPr>
          <p:nvPr>
            <p:ph type="dt" sz="half" idx="10"/>
          </p:nvPr>
        </p:nvSpPr>
        <p:spPr/>
        <p:txBody>
          <a:bodyPr/>
          <a:lstStyle/>
          <a:p>
            <a:fld id="{ADD8CAD1-5E71-480F-A171-807A607ED81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4</a:t>
            </a:fld>
            <a:endParaRPr lang="en-US"/>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08261" y="879395"/>
            <a:ext cx="3020682" cy="3582669"/>
          </a:xfrm>
          <a:prstGeom prst="rect">
            <a:avLst/>
          </a:prstGeom>
          <a:noFill/>
          <a:ln>
            <a:noFill/>
          </a:ln>
          <a:effectLst>
            <a:outerShdw blurRad="50800" dist="1016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raytheon.com/news/rtnwcm/groups/public/documents/image/s12_sm3_pic001_lg.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4387026" y="879395"/>
            <a:ext cx="1284981" cy="3228394"/>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Army Navy/Transportable Radar Surveillance (AN/TPY-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387027" y="3350943"/>
            <a:ext cx="2297138" cy="1065748"/>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itle 5"/>
          <p:cNvSpPr>
            <a:spLocks noGrp="1"/>
          </p:cNvSpPr>
          <p:nvPr>
            <p:ph type="title"/>
          </p:nvPr>
        </p:nvSpPr>
        <p:spPr>
          <a:xfrm>
            <a:off x="251092" y="185558"/>
            <a:ext cx="5420915" cy="514350"/>
          </a:xfrm>
        </p:spPr>
        <p:txBody>
          <a:bodyPr/>
          <a:lstStyle/>
          <a:p>
            <a:r>
              <a:rPr lang="en-US" dirty="0" smtClean="0"/>
              <a:t>Raytheon’s Vision</a:t>
            </a:r>
            <a:endParaRPr lang="en-US" dirty="0"/>
          </a:p>
        </p:txBody>
      </p:sp>
      <p:sp>
        <p:nvSpPr>
          <p:cNvPr id="10" name="TextBox 9"/>
          <p:cNvSpPr txBox="1"/>
          <p:nvPr/>
        </p:nvSpPr>
        <p:spPr>
          <a:xfrm>
            <a:off x="4304182" y="4518736"/>
            <a:ext cx="4740400" cy="338554"/>
          </a:xfrm>
          <a:prstGeom prst="rect">
            <a:avLst/>
          </a:prstGeom>
          <a:noFill/>
        </p:spPr>
        <p:txBody>
          <a:bodyPr wrap="none" rtlCol="0">
            <a:spAutoFit/>
          </a:bodyPr>
          <a:lstStyle/>
          <a:p>
            <a:r>
              <a:rPr lang="en-US" sz="800" i="1" dirty="0" smtClean="0">
                <a:solidFill>
                  <a:schemeClr val="bg1">
                    <a:lumMod val="50000"/>
                  </a:schemeClr>
                </a:solidFill>
                <a:latin typeface="Arial" pitchFamily="34" charset="0"/>
                <a:cs typeface="Arial" pitchFamily="34" charset="0"/>
              </a:rPr>
              <a:t>Clockwise from top left: SM-3 launch: US Navy Pub Dom; SBX-1: © 2011 Michael Pelletier (Author);</a:t>
            </a:r>
            <a:br>
              <a:rPr lang="en-US" sz="800" i="1" dirty="0" smtClean="0">
                <a:solidFill>
                  <a:schemeClr val="bg1">
                    <a:lumMod val="50000"/>
                  </a:schemeClr>
                </a:solidFill>
                <a:latin typeface="Arial" pitchFamily="34" charset="0"/>
                <a:cs typeface="Arial" pitchFamily="34" charset="0"/>
              </a:rPr>
            </a:br>
            <a:r>
              <a:rPr lang="en-US" sz="800" i="1" dirty="0" smtClean="0">
                <a:solidFill>
                  <a:schemeClr val="bg1">
                    <a:lumMod val="50000"/>
                  </a:schemeClr>
                </a:solidFill>
                <a:latin typeface="Arial" pitchFamily="34" charset="0"/>
                <a:cs typeface="Arial" pitchFamily="34" charset="0"/>
              </a:rPr>
              <a:t>Patriot radar set, AN/TPY-2 AEU: © Raytheon (by Dan Plumpton – Raytheon Advanced Media)</a:t>
            </a:r>
          </a:p>
        </p:txBody>
      </p:sp>
    </p:spTree>
    <p:extLst>
      <p:ext uri="{BB962C8B-B14F-4D97-AF65-F5344CB8AC3E}">
        <p14:creationId xmlns:p14="http://schemas.microsoft.com/office/powerpoint/2010/main" val="12487400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5601" y="1248495"/>
            <a:ext cx="5903350" cy="1480351"/>
          </a:xfrm>
          <a:prstGeom prst="rect">
            <a:avLst/>
          </a:prstGeom>
          <a:ln>
            <a:solidFill>
              <a:schemeClr val="accent1"/>
            </a:solidFill>
          </a:ln>
          <a:effectLst>
            <a:outerShdw blurRad="50800" dist="101600" dir="2700000" algn="tl" rotWithShape="0">
              <a:prstClr val="black">
                <a:alpha val="40000"/>
              </a:prstClr>
            </a:outerShdw>
          </a:effectLst>
        </p:spPr>
      </p:pic>
      <p:sp>
        <p:nvSpPr>
          <p:cNvPr id="20" name="Date Placeholder 19"/>
          <p:cNvSpPr>
            <a:spLocks noGrp="1"/>
          </p:cNvSpPr>
          <p:nvPr>
            <p:ph type="dt" sz="half" idx="10"/>
          </p:nvPr>
        </p:nvSpPr>
        <p:spPr/>
        <p:txBody>
          <a:bodyPr/>
          <a:lstStyle/>
          <a:p>
            <a:fld id="{8745F54A-FE84-4A33-ABDB-A9CDB1B600E1}"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5</a:t>
            </a:fld>
            <a:endParaRPr lang="en-US" dirty="0"/>
          </a:p>
        </p:txBody>
      </p:sp>
      <p:sp>
        <p:nvSpPr>
          <p:cNvPr id="2" name="Title 1"/>
          <p:cNvSpPr>
            <a:spLocks noGrp="1"/>
          </p:cNvSpPr>
          <p:nvPr>
            <p:ph type="title"/>
          </p:nvPr>
        </p:nvSpPr>
        <p:spPr/>
        <p:txBody>
          <a:bodyPr/>
          <a:lstStyle/>
          <a:p>
            <a:r>
              <a:rPr lang="en-US" dirty="0" smtClean="0"/>
              <a:t>What’s At Stake</a:t>
            </a:r>
            <a:endParaRPr lang="en-US" dirty="0"/>
          </a:p>
        </p:txBody>
      </p:sp>
      <p:grpSp>
        <p:nvGrpSpPr>
          <p:cNvPr id="5" name="Group 4"/>
          <p:cNvGrpSpPr/>
          <p:nvPr/>
        </p:nvGrpSpPr>
        <p:grpSpPr>
          <a:xfrm>
            <a:off x="480875" y="2957773"/>
            <a:ext cx="4952660" cy="1806649"/>
            <a:chOff x="468204" y="763555"/>
            <a:chExt cx="4952660" cy="1806649"/>
          </a:xfrm>
        </p:grpSpPr>
        <p:pic>
          <p:nvPicPr>
            <p:cNvPr id="4" name="Picture 3"/>
            <p:cNvPicPr>
              <a:picLocks noChangeAspect="1"/>
            </p:cNvPicPr>
            <p:nvPr/>
          </p:nvPicPr>
          <p:blipFill>
            <a:blip r:embed="rId4"/>
            <a:stretch>
              <a:fillRect/>
            </a:stretch>
          </p:blipFill>
          <p:spPr>
            <a:xfrm>
              <a:off x="559529" y="977341"/>
              <a:ext cx="4861335" cy="1592863"/>
            </a:xfrm>
            <a:prstGeom prst="rect">
              <a:avLst/>
            </a:prstGeom>
            <a:ln>
              <a:solidFill>
                <a:schemeClr val="accent1"/>
              </a:solidFill>
            </a:ln>
            <a:effectLst>
              <a:outerShdw blurRad="50800" dist="101600" dir="2700000" algn="tl" rotWithShape="0">
                <a:prstClr val="black">
                  <a:alpha val="40000"/>
                </a:prstClr>
              </a:outerShdw>
            </a:effectLst>
          </p:spPr>
        </p:pic>
        <p:sp>
          <p:nvSpPr>
            <p:cNvPr id="9" name="TextBox 8"/>
            <p:cNvSpPr txBox="1"/>
            <p:nvPr/>
          </p:nvSpPr>
          <p:spPr>
            <a:xfrm>
              <a:off x="468204" y="763555"/>
              <a:ext cx="3103735" cy="246221"/>
            </a:xfrm>
            <a:prstGeom prst="rect">
              <a:avLst/>
            </a:prstGeom>
            <a:noFill/>
          </p:spPr>
          <p:txBody>
            <a:bodyPr wrap="none" rtlCol="0">
              <a:spAutoFit/>
            </a:bodyPr>
            <a:lstStyle/>
            <a:p>
              <a:r>
                <a:rPr lang="en-US" sz="1000" i="1" dirty="0" smtClean="0">
                  <a:solidFill>
                    <a:schemeClr val="bg1">
                      <a:lumMod val="50000"/>
                    </a:schemeClr>
                  </a:solidFill>
                  <a:latin typeface="Arial" pitchFamily="34" charset="0"/>
                  <a:cs typeface="Arial" pitchFamily="34" charset="0"/>
                </a:rPr>
                <a:t>Paula </a:t>
              </a:r>
              <a:r>
                <a:rPr lang="en-US" sz="1000" i="1" dirty="0" err="1" smtClean="0">
                  <a:solidFill>
                    <a:schemeClr val="bg1">
                      <a:lumMod val="50000"/>
                    </a:schemeClr>
                  </a:solidFill>
                  <a:latin typeface="Arial" pitchFamily="34" charset="0"/>
                  <a:cs typeface="Arial" pitchFamily="34" charset="0"/>
                </a:rPr>
                <a:t>Hancocks</a:t>
              </a:r>
              <a:r>
                <a:rPr lang="en-US" sz="1000" i="1" dirty="0" smtClean="0">
                  <a:solidFill>
                    <a:schemeClr val="bg1">
                      <a:lumMod val="50000"/>
                    </a:schemeClr>
                  </a:solidFill>
                  <a:latin typeface="Arial" pitchFamily="34" charset="0"/>
                  <a:cs typeface="Arial" pitchFamily="34" charset="0"/>
                </a:rPr>
                <a:t> &amp; Joshua </a:t>
              </a:r>
              <a:r>
                <a:rPr lang="en-US" sz="1000" i="1" dirty="0" err="1" smtClean="0">
                  <a:solidFill>
                    <a:schemeClr val="bg1">
                      <a:lumMod val="50000"/>
                    </a:schemeClr>
                  </a:solidFill>
                  <a:latin typeface="Arial" pitchFamily="34" charset="0"/>
                  <a:cs typeface="Arial" pitchFamily="34" charset="0"/>
                </a:rPr>
                <a:t>Berlinger</a:t>
              </a:r>
              <a:r>
                <a:rPr lang="en-US" sz="1000" i="1" dirty="0" smtClean="0">
                  <a:solidFill>
                    <a:schemeClr val="bg1">
                      <a:lumMod val="50000"/>
                    </a:schemeClr>
                  </a:solidFill>
                  <a:latin typeface="Arial" pitchFamily="34" charset="0"/>
                  <a:cs typeface="Arial" pitchFamily="34" charset="0"/>
                </a:rPr>
                <a:t>, March 7, 2017</a:t>
              </a:r>
            </a:p>
          </p:txBody>
        </p:sp>
      </p:grpSp>
      <p:grpSp>
        <p:nvGrpSpPr>
          <p:cNvPr id="11" name="Group 10"/>
          <p:cNvGrpSpPr/>
          <p:nvPr/>
        </p:nvGrpSpPr>
        <p:grpSpPr>
          <a:xfrm>
            <a:off x="4497775" y="2195051"/>
            <a:ext cx="4406513" cy="1279223"/>
            <a:chOff x="4497775" y="1889646"/>
            <a:chExt cx="4406513" cy="1279223"/>
          </a:xfrm>
        </p:grpSpPr>
        <p:pic>
          <p:nvPicPr>
            <p:cNvPr id="10" name="Picture 9"/>
            <p:cNvPicPr>
              <a:picLocks noChangeAspect="1"/>
            </p:cNvPicPr>
            <p:nvPr/>
          </p:nvPicPr>
          <p:blipFill>
            <a:blip r:embed="rId5"/>
            <a:stretch>
              <a:fillRect/>
            </a:stretch>
          </p:blipFill>
          <p:spPr>
            <a:xfrm>
              <a:off x="4497775" y="2135867"/>
              <a:ext cx="4406513" cy="1033002"/>
            </a:xfrm>
            <a:prstGeom prst="rect">
              <a:avLst/>
            </a:prstGeom>
            <a:ln>
              <a:solidFill>
                <a:schemeClr val="accent1"/>
              </a:solidFill>
            </a:ln>
            <a:effectLst>
              <a:outerShdw blurRad="50800" dist="101600" dir="2700000" algn="tl" rotWithShape="0">
                <a:prstClr val="black">
                  <a:alpha val="40000"/>
                </a:prstClr>
              </a:outerShdw>
            </a:effectLst>
          </p:spPr>
        </p:pic>
        <p:sp>
          <p:nvSpPr>
            <p:cNvPr id="13" name="TextBox 12"/>
            <p:cNvSpPr txBox="1"/>
            <p:nvPr/>
          </p:nvSpPr>
          <p:spPr>
            <a:xfrm>
              <a:off x="7342642" y="1889646"/>
              <a:ext cx="1561646" cy="246221"/>
            </a:xfrm>
            <a:prstGeom prst="rect">
              <a:avLst/>
            </a:prstGeom>
            <a:noFill/>
          </p:spPr>
          <p:txBody>
            <a:bodyPr wrap="none" rtlCol="0">
              <a:spAutoFit/>
            </a:bodyPr>
            <a:lstStyle/>
            <a:p>
              <a:pPr algn="r"/>
              <a:r>
                <a:rPr lang="en-US" sz="1000" i="1" dirty="0" smtClean="0">
                  <a:solidFill>
                    <a:schemeClr val="bg1">
                      <a:lumMod val="50000"/>
                    </a:schemeClr>
                  </a:solidFill>
                  <a:latin typeface="Arial" pitchFamily="34" charset="0"/>
                  <a:cs typeface="Arial" pitchFamily="34" charset="0"/>
                </a:rPr>
                <a:t>US Naval Institute News</a:t>
              </a:r>
            </a:p>
          </p:txBody>
        </p:sp>
      </p:grpSp>
      <p:grpSp>
        <p:nvGrpSpPr>
          <p:cNvPr id="15" name="Group 14"/>
          <p:cNvGrpSpPr/>
          <p:nvPr/>
        </p:nvGrpSpPr>
        <p:grpSpPr>
          <a:xfrm>
            <a:off x="3889378" y="813706"/>
            <a:ext cx="4633909" cy="1054659"/>
            <a:chOff x="2301486" y="2724156"/>
            <a:chExt cx="6374202" cy="1514212"/>
          </a:xfrm>
          <a:effectLst>
            <a:outerShdw blurRad="50800" dist="101600" dir="2700000" algn="tl" rotWithShape="0">
              <a:prstClr val="black">
                <a:alpha val="40000"/>
              </a:prstClr>
            </a:outerShdw>
          </a:effectLst>
        </p:grpSpPr>
        <p:pic>
          <p:nvPicPr>
            <p:cNvPr id="14" name="Picture 13"/>
            <p:cNvPicPr>
              <a:picLocks noChangeAspect="1"/>
            </p:cNvPicPr>
            <p:nvPr/>
          </p:nvPicPr>
          <p:blipFill>
            <a:blip r:embed="rId6"/>
            <a:stretch>
              <a:fillRect/>
            </a:stretch>
          </p:blipFill>
          <p:spPr>
            <a:xfrm>
              <a:off x="2301486" y="2724156"/>
              <a:ext cx="2124075" cy="647700"/>
            </a:xfrm>
            <a:prstGeom prst="rect">
              <a:avLst/>
            </a:prstGeom>
            <a:ln>
              <a:solidFill>
                <a:schemeClr val="accent1"/>
              </a:solidFill>
            </a:ln>
          </p:spPr>
        </p:pic>
        <p:pic>
          <p:nvPicPr>
            <p:cNvPr id="12" name="Picture 11"/>
            <p:cNvPicPr>
              <a:picLocks noChangeAspect="1"/>
            </p:cNvPicPr>
            <p:nvPr/>
          </p:nvPicPr>
          <p:blipFill rotWithShape="1">
            <a:blip r:embed="rId7"/>
            <a:srcRect b="22048"/>
            <a:stretch/>
          </p:blipFill>
          <p:spPr>
            <a:xfrm>
              <a:off x="2301486" y="3324433"/>
              <a:ext cx="6374202" cy="913935"/>
            </a:xfrm>
            <a:prstGeom prst="rect">
              <a:avLst/>
            </a:prstGeom>
            <a:ln>
              <a:solidFill>
                <a:schemeClr val="accent1"/>
              </a:solidFill>
            </a:ln>
          </p:spPr>
        </p:pic>
      </p:grpSp>
      <p:grpSp>
        <p:nvGrpSpPr>
          <p:cNvPr id="17" name="Group 16"/>
          <p:cNvGrpSpPr/>
          <p:nvPr/>
        </p:nvGrpSpPr>
        <p:grpSpPr>
          <a:xfrm>
            <a:off x="6153470" y="2848981"/>
            <a:ext cx="2522218" cy="1743028"/>
            <a:chOff x="5931243" y="2857605"/>
            <a:chExt cx="2522218" cy="1743028"/>
          </a:xfrm>
        </p:grpSpPr>
        <p:pic>
          <p:nvPicPr>
            <p:cNvPr id="16" name="Picture 15"/>
            <p:cNvPicPr>
              <a:picLocks noChangeAspect="1"/>
            </p:cNvPicPr>
            <p:nvPr/>
          </p:nvPicPr>
          <p:blipFill rotWithShape="1">
            <a:blip r:embed="rId8"/>
            <a:srcRect b="23392"/>
            <a:stretch/>
          </p:blipFill>
          <p:spPr>
            <a:xfrm>
              <a:off x="5931243" y="2857605"/>
              <a:ext cx="2445346" cy="1496807"/>
            </a:xfrm>
            <a:prstGeom prst="rect">
              <a:avLst/>
            </a:prstGeom>
            <a:effectLst>
              <a:outerShdw blurRad="50800" dist="38100" dir="2700000" algn="tl" rotWithShape="0">
                <a:prstClr val="black">
                  <a:alpha val="40000"/>
                </a:prstClr>
              </a:outerShdw>
            </a:effectLst>
          </p:spPr>
        </p:pic>
        <p:sp>
          <p:nvSpPr>
            <p:cNvPr id="19" name="TextBox 18"/>
            <p:cNvSpPr txBox="1"/>
            <p:nvPr/>
          </p:nvSpPr>
          <p:spPr>
            <a:xfrm>
              <a:off x="6402900" y="4354412"/>
              <a:ext cx="2050561" cy="246221"/>
            </a:xfrm>
            <a:prstGeom prst="rect">
              <a:avLst/>
            </a:prstGeom>
            <a:noFill/>
          </p:spPr>
          <p:txBody>
            <a:bodyPr wrap="none" rtlCol="0">
              <a:spAutoFit/>
            </a:bodyPr>
            <a:lstStyle/>
            <a:p>
              <a:pPr algn="r"/>
              <a:r>
                <a:rPr lang="en-US" sz="1000" i="1" dirty="0" smtClean="0">
                  <a:solidFill>
                    <a:schemeClr val="bg1">
                      <a:lumMod val="50000"/>
                    </a:schemeClr>
                  </a:solidFill>
                  <a:latin typeface="Arial" pitchFamily="34" charset="0"/>
                  <a:cs typeface="Arial" pitchFamily="34" charset="0"/>
                </a:rPr>
                <a:t>US MDA Photo – Public Domain</a:t>
              </a: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Modeling and Simulation</a:t>
            </a:r>
            <a:endParaRPr lang="en-US" dirty="0"/>
          </a:p>
        </p:txBody>
      </p:sp>
      <p:sp>
        <p:nvSpPr>
          <p:cNvPr id="20" name="Date Placeholder 19"/>
          <p:cNvSpPr>
            <a:spLocks noGrp="1"/>
          </p:cNvSpPr>
          <p:nvPr>
            <p:ph type="dt" sz="half" idx="10"/>
          </p:nvPr>
        </p:nvSpPr>
        <p:spPr/>
        <p:txBody>
          <a:bodyPr/>
          <a:lstStyle/>
          <a:p>
            <a:fld id="{ADD8CAD1-5E71-480F-A171-807A607ED818}" type="datetime1">
              <a:rPr lang="en-US" smtClean="0"/>
              <a:pPr/>
              <a:t>4/25/2017</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6</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6541" y="872167"/>
            <a:ext cx="4022302" cy="3603172"/>
          </a:xfrm>
          <a:prstGeom prst="rect">
            <a:avLst/>
          </a:prstGeom>
          <a:effectLst>
            <a:outerShdw blurRad="50800" dist="101600" dir="2700000" algn="tl" rotWithShape="0">
              <a:prstClr val="black">
                <a:alpha val="40000"/>
              </a:prstClr>
            </a:outerShdw>
          </a:effectLst>
        </p:spPr>
      </p:pic>
      <p:grpSp>
        <p:nvGrpSpPr>
          <p:cNvPr id="3" name="Group 2"/>
          <p:cNvGrpSpPr/>
          <p:nvPr/>
        </p:nvGrpSpPr>
        <p:grpSpPr>
          <a:xfrm>
            <a:off x="4452405" y="845235"/>
            <a:ext cx="2498271" cy="3630104"/>
            <a:chOff x="5502729" y="845235"/>
            <a:chExt cx="2498271" cy="3630104"/>
          </a:xfrm>
        </p:grpSpPr>
        <p:sp>
          <p:nvSpPr>
            <p:cNvPr id="5" name="Rectangle 4"/>
            <p:cNvSpPr/>
            <p:nvPr/>
          </p:nvSpPr>
          <p:spPr>
            <a:xfrm>
              <a:off x="5502729" y="845235"/>
              <a:ext cx="2389414" cy="2677656"/>
            </a:xfrm>
            <a:prstGeom prst="rect">
              <a:avLst/>
            </a:prstGeom>
          </p:spPr>
          <p:txBody>
            <a:bodyPr wrap="square">
              <a:spAutoFit/>
            </a:bodyPr>
            <a:lstStyle/>
            <a:p>
              <a:r>
                <a:rPr lang="en-US" sz="1200" i="1" dirty="0"/>
                <a:t>Raytheon has been deeply involved with </a:t>
              </a:r>
              <a:r>
                <a:rPr lang="en-US" sz="1200" b="1" i="1" dirty="0"/>
                <a:t>all phases of modeling and simulation</a:t>
              </a:r>
              <a:r>
                <a:rPr lang="en-US" sz="1200" i="1" dirty="0"/>
                <a:t>, from the design and development of models and simulation systems to their use in real-world, mission-critical applications. </a:t>
              </a:r>
              <a:br>
                <a:rPr lang="en-US" sz="1200" i="1" dirty="0"/>
              </a:br>
              <a:endParaRPr lang="en-US" sz="1200" i="1" dirty="0"/>
            </a:p>
            <a:p>
              <a:r>
                <a:rPr lang="en-US" sz="1200" i="1" dirty="0"/>
                <a:t>…</a:t>
              </a:r>
              <a:r>
                <a:rPr lang="en-US" sz="1200" b="1" i="1" dirty="0"/>
                <a:t>simulations</a:t>
              </a:r>
              <a:r>
                <a:rPr lang="en-US" sz="1200" i="1" dirty="0"/>
                <a:t> play a central role in optimizing the value of what are </a:t>
              </a:r>
              <a:r>
                <a:rPr lang="en-US" sz="1200" b="1" i="1" dirty="0"/>
                <a:t>typically expensive field tests</a:t>
              </a:r>
              <a:r>
                <a:rPr lang="en-US" sz="1200" i="1" dirty="0"/>
                <a:t>, and in some cases simulations actually reduce the amount of field testing needed.</a:t>
              </a:r>
            </a:p>
          </p:txBody>
        </p:sp>
        <p:pic>
          <p:nvPicPr>
            <p:cNvPr id="2050" name="Picture 2" descr="http://www.raytheon.com/ourcompany/rtnwcm/groups/public/documents/image/rtn_leaders_russell_lg.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502730" y="3499808"/>
              <a:ext cx="680321" cy="9524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256224" y="3690509"/>
              <a:ext cx="1744776" cy="784830"/>
            </a:xfrm>
            <a:prstGeom prst="rect">
              <a:avLst/>
            </a:prstGeom>
          </p:spPr>
          <p:txBody>
            <a:bodyPr wrap="square">
              <a:spAutoFit/>
            </a:bodyPr>
            <a:lstStyle/>
            <a:p>
              <a:r>
                <a:rPr lang="en-US" sz="1350" b="1" dirty="0"/>
                <a:t>Mark Russell</a:t>
              </a:r>
              <a:r>
                <a:rPr lang="en-US" sz="1050" b="1" dirty="0"/>
                <a:t/>
              </a:r>
              <a:br>
                <a:rPr lang="en-US" sz="1050" b="1" dirty="0"/>
              </a:br>
              <a:r>
                <a:rPr lang="en-US" sz="1050" i="1" dirty="0"/>
                <a:t>Vice President of</a:t>
              </a:r>
              <a:br>
                <a:rPr lang="en-US" sz="1050" i="1" dirty="0"/>
              </a:br>
              <a:r>
                <a:rPr lang="en-US" sz="1050" i="1" dirty="0"/>
                <a:t>Engineering, Technology</a:t>
              </a:r>
              <a:br>
                <a:rPr lang="en-US" sz="1050" i="1" dirty="0"/>
              </a:br>
              <a:r>
                <a:rPr lang="en-US" sz="1050" i="1" dirty="0"/>
                <a:t>&amp; Mission Assurance</a:t>
              </a:r>
            </a:p>
          </p:txBody>
        </p:sp>
      </p:grpSp>
      <p:cxnSp>
        <p:nvCxnSpPr>
          <p:cNvPr id="8" name="Straight Connector 7"/>
          <p:cNvCxnSpPr/>
          <p:nvPr/>
        </p:nvCxnSpPr>
        <p:spPr>
          <a:xfrm>
            <a:off x="6841819" y="845235"/>
            <a:ext cx="0" cy="3837976"/>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50677" y="1817370"/>
            <a:ext cx="2044734" cy="2031325"/>
          </a:xfrm>
          <a:prstGeom prst="rect">
            <a:avLst/>
          </a:prstGeom>
          <a:noFill/>
        </p:spPr>
        <p:txBody>
          <a:bodyPr wrap="square" rtlCol="0">
            <a:spAutoFit/>
          </a:bodyPr>
          <a:lstStyle/>
          <a:p>
            <a:pPr algn="ctr"/>
            <a:r>
              <a:rPr lang="en-US" b="1" i="1" dirty="0" smtClean="0">
                <a:latin typeface="Arial" pitchFamily="34" charset="0"/>
                <a:cs typeface="Arial" pitchFamily="34" charset="0"/>
              </a:rPr>
              <a:t>This was published in January 2013…</a:t>
            </a:r>
            <a:br>
              <a:rPr lang="en-US" b="1" i="1" dirty="0" smtClean="0">
                <a:latin typeface="Arial" pitchFamily="34" charset="0"/>
                <a:cs typeface="Arial" pitchFamily="34" charset="0"/>
              </a:rPr>
            </a:br>
            <a:endParaRPr lang="en-US" b="1" i="1" dirty="0" smtClean="0">
              <a:latin typeface="Arial" pitchFamily="34" charset="0"/>
              <a:cs typeface="Arial" pitchFamily="34" charset="0"/>
            </a:endParaRPr>
          </a:p>
          <a:p>
            <a:pPr algn="ctr"/>
            <a:r>
              <a:rPr lang="en-US" b="1" i="1" dirty="0" smtClean="0">
                <a:latin typeface="Arial" pitchFamily="34" charset="0"/>
                <a:cs typeface="Arial" pitchFamily="34" charset="0"/>
              </a:rPr>
              <a:t>It’s still relevant today, but even more so.</a:t>
            </a:r>
          </a:p>
        </p:txBody>
      </p:sp>
    </p:spTree>
    <p:extLst>
      <p:ext uri="{BB962C8B-B14F-4D97-AF65-F5344CB8AC3E}">
        <p14:creationId xmlns:p14="http://schemas.microsoft.com/office/powerpoint/2010/main" val="16523491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4065373" y="3015049"/>
            <a:ext cx="3447535" cy="1705232"/>
          </a:xfrm>
          <a:prstGeom prst="rect">
            <a:avLst/>
          </a:prstGeom>
          <a:solidFill>
            <a:srgbClr val="DAD9AD"/>
          </a:solidFill>
          <a:ln w="12700" algn="ctr">
            <a:noFill/>
            <a:miter lim="800000"/>
            <a:headEnd/>
            <a:tailEnd/>
          </a:ln>
          <a:effectLst>
            <a:outerShdw blurRad="50800" dist="101600" dir="2700000" algn="tl" rotWithShape="0">
              <a:prstClr val="black">
                <a:alpha val="40000"/>
              </a:prstClr>
            </a:outerShdw>
          </a:effectLst>
        </p:spPr>
        <p:txBody>
          <a:bodyPr wrap="none" rtlCol="0" anchor="ctr"/>
          <a:lstStyle/>
          <a:p>
            <a:pPr algn="ctr"/>
            <a:endParaRPr lang="en-US" dirty="0" err="1" smtClean="0"/>
          </a:p>
        </p:txBody>
      </p:sp>
      <p:sp>
        <p:nvSpPr>
          <p:cNvPr id="30" name="TextBox 29"/>
          <p:cNvSpPr txBox="1"/>
          <p:nvPr/>
        </p:nvSpPr>
        <p:spPr>
          <a:xfrm>
            <a:off x="4444058" y="4071550"/>
            <a:ext cx="372218"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a:t>
            </a:r>
          </a:p>
        </p:txBody>
      </p:sp>
      <p:sp>
        <p:nvSpPr>
          <p:cNvPr id="2" name="Title 1"/>
          <p:cNvSpPr>
            <a:spLocks noGrp="1"/>
          </p:cNvSpPr>
          <p:nvPr>
            <p:ph type="title"/>
          </p:nvPr>
        </p:nvSpPr>
        <p:spPr/>
        <p:txBody>
          <a:bodyPr/>
          <a:lstStyle/>
          <a:p>
            <a:r>
              <a:rPr lang="en-US" dirty="0" smtClean="0"/>
              <a:t>Software Peril: Hangs</a:t>
            </a:r>
            <a:endParaRPr lang="en-US" dirty="0"/>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7</a:t>
            </a:fld>
            <a:endParaRPr lang="en-US"/>
          </a:p>
        </p:txBody>
      </p:sp>
      <p:grpSp>
        <p:nvGrpSpPr>
          <p:cNvPr id="10" name="Group 9"/>
          <p:cNvGrpSpPr/>
          <p:nvPr/>
        </p:nvGrpSpPr>
        <p:grpSpPr>
          <a:xfrm>
            <a:off x="232438" y="1189369"/>
            <a:ext cx="3182552" cy="3624421"/>
            <a:chOff x="427423" y="857250"/>
            <a:chExt cx="3182552" cy="3624421"/>
          </a:xfrm>
        </p:grpSpPr>
        <p:grpSp>
          <p:nvGrpSpPr>
            <p:cNvPr id="7" name="Group 6"/>
            <p:cNvGrpSpPr/>
            <p:nvPr/>
          </p:nvGrpSpPr>
          <p:grpSpPr>
            <a:xfrm>
              <a:off x="427423" y="857250"/>
              <a:ext cx="2952751" cy="3624421"/>
              <a:chOff x="427423" y="857250"/>
              <a:chExt cx="2952751" cy="3624421"/>
            </a:xfrm>
          </p:grpSpPr>
          <p:pic>
            <p:nvPicPr>
              <p:cNvPr id="1026" name="Picture 2" descr="Highway Engineer Pranks"/>
              <p:cNvPicPr>
                <a:picLocks noChangeAspect="1" noChangeArrowheads="1"/>
              </p:cNvPicPr>
              <p:nvPr/>
            </p:nvPicPr>
            <p:blipFill rotWithShape="1">
              <a:blip r:embed="rId3">
                <a:extLst>
                  <a:ext uri="{28A0092B-C50C-407E-A947-70E740481C1C}">
                    <a14:useLocalDpi xmlns:a14="http://schemas.microsoft.com/office/drawing/2010/main" val="0"/>
                  </a:ext>
                </a:extLst>
              </a:blip>
              <a:srcRect b="60593"/>
              <a:stretch/>
            </p:blipFill>
            <p:spPr bwMode="auto">
              <a:xfrm>
                <a:off x="427423" y="857250"/>
                <a:ext cx="2876550" cy="337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3624" y="4235450"/>
                <a:ext cx="2876550" cy="246221"/>
              </a:xfrm>
              <a:prstGeom prst="rect">
                <a:avLst/>
              </a:prstGeom>
              <a:noFill/>
            </p:spPr>
            <p:txBody>
              <a:bodyPr wrap="square" rtlCol="0">
                <a:spAutoFit/>
              </a:bodyPr>
              <a:lstStyle/>
              <a:p>
                <a:pPr algn="r"/>
                <a:r>
                  <a:rPr lang="en-US" sz="1000" i="1" dirty="0">
                    <a:solidFill>
                      <a:schemeClr val="bg1">
                        <a:lumMod val="50000"/>
                      </a:schemeClr>
                    </a:solidFill>
                    <a:latin typeface="Arial" pitchFamily="34" charset="0"/>
                    <a:cs typeface="Arial" pitchFamily="34" charset="0"/>
                  </a:rPr>
                  <a:t>CC-BY-NC </a:t>
                </a:r>
                <a:r>
                  <a:rPr lang="en-US" sz="1000" i="1" dirty="0" smtClean="0">
                    <a:solidFill>
                      <a:schemeClr val="bg1">
                        <a:lumMod val="50000"/>
                      </a:schemeClr>
                    </a:solidFill>
                    <a:latin typeface="Arial" pitchFamily="34" charset="0"/>
                    <a:cs typeface="Arial" pitchFamily="34" charset="0"/>
                  </a:rPr>
                  <a:t>2.5 – https://xkcd.com/253/</a:t>
                </a:r>
              </a:p>
            </p:txBody>
          </p:sp>
        </p:grpSp>
        <p:sp>
          <p:nvSpPr>
            <p:cNvPr id="9" name="Rectangle 8"/>
            <p:cNvSpPr/>
            <p:nvPr/>
          </p:nvSpPr>
          <p:spPr bwMode="auto">
            <a:xfrm>
              <a:off x="3303973" y="866775"/>
              <a:ext cx="306002" cy="361950"/>
            </a:xfrm>
            <a:prstGeom prst="rect">
              <a:avLst/>
            </a:prstGeom>
            <a:solidFill>
              <a:schemeClr val="bg1"/>
            </a:solidFill>
            <a:ln w="12700" algn="ctr">
              <a:noFill/>
              <a:miter lim="800000"/>
              <a:headEnd/>
              <a:tailEnd/>
            </a:ln>
          </p:spPr>
          <p:txBody>
            <a:bodyPr wrap="none" rtlCol="0" anchor="ctr"/>
            <a:lstStyle/>
            <a:p>
              <a:pPr algn="ctr"/>
              <a:endParaRPr lang="en-US" dirty="0" err="1" smtClean="0"/>
            </a:p>
          </p:txBody>
        </p:sp>
      </p:grpSp>
      <p:sp>
        <p:nvSpPr>
          <p:cNvPr id="12" name="Content Placeholder 7"/>
          <p:cNvSpPr>
            <a:spLocks noGrp="1"/>
          </p:cNvSpPr>
          <p:nvPr>
            <p:ph idx="1"/>
          </p:nvPr>
        </p:nvSpPr>
        <p:spPr>
          <a:xfrm>
            <a:off x="3260047" y="909051"/>
            <a:ext cx="5714996" cy="2735736"/>
          </a:xfrm>
        </p:spPr>
        <p:txBody>
          <a:bodyPr/>
          <a:lstStyle/>
          <a:p>
            <a:r>
              <a:rPr lang="en-US" dirty="0" smtClean="0"/>
              <a:t>Hang cause is not always obvious</a:t>
            </a:r>
          </a:p>
          <a:p>
            <a:pPr marL="0" indent="0">
              <a:buNone/>
            </a:pPr>
            <a:endParaRPr lang="en-US" dirty="0" smtClean="0"/>
          </a:p>
          <a:p>
            <a:r>
              <a:rPr lang="en-US" dirty="0" smtClean="0"/>
              <a:t>MIL-STD-498, EIA/IEEE J-STD-016</a:t>
            </a:r>
          </a:p>
          <a:p>
            <a:pPr lvl="1"/>
            <a:r>
              <a:rPr lang="en-US" dirty="0" smtClean="0"/>
              <a:t>Calls for entity-based software design, with defined communication interfaces between entities</a:t>
            </a:r>
          </a:p>
        </p:txBody>
      </p:sp>
      <p:sp>
        <p:nvSpPr>
          <p:cNvPr id="11" name="TextBox 10"/>
          <p:cNvSpPr txBox="1"/>
          <p:nvPr/>
        </p:nvSpPr>
        <p:spPr>
          <a:xfrm>
            <a:off x="3849979" y="1227236"/>
            <a:ext cx="3896613" cy="646331"/>
          </a:xfrm>
          <a:prstGeom prst="rect">
            <a:avLst/>
          </a:prstGeom>
          <a:noFill/>
        </p:spPr>
        <p:txBody>
          <a:bodyPr wrap="square" rtlCol="0">
            <a:spAutoFit/>
          </a:bodyPr>
          <a:lstStyle/>
          <a:p>
            <a:r>
              <a:rPr lang="en-US" b="1" dirty="0" smtClean="0">
                <a:solidFill>
                  <a:srgbClr val="C00000"/>
                </a:solidFill>
                <a:latin typeface="Courier New" panose="02070309020205020404" pitchFamily="49" charset="0"/>
                <a:cs typeface="Courier New" panose="02070309020205020404" pitchFamily="49" charset="0"/>
              </a:rPr>
              <a:t>static bool retry = true;</a:t>
            </a:r>
            <a:br>
              <a:rPr lang="en-US" b="1" dirty="0" smtClean="0">
                <a:solidFill>
                  <a:srgbClr val="C00000"/>
                </a:solidFill>
                <a:latin typeface="Courier New" panose="02070309020205020404" pitchFamily="49" charset="0"/>
                <a:cs typeface="Courier New" panose="02070309020205020404" pitchFamily="49" charset="0"/>
              </a:rPr>
            </a:br>
            <a:r>
              <a:rPr lang="en-US" b="1" dirty="0" smtClean="0">
                <a:solidFill>
                  <a:srgbClr val="C00000"/>
                </a:solidFill>
                <a:latin typeface="Courier New" panose="02070309020205020404" pitchFamily="49" charset="0"/>
                <a:cs typeface="Courier New" panose="02070309020205020404" pitchFamily="49" charset="0"/>
              </a:rPr>
              <a:t>while( retry = true ) { … }</a:t>
            </a:r>
          </a:p>
        </p:txBody>
      </p:sp>
      <p:sp>
        <p:nvSpPr>
          <p:cNvPr id="13" name="Flowchart: Document 12"/>
          <p:cNvSpPr/>
          <p:nvPr/>
        </p:nvSpPr>
        <p:spPr bwMode="auto">
          <a:xfrm>
            <a:off x="5571089" y="3128549"/>
            <a:ext cx="531340" cy="516238"/>
          </a:xfrm>
          <a:prstGeom prst="flowChartDocument">
            <a:avLst/>
          </a:prstGeom>
          <a:pattFill prst="ltHorz">
            <a:fgClr>
              <a:schemeClr val="tx1">
                <a:lumMod val="50000"/>
                <a:lumOff val="50000"/>
              </a:schemeClr>
            </a:fgClr>
            <a:bgClr>
              <a:schemeClr val="bg1"/>
            </a:bgClr>
          </a:pattFill>
          <a:ln w="12700" algn="ctr">
            <a:solidFill>
              <a:schemeClr val="tx1"/>
            </a:solidFill>
            <a:miter lim="800000"/>
            <a:headEnd/>
            <a:tailEnd/>
          </a:ln>
        </p:spPr>
        <p:txBody>
          <a:bodyPr wrap="none" rtlCol="0" anchor="ctr"/>
          <a:lstStyle/>
          <a:p>
            <a:pPr algn="ctr"/>
            <a:endParaRPr lang="en-US" dirty="0" err="1" smtClean="0"/>
          </a:p>
        </p:txBody>
      </p:sp>
      <p:sp>
        <p:nvSpPr>
          <p:cNvPr id="15" name="Flowchart: Document 14"/>
          <p:cNvSpPr/>
          <p:nvPr/>
        </p:nvSpPr>
        <p:spPr bwMode="auto">
          <a:xfrm>
            <a:off x="6700736" y="4016977"/>
            <a:ext cx="531340" cy="516238"/>
          </a:xfrm>
          <a:prstGeom prst="flowChartDocument">
            <a:avLst/>
          </a:prstGeom>
          <a:pattFill prst="ltHorz">
            <a:fgClr>
              <a:schemeClr val="tx1">
                <a:lumMod val="50000"/>
                <a:lumOff val="50000"/>
              </a:schemeClr>
            </a:fgClr>
            <a:bgClr>
              <a:schemeClr val="bg1"/>
            </a:bgClr>
          </a:pattFill>
          <a:ln w="12700" algn="ctr">
            <a:solidFill>
              <a:schemeClr val="tx1"/>
            </a:solidFill>
            <a:miter lim="800000"/>
            <a:headEnd/>
            <a:tailEnd/>
          </a:ln>
        </p:spPr>
        <p:txBody>
          <a:bodyPr wrap="none" rtlCol="0" anchor="ctr"/>
          <a:lstStyle/>
          <a:p>
            <a:pPr algn="ctr"/>
            <a:endParaRPr lang="en-US" dirty="0" err="1" smtClean="0"/>
          </a:p>
        </p:txBody>
      </p:sp>
      <p:sp>
        <p:nvSpPr>
          <p:cNvPr id="16" name="Flowchart: Document 15"/>
          <p:cNvSpPr/>
          <p:nvPr/>
        </p:nvSpPr>
        <p:spPr bwMode="auto">
          <a:xfrm>
            <a:off x="4364497" y="4041633"/>
            <a:ext cx="531340" cy="516238"/>
          </a:xfrm>
          <a:prstGeom prst="flowChartDocument">
            <a:avLst/>
          </a:prstGeom>
          <a:pattFill prst="ltHorz">
            <a:fgClr>
              <a:schemeClr val="tx1">
                <a:lumMod val="50000"/>
                <a:lumOff val="50000"/>
              </a:schemeClr>
            </a:fgClr>
            <a:bgClr>
              <a:schemeClr val="bg1"/>
            </a:bgClr>
          </a:pattFill>
          <a:ln w="12700" algn="ctr">
            <a:solidFill>
              <a:schemeClr val="tx1"/>
            </a:solidFill>
            <a:miter lim="800000"/>
            <a:headEnd/>
            <a:tailEnd/>
          </a:ln>
        </p:spPr>
        <p:txBody>
          <a:bodyPr wrap="none" rtlCol="0" anchor="ctr"/>
          <a:lstStyle/>
          <a:p>
            <a:pPr algn="ctr"/>
            <a:endParaRPr lang="en-US" dirty="0" err="1" smtClean="0"/>
          </a:p>
        </p:txBody>
      </p:sp>
      <p:cxnSp>
        <p:nvCxnSpPr>
          <p:cNvPr id="17" name="Straight Arrow Connector 16"/>
          <p:cNvCxnSpPr>
            <a:stCxn id="13" idx="3"/>
            <a:endCxn id="15" idx="0"/>
          </p:cNvCxnSpPr>
          <p:nvPr/>
        </p:nvCxnSpPr>
        <p:spPr>
          <a:xfrm>
            <a:off x="6102429" y="3386668"/>
            <a:ext cx="863977" cy="630309"/>
          </a:xfrm>
          <a:prstGeom prst="straightConnector1">
            <a:avLst/>
          </a:prstGeom>
          <a:ln w="57150" cap="flat" cmpd="dbl">
            <a:solidFill>
              <a:schemeClr val="accent4"/>
            </a:solidFill>
            <a:beve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3"/>
            <a:endCxn id="15" idx="1"/>
          </p:cNvCxnSpPr>
          <p:nvPr/>
        </p:nvCxnSpPr>
        <p:spPr>
          <a:xfrm flipV="1">
            <a:off x="4895837" y="4275096"/>
            <a:ext cx="1804899" cy="24656"/>
          </a:xfrm>
          <a:prstGeom prst="straightConnector1">
            <a:avLst/>
          </a:prstGeom>
          <a:ln w="57150" cap="flat" cmpd="dbl">
            <a:solidFill>
              <a:schemeClr val="accent4"/>
            </a:solidFill>
            <a:beve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1"/>
            <a:endCxn id="16" idx="0"/>
          </p:cNvCxnSpPr>
          <p:nvPr/>
        </p:nvCxnSpPr>
        <p:spPr>
          <a:xfrm flipH="1">
            <a:off x="4630167" y="3386668"/>
            <a:ext cx="940922" cy="654965"/>
          </a:xfrm>
          <a:prstGeom prst="straightConnector1">
            <a:avLst/>
          </a:prstGeom>
          <a:ln w="57150" cap="flat" cmpd="dbl">
            <a:solidFill>
              <a:schemeClr val="accent4"/>
            </a:solidFill>
            <a:beve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3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Hangs in HTCondor Slots</a:t>
            </a:r>
            <a:endParaRPr lang="en-US" dirty="0"/>
          </a:p>
        </p:txBody>
      </p:sp>
      <p:sp>
        <p:nvSpPr>
          <p:cNvPr id="3" name="Content Placeholder 2"/>
          <p:cNvSpPr>
            <a:spLocks noGrp="1"/>
          </p:cNvSpPr>
          <p:nvPr>
            <p:ph idx="1"/>
          </p:nvPr>
        </p:nvSpPr>
        <p:spPr>
          <a:xfrm>
            <a:off x="571418" y="996863"/>
            <a:ext cx="8104270" cy="1968759"/>
          </a:xfrm>
          <a:solidFill>
            <a:schemeClr val="bg1"/>
          </a:solidFill>
          <a:ln>
            <a:solidFill>
              <a:schemeClr val="bg2"/>
            </a:solidFill>
          </a:ln>
          <a:effectLst>
            <a:outerShdw blurRad="50800" dist="101600" dir="2700000" algn="tl" rotWithShape="0">
              <a:prstClr val="black">
                <a:alpha val="40000"/>
              </a:prstClr>
            </a:outerShdw>
          </a:effectLst>
        </p:spPr>
        <p:txBody>
          <a:bodyPr lIns="91440" tIns="91440"/>
          <a:lstStyle/>
          <a:p>
            <a:pPr marL="0" indent="0">
              <a:buNone/>
            </a:pPr>
            <a:r>
              <a:rPr lang="en-US" sz="1200" b="1" dirty="0" smtClean="0">
                <a:latin typeface="Courier New" panose="02070309020205020404" pitchFamily="49" charset="0"/>
                <a:cs typeface="Courier New" panose="02070309020205020404" pitchFamily="49" charset="0"/>
              </a:rPr>
              <a:t>condor1$ </a:t>
            </a:r>
            <a:r>
              <a:rPr lang="en-US" sz="1200" b="1" dirty="0" err="1" smtClean="0">
                <a:latin typeface="Courier New" panose="02070309020205020404" pitchFamily="49" charset="0"/>
                <a:cs typeface="Courier New" panose="02070309020205020404" pitchFamily="49" charset="0"/>
              </a:rPr>
              <a:t>condor_q</a:t>
            </a:r>
            <a:endParaRPr lang="en-US" sz="1200" b="1" dirty="0" smtClean="0">
              <a:latin typeface="Courier New" panose="02070309020205020404" pitchFamily="49" charset="0"/>
              <a:cs typeface="Courier New" panose="02070309020205020404" pitchFamily="49" charset="0"/>
            </a:endParaRPr>
          </a:p>
          <a:p>
            <a:pPr marL="0" indent="0">
              <a:buNone/>
            </a:pPr>
            <a:endParaRPr lang="en-US" sz="1200" b="1" dirty="0" smtClean="0">
              <a:latin typeface="Courier New" panose="02070309020205020404" pitchFamily="49" charset="0"/>
              <a:cs typeface="Courier New" panose="02070309020205020404" pitchFamily="49" charset="0"/>
            </a:endParaRPr>
          </a:p>
          <a:p>
            <a:pPr marL="0" indent="0">
              <a:buNone/>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Schedd</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condor1 </a:t>
            </a:r>
            <a:r>
              <a:rPr lang="en-US" sz="1200" b="1" dirty="0">
                <a:latin typeface="Courier New" panose="02070309020205020404" pitchFamily="49" charset="0"/>
                <a:cs typeface="Courier New" panose="02070309020205020404" pitchFamily="49" charset="0"/>
              </a:rPr>
              <a:t>: &lt;</a:t>
            </a:r>
            <a:r>
              <a:rPr lang="en-US" sz="1200" b="1" dirty="0" smtClean="0">
                <a:latin typeface="Courier New" panose="02070309020205020404" pitchFamily="49" charset="0"/>
                <a:cs typeface="Courier New" panose="02070309020205020404" pitchFamily="49" charset="0"/>
              </a:rPr>
              <a:t>10.1.1.10:25399</a:t>
            </a:r>
            <a:r>
              <a:rPr lang="en-US" sz="1200" b="1" dirty="0">
                <a:latin typeface="Courier New" panose="02070309020205020404" pitchFamily="49" charset="0"/>
                <a:cs typeface="Courier New" panose="02070309020205020404" pitchFamily="49" charset="0"/>
              </a:rPr>
              <a:t>?...</a:t>
            </a:r>
          </a:p>
          <a:p>
            <a:pPr marL="0" indent="0">
              <a:buNone/>
            </a:pPr>
            <a:r>
              <a:rPr lang="en-US" sz="1200" b="1" dirty="0">
                <a:latin typeface="Courier New" panose="02070309020205020404" pitchFamily="49" charset="0"/>
                <a:cs typeface="Courier New" panose="02070309020205020404" pitchFamily="49" charset="0"/>
              </a:rPr>
              <a:t> ID      OWNER            SUBMITTED     RUN_TIME ST PRI SIZE </a:t>
            </a:r>
            <a:r>
              <a:rPr lang="en-US" sz="1200" b="1" dirty="0" smtClean="0">
                <a:latin typeface="Courier New" panose="02070309020205020404" pitchFamily="49" charset="0"/>
                <a:cs typeface="Courier New" panose="02070309020205020404" pitchFamily="49" charset="0"/>
              </a:rPr>
              <a:t>CMD</a:t>
            </a:r>
          </a:p>
          <a:p>
            <a:pPr marL="0" indent="0">
              <a:buNone/>
            </a:pP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611.38  </a:t>
            </a:r>
            <a:r>
              <a:rPr lang="en-US" sz="1200" b="1" dirty="0" err="1" smtClean="0">
                <a:latin typeface="Courier New" panose="02070309020205020404" pitchFamily="49" charset="0"/>
                <a:cs typeface="Courier New" panose="02070309020205020404" pitchFamily="49" charset="0"/>
              </a:rPr>
              <a:t>joeuser</a:t>
            </a:r>
            <a:r>
              <a:rPr lang="en-US" sz="1200" b="1" dirty="0" smtClean="0">
                <a:latin typeface="Courier New" panose="02070309020205020404" pitchFamily="49" charset="0"/>
                <a:cs typeface="Courier New" panose="02070309020205020404" pitchFamily="49" charset="0"/>
              </a:rPr>
              <a:t>         4/2  20:50   </a:t>
            </a:r>
            <a:r>
              <a:rPr lang="en-US" sz="1200" b="1" dirty="0" smtClean="0">
                <a:solidFill>
                  <a:srgbClr val="CE1126"/>
                </a:solidFill>
                <a:latin typeface="Courier New" panose="02070309020205020404" pitchFamily="49" charset="0"/>
                <a:cs typeface="Courier New" panose="02070309020205020404" pitchFamily="49" charset="0"/>
              </a:rPr>
              <a:t>5+13:27:15</a:t>
            </a:r>
            <a:r>
              <a:rPr lang="en-US" sz="1200" b="1" dirty="0" smtClean="0">
                <a:latin typeface="Courier New" panose="02070309020205020404" pitchFamily="49" charset="0"/>
                <a:cs typeface="Courier New" panose="02070309020205020404" pitchFamily="49" charset="0"/>
              </a:rPr>
              <a:t> R  0  23544 (Scenario 39)</a:t>
            </a:r>
          </a:p>
          <a:p>
            <a:pPr marL="0" indent="0">
              <a:buNone/>
            </a:pPr>
            <a:endParaRPr lang="en-US" sz="1200" b="1" dirty="0">
              <a:latin typeface="Courier New" panose="02070309020205020404" pitchFamily="49" charset="0"/>
              <a:cs typeface="Courier New" panose="02070309020205020404" pitchFamily="49" charset="0"/>
            </a:endParaRPr>
          </a:p>
          <a:p>
            <a:pPr marL="0" indent="0">
              <a:buNone/>
            </a:pPr>
            <a:r>
              <a:rPr lang="en-US" sz="1200" b="1" dirty="0" smtClean="0">
                <a:latin typeface="Courier New" panose="02070309020205020404" pitchFamily="49" charset="0"/>
                <a:cs typeface="Courier New" panose="02070309020205020404" pitchFamily="49" charset="0"/>
              </a:rPr>
              <a:t>1 jobs; 0 completed, 0 removed, 0 idle, 1 running, 0 held, 0 suspended</a:t>
            </a:r>
          </a:p>
          <a:p>
            <a:pPr marL="0" indent="0">
              <a:buNone/>
            </a:pPr>
            <a:r>
              <a:rPr lang="en-US" sz="1200" b="1" dirty="0">
                <a:latin typeface="Courier New" panose="02070309020205020404" pitchFamily="49" charset="0"/>
                <a:cs typeface="Courier New" panose="02070309020205020404" pitchFamily="49" charset="0"/>
              </a:rPr>
              <a:t>c</a:t>
            </a:r>
            <a:r>
              <a:rPr lang="en-US" sz="1200" b="1" dirty="0" smtClean="0">
                <a:latin typeface="Courier New" panose="02070309020205020404" pitchFamily="49" charset="0"/>
                <a:cs typeface="Courier New" panose="02070309020205020404" pitchFamily="49" charset="0"/>
              </a:rPr>
              <a:t>ondor1$</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8</a:t>
            </a:fld>
            <a:endParaRPr lang="en-US"/>
          </a:p>
        </p:txBody>
      </p:sp>
      <p:sp>
        <p:nvSpPr>
          <p:cNvPr id="7" name="Line Callout 2 6"/>
          <p:cNvSpPr/>
          <p:nvPr/>
        </p:nvSpPr>
        <p:spPr bwMode="auto">
          <a:xfrm>
            <a:off x="7052832" y="885652"/>
            <a:ext cx="1470455" cy="580768"/>
          </a:xfrm>
          <a:prstGeom prst="borderCallout2">
            <a:avLst>
              <a:gd name="adj1" fmla="val 50665"/>
              <a:gd name="adj2" fmla="val 71"/>
              <a:gd name="adj3" fmla="val 78325"/>
              <a:gd name="adj4" fmla="val -102381"/>
              <a:gd name="adj5" fmla="val 182713"/>
              <a:gd name="adj6" fmla="val -134902"/>
            </a:avLst>
          </a:prstGeom>
          <a:solidFill>
            <a:schemeClr val="bg1"/>
          </a:solidFill>
          <a:ln w="19050" algn="ctr">
            <a:solidFill>
              <a:srgbClr val="87BF83"/>
            </a:solidFill>
            <a:miter lim="800000"/>
            <a:headEnd/>
            <a:tailEnd type="stealth"/>
          </a:ln>
        </p:spPr>
        <p:txBody>
          <a:bodyPr wrap="none" rtlCol="0" anchor="ctr"/>
          <a:lstStyle/>
          <a:p>
            <a:pPr algn="ctr"/>
            <a:r>
              <a:rPr lang="en-US" i="1" dirty="0" smtClean="0"/>
              <a:t>True Story!</a:t>
            </a:r>
          </a:p>
        </p:txBody>
      </p:sp>
      <p:grpSp>
        <p:nvGrpSpPr>
          <p:cNvPr id="8" name="Group 7"/>
          <p:cNvGrpSpPr/>
          <p:nvPr/>
        </p:nvGrpSpPr>
        <p:grpSpPr>
          <a:xfrm>
            <a:off x="4468920" y="2645473"/>
            <a:ext cx="3946026" cy="2254296"/>
            <a:chOff x="1429158" y="2561553"/>
            <a:chExt cx="3946026" cy="2254296"/>
          </a:xfrm>
        </p:grpSpPr>
        <p:pic>
          <p:nvPicPr>
            <p:cNvPr id="2050" name="Picture 2" descr="https://img.memesuper.com/7a6a3d88e6188be3221ab5ba27acdf02_-just-wait-waiting-skeleton-meme-waiting-skeleton_500-37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158" y="2561553"/>
              <a:ext cx="3770041" cy="1983361"/>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77081" y="4569628"/>
              <a:ext cx="3398103" cy="246221"/>
            </a:xfrm>
            <a:prstGeom prst="rect">
              <a:avLst/>
            </a:prstGeom>
            <a:noFill/>
          </p:spPr>
          <p:txBody>
            <a:bodyPr wrap="square" rtlCol="0">
              <a:spAutoFit/>
            </a:bodyPr>
            <a:lstStyle/>
            <a:p>
              <a:pPr algn="r"/>
              <a:r>
                <a:rPr lang="en-US" sz="1000" i="1" dirty="0" err="1" smtClean="0">
                  <a:solidFill>
                    <a:schemeClr val="bg1">
                      <a:lumMod val="50000"/>
                    </a:schemeClr>
                  </a:solidFill>
                  <a:latin typeface="Arial" pitchFamily="34" charset="0"/>
                  <a:cs typeface="Arial" pitchFamily="34" charset="0"/>
                </a:rPr>
                <a:t>Mrs</a:t>
              </a:r>
              <a:r>
                <a:rPr lang="en-US" sz="1000" i="1" dirty="0" smtClean="0">
                  <a:solidFill>
                    <a:schemeClr val="bg1">
                      <a:lumMod val="50000"/>
                    </a:schemeClr>
                  </a:solidFill>
                  <a:latin typeface="Arial" pitchFamily="34" charset="0"/>
                  <a:cs typeface="Arial" pitchFamily="34" charset="0"/>
                </a:rPr>
                <a:t> Vivian Bennett – Little Rock – MemeSuper.com</a:t>
              </a:r>
            </a:p>
          </p:txBody>
        </p:sp>
      </p:grpSp>
      <p:sp>
        <p:nvSpPr>
          <p:cNvPr id="11" name="Content Placeholder 7"/>
          <p:cNvSpPr txBox="1">
            <a:spLocks/>
          </p:cNvSpPr>
          <p:nvPr/>
        </p:nvSpPr>
        <p:spPr>
          <a:xfrm>
            <a:off x="236541" y="3202533"/>
            <a:ext cx="3971637" cy="1697236"/>
          </a:xfrm>
          <a:prstGeom prst="rect">
            <a:avLst/>
          </a:prstGeom>
        </p:spPr>
        <p:txBody>
          <a:bodyPr vert="horz" lIns="0" tIns="0" rIns="0" bIns="0" rtlCol="0">
            <a:noAutofit/>
          </a:bodyPr>
          <a:lstStyle>
            <a:lvl1pPr marL="230188" indent="-230188" algn="l" defTabSz="914400" rtl="0" eaLnBrk="1" latinLnBrk="0" hangingPunct="1">
              <a:spcBef>
                <a:spcPct val="20000"/>
              </a:spcBef>
              <a:buClr>
                <a:schemeClr val="tx1"/>
              </a:buClr>
              <a:buFont typeface="Wingdings" pitchFamily="2" charset="2"/>
              <a:buChar char="§"/>
              <a:defRPr sz="2400" kern="1200">
                <a:solidFill>
                  <a:schemeClr val="tx1"/>
                </a:solidFill>
                <a:latin typeface="Arial" pitchFamily="34" charset="0"/>
                <a:ea typeface="+mn-ea"/>
                <a:cs typeface="+mn-cs"/>
              </a:defRPr>
            </a:lvl1pPr>
            <a:lvl2pPr marL="461963" indent="-231775" algn="l" defTabSz="914400" rtl="0" eaLnBrk="1" latinLnBrk="0" hangingPunct="1">
              <a:spcBef>
                <a:spcPct val="20000"/>
              </a:spcBef>
              <a:buClr>
                <a:schemeClr val="tx1"/>
              </a:buClr>
              <a:buFont typeface="Arial" pitchFamily="34" charset="0"/>
              <a:buChar char="–"/>
              <a:defRPr sz="1800" kern="1200">
                <a:solidFill>
                  <a:schemeClr val="tx1"/>
                </a:solidFill>
                <a:latin typeface="Arial" pitchFamily="34" charset="0"/>
                <a:ea typeface="+mn-ea"/>
                <a:cs typeface="+mn-cs"/>
              </a:defRPr>
            </a:lvl2pPr>
            <a:lvl3pPr marL="684213" indent="-222250" algn="l" defTabSz="914400" rtl="0" eaLnBrk="1" latinLnBrk="0" hangingPunct="1">
              <a:spcBef>
                <a:spcPct val="20000"/>
              </a:spcBef>
              <a:buClr>
                <a:schemeClr val="tx1"/>
              </a:buClr>
              <a:buFont typeface="Wingdings" pitchFamily="2" charset="2"/>
              <a:buChar char="§"/>
              <a:defRPr sz="1800" kern="1200">
                <a:solidFill>
                  <a:schemeClr val="tx1"/>
                </a:solidFill>
                <a:latin typeface="Arial" pitchFamily="34" charset="0"/>
                <a:ea typeface="+mn-ea"/>
                <a:cs typeface="+mn-cs"/>
              </a:defRPr>
            </a:lvl3pPr>
            <a:lvl4pPr marL="914400" indent="-230188" algn="l" defTabSz="914400" rtl="0" eaLnBrk="1" latinLnBrk="0" hangingPunct="1">
              <a:spcBef>
                <a:spcPct val="20000"/>
              </a:spcBef>
              <a:buClr>
                <a:schemeClr val="tx1"/>
              </a:buClr>
              <a:buFont typeface="Arial" pitchFamily="34" charset="0"/>
              <a:buChar char="–"/>
              <a:defRPr sz="1800" b="0" kern="1200">
                <a:solidFill>
                  <a:schemeClr val="tx1"/>
                </a:solidFill>
                <a:latin typeface="Arial" pitchFamily="34" charset="0"/>
                <a:ea typeface="+mn-ea"/>
                <a:cs typeface="+mn-cs"/>
              </a:defRPr>
            </a:lvl4pPr>
            <a:lvl5pPr marL="1144588" indent="-230188" algn="l" defTabSz="914400" rtl="0" eaLnBrk="1" latinLnBrk="0" hangingPunct="1">
              <a:spcBef>
                <a:spcPct val="20000"/>
              </a:spcBef>
              <a:buClr>
                <a:schemeClr val="tx1"/>
              </a:buClr>
              <a:buFont typeface="Wingdings" pitchFamily="2" charset="2"/>
              <a:buChar char="§"/>
              <a:defRPr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The job was only supposed to take three or four hours, and it hung in the first 10 minutes</a:t>
            </a:r>
          </a:p>
          <a:p>
            <a:r>
              <a:rPr lang="en-US" sz="2000" dirty="0" smtClean="0"/>
              <a:t>Wasted </a:t>
            </a:r>
            <a:r>
              <a:rPr lang="en-US" sz="2000" dirty="0"/>
              <a:t>s</a:t>
            </a:r>
            <a:r>
              <a:rPr lang="en-US" sz="2000" dirty="0" smtClean="0"/>
              <a:t>lot time == badput</a:t>
            </a:r>
          </a:p>
          <a:p>
            <a:endParaRPr lang="en-US" dirty="0"/>
          </a:p>
        </p:txBody>
      </p:sp>
    </p:spTree>
    <p:extLst>
      <p:ext uri="{BB962C8B-B14F-4D97-AF65-F5344CB8AC3E}">
        <p14:creationId xmlns:p14="http://schemas.microsoft.com/office/powerpoint/2010/main" val="947235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Workarounds</a:t>
            </a:r>
            <a:endParaRPr lang="en-US" dirty="0"/>
          </a:p>
        </p:txBody>
      </p:sp>
      <p:sp>
        <p:nvSpPr>
          <p:cNvPr id="3" name="Content Placeholder 2"/>
          <p:cNvSpPr>
            <a:spLocks noGrp="1"/>
          </p:cNvSpPr>
          <p:nvPr>
            <p:ph idx="1"/>
          </p:nvPr>
        </p:nvSpPr>
        <p:spPr>
          <a:xfrm>
            <a:off x="242192" y="883823"/>
            <a:ext cx="8660719" cy="3929449"/>
          </a:xfrm>
        </p:spPr>
        <p:txBody>
          <a:bodyPr/>
          <a:lstStyle/>
          <a:p>
            <a:r>
              <a:rPr lang="en-US" b="1" dirty="0" smtClean="0"/>
              <a:t>Runtime Cap / Deadline</a:t>
            </a:r>
          </a:p>
          <a:p>
            <a:pPr marL="230188" lvl="1" indent="0">
              <a:buNone/>
            </a:pPr>
            <a:r>
              <a:rPr lang="en-US" sz="1600" b="1" dirty="0" smtClean="0">
                <a:solidFill>
                  <a:srgbClr val="CE1126"/>
                </a:solidFill>
                <a:latin typeface="Courier New" panose="02070309020205020404" pitchFamily="49" charset="0"/>
                <a:cs typeface="Courier New" panose="02070309020205020404" pitchFamily="49" charset="0"/>
              </a:rPr>
              <a:t> periodic_hold = ( </a:t>
            </a:r>
            <a:r>
              <a:rPr lang="en-US" sz="1600" b="1" dirty="0" err="1" smtClean="0">
                <a:solidFill>
                  <a:srgbClr val="CE1126"/>
                </a:solidFill>
                <a:latin typeface="Courier New" panose="02070309020205020404" pitchFamily="49" charset="0"/>
                <a:cs typeface="Courier New" panose="02070309020205020404" pitchFamily="49" charset="0"/>
              </a:rPr>
              <a:t>CurrentTime</a:t>
            </a:r>
            <a:r>
              <a:rPr lang="en-US" sz="1600" b="1" dirty="0" smtClean="0">
                <a:solidFill>
                  <a:srgbClr val="CE1126"/>
                </a:solidFill>
                <a:latin typeface="Courier New" panose="02070309020205020404" pitchFamily="49" charset="0"/>
                <a:cs typeface="Courier New" panose="02070309020205020404" pitchFamily="49" charset="0"/>
              </a:rPr>
              <a:t> – </a:t>
            </a:r>
            <a:r>
              <a:rPr lang="en-US" sz="1600" b="1" dirty="0" err="1" smtClean="0">
                <a:solidFill>
                  <a:srgbClr val="CE1126"/>
                </a:solidFill>
                <a:latin typeface="Courier New" panose="02070309020205020404" pitchFamily="49" charset="0"/>
                <a:cs typeface="Courier New" panose="02070309020205020404" pitchFamily="49" charset="0"/>
              </a:rPr>
              <a:t>JobCurrentStartDate</a:t>
            </a:r>
            <a:r>
              <a:rPr lang="en-US" sz="1600" b="1" dirty="0" smtClean="0">
                <a:solidFill>
                  <a:srgbClr val="CE1126"/>
                </a:solidFill>
                <a:latin typeface="Courier New" panose="02070309020205020404" pitchFamily="49" charset="0"/>
                <a:cs typeface="Courier New" panose="02070309020205020404" pitchFamily="49" charset="0"/>
              </a:rPr>
              <a:t> &gt; 5 * $(HOUR))</a:t>
            </a:r>
            <a:endParaRPr lang="en-US" dirty="0" smtClean="0">
              <a:solidFill>
                <a:srgbClr val="CE1126"/>
              </a:solidFill>
            </a:endParaRPr>
          </a:p>
          <a:p>
            <a:pPr marL="0" indent="0">
              <a:buNone/>
            </a:pPr>
            <a:endParaRPr lang="en-US" dirty="0" smtClean="0"/>
          </a:p>
          <a:p>
            <a:pPr lvl="1"/>
            <a:endParaRPr lang="en-US" dirty="0" smtClean="0"/>
          </a:p>
          <a:p>
            <a:pPr lvl="1"/>
            <a:r>
              <a:rPr lang="en-US" dirty="0" smtClean="0"/>
              <a:t>What if an important off-nominal run</a:t>
            </a:r>
            <a:br>
              <a:rPr lang="en-US" dirty="0" smtClean="0"/>
            </a:br>
            <a:r>
              <a:rPr lang="en-US" dirty="0" smtClean="0"/>
              <a:t>really needs six hours instead of five?</a:t>
            </a:r>
          </a:p>
          <a:p>
            <a:pPr lvl="2"/>
            <a:r>
              <a:rPr lang="en-US" dirty="0" smtClean="0"/>
              <a:t>It will be killed 5 hours into a good run</a:t>
            </a:r>
          </a:p>
          <a:p>
            <a:pPr lvl="1"/>
            <a:r>
              <a:rPr lang="en-US" dirty="0" smtClean="0"/>
              <a:t>Cap has to be configured for each type of</a:t>
            </a:r>
            <a:br>
              <a:rPr lang="en-US" dirty="0" smtClean="0"/>
            </a:br>
            <a:r>
              <a:rPr lang="en-US" dirty="0" smtClean="0"/>
              <a:t>job, and use the longest expected runtime</a:t>
            </a:r>
          </a:p>
          <a:p>
            <a:pPr lvl="1"/>
            <a:r>
              <a:rPr lang="en-US" dirty="0" smtClean="0"/>
              <a:t>What if the job hangs after five minutes?</a:t>
            </a:r>
          </a:p>
          <a:p>
            <a:pPr lvl="2"/>
            <a:r>
              <a:rPr lang="en-US" dirty="0" smtClean="0"/>
              <a:t>It will occupy the slot until the full cap elapses four hours and 55 minutes later</a:t>
            </a:r>
          </a:p>
          <a:p>
            <a:pPr lvl="1"/>
            <a:r>
              <a:rPr lang="en-US" dirty="0" smtClean="0"/>
              <a:t>Automatic restart of intermittently-hanging jobs is impractical with long deadlines</a:t>
            </a:r>
          </a:p>
        </p:txBody>
      </p:sp>
      <p:sp>
        <p:nvSpPr>
          <p:cNvPr id="4" name="Date Placeholder 3"/>
          <p:cNvSpPr>
            <a:spLocks noGrp="1"/>
          </p:cNvSpPr>
          <p:nvPr>
            <p:ph type="dt" sz="half" idx="10"/>
          </p:nvPr>
        </p:nvSpPr>
        <p:spPr/>
        <p:txBody>
          <a:bodyPr/>
          <a:lstStyle/>
          <a:p>
            <a:fld id="{1C332924-264A-4808-9976-4E8996CBE2D0}" type="datetime1">
              <a:rPr lang="en-US" smtClean="0"/>
              <a:t>4/25/2017</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9</a:t>
            </a:fld>
            <a:endParaRPr lang="en-US"/>
          </a:p>
        </p:txBody>
      </p:sp>
      <p:grpSp>
        <p:nvGrpSpPr>
          <p:cNvPr id="6" name="Group 5"/>
          <p:cNvGrpSpPr/>
          <p:nvPr/>
        </p:nvGrpSpPr>
        <p:grpSpPr>
          <a:xfrm>
            <a:off x="4999417" y="1875912"/>
            <a:ext cx="4040654" cy="1985025"/>
            <a:chOff x="4979773" y="1859698"/>
            <a:chExt cx="4040654" cy="1985025"/>
          </a:xfrm>
        </p:grpSpPr>
        <p:pic>
          <p:nvPicPr>
            <p:cNvPr id="4098" name="Picture 2" descr="it ..."/>
            <p:cNvPicPr>
              <a:picLocks noChangeAspect="1" noChangeArrowheads="1"/>
            </p:cNvPicPr>
            <p:nvPr/>
          </p:nvPicPr>
          <p:blipFill rotWithShape="1">
            <a:blip r:embed="rId3">
              <a:extLst>
                <a:ext uri="{28A0092B-C50C-407E-A947-70E740481C1C}">
                  <a14:useLocalDpi xmlns:a14="http://schemas.microsoft.com/office/drawing/2010/main" val="0"/>
                </a:ext>
              </a:extLst>
            </a:blip>
            <a:srcRect l="17002" r="3902"/>
            <a:stretch/>
          </p:blipFill>
          <p:spPr bwMode="auto">
            <a:xfrm>
              <a:off x="4979773" y="1859698"/>
              <a:ext cx="3923138" cy="1699048"/>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77304" y="3598502"/>
              <a:ext cx="3643123" cy="246221"/>
            </a:xfrm>
            <a:prstGeom prst="rect">
              <a:avLst/>
            </a:prstGeom>
            <a:noFill/>
          </p:spPr>
          <p:txBody>
            <a:bodyPr wrap="square" rtlCol="0">
              <a:spAutoFit/>
            </a:bodyPr>
            <a:lstStyle/>
            <a:p>
              <a:pPr algn="r"/>
              <a:r>
                <a:rPr lang="en-US" sz="1000" i="1" dirty="0" err="1" smtClean="0">
                  <a:solidFill>
                    <a:schemeClr val="bg1">
                      <a:lumMod val="50000"/>
                    </a:schemeClr>
                  </a:solidFill>
                  <a:latin typeface="Arial" pitchFamily="34" charset="0"/>
                  <a:cs typeface="Arial" pitchFamily="34" charset="0"/>
                </a:rPr>
                <a:t>Mrs</a:t>
              </a:r>
              <a:r>
                <a:rPr lang="en-US" sz="1000" i="1" dirty="0" smtClean="0">
                  <a:solidFill>
                    <a:schemeClr val="bg1">
                      <a:lumMod val="50000"/>
                    </a:schemeClr>
                  </a:solidFill>
                  <a:latin typeface="Arial" pitchFamily="34" charset="0"/>
                  <a:cs typeface="Arial" pitchFamily="34" charset="0"/>
                </a:rPr>
                <a:t> Annette Wallace of </a:t>
              </a:r>
              <a:r>
                <a:rPr lang="en-US" sz="1000" i="1" dirty="0" err="1" smtClean="0">
                  <a:solidFill>
                    <a:schemeClr val="bg1">
                      <a:lumMod val="50000"/>
                    </a:schemeClr>
                  </a:solidFill>
                  <a:latin typeface="Arial" pitchFamily="34" charset="0"/>
                  <a:cs typeface="Arial" pitchFamily="34" charset="0"/>
                </a:rPr>
                <a:t>Murietta</a:t>
              </a:r>
              <a:r>
                <a:rPr lang="en-US" sz="1000" i="1" dirty="0" smtClean="0">
                  <a:solidFill>
                    <a:schemeClr val="bg1">
                      <a:lumMod val="50000"/>
                    </a:schemeClr>
                  </a:solidFill>
                  <a:latin typeface="Arial" pitchFamily="34" charset="0"/>
                  <a:cs typeface="Arial" pitchFamily="34" charset="0"/>
                </a:rPr>
                <a:t>, Georgia – ClipartFest.com</a:t>
              </a: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0898" y="1680210"/>
            <a:ext cx="691306" cy="592548"/>
          </a:xfrm>
          <a:prstGeom prst="rect">
            <a:avLst/>
          </a:prstGeom>
        </p:spPr>
      </p:pic>
    </p:spTree>
    <p:extLst>
      <p:ext uri="{BB962C8B-B14F-4D97-AF65-F5344CB8AC3E}">
        <p14:creationId xmlns:p14="http://schemas.microsoft.com/office/powerpoint/2010/main" val="36139018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rp_Template_External">
  <a:themeElements>
    <a:clrScheme name="Raytheon">
      <a:dk1>
        <a:srgbClr val="000000"/>
      </a:dk1>
      <a:lt1>
        <a:srgbClr val="FFFFFF"/>
      </a:lt1>
      <a:dk2>
        <a:srgbClr val="000000"/>
      </a:dk2>
      <a:lt2>
        <a:srgbClr val="B5B5B5"/>
      </a:lt2>
      <a:accent1>
        <a:srgbClr val="95A289"/>
      </a:accent1>
      <a:accent2>
        <a:srgbClr val="DAD9AD"/>
      </a:accent2>
      <a:accent3>
        <a:srgbClr val="7C96A1"/>
      </a:accent3>
      <a:accent4>
        <a:srgbClr val="CE1126"/>
      </a:accent4>
      <a:accent5>
        <a:srgbClr val="AC9F89"/>
      </a:accent5>
      <a:accent6>
        <a:srgbClr val="666465"/>
      </a:accent6>
      <a:hlink>
        <a:srgbClr val="7C96A1"/>
      </a:hlink>
      <a:folHlink>
        <a:srgbClr val="666465"/>
      </a:folHlink>
    </a:clrScheme>
    <a:fontScheme name="Raytheo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5B5B5"/>
        </a:solidFill>
        <a:ln w="12700" algn="ctr">
          <a:noFill/>
          <a:miter lim="800000"/>
          <a:headEnd/>
          <a:tailEnd/>
        </a:ln>
      </a:spPr>
      <a:bodyPr wrap="none" anchor="ctr"/>
      <a:lstStyle>
        <a:defPPr>
          <a:defRPr dirty="0" err="1" smtClean="0"/>
        </a:defPPr>
      </a:lstStyle>
    </a:spDef>
    <a:lnDef>
      <a:spPr>
        <a:ln w="12700">
          <a:solidFill>
            <a:srgbClr val="B5B5B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orp_External_Template2016_16x9" id="{69A1D52C-DA7F-47B8-8DB2-918B5C480E83}" vid="{215DED4F-E773-4FC7-A79B-EBB15D5F6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cde53ac1-bf5f-4aae-9cf1-07509e23a4b0" origin="userSelected"/>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wZWxsZXRtPC9Vc2VyTmFtZT48RGF0ZVRpbWU+Mi82LzIwMTcgNDo0NzowMyBQTTwvRGF0ZVRpbWU+PExhYmVsU3RyaW5nPlRoaXMgYXJ0aWZhY3QgaGFzIG5vIGNsYXNzaWZpY2F0aW9uLjwvTGFiZWxTdHJpbmc+PC9pdGVtPjwvbGFiZWxIaXN0b3J5Pg==</Value>
</WrappedLabelHistory>
</file>

<file path=customXml/itemProps1.xml><?xml version="1.0" encoding="utf-8"?>
<ds:datastoreItem xmlns:ds="http://schemas.openxmlformats.org/officeDocument/2006/customXml" ds:itemID="{4B5B6D70-5FCA-4387-862A-B776AF708BAE}">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029941D3-91B1-43E9-B8A4-90C503758267}">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blank</Template>
  <TotalTime>3020</TotalTime>
  <Words>1859</Words>
  <Application>Microsoft Office PowerPoint</Application>
  <PresentationFormat>On-screen Show (16:9)</PresentationFormat>
  <Paragraphs>383</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Courier New</vt:lpstr>
      <vt:lpstr>Times New Roman</vt:lpstr>
      <vt:lpstr>Wingdings</vt:lpstr>
      <vt:lpstr>Corp_Template_External</vt:lpstr>
      <vt:lpstr>Detecting &amp; Managing Job Events &amp; Progress with an HTCondor Update Job Info Hook</vt:lpstr>
      <vt:lpstr>About Michael V. Pelletier</vt:lpstr>
      <vt:lpstr>About Raytheon</vt:lpstr>
      <vt:lpstr>Raytheon’s Vision</vt:lpstr>
      <vt:lpstr>What’s At Stake</vt:lpstr>
      <vt:lpstr>Modeling and Simulation</vt:lpstr>
      <vt:lpstr>Software Peril: Hangs</vt:lpstr>
      <vt:lpstr>Hangs in HTCondor Slots</vt:lpstr>
      <vt:lpstr>The Usual Workarounds</vt:lpstr>
      <vt:lpstr>The Usual Workarounds</vt:lpstr>
      <vt:lpstr>Solution: the “Update Job Info” Hook</vt:lpstr>
      <vt:lpstr>Update Job Info Hook Operation</vt:lpstr>
      <vt:lpstr>The “Checkfile” Hook for Hang Detection</vt:lpstr>
      <vt:lpstr>Setup and Use</vt:lpstr>
      <vt:lpstr>Checkfile: Step 1</vt:lpstr>
      <vt:lpstr>You May Be Wondering, “Why Perl?”</vt:lpstr>
      <vt:lpstr>Checkfile: Step 2</vt:lpstr>
      <vt:lpstr>Checkfile: Step 3</vt:lpstr>
      <vt:lpstr>Checkfile: Step 4</vt:lpstr>
      <vt:lpstr>Implementing a Trailing Stop Order</vt:lpstr>
      <vt:lpstr>Adjustments Needed for Automatic Restart</vt:lpstr>
      <vt:lpstr>Automatic Restart with Periodic Release</vt:lpstr>
      <vt:lpstr>So Far, So Good</vt:lpstr>
      <vt:lpstr>Flagging an Error in the File</vt:lpstr>
      <vt:lpstr>Capture File Contents as Job Attributes</vt:lpstr>
      <vt:lpstr>Future Development</vt:lpstr>
      <vt:lpstr>Feature Request</vt:lpstr>
      <vt:lpstr>Questions and Comments</vt:lpstr>
    </vt:vector>
  </TitlesOfParts>
  <Company>Raytheon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Event Name</dc:subject>
  <dc:creator>Michael V. Pelletier</dc:creator>
  <cp:keywords>[rtnipcontrolcode:public|rtnipcontrolcodevm:preexistingipvm|rtnexportcontrolcountry:usa|rtnexportcontrolcode:otherinfo|rtnexportcontrolcodevm:nousecvm|]</cp:keywords>
  <dc:description>Template: Mark Johnson, Silver Fox Productions
Formatting:
Event Date:
Event Location:
Audience Type: Internal</dc:description>
  <cp:lastModifiedBy>Michael V. Pelletier</cp:lastModifiedBy>
  <cp:revision>104</cp:revision>
  <dcterms:created xsi:type="dcterms:W3CDTF">2016-10-11T13:27:18Z</dcterms:created>
  <dcterms:modified xsi:type="dcterms:W3CDTF">2017-04-25T17:59:35Z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da7cf86e-66a4-4351-baf4-ff682570f0e5</vt:lpwstr>
  </property>
  <property fmtid="{D5CDD505-2E9C-101B-9397-08002B2CF9AE}" pid="3" name="bjDocumentSecurityLabel">
    <vt:lpwstr>This artifact has no classification.</vt:lpwstr>
  </property>
  <property fmtid="{D5CDD505-2E9C-101B-9397-08002B2CF9AE}" pid="4" name="bjSaver">
    <vt:lpwstr>3aK2aOTAt7IjQJJXdAvmj5a0fyLf3qDO</vt:lpwstr>
  </property>
  <property fmtid="{D5CDD505-2E9C-101B-9397-08002B2CF9AE}" pid="5" name="bjLabelHistoryID">
    <vt:lpwstr>{029941D3-91B1-43E9-B8A4-90C503758267}</vt:lpwstr>
  </property>
  <property fmtid="{D5CDD505-2E9C-101B-9397-08002B2CF9AE}" pid="6" name="bjDocumentLabelXML">
    <vt:lpwstr>&lt;?xml version="1.0" encoding="us-ascii"?&gt;&lt;sisl xmlns:xsd="http://www.w3.org/2001/XMLSchema" xmlns:xsi="http://www.w3.org/2001/XMLSchema-instance" sislVersion="0" policy="cde53ac1-bf5f-4aae-9cf1-07509e23a4b0" xmlns="http://www.boldonjames.com/2008/01/sie/i</vt:lpwstr>
  </property>
  <property fmtid="{D5CDD505-2E9C-101B-9397-08002B2CF9AE}" pid="7" name="bjDocumentLabelXML-0">
    <vt:lpwstr>nternal/label"&gt;&lt;element uid="0ee4316e-f6de-4b36-9133-369b295502aa" value="" /&gt;&lt;element uid="a06da4da-a263-4136-b4fd-f28a17d30188" value="" /&gt;&lt;element uid="bba94c65-ac3d-4f34-b2e1-8de11ef6f01c" value="" /&gt;&lt;element uid="bc2b7c01-6db1-4e7d-88d1-fc61674f86fd"</vt:lpwstr>
  </property>
  <property fmtid="{D5CDD505-2E9C-101B-9397-08002B2CF9AE}" pid="8" name="bjDocumentLabelXML-1">
    <vt:lpwstr> value="" /&gt;&lt;element uid="92e993a3-af32-4afb-aa19-3a49cdb82c7a" value="" /&gt;&lt;/sisl&gt;</vt:lpwstr>
  </property>
  <property fmtid="{D5CDD505-2E9C-101B-9397-08002B2CF9AE}" pid="9" name="rtnipcontrolcode">
    <vt:lpwstr>public</vt:lpwstr>
  </property>
  <property fmtid="{D5CDD505-2E9C-101B-9397-08002B2CF9AE}" pid="10" name="rtnipcontrolcodevm">
    <vt:lpwstr>preexistingipvm</vt:lpwstr>
  </property>
  <property fmtid="{D5CDD505-2E9C-101B-9397-08002B2CF9AE}" pid="11" name="rtnexportcontrolcountry">
    <vt:lpwstr>usa</vt:lpwstr>
  </property>
  <property fmtid="{D5CDD505-2E9C-101B-9397-08002B2CF9AE}" pid="12" name="rtnexportcontrolcode">
    <vt:lpwstr>otherinfo</vt:lpwstr>
  </property>
  <property fmtid="{D5CDD505-2E9C-101B-9397-08002B2CF9AE}" pid="13" name="rtnexportcontrolcodevm">
    <vt:lpwstr>nousecvm</vt:lpwstr>
  </property>
  <property fmtid="{D5CDD505-2E9C-101B-9397-08002B2CF9AE}" pid="14" name="bjLabelRefreshRequired">
    <vt:lpwstr>FileClassifier</vt:lpwstr>
  </property>
</Properties>
</file>