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61" r:id="rId3"/>
    <p:sldId id="258" r:id="rId4"/>
    <p:sldId id="262" r:id="rId5"/>
    <p:sldId id="259" r:id="rId6"/>
    <p:sldId id="260" r:id="rId7"/>
    <p:sldId id="280" r:id="rId8"/>
    <p:sldId id="267" r:id="rId9"/>
    <p:sldId id="263" r:id="rId10"/>
    <p:sldId id="266" r:id="rId11"/>
    <p:sldId id="281" r:id="rId12"/>
    <p:sldId id="282" r:id="rId13"/>
    <p:sldId id="268" r:id="rId14"/>
    <p:sldId id="269" r:id="rId15"/>
    <p:sldId id="275" r:id="rId16"/>
    <p:sldId id="270" r:id="rId17"/>
    <p:sldId id="274" r:id="rId18"/>
    <p:sldId id="271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85532"/>
  </p:normalViewPr>
  <p:slideViewPr>
    <p:cSldViewPr snapToGrid="0" snapToObjects="1">
      <p:cViewPr>
        <p:scale>
          <a:sx n="80" d="100"/>
          <a:sy n="80" d="100"/>
        </p:scale>
        <p:origin x="116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971E2-819A-C441-BC43-D6FA52BA5B33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2171-2FB4-3B44-AADD-AADEA00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1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LiveSlide Site</a:t>
            </a:r>
          </a:p>
          <a:p>
            <a:r>
              <a:rPr lang="en-US" smtClean="0"/>
              <a:t>http://proxy.chtc.wisc.edu/SQUID/megarcia/HTCondorWeek2017/merge_anim.html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2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LiveSlide Site</a:t>
            </a:r>
          </a:p>
          <a:p>
            <a:r>
              <a:rPr lang="en-US" smtClean="0"/>
              <a:t>http://proxy.chtc.wisc.edu/SQUID/megarcia/HTCondorWeek2017/shuffle_anim.html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8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3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7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60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9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LiveSlide Site</a:t>
            </a:r>
          </a:p>
          <a:p>
            <a:r>
              <a:rPr lang="en-US" smtClean="0"/>
              <a:t>http://proxy.chtc.wisc.edu/SQUID/megarcia/HTCondorWeek2017/wxcd_anim.html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2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2171-2FB4-3B44-AADD-AADEA0003D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0C6D8-70ED-2149-92AD-EA015C5857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CCA4-877D-8446-8A14-EDA97BF96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10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s://www.fs.fed.us/nrs/highlights/#highlight16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github.com/megarcia/HTCondor_exampl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github.com/megarcia/HTCondor_exampl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rcia.github.io/WxCD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107" y="584535"/>
            <a:ext cx="5829300" cy="2013293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HTCondor</a:t>
            </a:r>
            <a:r>
              <a:rPr lang="en-US" sz="3000" b="1" dirty="0"/>
              <a:t> Workflow Development for Statistical Modeling of </a:t>
            </a:r>
            <a:br>
              <a:rPr lang="en-US" sz="3000" b="1" dirty="0"/>
            </a:br>
            <a:r>
              <a:rPr lang="en-US" sz="3000" b="1" dirty="0"/>
              <a:t>Satellite Image Time Series </a:t>
            </a:r>
            <a:br>
              <a:rPr lang="en-US" sz="3000" b="1" dirty="0"/>
            </a:br>
            <a:r>
              <a:rPr lang="en-US" sz="3000" b="1" dirty="0"/>
              <a:t>with Ancillary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007" y="3255228"/>
            <a:ext cx="5143500" cy="2745522"/>
          </a:xfrm>
        </p:spPr>
        <p:txBody>
          <a:bodyPr>
            <a:noAutofit/>
          </a:bodyPr>
          <a:lstStyle/>
          <a:p>
            <a:r>
              <a:rPr lang="en-US" dirty="0" smtClean="0"/>
              <a:t>Matthew Garcia</a:t>
            </a:r>
          </a:p>
          <a:p>
            <a:r>
              <a:rPr lang="en-US" dirty="0" smtClean="0"/>
              <a:t>Ph.D. Candidate, Forest Science</a:t>
            </a:r>
          </a:p>
          <a:p>
            <a:r>
              <a:rPr lang="en-US" dirty="0" smtClean="0"/>
              <a:t>University of Wisconsin–Madison</a:t>
            </a:r>
          </a:p>
          <a:p>
            <a:r>
              <a:rPr lang="en-US" dirty="0" smtClean="0"/>
              <a:t>Advised by Prof. Philip Townsend</a:t>
            </a:r>
          </a:p>
          <a:p>
            <a:endParaRPr lang="en-US" sz="900" dirty="0"/>
          </a:p>
          <a:p>
            <a:r>
              <a:rPr lang="en-US" dirty="0" err="1" smtClean="0"/>
              <a:t>HTCondor</a:t>
            </a:r>
            <a:r>
              <a:rPr lang="en-US" dirty="0" smtClean="0"/>
              <a:t> Week 2017</a:t>
            </a:r>
          </a:p>
          <a:p>
            <a:r>
              <a:rPr lang="en-US" dirty="0" smtClean="0"/>
              <a:t>Madison, Wisconsin</a:t>
            </a:r>
          </a:p>
          <a:p>
            <a:r>
              <a:rPr lang="en-US" dirty="0" smtClean="0"/>
              <a:t>5 May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1" y="10786"/>
            <a:ext cx="2855495" cy="6409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87" y="23287"/>
            <a:ext cx="2143671" cy="63967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06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71" y="601204"/>
            <a:ext cx="6958402" cy="519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7" name="TextBox 6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7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71" y="601204"/>
            <a:ext cx="6958402" cy="5194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6" name="TextBox 5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86"/>
          <a:stretch/>
        </p:blipFill>
        <p:spPr>
          <a:xfrm>
            <a:off x="3028455" y="-1"/>
            <a:ext cx="5943600" cy="179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8"/>
          <a:stretch/>
        </p:blipFill>
        <p:spPr>
          <a:xfrm>
            <a:off x="3028455" y="0"/>
            <a:ext cx="5943600" cy="3702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3"/>
          <a:stretch/>
        </p:blipFill>
        <p:spPr>
          <a:xfrm>
            <a:off x="3028455" y="0"/>
            <a:ext cx="5943600" cy="4968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3028455" y="0"/>
            <a:ext cx="5943600" cy="64410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2" name="TextBox 11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96" y="1467446"/>
            <a:ext cx="7010804" cy="34618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58" y="832815"/>
            <a:ext cx="5852160" cy="4731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5" name="TextBox 14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10" y="830349"/>
            <a:ext cx="5855208" cy="47335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71" y="585131"/>
            <a:ext cx="7000760" cy="52264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45" y="2521545"/>
            <a:ext cx="4386834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2" b="33697"/>
          <a:stretch/>
        </p:blipFill>
        <p:spPr>
          <a:xfrm>
            <a:off x="1841558" y="1084044"/>
            <a:ext cx="2056957" cy="4228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66231" r="24861" b="-2"/>
          <a:stretch/>
        </p:blipFill>
        <p:spPr>
          <a:xfrm>
            <a:off x="3983323" y="1084044"/>
            <a:ext cx="5160677" cy="17369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1" name="TextBox 10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671" cy="6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28"/>
            <a:ext cx="4000500" cy="540722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000500" y="738383"/>
            <a:ext cx="5143500" cy="45635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u="sng" dirty="0"/>
              <a:t>Thank You!</a:t>
            </a:r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b="1" dirty="0"/>
              <a:t>Special thanks to:</a:t>
            </a:r>
          </a:p>
          <a:p>
            <a:pPr marL="0" indent="0" algn="ctr">
              <a:buNone/>
            </a:pPr>
            <a:r>
              <a:rPr lang="en-US" sz="2100" b="1" dirty="0"/>
              <a:t>CHTC (esp. Lauren and Christina)</a:t>
            </a:r>
          </a:p>
          <a:p>
            <a:pPr marL="0" indent="0" algn="ctr">
              <a:buNone/>
            </a:pPr>
            <a:r>
              <a:rPr lang="en-US" sz="2100" b="1" dirty="0" err="1"/>
              <a:t>HTCondor</a:t>
            </a:r>
            <a:r>
              <a:rPr lang="en-US" sz="2100" b="1" dirty="0"/>
              <a:t> Team, OSG</a:t>
            </a:r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dirty="0"/>
              <a:t>Data:</a:t>
            </a:r>
          </a:p>
          <a:p>
            <a:pPr marL="0" indent="0" algn="ctr">
              <a:buNone/>
            </a:pPr>
            <a:r>
              <a:rPr lang="en-US" sz="2100" dirty="0"/>
              <a:t>USGS, NOAA/NCEI</a:t>
            </a:r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dirty="0"/>
              <a:t>Funding:</a:t>
            </a:r>
          </a:p>
          <a:p>
            <a:pPr marL="0" indent="0" algn="ctr">
              <a:buNone/>
            </a:pPr>
            <a:r>
              <a:rPr lang="en-US" sz="2100" dirty="0"/>
              <a:t>CALS, FWE, USDA, USFS, NASA, WSGC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8" name="TextBox 7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78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4" name="TextBox 3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0010"/>
          <a:stretch/>
        </p:blipFill>
        <p:spPr>
          <a:xfrm>
            <a:off x="1524000" y="505383"/>
            <a:ext cx="6096000" cy="3422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4363992"/>
            <a:ext cx="609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Pagami</a:t>
            </a:r>
            <a:r>
              <a:rPr lang="en-US" dirty="0"/>
              <a:t> Creek Fire, NE Minnesota, September 2011</a:t>
            </a:r>
          </a:p>
          <a:p>
            <a:pPr algn="ctr"/>
            <a:endParaRPr lang="en-US" sz="1500" dirty="0"/>
          </a:p>
          <a:p>
            <a:pPr algn="ctr"/>
            <a:r>
              <a:rPr lang="en-US" sz="1500" dirty="0"/>
              <a:t>Data provided by US Geological Survey</a:t>
            </a:r>
          </a:p>
          <a:p>
            <a:pPr algn="ctr"/>
            <a:r>
              <a:rPr lang="en-US" sz="1500" dirty="0"/>
              <a:t>Burn Severity analysis by USDA Forest Service, Northern Research Station</a:t>
            </a:r>
          </a:p>
          <a:p>
            <a:pPr algn="ctr"/>
            <a:r>
              <a:rPr lang="en-US" sz="1500" dirty="0">
                <a:hlinkClick r:id="rId4"/>
              </a:rPr>
              <a:t>https://www.fs.fed.us/nrs/highlights/#highlight160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630"/>
            <a:ext cx="4572001" cy="401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630"/>
            <a:ext cx="4572000" cy="4016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61588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Landsat-based Vegetation Index Temporal Difference, NE Minnesota (P26R27)</a:t>
            </a:r>
          </a:p>
          <a:p>
            <a:pPr algn="ctr"/>
            <a:endParaRPr lang="en-US" sz="900" dirty="0"/>
          </a:p>
          <a:p>
            <a:pPr algn="ctr"/>
            <a:r>
              <a:rPr lang="en-US" sz="1500" dirty="0"/>
              <a:t>Data from US Geological Survey, my own processing and analysis in Python</a:t>
            </a:r>
          </a:p>
          <a:p>
            <a:pPr algn="ctr"/>
            <a:r>
              <a:rPr lang="en-US" sz="1500" dirty="0"/>
              <a:t>Part of an </a:t>
            </a:r>
            <a:r>
              <a:rPr lang="en-US" sz="1500" dirty="0" err="1"/>
              <a:t>HTCondor</a:t>
            </a:r>
            <a:r>
              <a:rPr lang="en-US" sz="1500" dirty="0"/>
              <a:t> tutorial at </a:t>
            </a:r>
            <a:r>
              <a:rPr lang="en-US" sz="1500" dirty="0">
                <a:hlinkClick r:id="rId5"/>
              </a:rPr>
              <a:t>https://github.com/megarcia/HTCondor_examples</a:t>
            </a:r>
            <a:endParaRPr lang="en-US" sz="1500" dirty="0"/>
          </a:p>
        </p:txBody>
      </p:sp>
      <p:grpSp>
        <p:nvGrpSpPr>
          <p:cNvPr id="9" name="Group 8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0" name="TextBox 9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04" y="249677"/>
            <a:ext cx="4560909" cy="3921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66993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Landsat-based Vegetation Index Temporal Difference, NE Minnesota (P26R27)</a:t>
            </a:r>
          </a:p>
          <a:p>
            <a:pPr algn="ctr"/>
            <a:endParaRPr lang="en-US" sz="900" dirty="0"/>
          </a:p>
          <a:p>
            <a:pPr algn="ctr"/>
            <a:r>
              <a:rPr lang="en-US" sz="1500" dirty="0"/>
              <a:t>Data from US Geological Survey, my own processing and analysis in Python</a:t>
            </a:r>
          </a:p>
          <a:p>
            <a:pPr algn="ctr"/>
            <a:r>
              <a:rPr lang="en-US" sz="1500" dirty="0"/>
              <a:t>Part of an </a:t>
            </a:r>
            <a:r>
              <a:rPr lang="en-US" sz="1500" dirty="0" err="1"/>
              <a:t>HTCondor</a:t>
            </a:r>
            <a:r>
              <a:rPr lang="en-US" sz="1500" dirty="0"/>
              <a:t> tutorial at </a:t>
            </a:r>
            <a:r>
              <a:rPr lang="en-US" sz="1500" dirty="0">
                <a:hlinkClick r:id="rId4"/>
              </a:rPr>
              <a:t>https://github.com/megarcia/HTCondor_examples</a:t>
            </a:r>
            <a:endParaRPr lang="en-US" sz="15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1" name="TextBox 10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5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4926330" cy="4400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3263" y="857250"/>
            <a:ext cx="40907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Dissertation Study Area and Data</a:t>
            </a:r>
          </a:p>
          <a:p>
            <a:endParaRPr lang="en-US" sz="900" dirty="0"/>
          </a:p>
          <a:p>
            <a:r>
              <a:rPr lang="en-US" dirty="0"/>
              <a:t>~202,000 sq. km (U.S. only)</a:t>
            </a:r>
          </a:p>
          <a:p>
            <a:r>
              <a:rPr lang="en-US" dirty="0"/>
              <a:t>1984 – 2013 (30 years)</a:t>
            </a:r>
          </a:p>
          <a:p>
            <a:endParaRPr lang="en-US" sz="900" dirty="0"/>
          </a:p>
          <a:p>
            <a:r>
              <a:rPr lang="en-US" dirty="0"/>
              <a:t>Landsat scenes from US Geological Survey</a:t>
            </a:r>
          </a:p>
          <a:p>
            <a:r>
              <a:rPr lang="en-US" dirty="0"/>
              <a:t>     200 </a:t>
            </a:r>
            <a:r>
              <a:rPr lang="mr-IN" dirty="0"/>
              <a:t>–</a:t>
            </a:r>
            <a:r>
              <a:rPr lang="en-US" dirty="0"/>
              <a:t> 250 scenes per footprint</a:t>
            </a:r>
          </a:p>
          <a:p>
            <a:endParaRPr lang="en-US" sz="900" dirty="0"/>
          </a:p>
          <a:p>
            <a:r>
              <a:rPr lang="en-US" dirty="0"/>
              <a:t>GHCN-D weather data from NOAA/NCEI</a:t>
            </a:r>
          </a:p>
          <a:p>
            <a:endParaRPr lang="en-US" dirty="0"/>
          </a:p>
          <a:p>
            <a:r>
              <a:rPr lang="en-US" b="1" u="sng" dirty="0"/>
              <a:t>Project Considerations</a:t>
            </a:r>
          </a:p>
          <a:p>
            <a:endParaRPr lang="en-US" sz="900" dirty="0"/>
          </a:p>
          <a:p>
            <a:r>
              <a:rPr lang="en-US" dirty="0"/>
              <a:t>Python (pandas, </a:t>
            </a:r>
            <a:r>
              <a:rPr lang="en-US" dirty="0" err="1"/>
              <a:t>numpy</a:t>
            </a:r>
            <a:r>
              <a:rPr lang="en-US" dirty="0"/>
              <a:t>, </a:t>
            </a:r>
            <a:r>
              <a:rPr lang="en-US" dirty="0" err="1"/>
              <a:t>scipy</a:t>
            </a:r>
            <a:r>
              <a:rPr lang="en-US" dirty="0"/>
              <a:t>, </a:t>
            </a:r>
            <a:r>
              <a:rPr lang="en-US" dirty="0" err="1"/>
              <a:t>matplotlib</a:t>
            </a:r>
            <a:r>
              <a:rPr lang="en-US" dirty="0"/>
              <a:t>)</a:t>
            </a:r>
          </a:p>
          <a:p>
            <a:r>
              <a:rPr lang="en-US" dirty="0"/>
              <a:t>HDF5 storage with internal compression</a:t>
            </a:r>
          </a:p>
          <a:p>
            <a:r>
              <a:rPr lang="en-US" dirty="0"/>
              <a:t>Exploit scalability of </a:t>
            </a:r>
            <a:r>
              <a:rPr lang="en-US" dirty="0" err="1"/>
              <a:t>HTCondor</a:t>
            </a:r>
            <a:r>
              <a:rPr lang="en-US" dirty="0"/>
              <a:t> and OSG</a:t>
            </a:r>
          </a:p>
          <a:p>
            <a:r>
              <a:rPr lang="en-US" dirty="0"/>
              <a:t>Repeatable, reproducible, transferable</a:t>
            </a:r>
          </a:p>
          <a:p>
            <a:r>
              <a:rPr lang="en-US" dirty="0"/>
              <a:t>Publications with open-source repos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04" y="21633"/>
            <a:ext cx="4219074" cy="6513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9"/>
          <a:stretch/>
        </p:blipFill>
        <p:spPr>
          <a:xfrm>
            <a:off x="1143665" y="857250"/>
            <a:ext cx="6857336" cy="4866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5" b="22033"/>
          <a:stretch/>
        </p:blipFill>
        <p:spPr>
          <a:xfrm>
            <a:off x="1143173" y="1007371"/>
            <a:ext cx="6857336" cy="47163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12" name="TextBox 11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67786"/>
            <a:ext cx="8663405" cy="64670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6" name="TextBox 5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5" b="22033"/>
          <a:stretch/>
        </p:blipFill>
        <p:spPr>
          <a:xfrm>
            <a:off x="1143173" y="1007371"/>
            <a:ext cx="6857336" cy="4716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0" b="-417"/>
          <a:stretch/>
        </p:blipFill>
        <p:spPr>
          <a:xfrm>
            <a:off x="1143173" y="1007372"/>
            <a:ext cx="6857336" cy="47645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671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7368" y="5377502"/>
            <a:ext cx="342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https://megarcia.github.io/WxCD/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3" t="-449" r="-173" b="12566"/>
          <a:stretch/>
        </p:blipFill>
        <p:spPr>
          <a:xfrm>
            <a:off x="739679" y="712873"/>
            <a:ext cx="7638208" cy="45202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-1" y="6534835"/>
            <a:ext cx="9144001" cy="323165"/>
            <a:chOff x="0" y="6488668"/>
            <a:chExt cx="9144001" cy="430886"/>
          </a:xfrm>
        </p:grpSpPr>
        <p:sp>
          <p:nvSpPr>
            <p:cNvPr id="9" name="TextBox 8"/>
            <p:cNvSpPr txBox="1"/>
            <p:nvPr/>
          </p:nvSpPr>
          <p:spPr>
            <a:xfrm>
              <a:off x="6946232" y="6488668"/>
              <a:ext cx="219776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matt.e.garcia@gmail.com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488668"/>
              <a:ext cx="22156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HTCondor</a:t>
              </a:r>
              <a:r>
                <a:rPr lang="en-US" sz="1500" dirty="0"/>
                <a:t> Week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1" y="6488668"/>
              <a:ext cx="12895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5 May 2017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5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403</Words>
  <Application>Microsoft Macintosh PowerPoint</Application>
  <PresentationFormat>On-screen Show (4:3)</PresentationFormat>
  <Paragraphs>130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Mangal</vt:lpstr>
      <vt:lpstr>Arial</vt:lpstr>
      <vt:lpstr>Office Theme</vt:lpstr>
      <vt:lpstr>HTCondor Workflow Development for Statistical Modeling of  Satellite Image Time Series  with Ancillary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Garcia</dc:creator>
  <cp:lastModifiedBy>Matthew Garcia</cp:lastModifiedBy>
  <cp:revision>42</cp:revision>
  <dcterms:created xsi:type="dcterms:W3CDTF">2017-05-01T20:49:41Z</dcterms:created>
  <dcterms:modified xsi:type="dcterms:W3CDTF">2017-05-05T15:02:23Z</dcterms:modified>
</cp:coreProperties>
</file>