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7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y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13855-CE18-4560-ADC2-B2DD94E8878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BB96E-1E28-46A7-A2DF-4C0680B39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05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BB96E-1E28-46A7-A2DF-4C0680B399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24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6A2E468-FFB8-4975-8007-D31D9DC18DE1}" type="slidenum">
              <a:t>10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822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en-US" sz="294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26542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BF91-F93F-4385-AF90-27B91D0DFB61}" type="datetime1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63D5-77CE-4CDF-BBFF-B3E10FEB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0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9095-8206-4EB7-A81D-036CD6F14127}" type="datetime1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63D5-77CE-4CDF-BBFF-B3E10FEB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8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9C83-36B0-43B4-96D5-F5C2CBC99CE9}" type="datetime1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63D5-77CE-4CDF-BBFF-B3E10FEB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9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2654-0ED0-4711-A248-0D9DDCDE0686}" type="datetime1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63D5-77CE-4CDF-BBFF-B3E10FEB3F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2719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7FC0-F34C-40E1-AD0B-E61211076538}" type="datetime1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63D5-77CE-4CDF-BBFF-B3E10FEB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64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AF63-2654-486B-B1FA-A476B2F006B4}" type="datetime1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63D5-77CE-4CDF-BBFF-B3E10FEB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35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76A-D8D3-4A74-A3A7-1B8AEDA366BD}" type="datetime1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63D5-77CE-4CDF-BBFF-B3E10FEB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16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3B76-CEEA-4A55-BE7E-431D75C73090}" type="datetime1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63D5-77CE-4CDF-BBFF-B3E10FEB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29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922E-2B31-4D48-9DE8-D993DF1F17F4}" type="datetime1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63D5-77CE-4CDF-BBFF-B3E10FEB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2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F15D-08FB-40CA-A7FD-E58EBD4EF231}" type="datetime1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63D5-77CE-4CDF-BBFF-B3E10FEB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1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6E87-5072-46B2-BE2F-FAF88BFCAB00}" type="datetime1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63D5-77CE-4CDF-BBFF-B3E10FEB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8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EDC6-7DA8-4D2D-98C3-CE3D076F80C1}" type="datetime1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63D5-77CE-4CDF-BBFF-B3E10FEB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1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329A1-8BCA-4743-882C-5291C3E62932}" type="datetime1">
              <a:rPr lang="en-US" smtClean="0"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63D5-77CE-4CDF-BBFF-B3E10FEB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0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31E2-B58C-4162-89BD-0D60CFB3EAD2}" type="datetime1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63D5-77CE-4CDF-BBFF-B3E10FEB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6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A3F7-6E72-4A78-BAD2-9BAFE2D91355}" type="datetime1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63D5-77CE-4CDF-BBFF-B3E10FEB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3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BF75-1C4B-4CCC-AFA5-8A0274F16D7C}" type="datetime1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63D5-77CE-4CDF-BBFF-B3E10FEB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5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B78F-A1CD-41C7-972D-C3AD50DD2EDE}" type="datetime1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63D5-77CE-4CDF-BBFF-B3E10FEB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2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B29E8E6-62F7-4E10-9599-45FC21F3825C}" type="datetime1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D63D5-77CE-4CDF-BBFF-B3E10FEB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rsc.gov/research-and-development/user-defined-image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384358/contributions/909258/attachments/1171854/1692129/hepix-racf-htcondor.pdf" TargetMode="External"/><Relationship Id="rId2" Type="http://schemas.openxmlformats.org/officeDocument/2006/relationships/hyperlink" Target="http://research.cs.wisc.edu/htcondor/HTCondorWeek2015/presentations/StreckerKellogW-No-Idle-Cor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tcondor-wiki.cs.wisc.edu/index.cgi/tktview?tn=5648,56" TargetMode="External"/><Relationship Id="rId2" Type="http://schemas.openxmlformats.org/officeDocument/2006/relationships/hyperlink" Target="https://htcondor-wiki.cs.wisc.edu/index.cgi/tktview?tn=5593,56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Directions and HTCondor @ BNL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USATLAS Tier-3 &amp; New Computing Directives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94468" y="5349875"/>
            <a:ext cx="39210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William </a:t>
            </a:r>
            <a:r>
              <a:rPr lang="en-US" sz="1400" dirty="0" err="1" smtClean="0"/>
              <a:t>Strecker</a:t>
            </a:r>
            <a:r>
              <a:rPr lang="en-US" sz="1400" dirty="0" smtClean="0"/>
              <a:t>-Kellogg </a:t>
            </a:r>
          </a:p>
          <a:p>
            <a:r>
              <a:rPr lang="en-US" sz="1400" dirty="0" smtClean="0"/>
              <a:t>RHIC/ATLAS Computing Facility (RACF)</a:t>
            </a:r>
          </a:p>
          <a:p>
            <a:r>
              <a:rPr lang="en-US" sz="1400" dirty="0" smtClean="0"/>
              <a:t>Brookhaven National Lab</a:t>
            </a:r>
          </a:p>
          <a:p>
            <a:r>
              <a:rPr lang="en-US" sz="1400" dirty="0" smtClean="0"/>
              <a:t>May 2016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332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New Science &amp; Evolving Needs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indent="0" hangingPunct="0">
              <a:spcBef>
                <a:spcPts val="0"/>
              </a:spcBef>
              <a:spcAft>
                <a:spcPts val="1286"/>
              </a:spcAft>
              <a:buSzPct val="75000"/>
              <a:buNone/>
            </a:pPr>
            <a:r>
              <a:rPr lang="en-US" sz="2359" dirty="0" smtClean="0">
                <a:latin typeface="Liberation Sans" pitchFamily="34"/>
              </a:rPr>
              <a:t>Traditional Model</a:t>
            </a:r>
            <a:endParaRPr lang="en-US" sz="2359" dirty="0">
              <a:latin typeface="Liberation Sans" pitchFamily="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46111" y="2514600"/>
            <a:ext cx="4853541" cy="3953107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lnSpc>
                <a:spcPct val="110000"/>
              </a:lnSpc>
            </a:pPr>
            <a:r>
              <a:rPr lang="en-US" sz="2200" dirty="0"/>
              <a:t>RACF as a microcosm of HEP/NP computing</a:t>
            </a:r>
          </a:p>
          <a:p>
            <a:pPr marL="800100" lvl="2" indent="-342900">
              <a:lnSpc>
                <a:spcPct val="110000"/>
              </a:lnSpc>
            </a:pPr>
            <a:r>
              <a:rPr lang="en-US" sz="2200" dirty="0"/>
              <a:t>Many other facilities of a similar (within an order of magnitude) scale and capability</a:t>
            </a:r>
          </a:p>
          <a:p>
            <a:pPr marL="800100" lvl="2" indent="-342900">
              <a:lnSpc>
                <a:spcPct val="110000"/>
              </a:lnSpc>
            </a:pPr>
            <a:r>
              <a:rPr lang="en-US" sz="2200" dirty="0"/>
              <a:t>Embarrassingly parallel workloads </a:t>
            </a:r>
          </a:p>
          <a:p>
            <a:pPr marL="342900" lvl="1" indent="-342900">
              <a:lnSpc>
                <a:spcPct val="110000"/>
              </a:lnSpc>
            </a:pPr>
            <a:r>
              <a:rPr lang="en-US" sz="2200" dirty="0"/>
              <a:t>Data storage as large or larger a problem than computing</a:t>
            </a:r>
          </a:p>
          <a:p>
            <a:pPr marL="342900" lvl="1" indent="-342900">
              <a:lnSpc>
                <a:spcPct val="110000"/>
              </a:lnSpc>
            </a:pPr>
            <a:r>
              <a:rPr lang="en-US" sz="2200" dirty="0"/>
              <a:t>Batch is simple—provisioning/matchmaking vs. </a:t>
            </a:r>
            <a:r>
              <a:rPr lang="en-US" sz="2200" dirty="0" smtClean="0"/>
              <a:t>scheduling</a:t>
            </a:r>
          </a:p>
          <a:p>
            <a:pPr marL="342900" lvl="1" indent="-342900">
              <a:lnSpc>
                <a:spcPct val="110000"/>
              </a:lnSpc>
            </a:pPr>
            <a:r>
              <a:rPr lang="en-US" sz="2200" dirty="0" smtClean="0"/>
              <a:t>Large, persistent, well-staffed experiments</a:t>
            </a:r>
            <a:endParaRPr lang="en-US" sz="2200" dirty="0"/>
          </a:p>
          <a:p>
            <a:pPr marL="342900" lvl="1" indent="-342900" hangingPunct="0">
              <a:spcBef>
                <a:spcPts val="0"/>
              </a:spcBef>
              <a:spcAft>
                <a:spcPts val="1286"/>
              </a:spcAft>
              <a:buSzPct val="75000"/>
            </a:pPr>
            <a:endParaRPr lang="en-US" sz="2359" dirty="0" smtClean="0">
              <a:latin typeface="Liberation Sans" pitchFamily="34"/>
            </a:endParaRPr>
          </a:p>
          <a:p>
            <a:pPr marL="0" lvl="1" indent="0" hangingPunct="0">
              <a:spcBef>
                <a:spcPts val="0"/>
              </a:spcBef>
              <a:spcAft>
                <a:spcPts val="1286"/>
              </a:spcAft>
              <a:buSzPct val="75000"/>
              <a:buNone/>
            </a:pPr>
            <a:endParaRPr lang="en-US" sz="2359" dirty="0" smtClean="0">
              <a:latin typeface="Liberation Sans" pitchFamily="34"/>
            </a:endParaRP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lvl="1" hangingPunct="0">
              <a:spcBef>
                <a:spcPts val="0"/>
              </a:spcBef>
              <a:spcAft>
                <a:spcPts val="1286"/>
              </a:spcAft>
              <a:buSzPct val="75000"/>
            </a:pPr>
            <a:r>
              <a:rPr lang="en-US" sz="2359" dirty="0">
                <a:latin typeface="Liberation Sans" pitchFamily="34"/>
              </a:rPr>
              <a:t>New Model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654495" y="2514599"/>
            <a:ext cx="4894559" cy="40757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New Users with traditionally HPC-based workloads</a:t>
            </a:r>
          </a:p>
          <a:p>
            <a:pPr lvl="1"/>
            <a:r>
              <a:rPr lang="en-US" dirty="0"/>
              <a:t>National Synchrotron </a:t>
            </a:r>
            <a:r>
              <a:rPr lang="en-US" dirty="0" err="1"/>
              <a:t>Lightsource</a:t>
            </a:r>
            <a:r>
              <a:rPr lang="en-US" dirty="0"/>
              <a:t> II</a:t>
            </a:r>
          </a:p>
          <a:p>
            <a:pPr lvl="1"/>
            <a:r>
              <a:rPr lang="en-US" dirty="0"/>
              <a:t>Center for Functional Nanomaterials</a:t>
            </a:r>
          </a:p>
          <a:p>
            <a:r>
              <a:rPr lang="en-US" dirty="0"/>
              <a:t>Revolving </a:t>
            </a:r>
            <a:r>
              <a:rPr lang="en-US" dirty="0" err="1"/>
              <a:t>userbase</a:t>
            </a:r>
            <a:endParaRPr lang="en-US" dirty="0"/>
          </a:p>
          <a:p>
            <a:pPr lvl="1"/>
            <a:r>
              <a:rPr lang="en-US" dirty="0"/>
              <a:t>No institutional “repository” of computing knowledge</a:t>
            </a:r>
          </a:p>
          <a:p>
            <a:pPr lvl="1"/>
            <a:r>
              <a:rPr lang="en-US" dirty="0"/>
              <a:t>Not </a:t>
            </a:r>
            <a:r>
              <a:rPr lang="en-US" dirty="0" smtClean="0"/>
              <a:t>used to </a:t>
            </a:r>
            <a:r>
              <a:rPr lang="en-US" dirty="0"/>
              <a:t>large-scale computing</a:t>
            </a:r>
          </a:p>
          <a:p>
            <a:r>
              <a:rPr lang="en-US" dirty="0"/>
              <a:t>Software support not well-defined</a:t>
            </a:r>
          </a:p>
          <a:p>
            <a:pPr lvl="1"/>
            <a:r>
              <a:rPr lang="en-US" dirty="0"/>
              <a:t>Large pool of </a:t>
            </a:r>
            <a:r>
              <a:rPr lang="en-US" dirty="0" smtClean="0"/>
              <a:t>poorly </a:t>
            </a:r>
            <a:r>
              <a:rPr lang="en-US" dirty="0"/>
              <a:t>supported open source or free/abandon-ware</a:t>
            </a:r>
          </a:p>
          <a:p>
            <a:pPr lvl="1"/>
            <a:r>
              <a:rPr lang="en-US" dirty="0"/>
              <a:t>Commercial or </a:t>
            </a:r>
            <a:r>
              <a:rPr lang="en-US" dirty="0" smtClean="0"/>
              <a:t>GUI-Interactive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742CA1-3BC5-40EE-9585-23CA419E3F78}" type="slidenum"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4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28440"/>
            <a:ext cx="8946541" cy="48284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 cluster of 108 nodes, each with 2xGPUs</a:t>
            </a:r>
          </a:p>
          <a:p>
            <a:pPr lvl="1"/>
            <a:r>
              <a:rPr lang="en-US" dirty="0"/>
              <a:t>Plans to increase next year by a factor of 2, then perhaps more</a:t>
            </a:r>
          </a:p>
          <a:p>
            <a:r>
              <a:rPr lang="en-US" dirty="0" err="1"/>
              <a:t>Infiniband</a:t>
            </a:r>
            <a:r>
              <a:rPr lang="en-US" dirty="0"/>
              <a:t> interconnect in fat-tree topology</a:t>
            </a:r>
          </a:p>
          <a:p>
            <a:r>
              <a:rPr lang="en-US" dirty="0"/>
              <a:t>SLURM is being evaluated</a:t>
            </a:r>
          </a:p>
          <a:p>
            <a:pPr lvl="1"/>
            <a:r>
              <a:rPr lang="en-US" dirty="0"/>
              <a:t>Seems to be the growing choice for new HPC clusters</a:t>
            </a:r>
          </a:p>
          <a:p>
            <a:pPr lvl="2"/>
            <a:r>
              <a:rPr lang="en-US" dirty="0"/>
              <a:t>Active Development</a:t>
            </a:r>
          </a:p>
          <a:p>
            <a:pPr lvl="2"/>
            <a:r>
              <a:rPr lang="en-US" dirty="0"/>
              <a:t>DOE experience</a:t>
            </a:r>
          </a:p>
          <a:p>
            <a:pPr lvl="2"/>
            <a:r>
              <a:rPr lang="en-US" dirty="0"/>
              <a:t>Open Source</a:t>
            </a:r>
          </a:p>
          <a:p>
            <a:pPr lvl="2"/>
            <a:r>
              <a:rPr lang="en-US" dirty="0"/>
              <a:t>Large </a:t>
            </a:r>
            <a:r>
              <a:rPr lang="en-US" dirty="0" err="1"/>
              <a:t>userbase</a:t>
            </a:r>
            <a:r>
              <a:rPr lang="en-US" dirty="0"/>
              <a:t> (6 of top 10 of TOP500)</a:t>
            </a:r>
          </a:p>
          <a:p>
            <a:pPr lvl="1"/>
            <a:r>
              <a:rPr lang="en-US" dirty="0" smtClean="0"/>
              <a:t>Test </a:t>
            </a:r>
            <a:r>
              <a:rPr lang="en-US" dirty="0"/>
              <a:t>sample workloads in proposed queue </a:t>
            </a:r>
            <a:r>
              <a:rPr lang="en-US" dirty="0" smtClean="0"/>
              <a:t>configurations</a:t>
            </a:r>
          </a:p>
          <a:p>
            <a:pPr lvl="1"/>
            <a:r>
              <a:rPr lang="en-US" dirty="0" smtClean="0"/>
              <a:t>Set up </a:t>
            </a:r>
            <a:r>
              <a:rPr lang="en-US" dirty="0" smtClean="0">
                <a:hlinkClick r:id="rId2"/>
              </a:rPr>
              <a:t>Shifter</a:t>
            </a:r>
            <a:r>
              <a:rPr lang="en-US" dirty="0" smtClean="0"/>
              <a:t> for </a:t>
            </a:r>
            <a:r>
              <a:rPr lang="en-US" dirty="0" err="1" smtClean="0"/>
              <a:t>docker</a:t>
            </a:r>
            <a:r>
              <a:rPr lang="en-US" dirty="0" smtClean="0"/>
              <a:t> </a:t>
            </a:r>
            <a:r>
              <a:rPr lang="en-US" dirty="0" err="1" smtClean="0"/>
              <a:t>intergration</a:t>
            </a:r>
            <a:endParaRPr lang="en-US" dirty="0"/>
          </a:p>
          <a:p>
            <a:r>
              <a:rPr lang="en-US" dirty="0"/>
              <a:t>Will be run as a “traditional” HPC cluster</a:t>
            </a:r>
          </a:p>
          <a:p>
            <a:pPr lvl="1"/>
            <a:r>
              <a:rPr lang="en-US" dirty="0" smtClean="0"/>
              <a:t>MPI </a:t>
            </a:r>
            <a:r>
              <a:rPr lang="en-US" dirty="0"/>
              <a:t>support an important consideration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63D5-77CE-4CDF-BBFF-B3E10FEB3F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Science &amp; Evolving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Lab-management support for consolidation of computing</a:t>
            </a:r>
          </a:p>
          <a:p>
            <a:r>
              <a:rPr lang="en-US" dirty="0"/>
              <a:t>Computational Science Initiative (CSI) at BNL </a:t>
            </a:r>
            <a:r>
              <a:rPr lang="en-US" dirty="0" smtClean="0"/>
              <a:t>“leverages” </a:t>
            </a:r>
            <a:r>
              <a:rPr lang="en-US" dirty="0"/>
              <a:t>experience at RACF in support of other non-HEP/NP science domains</a:t>
            </a:r>
          </a:p>
          <a:p>
            <a:r>
              <a:rPr lang="en-US" dirty="0"/>
              <a:t>CSI is also organizing software support to fill a gap in current BNL computational services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…</a:t>
            </a:r>
          </a:p>
          <a:p>
            <a:r>
              <a:rPr lang="en-US" dirty="0"/>
              <a:t>The $10,000 question: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400" dirty="0"/>
              <a:t>Can we leverage existing infrastructure?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63D5-77CE-4CDF-BBFF-B3E10FEB3F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at HTC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Zero-Order Requirements</a:t>
            </a:r>
          </a:p>
          <a:p>
            <a:endParaRPr lang="en-US" dirty="0" smtClean="0"/>
          </a:p>
          <a:p>
            <a:r>
              <a:rPr lang="en-US" dirty="0" smtClean="0"/>
              <a:t>Embarrassingly Parallel</a:t>
            </a:r>
          </a:p>
          <a:p>
            <a:pPr lvl="1"/>
            <a:r>
              <a:rPr lang="en-US" dirty="0" smtClean="0"/>
              <a:t> </a:t>
            </a:r>
            <a:r>
              <a:rPr lang="en-US" sz="1200" dirty="0" smtClean="0"/>
              <a:t>(</a:t>
            </a:r>
            <a:r>
              <a:rPr lang="en-US" sz="1200" dirty="0" smtClean="0"/>
              <a:t>small) </a:t>
            </a:r>
            <a:r>
              <a:rPr lang="en-US" dirty="0" smtClean="0"/>
              <a:t>Input → </a:t>
            </a:r>
            <a:r>
              <a:rPr lang="en-US" sz="1200" dirty="0" smtClean="0"/>
              <a:t>(one) </a:t>
            </a:r>
            <a:r>
              <a:rPr lang="en-US" dirty="0" smtClean="0"/>
              <a:t>Process → </a:t>
            </a:r>
            <a:r>
              <a:rPr lang="en-US" sz="1200" dirty="0" smtClean="0"/>
              <a:t>(small) </a:t>
            </a:r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No communication of intermediate results</a:t>
            </a:r>
          </a:p>
          <a:p>
            <a:r>
              <a:rPr lang="en-US" dirty="0" smtClean="0"/>
              <a:t>X86_64</a:t>
            </a:r>
          </a:p>
          <a:p>
            <a:pPr lvl="1"/>
            <a:r>
              <a:rPr lang="en-US" dirty="0" smtClean="0"/>
              <a:t>Other hardware not standard in the community</a:t>
            </a:r>
          </a:p>
          <a:p>
            <a:r>
              <a:rPr lang="en-US" dirty="0" smtClean="0"/>
              <a:t>Data accessible</a:t>
            </a:r>
          </a:p>
          <a:p>
            <a:pPr lvl="1"/>
            <a:r>
              <a:rPr lang="en-US" dirty="0" smtClean="0"/>
              <a:t>May seem obvious, but need adequate bandwidth to get data to the compute and back</a:t>
            </a:r>
          </a:p>
          <a:p>
            <a:pPr lvl="1"/>
            <a:r>
              <a:rPr lang="en-US" dirty="0" smtClean="0"/>
              <a:t>Something to think about of moving from single desktop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63D5-77CE-4CDF-BBFF-B3E10FEB3F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at HTC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First-Order Requirements</a:t>
            </a:r>
          </a:p>
          <a:p>
            <a:endParaRPr lang="en-US" dirty="0" smtClean="0"/>
          </a:p>
          <a:p>
            <a:r>
              <a:rPr lang="en-US" dirty="0"/>
              <a:t>Linux (</a:t>
            </a:r>
            <a:r>
              <a:rPr lang="en-US" dirty="0" err="1"/>
              <a:t>RedHat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Virtualization is an extra complexity, Windows expensive</a:t>
            </a:r>
          </a:p>
          <a:p>
            <a:pPr lvl="1"/>
            <a:r>
              <a:rPr lang="en-US" dirty="0"/>
              <a:t>Containers / Docker allows simple cross-</a:t>
            </a:r>
            <a:r>
              <a:rPr lang="en-US" dirty="0" err="1"/>
              <a:t>linux</a:t>
            </a:r>
            <a:r>
              <a:rPr lang="en-US" dirty="0"/>
              <a:t> compatibility</a:t>
            </a:r>
          </a:p>
          <a:p>
            <a:r>
              <a:rPr lang="en-US" dirty="0"/>
              <a:t>Free Software</a:t>
            </a:r>
          </a:p>
          <a:p>
            <a:pPr lvl="1"/>
            <a:r>
              <a:rPr lang="en-US" dirty="0"/>
              <a:t>Instance-limited licenses are hard to control across many pools</a:t>
            </a:r>
          </a:p>
          <a:p>
            <a:pPr lvl="1"/>
            <a:r>
              <a:rPr lang="en-US" dirty="0"/>
              <a:t>Cost of licenses becomes prohibitive with exponential computing growth</a:t>
            </a:r>
          </a:p>
          <a:p>
            <a:r>
              <a:rPr lang="en-US" dirty="0"/>
              <a:t>“Friendly” resource profile</a:t>
            </a:r>
          </a:p>
          <a:p>
            <a:pPr lvl="1"/>
            <a:r>
              <a:rPr lang="en-US" dirty="0"/>
              <a:t>Code runs not just within the machine, but within the general limits its neighboring jobs use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63D5-77CE-4CDF-BBFF-B3E10FEB3F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HTC/HPC Divide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</a:t>
            </a:r>
            <a:r>
              <a:rPr lang="en-US" dirty="0"/>
              <a:t>a false dichotomy, </a:t>
            </a:r>
            <a:r>
              <a:rPr lang="en-US" dirty="0" smtClean="0"/>
              <a:t>but surely an increasingly </a:t>
            </a:r>
            <a:r>
              <a:rPr lang="en-US" dirty="0"/>
              <a:t>blurry line</a:t>
            </a:r>
          </a:p>
          <a:p>
            <a:pPr lvl="1"/>
            <a:r>
              <a:rPr lang="en-US" dirty="0"/>
              <a:t>Several users in our experience fit in middle-ground (albeit with considerable help from the RACF to fit workload into an exclusive HTC environment)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Biology Group: 800 cores for 5 months simple dedicated scheduler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Wisconsin group at CFN: successfully ran opportunistically on RHIC resources</a:t>
            </a:r>
          </a:p>
          <a:p>
            <a:r>
              <a:rPr lang="en-US" dirty="0"/>
              <a:t>Key factors</a:t>
            </a:r>
          </a:p>
          <a:p>
            <a:pPr lvl="1"/>
            <a:r>
              <a:rPr lang="en-US" dirty="0"/>
              <a:t>How much state transfer and with what IO patterns?</a:t>
            </a:r>
          </a:p>
          <a:p>
            <a:pPr lvl="1"/>
            <a:r>
              <a:rPr lang="en-US" dirty="0" smtClean="0"/>
              <a:t>Size</a:t>
            </a:r>
            <a:endParaRPr lang="en-US" dirty="0"/>
          </a:p>
          <a:p>
            <a:pPr lvl="2"/>
            <a:r>
              <a:rPr lang="en-US" dirty="0"/>
              <a:t>10 years to now: 2 racks collapse into 1 machine</a:t>
            </a:r>
          </a:p>
          <a:p>
            <a:pPr lvl="2"/>
            <a:r>
              <a:rPr lang="en-US" dirty="0"/>
              <a:t>How many problems fit inside one machine today?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63D5-77CE-4CDF-BBFF-B3E10FEB3F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2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HTCondor recently can submit to SLURM via grid universe</a:t>
            </a:r>
          </a:p>
          <a:p>
            <a:r>
              <a:rPr lang="en-US" dirty="0" smtClean="0"/>
              <a:t>Different sharing models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Condor-as-SLURM-job (</a:t>
            </a:r>
            <a:r>
              <a:rPr lang="en-US" dirty="0" err="1" smtClean="0"/>
              <a:t>glidein</a:t>
            </a:r>
            <a:r>
              <a:rPr lang="en-US" dirty="0" smtClean="0"/>
              <a:t>-style)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Coexist, mutually exclude via policy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Flocking/Routing (needs work for our users)</a:t>
            </a:r>
          </a:p>
          <a:p>
            <a:r>
              <a:rPr lang="en-US" dirty="0" smtClean="0"/>
              <a:t>Ideal: transparent for users who know the requirements of their workload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63D5-77CE-4CDF-BBFF-B3E10FEB3F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Thank you for your time!</a:t>
            </a:r>
          </a:p>
          <a:p>
            <a:endParaRPr lang="en-US" dirty="0"/>
          </a:p>
          <a:p>
            <a:r>
              <a:rPr lang="en-US" dirty="0" smtClean="0"/>
              <a:t>Questions? Comments?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63D5-77CE-4CDF-BBFF-B3E10FEB3F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2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RACF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RHIC—Collider at BNL</a:t>
            </a:r>
          </a:p>
          <a:p>
            <a:pPr lvl="1"/>
            <a:r>
              <a:rPr lang="en-US" dirty="0" smtClean="0"/>
              <a:t>STAR+PHENIX detectors</a:t>
            </a:r>
          </a:p>
          <a:p>
            <a:pPr lvl="1"/>
            <a:r>
              <a:rPr lang="en-US" dirty="0" smtClean="0"/>
              <a:t>~15000 slots each</a:t>
            </a:r>
          </a:p>
          <a:p>
            <a:pPr lvl="1"/>
            <a:r>
              <a:rPr lang="en-US" dirty="0" smtClean="0"/>
              <a:t>~6Pb central Disk (GPFS/NFS)</a:t>
            </a:r>
          </a:p>
          <a:p>
            <a:pPr lvl="1"/>
            <a:r>
              <a:rPr lang="en-US" dirty="0" smtClean="0"/>
              <a:t>~16Pb Distributed Disk (</a:t>
            </a:r>
            <a:r>
              <a:rPr lang="en-US" dirty="0" err="1" smtClean="0"/>
              <a:t>dCache</a:t>
            </a:r>
            <a:r>
              <a:rPr lang="en-US" dirty="0" smtClean="0"/>
              <a:t>/</a:t>
            </a:r>
            <a:r>
              <a:rPr lang="en-US" dirty="0" err="1" smtClean="0"/>
              <a:t>xrootd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~60Pb HPSS Tape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USATLAS T1</a:t>
            </a:r>
          </a:p>
          <a:p>
            <a:pPr lvl="1"/>
            <a:r>
              <a:rPr lang="en-US" dirty="0" smtClean="0"/>
              <a:t>~15kCores</a:t>
            </a:r>
          </a:p>
          <a:p>
            <a:pPr lvl="1"/>
            <a:r>
              <a:rPr lang="en-US" dirty="0" smtClean="0"/>
              <a:t>~11Pb Replicated </a:t>
            </a:r>
            <a:r>
              <a:rPr lang="en-US" dirty="0" err="1" smtClean="0"/>
              <a:t>dCache</a:t>
            </a:r>
            <a:r>
              <a:rPr lang="en-US" dirty="0" smtClean="0"/>
              <a:t> Disk</a:t>
            </a:r>
          </a:p>
          <a:p>
            <a:pPr lvl="1"/>
            <a:r>
              <a:rPr lang="en-US" dirty="0" smtClean="0"/>
              <a:t>~20Pb HPSS Tape</a:t>
            </a:r>
          </a:p>
          <a:p>
            <a:endParaRPr lang="en-US" dirty="0"/>
          </a:p>
          <a:p>
            <a:r>
              <a:rPr lang="en-US" dirty="0" smtClean="0"/>
              <a:t>3 Large HTCondor clusters</a:t>
            </a:r>
          </a:p>
          <a:p>
            <a:pPr lvl="1"/>
            <a:r>
              <a:rPr lang="en-US" dirty="0" smtClean="0"/>
              <a:t>Share resources via flocking</a:t>
            </a:r>
          </a:p>
          <a:p>
            <a:pPr lvl="1"/>
            <a:r>
              <a:rPr lang="en-US" dirty="0" smtClean="0"/>
              <a:t>Several Smaller clusters</a:t>
            </a:r>
          </a:p>
          <a:p>
            <a:pPr lvl="1"/>
            <a:r>
              <a:rPr lang="en-US" dirty="0" smtClean="0"/>
              <a:t>Recent 8.2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8.4 update</a:t>
            </a:r>
          </a:p>
          <a:p>
            <a:pPr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63D5-77CE-4CDF-BBFF-B3E10FEB3F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Load Balancing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3291" y="1672431"/>
            <a:ext cx="9576661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Working steadily since </a:t>
            </a:r>
            <a:r>
              <a:rPr lang="en-US" dirty="0" smtClean="0">
                <a:hlinkClick r:id="rId2"/>
              </a:rPr>
              <a:t>last year's talk</a:t>
            </a:r>
            <a:r>
              <a:rPr lang="en-US" dirty="0" smtClean="0"/>
              <a:t>, and </a:t>
            </a:r>
            <a:r>
              <a:rPr lang="en-US" dirty="0" smtClean="0">
                <a:hlinkClick r:id="rId3"/>
              </a:rPr>
              <a:t>HEPIX Fall 2015 talk</a:t>
            </a:r>
            <a:endParaRPr lang="en-US" dirty="0" smtClean="0"/>
          </a:p>
          <a:p>
            <a:r>
              <a:rPr lang="en-US" dirty="0" smtClean="0"/>
              <a:t>Allows occupancy to remain at 95% or above despite dynamically changing workload with no human intervention</a:t>
            </a:r>
          </a:p>
          <a:p>
            <a:r>
              <a:rPr lang="en-US" dirty="0" smtClean="0"/>
              <a:t>Prevents starvation due to competition with larger jobs</a:t>
            </a:r>
          </a:p>
          <a:p>
            <a:pPr lvl="1"/>
            <a:r>
              <a:rPr lang="en-US" dirty="0" smtClean="0"/>
              <a:t>Only inefficiency is due to (de)fragmentation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37" y="3848100"/>
            <a:ext cx="6486525" cy="30099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2414427" y="5435029"/>
            <a:ext cx="7140539" cy="0"/>
          </a:xfrm>
          <a:prstGeom prst="line">
            <a:avLst/>
          </a:prstGeom>
          <a:ln>
            <a:solidFill>
              <a:schemeClr val="accent3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414427" y="4531226"/>
            <a:ext cx="7140539" cy="0"/>
          </a:xfrm>
          <a:prstGeom prst="line">
            <a:avLst/>
          </a:prstGeom>
          <a:ln>
            <a:solidFill>
              <a:schemeClr val="accent3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63D5-77CE-4CDF-BBFF-B3E10FEB3F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V8.4 Bug Fixing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Minor issue with </a:t>
            </a:r>
            <a:r>
              <a:rPr lang="en-US" dirty="0" err="1" smtClean="0"/>
              <a:t>classad</a:t>
            </a:r>
            <a:r>
              <a:rPr lang="en-US" dirty="0" smtClean="0"/>
              <a:t> not appearing in the </a:t>
            </a:r>
            <a:r>
              <a:rPr lang="en-US" dirty="0" err="1" smtClean="0"/>
              <a:t>negotation</a:t>
            </a:r>
            <a:r>
              <a:rPr lang="en-US" dirty="0" smtClean="0"/>
              <a:t> context</a:t>
            </a:r>
          </a:p>
          <a:p>
            <a:pPr lvl="1"/>
            <a:r>
              <a:rPr lang="en-US" dirty="0" err="1" smtClean="0"/>
              <a:t>RemoteGroupResourcesInUse</a:t>
            </a:r>
            <a:endParaRPr lang="en-US" dirty="0" smtClean="0"/>
          </a:p>
          <a:p>
            <a:pPr lvl="1"/>
            <a:r>
              <a:rPr lang="en-US" dirty="0" smtClean="0"/>
              <a:t>In context of group-based preemption</a:t>
            </a:r>
          </a:p>
          <a:p>
            <a:pPr lvl="1"/>
            <a:r>
              <a:rPr lang="en-US" dirty="0" smtClean="0"/>
              <a:t>Fixed </a:t>
            </a:r>
            <a:r>
              <a:rPr lang="en-US" dirty="0" err="1" smtClean="0"/>
              <a:t>quicky</a:t>
            </a:r>
            <a:r>
              <a:rPr lang="en-US" dirty="0" smtClean="0"/>
              <a:t> by Greg</a:t>
            </a:r>
          </a:p>
          <a:p>
            <a:r>
              <a:rPr lang="en-US" dirty="0" smtClean="0"/>
              <a:t>Ticket #</a:t>
            </a:r>
            <a:r>
              <a:rPr lang="en-US" dirty="0" smtClean="0">
                <a:hlinkClick r:id="rId2"/>
              </a:rPr>
              <a:t>5593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Major issue with </a:t>
            </a:r>
            <a:r>
              <a:rPr lang="en-US" dirty="0" err="1" smtClean="0"/>
              <a:t>Schedd</a:t>
            </a:r>
            <a:r>
              <a:rPr lang="en-US" dirty="0" smtClean="0"/>
              <a:t> halting for up to an hour</a:t>
            </a:r>
          </a:p>
          <a:p>
            <a:pPr lvl="1"/>
            <a:r>
              <a:rPr lang="en-US" dirty="0" smtClean="0"/>
              <a:t>No disk/network IO of any kind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syscalls</a:t>
            </a:r>
            <a:endParaRPr lang="en-US" dirty="0" smtClean="0"/>
          </a:p>
          <a:p>
            <a:pPr lvl="1"/>
            <a:r>
              <a:rPr lang="en-US" dirty="0" smtClean="0"/>
              <a:t>GDB shows a mess (STL)</a:t>
            </a:r>
          </a:p>
          <a:p>
            <a:r>
              <a:rPr lang="en-US" dirty="0" smtClean="0"/>
              <a:t>Ticket #</a:t>
            </a:r>
            <a:r>
              <a:rPr lang="en-US" dirty="0" smtClean="0">
                <a:hlinkClick r:id="rId3"/>
              </a:rPr>
              <a:t>5648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63D5-77CE-4CDF-BBFF-B3E10FEB3F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V8.4 </a:t>
            </a:r>
            <a:r>
              <a:rPr lang="en-US" dirty="0" err="1" smtClean="0"/>
              <a:t>Schedd</a:t>
            </a:r>
            <a:r>
              <a:rPr lang="en-US" dirty="0" smtClean="0"/>
              <a:t> Bug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Schedd</a:t>
            </a:r>
            <a:r>
              <a:rPr lang="en-US" dirty="0" smtClean="0"/>
              <a:t> spending up to an hour </a:t>
            </a:r>
            <a:r>
              <a:rPr lang="en-US" dirty="0" err="1" smtClean="0"/>
              <a:t>recomputing</a:t>
            </a:r>
            <a:r>
              <a:rPr lang="en-US" dirty="0" smtClean="0"/>
              <a:t> internal array using </a:t>
            </a:r>
            <a:r>
              <a:rPr lang="en-US" dirty="0" err="1" smtClean="0"/>
              <a:t>autocluster→jobid</a:t>
            </a:r>
            <a:r>
              <a:rPr lang="en-US" dirty="0" smtClean="0"/>
              <a:t> and the reverse mapping</a:t>
            </a:r>
          </a:p>
          <a:p>
            <a:r>
              <a:rPr lang="en-US" dirty="0" smtClean="0"/>
              <a:t>Jobs would die after their shadows couldn't talk to their </a:t>
            </a:r>
            <a:r>
              <a:rPr lang="en-US" dirty="0" err="1" smtClean="0"/>
              <a:t>schedd</a:t>
            </a:r>
            <a:r>
              <a:rPr lang="en-US" dirty="0" smtClean="0"/>
              <a:t> that went dark</a:t>
            </a:r>
          </a:p>
          <a:p>
            <a:r>
              <a:rPr lang="en-US" dirty="0" smtClean="0"/>
              <a:t>After day of debugging, code fix was implemented</a:t>
            </a:r>
          </a:p>
          <a:p>
            <a:pPr lvl="1"/>
            <a:r>
              <a:rPr lang="en-US" dirty="0" smtClean="0"/>
              <a:t>Built &amp; tested at BNL, max time reduced from 1h to 2s</a:t>
            </a:r>
          </a:p>
          <a:p>
            <a:pPr lvl="1"/>
            <a:r>
              <a:rPr lang="en-US" dirty="0" smtClean="0"/>
              <a:t>Thank you to Todd &amp; TJ</a:t>
            </a:r>
          </a:p>
          <a:p>
            <a:r>
              <a:rPr lang="en-US" dirty="0" smtClean="0"/>
              <a:t>Still suspect something off in our environment (500k ac/day)</a:t>
            </a:r>
          </a:p>
          <a:p>
            <a:pPr lvl="1"/>
            <a:r>
              <a:rPr lang="en-US" dirty="0" smtClean="0"/>
              <a:t>Not a problem anymore!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63D5-77CE-4CDF-BBFF-B3E10FEB3F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USATLAS Tier-3 @ BNL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49" y="1270000"/>
            <a:ext cx="5210628" cy="262601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99"/>
          <a:stretch/>
        </p:blipFill>
        <p:spPr>
          <a:xfrm>
            <a:off x="6339249" y="3994605"/>
            <a:ext cx="5210628" cy="2440924"/>
          </a:xfr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3008642" y="127000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826732" y="1880973"/>
            <a:ext cx="5755300" cy="4503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Consolidates </a:t>
            </a:r>
            <a:r>
              <a:rPr lang="en-US" dirty="0"/>
              <a:t>previously scattered Tier-3 facilities</a:t>
            </a:r>
          </a:p>
          <a:p>
            <a:r>
              <a:rPr lang="en-US" dirty="0"/>
              <a:t>Shared resource ~1000 cores</a:t>
            </a:r>
          </a:p>
          <a:p>
            <a:r>
              <a:rPr lang="en-US" dirty="0"/>
              <a:t>Many user-groups represented</a:t>
            </a:r>
          </a:p>
          <a:p>
            <a:pPr lvl="1"/>
            <a:r>
              <a:rPr lang="en-US" dirty="0"/>
              <a:t>Local submission</a:t>
            </a:r>
          </a:p>
          <a:p>
            <a:pPr lvl="1"/>
            <a:r>
              <a:rPr lang="en-US" dirty="0"/>
              <a:t>Hierarchical Group Quotas</a:t>
            </a:r>
          </a:p>
          <a:p>
            <a:pPr lvl="2"/>
            <a:r>
              <a:rPr lang="en-US" dirty="0"/>
              <a:t>Group-Membership authorization problem</a:t>
            </a:r>
          </a:p>
          <a:p>
            <a:pPr lvl="2"/>
            <a:r>
              <a:rPr lang="en-US" dirty="0"/>
              <a:t>Surplus sharing</a:t>
            </a:r>
          </a:p>
          <a:p>
            <a:pPr lvl="1"/>
            <a:r>
              <a:rPr lang="en-US" dirty="0"/>
              <a:t>Group-based fair-share preemption</a:t>
            </a:r>
          </a:p>
          <a:p>
            <a:r>
              <a:rPr lang="en-US" dirty="0"/>
              <a:t>After slow start, increased usage in past few months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63D5-77CE-4CDF-BBFF-B3E10FEB3F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7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Membership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55" y="1729947"/>
            <a:ext cx="4779746" cy="449586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1729948"/>
            <a:ext cx="4396341" cy="4526390"/>
          </a:xfrm>
        </p:spPr>
        <p:txBody>
          <a:bodyPr>
            <a:normAutofit/>
          </a:bodyPr>
          <a:lstStyle/>
          <a:p>
            <a:r>
              <a:rPr lang="en-US" dirty="0"/>
              <a:t>Extended group-quota editing web UI</a:t>
            </a:r>
          </a:p>
          <a:p>
            <a:pPr lvl="1"/>
            <a:r>
              <a:rPr lang="en-US" dirty="0"/>
              <a:t>Added user-institute-group mappings</a:t>
            </a:r>
          </a:p>
          <a:p>
            <a:pPr lvl="1"/>
            <a:r>
              <a:rPr lang="en-US" dirty="0" err="1"/>
              <a:t>Cron</a:t>
            </a:r>
            <a:r>
              <a:rPr lang="en-US" dirty="0"/>
              <a:t> generates a </a:t>
            </a:r>
            <a:r>
              <a:rPr lang="en-US" dirty="0" err="1"/>
              <a:t>config</a:t>
            </a:r>
            <a:r>
              <a:rPr lang="en-US" dirty="0"/>
              <a:t> fragment that asserts Owner → Group in START </a:t>
            </a:r>
            <a:r>
              <a:rPr lang="en-US" dirty="0" smtClean="0"/>
              <a:t>expression</a:t>
            </a:r>
          </a:p>
          <a:p>
            <a:pPr lvl="1"/>
            <a:r>
              <a:rPr lang="en-US" dirty="0" smtClean="0"/>
              <a:t>Require group at submission</a:t>
            </a:r>
            <a:endParaRPr lang="en-US" dirty="0"/>
          </a:p>
          <a:p>
            <a:r>
              <a:rPr lang="en-US" dirty="0" smtClean="0"/>
              <a:t>Currently 74 users and 26 groups use the T3</a:t>
            </a:r>
          </a:p>
          <a:p>
            <a:r>
              <a:rPr lang="en-US" dirty="0" smtClean="0"/>
              <a:t>Surplus sharing &amp; group-respecting preemption</a:t>
            </a:r>
          </a:p>
          <a:p>
            <a:pPr lvl="1"/>
            <a:r>
              <a:rPr lang="en-US" dirty="0" err="1" smtClean="0"/>
              <a:t>RemoteGroupResourcesInUse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63D5-77CE-4CDF-BBFF-B3E10FEB3F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Preemptable</a:t>
            </a:r>
            <a:r>
              <a:rPr lang="en-US" dirty="0" smtClean="0"/>
              <a:t> Partitionable Slots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Users are frequently asking to run high-memory </a:t>
            </a:r>
            <a:r>
              <a:rPr lang="en-US" dirty="0" smtClean="0"/>
              <a:t>jobs…</a:t>
            </a:r>
            <a:endParaRPr lang="en-US" dirty="0" smtClean="0"/>
          </a:p>
          <a:p>
            <a:r>
              <a:rPr lang="en-US" dirty="0" smtClean="0"/>
              <a:t>…which motivates: User-</a:t>
            </a:r>
            <a:r>
              <a:rPr lang="en-US" dirty="0" err="1" smtClean="0"/>
              <a:t>prio</a:t>
            </a:r>
            <a:r>
              <a:rPr lang="en-US" dirty="0" smtClean="0"/>
              <a:t> </a:t>
            </a:r>
            <a:r>
              <a:rPr lang="en-US" dirty="0" smtClean="0"/>
              <a:t>preemption with </a:t>
            </a:r>
            <a:r>
              <a:rPr lang="en-US" dirty="0" err="1" smtClean="0"/>
              <a:t>partitionable</a:t>
            </a:r>
            <a:r>
              <a:rPr lang="en-US" dirty="0" smtClean="0"/>
              <a:t> slots</a:t>
            </a:r>
          </a:p>
          <a:p>
            <a:pPr lvl="1"/>
            <a:r>
              <a:rPr lang="en-US" dirty="0" smtClean="0"/>
              <a:t>Absolutely </a:t>
            </a:r>
            <a:r>
              <a:rPr lang="en-US" dirty="0" smtClean="0"/>
              <a:t>need to support group-constrained fair-share with preemption</a:t>
            </a:r>
          </a:p>
          <a:p>
            <a:pPr lvl="1"/>
            <a:r>
              <a:rPr lang="en-US" dirty="0" smtClean="0"/>
              <a:t>Currently </a:t>
            </a:r>
            <a:r>
              <a:rPr lang="en-US" dirty="0" err="1" smtClean="0"/>
              <a:t>Pslot</a:t>
            </a:r>
            <a:r>
              <a:rPr lang="en-US" dirty="0" smtClean="0"/>
              <a:t> Preemption operates on entire slot</a:t>
            </a:r>
          </a:p>
          <a:p>
            <a:pPr lvl="2"/>
            <a:r>
              <a:rPr lang="en-US" dirty="0" smtClean="0"/>
              <a:t>Entire group's quota can fit on one 40-core machine</a:t>
            </a:r>
          </a:p>
          <a:p>
            <a:pPr lvl="3"/>
            <a:r>
              <a:rPr lang="en-US" dirty="0" smtClean="0"/>
              <a:t>A function of the small scale of having 30+ groups sharing 1000 cores</a:t>
            </a:r>
          </a:p>
          <a:p>
            <a:pPr lvl="1"/>
            <a:r>
              <a:rPr lang="en-US" dirty="0" smtClean="0"/>
              <a:t>No way to respect group quotas as </a:t>
            </a:r>
            <a:r>
              <a:rPr lang="en-US" dirty="0" err="1" smtClean="0"/>
              <a:t>schedd</a:t>
            </a:r>
            <a:r>
              <a:rPr lang="en-US" dirty="0" smtClean="0"/>
              <a:t> splits slots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Not Currently Possible!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63D5-77CE-4CDF-BBFF-B3E10FEB3F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Directions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 smtClean="0"/>
              <a:t>what we talk about when we talk about </a:t>
            </a:r>
          </a:p>
          <a:p>
            <a:r>
              <a:rPr lang="en-US" dirty="0" smtClean="0"/>
              <a:t>H[TP]C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63D5-77CE-4CDF-BBFF-B3E10FEB3F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233</TotalTime>
  <Words>1021</Words>
  <Application>Microsoft Office PowerPoint</Application>
  <PresentationFormat>Widescreen</PresentationFormat>
  <Paragraphs>197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Liberation Sans</vt:lpstr>
      <vt:lpstr>Wingdings</vt:lpstr>
      <vt:lpstr>Wingdings 3</vt:lpstr>
      <vt:lpstr>Ion</vt:lpstr>
      <vt:lpstr>New Directions and HTCondor @ BNL</vt:lpstr>
      <vt:lpstr>RACF Overview</vt:lpstr>
      <vt:lpstr>ATLAS Load Balancing</vt:lpstr>
      <vt:lpstr>V8.4 Bug Fixing</vt:lpstr>
      <vt:lpstr>V8.4 Schedd Bug</vt:lpstr>
      <vt:lpstr>USATLAS Tier-3 @ BNL</vt:lpstr>
      <vt:lpstr>Group Membership</vt:lpstr>
      <vt:lpstr>Preemptable Partitionable Slots</vt:lpstr>
      <vt:lpstr>New Directions</vt:lpstr>
      <vt:lpstr>New Science &amp; Evolving Needs</vt:lpstr>
      <vt:lpstr>Institutional Cluster</vt:lpstr>
      <vt:lpstr>New Science &amp; Evolving Needs</vt:lpstr>
      <vt:lpstr>Running at HTC Facility</vt:lpstr>
      <vt:lpstr>Running at HTC Facility</vt:lpstr>
      <vt:lpstr>HTC/HPC Divide</vt:lpstr>
      <vt:lpstr>Scheduling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Directions and HTCondor @ BNL</dc:title>
  <dc:creator>William</dc:creator>
  <cp:keywords>HTCondor Week 2016</cp:keywords>
  <cp:lastModifiedBy>William</cp:lastModifiedBy>
  <cp:revision>24</cp:revision>
  <dcterms:created xsi:type="dcterms:W3CDTF">2016-05-16T15:27:05Z</dcterms:created>
  <dcterms:modified xsi:type="dcterms:W3CDTF">2016-05-18T14:29:12Z</dcterms:modified>
</cp:coreProperties>
</file>