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  <p:sldMasterId id="2147483726" r:id="rId2"/>
    <p:sldMasterId id="2147484633" r:id="rId3"/>
    <p:sldMasterId id="2147484683" r:id="rId4"/>
    <p:sldMasterId id="2147484690" r:id="rId5"/>
  </p:sldMasterIdLst>
  <p:notesMasterIdLst>
    <p:notesMasterId r:id="rId11"/>
  </p:notesMasterIdLst>
  <p:sldIdLst>
    <p:sldId id="862" r:id="rId6"/>
    <p:sldId id="934" r:id="rId7"/>
    <p:sldId id="963" r:id="rId8"/>
    <p:sldId id="962" r:id="rId9"/>
    <p:sldId id="85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34" autoAdjust="0"/>
    <p:restoredTop sz="94712" autoAdjust="0"/>
  </p:normalViewPr>
  <p:slideViewPr>
    <p:cSldViewPr snapToGrid="0">
      <p:cViewPr>
        <p:scale>
          <a:sx n="70" d="100"/>
          <a:sy n="70" d="100"/>
        </p:scale>
        <p:origin x="-3528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469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8332613-B5B0-45A9-8C19-E99F803A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9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endParaRPr lang="en-US" sz="240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7088" y="4095750"/>
            <a:ext cx="48545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Miron Livny</a:t>
            </a:r>
          </a:p>
          <a:p>
            <a:pPr algn="ctr">
              <a:defRPr/>
            </a:pP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Computer Sciences Department</a:t>
            </a:r>
          </a:p>
          <a:p>
            <a:pPr algn="ctr">
              <a:defRPr/>
            </a:pP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University of Wisconsin-Madison</a:t>
            </a:r>
          </a:p>
          <a:p>
            <a:pPr algn="ctr">
              <a:defRPr/>
            </a:pP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miron@cs.wisc.edu</a:t>
            </a:r>
          </a:p>
        </p:txBody>
      </p:sp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8" name="Picture 8" descr="new-log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373737"/>
                  </a:gs>
                  <a:gs pos="50000">
                    <a:srgbClr val="777777"/>
                  </a:gs>
                  <a:gs pos="100000">
                    <a:srgbClr val="373737"/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endParaRPr lang="en-US" altLang="en-US"/>
              </a:p>
            </p:txBody>
          </p:sp>
        </p:grpSp>
        <p:pic>
          <p:nvPicPr>
            <p:cNvPr id="7" name="Picture 10" descr="UW_tiny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25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98925" y="3851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98550" y="4095750"/>
            <a:ext cx="68611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400" smtClean="0">
                <a:solidFill>
                  <a:srgbClr val="3333CC"/>
                </a:solidFill>
                <a:latin typeface="Comic Sans MS" pitchFamily="66" charset="0"/>
              </a:rPr>
              <a:t>Miron Livny</a:t>
            </a:r>
          </a:p>
          <a:p>
            <a:pPr algn="ctr">
              <a:defRPr/>
            </a:pPr>
            <a:r>
              <a:rPr lang="en-US" sz="2400" smtClean="0">
                <a:solidFill>
                  <a:srgbClr val="3333CC"/>
                </a:solidFill>
                <a:latin typeface="Comic Sans MS" pitchFamily="66" charset="0"/>
              </a:rPr>
              <a:t>Center for High Throughput Computing (CHTC)</a:t>
            </a:r>
          </a:p>
          <a:p>
            <a:pPr algn="ctr">
              <a:defRPr/>
            </a:pPr>
            <a:r>
              <a:rPr lang="en-US" sz="2400" smtClean="0">
                <a:solidFill>
                  <a:srgbClr val="3333CC"/>
                </a:solidFill>
                <a:latin typeface="Comic Sans MS" pitchFamily="66" charset="0"/>
              </a:rPr>
              <a:t>Computer Sciences Department</a:t>
            </a:r>
          </a:p>
          <a:p>
            <a:pPr algn="ctr">
              <a:defRPr/>
            </a:pPr>
            <a:r>
              <a:rPr lang="en-US" sz="2400" smtClean="0">
                <a:solidFill>
                  <a:srgbClr val="3333CC"/>
                </a:solidFill>
                <a:latin typeface="Comic Sans MS" pitchFamily="66" charset="0"/>
              </a:rPr>
              <a:t>University of Wisconsin-Madison</a:t>
            </a:r>
          </a:p>
          <a:p>
            <a:pPr algn="ctr">
              <a:defRPr/>
            </a:pPr>
            <a:r>
              <a:rPr lang="en-US" sz="2400" smtClean="0">
                <a:solidFill>
                  <a:srgbClr val="3333CC"/>
                </a:solidFill>
                <a:latin typeface="Comic Sans MS" pitchFamily="66" charset="0"/>
              </a:rPr>
              <a:t>miron@cs.wisc.edu</a:t>
            </a:r>
          </a:p>
        </p:txBody>
      </p:sp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8" name="Picture 8" descr="new-logo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373737"/>
                  </a:gs>
                  <a:gs pos="50000">
                    <a:srgbClr val="777777"/>
                  </a:gs>
                  <a:gs pos="100000">
                    <a:srgbClr val="373737"/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7" name="Picture 10" descr="UW_tiny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172200"/>
            <a:ext cx="60198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05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9D6B5-4ABE-495F-8ECC-97A4AA85B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41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BCB94-34BA-46E5-97E0-F0B3675A0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59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D004F-4088-4DFA-A426-FBC5BA654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31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8FEDD-1D40-43D1-BEE3-9463FF446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54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65E7A-C98B-408C-8A0B-5F8E26F1F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84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322BD-F645-4F1D-B2EB-3E216CD1B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08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17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1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9A57-E909-4FBE-8EDF-CE0C177C7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3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20AB5-BFBE-4330-AE58-58968D4C0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94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A6DC9-ED23-4AF7-94FF-0FAEA80FF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22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9C60-4828-4C1C-9EBD-DD774345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2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00238"/>
            <a:ext cx="7772400" cy="37385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E9265-3673-48DE-A605-4318888CA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59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 userDrawn="1"/>
        </p:nvGrpSpPr>
        <p:grpSpPr bwMode="auto">
          <a:xfrm>
            <a:off x="0" y="5915025"/>
            <a:ext cx="9144000" cy="942975"/>
            <a:chOff x="0" y="5915384"/>
            <a:chExt cx="9144000" cy="942616"/>
          </a:xfrm>
        </p:grpSpPr>
        <p:pic>
          <p:nvPicPr>
            <p:cNvPr id="4" name="Picture 7" descr="CHTC_logo_color_vert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8400" y="5915384"/>
              <a:ext cx="1660706" cy="942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43600"/>
              <a:ext cx="3708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/>
            </p:cNvPicPr>
            <p:nvPr userDrawn="1"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5600" y="5943600"/>
              <a:ext cx="3708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>
            <a:lvl1pPr>
              <a:defRPr sz="6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6844F441-74D4-4997-AE05-EF71D0557DEB}" type="datetimeFigureOut">
              <a:rPr lang="en-US"/>
              <a:pPr>
                <a:defRPr/>
              </a:pPr>
              <a:t>5/17/2016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A8D076FA-2A26-4CD9-85B4-E056E582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9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341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45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855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7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474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946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214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30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5794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441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771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757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749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609203E7-1546-4A5A-9952-387FA88661D4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931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2CBC-93DC-466F-8C62-66EC33E1549E}" type="slidenum">
              <a:rPr lang="en-US" smtClean="0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7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695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292029F1-D173-4B3E-BAF8-134C7E30A4F7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060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3053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6C772B5D-98DC-4695-97CC-C21E7E9A914C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841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2EF7328E-D41B-4685-8E17-CE52101CE96C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278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r>
              <a:rPr lang="en-US">
                <a:solidFill>
                  <a:srgbClr val="3861AA"/>
                </a:solidFill>
              </a:rPr>
              <a:t>Presentation title - </a:t>
            </a:r>
            <a:fld id="{E4897793-2076-4D7D-BCBC-777FC11FA81E}" type="slidenum">
              <a:rPr lang="en-US">
                <a:solidFill>
                  <a:srgbClr val="3861A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86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748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3209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104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401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547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94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2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01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07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794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261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254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601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5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4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7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0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4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8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1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724400" y="6324600"/>
            <a:ext cx="2270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1" smtClean="0">
                <a:solidFill>
                  <a:schemeClr val="accent2"/>
                </a:solidFill>
                <a:latin typeface="Comic Sans MS" pitchFamily="66" charset="0"/>
              </a:rPr>
              <a:t>www.cs.wisc.edu/~miron</a:t>
            </a:r>
          </a:p>
        </p:txBody>
      </p:sp>
      <p:grpSp>
        <p:nvGrpSpPr>
          <p:cNvPr id="1030" name="Group 6"/>
          <p:cNvGrpSpPr>
            <a:grpSpLocks/>
          </p:cNvGrpSpPr>
          <p:nvPr userDrawn="1"/>
        </p:nvGrpSpPr>
        <p:grpSpPr bwMode="auto">
          <a:xfrm>
            <a:off x="306388" y="5757863"/>
            <a:ext cx="8447087" cy="952500"/>
            <a:chOff x="193" y="3627"/>
            <a:chExt cx="5321" cy="600"/>
          </a:xfrm>
        </p:grpSpPr>
        <p:grpSp>
          <p:nvGrpSpPr>
            <p:cNvPr id="1031" name="Group 7"/>
            <p:cNvGrpSpPr>
              <a:grpSpLocks/>
            </p:cNvGrpSpPr>
            <p:nvPr userDrawn="1"/>
          </p:nvGrpSpPr>
          <p:grpSpPr bwMode="auto">
            <a:xfrm>
              <a:off x="193" y="3766"/>
              <a:ext cx="4875" cy="279"/>
              <a:chOff x="193" y="3766"/>
              <a:chExt cx="4875" cy="279"/>
            </a:xfrm>
          </p:grpSpPr>
          <p:pic>
            <p:nvPicPr>
              <p:cNvPr id="1033" name="Picture 8" descr="new-logo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34"/>
              <a:stretch>
                <a:fillRect/>
              </a:stretch>
            </p:blipFill>
            <p:spPr bwMode="auto">
              <a:xfrm>
                <a:off x="193" y="3766"/>
                <a:ext cx="835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4" name="Rectangle 9"/>
              <p:cNvSpPr>
                <a:spLocks noChangeArrowheads="1"/>
              </p:cNvSpPr>
              <p:nvPr/>
            </p:nvSpPr>
            <p:spPr bwMode="auto">
              <a:xfrm>
                <a:off x="716" y="3816"/>
                <a:ext cx="4352" cy="42"/>
              </a:xfrm>
              <a:prstGeom prst="rect">
                <a:avLst/>
              </a:prstGeom>
              <a:gradFill rotWithShape="0">
                <a:gsLst>
                  <a:gs pos="0">
                    <a:srgbClr val="373737"/>
                  </a:gs>
                  <a:gs pos="50000">
                    <a:srgbClr val="777777"/>
                  </a:gs>
                  <a:gs pos="100000">
                    <a:srgbClr val="373737"/>
                  </a:gs>
                </a:gsLst>
                <a:lin ang="5400000" scaled="1"/>
              </a:gradFill>
              <a:ln w="1905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CC6600"/>
                </a:outerShdw>
              </a:effec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endParaRPr lang="en-US" altLang="en-US"/>
              </a:p>
            </p:txBody>
          </p:sp>
        </p:grpSp>
        <p:pic>
          <p:nvPicPr>
            <p:cNvPr id="1032" name="Picture 10" descr="UW_tiny_logo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3627"/>
              <a:ext cx="521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77" r:id="rId2"/>
    <p:sldLayoutId id="2147484578" r:id="rId3"/>
    <p:sldLayoutId id="2147484579" r:id="rId4"/>
    <p:sldLayoutId id="2147484580" r:id="rId5"/>
    <p:sldLayoutId id="2147484581" r:id="rId6"/>
    <p:sldLayoutId id="2147484582" r:id="rId7"/>
    <p:sldLayoutId id="2147484583" r:id="rId8"/>
    <p:sldLayoutId id="2147484584" r:id="rId9"/>
    <p:sldLayoutId id="2147484585" r:id="rId10"/>
    <p:sldLayoutId id="21474845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0238"/>
            <a:ext cx="7772400" cy="373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138867F8-F3A6-48A0-B6C0-CA6949642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587" r:id="rId2"/>
    <p:sldLayoutId id="2147484588" r:id="rId3"/>
    <p:sldLayoutId id="2147484589" r:id="rId4"/>
    <p:sldLayoutId id="2147484590" r:id="rId5"/>
    <p:sldLayoutId id="2147484591" r:id="rId6"/>
    <p:sldLayoutId id="2147484592" r:id="rId7"/>
    <p:sldLayoutId id="2147484705" r:id="rId8"/>
    <p:sldLayoutId id="2147484593" r:id="rId9"/>
    <p:sldLayoutId id="2147484594" r:id="rId10"/>
    <p:sldLayoutId id="2147484595" r:id="rId11"/>
    <p:sldLayoutId id="2147484596" r:id="rId12"/>
    <p:sldLayoutId id="2147484597" r:id="rId13"/>
    <p:sldLayoutId id="214748470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 eaLnBrk="1" hangingPunct="1"/>
              <a:t>5/17/2016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 eaLnBrk="1" hangingPunct="1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28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4" r:id="rId1"/>
    <p:sldLayoutId id="2147484635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  <p:sldLayoutId id="2147484644" r:id="rId11"/>
    <p:sldLayoutId id="214748464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anner-ITonly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9" descr="pes-image.jpg"/>
          <p:cNvPicPr>
            <a:picLocks noChangeAspect="1"/>
          </p:cNvPicPr>
          <p:nvPr userDrawn="1"/>
        </p:nvPicPr>
        <p:blipFill>
          <a:blip r:embed="rId9" cstate="print"/>
          <a:srcRect b="86058"/>
          <a:stretch>
            <a:fillRect/>
          </a:stretch>
        </p:blipFill>
        <p:spPr bwMode="auto">
          <a:xfrm>
            <a:off x="0" y="0"/>
            <a:ext cx="12192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9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8600" y="10668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8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295400" y="0"/>
            <a:ext cx="556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2514600" y="6553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 smtClean="0">
                <a:solidFill>
                  <a:srgbClr val="00529E"/>
                </a:solidFill>
              </a:defRPr>
            </a:lvl1pPr>
          </a:lstStyle>
          <a:p>
            <a:pPr eaLnBrk="1" hangingPunct="1">
              <a:defRPr/>
            </a:pPr>
            <a:r>
              <a:rPr lang="en-US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en-US">
                <a:solidFill>
                  <a:srgbClr val="3861AA"/>
                </a:solidFill>
                <a:latin typeface="Arial" charset="0"/>
                <a:ea typeface="ＭＳ Ｐゴシック" pitchFamily="-112" charset="-128"/>
                <a:cs typeface="+mn-cs"/>
              </a:rPr>
              <a:t>Presentation title - </a:t>
            </a:r>
            <a:fld id="{96659A7F-C6A7-4B41-B57C-FF596D7789B2}" type="slidenum">
              <a:rPr lang="en-US">
                <a:solidFill>
                  <a:srgbClr val="3861AA"/>
                </a:solidFill>
                <a:latin typeface="Arial" charset="0"/>
                <a:ea typeface="ＭＳ Ｐゴシック" pitchFamily="-112" charset="-128"/>
                <a:cs typeface="+mn-cs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3861AA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4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4" r:id="rId1"/>
    <p:sldLayoutId id="2147484685" r:id="rId2"/>
    <p:sldLayoutId id="2147484686" r:id="rId3"/>
    <p:sldLayoutId id="2147484687" r:id="rId4"/>
    <p:sldLayoutId id="2147484688" r:id="rId5"/>
    <p:sldLayoutId id="2147484689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pitchFamily="-112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1BB7C394-B012-491B-B4CA-F66FDB7D8A0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 eaLnBrk="1" hangingPunct="1"/>
              <a:t>5/17/2016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/>
            <a:fld id="{1F0BD388-48B3-4144-B4EE-56E051A0C8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 eaLnBrk="1" hangingPunct="1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28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1" r:id="rId1"/>
    <p:sldLayoutId id="2147484692" r:id="rId2"/>
    <p:sldLayoutId id="2147484693" r:id="rId3"/>
    <p:sldLayoutId id="2147484694" r:id="rId4"/>
    <p:sldLayoutId id="2147484695" r:id="rId5"/>
    <p:sldLayoutId id="2147484696" r:id="rId6"/>
    <p:sldLayoutId id="2147484697" r:id="rId7"/>
    <p:sldLayoutId id="2147484698" r:id="rId8"/>
    <p:sldLayoutId id="2147484699" r:id="rId9"/>
    <p:sldLayoutId id="2147484700" r:id="rId10"/>
    <p:sldLayoutId id="2147484701" r:id="rId11"/>
    <p:sldLayoutId id="214748470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 smtClean="0"/>
              <a:t>Welcome to</a:t>
            </a:r>
            <a:br>
              <a:rPr lang="en-US" altLang="en-US" sz="7200" dirty="0" smtClean="0"/>
            </a:br>
            <a:r>
              <a:rPr lang="en-US" altLang="en-US" sz="7200" dirty="0" smtClean="0"/>
              <a:t>HTCondor Week </a:t>
            </a:r>
            <a:br>
              <a:rPr lang="en-US" altLang="en-US" sz="7200" dirty="0" smtClean="0"/>
            </a:br>
            <a:r>
              <a:rPr lang="en-US" altLang="en-US" sz="7200" dirty="0" smtClean="0"/>
              <a:t>#17</a:t>
            </a:r>
            <a:r>
              <a:rPr lang="en-US" altLang="en-US" sz="7200" dirty="0" smtClean="0"/>
              <a:t/>
            </a:r>
            <a:br>
              <a:rPr lang="en-US" altLang="en-US" sz="7200" dirty="0" smtClean="0"/>
            </a:br>
            <a:r>
              <a:rPr lang="en-US" altLang="en-US" sz="7200" dirty="0" smtClean="0"/>
              <a:t/>
            </a:r>
            <a:br>
              <a:rPr lang="en-US" altLang="en-US" sz="7200" dirty="0" smtClean="0"/>
            </a:br>
            <a:r>
              <a:rPr lang="en-US" altLang="en-US" sz="4000" dirty="0" smtClean="0"/>
              <a:t>(year </a:t>
            </a:r>
            <a:r>
              <a:rPr lang="en-US" altLang="en-US" sz="4000" dirty="0" smtClean="0"/>
              <a:t>32 </a:t>
            </a:r>
            <a:r>
              <a:rPr lang="en-US" altLang="en-US" sz="4000" dirty="0" smtClean="0"/>
              <a:t>of our project)</a:t>
            </a:r>
            <a:endParaRPr lang="en-US" alt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23081" y="746313"/>
            <a:ext cx="8500195" cy="4443248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2800" dirty="0" smtClean="0"/>
              <a:t>In 1996 I introduced the distinction between High </a:t>
            </a:r>
            <a:r>
              <a:rPr lang="en-US" sz="3600" b="1" dirty="0" smtClean="0"/>
              <a:t>Performance</a:t>
            </a:r>
            <a:r>
              <a:rPr lang="en-US" sz="2800" dirty="0" smtClean="0"/>
              <a:t> Computing (</a:t>
            </a:r>
            <a:r>
              <a:rPr lang="en-US" sz="2800" b="1" dirty="0" smtClean="0"/>
              <a:t>HPC</a:t>
            </a:r>
            <a:r>
              <a:rPr lang="en-US" sz="2800" dirty="0" smtClean="0"/>
              <a:t>) and High </a:t>
            </a:r>
            <a:r>
              <a:rPr lang="en-US" sz="3600" b="1" dirty="0" smtClean="0"/>
              <a:t>Throughput</a:t>
            </a:r>
            <a:r>
              <a:rPr lang="en-US" sz="2800" dirty="0" smtClean="0"/>
              <a:t> Computing (</a:t>
            </a:r>
            <a:r>
              <a:rPr lang="en-US" sz="2800" b="1" dirty="0" smtClean="0"/>
              <a:t>HTC</a:t>
            </a:r>
            <a:r>
              <a:rPr lang="en-US" sz="2800" dirty="0" smtClean="0"/>
              <a:t>) in a seminar at the NASA Goddard Flight Center in and a month later at the European Laboratory for Particle Physics (CERN). In June of 1997 </a:t>
            </a:r>
            <a:r>
              <a:rPr lang="en-US" sz="2800" dirty="0" err="1" smtClean="0"/>
              <a:t>HPCWire</a:t>
            </a:r>
            <a:r>
              <a:rPr lang="en-US" sz="2800" dirty="0" smtClean="0"/>
              <a:t> published an interview on High Throughput Computing.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86" y="4477403"/>
            <a:ext cx="8668390" cy="211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6"/>
          <a:stretch/>
        </p:blipFill>
        <p:spPr bwMode="auto">
          <a:xfrm>
            <a:off x="752475" y="920750"/>
            <a:ext cx="7923439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88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181600"/>
            <a:ext cx="91440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23081" y="746312"/>
            <a:ext cx="8500195" cy="551297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sz="2800" dirty="0" smtClean="0"/>
              <a:t>“Increased </a:t>
            </a:r>
            <a:r>
              <a:rPr lang="en-US" sz="2800" dirty="0"/>
              <a:t>advanced computing capability has historically enabled new science, and many fields today rely on </a:t>
            </a:r>
            <a:r>
              <a:rPr lang="en-US" sz="2800" b="1" dirty="0"/>
              <a:t>high-throughput computing</a:t>
            </a:r>
            <a:r>
              <a:rPr lang="en-US" sz="2800" dirty="0"/>
              <a:t> for </a:t>
            </a:r>
            <a:r>
              <a:rPr lang="en-US" sz="2800" dirty="0" smtClean="0"/>
              <a:t>discovery.”</a:t>
            </a:r>
          </a:p>
          <a:p>
            <a:pPr marL="0" indent="0" eaLnBrk="1" hangingPunct="1">
              <a:buFontTx/>
              <a:buNone/>
            </a:pPr>
            <a:endParaRPr lang="en-US" sz="2800" dirty="0"/>
          </a:p>
          <a:p>
            <a:pPr marL="0" indent="0" eaLnBrk="1" hangingPunct="1">
              <a:buFontTx/>
              <a:buNone/>
            </a:pPr>
            <a:r>
              <a:rPr lang="en-US" sz="2800" dirty="0" smtClean="0"/>
              <a:t>“Many </a:t>
            </a:r>
            <a:r>
              <a:rPr lang="en-US" sz="2800" dirty="0"/>
              <a:t>fields increasingly rely </a:t>
            </a:r>
            <a:r>
              <a:rPr lang="en-US" sz="2800" b="1" dirty="0"/>
              <a:t>on high-throughput </a:t>
            </a:r>
            <a:r>
              <a:rPr lang="en-US" sz="2800" b="1" dirty="0" smtClean="0"/>
              <a:t>computing</a:t>
            </a:r>
            <a:r>
              <a:rPr lang="en-US" sz="2800" dirty="0" smtClean="0"/>
              <a:t>” </a:t>
            </a:r>
          </a:p>
          <a:p>
            <a:pPr marL="0" indent="0" eaLnBrk="1" hangingPunct="1">
              <a:buFontTx/>
              <a:buNone/>
            </a:pPr>
            <a:endParaRPr lang="en-US" sz="2800" dirty="0" smtClean="0"/>
          </a:p>
          <a:p>
            <a:pPr marL="0" indent="0" eaLnBrk="1" hangingPunct="1">
              <a:buFontTx/>
              <a:buNone/>
            </a:pPr>
            <a:r>
              <a:rPr lang="en-US" sz="2800" dirty="0" smtClean="0"/>
              <a:t>“</a:t>
            </a:r>
            <a:r>
              <a:rPr lang="en-US" sz="2800" dirty="0"/>
              <a:t>Recommendation 2.2. NSF should (a) provide one or more systems for applications that require a single, large, tightly coupled parallel computer and (b) broaden the accessibility and utility of these large-scale platforms by allocating </a:t>
            </a:r>
            <a:r>
              <a:rPr lang="en-US" sz="2800" b="1" dirty="0"/>
              <a:t>high-throughput</a:t>
            </a:r>
            <a:r>
              <a:rPr lang="en-US" sz="2800" dirty="0"/>
              <a:t> as well as high-performance workflows to them</a:t>
            </a:r>
            <a:r>
              <a:rPr lang="en-US" sz="2800" dirty="0" smtClean="0"/>
              <a:t>.”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4797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5397500"/>
            <a:ext cx="9144000" cy="146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 sz="3200" b="1">
              <a:latin typeface="Comic Sans MS" pitchFamily="66" charset="0"/>
            </a:endParaRPr>
          </a:p>
        </p:txBody>
      </p:sp>
      <p:pic>
        <p:nvPicPr>
          <p:cNvPr id="40963" name="Picture 3" descr="VisitingFriendsKB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3" t="5000" b="5853"/>
          <a:stretch>
            <a:fillRect/>
          </a:stretch>
        </p:blipFill>
        <p:spPr bwMode="auto">
          <a:xfrm>
            <a:off x="695325" y="1201738"/>
            <a:ext cx="7750175" cy="474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30200" y="377825"/>
            <a:ext cx="8667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4800" b="1">
                <a:latin typeface="Comic Sans MS" pitchFamily="66" charset="0"/>
              </a:rPr>
              <a:t>Thank you for building such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909638" y="5975350"/>
            <a:ext cx="7324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4000" b="1">
                <a:latin typeface="Comic Sans MS" pitchFamily="66" charset="0"/>
              </a:rPr>
              <a:t>a wonderful HTC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ondorNew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ondorNew">
  <a:themeElements>
    <a:clrScheme name="3_Condor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ondorNew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CondorProject</Template>
  <TotalTime>6431</TotalTime>
  <Words>150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3_CondorNew</vt:lpstr>
      <vt:lpstr>4_CondorNew</vt:lpstr>
      <vt:lpstr>Custom Design</vt:lpstr>
      <vt:lpstr>3_Custom Design</vt:lpstr>
      <vt:lpstr>1_Custom Design</vt:lpstr>
      <vt:lpstr>Welcome to HTCondor Week  #17  (year 32 of our project)</vt:lpstr>
      <vt:lpstr>PowerPoint Presentation</vt:lpstr>
      <vt:lpstr>PowerPoint Presentation</vt:lpstr>
      <vt:lpstr>PowerPoint Presentation</vt:lpstr>
      <vt:lpstr>PowerPoint Presentation</vt:lpstr>
    </vt:vector>
  </TitlesOfParts>
  <Company>University of Wisconsin,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Week  2009</dc:title>
  <dc:creator>Miron Livny</dc:creator>
  <cp:lastModifiedBy>Miron Livny</cp:lastModifiedBy>
  <cp:revision>179</cp:revision>
  <dcterms:created xsi:type="dcterms:W3CDTF">2009-04-20T21:12:13Z</dcterms:created>
  <dcterms:modified xsi:type="dcterms:W3CDTF">2016-05-18T11:35:38Z</dcterms:modified>
</cp:coreProperties>
</file>