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6"/>
  </p:notesMasterIdLst>
  <p:sldIdLst>
    <p:sldId id="857" r:id="rId2"/>
    <p:sldId id="889" r:id="rId3"/>
    <p:sldId id="890" r:id="rId4"/>
    <p:sldId id="891" r:id="rId5"/>
    <p:sldId id="893" r:id="rId6"/>
    <p:sldId id="892" r:id="rId7"/>
    <p:sldId id="894" r:id="rId8"/>
    <p:sldId id="918" r:id="rId9"/>
    <p:sldId id="919" r:id="rId10"/>
    <p:sldId id="895" r:id="rId11"/>
    <p:sldId id="896" r:id="rId12"/>
    <p:sldId id="897" r:id="rId13"/>
    <p:sldId id="898" r:id="rId14"/>
    <p:sldId id="899" r:id="rId15"/>
    <p:sldId id="920" r:id="rId16"/>
    <p:sldId id="900" r:id="rId17"/>
    <p:sldId id="901" r:id="rId18"/>
    <p:sldId id="902" r:id="rId19"/>
    <p:sldId id="903" r:id="rId20"/>
    <p:sldId id="904" r:id="rId21"/>
    <p:sldId id="905" r:id="rId22"/>
    <p:sldId id="906" r:id="rId23"/>
    <p:sldId id="907" r:id="rId24"/>
    <p:sldId id="908" r:id="rId25"/>
    <p:sldId id="909" r:id="rId26"/>
    <p:sldId id="910" r:id="rId27"/>
    <p:sldId id="911" r:id="rId28"/>
    <p:sldId id="912" r:id="rId29"/>
    <p:sldId id="913" r:id="rId30"/>
    <p:sldId id="914" r:id="rId31"/>
    <p:sldId id="915" r:id="rId32"/>
    <p:sldId id="916" r:id="rId33"/>
    <p:sldId id="917" r:id="rId34"/>
    <p:sldId id="875" r:id="rId3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C60036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82" autoAdjust="0"/>
  </p:normalViewPr>
  <p:slideViewPr>
    <p:cSldViewPr snapToGrid="0">
      <p:cViewPr varScale="1">
        <p:scale>
          <a:sx n="80" d="100"/>
          <a:sy n="80" d="100"/>
        </p:scale>
        <p:origin x="-82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996"/>
    </p:cViewPr>
  </p:sorterViewPr>
  <p:notesViewPr>
    <p:cSldViewPr snapToGrid="0">
      <p:cViewPr varScale="1">
        <p:scale>
          <a:sx n="49" d="100"/>
          <a:sy n="49" d="100"/>
        </p:scale>
        <p:origin x="-152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DDE668-1C34-46D8-8C87-45DBD7915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47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8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4" y="436960"/>
            <a:ext cx="2211387" cy="94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6" y="1494235"/>
            <a:ext cx="2708275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3258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30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7B0B7-E75A-45E6-8334-DC3A57A2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377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377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83DE-4924-4CEB-B587-40D68EDCB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CD3C1-F3D7-49B2-81A6-ACBCE5229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0934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BF044-77D7-4194-95AC-E462B665E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7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25178"/>
            <a:ext cx="3810000" cy="2803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178"/>
            <a:ext cx="3810000" cy="2803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4686300"/>
            <a:ext cx="990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DFF8D-01C6-456E-8402-4011AB2E7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6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208D-0250-4ED8-9CAC-6A438104E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4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16ACA-F66D-42EC-9687-31F200158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3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2BB8D-2BA2-4A87-8345-E04FA754A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D8796-CD78-4233-9DC4-1E30FC031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4A80B-6551-4727-811A-FBD5B1D74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1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016794"/>
            <a:ext cx="8399462" cy="317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8" name="Picture 1" descr="CHTC_logo_color_horiz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6541"/>
            <a:ext cx="2762250" cy="4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0" y="4691063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867BA1-219C-45C4-9A3B-62EE25708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6" y="4636294"/>
            <a:ext cx="2708275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9" r:id="rId2"/>
    <p:sldLayoutId id="2147483730" r:id="rId3"/>
    <p:sldLayoutId id="2147483739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0000"/>
        <a:buFont typeface="Marlett" pitchFamily="2" charset="2"/>
        <a:buChar char="h"/>
        <a:defRPr sz="28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87437"/>
            <a:ext cx="9036424" cy="1828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Building the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International Data Placement Lab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2000" dirty="0" smtClean="0">
                <a:solidFill>
                  <a:schemeClr val="tx2"/>
                </a:solidFill>
                <a:ea typeface="+mj-ea"/>
                <a:cs typeface="+mj-cs"/>
              </a:rPr>
              <a:t>Greg Thain</a:t>
            </a:r>
            <a:r>
              <a:rPr lang="en-US" sz="20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ea typeface="+mj-ea"/>
                <a:cs typeface="+mj-cs"/>
              </a:rPr>
              <a:t/>
            </a:r>
            <a:br>
              <a:rPr lang="en-US" sz="2000" dirty="0" smtClean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en-US" sz="2000" dirty="0" smtClean="0">
                <a:solidFill>
                  <a:schemeClr val="tx2"/>
                </a:solidFill>
                <a:ea typeface="+mj-ea"/>
                <a:cs typeface="+mj-cs"/>
              </a:rPr>
              <a:t>Center for High Throughput Computing</a:t>
            </a:r>
            <a:endParaRPr lang="en-US" dirty="0" smtClean="0">
              <a:solidFill>
                <a:schemeClr val="tx2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Co-scheduling of jobs</a:t>
            </a:r>
          </a:p>
          <a:p>
            <a:pPr marL="400050" lvl="1" indent="0">
              <a:buNone/>
            </a:pPr>
            <a:r>
              <a:rPr lang="en-US" dirty="0" smtClean="0"/>
              <a:t>Start client and server simultaneously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Timed start of jobs</a:t>
            </a:r>
          </a:p>
          <a:p>
            <a:pPr marL="400050" lvl="1" indent="0">
              <a:buNone/>
            </a:pPr>
            <a:r>
              <a:rPr lang="en-US" dirty="0" smtClean="0"/>
              <a:t>To prevent overlap and race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Returning and managing of results</a:t>
            </a:r>
            <a:r>
              <a:rPr lang="en-US" dirty="0"/>
              <a:t>		</a:t>
            </a:r>
            <a:r>
              <a:rPr lang="en-US" dirty="0" smtClean="0"/>
              <a:t>	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data placement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1231947"/>
            <a:ext cx="8399462" cy="3170635"/>
          </a:xfrm>
        </p:spPr>
        <p:txBody>
          <a:bodyPr/>
          <a:lstStyle/>
          <a:p>
            <a:r>
              <a:rPr lang="en-US" dirty="0" smtClean="0"/>
              <a:t>Using static slots</a:t>
            </a:r>
          </a:p>
          <a:p>
            <a:r>
              <a:rPr lang="en-US" dirty="0" smtClean="0"/>
              <a:t>One slot per host</a:t>
            </a:r>
          </a:p>
          <a:p>
            <a:r>
              <a:rPr lang="en-US" dirty="0" smtClean="0"/>
              <a:t>Submit two-host job</a:t>
            </a:r>
          </a:p>
          <a:p>
            <a:pPr lvl="1"/>
            <a:r>
              <a:rPr lang="en-US" dirty="0" smtClean="0"/>
              <a:t>Proc </a:t>
            </a:r>
            <a:r>
              <a:rPr lang="en-US" dirty="0" smtClean="0"/>
              <a:t>0 is client</a:t>
            </a:r>
          </a:p>
          <a:p>
            <a:pPr lvl="1"/>
            <a:r>
              <a:rPr lang="en-US" dirty="0" smtClean="0"/>
              <a:t>Proc </a:t>
            </a:r>
            <a:r>
              <a:rPr lang="en-US" dirty="0" smtClean="0"/>
              <a:t>1 is server</a:t>
            </a:r>
          </a:p>
          <a:p>
            <a:pPr lvl="2"/>
            <a:r>
              <a:rPr lang="en-US" dirty="0" smtClean="0"/>
              <a:t>(just a convention)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5153"/>
            <a:ext cx="9144000" cy="685800"/>
          </a:xfrm>
        </p:spPr>
        <p:txBody>
          <a:bodyPr/>
          <a:lstStyle/>
          <a:p>
            <a:r>
              <a:rPr lang="en-US" dirty="0" smtClean="0"/>
              <a:t>Co-Scheduling with Parallel Universe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Universe = parallel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Executable = startup_script.sh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000" dirty="0" err="1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ParallelShutdownPolicy</a:t>
            </a:r>
            <a:r>
              <a:rPr lang="en-US" sz="20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“WAIT_FOR_ALL”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&lt;usual file transfer stuff&gt;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Requirements = (machine == “client-machine-name”)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Requirements = (machine == “server-machine-name”)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endParaRPr lang="en-US" sz="20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Submit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1016794"/>
            <a:ext cx="8399462" cy="3652025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#!/bin/</a:t>
            </a:r>
            <a:r>
              <a:rPr lang="en-US" sz="2800" dirty="0" err="1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800" dirty="0" smtClean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[ $_CONDOR_PROCNO = 0 ]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do_client_stuff</a:t>
            </a:r>
            <a:endParaRPr lang="en-US" sz="2800" dirty="0" smtClean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8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do_server_stuff</a:t>
            </a:r>
            <a:endParaRPr lang="en-US" sz="2800" dirty="0" smtClean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  <a:r>
              <a:rPr lang="en-US" sz="28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Script (mark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Synchronization problem</a:t>
            </a:r>
          </a:p>
          <a:p>
            <a:pPr lvl="1"/>
            <a:r>
              <a:rPr lang="en-US" dirty="0" smtClean="0"/>
              <a:t>Not actually co-scheduled</a:t>
            </a:r>
          </a:p>
          <a:p>
            <a:pPr lvl="1"/>
            <a:r>
              <a:rPr lang="en-US" dirty="0" smtClean="0"/>
              <a:t>Servers need to tell clients their port numbers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this doesn’t work…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728063"/>
              </p:ext>
            </p:extLst>
          </p:nvPr>
        </p:nvGraphicFramePr>
        <p:xfrm>
          <a:off x="987279" y="1171966"/>
          <a:ext cx="6954105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143"/>
                <a:gridCol w="31469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Unix</a:t>
                      </a:r>
                      <a:r>
                        <a:rPr lang="en-US" sz="2800" baseline="0" dirty="0" smtClean="0"/>
                        <a:t> Process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Condor</a:t>
                      </a:r>
                      <a:r>
                        <a:rPr lang="en-US" sz="2800" baseline="0" dirty="0" smtClean="0"/>
                        <a:t> Job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fork/exec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condor_submit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kill -9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condor_rm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Environment variables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Job Attributes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Standard</a:t>
                      </a:r>
                      <a:r>
                        <a:rPr lang="en-US" sz="2800" baseline="0" dirty="0" smtClean="0"/>
                        <a:t> error file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Condor job log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Process :: Condor Job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ondor_chirp</a:t>
            </a:r>
            <a:r>
              <a:rPr lang="en-US" dirty="0" smtClean="0"/>
              <a:t> </a:t>
            </a:r>
            <a:r>
              <a:rPr lang="en-US" dirty="0" err="1" smtClean="0"/>
              <a:t>set_job_attr</a:t>
            </a:r>
            <a:endParaRPr lang="en-US" dirty="0" smtClean="0"/>
          </a:p>
          <a:p>
            <a:r>
              <a:rPr lang="en-US" dirty="0" smtClean="0"/>
              <a:t>Uses job ad as a </a:t>
            </a:r>
            <a:r>
              <a:rPr lang="en-US" strike="sngStrike" dirty="0" smtClean="0"/>
              <a:t>blackboard </a:t>
            </a:r>
            <a:r>
              <a:rPr lang="en-US" dirty="0" smtClean="0"/>
              <a:t>whiteboard</a:t>
            </a:r>
          </a:p>
          <a:p>
            <a:r>
              <a:rPr lang="en-US" dirty="0" smtClean="0"/>
              <a:t>Always read/writes to Proc 0</a:t>
            </a:r>
          </a:p>
          <a:p>
            <a:pPr marL="457200" lvl="1" indent="0">
              <a:buNone/>
            </a:pPr>
            <a:r>
              <a:rPr lang="en-US" dirty="0" smtClean="0"/>
              <a:t>(in parallel universe)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ondor_chirp</a:t>
            </a:r>
            <a:r>
              <a:rPr lang="en-US" dirty="0" smtClean="0"/>
              <a:t> to the rescue!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04133"/>
            <a:ext cx="6293690" cy="1700394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92D050"/>
                </a:solidFill>
              </a:rPr>
              <a:t>Start Server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92D050"/>
                </a:solidFill>
              </a:rPr>
              <a:t>Listen on ephemeral port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92D050"/>
                </a:solidFill>
              </a:rPr>
              <a:t>c</a:t>
            </a:r>
            <a:r>
              <a:rPr lang="en-US" dirty="0" err="1" smtClean="0">
                <a:solidFill>
                  <a:srgbClr val="92D050"/>
                </a:solidFill>
              </a:rPr>
              <a:t>ondor_chirp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set_job_attr</a:t>
            </a:r>
            <a:r>
              <a:rPr lang="en-US" dirty="0" smtClean="0">
                <a:solidFill>
                  <a:srgbClr val="92D050"/>
                </a:solidFill>
              </a:rPr>
              <a:t> Port #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709135" y="3171461"/>
            <a:ext cx="6434865" cy="19720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None/>
            </a:pPr>
            <a:r>
              <a:rPr lang="en-US" kern="0" dirty="0" err="1">
                <a:solidFill>
                  <a:srgbClr val="92D050"/>
                </a:solidFill>
              </a:rPr>
              <a:t>c</a:t>
            </a:r>
            <a:r>
              <a:rPr lang="en-US" kern="0" dirty="0" err="1" smtClean="0">
                <a:solidFill>
                  <a:srgbClr val="92D050"/>
                </a:solidFill>
              </a:rPr>
              <a:t>ondor_chirp</a:t>
            </a:r>
            <a:r>
              <a:rPr lang="en-US" kern="0" dirty="0" smtClean="0">
                <a:solidFill>
                  <a:srgbClr val="92D050"/>
                </a:solidFill>
              </a:rPr>
              <a:t> </a:t>
            </a:r>
            <a:r>
              <a:rPr lang="en-US" kern="0" dirty="0" err="1" smtClean="0">
                <a:solidFill>
                  <a:srgbClr val="92D050"/>
                </a:solidFill>
              </a:rPr>
              <a:t>get_job_attr</a:t>
            </a:r>
            <a:r>
              <a:rPr lang="en-US" kern="0" dirty="0" smtClean="0">
                <a:solidFill>
                  <a:srgbClr val="92D050"/>
                </a:solidFill>
              </a:rPr>
              <a:t> Port #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92D050"/>
                </a:solidFill>
              </a:rPr>
              <a:t>r</a:t>
            </a:r>
            <a:r>
              <a:rPr lang="en-US" kern="0" dirty="0" smtClean="0">
                <a:solidFill>
                  <a:srgbClr val="92D050"/>
                </a:solidFill>
              </a:rPr>
              <a:t>epeat as needed</a:t>
            </a:r>
          </a:p>
          <a:p>
            <a:pPr marL="0" indent="0">
              <a:buNone/>
            </a:pPr>
            <a:r>
              <a:rPr lang="en-US" kern="0" dirty="0" smtClean="0">
                <a:solidFill>
                  <a:srgbClr val="92D050"/>
                </a:solidFill>
              </a:rPr>
              <a:t>run test</a:t>
            </a:r>
            <a:endParaRPr lang="en-US" kern="0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0517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 Side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97208" y="2644814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1016794"/>
            <a:ext cx="8399462" cy="3598237"/>
          </a:xfrm>
        </p:spPr>
        <p:txBody>
          <a:bodyPr/>
          <a:lstStyle/>
          <a:p>
            <a:r>
              <a:rPr lang="en-US" dirty="0" smtClean="0"/>
              <a:t>Need to do this periodically</a:t>
            </a:r>
          </a:p>
          <a:p>
            <a:r>
              <a:rPr lang="en-US" dirty="0" smtClean="0"/>
              <a:t>Condor </a:t>
            </a:r>
            <a:r>
              <a:rPr lang="en-US" dirty="0" err="1" smtClean="0"/>
              <a:t>cron</a:t>
            </a:r>
            <a:r>
              <a:rPr lang="en-US" dirty="0" smtClean="0"/>
              <a:t> – two features 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on_exit_remove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false 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cron_minute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23 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cron_hour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0-23/2 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cron_month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* 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cron_day_of_week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*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works – once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n_exit_remove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Means one job for all runs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stale </a:t>
            </a:r>
            <a:r>
              <a:rPr lang="en-US" dirty="0" err="1" smtClean="0"/>
              <a:t>set_job_attr’s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held jobs a headache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Really want one condor job per run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condor </a:t>
            </a:r>
            <a:r>
              <a:rPr lang="en-US" dirty="0" err="1" smtClean="0"/>
              <a:t>cron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the IDPL?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we built it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 of use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8454" y="1484555"/>
            <a:ext cx="5694943" cy="1232366"/>
          </a:xfrm>
        </p:spPr>
        <p:txBody>
          <a:bodyPr/>
          <a:lstStyle/>
          <a:p>
            <a:r>
              <a:rPr lang="en-US" dirty="0" smtClean="0"/>
              <a:t>Enter…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CronMan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03"/>
          <a:stretch/>
        </p:blipFill>
        <p:spPr bwMode="auto">
          <a:xfrm>
            <a:off x="236392" y="190005"/>
            <a:ext cx="4169353" cy="432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2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</a:t>
            </a:r>
            <a:r>
              <a:rPr lang="en-US" dirty="0" err="1" smtClean="0"/>
              <a:t>dagman</a:t>
            </a:r>
            <a:r>
              <a:rPr lang="en-US" dirty="0" smtClean="0"/>
              <a:t> itself be the restarter</a:t>
            </a:r>
          </a:p>
          <a:p>
            <a:pPr lvl="1"/>
            <a:r>
              <a:rPr lang="en-US" dirty="0" smtClean="0"/>
              <a:t>Creates a new job every time</a:t>
            </a:r>
          </a:p>
          <a:p>
            <a:r>
              <a:rPr lang="en-US" dirty="0" smtClean="0"/>
              <a:t>With a one-node dag</a:t>
            </a:r>
          </a:p>
          <a:p>
            <a:r>
              <a:rPr lang="en-US" dirty="0" smtClean="0"/>
              <a:t>Whose one node has a delayed start time</a:t>
            </a:r>
          </a:p>
          <a:p>
            <a:pPr lvl="1"/>
            <a:r>
              <a:rPr lang="en-US" dirty="0" smtClean="0"/>
              <a:t>Gives the placement job the job-nature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1683768"/>
            <a:ext cx="8399462" cy="1887771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 A placement4-submit</a:t>
            </a:r>
          </a:p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SCRIPT POST A /bin/false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RETRY 1000000</a:t>
            </a: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dag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sz="12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Universe = parallel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Executable = startup_script.sh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200" dirty="0" err="1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ParallelShutdownPolicy</a:t>
            </a:r>
            <a:r>
              <a:rPr lang="en-US" sz="12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“WAIT_FOR_ALL”</a:t>
            </a:r>
            <a:endParaRPr lang="en-US" sz="2000" dirty="0" smtClean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800" dirty="0" err="1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ron_minute</a:t>
            </a:r>
            <a:r>
              <a:rPr lang="en-US" sz="28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30</a:t>
            </a:r>
            <a:endParaRPr lang="en-US" sz="28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800" dirty="0" err="1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ron_window</a:t>
            </a:r>
            <a:r>
              <a:rPr lang="en-US" sz="28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400</a:t>
            </a:r>
            <a:endParaRPr lang="en-US" sz="2000" dirty="0" smtClean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Requirements = (machine == “client-machine-name”)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Requirements = (machine == “server-machine-name”)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endParaRPr lang="en-US" sz="12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Submit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092" y="774552"/>
            <a:ext cx="8592633" cy="2796988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endParaRPr lang="en-US" sz="1400" dirty="0" smtClean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condor_q</a:t>
            </a:r>
            <a:endParaRPr lang="en-US" sz="14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        OWNER      SUBMITTED     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RUN_TIME ST PRI SIZE CMD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26795.0   gthain     </a:t>
            </a:r>
            <a:r>
              <a:rPr lang="en-US" sz="14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1/20 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23:50  11+12:26:06 R  0   0.3  </a:t>
            </a:r>
            <a:r>
              <a:rPr lang="en-US" sz="1400" dirty="0" err="1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condor_dagman</a:t>
            </a:r>
            <a:r>
              <a:rPr lang="en-US" sz="14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27720.0   gthain     5/11 10:22   0+00:00:00 I  0   0.0  </a:t>
            </a:r>
            <a:r>
              <a:rPr lang="en-US" sz="1400" dirty="0" err="1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wrapper_script</a:t>
            </a:r>
            <a:r>
              <a:rPr lang="en-US" sz="14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27720.1   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gthain     </a:t>
            </a:r>
            <a:r>
              <a:rPr lang="en-US" sz="14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5/11 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10:22   0+00:00:00 </a:t>
            </a:r>
            <a:r>
              <a:rPr lang="en-US" sz="14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 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0   0.0  </a:t>
            </a:r>
            <a:r>
              <a:rPr lang="en-US" sz="1400" dirty="0" err="1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wrapper_script</a:t>
            </a:r>
            <a:r>
              <a:rPr lang="en-US" sz="14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4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ondor_q</a:t>
            </a:r>
            <a:r>
              <a:rPr lang="en-US" dirty="0" smtClean="0"/>
              <a:t>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reporting results?</a:t>
            </a:r>
          </a:p>
          <a:p>
            <a:endParaRPr lang="en-US" dirty="0"/>
          </a:p>
          <a:p>
            <a:r>
              <a:rPr lang="en-US" dirty="0" err="1" smtClean="0"/>
              <a:t>condor_chirp</a:t>
            </a:r>
            <a:r>
              <a:rPr lang="en-US" dirty="0" smtClean="0"/>
              <a:t> </a:t>
            </a:r>
            <a:r>
              <a:rPr lang="en-US" dirty="0" err="1" smtClean="0"/>
              <a:t>ulog</a:t>
            </a:r>
            <a:r>
              <a:rPr lang="en-US" dirty="0" smtClean="0"/>
              <a:t> “server start”</a:t>
            </a:r>
          </a:p>
          <a:p>
            <a:r>
              <a:rPr lang="en-US" dirty="0" err="1" smtClean="0"/>
              <a:t>condor_chirp</a:t>
            </a:r>
            <a:r>
              <a:rPr lang="en-US" dirty="0" smtClean="0"/>
              <a:t> </a:t>
            </a:r>
            <a:r>
              <a:rPr lang="en-US" dirty="0" err="1" smtClean="0"/>
              <a:t>ulog</a:t>
            </a:r>
            <a:r>
              <a:rPr lang="en-US" dirty="0" smtClean="0"/>
              <a:t> “client results x y z”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of three problems solved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AutoShape 2" descr="Displaying graphit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092" y="774553"/>
            <a:ext cx="9014908" cy="3485476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(27720.000.000) 05/11 10:22:48 Job submitted from </a:t>
            </a:r>
            <a:r>
              <a:rPr lang="en-US" sz="14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host:    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DAG Node: </a:t>
            </a:r>
            <a:r>
              <a:rPr lang="en-US" sz="14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4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014 (27720.000.000) 05/11 11:17:00 Node 0 executing on </a:t>
            </a:r>
            <a:r>
              <a:rPr lang="en-US" sz="14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host: client</a:t>
            </a:r>
            <a:endParaRPr lang="en-US" sz="14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008 (27720.000.000) 05/11 11:17:00 </a:t>
            </a:r>
            <a:r>
              <a:rPr lang="en-US" sz="14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sz="1400" dirty="0" err="1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client:start</a:t>
            </a:r>
            <a:r>
              <a:rPr lang="en-US" sz="14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en-US" sz="14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014 (27720.000.001) 05/11 11:17:04 Node 1 executing on host</a:t>
            </a:r>
            <a:r>
              <a:rPr lang="en-US" sz="14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4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(27720.000.000) 05/11 11:17:04 Job executing on host: </a:t>
            </a:r>
            <a:r>
              <a:rPr lang="en-US" sz="1400" dirty="0" err="1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MPI_job</a:t>
            </a:r>
            <a:endParaRPr lang="en-US" sz="14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008 (27720.000.000) 05/11 11:17:06 </a:t>
            </a:r>
            <a:r>
              <a:rPr lang="en-US" sz="14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400" dirty="0" err="1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server:start</a:t>
            </a:r>
            <a:r>
              <a:rPr lang="en-US" sz="14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en-US" sz="14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033 (27720.000.000) 05/11 11:17:08 Setting job attribute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iperfServer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</a:t>
            </a:r>
            <a:r>
              <a:rPr lang="en-US" sz="14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'20650'</a:t>
            </a:r>
            <a:endParaRPr lang="en-US" sz="14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008 (27720.000.000) 05/11 </a:t>
            </a:r>
            <a:r>
              <a:rPr lang="en-US" sz="14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11:17:31 ‘results,1462979830.739976,1462979851.114580,1,20.100000,5736960'</a:t>
            </a:r>
            <a:endParaRPr lang="en-US" sz="14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008 (27720.000.000) 05/11 11:17:31 'komatsu.chtc.wisc.edu(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iperf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client:end</a:t>
            </a:r>
            <a:r>
              <a:rPr lang="en-US" sz="14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en-US" sz="14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008 (27720.000.000) 05/11 11:17:31 'komatsu.chtc.wisc.edu(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irods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client:start</a:t>
            </a:r>
            <a:r>
              <a:rPr lang="en-US" sz="14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en-US" sz="14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008 (27720.000.000) 05/11 11:17:31 'davos.cyverse.org(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iperf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server:end</a:t>
            </a:r>
            <a:r>
              <a:rPr lang="en-US" sz="14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en-US" sz="140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log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forward to Graphite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410" y="720762"/>
            <a:ext cx="6315067" cy="385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8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1366221"/>
            <a:ext cx="8399462" cy="282120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47426"/>
            <a:ext cx="9144000" cy="685800"/>
          </a:xfrm>
        </p:spPr>
        <p:txBody>
          <a:bodyPr/>
          <a:lstStyle/>
          <a:p>
            <a:r>
              <a:rPr lang="en-US" dirty="0" smtClean="0"/>
              <a:t>Application of IDPL: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Phytomorph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125" y="1506071"/>
            <a:ext cx="730943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 in the </a:t>
            </a:r>
            <a:r>
              <a:rPr lang="en-US" dirty="0"/>
              <a:t>S</a:t>
            </a:r>
            <a:r>
              <a:rPr lang="en-US" dirty="0" smtClean="0"/>
              <a:t>palding lab researching corn seedlings</a:t>
            </a:r>
          </a:p>
          <a:p>
            <a:endParaRPr lang="en-US" dirty="0"/>
          </a:p>
          <a:p>
            <a:r>
              <a:rPr lang="en-US" dirty="0" smtClean="0"/>
              <a:t>Runs analysis jobs at Wisconsin HTCondor pool</a:t>
            </a:r>
          </a:p>
          <a:p>
            <a:endParaRPr lang="en-US" dirty="0"/>
          </a:p>
          <a:p>
            <a:r>
              <a:rPr lang="en-US" dirty="0" smtClean="0"/>
              <a:t>Pulling data from </a:t>
            </a:r>
            <a:r>
              <a:rPr lang="en-US" dirty="0" err="1" smtClean="0"/>
              <a:t>Cyverse</a:t>
            </a:r>
            <a:r>
              <a:rPr lang="en-US" dirty="0" smtClean="0"/>
              <a:t> (nee </a:t>
            </a:r>
            <a:r>
              <a:rPr lang="en-US" dirty="0" err="1" smtClean="0"/>
              <a:t>iPlant</a:t>
            </a:r>
            <a:r>
              <a:rPr lang="en-US" dirty="0" smtClean="0"/>
              <a:t>) in Arizona</a:t>
            </a:r>
          </a:p>
          <a:p>
            <a:endParaRPr lang="en-US" dirty="0"/>
          </a:p>
          <a:p>
            <a:r>
              <a:rPr lang="en-US" dirty="0" smtClean="0"/>
              <a:t>Claims data </a:t>
            </a:r>
            <a:r>
              <a:rPr lang="en-US" dirty="0" err="1" smtClean="0"/>
              <a:t>xfer</a:t>
            </a:r>
            <a:r>
              <a:rPr lang="en-US" dirty="0" smtClean="0"/>
              <a:t> rates slow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1576" b="2097"/>
          <a:stretch/>
        </p:blipFill>
        <p:spPr bwMode="auto">
          <a:xfrm>
            <a:off x="1344706" y="236668"/>
            <a:ext cx="6400800" cy="431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6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the IDPL?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941" y="1409252"/>
            <a:ext cx="18764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1369" y="1409252"/>
            <a:ext cx="46981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Phil </a:t>
            </a:r>
            <a:r>
              <a:rPr lang="en-US" dirty="0" err="1" smtClean="0"/>
              <a:t>Papadapolus</a:t>
            </a:r>
            <a:r>
              <a:rPr lang="en-US" dirty="0" smtClean="0"/>
              <a:t> -- UCSD </a:t>
            </a:r>
          </a:p>
          <a:p>
            <a:r>
              <a:rPr lang="en-US" dirty="0" err="1" smtClean="0"/>
              <a:t>Miron</a:t>
            </a:r>
            <a:r>
              <a:rPr lang="en-US" dirty="0" smtClean="0"/>
              <a:t> </a:t>
            </a:r>
            <a:r>
              <a:rPr lang="en-US" dirty="0" err="1" smtClean="0"/>
              <a:t>Livny</a:t>
            </a:r>
            <a:r>
              <a:rPr lang="en-US" dirty="0" smtClean="0"/>
              <a:t> -- Wisconsin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Collaborators </a:t>
            </a:r>
            <a:r>
              <a:rPr lang="en-US" dirty="0" smtClean="0"/>
              <a:t>in </a:t>
            </a:r>
            <a:r>
              <a:rPr lang="en-US" dirty="0" err="1" smtClean="0"/>
              <a:t>China:Beihang</a:t>
            </a:r>
            <a:r>
              <a:rPr lang="en-US" dirty="0" smtClean="0"/>
              <a:t>  </a:t>
            </a:r>
            <a:r>
              <a:rPr lang="en-US" dirty="0" smtClean="0"/>
              <a:t>// CNIC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46" y="290456"/>
            <a:ext cx="6287556" cy="415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3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255" y="1016794"/>
            <a:ext cx="8645236" cy="3170635"/>
          </a:xfrm>
        </p:spPr>
        <p:txBody>
          <a:bodyPr/>
          <a:lstStyle/>
          <a:p>
            <a:r>
              <a:rPr lang="en-US" dirty="0" smtClean="0"/>
              <a:t>All performance testing had been LAN</a:t>
            </a:r>
          </a:p>
          <a:p>
            <a:r>
              <a:rPr lang="en-US" dirty="0" smtClean="0"/>
              <a:t>Our Networking folks </a:t>
            </a:r>
            <a:r>
              <a:rPr lang="en-US" dirty="0" err="1" smtClean="0"/>
              <a:t>ID’d</a:t>
            </a:r>
            <a:r>
              <a:rPr lang="en-US" dirty="0" smtClean="0"/>
              <a:t> problems</a:t>
            </a:r>
            <a:endParaRPr lang="en-US" dirty="0"/>
          </a:p>
          <a:p>
            <a:r>
              <a:rPr lang="en-US" dirty="0" smtClean="0"/>
              <a:t>Made one big fix</a:t>
            </a:r>
          </a:p>
          <a:p>
            <a:pPr lvl="1"/>
            <a:r>
              <a:rPr lang="en-US" dirty="0" smtClean="0"/>
              <a:t>Don’t set TCP_SNDBUF explicitly!</a:t>
            </a:r>
          </a:p>
          <a:p>
            <a:r>
              <a:rPr lang="en-US" dirty="0" smtClean="0"/>
              <a:t>Gave us new clients &amp; servers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talking with </a:t>
            </a:r>
            <a:r>
              <a:rPr lang="en-US" dirty="0" err="1" smtClean="0"/>
              <a:t>iRODS</a:t>
            </a:r>
            <a:r>
              <a:rPr lang="en-US" dirty="0" smtClean="0"/>
              <a:t> </a:t>
            </a:r>
            <a:r>
              <a:rPr lang="en-US" dirty="0" err="1" smtClean="0"/>
              <a:t>devs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4"/>
          <a:stretch/>
        </p:blipFill>
        <p:spPr bwMode="auto">
          <a:xfrm>
            <a:off x="987743" y="322730"/>
            <a:ext cx="6499579" cy="428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4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Add more protocols</a:t>
            </a:r>
          </a:p>
          <a:p>
            <a:pPr marL="0" indent="0">
              <a:buNone/>
            </a:pPr>
            <a:r>
              <a:rPr lang="en-US" dirty="0" smtClean="0"/>
              <a:t>More sites</a:t>
            </a:r>
          </a:p>
          <a:p>
            <a:pPr marL="0" indent="0">
              <a:buNone/>
            </a:pPr>
            <a:r>
              <a:rPr lang="en-US" dirty="0" smtClean="0"/>
              <a:t>Work with clouds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1016794"/>
            <a:ext cx="8593137" cy="3170635"/>
          </a:xfrm>
        </p:spPr>
        <p:txBody>
          <a:bodyPr/>
          <a:lstStyle/>
          <a:p>
            <a:r>
              <a:rPr lang="en-US" dirty="0" smtClean="0"/>
              <a:t>Try </a:t>
            </a:r>
            <a:r>
              <a:rPr lang="en-US" dirty="0" err="1" smtClean="0"/>
              <a:t>CronMan</a:t>
            </a:r>
            <a:r>
              <a:rPr lang="en-US" dirty="0" smtClean="0"/>
              <a:t> pattern yourself!</a:t>
            </a:r>
          </a:p>
          <a:p>
            <a:pPr lvl="1"/>
            <a:r>
              <a:rPr lang="en-US" dirty="0" smtClean="0"/>
              <a:t>Even with vanilla universe </a:t>
            </a:r>
            <a:r>
              <a:rPr lang="en-US" dirty="0" smtClean="0"/>
              <a:t>jobs</a:t>
            </a:r>
          </a:p>
          <a:p>
            <a:r>
              <a:rPr lang="en-US" dirty="0" smtClean="0"/>
              <a:t>Think about Unix process patterns</a:t>
            </a:r>
            <a:endParaRPr lang="en-US" dirty="0" smtClean="0"/>
          </a:p>
          <a:p>
            <a:r>
              <a:rPr lang="en-US" dirty="0"/>
              <a:t>Example on slides simplified!</a:t>
            </a:r>
          </a:p>
          <a:p>
            <a:r>
              <a:rPr lang="en-US" dirty="0" smtClean="0"/>
              <a:t>Real code on </a:t>
            </a:r>
            <a:r>
              <a:rPr lang="en-US" dirty="0" err="1" smtClean="0"/>
              <a:t>git</a:t>
            </a:r>
            <a:r>
              <a:rPr lang="en-US" dirty="0" smtClean="0"/>
              <a:t> hub at</a:t>
            </a:r>
          </a:p>
          <a:p>
            <a:pPr lvl="1"/>
            <a:r>
              <a:rPr lang="en-US" dirty="0"/>
              <a:t>https://github.com/iDPL/placement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31" y="0"/>
            <a:ext cx="7542882" cy="460823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 bwMode="auto">
          <a:xfrm>
            <a:off x="0" y="4608230"/>
            <a:ext cx="9219304" cy="53527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17750" y="682079"/>
            <a:ext cx="1378904" cy="538914"/>
            <a:chOff x="3517750" y="741246"/>
            <a:chExt cx="1378904" cy="538914"/>
          </a:xfrm>
        </p:grpSpPr>
        <p:sp>
          <p:nvSpPr>
            <p:cNvPr id="7" name="TextBox 6"/>
            <p:cNvSpPr txBox="1"/>
            <p:nvPr/>
          </p:nvSpPr>
          <p:spPr>
            <a:xfrm>
              <a:off x="3517750" y="741246"/>
              <a:ext cx="1378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Beihang</a:t>
              </a:r>
              <a:endParaRPr lang="en-US" dirty="0"/>
            </a:p>
          </p:txBody>
        </p:sp>
        <p:sp>
          <p:nvSpPr>
            <p:cNvPr id="6" name="Isosceles Triangle 5"/>
            <p:cNvSpPr/>
            <p:nvPr/>
          </p:nvSpPr>
          <p:spPr bwMode="auto">
            <a:xfrm>
              <a:off x="3593054" y="1161826"/>
              <a:ext cx="96819" cy="118334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93054" y="1310973"/>
            <a:ext cx="1042273" cy="523220"/>
            <a:chOff x="4375517" y="1513416"/>
            <a:chExt cx="1042273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4375517" y="1513416"/>
              <a:ext cx="10422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CNIC</a:t>
              </a:r>
              <a:endParaRPr lang="en-US" dirty="0"/>
            </a:p>
          </p:txBody>
        </p:sp>
        <p:sp>
          <p:nvSpPr>
            <p:cNvPr id="14" name="Isosceles Triangle 13"/>
            <p:cNvSpPr/>
            <p:nvPr/>
          </p:nvSpPr>
          <p:spPr bwMode="auto">
            <a:xfrm>
              <a:off x="4428767" y="1513416"/>
              <a:ext cx="96819" cy="118334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44409" y="1370140"/>
            <a:ext cx="1832553" cy="523220"/>
            <a:chOff x="4375517" y="1513416"/>
            <a:chExt cx="1832553" cy="523220"/>
          </a:xfrm>
        </p:grpSpPr>
        <p:sp>
          <p:nvSpPr>
            <p:cNvPr id="17" name="TextBox 16"/>
            <p:cNvSpPr txBox="1"/>
            <p:nvPr/>
          </p:nvSpPr>
          <p:spPr>
            <a:xfrm>
              <a:off x="4375517" y="1513416"/>
              <a:ext cx="18325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UCSD (2x)</a:t>
              </a:r>
              <a:endParaRPr lang="en-US" dirty="0"/>
            </a:p>
          </p:txBody>
        </p:sp>
        <p:sp>
          <p:nvSpPr>
            <p:cNvPr id="18" name="Isosceles Triangle 17"/>
            <p:cNvSpPr/>
            <p:nvPr/>
          </p:nvSpPr>
          <p:spPr bwMode="auto">
            <a:xfrm>
              <a:off x="4428767" y="1513416"/>
              <a:ext cx="96819" cy="118334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46537" y="638606"/>
            <a:ext cx="954491" cy="582387"/>
            <a:chOff x="3593054" y="697773"/>
            <a:chExt cx="954491" cy="582387"/>
          </a:xfrm>
        </p:grpSpPr>
        <p:sp>
          <p:nvSpPr>
            <p:cNvPr id="23" name="TextBox 22"/>
            <p:cNvSpPr txBox="1"/>
            <p:nvPr/>
          </p:nvSpPr>
          <p:spPr>
            <a:xfrm>
              <a:off x="3641463" y="697773"/>
              <a:ext cx="9060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Wisc</a:t>
              </a:r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 bwMode="auto">
            <a:xfrm>
              <a:off x="3593054" y="1161826"/>
              <a:ext cx="96819" cy="118334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5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network engineer worldview: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1826014"/>
            <a:ext cx="1687538" cy="954107"/>
            <a:chOff x="645186" y="1534918"/>
            <a:chExt cx="1687538" cy="954107"/>
          </a:xfrm>
        </p:grpSpPr>
        <p:sp>
          <p:nvSpPr>
            <p:cNvPr id="6" name="Isosceles Triangle 5"/>
            <p:cNvSpPr/>
            <p:nvPr/>
          </p:nvSpPr>
          <p:spPr bwMode="auto">
            <a:xfrm>
              <a:off x="2053025" y="1640543"/>
              <a:ext cx="279699" cy="29045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5186" y="1534918"/>
              <a:ext cx="146168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BUAA /</a:t>
              </a:r>
            </a:p>
            <a:p>
              <a:r>
                <a:rPr lang="en-US" dirty="0" smtClean="0"/>
                <a:t> CNIC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13869" y="3291686"/>
            <a:ext cx="1687538" cy="523220"/>
            <a:chOff x="645186" y="1534918"/>
            <a:chExt cx="1687538" cy="523220"/>
          </a:xfrm>
        </p:grpSpPr>
        <p:sp>
          <p:nvSpPr>
            <p:cNvPr id="12" name="Isosceles Triangle 11"/>
            <p:cNvSpPr/>
            <p:nvPr/>
          </p:nvSpPr>
          <p:spPr bwMode="auto">
            <a:xfrm>
              <a:off x="2053025" y="1640543"/>
              <a:ext cx="279699" cy="29045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5186" y="1534918"/>
              <a:ext cx="12330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UCSD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78670" y="1724459"/>
            <a:ext cx="1939221" cy="523220"/>
            <a:chOff x="393503" y="1546958"/>
            <a:chExt cx="1939221" cy="523220"/>
          </a:xfrm>
        </p:grpSpPr>
        <p:sp>
          <p:nvSpPr>
            <p:cNvPr id="15" name="Isosceles Triangle 14"/>
            <p:cNvSpPr/>
            <p:nvPr/>
          </p:nvSpPr>
          <p:spPr bwMode="auto">
            <a:xfrm>
              <a:off x="2053025" y="1640543"/>
              <a:ext cx="279699" cy="29045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3503" y="1546958"/>
              <a:ext cx="17668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Wisconsin</a:t>
              </a:r>
              <a:endParaRPr lang="en-US" dirty="0"/>
            </a:p>
          </p:txBody>
        </p:sp>
      </p:grpSp>
      <p:sp>
        <p:nvSpPr>
          <p:cNvPr id="38" name="Freeform 37"/>
          <p:cNvSpPr/>
          <p:nvPr/>
        </p:nvSpPr>
        <p:spPr bwMode="auto">
          <a:xfrm>
            <a:off x="1656678" y="1693928"/>
            <a:ext cx="5507915" cy="1845338"/>
          </a:xfrm>
          <a:custGeom>
            <a:avLst/>
            <a:gdLst>
              <a:gd name="connsiteX0" fmla="*/ 0 w 5507915"/>
              <a:gd name="connsiteY0" fmla="*/ 403813 h 1845338"/>
              <a:gd name="connsiteX1" fmla="*/ 3593054 w 5507915"/>
              <a:gd name="connsiteY1" fmla="*/ 91841 h 1845338"/>
              <a:gd name="connsiteX2" fmla="*/ 5507915 w 5507915"/>
              <a:gd name="connsiteY2" fmla="*/ 1845338 h 184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7915" h="1845338">
                <a:moveTo>
                  <a:pt x="0" y="403813"/>
                </a:moveTo>
                <a:cubicBezTo>
                  <a:pt x="1337534" y="127700"/>
                  <a:pt x="2675068" y="-148413"/>
                  <a:pt x="3593054" y="91841"/>
                </a:cubicBezTo>
                <a:cubicBezTo>
                  <a:pt x="4511040" y="332095"/>
                  <a:pt x="5009477" y="1088716"/>
                  <a:pt x="5507915" y="1845338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7390504" y="2096747"/>
            <a:ext cx="1685933" cy="1399488"/>
          </a:xfrm>
          <a:custGeom>
            <a:avLst/>
            <a:gdLst>
              <a:gd name="connsiteX0" fmla="*/ 0 w 1685933"/>
              <a:gd name="connsiteY0" fmla="*/ 1399488 h 1399488"/>
              <a:gd name="connsiteX1" fmla="*/ 1312432 w 1685933"/>
              <a:gd name="connsiteY1" fmla="*/ 872364 h 1399488"/>
              <a:gd name="connsiteX2" fmla="*/ 1645920 w 1685933"/>
              <a:gd name="connsiteY2" fmla="*/ 108571 h 1399488"/>
              <a:gd name="connsiteX3" fmla="*/ 1667435 w 1685933"/>
              <a:gd name="connsiteY3" fmla="*/ 22509 h 13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933" h="1399488">
                <a:moveTo>
                  <a:pt x="0" y="1399488"/>
                </a:moveTo>
                <a:cubicBezTo>
                  <a:pt x="519056" y="1243502"/>
                  <a:pt x="1038112" y="1087517"/>
                  <a:pt x="1312432" y="872364"/>
                </a:cubicBezTo>
                <a:cubicBezTo>
                  <a:pt x="1586752" y="657211"/>
                  <a:pt x="1586753" y="250213"/>
                  <a:pt x="1645920" y="108571"/>
                </a:cubicBezTo>
                <a:cubicBezTo>
                  <a:pt x="1705087" y="-33071"/>
                  <a:pt x="1686261" y="-5281"/>
                  <a:pt x="1667435" y="2250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36156" y="1170708"/>
            <a:ext cx="2581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 </a:t>
            </a:r>
            <a:r>
              <a:rPr lang="en-US" dirty="0" err="1" smtClean="0"/>
              <a:t>ms</a:t>
            </a:r>
            <a:r>
              <a:rPr lang="en-US" dirty="0" smtClean="0"/>
              <a:t> ping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164593" y="2354987"/>
            <a:ext cx="2581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ms</a:t>
            </a:r>
            <a:r>
              <a:rPr lang="en-US" dirty="0" smtClean="0"/>
              <a:t> ping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Topologist’s World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535955" y="721241"/>
            <a:ext cx="1952766" cy="523220"/>
            <a:chOff x="3926541" y="1099232"/>
            <a:chExt cx="1952766" cy="523220"/>
          </a:xfrm>
        </p:grpSpPr>
        <p:sp>
          <p:nvSpPr>
            <p:cNvPr id="5" name="Isosceles Triangle 4"/>
            <p:cNvSpPr/>
            <p:nvPr/>
          </p:nvSpPr>
          <p:spPr bwMode="auto">
            <a:xfrm>
              <a:off x="3926541" y="1215614"/>
              <a:ext cx="279699" cy="29045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10635" y="1099232"/>
              <a:ext cx="14686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dirty="0" err="1" smtClean="0"/>
                <a:t>Beihang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37570" y="2109138"/>
            <a:ext cx="1616135" cy="523220"/>
            <a:chOff x="3926541" y="1099232"/>
            <a:chExt cx="1616135" cy="523220"/>
          </a:xfrm>
        </p:grpSpPr>
        <p:sp>
          <p:nvSpPr>
            <p:cNvPr id="9" name="Isosceles Triangle 8"/>
            <p:cNvSpPr/>
            <p:nvPr/>
          </p:nvSpPr>
          <p:spPr bwMode="auto">
            <a:xfrm>
              <a:off x="3926541" y="1215614"/>
              <a:ext cx="279699" cy="29045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0635" y="1099232"/>
              <a:ext cx="1132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CNIC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2766" y="2109138"/>
            <a:ext cx="1687538" cy="523220"/>
            <a:chOff x="645186" y="1534918"/>
            <a:chExt cx="1687538" cy="523220"/>
          </a:xfrm>
        </p:grpSpPr>
        <p:sp>
          <p:nvSpPr>
            <p:cNvPr id="16" name="Isosceles Triangle 15"/>
            <p:cNvSpPr/>
            <p:nvPr/>
          </p:nvSpPr>
          <p:spPr bwMode="auto">
            <a:xfrm>
              <a:off x="2053025" y="1640543"/>
              <a:ext cx="279699" cy="29045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5186" y="1534918"/>
              <a:ext cx="1412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UCSD1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94004" y="4085200"/>
            <a:ext cx="2046529" cy="523220"/>
            <a:chOff x="3765271" y="1133745"/>
            <a:chExt cx="2046529" cy="523220"/>
          </a:xfrm>
        </p:grpSpPr>
        <p:sp>
          <p:nvSpPr>
            <p:cNvPr id="19" name="Isosceles Triangle 18"/>
            <p:cNvSpPr/>
            <p:nvPr/>
          </p:nvSpPr>
          <p:spPr bwMode="auto">
            <a:xfrm>
              <a:off x="3765271" y="1250127"/>
              <a:ext cx="279699" cy="29045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44970" y="1133745"/>
              <a:ext cx="17668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Wisconsin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09557" y="4085200"/>
            <a:ext cx="1687538" cy="523220"/>
            <a:chOff x="645186" y="1534918"/>
            <a:chExt cx="1687538" cy="523220"/>
          </a:xfrm>
        </p:grpSpPr>
        <p:sp>
          <p:nvSpPr>
            <p:cNvPr id="24" name="Isosceles Triangle 23"/>
            <p:cNvSpPr/>
            <p:nvPr/>
          </p:nvSpPr>
          <p:spPr bwMode="auto">
            <a:xfrm>
              <a:off x="2053025" y="1640543"/>
              <a:ext cx="279699" cy="29045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5186" y="1534918"/>
              <a:ext cx="1412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UCSD2</a:t>
              </a:r>
              <a:endParaRPr lang="en-US" dirty="0"/>
            </a:p>
          </p:txBody>
        </p:sp>
      </p:grpSp>
      <p:cxnSp>
        <p:nvCxnSpPr>
          <p:cNvPr id="30" name="Straight Arrow Connector 29"/>
          <p:cNvCxnSpPr>
            <a:stCxn id="5" idx="3"/>
          </p:cNvCxnSpPr>
          <p:nvPr/>
        </p:nvCxnSpPr>
        <p:spPr bwMode="auto">
          <a:xfrm>
            <a:off x="3675805" y="1128080"/>
            <a:ext cx="1961765" cy="12319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bevel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5" idx="3"/>
          </p:cNvCxnSpPr>
          <p:nvPr/>
        </p:nvCxnSpPr>
        <p:spPr bwMode="auto">
          <a:xfrm flipH="1">
            <a:off x="2190304" y="1128080"/>
            <a:ext cx="1485501" cy="12540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bevel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stCxn id="5" idx="3"/>
          </p:cNvCxnSpPr>
          <p:nvPr/>
        </p:nvCxnSpPr>
        <p:spPr bwMode="auto">
          <a:xfrm flipH="1">
            <a:off x="2777192" y="1128080"/>
            <a:ext cx="898613" cy="32246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bevel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stCxn id="5" idx="3"/>
          </p:cNvCxnSpPr>
          <p:nvPr/>
        </p:nvCxnSpPr>
        <p:spPr bwMode="auto">
          <a:xfrm>
            <a:off x="3675805" y="1128080"/>
            <a:ext cx="1320645" cy="32187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bevel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2190304" y="2382146"/>
            <a:ext cx="2763911" cy="19539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bevel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5033853" y="2382146"/>
            <a:ext cx="603717" cy="195390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bevel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>
            <a:stCxn id="24" idx="5"/>
          </p:cNvCxnSpPr>
          <p:nvPr/>
        </p:nvCxnSpPr>
        <p:spPr bwMode="auto">
          <a:xfrm flipV="1">
            <a:off x="2727170" y="2382146"/>
            <a:ext cx="2910400" cy="19539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bevel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2163591" y="2382146"/>
            <a:ext cx="347397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bevel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24" idx="5"/>
          </p:cNvCxnSpPr>
          <p:nvPr/>
        </p:nvCxnSpPr>
        <p:spPr bwMode="auto">
          <a:xfrm flipV="1">
            <a:off x="2727170" y="4316155"/>
            <a:ext cx="2227045" cy="198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bevel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2190304" y="2382146"/>
            <a:ext cx="586888" cy="18631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bevel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5595102" y="3052089"/>
            <a:ext cx="3443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full set hourly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6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Wait?  What about </a:t>
            </a:r>
            <a:r>
              <a:rPr lang="en-US" dirty="0" err="1" smtClean="0"/>
              <a:t>PerfSonar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238512" y="1143901"/>
            <a:ext cx="548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smtClean="0"/>
              <a:t>www.perfsonar.net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" y="919051"/>
            <a:ext cx="3657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83" y="1728676"/>
            <a:ext cx="5023390" cy="332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1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4120738"/>
            <a:ext cx="9144000" cy="11281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29" y="0"/>
            <a:ext cx="68763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9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Wait?  What about </a:t>
            </a:r>
            <a:r>
              <a:rPr lang="en-US" dirty="0" err="1" smtClean="0"/>
              <a:t>PerfSonar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238512" y="1143901"/>
            <a:ext cx="548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smtClean="0"/>
              <a:t>www.perfsonar.net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" y="919051"/>
            <a:ext cx="3657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83" y="1728676"/>
            <a:ext cx="5023390" cy="332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092" y="2698957"/>
            <a:ext cx="3786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Necessary, not sufficient</a:t>
            </a:r>
          </a:p>
          <a:p>
            <a:endParaRPr lang="en-US" dirty="0"/>
          </a:p>
          <a:p>
            <a:r>
              <a:rPr lang="en-US" dirty="0" smtClean="0"/>
              <a:t>Network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Condor-Presentation-Template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Condor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dor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HTCondor-Presentation-Template</Template>
  <TotalTime>27325</TotalTime>
  <Words>755</Words>
  <Application>Microsoft Office PowerPoint</Application>
  <PresentationFormat>On-screen Show (16:9)</PresentationFormat>
  <Paragraphs>220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HTCondor-Presentation-Template</vt:lpstr>
      <vt:lpstr>Building the  International Data Placement Lab   Greg Thain  Center for High Throughput Computing</vt:lpstr>
      <vt:lpstr>Overview</vt:lpstr>
      <vt:lpstr>Who is the IDPL?</vt:lpstr>
      <vt:lpstr>PowerPoint Presentation</vt:lpstr>
      <vt:lpstr>A network engineer worldview:</vt:lpstr>
      <vt:lpstr>A Topologist’s World View</vt:lpstr>
      <vt:lpstr>Wait?  What about PerfSonar?</vt:lpstr>
      <vt:lpstr>PowerPoint Presentation</vt:lpstr>
      <vt:lpstr>Wait?  What about PerfSonar?</vt:lpstr>
      <vt:lpstr>Requirements for data placement</vt:lpstr>
      <vt:lpstr>Co-Scheduling with Parallel Universe</vt:lpstr>
      <vt:lpstr>Example Submit file</vt:lpstr>
      <vt:lpstr>Startup Script (mark 1)</vt:lpstr>
      <vt:lpstr>But this doesn’t work…</vt:lpstr>
      <vt:lpstr>Unix Process :: Condor Job</vt:lpstr>
      <vt:lpstr>condor_chirp to the rescue!</vt:lpstr>
      <vt:lpstr>Simplified Workflow</vt:lpstr>
      <vt:lpstr>That works – once</vt:lpstr>
      <vt:lpstr>Problems with condor cron</vt:lpstr>
      <vt:lpstr>Enter…  “CronMan”</vt:lpstr>
      <vt:lpstr>The Idea</vt:lpstr>
      <vt:lpstr>The dag file</vt:lpstr>
      <vt:lpstr>Modified Submit file</vt:lpstr>
      <vt:lpstr>condor_q output</vt:lpstr>
      <vt:lpstr>Two of three problems solved</vt:lpstr>
      <vt:lpstr>Job log output</vt:lpstr>
      <vt:lpstr>Then forward to Graphite</vt:lpstr>
      <vt:lpstr>Application of IDPL: The Phytomorph problem</vt:lpstr>
      <vt:lpstr>PowerPoint Presentation</vt:lpstr>
      <vt:lpstr>PowerPoint Presentation</vt:lpstr>
      <vt:lpstr>After talking with iRODS devs</vt:lpstr>
      <vt:lpstr>PowerPoint Presentation</vt:lpstr>
      <vt:lpstr>Future Work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High Throughput was my cluster?  Greg Thain  Center for High Throughput Computing</dc:title>
  <dc:creator>gthain</dc:creator>
  <cp:lastModifiedBy>gthain</cp:lastModifiedBy>
  <cp:revision>205</cp:revision>
  <dcterms:created xsi:type="dcterms:W3CDTF">2014-04-23T21:43:38Z</dcterms:created>
  <dcterms:modified xsi:type="dcterms:W3CDTF">2016-05-19T17:13:55Z</dcterms:modified>
</cp:coreProperties>
</file>