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775" r:id="rId2"/>
  </p:sldMasterIdLst>
  <p:notesMasterIdLst>
    <p:notesMasterId r:id="rId55"/>
  </p:notesMasterIdLst>
  <p:handoutMasterIdLst>
    <p:handoutMasterId r:id="rId56"/>
  </p:handoutMasterIdLst>
  <p:sldIdLst>
    <p:sldId id="1065" r:id="rId3"/>
    <p:sldId id="1030" r:id="rId4"/>
    <p:sldId id="1055" r:id="rId5"/>
    <p:sldId id="1056" r:id="rId6"/>
    <p:sldId id="1057" r:id="rId7"/>
    <p:sldId id="1058" r:id="rId8"/>
    <p:sldId id="1059" r:id="rId9"/>
    <p:sldId id="1066" r:id="rId10"/>
    <p:sldId id="1038" r:id="rId11"/>
    <p:sldId id="725" r:id="rId12"/>
    <p:sldId id="1048" r:id="rId13"/>
    <p:sldId id="815" r:id="rId14"/>
    <p:sldId id="816" r:id="rId15"/>
    <p:sldId id="817" r:id="rId16"/>
    <p:sldId id="1040" r:id="rId17"/>
    <p:sldId id="1060" r:id="rId18"/>
    <p:sldId id="814" r:id="rId19"/>
    <p:sldId id="1039" r:id="rId20"/>
    <p:sldId id="1024" r:id="rId21"/>
    <p:sldId id="1027" r:id="rId22"/>
    <p:sldId id="1052" r:id="rId23"/>
    <p:sldId id="1026" r:id="rId24"/>
    <p:sldId id="1053" r:id="rId25"/>
    <p:sldId id="1072" r:id="rId26"/>
    <p:sldId id="1031" r:id="rId27"/>
    <p:sldId id="1068" r:id="rId28"/>
    <p:sldId id="1071" r:id="rId29"/>
    <p:sldId id="1074" r:id="rId30"/>
    <p:sldId id="1075" r:id="rId31"/>
    <p:sldId id="1073" r:id="rId32"/>
    <p:sldId id="1070" r:id="rId33"/>
    <p:sldId id="1076" r:id="rId34"/>
    <p:sldId id="1046" r:id="rId35"/>
    <p:sldId id="1095" r:id="rId36"/>
    <p:sldId id="1077" r:id="rId37"/>
    <p:sldId id="1078" r:id="rId38"/>
    <p:sldId id="1079" r:id="rId39"/>
    <p:sldId id="1080" r:id="rId40"/>
    <p:sldId id="1081" r:id="rId41"/>
    <p:sldId id="1082" r:id="rId42"/>
    <p:sldId id="1083" r:id="rId43"/>
    <p:sldId id="1084" r:id="rId44"/>
    <p:sldId id="1085" r:id="rId45"/>
    <p:sldId id="1086" r:id="rId46"/>
    <p:sldId id="1087" r:id="rId47"/>
    <p:sldId id="1088" r:id="rId48"/>
    <p:sldId id="1089" r:id="rId49"/>
    <p:sldId id="1090" r:id="rId50"/>
    <p:sldId id="1091" r:id="rId51"/>
    <p:sldId id="1092" r:id="rId52"/>
    <p:sldId id="1093" r:id="rId53"/>
    <p:sldId id="1094" r:id="rId54"/>
  </p:sldIdLst>
  <p:sldSz cx="9144000" cy="6858000" type="screen4x3"/>
  <p:notesSz cx="6858000" cy="86868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D2D2D2"/>
    <a:srgbClr val="FFFFFF"/>
    <a:srgbClr val="FF6600"/>
    <a:srgbClr val="99FF99"/>
    <a:srgbClr val="66FF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7" autoAdjust="0"/>
    <p:restoredTop sz="95736" autoAdjust="0"/>
  </p:normalViewPr>
  <p:slideViewPr>
    <p:cSldViewPr snapToGrid="0">
      <p:cViewPr varScale="1">
        <p:scale>
          <a:sx n="121" d="100"/>
          <a:sy n="121" d="100"/>
        </p:scale>
        <p:origin x="12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8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70"/>
    </p:cViewPr>
  </p:sorterViewPr>
  <p:notesViewPr>
    <p:cSldViewPr snapToGrid="0">
      <p:cViewPr>
        <p:scale>
          <a:sx n="66" d="100"/>
          <a:sy n="66" d="100"/>
        </p:scale>
        <p:origin x="-2634" y="-72"/>
      </p:cViewPr>
      <p:guideLst>
        <p:guide orient="horz" pos="273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4" Type="http://schemas.openxmlformats.org/officeDocument/2006/relationships/slide" Target="slides/slide14.xml"/><Relationship Id="rId5" Type="http://schemas.openxmlformats.org/officeDocument/2006/relationships/slide" Target="slides/slide17.xml"/><Relationship Id="rId6" Type="http://schemas.openxmlformats.org/officeDocument/2006/relationships/slide" Target="slides/slide47.xml"/><Relationship Id="rId7" Type="http://schemas.openxmlformats.org/officeDocument/2006/relationships/slide" Target="slides/slide49.xml"/><Relationship Id="rId1" Type="http://schemas.openxmlformats.org/officeDocument/2006/relationships/slide" Target="slides/slide10.xml"/><Relationship Id="rId2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t" anchorCtr="0" compatLnSpc="1">
            <a:prstTxWarp prst="textNoShape">
              <a:avLst/>
            </a:prstTxWarp>
          </a:bodyPr>
          <a:lstStyle>
            <a:lvl1pPr algn="l" defTabSz="873125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t" anchorCtr="0" compatLnSpc="1">
            <a:prstTxWarp prst="textNoShape">
              <a:avLst/>
            </a:prstTxWarp>
          </a:bodyPr>
          <a:lstStyle>
            <a:lvl1pPr defTabSz="873125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7405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b" anchorCtr="0" compatLnSpc="1">
            <a:prstTxWarp prst="textNoShape">
              <a:avLst/>
            </a:prstTxWarp>
          </a:bodyPr>
          <a:lstStyle>
            <a:lvl1pPr algn="l" defTabSz="873125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7405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b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pPr>
              <a:defRPr/>
            </a:pPr>
            <a:fld id="{87BE88CF-540D-4394-B08C-967B39BF0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7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t" anchorCtr="0" compatLnSpc="1">
            <a:prstTxWarp prst="textNoShape">
              <a:avLst/>
            </a:prstTxWarp>
          </a:bodyPr>
          <a:lstStyle>
            <a:lvl1pPr algn="l" defTabSz="887413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t" anchorCtr="0" compatLnSpc="1">
            <a:prstTxWarp prst="textNoShape">
              <a:avLst/>
            </a:prstTxWarp>
          </a:bodyPr>
          <a:lstStyle>
            <a:lvl1pPr defTabSz="887413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125913"/>
            <a:ext cx="50323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b" anchorCtr="0" compatLnSpc="1">
            <a:prstTxWarp prst="textNoShape">
              <a:avLst/>
            </a:prstTxWarp>
          </a:bodyPr>
          <a:lstStyle>
            <a:lvl1pPr algn="l" defTabSz="887413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b" anchorCtr="0" compatLnSpc="1">
            <a:prstTxWarp prst="textNoShape">
              <a:avLst/>
            </a:prstTxWarp>
          </a:bodyPr>
          <a:lstStyle>
            <a:lvl1pPr defTabSz="887413">
              <a:defRPr sz="1100"/>
            </a:lvl1pPr>
          </a:lstStyle>
          <a:p>
            <a:pPr>
              <a:defRPr/>
            </a:pPr>
            <a:fld id="{4FA34C88-8DB8-4A2B-9C7B-A20E46ADC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14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978B1-D068-47E8-9D8F-DDBF907F7C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73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E61166B0-F07A-4C0A-82F9-0BDEA2E55A04}" type="slidenum">
              <a:rPr lang="en-US" altLang="en-US" sz="1100" smtClean="0"/>
              <a:pPr/>
              <a:t>49</a:t>
            </a:fld>
            <a:endParaRPr lang="en-US" altLang="en-US" sz="11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FCA6C1C2-D4CB-4B6A-97DD-28567AAD9691}" type="slidenum">
              <a:rPr lang="en-US" altLang="en-US" sz="1100" smtClean="0"/>
              <a:pPr/>
              <a:t>10</a:t>
            </a:fld>
            <a:endParaRPr lang="en-US" altLang="en-US" sz="1100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3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D739A1BD-CC8F-4AE2-8D86-A3DD92E066AD}" type="slidenum">
              <a:rPr lang="en-US" altLang="en-US" sz="1100" smtClean="0"/>
              <a:pPr/>
              <a:t>12</a:t>
            </a:fld>
            <a:endParaRPr lang="en-US" altLang="en-US" sz="110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706ED455-5966-465B-8B3B-881BC34E6B8E}" type="slidenum">
              <a:rPr lang="en-US" altLang="en-US" sz="1100" smtClean="0"/>
              <a:pPr/>
              <a:t>13</a:t>
            </a:fld>
            <a:endParaRPr lang="en-US" altLang="en-US" sz="1100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37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2995BA8A-5B65-4F6D-9663-B5A9343849DE}" type="slidenum">
              <a:rPr lang="en-US" altLang="en-US" sz="1100" smtClean="0"/>
              <a:pPr/>
              <a:t>14</a:t>
            </a:fld>
            <a:endParaRPr lang="en-US" altLang="en-US" sz="1100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72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4938BBB0-415A-406C-9416-9A66BFB93834}" type="slidenum">
              <a:rPr lang="en-US" altLang="en-US" sz="1100" smtClean="0"/>
              <a:pPr/>
              <a:t>17</a:t>
            </a:fld>
            <a:endParaRPr lang="en-US" altLang="en-US" sz="11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10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25" charset="0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32ACBF19-A61A-495C-A237-E67FB92BF44B}" type="slidenum">
              <a:rPr lang="en-US" altLang="en-US" sz="1100" smtClean="0"/>
              <a:pPr/>
              <a:t>19</a:t>
            </a:fld>
            <a:endParaRPr lang="en-US" altLang="en-US" sz="1100" smtClean="0"/>
          </a:p>
        </p:txBody>
      </p:sp>
    </p:spTree>
    <p:extLst>
      <p:ext uri="{BB962C8B-B14F-4D97-AF65-F5344CB8AC3E}">
        <p14:creationId xmlns:p14="http://schemas.microsoft.com/office/powerpoint/2010/main" val="107917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DECC7F25-55C7-4132-AB60-A9D8B6C906C1}" type="slidenum">
              <a:rPr lang="en-US" altLang="en-US" sz="1100" smtClean="0"/>
              <a:pPr/>
              <a:t>46</a:t>
            </a:fld>
            <a:endParaRPr lang="en-US" altLang="en-US" sz="110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9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51237FB5-FD01-4BED-A04D-C722C42BF471}" type="slidenum">
              <a:rPr lang="en-US" altLang="en-US" sz="1100" smtClean="0"/>
              <a:pPr/>
              <a:t>47</a:t>
            </a:fld>
            <a:endParaRPr lang="en-US" altLang="en-US" sz="11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9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3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8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613525"/>
            <a:ext cx="4495800" cy="24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613525"/>
            <a:ext cx="4495800" cy="24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3660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761635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5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5FC8-1FEF-46F2-B72D-B3E0D441E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9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6F15-AC22-46F7-ADB3-696546252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5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28DA-1F02-4870-9E4A-2B47658CF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51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A2E6-CB5B-4F11-BE7B-F8017ECAA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55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A6D2-2ECF-4794-9C9F-3674D4F36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32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0E10-0768-46D3-8889-315950EF7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77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56D6-D314-4617-8718-B4E51E41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30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F8EC-0C8C-4454-A009-C98BFB136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4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1681-63F5-49E1-9C71-8AC943BEB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5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FB0E-9A9A-45CC-83E3-7D5A2CDA2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8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207963"/>
            <a:ext cx="8497887" cy="101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484313"/>
            <a:ext cx="7772400" cy="46243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04850" y="6443663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85150" y="6545263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BB9EE-DD54-4929-9C25-B5A7E5DFE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2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613525"/>
            <a:ext cx="4495800" cy="24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613525"/>
            <a:ext cx="4495800" cy="24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89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2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132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chemeClr val="tx1">
                  <a:alpha val="64998"/>
                </a:schemeClr>
              </a:gs>
              <a:gs pos="100000">
                <a:schemeClr val="tx1">
                  <a:alpha val="64998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613525"/>
            <a:ext cx="9144000" cy="244475"/>
          </a:xfrm>
          <a:prstGeom prst="rect">
            <a:avLst/>
          </a:prstGeom>
          <a:gradFill rotWithShape="1">
            <a:gsLst>
              <a:gs pos="0">
                <a:schemeClr val="tx1">
                  <a:alpha val="64998"/>
                </a:schemeClr>
              </a:gs>
              <a:gs pos="100000">
                <a:schemeClr val="tx1">
                  <a:alpha val="64998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ＭＳ Ｐゴシック" pitchFamily="25" charset="-128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  <a:ea typeface="ＭＳ Ｐゴシック" pitchFamily="25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  <a:ea typeface="ＭＳ Ｐゴシック" pitchFamily="25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  <a:ea typeface="ＭＳ Ｐゴシック" pitchFamily="25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  <a:ea typeface="ＭＳ Ｐゴシック" pitchFamily="25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D2D2D2"/>
          </a:solidFill>
          <a:latin typeface="+mn-lt"/>
          <a:ea typeface="ＭＳ Ｐゴシック" pitchFamily="2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2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052" name="Picture 1" descr="CHTC_logo_color_horiz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fld id="{F9631A7B-9072-4D3C-91F4-6E1B41B80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6"/>
          <p:cNvSpPr txBox="1">
            <a:spLocks noChangeArrowheads="1"/>
          </p:cNvSpPr>
          <p:nvPr userDrawn="1"/>
        </p:nvSpPr>
        <p:spPr bwMode="auto">
          <a:xfrm>
            <a:off x="0" y="6338888"/>
            <a:ext cx="5581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41" r:id="rId2"/>
    <p:sldLayoutId id="2147483942" r:id="rId3"/>
    <p:sldLayoutId id="2147483951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ＭＳ Ｐゴシック" pitchFamily="25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ＭＳ Ｐゴシック" pitchFamily="25" charset="-128"/>
          <a:cs typeface="ＭＳ Ｐゴシック" pitchFamily="2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Marlett" pitchFamily="25" charset="0"/>
        <a:buChar char="h"/>
        <a:defRPr sz="2800">
          <a:solidFill>
            <a:schemeClr val="tx1"/>
          </a:solidFill>
          <a:latin typeface="+mn-lt"/>
          <a:ea typeface="ＭＳ Ｐゴシック" pitchFamily="25" charset="-128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72298" y="1880820"/>
            <a:ext cx="7772400" cy="2111343"/>
          </a:xfrm>
        </p:spPr>
        <p:txBody>
          <a:bodyPr/>
          <a:lstStyle/>
          <a:p>
            <a:r>
              <a:rPr lang="en-US" dirty="0" smtClean="0"/>
              <a:t>Matchmaker Policies:</a:t>
            </a:r>
            <a:br>
              <a:rPr lang="en-US" dirty="0" smtClean="0"/>
            </a:br>
            <a:r>
              <a:rPr lang="en-US" dirty="0" smtClean="0"/>
              <a:t>Users and Groups</a:t>
            </a:r>
            <a:br>
              <a:rPr lang="en-US" dirty="0" smtClean="0"/>
            </a:br>
            <a:r>
              <a:rPr lang="en-US" sz="2400" dirty="0" err="1" smtClean="0">
                <a:solidFill>
                  <a:schemeClr val="tx1"/>
                </a:solidFill>
              </a:rPr>
              <a:t>HTCondor</a:t>
            </a:r>
            <a:r>
              <a:rPr lang="en-US" sz="2400" dirty="0" smtClean="0">
                <a:solidFill>
                  <a:schemeClr val="tx1"/>
                </a:solidFill>
              </a:rPr>
              <a:t> Week, Madison </a:t>
            </a:r>
            <a:r>
              <a:rPr lang="en-US" sz="2400" dirty="0" smtClean="0">
                <a:solidFill>
                  <a:schemeClr val="tx1"/>
                </a:solidFill>
              </a:rPr>
              <a:t>2016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862914" y="3992164"/>
            <a:ext cx="7772400" cy="273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60036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60036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60036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60036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60036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CC"/>
                </a:solidFill>
                <a:latin typeface="Comic Sans MS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CC"/>
                </a:solidFill>
                <a:latin typeface="Comic Sans MS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CC"/>
                </a:solidFill>
                <a:latin typeface="Comic Sans MS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CC"/>
                </a:solidFill>
                <a:latin typeface="Comic Sans MS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sz="2800" kern="0" dirty="0" smtClean="0"/>
              <a:t>Zach </a:t>
            </a:r>
            <a:r>
              <a:rPr lang="en-US" sz="2800" kern="0" dirty="0"/>
              <a:t>Miller (</a:t>
            </a:r>
            <a:r>
              <a:rPr lang="en-US" sz="2800" kern="0" dirty="0" err="1"/>
              <a:t>zmiller@cs.wisc.edu</a:t>
            </a:r>
            <a:r>
              <a:rPr lang="en-US" sz="2800" kern="0" dirty="0" smtClean="0"/>
              <a:t>)</a:t>
            </a:r>
            <a:endParaRPr lang="en-US" sz="2800" kern="0" dirty="0" smtClean="0">
              <a:solidFill>
                <a:srgbClr val="FF0000"/>
              </a:solidFill>
            </a:endParaRPr>
          </a:p>
          <a:p>
            <a:r>
              <a:rPr lang="en-US" sz="2800" kern="0" dirty="0" smtClean="0"/>
              <a:t>Jaime Frey (jfrey@cs.wisc.edu)</a:t>
            </a:r>
          </a:p>
          <a:p>
            <a:endParaRPr lang="en-US" sz="2800" kern="0" dirty="0" smtClean="0"/>
          </a:p>
          <a:p>
            <a:r>
              <a:rPr lang="en-US" sz="2000" kern="0" dirty="0" smtClean="0">
                <a:solidFill>
                  <a:srgbClr val="000000"/>
                </a:solidFill>
              </a:rPr>
              <a:t>Center for High Throughput Computing</a:t>
            </a:r>
          </a:p>
          <a:p>
            <a:r>
              <a:rPr lang="en-US" sz="2000" kern="0" dirty="0" smtClean="0">
                <a:solidFill>
                  <a:srgbClr val="000000"/>
                </a:solidFill>
              </a:rPr>
              <a:t>Department of Computer Sciences</a:t>
            </a:r>
          </a:p>
          <a:p>
            <a:r>
              <a:rPr lang="en-US" sz="2000" kern="0" dirty="0" smtClean="0">
                <a:solidFill>
                  <a:srgbClr val="000000"/>
                </a:solidFill>
              </a:rPr>
              <a:t>University of Wisconsin-Madison</a:t>
            </a:r>
            <a:endParaRPr lang="en-US" sz="20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Negotiator computes, stores the user </a:t>
            </a:r>
            <a:r>
              <a:rPr lang="en-US" dirty="0" err="1" smtClean="0"/>
              <a:t>prio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View with </a:t>
            </a:r>
            <a:r>
              <a:rPr lang="en-US" b="1" dirty="0" err="1" smtClean="0">
                <a:latin typeface="Courier New" pitchFamily="25" charset="0"/>
              </a:rPr>
              <a:t>condor_userprio</a:t>
            </a:r>
            <a:r>
              <a:rPr lang="en-US" b="1" dirty="0" smtClean="0">
                <a:latin typeface="Courier New" pitchFamily="25" charset="0"/>
              </a:rPr>
              <a:t> </a:t>
            </a:r>
            <a:r>
              <a:rPr lang="en-US" b="1" dirty="0" smtClean="0"/>
              <a:t>tool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Inversely related to machines allocated (lower number is better priority)</a:t>
            </a:r>
          </a:p>
          <a:p>
            <a:pPr lvl="1" eaLnBrk="1" hangingPunct="1">
              <a:defRPr/>
            </a:pPr>
            <a:r>
              <a:rPr lang="en-US" dirty="0" smtClean="0"/>
              <a:t>A user with priority of 10 will be able to claim twice as many machines as a user with priority 20</a:t>
            </a:r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Negotiator metric: User Priority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B6CBF730-12F8-4CF6-BEAB-0F841FF39679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10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 advTm="3957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in schedd1 same as Bob in schedd2?</a:t>
            </a:r>
          </a:p>
          <a:p>
            <a:r>
              <a:rPr lang="en-US" dirty="0" smtClean="0"/>
              <a:t>If have same UID_DOMAIN, they are.</a:t>
            </a:r>
          </a:p>
          <a:p>
            <a:endParaRPr lang="en-US" dirty="0"/>
          </a:p>
          <a:p>
            <a:r>
              <a:rPr lang="en-US" dirty="0" smtClean="0"/>
              <a:t>We’ll talk later about other user definitions.</a:t>
            </a:r>
          </a:p>
          <a:p>
            <a:endParaRPr lang="en-US" dirty="0"/>
          </a:p>
          <a:p>
            <a:r>
              <a:rPr lang="en-US" dirty="0" smtClean="0"/>
              <a:t>Map files can define the local user name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user?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(Effective) User Priority is determined by multiplying two components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Real Priority * Priority Factor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User Priority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EF79649C-3713-4DD1-B208-066ECB3F9A6B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12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 advTm="950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136478" y="1355725"/>
            <a:ext cx="8939283" cy="42275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Based on actual usage</a:t>
            </a:r>
          </a:p>
          <a:p>
            <a:pPr eaLnBrk="1" hangingPunct="1">
              <a:defRPr/>
            </a:pPr>
            <a:r>
              <a:rPr lang="en-US" dirty="0" smtClean="0"/>
              <a:t>Starts at 0.5</a:t>
            </a:r>
          </a:p>
          <a:p>
            <a:pPr eaLnBrk="1" hangingPunct="1">
              <a:defRPr/>
            </a:pPr>
            <a:r>
              <a:rPr lang="en-US" dirty="0" smtClean="0"/>
              <a:t>Approaches actual number of machines used over time</a:t>
            </a:r>
          </a:p>
          <a:p>
            <a:pPr lvl="1" eaLnBrk="1" hangingPunct="1">
              <a:defRPr/>
            </a:pPr>
            <a:r>
              <a:rPr lang="en-US" dirty="0" smtClean="0"/>
              <a:t>Configuration setting </a:t>
            </a:r>
            <a:r>
              <a:rPr lang="en-US" b="1" dirty="0" smtClean="0">
                <a:latin typeface="Courier New" pitchFamily="25" charset="0"/>
              </a:rPr>
              <a:t>PRIORITY_HALFLIFE</a:t>
            </a:r>
          </a:p>
          <a:p>
            <a:pPr lvl="1" eaLnBrk="1" hangingPunct="1">
              <a:defRPr/>
            </a:pPr>
            <a:r>
              <a:rPr lang="en-US" dirty="0" smtClean="0"/>
              <a:t>If PRIORITY_HALFLIFE = +</a:t>
            </a:r>
            <a:r>
              <a:rPr lang="en-US" dirty="0" err="1" smtClean="0"/>
              <a:t>Inf</a:t>
            </a:r>
            <a:r>
              <a:rPr lang="en-US" dirty="0" smtClean="0"/>
              <a:t>, no history</a:t>
            </a:r>
          </a:p>
          <a:p>
            <a:pPr lvl="1" eaLnBrk="1" hangingPunct="1">
              <a:defRPr/>
            </a:pPr>
            <a:r>
              <a:rPr lang="en-US" dirty="0" smtClean="0"/>
              <a:t>Default one day (in seconds)</a:t>
            </a:r>
          </a:p>
          <a:p>
            <a:pPr eaLnBrk="1" hangingPunct="1">
              <a:defRPr/>
            </a:pPr>
            <a:r>
              <a:rPr lang="en-US" dirty="0" smtClean="0"/>
              <a:t>Asymptotically grows/shrinks to current usage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Real Priority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E4AA8555-E1C0-4626-850D-8B504BBCA53F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13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 advTm="3763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Assigned by administrator</a:t>
            </a:r>
          </a:p>
          <a:p>
            <a:pPr lvl="1" eaLnBrk="1" hangingPunct="1">
              <a:defRPr/>
            </a:pPr>
            <a:r>
              <a:rPr lang="en-US" dirty="0" smtClean="0"/>
              <a:t>Set/viewed with </a:t>
            </a:r>
            <a:r>
              <a:rPr lang="en-US" b="1" dirty="0" err="1" smtClean="0">
                <a:latin typeface="Courier New" pitchFamily="25" charset="0"/>
              </a:rPr>
              <a:t>condor_userprio</a:t>
            </a:r>
            <a:endParaRPr lang="en-US" b="1" dirty="0" smtClean="0">
              <a:latin typeface="Courier New" pitchFamily="25" charset="0"/>
            </a:endParaRPr>
          </a:p>
          <a:p>
            <a:pPr lvl="1" eaLnBrk="1" hangingPunct="1">
              <a:defRPr/>
            </a:pPr>
            <a:r>
              <a:rPr lang="en-US" dirty="0" smtClean="0"/>
              <a:t>Persistently stored in CM</a:t>
            </a:r>
          </a:p>
          <a:p>
            <a:pPr eaLnBrk="1" hangingPunct="1">
              <a:defRPr/>
            </a:pPr>
            <a:r>
              <a:rPr lang="en-US" dirty="0" smtClean="0"/>
              <a:t>Defaults to 100 </a:t>
            </a:r>
            <a:r>
              <a:rPr lang="en-US" sz="2700" dirty="0" smtClean="0"/>
              <a:t>(</a:t>
            </a:r>
            <a:r>
              <a:rPr lang="en-US" sz="2700" b="1" dirty="0" smtClean="0">
                <a:latin typeface="Courier New" pitchFamily="25" charset="0"/>
              </a:rPr>
              <a:t>DEFAULT_PRIO_FACTOR</a:t>
            </a:r>
            <a:r>
              <a:rPr lang="en-US" sz="2700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Allows admins to give </a:t>
            </a:r>
            <a:r>
              <a:rPr lang="en-US" dirty="0" err="1" smtClean="0"/>
              <a:t>prio</a:t>
            </a:r>
            <a:r>
              <a:rPr lang="en-US" dirty="0" smtClean="0"/>
              <a:t> to sets of users, while still having fair share within a group</a:t>
            </a:r>
          </a:p>
          <a:p>
            <a:pPr eaLnBrk="1" hangingPunct="1">
              <a:defRPr/>
            </a:pPr>
            <a:r>
              <a:rPr lang="en-US" dirty="0" smtClean="0"/>
              <a:t>“Nice </a:t>
            </a:r>
            <a:r>
              <a:rPr lang="en-US" dirty="0" err="1" smtClean="0"/>
              <a:t>user”s</a:t>
            </a:r>
            <a:r>
              <a:rPr lang="en-US" dirty="0" smtClean="0"/>
              <a:t> have </a:t>
            </a:r>
            <a:r>
              <a:rPr lang="en-US" dirty="0" err="1" smtClean="0"/>
              <a:t>Prio</a:t>
            </a:r>
            <a:r>
              <a:rPr lang="en-US" dirty="0" smtClean="0"/>
              <a:t> Factors of 1,000,000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Priority Factor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91E3DFBC-2177-4E67-BDDA-7688D375364D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14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 advTm="1398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usage: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condor_userprio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Effective  Priority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                   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Priority    Factor   In Use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wghted-hrs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Last Usage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 ------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lmichael@submit-3.chtc.wisc.edu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5.00     10.00      0        16.37    0+23:46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blin@osghost.chtc.wisc.edu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7.71     10.00      0      5412.38    0+01:05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osgtest@osghost.chtc.wisc.edu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90.57     10.00     47     45505.99      &lt;now&gt;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cxiong36@submit-3.chtc.wisc.edu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     0.29    0+00:09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ojalvo@hep.wisc.edu        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398148.56    0+05:37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wjiang4@submit-3.chtc.wisc.edu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     0.22    0+21:25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cxiong36@submit.chtc.wisc.edu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    63.38    0+21:42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ondor_userprio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everything we saw was BETWEEN different users</a:t>
            </a:r>
          </a:p>
          <a:p>
            <a:endParaRPr lang="en-US" dirty="0"/>
          </a:p>
          <a:p>
            <a:r>
              <a:rPr lang="en-US" dirty="0" smtClean="0"/>
              <a:t>Individual users can also control the priorities and preferences WITHIN their own jobs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 of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Set in submit file with </a:t>
            </a:r>
          </a:p>
          <a:p>
            <a:pPr marL="0" indent="0" eaLnBrk="1" hangingPunct="1">
              <a:buNone/>
              <a:defRPr/>
            </a:pPr>
            <a:r>
              <a:rPr lang="en-US" b="1" dirty="0" smtClean="0">
                <a:latin typeface="Courier New" pitchFamily="25" charset="0"/>
              </a:rPr>
              <a:t>	</a:t>
            </a:r>
            <a:r>
              <a:rPr lang="en-US" b="1" dirty="0" err="1" smtClean="0">
                <a:latin typeface="Courier New" pitchFamily="25" charset="0"/>
              </a:rPr>
              <a:t>JobPriority</a:t>
            </a:r>
            <a:r>
              <a:rPr lang="en-US" b="1" dirty="0" smtClean="0">
                <a:latin typeface="Courier New" pitchFamily="25" charset="0"/>
              </a:rPr>
              <a:t> = 7</a:t>
            </a:r>
          </a:p>
          <a:p>
            <a:pPr eaLnBrk="1" hangingPunct="1">
              <a:defRPr/>
            </a:pPr>
            <a:r>
              <a:rPr lang="en-US" dirty="0" smtClean="0"/>
              <a:t>… or dynamically with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condor_prio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 smtClean="0"/>
              <a:t>cmd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Users can set priority of their own jobs</a:t>
            </a:r>
          </a:p>
          <a:p>
            <a:pPr eaLnBrk="1" hangingPunct="1">
              <a:defRPr/>
            </a:pPr>
            <a:r>
              <a:rPr lang="en-US" dirty="0" smtClean="0"/>
              <a:t>Integers, larger numbers are better priority</a:t>
            </a:r>
          </a:p>
          <a:p>
            <a:pPr eaLnBrk="1" hangingPunct="1">
              <a:defRPr/>
            </a:pPr>
            <a:r>
              <a:rPr lang="en-US" dirty="0" smtClean="0"/>
              <a:t>Only impacts order between jobs for a single user on a single schedd</a:t>
            </a:r>
          </a:p>
          <a:p>
            <a:pPr eaLnBrk="1" hangingPunct="1">
              <a:defRPr/>
            </a:pPr>
            <a:r>
              <a:rPr lang="en-US" dirty="0" smtClean="0"/>
              <a:t>A tool for users to sort their own jobs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Schedd Policy: Job Priority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252D156E-E465-453B-83D1-348C4602BE42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17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 advTm="3613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in submit file with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RANK = Memory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Not as powerful as you may think: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Remember steady state condition – there may not be that many resources to sort at any given time when pool is fully utilized.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Schedd Policy:  Job 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Manage priorities across groups of users and jobs</a:t>
            </a:r>
          </a:p>
          <a:p>
            <a:pPr eaLnBrk="1" hangingPunct="1">
              <a:defRPr/>
            </a:pPr>
            <a:r>
              <a:rPr lang="en-US" dirty="0" smtClean="0"/>
              <a:t>Can guarantee maximum numbers of computers for groups (quotas)</a:t>
            </a:r>
          </a:p>
          <a:p>
            <a:pPr eaLnBrk="1" hangingPunct="1">
              <a:defRPr/>
            </a:pPr>
            <a:r>
              <a:rPr lang="en-US" dirty="0" smtClean="0"/>
              <a:t>Supports hierarchies</a:t>
            </a:r>
          </a:p>
          <a:p>
            <a:pPr eaLnBrk="1" hangingPunct="1">
              <a:defRPr/>
            </a:pPr>
            <a:r>
              <a:rPr lang="en-US" dirty="0" smtClean="0"/>
              <a:t>Anyone can join any group (well</a:t>
            </a:r>
            <a:r>
              <a:rPr lang="is-IS" dirty="0" smtClean="0"/>
              <a:t>…)</a:t>
            </a:r>
            <a:endParaRPr lang="en-US" dirty="0" smtClean="0"/>
          </a:p>
        </p:txBody>
      </p:sp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Accounting Groups (2 kinds)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FA65BB64-A233-4A6F-B37B-41025E1EA834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19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 spd="slow" advTm="4457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you have some resources…</a:t>
            </a:r>
          </a:p>
          <a:p>
            <a:pPr marL="457200" lvl="1" indent="0">
              <a:buNone/>
            </a:pPr>
            <a:r>
              <a:rPr lang="en-US" dirty="0" smtClean="0"/>
              <a:t>… </a:t>
            </a:r>
            <a:r>
              <a:rPr lang="en-US" dirty="0"/>
              <a:t>how does HTCondor decide which job to run?</a:t>
            </a:r>
          </a:p>
          <a:p>
            <a:endParaRPr lang="en-US" dirty="0"/>
          </a:p>
          <a:p>
            <a:r>
              <a:rPr lang="en-US" dirty="0" smtClean="0"/>
              <a:t>The admin needs to define a policy that controls the relative priorities</a:t>
            </a:r>
          </a:p>
          <a:p>
            <a:endParaRPr lang="en-US" dirty="0"/>
          </a:p>
          <a:p>
            <a:r>
              <a:rPr lang="en-US" dirty="0" smtClean="0"/>
              <a:t>What defines a “good” or “fair” policy?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HTCondor scheduling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submit file</a:t>
            </a:r>
          </a:p>
          <a:p>
            <a:pPr lvl="1"/>
            <a:r>
              <a:rPr lang="en-US" dirty="0" err="1" smtClean="0"/>
              <a:t>Accounting_Group</a:t>
            </a:r>
            <a:r>
              <a:rPr lang="en-US" dirty="0" smtClean="0"/>
              <a:t> = “group1”</a:t>
            </a:r>
          </a:p>
          <a:p>
            <a:pPr lvl="1"/>
            <a:endParaRPr lang="en-US" dirty="0"/>
          </a:p>
          <a:p>
            <a:r>
              <a:rPr lang="en-US" dirty="0" smtClean="0"/>
              <a:t>Treats all users as the same for priority</a:t>
            </a:r>
          </a:p>
          <a:p>
            <a:r>
              <a:rPr lang="en-US" dirty="0" smtClean="0"/>
              <a:t>Accounting groups not pre-defined</a:t>
            </a:r>
          </a:p>
          <a:p>
            <a:r>
              <a:rPr lang="en-US" dirty="0" smtClean="0"/>
              <a:t>No verification – </a:t>
            </a:r>
            <a:r>
              <a:rPr lang="en-US" dirty="0" err="1" smtClean="0"/>
              <a:t>HTCondor</a:t>
            </a:r>
            <a:r>
              <a:rPr lang="en-US" dirty="0" smtClean="0"/>
              <a:t> trusts the job</a:t>
            </a:r>
          </a:p>
          <a:p>
            <a:r>
              <a:rPr lang="en-US" dirty="0" err="1" smtClean="0"/>
              <a:t>condor_userprio</a:t>
            </a:r>
            <a:r>
              <a:rPr lang="en-US" dirty="0" smtClean="0"/>
              <a:t> replaces user with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Groups as Alias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condor_userprio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setfactor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group1@wisc.edu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ondor_userprio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setfactor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 group2@wisc.edu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Note that you must get UID_DOMAIN correct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Gives group1 members twice as many resources as group2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</a:t>
            </a:r>
            <a:r>
              <a:rPr lang="en-US" dirty="0" smtClean="0"/>
              <a:t> factors with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predefined in cm’s </a:t>
            </a:r>
            <a:r>
              <a:rPr lang="en-US" dirty="0" err="1" smtClean="0"/>
              <a:t>config</a:t>
            </a:r>
            <a:r>
              <a:rPr lang="en-US" dirty="0" smtClean="0"/>
              <a:t> file: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GROUP_NAMES = a, b, c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GROUP_QUOTA_a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GROUP_QUOTA_b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</a:t>
            </a:r>
          </a:p>
          <a:p>
            <a:r>
              <a:rPr lang="en-US" dirty="0" smtClean="0"/>
              <a:t>And in submit file: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Accounting_Group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Accounting_User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gthain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Groups</a:t>
            </a:r>
            <a:r>
              <a:rPr lang="en-US" dirty="0"/>
              <a:t> </a:t>
            </a:r>
            <a:r>
              <a:rPr lang="en-US" dirty="0" smtClean="0"/>
              <a:t>w/ Quota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“a” limited to 10</a:t>
            </a:r>
          </a:p>
          <a:p>
            <a:r>
              <a:rPr lang="en-US" dirty="0" smtClean="0"/>
              <a:t>“b” to 20</a:t>
            </a:r>
          </a:p>
          <a:p>
            <a:endParaRPr lang="en-US" dirty="0"/>
          </a:p>
          <a:p>
            <a:r>
              <a:rPr lang="en-US" dirty="0" smtClean="0"/>
              <a:t>Even if idle machines</a:t>
            </a:r>
          </a:p>
          <a:p>
            <a:r>
              <a:rPr lang="en-US" dirty="0" smtClean="0"/>
              <a:t>What is the unit?</a:t>
            </a:r>
          </a:p>
          <a:p>
            <a:pPr lvl="1"/>
            <a:r>
              <a:rPr lang="en-US" dirty="0" smtClean="0"/>
              <a:t>Slot weight.</a:t>
            </a:r>
          </a:p>
          <a:p>
            <a:r>
              <a:rPr lang="en-US" dirty="0" smtClean="0"/>
              <a:t>With fair share for users within group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/>
              <a:t>Q</a:t>
            </a:r>
            <a:r>
              <a:rPr lang="en-US" dirty="0" smtClean="0"/>
              <a:t>uotas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222375"/>
            <a:ext cx="382587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8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versus Dynamic: Number of nodes versus proportion of the nodes</a:t>
            </a:r>
          </a:p>
          <a:p>
            <a:endParaRPr lang="en-US" dirty="0"/>
          </a:p>
          <a:p>
            <a:r>
              <a:rPr lang="en-US" dirty="0" smtClean="0"/>
              <a:t>Dynamic scales to size of pool.</a:t>
            </a:r>
            <a:endParaRPr lang="en-US" dirty="0"/>
          </a:p>
          <a:p>
            <a:r>
              <a:rPr lang="en-US" dirty="0" smtClean="0"/>
              <a:t>Static only “scales” if you oversubscribe your pool – </a:t>
            </a:r>
            <a:r>
              <a:rPr lang="en-US" dirty="0" err="1" smtClean="0"/>
              <a:t>HTCondor</a:t>
            </a:r>
            <a:r>
              <a:rPr lang="en-US" dirty="0" smtClean="0"/>
              <a:t> shrinks the allocations proportionally so they fit</a:t>
            </a:r>
          </a:p>
          <a:p>
            <a:pPr lvl="1"/>
            <a:r>
              <a:rPr lang="en-US" dirty="0" smtClean="0"/>
              <a:t>This can be disabled in the configuration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Group Quotas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990600" cy="457200"/>
          </a:xfrm>
          <a:prstGeom prst="rect">
            <a:avLst/>
          </a:prstGeom>
        </p:spPr>
        <p:txBody>
          <a:bodyPr/>
          <a:lstStyle/>
          <a:p>
            <a:fld id="{194949BC-CF6B-4EB9-8F27-F0DECFB043B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1030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927225"/>
            <a:ext cx="13128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00638" y="1925638"/>
            <a:ext cx="1681162" cy="5048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CompSci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3338513"/>
            <a:ext cx="1314450" cy="679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3338513"/>
            <a:ext cx="131445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419600" y="3338513"/>
            <a:ext cx="1809750" cy="5032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architecture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424613" y="3338513"/>
            <a:ext cx="1314450" cy="5032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    DB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0" y="4597400"/>
            <a:ext cx="1008063" cy="722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4606925"/>
            <a:ext cx="88900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0315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008982" y="2040731"/>
            <a:ext cx="90805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6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687638" y="2752725"/>
            <a:ext cx="941387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7" name="Straight Arrow Connector 17"/>
          <p:cNvCxnSpPr>
            <a:cxnSpLocks noChangeShapeType="1"/>
            <a:stCxn id="6" idx="2"/>
            <a:endCxn id="9" idx="0"/>
          </p:cNvCxnSpPr>
          <p:nvPr/>
        </p:nvCxnSpPr>
        <p:spPr bwMode="auto">
          <a:xfrm flipH="1">
            <a:off x="5324475" y="2430463"/>
            <a:ext cx="617538" cy="908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8" name="Straight Arrow Connector 19"/>
          <p:cNvCxnSpPr>
            <a:cxnSpLocks noChangeShapeType="1"/>
            <a:stCxn id="6" idx="2"/>
            <a:endCxn id="10" idx="0"/>
          </p:cNvCxnSpPr>
          <p:nvPr/>
        </p:nvCxnSpPr>
        <p:spPr bwMode="auto">
          <a:xfrm>
            <a:off x="5942013" y="2430463"/>
            <a:ext cx="1139825" cy="908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9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365375" y="3624263"/>
            <a:ext cx="534987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20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15532" y="3785394"/>
            <a:ext cx="544512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0321" name="TextBox 24"/>
          <p:cNvSpPr txBox="1">
            <a:spLocks noChangeArrowheads="1"/>
          </p:cNvSpPr>
          <p:nvPr/>
        </p:nvSpPr>
        <p:spPr bwMode="auto">
          <a:xfrm>
            <a:off x="3459163" y="1587500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0322" name="TextBox 25"/>
          <p:cNvSpPr txBox="1">
            <a:spLocks noChangeArrowheads="1"/>
          </p:cNvSpPr>
          <p:nvPr/>
        </p:nvSpPr>
        <p:spPr bwMode="auto">
          <a:xfrm>
            <a:off x="5965825" y="15859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0323" name="TextBox 26"/>
          <p:cNvSpPr txBox="1">
            <a:spLocks noChangeArrowheads="1"/>
          </p:cNvSpPr>
          <p:nvPr/>
        </p:nvSpPr>
        <p:spPr bwMode="auto">
          <a:xfrm>
            <a:off x="950913" y="3032125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0324" name="TextBox 28"/>
          <p:cNvSpPr txBox="1">
            <a:spLocks noChangeArrowheads="1"/>
          </p:cNvSpPr>
          <p:nvPr/>
        </p:nvSpPr>
        <p:spPr bwMode="auto">
          <a:xfrm>
            <a:off x="3594998" y="300990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>
                <a:cs typeface="Arial" charset="0"/>
              </a:rPr>
              <a:t>6</a:t>
            </a:r>
            <a:r>
              <a:rPr lang="en-US" altLang="en-US" sz="1800" dirty="0" smtClean="0">
                <a:cs typeface="Arial" charset="0"/>
              </a:rPr>
              <a:t>00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5" name="TextBox 29"/>
          <p:cNvSpPr txBox="1">
            <a:spLocks noChangeArrowheads="1"/>
          </p:cNvSpPr>
          <p:nvPr/>
        </p:nvSpPr>
        <p:spPr bwMode="auto">
          <a:xfrm>
            <a:off x="135731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0326" name="TextBox 30"/>
          <p:cNvSpPr txBox="1">
            <a:spLocks noChangeArrowheads="1"/>
          </p:cNvSpPr>
          <p:nvPr/>
        </p:nvSpPr>
        <p:spPr bwMode="auto">
          <a:xfrm>
            <a:off x="441166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0327" name="TextBox 31"/>
          <p:cNvSpPr txBox="1">
            <a:spLocks noChangeArrowheads="1"/>
          </p:cNvSpPr>
          <p:nvPr/>
        </p:nvSpPr>
        <p:spPr bwMode="auto">
          <a:xfrm>
            <a:off x="4629150" y="3009900"/>
            <a:ext cx="53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0328" name="TextBox 32"/>
          <p:cNvSpPr txBox="1">
            <a:spLocks noChangeArrowheads="1"/>
          </p:cNvSpPr>
          <p:nvPr/>
        </p:nvSpPr>
        <p:spPr bwMode="auto">
          <a:xfrm>
            <a:off x="7246938" y="30099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63813" y="4595094"/>
            <a:ext cx="1368425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0330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48026" y="4062413"/>
            <a:ext cx="90487" cy="53268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0331" name="TextBox 40"/>
          <p:cNvSpPr txBox="1">
            <a:spLocks noChangeArrowheads="1"/>
          </p:cNvSpPr>
          <p:nvPr/>
        </p:nvSpPr>
        <p:spPr bwMode="auto">
          <a:xfrm>
            <a:off x="3381375" y="431165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1440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990600" cy="457200"/>
          </a:xfrm>
          <a:prstGeom prst="rect">
            <a:avLst/>
          </a:prstGeom>
        </p:spPr>
        <p:txBody>
          <a:bodyPr/>
          <a:lstStyle/>
          <a:p>
            <a:fld id="{194949BC-CF6B-4EB9-8F27-F0DECFB043B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1030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927225"/>
            <a:ext cx="13128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00638" y="1925638"/>
            <a:ext cx="1681162" cy="5048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CompSci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3338513"/>
            <a:ext cx="1314450" cy="679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3338513"/>
            <a:ext cx="131445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419600" y="3338513"/>
            <a:ext cx="1809750" cy="5032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architecture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424613" y="3338513"/>
            <a:ext cx="1314450" cy="5032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    DB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0" y="4597400"/>
            <a:ext cx="1008063" cy="722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4606925"/>
            <a:ext cx="88900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0315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008982" y="2040731"/>
            <a:ext cx="90805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6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687638" y="2752725"/>
            <a:ext cx="941387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7" name="Straight Arrow Connector 17"/>
          <p:cNvCxnSpPr>
            <a:cxnSpLocks noChangeShapeType="1"/>
            <a:stCxn id="6" idx="2"/>
            <a:endCxn id="9" idx="0"/>
          </p:cNvCxnSpPr>
          <p:nvPr/>
        </p:nvCxnSpPr>
        <p:spPr bwMode="auto">
          <a:xfrm flipH="1">
            <a:off x="5324475" y="2430463"/>
            <a:ext cx="617538" cy="908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8" name="Straight Arrow Connector 19"/>
          <p:cNvCxnSpPr>
            <a:cxnSpLocks noChangeShapeType="1"/>
            <a:stCxn id="6" idx="2"/>
            <a:endCxn id="10" idx="0"/>
          </p:cNvCxnSpPr>
          <p:nvPr/>
        </p:nvCxnSpPr>
        <p:spPr bwMode="auto">
          <a:xfrm>
            <a:off x="5942013" y="2430463"/>
            <a:ext cx="1139825" cy="908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9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365375" y="3624263"/>
            <a:ext cx="534987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20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15532" y="3785394"/>
            <a:ext cx="544512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0321" name="TextBox 24"/>
          <p:cNvSpPr txBox="1">
            <a:spLocks noChangeArrowheads="1"/>
          </p:cNvSpPr>
          <p:nvPr/>
        </p:nvSpPr>
        <p:spPr bwMode="auto">
          <a:xfrm>
            <a:off x="3402352" y="1587500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0.66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2" name="TextBox 25"/>
          <p:cNvSpPr txBox="1">
            <a:spLocks noChangeArrowheads="1"/>
          </p:cNvSpPr>
          <p:nvPr/>
        </p:nvSpPr>
        <p:spPr bwMode="auto">
          <a:xfrm>
            <a:off x="5907427" y="1585913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0.33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3" name="TextBox 26"/>
          <p:cNvSpPr txBox="1">
            <a:spLocks noChangeArrowheads="1"/>
          </p:cNvSpPr>
          <p:nvPr/>
        </p:nvSpPr>
        <p:spPr bwMode="auto">
          <a:xfrm>
            <a:off x="1009519" y="3032125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0.2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4" name="TextBox 28"/>
          <p:cNvSpPr txBox="1">
            <a:spLocks noChangeArrowheads="1"/>
          </p:cNvSpPr>
          <p:nvPr/>
        </p:nvSpPr>
        <p:spPr bwMode="auto">
          <a:xfrm>
            <a:off x="3652707" y="3009900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0.6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5" name="TextBox 29"/>
          <p:cNvSpPr txBox="1">
            <a:spLocks noChangeArrowheads="1"/>
          </p:cNvSpPr>
          <p:nvPr/>
        </p:nvSpPr>
        <p:spPr bwMode="auto">
          <a:xfrm>
            <a:off x="1414332" y="4291013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0.4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6" name="TextBox 30"/>
          <p:cNvSpPr txBox="1">
            <a:spLocks noChangeArrowheads="1"/>
          </p:cNvSpPr>
          <p:nvPr/>
        </p:nvSpPr>
        <p:spPr bwMode="auto">
          <a:xfrm>
            <a:off x="4468682" y="4291013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0.2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7" name="TextBox 31"/>
          <p:cNvSpPr txBox="1">
            <a:spLocks noChangeArrowheads="1"/>
          </p:cNvSpPr>
          <p:nvPr/>
        </p:nvSpPr>
        <p:spPr bwMode="auto">
          <a:xfrm>
            <a:off x="4687757" y="3009900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0.5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8" name="TextBox 32"/>
          <p:cNvSpPr txBox="1">
            <a:spLocks noChangeArrowheads="1"/>
          </p:cNvSpPr>
          <p:nvPr/>
        </p:nvSpPr>
        <p:spPr bwMode="auto">
          <a:xfrm>
            <a:off x="7303957" y="3009900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0.5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63813" y="4595094"/>
            <a:ext cx="1368425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0330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48026" y="4062413"/>
            <a:ext cx="90487" cy="53268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0331" name="TextBox 40"/>
          <p:cNvSpPr txBox="1">
            <a:spLocks noChangeArrowheads="1"/>
          </p:cNvSpPr>
          <p:nvPr/>
        </p:nvSpPr>
        <p:spPr bwMode="auto">
          <a:xfrm>
            <a:off x="3438394" y="4311650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0.4</a:t>
            </a:r>
            <a:endParaRPr lang="en-US" altLang="en-US" sz="1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990600" cy="457200"/>
          </a:xfrm>
          <a:prstGeom prst="rect">
            <a:avLst/>
          </a:prstGeom>
        </p:spPr>
        <p:txBody>
          <a:bodyPr/>
          <a:lstStyle/>
          <a:p>
            <a:fld id="{DDA5DF5B-A085-4D9E-97F5-8279FC73E95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113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927225"/>
            <a:ext cx="13128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3338513"/>
            <a:ext cx="1314450" cy="679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3338513"/>
            <a:ext cx="131445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0" y="4597400"/>
            <a:ext cx="1008063" cy="722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4606925"/>
            <a:ext cx="88900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1336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008982" y="2040731"/>
            <a:ext cx="90805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7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687638" y="2752725"/>
            <a:ext cx="941387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8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365375" y="3624263"/>
            <a:ext cx="534987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9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15532" y="3785394"/>
            <a:ext cx="544512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0" name="TextBox 24"/>
          <p:cNvSpPr txBox="1">
            <a:spLocks noChangeArrowheads="1"/>
          </p:cNvSpPr>
          <p:nvPr/>
        </p:nvSpPr>
        <p:spPr bwMode="auto">
          <a:xfrm>
            <a:off x="3459163" y="1587500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1341" name="TextBox 26"/>
          <p:cNvSpPr txBox="1">
            <a:spLocks noChangeArrowheads="1"/>
          </p:cNvSpPr>
          <p:nvPr/>
        </p:nvSpPr>
        <p:spPr bwMode="auto">
          <a:xfrm>
            <a:off x="950913" y="3032125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1342" name="TextBox 28"/>
          <p:cNvSpPr txBox="1">
            <a:spLocks noChangeArrowheads="1"/>
          </p:cNvSpPr>
          <p:nvPr/>
        </p:nvSpPr>
        <p:spPr bwMode="auto">
          <a:xfrm>
            <a:off x="3594998" y="300990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>
                <a:cs typeface="Arial" charset="0"/>
              </a:rPr>
              <a:t>6</a:t>
            </a:r>
            <a:r>
              <a:rPr lang="en-US" altLang="en-US" sz="1800" dirty="0" smtClean="0">
                <a:cs typeface="Arial" charset="0"/>
              </a:rPr>
              <a:t>00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1343" name="TextBox 29"/>
          <p:cNvSpPr txBox="1">
            <a:spLocks noChangeArrowheads="1"/>
          </p:cNvSpPr>
          <p:nvPr/>
        </p:nvSpPr>
        <p:spPr bwMode="auto">
          <a:xfrm>
            <a:off x="135731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1344" name="TextBox 30"/>
          <p:cNvSpPr txBox="1">
            <a:spLocks noChangeArrowheads="1"/>
          </p:cNvSpPr>
          <p:nvPr/>
        </p:nvSpPr>
        <p:spPr bwMode="auto">
          <a:xfrm>
            <a:off x="441166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5" y="4605338"/>
            <a:ext cx="1368425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1346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8" y="4062413"/>
            <a:ext cx="60325" cy="542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7" name="TextBox 40"/>
          <p:cNvSpPr txBox="1">
            <a:spLocks noChangeArrowheads="1"/>
          </p:cNvSpPr>
          <p:nvPr/>
        </p:nvSpPr>
        <p:spPr bwMode="auto">
          <a:xfrm>
            <a:off x="3381375" y="431165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1348" name="TextBox 27"/>
          <p:cNvSpPr txBox="1">
            <a:spLocks noChangeArrowheads="1"/>
          </p:cNvSpPr>
          <p:nvPr/>
        </p:nvSpPr>
        <p:spPr bwMode="auto">
          <a:xfrm>
            <a:off x="3711577" y="1708150"/>
            <a:ext cx="5341936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err="1">
                <a:cs typeface="Arial" charset="0"/>
              </a:rPr>
              <a:t>GROUP_QUOTA_physics</a:t>
            </a:r>
            <a:r>
              <a:rPr lang="en-US" altLang="en-US" sz="2000" dirty="0">
                <a:cs typeface="Arial" charset="0"/>
              </a:rPr>
              <a:t> = 700</a:t>
            </a:r>
          </a:p>
          <a:p>
            <a:r>
              <a:rPr lang="en-US" altLang="en-US" sz="2000" dirty="0" err="1">
                <a:cs typeface="Arial" charset="0"/>
              </a:rPr>
              <a:t>GROUP_QUOTA_physics.string_theory</a:t>
            </a:r>
            <a:r>
              <a:rPr lang="en-US" altLang="en-US" sz="2000" dirty="0">
                <a:cs typeface="Arial" charset="0"/>
              </a:rPr>
              <a:t> = 100</a:t>
            </a:r>
          </a:p>
          <a:p>
            <a:r>
              <a:rPr lang="en-US" altLang="en-US" sz="2000" dirty="0" err="1">
                <a:cs typeface="Arial" charset="0"/>
              </a:rPr>
              <a:t>GROUP_QUOTA_physics.particle_physics</a:t>
            </a:r>
            <a:r>
              <a:rPr lang="en-US" altLang="en-US" sz="2000" dirty="0">
                <a:cs typeface="Arial" charset="0"/>
              </a:rPr>
              <a:t> = 600</a:t>
            </a:r>
          </a:p>
          <a:p>
            <a:r>
              <a:rPr lang="en-US" altLang="en-US" sz="1600" dirty="0" err="1">
                <a:cs typeface="Arial" charset="0"/>
              </a:rPr>
              <a:t>GROUP_QUOTA_physics.particle_physics.CMS</a:t>
            </a:r>
            <a:r>
              <a:rPr lang="en-US" altLang="en-US" sz="1600" dirty="0">
                <a:cs typeface="Arial" charset="0"/>
              </a:rPr>
              <a:t> = 200</a:t>
            </a:r>
          </a:p>
          <a:p>
            <a:r>
              <a:rPr lang="en-US" altLang="en-US" sz="1600" dirty="0" err="1">
                <a:cs typeface="Arial" charset="0"/>
              </a:rPr>
              <a:t>GROUP_QUOTA_physics.particle_physics.ATLAS</a:t>
            </a:r>
            <a:r>
              <a:rPr lang="en-US" altLang="en-US" sz="1600" dirty="0">
                <a:cs typeface="Arial" charset="0"/>
              </a:rPr>
              <a:t> = 200</a:t>
            </a:r>
          </a:p>
          <a:p>
            <a:r>
              <a:rPr lang="en-US" altLang="en-US" sz="1600" dirty="0" err="1">
                <a:cs typeface="Arial" charset="0"/>
              </a:rPr>
              <a:t>GROUP_QUOTA_physics.particle_physics.CDF</a:t>
            </a:r>
            <a:r>
              <a:rPr lang="en-US" altLang="en-US" sz="1600" dirty="0">
                <a:cs typeface="Arial" charset="0"/>
              </a:rPr>
              <a:t> = 100</a:t>
            </a:r>
          </a:p>
        </p:txBody>
      </p:sp>
      <p:sp>
        <p:nvSpPr>
          <p:cNvPr id="611349" name="Rounded Rectangular Callout 33"/>
          <p:cNvSpPr>
            <a:spLocks noChangeArrowheads="1"/>
          </p:cNvSpPr>
          <p:nvPr/>
        </p:nvSpPr>
        <p:spPr bwMode="auto">
          <a:xfrm>
            <a:off x="5391151" y="3783013"/>
            <a:ext cx="2890837" cy="1797050"/>
          </a:xfrm>
          <a:prstGeom prst="wedgeRoundRectCallout">
            <a:avLst>
              <a:gd name="adj1" fmla="val -25380"/>
              <a:gd name="adj2" fmla="val -72866"/>
              <a:gd name="adj3" fmla="val 16667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group.sub-group.sub-sub-group…</a:t>
            </a:r>
          </a:p>
        </p:txBody>
      </p:sp>
    </p:spTree>
    <p:extLst>
      <p:ext uri="{BB962C8B-B14F-4D97-AF65-F5344CB8AC3E}">
        <p14:creationId xmlns:p14="http://schemas.microsoft.com/office/powerpoint/2010/main" val="20234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990600" cy="457200"/>
          </a:xfrm>
          <a:prstGeom prst="rect">
            <a:avLst/>
          </a:prstGeom>
        </p:spPr>
        <p:txBody>
          <a:bodyPr/>
          <a:lstStyle/>
          <a:p>
            <a:fld id="{DDA5DF5B-A085-4D9E-97F5-8279FC73E95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113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927225"/>
            <a:ext cx="13128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3338513"/>
            <a:ext cx="1314450" cy="679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3338513"/>
            <a:ext cx="131445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0" y="4597400"/>
            <a:ext cx="1008063" cy="722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4606925"/>
            <a:ext cx="88900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1336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008982" y="2040731"/>
            <a:ext cx="90805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7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687638" y="2752725"/>
            <a:ext cx="941387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8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365375" y="3624263"/>
            <a:ext cx="534987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9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15532" y="3785394"/>
            <a:ext cx="544512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0" name="TextBox 24"/>
          <p:cNvSpPr txBox="1">
            <a:spLocks noChangeArrowheads="1"/>
          </p:cNvSpPr>
          <p:nvPr/>
        </p:nvSpPr>
        <p:spPr bwMode="auto">
          <a:xfrm>
            <a:off x="3459163" y="1587500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1341" name="TextBox 26"/>
          <p:cNvSpPr txBox="1">
            <a:spLocks noChangeArrowheads="1"/>
          </p:cNvSpPr>
          <p:nvPr/>
        </p:nvSpPr>
        <p:spPr bwMode="auto">
          <a:xfrm>
            <a:off x="950913" y="3032125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1342" name="TextBox 28"/>
          <p:cNvSpPr txBox="1">
            <a:spLocks noChangeArrowheads="1"/>
          </p:cNvSpPr>
          <p:nvPr/>
        </p:nvSpPr>
        <p:spPr bwMode="auto">
          <a:xfrm>
            <a:off x="3594998" y="300990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600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1343" name="TextBox 29"/>
          <p:cNvSpPr txBox="1">
            <a:spLocks noChangeArrowheads="1"/>
          </p:cNvSpPr>
          <p:nvPr/>
        </p:nvSpPr>
        <p:spPr bwMode="auto">
          <a:xfrm>
            <a:off x="135731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>
                <a:solidFill>
                  <a:srgbClr val="FF0000"/>
                </a:solidFill>
                <a:cs typeface="Arial" charset="0"/>
              </a:rPr>
              <a:t>200</a:t>
            </a:r>
          </a:p>
        </p:txBody>
      </p:sp>
      <p:sp>
        <p:nvSpPr>
          <p:cNvPr id="611344" name="TextBox 30"/>
          <p:cNvSpPr txBox="1">
            <a:spLocks noChangeArrowheads="1"/>
          </p:cNvSpPr>
          <p:nvPr/>
        </p:nvSpPr>
        <p:spPr bwMode="auto">
          <a:xfrm>
            <a:off x="441166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5" y="4605338"/>
            <a:ext cx="1368425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1346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8" y="4062413"/>
            <a:ext cx="60325" cy="542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7" name="TextBox 40"/>
          <p:cNvSpPr txBox="1">
            <a:spLocks noChangeArrowheads="1"/>
          </p:cNvSpPr>
          <p:nvPr/>
        </p:nvSpPr>
        <p:spPr bwMode="auto">
          <a:xfrm>
            <a:off x="3381375" y="431165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cs typeface="Arial" charset="0"/>
              </a:rPr>
              <a:t>200</a:t>
            </a:r>
          </a:p>
        </p:txBody>
      </p:sp>
      <p:sp>
        <p:nvSpPr>
          <p:cNvPr id="611348" name="TextBox 27"/>
          <p:cNvSpPr txBox="1">
            <a:spLocks noChangeArrowheads="1"/>
          </p:cNvSpPr>
          <p:nvPr/>
        </p:nvSpPr>
        <p:spPr bwMode="auto">
          <a:xfrm>
            <a:off x="3962400" y="1596230"/>
            <a:ext cx="5141913" cy="300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 smtClean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Look closely at the numbers in red</a:t>
            </a:r>
          </a:p>
          <a:p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600 – (200 + 200 + 100) = 100</a:t>
            </a:r>
          </a:p>
          <a:p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There are extra resources there</a:t>
            </a:r>
            <a:r>
              <a:rPr lang="is-IS" altLang="en-US" dirty="0" smtClean="0">
                <a:cs typeface="Arial" charset="0"/>
              </a:rPr>
              <a:t>…</a:t>
            </a:r>
          </a:p>
          <a:p>
            <a:r>
              <a:rPr lang="is-IS" altLang="en-US" dirty="0" smtClean="0">
                <a:cs typeface="Arial" charset="0"/>
              </a:rPr>
              <a:t>now what?</a:t>
            </a:r>
            <a:endParaRPr lang="en-US" alt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990600" cy="457200"/>
          </a:xfrm>
          <a:prstGeom prst="rect">
            <a:avLst/>
          </a:prstGeom>
        </p:spPr>
        <p:txBody>
          <a:bodyPr/>
          <a:lstStyle/>
          <a:p>
            <a:fld id="{DDA5DF5B-A085-4D9E-97F5-8279FC73E95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113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927225"/>
            <a:ext cx="13128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3338513"/>
            <a:ext cx="1314450" cy="679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3338513"/>
            <a:ext cx="131445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0" y="4597400"/>
            <a:ext cx="1008063" cy="722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4606925"/>
            <a:ext cx="88900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1336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008982" y="2040731"/>
            <a:ext cx="90805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7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687638" y="2752725"/>
            <a:ext cx="941387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8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365375" y="3624263"/>
            <a:ext cx="534987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9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15532" y="3785394"/>
            <a:ext cx="544512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0" name="TextBox 24"/>
          <p:cNvSpPr txBox="1">
            <a:spLocks noChangeArrowheads="1"/>
          </p:cNvSpPr>
          <p:nvPr/>
        </p:nvSpPr>
        <p:spPr bwMode="auto">
          <a:xfrm>
            <a:off x="3459163" y="1587500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1341" name="TextBox 26"/>
          <p:cNvSpPr txBox="1">
            <a:spLocks noChangeArrowheads="1"/>
          </p:cNvSpPr>
          <p:nvPr/>
        </p:nvSpPr>
        <p:spPr bwMode="auto">
          <a:xfrm>
            <a:off x="950913" y="3032125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1342" name="TextBox 28"/>
          <p:cNvSpPr txBox="1">
            <a:spLocks noChangeArrowheads="1"/>
          </p:cNvSpPr>
          <p:nvPr/>
        </p:nvSpPr>
        <p:spPr bwMode="auto">
          <a:xfrm>
            <a:off x="3119438" y="3009900"/>
            <a:ext cx="100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>
                <a:cs typeface="Arial" charset="0"/>
              </a:rPr>
              <a:t>500</a:t>
            </a:r>
            <a:r>
              <a:rPr lang="en-US" altLang="en-US" sz="1800" dirty="0">
                <a:solidFill>
                  <a:srgbClr val="FF0000"/>
                </a:solidFill>
                <a:cs typeface="Arial" charset="0"/>
              </a:rPr>
              <a:t>+100</a:t>
            </a:r>
          </a:p>
        </p:txBody>
      </p:sp>
      <p:sp>
        <p:nvSpPr>
          <p:cNvPr id="611343" name="TextBox 29"/>
          <p:cNvSpPr txBox="1">
            <a:spLocks noChangeArrowheads="1"/>
          </p:cNvSpPr>
          <p:nvPr/>
        </p:nvSpPr>
        <p:spPr bwMode="auto">
          <a:xfrm>
            <a:off x="135731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1344" name="TextBox 30"/>
          <p:cNvSpPr txBox="1">
            <a:spLocks noChangeArrowheads="1"/>
          </p:cNvSpPr>
          <p:nvPr/>
        </p:nvSpPr>
        <p:spPr bwMode="auto">
          <a:xfrm>
            <a:off x="4411663" y="4291013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5" y="4605338"/>
            <a:ext cx="1368425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1346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8" y="4062413"/>
            <a:ext cx="60325" cy="542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7" name="TextBox 40"/>
          <p:cNvSpPr txBox="1">
            <a:spLocks noChangeArrowheads="1"/>
          </p:cNvSpPr>
          <p:nvPr/>
        </p:nvSpPr>
        <p:spPr bwMode="auto">
          <a:xfrm>
            <a:off x="3381375" y="431165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1348" name="TextBox 27"/>
          <p:cNvSpPr txBox="1">
            <a:spLocks noChangeArrowheads="1"/>
          </p:cNvSpPr>
          <p:nvPr/>
        </p:nvSpPr>
        <p:spPr bwMode="auto">
          <a:xfrm>
            <a:off x="3962400" y="1596231"/>
            <a:ext cx="514191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 smtClean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There are 100 extra resources there</a:t>
            </a:r>
          </a:p>
          <a:p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Who gets to use them?</a:t>
            </a:r>
          </a:p>
          <a:p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In this case, only “particle physics”</a:t>
            </a:r>
          </a:p>
          <a:p>
            <a:r>
              <a:rPr lang="en-US" altLang="en-US" dirty="0" smtClean="0">
                <a:cs typeface="Arial" charset="0"/>
              </a:rPr>
              <a:t>(not the children</a:t>
            </a:r>
            <a:r>
              <a:rPr lang="is-IS" altLang="en-US" dirty="0" smtClean="0">
                <a:cs typeface="Arial" charset="0"/>
              </a:rPr>
              <a:t>… quotas are</a:t>
            </a:r>
          </a:p>
          <a:p>
            <a:r>
              <a:rPr lang="en-US" altLang="en-US" dirty="0" smtClean="0">
                <a:cs typeface="Arial" charset="0"/>
              </a:rPr>
              <a:t>s</a:t>
            </a:r>
            <a:r>
              <a:rPr lang="is-IS" altLang="en-US" dirty="0" smtClean="0">
                <a:cs typeface="Arial" charset="0"/>
              </a:rPr>
              <a:t>till strictly enforced there)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HTCondor does not share the same model of, for example, PBS, where jobs are placed into a first-in-first-out queue</a:t>
            </a:r>
          </a:p>
          <a:p>
            <a:endParaRPr lang="en-US" dirty="0"/>
          </a:p>
          <a:p>
            <a:r>
              <a:rPr lang="en-US" dirty="0" smtClean="0"/>
              <a:t>It instead is based around a concept called “Fair Share”</a:t>
            </a:r>
          </a:p>
          <a:p>
            <a:pPr lvl="1"/>
            <a:r>
              <a:rPr lang="en-US" dirty="0" smtClean="0"/>
              <a:t>Assumes users are competing for resources</a:t>
            </a:r>
          </a:p>
          <a:p>
            <a:pPr lvl="1"/>
            <a:r>
              <a:rPr lang="en-US" dirty="0" smtClean="0"/>
              <a:t>Aims for long-term fairness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752911" cy="4227513"/>
          </a:xfrm>
        </p:spPr>
        <p:txBody>
          <a:bodyPr/>
          <a:lstStyle/>
          <a:p>
            <a:r>
              <a:rPr lang="en-US" dirty="0" smtClean="0"/>
              <a:t>Determines who can share extra resources</a:t>
            </a:r>
          </a:p>
          <a:p>
            <a:endParaRPr lang="en-US" dirty="0" smtClean="0"/>
          </a:p>
          <a:p>
            <a:r>
              <a:rPr lang="en-US" dirty="0" smtClean="0"/>
              <a:t>Allows groups to go over quota if there are idle machines</a:t>
            </a:r>
          </a:p>
          <a:p>
            <a:endParaRPr lang="en-US" dirty="0" smtClean="0"/>
          </a:p>
          <a:p>
            <a:r>
              <a:rPr lang="en-US" dirty="0" smtClean="0"/>
              <a:t>Creates the true hierarchy</a:t>
            </a:r>
          </a:p>
          <a:p>
            <a:endParaRPr lang="en-US" dirty="0"/>
          </a:p>
          <a:p>
            <a:r>
              <a:rPr lang="en-US" dirty="0" smtClean="0"/>
              <a:t>Defined per group, or subgroup, or sub-sub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GROUP_ACCEPT_SURPLUS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990600" cy="457200"/>
          </a:xfrm>
          <a:prstGeom prst="rect">
            <a:avLst/>
          </a:prstGeom>
        </p:spPr>
        <p:txBody>
          <a:bodyPr/>
          <a:lstStyle/>
          <a:p>
            <a:fld id="{DDA5DF5B-A085-4D9E-97F5-8279FC73E95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113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927225"/>
            <a:ext cx="13128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3338513"/>
            <a:ext cx="1314450" cy="679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3338513"/>
            <a:ext cx="131445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0" y="4597400"/>
            <a:ext cx="1008063" cy="722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4606925"/>
            <a:ext cx="88900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1336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008982" y="2040731"/>
            <a:ext cx="90805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7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687638" y="2752725"/>
            <a:ext cx="941387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8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365375" y="3624263"/>
            <a:ext cx="534987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9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15532" y="3785394"/>
            <a:ext cx="544512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0" name="TextBox 24"/>
          <p:cNvSpPr txBox="1">
            <a:spLocks noChangeArrowheads="1"/>
          </p:cNvSpPr>
          <p:nvPr/>
        </p:nvSpPr>
        <p:spPr bwMode="auto">
          <a:xfrm>
            <a:off x="3459163" y="1587500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1341" name="TextBox 26"/>
          <p:cNvSpPr txBox="1">
            <a:spLocks noChangeArrowheads="1"/>
          </p:cNvSpPr>
          <p:nvPr/>
        </p:nvSpPr>
        <p:spPr bwMode="auto">
          <a:xfrm>
            <a:off x="950913" y="3032125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1342" name="TextBox 28"/>
          <p:cNvSpPr txBox="1">
            <a:spLocks noChangeArrowheads="1"/>
          </p:cNvSpPr>
          <p:nvPr/>
        </p:nvSpPr>
        <p:spPr bwMode="auto">
          <a:xfrm>
            <a:off x="3118906" y="3009900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500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+100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1343" name="TextBox 29"/>
          <p:cNvSpPr txBox="1">
            <a:spLocks noChangeArrowheads="1"/>
          </p:cNvSpPr>
          <p:nvPr/>
        </p:nvSpPr>
        <p:spPr bwMode="auto">
          <a:xfrm>
            <a:off x="880531" y="4291013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200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+400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1344" name="TextBox 30"/>
          <p:cNvSpPr txBox="1">
            <a:spLocks noChangeArrowheads="1"/>
          </p:cNvSpPr>
          <p:nvPr/>
        </p:nvSpPr>
        <p:spPr bwMode="auto">
          <a:xfrm>
            <a:off x="3934881" y="4291013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100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+500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5" y="4605338"/>
            <a:ext cx="1368425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1346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8" y="4062413"/>
            <a:ext cx="60325" cy="542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7" name="TextBox 40"/>
          <p:cNvSpPr txBox="1">
            <a:spLocks noChangeArrowheads="1"/>
          </p:cNvSpPr>
          <p:nvPr/>
        </p:nvSpPr>
        <p:spPr bwMode="auto">
          <a:xfrm>
            <a:off x="2904593" y="4311650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200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+400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1348" name="TextBox 27"/>
          <p:cNvSpPr txBox="1">
            <a:spLocks noChangeArrowheads="1"/>
          </p:cNvSpPr>
          <p:nvPr/>
        </p:nvSpPr>
        <p:spPr bwMode="auto">
          <a:xfrm>
            <a:off x="4460344" y="1596231"/>
            <a:ext cx="4643969" cy="438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>
                <a:cs typeface="Arial" charset="0"/>
              </a:rPr>
              <a:t>Numbers in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RED</a:t>
            </a:r>
            <a:r>
              <a:rPr lang="en-US" altLang="en-US" dirty="0" smtClean="0">
                <a:cs typeface="Arial" charset="0"/>
              </a:rPr>
              <a:t> are shared across the three children</a:t>
            </a:r>
          </a:p>
          <a:p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“Particle physics” is still capped at 600 even if “string theory” is completely idle</a:t>
            </a:r>
          </a:p>
          <a:p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CMS/ATLAS/CDF can now</a:t>
            </a:r>
          </a:p>
          <a:p>
            <a:r>
              <a:rPr lang="en-US" altLang="en-US" dirty="0" smtClean="0">
                <a:cs typeface="Arial" charset="0"/>
              </a:rPr>
              <a:t>go over their quotas if the</a:t>
            </a:r>
          </a:p>
          <a:p>
            <a:r>
              <a:rPr lang="en-US" altLang="en-US" dirty="0" smtClean="0">
                <a:cs typeface="Arial" charset="0"/>
              </a:rPr>
              <a:t>other groups have no jobs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990600" cy="457200"/>
          </a:xfrm>
          <a:prstGeom prst="rect">
            <a:avLst/>
          </a:prstGeom>
        </p:spPr>
        <p:txBody>
          <a:bodyPr/>
          <a:lstStyle/>
          <a:p>
            <a:fld id="{DDA5DF5B-A085-4D9E-97F5-8279FC73E95F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113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927225"/>
            <a:ext cx="13128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3338513"/>
            <a:ext cx="1314450" cy="679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3338513"/>
            <a:ext cx="131445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0" y="4597400"/>
            <a:ext cx="1008063" cy="722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4606925"/>
            <a:ext cx="889000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1336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008982" y="2040731"/>
            <a:ext cx="90805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7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687638" y="2752725"/>
            <a:ext cx="941387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8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365375" y="3624263"/>
            <a:ext cx="534987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9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15532" y="3785394"/>
            <a:ext cx="544512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0" name="TextBox 24"/>
          <p:cNvSpPr txBox="1">
            <a:spLocks noChangeArrowheads="1"/>
          </p:cNvSpPr>
          <p:nvPr/>
        </p:nvSpPr>
        <p:spPr bwMode="auto">
          <a:xfrm>
            <a:off x="3459163" y="1587500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1341" name="TextBox 26"/>
          <p:cNvSpPr txBox="1">
            <a:spLocks noChangeArrowheads="1"/>
          </p:cNvSpPr>
          <p:nvPr/>
        </p:nvSpPr>
        <p:spPr bwMode="auto">
          <a:xfrm>
            <a:off x="950913" y="3032125"/>
            <a:ext cx="531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1342" name="TextBox 28"/>
          <p:cNvSpPr txBox="1">
            <a:spLocks noChangeArrowheads="1"/>
          </p:cNvSpPr>
          <p:nvPr/>
        </p:nvSpPr>
        <p:spPr bwMode="auto">
          <a:xfrm>
            <a:off x="3118906" y="3009900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500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+100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1343" name="TextBox 29"/>
          <p:cNvSpPr txBox="1">
            <a:spLocks noChangeArrowheads="1"/>
          </p:cNvSpPr>
          <p:nvPr/>
        </p:nvSpPr>
        <p:spPr bwMode="auto">
          <a:xfrm>
            <a:off x="880531" y="4291013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200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+400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1344" name="TextBox 30"/>
          <p:cNvSpPr txBox="1">
            <a:spLocks noChangeArrowheads="1"/>
          </p:cNvSpPr>
          <p:nvPr/>
        </p:nvSpPr>
        <p:spPr bwMode="auto">
          <a:xfrm>
            <a:off x="3934881" y="4291013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100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+500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5" y="4605338"/>
            <a:ext cx="1368425" cy="723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1346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8" y="4062413"/>
            <a:ext cx="60325" cy="542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7" name="TextBox 40"/>
          <p:cNvSpPr txBox="1">
            <a:spLocks noChangeArrowheads="1"/>
          </p:cNvSpPr>
          <p:nvPr/>
        </p:nvSpPr>
        <p:spPr bwMode="auto">
          <a:xfrm>
            <a:off x="2904593" y="4311650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200</a:t>
            </a:r>
            <a:r>
              <a:rPr lang="en-US" altLang="en-US" sz="1800" dirty="0" smtClean="0">
                <a:solidFill>
                  <a:srgbClr val="FF0000"/>
                </a:solidFill>
                <a:cs typeface="Arial" charset="0"/>
              </a:rPr>
              <a:t>+400</a:t>
            </a:r>
            <a:endParaRPr lang="en-US" altLang="en-US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2" name="TextBox 27"/>
          <p:cNvSpPr txBox="1">
            <a:spLocks noChangeArrowheads="1"/>
          </p:cNvSpPr>
          <p:nvPr/>
        </p:nvSpPr>
        <p:spPr bwMode="auto">
          <a:xfrm>
            <a:off x="4234919" y="1384854"/>
            <a:ext cx="4914900" cy="316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 dirty="0" smtClean="0">
                <a:cs typeface="Arial" charset="0"/>
              </a:rPr>
              <a:t>GROUP_ACCEPT_SURPLUS_</a:t>
            </a:r>
          </a:p>
          <a:p>
            <a:r>
              <a:rPr lang="en-US" altLang="en-US" sz="2200" dirty="0" err="1" smtClean="0">
                <a:cs typeface="Arial" charset="0"/>
              </a:rPr>
              <a:t>physics.particle_physics.CMS</a:t>
            </a:r>
            <a:r>
              <a:rPr lang="en-US" altLang="en-US" sz="2200" dirty="0" smtClean="0">
                <a:cs typeface="Arial" charset="0"/>
              </a:rPr>
              <a:t> </a:t>
            </a:r>
            <a:r>
              <a:rPr lang="en-US" altLang="en-US" sz="2200" dirty="0">
                <a:cs typeface="Arial" charset="0"/>
              </a:rPr>
              <a:t>= TRUE</a:t>
            </a:r>
            <a:endParaRPr lang="en-US" altLang="en-US" sz="2200" dirty="0" smtClean="0">
              <a:cs typeface="Arial" charset="0"/>
            </a:endParaRPr>
          </a:p>
          <a:p>
            <a:endParaRPr lang="en-US" altLang="en-US" sz="2200" dirty="0">
              <a:cs typeface="Arial" charset="0"/>
            </a:endParaRPr>
          </a:p>
          <a:p>
            <a:r>
              <a:rPr lang="en-US" altLang="en-US" sz="2200" dirty="0">
                <a:cs typeface="Arial" charset="0"/>
              </a:rPr>
              <a:t>GROUP_ACCEPT_SURPLUS</a:t>
            </a:r>
            <a:r>
              <a:rPr lang="en-US" altLang="en-US" sz="2200" dirty="0" smtClean="0">
                <a:cs typeface="Arial" charset="0"/>
              </a:rPr>
              <a:t>_</a:t>
            </a:r>
          </a:p>
          <a:p>
            <a:r>
              <a:rPr lang="en-US" altLang="en-US" sz="2200" dirty="0" err="1" smtClean="0">
                <a:cs typeface="Arial" charset="0"/>
              </a:rPr>
              <a:t>physics.particle_physics.ATLAS</a:t>
            </a:r>
            <a:r>
              <a:rPr lang="en-US" altLang="en-US" sz="2200" dirty="0" smtClean="0">
                <a:cs typeface="Arial" charset="0"/>
              </a:rPr>
              <a:t> </a:t>
            </a:r>
            <a:r>
              <a:rPr lang="en-US" altLang="en-US" sz="2200" dirty="0">
                <a:cs typeface="Arial" charset="0"/>
              </a:rPr>
              <a:t>= TRUE</a:t>
            </a:r>
            <a:endParaRPr lang="en-US" altLang="en-US" sz="2200" dirty="0" smtClean="0">
              <a:cs typeface="Arial" charset="0"/>
            </a:endParaRPr>
          </a:p>
          <a:p>
            <a:endParaRPr lang="en-US" altLang="en-US" sz="2200" dirty="0">
              <a:cs typeface="Arial" charset="0"/>
            </a:endParaRPr>
          </a:p>
          <a:p>
            <a:r>
              <a:rPr lang="en-US" altLang="en-US" sz="2200" dirty="0">
                <a:cs typeface="Arial" charset="0"/>
              </a:rPr>
              <a:t>GROUP_ACCEPT_SURPLUS</a:t>
            </a:r>
            <a:r>
              <a:rPr lang="en-US" altLang="en-US" sz="2200" dirty="0" smtClean="0">
                <a:cs typeface="Arial" charset="0"/>
              </a:rPr>
              <a:t>_</a:t>
            </a:r>
          </a:p>
          <a:p>
            <a:r>
              <a:rPr lang="en-US" altLang="en-US" sz="2200" dirty="0" err="1" smtClean="0">
                <a:cs typeface="Arial" charset="0"/>
              </a:rPr>
              <a:t>physics.particle_physics.CDF</a:t>
            </a:r>
            <a:r>
              <a:rPr lang="en-US" altLang="en-US" sz="2200" dirty="0" smtClean="0">
                <a:cs typeface="Arial" charset="0"/>
              </a:rPr>
              <a:t> </a:t>
            </a:r>
            <a:r>
              <a:rPr lang="en-US" altLang="en-US" sz="2200" dirty="0">
                <a:cs typeface="Arial" charset="0"/>
              </a:rPr>
              <a:t>= </a:t>
            </a:r>
            <a:r>
              <a:rPr lang="en-US" altLang="en-US" sz="2200" dirty="0" smtClean="0">
                <a:cs typeface="Arial" charset="0"/>
              </a:rPr>
              <a:t>TRUE</a:t>
            </a:r>
          </a:p>
          <a:p>
            <a:endParaRPr lang="en-US" altLang="en-US" sz="2200" dirty="0">
              <a:cs typeface="Arial" charset="0"/>
            </a:endParaRPr>
          </a:p>
          <a:p>
            <a:endParaRPr lang="en-US" altLang="en-US" sz="2200" dirty="0" smtClean="0">
              <a:cs typeface="Arial" charset="0"/>
            </a:endParaRPr>
          </a:p>
          <a:p>
            <a:r>
              <a:rPr lang="en-US" altLang="en-US" sz="2200" dirty="0">
                <a:cs typeface="Arial" charset="0"/>
              </a:rPr>
              <a:t>GROUP_ACCEPT_SURPLUS_</a:t>
            </a:r>
          </a:p>
          <a:p>
            <a:r>
              <a:rPr lang="en-US" altLang="en-US" sz="2200" dirty="0" err="1">
                <a:cs typeface="Arial" charset="0"/>
              </a:rPr>
              <a:t>physics.particle_physics</a:t>
            </a:r>
            <a:r>
              <a:rPr lang="en-US" altLang="en-US" sz="2200" dirty="0">
                <a:cs typeface="Arial" charset="0"/>
              </a:rPr>
              <a:t> = TRUE</a:t>
            </a:r>
          </a:p>
          <a:p>
            <a:endParaRPr lang="en-US" altLang="en-US" sz="2200" dirty="0">
              <a:cs typeface="Arial" charset="0"/>
            </a:endParaRPr>
          </a:p>
          <a:p>
            <a:endParaRPr lang="en-US" altLang="en-US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allows groups to go over quota if </a:t>
            </a:r>
            <a:r>
              <a:rPr lang="en-US" smtClean="0"/>
              <a:t>idle machines.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“Last chance” round, with every submitter for themselves.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GROUP_AUTOREGROUP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switch gears a little bit to talk about other pool-wide mechanisms that affect matchmaking</a:t>
            </a:r>
            <a:r>
              <a:rPr lang="is-IS" dirty="0" smtClean="0"/>
              <a:t>…</a:t>
            </a:r>
          </a:p>
          <a:p>
            <a:endParaRPr lang="is-IS" dirty="0"/>
          </a:p>
          <a:p>
            <a:r>
              <a:rPr lang="is-IS" dirty="0" smtClean="0"/>
              <a:t>Welcome Jaime!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Enough with groups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90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between </a:t>
            </a:r>
            <a:r>
              <a:rPr lang="en-US" dirty="0" err="1" smtClean="0"/>
              <a:t>schedd</a:t>
            </a:r>
            <a:r>
              <a:rPr lang="en-US" dirty="0" smtClean="0"/>
              <a:t> and </a:t>
            </a:r>
            <a:r>
              <a:rPr lang="en-US" dirty="0" err="1" smtClean="0"/>
              <a:t>startd</a:t>
            </a:r>
            <a:r>
              <a:rPr lang="en-US" dirty="0" smtClean="0"/>
              <a:t> can be reused to run many jobs</a:t>
            </a:r>
          </a:p>
          <a:p>
            <a:r>
              <a:rPr lang="en-US" dirty="0" smtClean="0"/>
              <a:t>May need to create opportunities to rebalance how machines are allocated</a:t>
            </a:r>
          </a:p>
          <a:p>
            <a:pPr lvl="1"/>
            <a:r>
              <a:rPr lang="en-US" dirty="0" smtClean="0"/>
              <a:t>New user</a:t>
            </a:r>
          </a:p>
          <a:p>
            <a:pPr lvl="1"/>
            <a:r>
              <a:rPr lang="en-US" dirty="0" smtClean="0"/>
              <a:t>Jobs with special requirements (</a:t>
            </a:r>
            <a:r>
              <a:rPr lang="en-US" dirty="0" err="1" smtClean="0"/>
              <a:t>GPUs</a:t>
            </a:r>
            <a:r>
              <a:rPr lang="en-US" dirty="0" smtClean="0"/>
              <a:t>, high memory)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Rebalancing the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114425"/>
            <a:ext cx="8399462" cy="4227513"/>
          </a:xfrm>
        </p:spPr>
        <p:txBody>
          <a:bodyPr/>
          <a:lstStyle/>
          <a:p>
            <a:r>
              <a:rPr lang="en-US" dirty="0" smtClean="0"/>
              <a:t>Have </a:t>
            </a:r>
            <a:r>
              <a:rPr lang="en-US" dirty="0" err="1" smtClean="0"/>
              <a:t>startds</a:t>
            </a:r>
            <a:r>
              <a:rPr lang="en-US" dirty="0" smtClean="0"/>
              <a:t> return frequently to negotiator for </a:t>
            </a:r>
            <a:r>
              <a:rPr lang="en-US" dirty="0" err="1" smtClean="0"/>
              <a:t>rematching</a:t>
            </a:r>
            <a:endParaRPr lang="en-US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CLAIM_WORKLIFE</a:t>
            </a:r>
          </a:p>
          <a:p>
            <a:pPr lvl="1"/>
            <a:r>
              <a:rPr lang="en-US" dirty="0" smtClean="0"/>
              <a:t>Draining</a:t>
            </a:r>
          </a:p>
          <a:p>
            <a:pPr lvl="1"/>
            <a:r>
              <a:rPr lang="en-US" dirty="0" smtClean="0"/>
              <a:t>More load on system, may not be necessary</a:t>
            </a:r>
          </a:p>
          <a:p>
            <a:r>
              <a:rPr lang="en-US" dirty="0" smtClean="0"/>
              <a:t>Have negotiator proactively rematch a machine</a:t>
            </a:r>
          </a:p>
          <a:p>
            <a:pPr lvl="1"/>
            <a:r>
              <a:rPr lang="en-US" dirty="0" smtClean="0"/>
              <a:t>Preempt running job to replace with better job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MaxJobRetirementTime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can minimize killing of jobs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tension between</a:t>
            </a:r>
          </a:p>
          <a:p>
            <a:pPr lvl="1"/>
            <a:r>
              <a:rPr lang="en-US" dirty="0" smtClean="0"/>
              <a:t>Throughput vs. Fairness</a:t>
            </a:r>
          </a:p>
          <a:p>
            <a:r>
              <a:rPr lang="en-US" dirty="0" smtClean="0"/>
              <a:t>Preemption is required to have fairness</a:t>
            </a:r>
          </a:p>
          <a:p>
            <a:endParaRPr lang="en-US" dirty="0" smtClean="0"/>
          </a:p>
          <a:p>
            <a:r>
              <a:rPr lang="en-US" dirty="0" smtClean="0"/>
              <a:t>Need to think hard about runtimes, fairness and preemption</a:t>
            </a:r>
          </a:p>
          <a:p>
            <a:r>
              <a:rPr lang="en-US" dirty="0" smtClean="0"/>
              <a:t>Negotiator implements preemption</a:t>
            </a:r>
          </a:p>
          <a:p>
            <a:r>
              <a:rPr lang="en-US" dirty="0" smtClean="0"/>
              <a:t>(Workers implement eviction: different)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Preemption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Startd</a:t>
            </a:r>
            <a:r>
              <a:rPr lang="en-US" dirty="0" smtClean="0"/>
              <a:t> Rank</a:t>
            </a:r>
          </a:p>
          <a:p>
            <a:pPr lvl="1"/>
            <a:r>
              <a:rPr lang="en-US" dirty="0" err="1" smtClean="0"/>
              <a:t>Startd</a:t>
            </a:r>
            <a:r>
              <a:rPr lang="en-US" dirty="0" smtClean="0"/>
              <a:t> prefers new job</a:t>
            </a:r>
          </a:p>
          <a:p>
            <a:pPr lvl="2"/>
            <a:r>
              <a:rPr lang="en-US" dirty="0" smtClean="0"/>
              <a:t>New job has larger </a:t>
            </a:r>
            <a:r>
              <a:rPr lang="en-US" dirty="0" err="1" smtClean="0"/>
              <a:t>startd</a:t>
            </a:r>
            <a:r>
              <a:rPr lang="en-US" dirty="0" smtClean="0"/>
              <a:t> Rank value</a:t>
            </a:r>
          </a:p>
          <a:p>
            <a:r>
              <a:rPr lang="en-US" dirty="0" smtClean="0"/>
              <a:t>User Priority</a:t>
            </a:r>
          </a:p>
          <a:p>
            <a:pPr lvl="1"/>
            <a:r>
              <a:rPr lang="en-US" dirty="0" smtClean="0"/>
              <a:t>New job’s user has higher priority (deserves increased share of the pool)</a:t>
            </a:r>
          </a:p>
          <a:p>
            <a:pPr lvl="2"/>
            <a:r>
              <a:rPr lang="en-US" dirty="0" smtClean="0"/>
              <a:t>New job has lower user </a:t>
            </a:r>
            <a:r>
              <a:rPr lang="en-US" dirty="0" err="1" smtClean="0"/>
              <a:t>prio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No preemption by default</a:t>
            </a:r>
          </a:p>
          <a:p>
            <a:pPr lvl="1"/>
            <a:r>
              <a:rPr lang="en-US" dirty="0" smtClean="0"/>
              <a:t>Must opt-in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Preemption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Gets all the slot ads</a:t>
            </a:r>
          </a:p>
          <a:p>
            <a:r>
              <a:rPr lang="en-US" dirty="0" smtClean="0"/>
              <a:t>Updates user </a:t>
            </a:r>
            <a:r>
              <a:rPr lang="en-US" dirty="0" err="1" smtClean="0"/>
              <a:t>prio</a:t>
            </a:r>
            <a:r>
              <a:rPr lang="en-US" dirty="0" smtClean="0"/>
              <a:t> info for all users</a:t>
            </a:r>
          </a:p>
          <a:p>
            <a:r>
              <a:rPr lang="en-US" dirty="0" smtClean="0"/>
              <a:t>Based on user </a:t>
            </a:r>
            <a:r>
              <a:rPr lang="en-US" dirty="0" err="1" smtClean="0"/>
              <a:t>prio</a:t>
            </a:r>
            <a:r>
              <a:rPr lang="en-US" dirty="0" smtClean="0"/>
              <a:t>, computes submitter limit for each user </a:t>
            </a:r>
          </a:p>
          <a:p>
            <a:r>
              <a:rPr lang="en-US" dirty="0" smtClean="0"/>
              <a:t>For each user, finds the </a:t>
            </a:r>
            <a:r>
              <a:rPr lang="en-US" dirty="0" err="1" smtClean="0"/>
              <a:t>schedd</a:t>
            </a:r>
            <a:endParaRPr lang="en-US" dirty="0" smtClean="0"/>
          </a:p>
          <a:p>
            <a:pPr lvl="1"/>
            <a:r>
              <a:rPr lang="en-US" dirty="0" smtClean="0"/>
              <a:t>For each job (up to submitter limit)</a:t>
            </a:r>
          </a:p>
          <a:p>
            <a:pPr lvl="2"/>
            <a:r>
              <a:rPr lang="en-US" dirty="0" smtClean="0"/>
              <a:t>Finds all matching machines for job</a:t>
            </a:r>
          </a:p>
          <a:p>
            <a:pPr lvl="2"/>
            <a:r>
              <a:rPr lang="en-US" dirty="0" smtClean="0"/>
              <a:t>Sorts the machines</a:t>
            </a:r>
          </a:p>
          <a:p>
            <a:pPr lvl="2"/>
            <a:r>
              <a:rPr lang="en-US" dirty="0" smtClean="0"/>
              <a:t>Gives the job the best sorted machine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compute resources are “The Pie”</a:t>
            </a:r>
          </a:p>
          <a:p>
            <a:r>
              <a:rPr lang="en-US" dirty="0" smtClean="0"/>
              <a:t>Users, with their relative priorities, are each trying to get their “Pie Slice”</a:t>
            </a:r>
          </a:p>
          <a:p>
            <a:r>
              <a:rPr lang="en-US" dirty="0" smtClean="0"/>
              <a:t>But it’s more complicated: Both users and machines can specify preferences.</a:t>
            </a:r>
          </a:p>
          <a:p>
            <a:r>
              <a:rPr lang="en-US" dirty="0" smtClean="0"/>
              <a:t>Basic questions need to be answered, such as “do you ever want to preempt a running job for a new job if it’s a better match”? (For some definition of “better”)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Pie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/>
              </a:rPr>
              <a:t>Single sort on a five-value key</a:t>
            </a:r>
          </a:p>
          <a:p>
            <a:pPr lvl="1"/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NEGOTIATOR_PRE_JOB_RANK</a:t>
            </a:r>
            <a:endParaRPr lang="en-US" dirty="0" smtClean="0">
              <a:cs typeface="Courier New"/>
            </a:endParaRPr>
          </a:p>
          <a:p>
            <a:pPr lvl="1"/>
            <a:r>
              <a:rPr lang="en-US" dirty="0" smtClean="0"/>
              <a:t>Job </a:t>
            </a:r>
            <a:r>
              <a:rPr lang="en-US" dirty="0" smtClean="0">
                <a:latin typeface="Courier New"/>
                <a:cs typeface="Courier New"/>
              </a:rPr>
              <a:t>Rank</a:t>
            </a:r>
            <a:endParaRPr lang="en-US" dirty="0" smtClean="0"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NEGOTIATOR_POST_JOB_RANK</a:t>
            </a:r>
            <a:endParaRPr lang="en-US" dirty="0" smtClean="0">
              <a:cs typeface="Courier New"/>
            </a:endParaRPr>
          </a:p>
          <a:p>
            <a:pPr lvl="1"/>
            <a:r>
              <a:rPr lang="en-US" dirty="0" smtClean="0"/>
              <a:t>No preemption &gt; </a:t>
            </a:r>
            <a:r>
              <a:rPr lang="en-US" dirty="0" err="1" smtClean="0"/>
              <a:t>Startd</a:t>
            </a:r>
            <a:r>
              <a:rPr lang="en-US" dirty="0" smtClean="0"/>
              <a:t> Rank preemption &gt; User priority preemption</a:t>
            </a:r>
          </a:p>
          <a:p>
            <a:pPr lvl="1"/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PREEMPTION_RANK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Slots: Sort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482725"/>
            <a:ext cx="8399462" cy="4227513"/>
          </a:xfrm>
        </p:spPr>
        <p:txBody>
          <a:bodyPr/>
          <a:lstStyle/>
          <a:p>
            <a:r>
              <a:rPr lang="en-US" dirty="0" smtClean="0">
                <a:cs typeface="Courier New"/>
              </a:rPr>
              <a:t>Evaluated as if in the machine ad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MY.Foo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:  </a:t>
            </a:r>
            <a:r>
              <a:rPr lang="en-US" dirty="0" err="1" smtClean="0"/>
              <a:t>Foo</a:t>
            </a:r>
            <a:r>
              <a:rPr lang="en-US" dirty="0" smtClean="0"/>
              <a:t> in machine ad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TARGET.Foo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:  </a:t>
            </a:r>
            <a:r>
              <a:rPr lang="en-US" dirty="0" err="1" smtClean="0"/>
              <a:t>Foo</a:t>
            </a:r>
            <a:r>
              <a:rPr lang="en-US" dirty="0" smtClean="0"/>
              <a:t> in job ad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Foo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:  check machine ad, then job ad for </a:t>
            </a:r>
            <a:r>
              <a:rPr lang="en-US" dirty="0" err="1" smtClean="0"/>
              <a:t>Foo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/>
                <a:cs typeface="Courier New"/>
              </a:rPr>
              <a:t>MY </a:t>
            </a:r>
            <a:r>
              <a:rPr lang="en-US" dirty="0" smtClean="0"/>
              <a:t>or </a:t>
            </a:r>
            <a:r>
              <a:rPr lang="en-US" dirty="0" smtClean="0">
                <a:latin typeface="Courier New"/>
                <a:cs typeface="Courier New"/>
              </a:rPr>
              <a:t>TARGET </a:t>
            </a:r>
            <a:r>
              <a:rPr lang="en-US" dirty="0" smtClean="0"/>
              <a:t>if attribute could appear in either 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15900"/>
            <a:ext cx="9144000" cy="914400"/>
          </a:xfrm>
        </p:spPr>
        <p:txBody>
          <a:bodyPr/>
          <a:lstStyle/>
          <a:p>
            <a:r>
              <a:rPr lang="en-US" dirty="0" smtClean="0"/>
              <a:t>Negotiator Expression Conventions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873125"/>
            <a:ext cx="8399462" cy="4227513"/>
          </a:xfrm>
        </p:spPr>
        <p:txBody>
          <a:bodyPr/>
          <a:lstStyle/>
          <a:p>
            <a:r>
              <a:rPr lang="en-US" dirty="0" smtClean="0"/>
              <a:t>Negotiator adds attributes about pool usage of job owners</a:t>
            </a:r>
          </a:p>
          <a:p>
            <a:r>
              <a:rPr lang="en-US" dirty="0" smtClean="0"/>
              <a:t>Info about job being matched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SubmitterUserPrio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SubmitterUserResourcesInUse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Info about running job that would be preempted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RemoteUserPrio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RemoteUserResourcesInUse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attributes when using groups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SubmitterNegotiatingGroup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SubmitterAutoregroup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SubmitterGroup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SubmitterGroupResourcesInUse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SubmitterGroupQuota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RemoteGroup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RemoteGroupResourcesInUse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RemoteGroupQuota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Accounting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1355725"/>
            <a:ext cx="8750299" cy="4227513"/>
          </a:xfrm>
        </p:spPr>
        <p:txBody>
          <a:bodyPr/>
          <a:lstStyle/>
          <a:p>
            <a:r>
              <a:rPr lang="en-US" sz="2400" dirty="0" smtClean="0">
                <a:latin typeface="Courier New"/>
                <a:cs typeface="Courier New"/>
              </a:rPr>
              <a:t>(10000000 * </a:t>
            </a:r>
            <a:r>
              <a:rPr lang="en-US" sz="2400" dirty="0" err="1" smtClean="0">
                <a:latin typeface="Courier New"/>
                <a:cs typeface="Courier New"/>
              </a:rPr>
              <a:t>My.Rank</a:t>
            </a:r>
            <a:r>
              <a:rPr lang="en-US" sz="2400" dirty="0" smtClean="0">
                <a:latin typeface="Courier New"/>
                <a:cs typeface="Courier New"/>
              </a:rPr>
              <a:t>) + </a:t>
            </a:r>
            <a:br>
              <a:rPr lang="en-US" sz="2400" dirty="0" smtClean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(1000000 * (</a:t>
            </a:r>
            <a:r>
              <a:rPr lang="en-US" sz="2400" dirty="0" err="1" smtClean="0">
                <a:latin typeface="Courier New"/>
                <a:cs typeface="Courier New"/>
              </a:rPr>
              <a:t>RemoteOwner</a:t>
            </a:r>
            <a:r>
              <a:rPr lang="en-US" sz="2400" dirty="0" smtClean="0">
                <a:latin typeface="Courier New"/>
                <a:cs typeface="Courier New"/>
              </a:rPr>
              <a:t>=?=UNDEFINED)) - </a:t>
            </a:r>
            <a:br>
              <a:rPr lang="en-US" sz="2400" dirty="0" smtClean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(100000 * </a:t>
            </a:r>
            <a:r>
              <a:rPr lang="en-US" sz="2400" dirty="0" err="1" smtClean="0">
                <a:latin typeface="Courier New"/>
                <a:cs typeface="Courier New"/>
              </a:rPr>
              <a:t>Cpus</a:t>
            </a:r>
            <a:r>
              <a:rPr lang="en-US" sz="2400" dirty="0" smtClean="0">
                <a:latin typeface="Courier New"/>
                <a:cs typeface="Courier New"/>
              </a:rPr>
              <a:t>) - Memory</a:t>
            </a:r>
          </a:p>
          <a:p>
            <a:r>
              <a:rPr lang="en-US" dirty="0" smtClean="0"/>
              <a:t>Default</a:t>
            </a:r>
          </a:p>
          <a:p>
            <a:r>
              <a:rPr lang="en-US" dirty="0" smtClean="0"/>
              <a:t>Prefer machines that like this job more</a:t>
            </a:r>
          </a:p>
          <a:p>
            <a:r>
              <a:rPr lang="en-US" dirty="0" smtClean="0"/>
              <a:t>Prefer idle machines</a:t>
            </a:r>
          </a:p>
          <a:p>
            <a:r>
              <a:rPr lang="en-US" dirty="0" smtClean="0"/>
              <a:t>Prefer machines with fewer CPUs, less memory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NEGOTIATOR_PRE_JOB_RANK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228725"/>
            <a:ext cx="8399462" cy="4227513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KFlops</a:t>
            </a:r>
            <a:r>
              <a:rPr lang="en-US" dirty="0" smtClean="0">
                <a:latin typeface="Courier New"/>
                <a:cs typeface="Courier New"/>
              </a:rPr>
              <a:t> – </a:t>
            </a:r>
            <a:r>
              <a:rPr lang="en-US" dirty="0" err="1" smtClean="0">
                <a:latin typeface="Courier New"/>
                <a:cs typeface="Courier New"/>
              </a:rPr>
              <a:t>SlotID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Prefer faster machines</a:t>
            </a:r>
          </a:p>
          <a:p>
            <a:r>
              <a:rPr lang="en-US" dirty="0" smtClean="0"/>
              <a:t>Breadth-first filling of statically-partitioned machines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NEGOTIATOR_POST_JOB_RANK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Matched machine claimed,</a:t>
            </a:r>
            <a:br>
              <a:rPr lang="en-US" dirty="0" smtClean="0"/>
            </a:br>
            <a:r>
              <a:rPr lang="en-US" dirty="0" smtClean="0"/>
              <a:t>extra checks required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18615" y="1484313"/>
            <a:ext cx="8134066" cy="46243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urier New" pitchFamily="25" charset="0"/>
              </a:rPr>
              <a:t>PREEMPTION_REQUIREMENTS</a:t>
            </a:r>
            <a:r>
              <a:rPr lang="en-US" dirty="0" smtClean="0">
                <a:latin typeface="Times New Roman" pitchFamily="25" charset="0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25" charset="0"/>
              </a:rPr>
              <a:t>PREEMPTION_RANK</a:t>
            </a:r>
            <a:endParaRPr lang="en-US" dirty="0" smtClean="0">
              <a:latin typeface="Courier New" pitchFamily="25" charset="0"/>
            </a:endParaRPr>
          </a:p>
          <a:p>
            <a:pPr eaLnBrk="1" hangingPunct="1">
              <a:defRPr/>
            </a:pPr>
            <a:r>
              <a:rPr lang="en-US" dirty="0" smtClean="0"/>
              <a:t>Evaluated when </a:t>
            </a:r>
            <a:r>
              <a:rPr lang="en-US" b="1" dirty="0" err="1" smtClean="0">
                <a:latin typeface="Courier New" pitchFamily="25" charset="0"/>
              </a:rPr>
              <a:t>condor_negotiator</a:t>
            </a:r>
            <a:r>
              <a:rPr lang="en-US" dirty="0" smtClean="0"/>
              <a:t> considers replacing a lower priority job with a higher priority job</a:t>
            </a:r>
          </a:p>
          <a:p>
            <a:pPr eaLnBrk="1" hangingPunct="1">
              <a:defRPr/>
            </a:pPr>
            <a:r>
              <a:rPr lang="en-US" dirty="0" smtClean="0"/>
              <a:t>Completely unrelated to the </a:t>
            </a:r>
            <a:r>
              <a:rPr lang="en-US" b="1" dirty="0" smtClean="0">
                <a:latin typeface="Courier New" pitchFamily="25" charset="0"/>
              </a:rPr>
              <a:t>PREEMPT</a:t>
            </a:r>
            <a:r>
              <a:rPr lang="en-US" dirty="0" smtClean="0"/>
              <a:t> expression (which should be called evict)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3505200" y="6492875"/>
            <a:ext cx="21336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9pPr>
          </a:lstStyle>
          <a:p>
            <a:pPr algn="ctr">
              <a:defRPr/>
            </a:pPr>
            <a:fld id="{8A300B1D-DDE0-484F-9F76-6AE19C824EAF}" type="slidenum">
              <a:rPr lang="en-US" sz="1400" smtClean="0">
                <a:solidFill>
                  <a:srgbClr val="969696"/>
                </a:solidFill>
                <a:latin typeface="+mn-lt"/>
              </a:rPr>
              <a:pPr algn="ctr">
                <a:defRPr/>
              </a:pPr>
              <a:t>46</a:t>
            </a:fld>
            <a:endParaRPr lang="en-US" sz="1400" dirty="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3402222"/>
      </p:ext>
    </p:extLst>
  </p:cSld>
  <p:clrMapOvr>
    <a:masterClrMapping/>
  </p:clrMapOvr>
  <p:transition advTm="41527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False, will not preempt for user priority</a:t>
            </a:r>
          </a:p>
          <a:p>
            <a:pPr eaLnBrk="1" hangingPunct="1">
              <a:defRPr/>
            </a:pPr>
            <a:r>
              <a:rPr lang="en-US" dirty="0" smtClean="0"/>
              <a:t>Only replace jobs running for at least one hour and 20% lower priority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Courier New" pitchFamily="25" charset="0"/>
              </a:rPr>
              <a:t>StateTimer</a:t>
            </a:r>
            <a:r>
              <a:rPr lang="en-US" sz="2400" b="1" dirty="0" smtClean="0">
                <a:latin typeface="Courier New" pitchFamily="25" charset="0"/>
              </a:rPr>
              <a:t> = \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25" charset="0"/>
              </a:rPr>
              <a:t> (</a:t>
            </a:r>
            <a:r>
              <a:rPr lang="en-US" sz="2400" b="1" dirty="0" err="1" smtClean="0">
                <a:latin typeface="Courier New" pitchFamily="25" charset="0"/>
              </a:rPr>
              <a:t>CurrentTime</a:t>
            </a:r>
            <a:r>
              <a:rPr lang="en-US" sz="2400" b="1" dirty="0" smtClean="0">
                <a:latin typeface="Courier New" pitchFamily="25" charset="0"/>
              </a:rPr>
              <a:t> – </a:t>
            </a:r>
            <a:r>
              <a:rPr lang="en-US" sz="2400" b="1" dirty="0" err="1" smtClean="0">
                <a:latin typeface="Courier New" pitchFamily="25" charset="0"/>
              </a:rPr>
              <a:t>EnteredCurrentState</a:t>
            </a:r>
            <a:r>
              <a:rPr lang="en-US" sz="2400" b="1" dirty="0" smtClean="0">
                <a:latin typeface="Courier New" pitchFamily="25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25" charset="0"/>
              </a:rPr>
              <a:t>HOUR</a:t>
            </a:r>
            <a:r>
              <a:rPr lang="en-US" sz="2400" b="1" dirty="0" smtClean="0">
                <a:latin typeface="Courier New" pitchFamily="25" charset="0"/>
              </a:rPr>
              <a:t> = (60*60)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25" charset="0"/>
              </a:rPr>
              <a:t>PREEMPTION_REQUIREMENTS</a:t>
            </a:r>
            <a:r>
              <a:rPr lang="en-US" sz="2400" b="1" dirty="0" smtClean="0">
                <a:latin typeface="Courier New" pitchFamily="25" charset="0"/>
              </a:rPr>
              <a:t> = \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25" charset="0"/>
              </a:rPr>
              <a:t> $(</a:t>
            </a:r>
            <a:r>
              <a:rPr lang="en-US" sz="2400" b="1" dirty="0" err="1" smtClean="0">
                <a:latin typeface="Courier New" pitchFamily="25" charset="0"/>
              </a:rPr>
              <a:t>StateTimer</a:t>
            </a:r>
            <a:r>
              <a:rPr lang="en-US" sz="2400" b="1" dirty="0" smtClean="0">
                <a:latin typeface="Courier New" pitchFamily="25" charset="0"/>
              </a:rPr>
              <a:t>) &gt; (1 * $(HOUR)) \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25" charset="0"/>
              </a:rPr>
              <a:t> &amp;&amp; </a:t>
            </a:r>
            <a:r>
              <a:rPr lang="en-US" sz="2400" b="1" dirty="0" err="1" smtClean="0">
                <a:latin typeface="Courier New" pitchFamily="25" charset="0"/>
              </a:rPr>
              <a:t>RemoteUserPrio</a:t>
            </a:r>
            <a:r>
              <a:rPr lang="en-US" sz="2400" b="1" dirty="0" smtClean="0">
                <a:latin typeface="Courier New" pitchFamily="25" charset="0"/>
              </a:rPr>
              <a:t> &gt; </a:t>
            </a:r>
            <a:r>
              <a:rPr lang="en-US" sz="2400" b="1" dirty="0" err="1" smtClean="0">
                <a:latin typeface="Courier New" pitchFamily="25" charset="0"/>
              </a:rPr>
              <a:t>SubmitterUserPrio</a:t>
            </a:r>
            <a:r>
              <a:rPr lang="en-US" sz="2400" b="1" dirty="0" smtClean="0">
                <a:latin typeface="Courier New" pitchFamily="25" charset="0"/>
              </a:rPr>
              <a:t> * 1.2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pitchFamily="25" charset="0"/>
              </a:rPr>
              <a:t>	</a:t>
            </a:r>
            <a:r>
              <a:rPr lang="en-US" sz="2400" dirty="0" smtClean="0"/>
              <a:t>NOTE: </a:t>
            </a:r>
            <a:r>
              <a:rPr lang="en-US" sz="2400" dirty="0" err="1" smtClean="0"/>
              <a:t>classad</a:t>
            </a:r>
            <a:r>
              <a:rPr lang="en-US" sz="2400" dirty="0" smtClean="0"/>
              <a:t> debug() function v. handy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7963"/>
            <a:ext cx="9144000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25" charset="0"/>
              </a:rPr>
              <a:t>PREEMPTION_REQUIREMENTS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F3086202-EBF4-48AF-8202-70E18195C06A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47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5426349"/>
      </p:ext>
    </p:extLst>
  </p:cSld>
  <p:clrMapOvr>
    <a:masterClrMapping/>
  </p:clrMapOvr>
  <p:transition advTm="70343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restrict preemption to restoring quotas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PREEMPTION_REQUIREMENTS = ( </a:t>
            </a:r>
            <a:r>
              <a:rPr lang="en-US" sz="2800" dirty="0" err="1" smtClean="0">
                <a:latin typeface="Courier New"/>
                <a:cs typeface="Courier New"/>
              </a:rPr>
              <a:t>SubmitterGroupResourcesInUse</a:t>
            </a:r>
            <a:r>
              <a:rPr lang="en-US" sz="2800" dirty="0" smtClean="0">
                <a:latin typeface="Courier New"/>
                <a:cs typeface="Courier New"/>
              </a:rPr>
              <a:t> &lt;</a:t>
            </a:r>
            <a:br>
              <a:rPr lang="en-US" sz="2800" dirty="0" smtClean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  </a:t>
            </a:r>
            <a:r>
              <a:rPr lang="en-US" sz="2800" dirty="0" err="1" smtClean="0">
                <a:latin typeface="Courier New"/>
                <a:cs typeface="Courier New"/>
              </a:rPr>
              <a:t>SubmitterGroupQuota</a:t>
            </a:r>
            <a:r>
              <a:rPr lang="en-US" sz="2800" dirty="0" smtClean="0">
                <a:latin typeface="Courier New"/>
                <a:cs typeface="Courier New"/>
              </a:rPr>
              <a:t> ) &amp;&amp;</a:t>
            </a:r>
            <a:br>
              <a:rPr lang="en-US" sz="2800" dirty="0" smtClean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( </a:t>
            </a:r>
            <a:r>
              <a:rPr lang="en-US" sz="2800" dirty="0" err="1" smtClean="0">
                <a:latin typeface="Courier New"/>
                <a:cs typeface="Courier New"/>
              </a:rPr>
              <a:t>RemoteGroupResourcesInUse</a:t>
            </a:r>
            <a:r>
              <a:rPr lang="en-US" sz="2800" dirty="0" smtClean="0">
                <a:latin typeface="Courier New"/>
                <a:cs typeface="Courier New"/>
              </a:rPr>
              <a:t> &gt;</a:t>
            </a:r>
            <a:br>
              <a:rPr lang="en-US" sz="2800" dirty="0" smtClean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  </a:t>
            </a:r>
            <a:r>
              <a:rPr lang="en-US" sz="2800" dirty="0" err="1" smtClean="0">
                <a:latin typeface="Courier New"/>
                <a:cs typeface="Courier New"/>
              </a:rPr>
              <a:t>RemoteGroupQuota</a:t>
            </a:r>
            <a:r>
              <a:rPr lang="en-US" sz="2800" dirty="0" smtClean="0">
                <a:latin typeface="Courier New"/>
                <a:cs typeface="Courier New"/>
              </a:rPr>
              <a:t> 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Preemption with HQG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322262" y="1355725"/>
            <a:ext cx="8821737" cy="42275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Of all claimed machines where PREEMPTION_REQUIREMENTS is true, picks which one machine to reclaim</a:t>
            </a:r>
          </a:p>
          <a:p>
            <a:pPr eaLnBrk="1" hangingPunct="1">
              <a:defRPr/>
            </a:pPr>
            <a:r>
              <a:rPr lang="en-US" dirty="0" smtClean="0"/>
              <a:t>Strongly prefer preempting jobs with a large (bad) priority and less runtime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25" charset="0"/>
              </a:rPr>
              <a:t>PREEMPTION_RANK</a:t>
            </a:r>
            <a:r>
              <a:rPr lang="en-US" sz="2800" b="1" dirty="0" smtClean="0">
                <a:latin typeface="Courier New" pitchFamily="25" charset="0"/>
              </a:rPr>
              <a:t> = \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Courier New" pitchFamily="25" charset="0"/>
              </a:rPr>
              <a:t> (</a:t>
            </a:r>
            <a:r>
              <a:rPr lang="en-US" sz="2800" b="1" dirty="0" err="1" smtClean="0">
                <a:latin typeface="Courier New" pitchFamily="25" charset="0"/>
              </a:rPr>
              <a:t>RemoteUserPrio</a:t>
            </a:r>
            <a:r>
              <a:rPr lang="en-US" sz="2800" b="1" dirty="0" smtClean="0">
                <a:latin typeface="Courier New" pitchFamily="25" charset="0"/>
              </a:rPr>
              <a:t> * 1000000) \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Courier New" pitchFamily="25" charset="0"/>
              </a:rPr>
              <a:t> – </a:t>
            </a:r>
            <a:r>
              <a:rPr lang="en-US" sz="2800" b="1" dirty="0" err="1" smtClean="0">
                <a:latin typeface="Courier New" pitchFamily="25" charset="0"/>
              </a:rPr>
              <a:t>TotalJobRuntime</a:t>
            </a:r>
            <a:endParaRPr lang="en-US" sz="1800" b="1" dirty="0" smtClean="0">
              <a:latin typeface="Courier New" pitchFamily="25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25" charset="0"/>
              </a:rPr>
              <a:t>PREEMPTION_RANK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17E771AF-F4B6-4DC0-A360-B3CC69DF9D92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49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3995325"/>
      </p:ext>
    </p:extLst>
  </p:cSld>
  <p:clrMapOvr>
    <a:masterClrMapping/>
  </p:clrMapOvr>
  <p:transition advTm="5508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the Matchmaker takes some jobs from each user and finds resources for them.</a:t>
            </a:r>
          </a:p>
          <a:p>
            <a:endParaRPr lang="en-US" dirty="0" smtClean="0"/>
          </a:p>
          <a:p>
            <a:r>
              <a:rPr lang="en-US" dirty="0" smtClean="0"/>
              <a:t>After all users have got their initial “Pie Slice”, if there are still more jobs and resources, we continue “spinning the pie” and handing out resources until everything is matched.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Pie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NEGOTIATOR_CONSIDER_PREEMPTION = False</a:t>
            </a:r>
          </a:p>
          <a:p>
            <a:r>
              <a:rPr lang="en-US" dirty="0" smtClean="0"/>
              <a:t>Negotiator completely ignores claimed </a:t>
            </a:r>
            <a:r>
              <a:rPr lang="en-US" dirty="0" err="1" smtClean="0"/>
              <a:t>startds</a:t>
            </a:r>
            <a:r>
              <a:rPr lang="en-US" dirty="0" smtClean="0"/>
              <a:t> when matching</a:t>
            </a:r>
          </a:p>
          <a:p>
            <a:r>
              <a:rPr lang="en-US" dirty="0" smtClean="0"/>
              <a:t>Makes matching faster</a:t>
            </a:r>
          </a:p>
          <a:p>
            <a:r>
              <a:rPr lang="en-US" dirty="0" err="1" smtClean="0"/>
              <a:t>Startds</a:t>
            </a:r>
            <a:r>
              <a:rPr lang="en-US" dirty="0" smtClean="0"/>
              <a:t> can still evict jobs, then be </a:t>
            </a:r>
            <a:r>
              <a:rPr lang="en-US" dirty="0" err="1" smtClean="0"/>
              <a:t>rematched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No-Preemption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pool-wide resources</a:t>
            </a:r>
          </a:p>
          <a:p>
            <a:pPr lvl="1"/>
            <a:r>
              <a:rPr lang="en-US" dirty="0" smtClean="0"/>
              <a:t>E.g. software licenses, DB connections</a:t>
            </a:r>
          </a:p>
          <a:p>
            <a:r>
              <a:rPr lang="en-US" dirty="0" smtClean="0"/>
              <a:t>In central manager </a:t>
            </a:r>
            <a:r>
              <a:rPr lang="en-US" dirty="0" err="1" smtClean="0"/>
              <a:t>config</a:t>
            </a:r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FOO_LIMIT = 10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BAR_LIMIT = 15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submit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oncurrency_limits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foo,bar:2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Limits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ways to schedule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users have the same relative priority, then over time the pool will be divided equally among them.</a:t>
            </a:r>
          </a:p>
          <a:p>
            <a:r>
              <a:rPr lang="en-US" dirty="0" smtClean="0"/>
              <a:t>Over time?</a:t>
            </a:r>
            <a:endParaRPr lang="en-US" dirty="0"/>
          </a:p>
          <a:p>
            <a:r>
              <a:rPr lang="en-US" dirty="0" smtClean="0"/>
              <a:t>Yes!  By default, HTCondor tracks usage and has a formula for determining priority based on both current demand and prior usage</a:t>
            </a:r>
          </a:p>
          <a:p>
            <a:r>
              <a:rPr lang="en-US" dirty="0" smtClean="0"/>
              <a:t>However, prior usage “decays” over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Priorities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(A pool of 100 cores)</a:t>
            </a:r>
          </a:p>
          <a:p>
            <a:r>
              <a:rPr lang="en-US" dirty="0" smtClean="0"/>
              <a:t>User ‘A’ submits 100,000 jobs and 100 of them begin running, using the entire pool.</a:t>
            </a:r>
          </a:p>
          <a:p>
            <a:r>
              <a:rPr lang="en-US" dirty="0" smtClean="0"/>
              <a:t>After 8 hours, user ‘B’ submits 100,000 jobs</a:t>
            </a:r>
          </a:p>
          <a:p>
            <a:endParaRPr lang="en-US" dirty="0"/>
          </a:p>
          <a:p>
            <a:r>
              <a:rPr lang="en-US" dirty="0" smtClean="0"/>
              <a:t>What happens?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(A pool of 100 cores)</a:t>
            </a:r>
          </a:p>
          <a:p>
            <a:r>
              <a:rPr lang="en-US" dirty="0" smtClean="0"/>
              <a:t>User ‘A’ submits 100,000 jobs and 100 of them begin running, using the entire pool.</a:t>
            </a:r>
          </a:p>
          <a:p>
            <a:r>
              <a:rPr lang="en-US" dirty="0" smtClean="0"/>
              <a:t>After 8 hours, user ‘B’ submits 100,000 jobs</a:t>
            </a:r>
          </a:p>
          <a:p>
            <a:r>
              <a:rPr lang="en-US" dirty="0" smtClean="0"/>
              <a:t>The scheduler will now allocate MORE than 50 cores to user ‘B’ because user ‘A’ has accumulated a lot of recent usage</a:t>
            </a:r>
          </a:p>
          <a:p>
            <a:r>
              <a:rPr lang="en-US" dirty="0" smtClean="0"/>
              <a:t>Over time, each will end up with 50 cores.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Condor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111689" y="2715905"/>
            <a:ext cx="2238233" cy="13374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Central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Manager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13898" y="1444446"/>
            <a:ext cx="1146412" cy="18219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Greg Job1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Greg Job2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Greg Job3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Ann Job1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Ann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 Job2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aseline="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Ann</a:t>
            </a:r>
            <a:r>
              <a:rPr lang="en-US" sz="18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Job3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933063" y="1444446"/>
            <a:ext cx="1146412" cy="26783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Greg Job4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Greg Job5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Greg Job6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Ann Job7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Ann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 Job8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Joe   Job1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Joe   Job2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Joe   Job3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761" y="921226"/>
            <a:ext cx="1570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Schedd 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21952" y="921226"/>
            <a:ext cx="1569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Schedd B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573206" y="5374942"/>
            <a:ext cx="1099241" cy="6960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worker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800906" y="5379492"/>
            <a:ext cx="1099241" cy="6960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worker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111688" y="5379492"/>
            <a:ext cx="1099241" cy="6960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worker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359697" y="5379492"/>
            <a:ext cx="1099241" cy="6960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worker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622711" y="5331725"/>
            <a:ext cx="1099241" cy="6960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worker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899372" y="5331725"/>
            <a:ext cx="1099241" cy="6960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worker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8" name="Straight Arrow Connector 17"/>
          <p:cNvCxnSpPr>
            <a:endCxn id="5" idx="1"/>
          </p:cNvCxnSpPr>
          <p:nvPr/>
        </p:nvCxnSpPr>
        <p:spPr bwMode="auto">
          <a:xfrm>
            <a:off x="1481378" y="1589964"/>
            <a:ext cx="1958093" cy="13218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036023" y="1444446"/>
            <a:ext cx="1863349" cy="15468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1511189" y="4053385"/>
            <a:ext cx="2150119" cy="13056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128360" y="3867518"/>
            <a:ext cx="2036715" cy="14642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endCxn id="16" idx="0"/>
          </p:cNvCxnSpPr>
          <p:nvPr/>
        </p:nvCxnSpPr>
        <p:spPr bwMode="auto">
          <a:xfrm>
            <a:off x="4619601" y="4122818"/>
            <a:ext cx="1552731" cy="12089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5" idx="4"/>
          </p:cNvCxnSpPr>
          <p:nvPr/>
        </p:nvCxnSpPr>
        <p:spPr bwMode="auto">
          <a:xfrm>
            <a:off x="4230806" y="4053385"/>
            <a:ext cx="678511" cy="12988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3725837" y="4122818"/>
            <a:ext cx="245662" cy="1256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2433128" y="4122818"/>
            <a:ext cx="1292709" cy="11611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Flowchart: Document 8"/>
          <p:cNvSpPr/>
          <p:nvPr/>
        </p:nvSpPr>
        <p:spPr bwMode="auto">
          <a:xfrm>
            <a:off x="2402005" y="3687282"/>
            <a:ext cx="968991" cy="1274872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Usage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History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TC-Presentation-Template-4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67571</TotalTime>
  <Words>1970</Words>
  <Application>Microsoft Macintosh PowerPoint</Application>
  <PresentationFormat>On-screen Show (4:3)</PresentationFormat>
  <Paragraphs>519</Paragraphs>
  <Slides>52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Arial</vt:lpstr>
      <vt:lpstr>Arial Black</vt:lpstr>
      <vt:lpstr>Comic Sans MS</vt:lpstr>
      <vt:lpstr>Courier New</vt:lpstr>
      <vt:lpstr>Marlett</vt:lpstr>
      <vt:lpstr>MS PGothic</vt:lpstr>
      <vt:lpstr>ＭＳ Ｐゴシック</vt:lpstr>
      <vt:lpstr>Times New Roman</vt:lpstr>
      <vt:lpstr>Custom Design</vt:lpstr>
      <vt:lpstr>CHTC-Presentation-Template-4</vt:lpstr>
      <vt:lpstr>Matchmaker Policies: Users and Groups HTCondor Week, Madison 2016</vt:lpstr>
      <vt:lpstr>HTCondor scheduling policy</vt:lpstr>
      <vt:lpstr>First Things First</vt:lpstr>
      <vt:lpstr>Spinning Pie</vt:lpstr>
      <vt:lpstr>Spinning Pie</vt:lpstr>
      <vt:lpstr>Relative Priorities</vt:lpstr>
      <vt:lpstr>Pseudo-Example</vt:lpstr>
      <vt:lpstr>Pseudo-Example</vt:lpstr>
      <vt:lpstr>Overview of Condor Architecture</vt:lpstr>
      <vt:lpstr>Negotiator metric: User Priority</vt:lpstr>
      <vt:lpstr>What’s a user?</vt:lpstr>
      <vt:lpstr>User Priority</vt:lpstr>
      <vt:lpstr>Real Priority</vt:lpstr>
      <vt:lpstr>Priority Factor</vt:lpstr>
      <vt:lpstr>condor_userprio</vt:lpstr>
      <vt:lpstr>Different Type of Priority</vt:lpstr>
      <vt:lpstr>Schedd Policy: Job Priority</vt:lpstr>
      <vt:lpstr>Schedd Policy:  Job Rank</vt:lpstr>
      <vt:lpstr>Accounting Groups (2 kinds)</vt:lpstr>
      <vt:lpstr>Accounting Groups as Alias</vt:lpstr>
      <vt:lpstr>Prio factors with groups</vt:lpstr>
      <vt:lpstr>Accounting Groups w/ Quota</vt:lpstr>
      <vt:lpstr>Group Quotas</vt:lpstr>
      <vt:lpstr>Hierarchical Group Quotas</vt:lpstr>
      <vt:lpstr>Hierarchical Group Quotas</vt:lpstr>
      <vt:lpstr>Hierarchical Group Quotas</vt:lpstr>
      <vt:lpstr>Hierarchical Group Quotas</vt:lpstr>
      <vt:lpstr>Hierarchical Group Quotas</vt:lpstr>
      <vt:lpstr>Hierarchical Group Quotas</vt:lpstr>
      <vt:lpstr>GROUP_ACCEPT_SURPLUS</vt:lpstr>
      <vt:lpstr>Hierarchical Group Quotas</vt:lpstr>
      <vt:lpstr>Hierarchical Group Quotas</vt:lpstr>
      <vt:lpstr>GROUP_AUTOREGROUP</vt:lpstr>
      <vt:lpstr>Enough with groups…</vt:lpstr>
      <vt:lpstr>Rebalancing the Pool</vt:lpstr>
      <vt:lpstr>How to Rematch</vt:lpstr>
      <vt:lpstr>A note about Preemption</vt:lpstr>
      <vt:lpstr>Two Types of Preemption</vt:lpstr>
      <vt:lpstr>Negotiation Cycle</vt:lpstr>
      <vt:lpstr>Sorting Slots: Sort Levels</vt:lpstr>
      <vt:lpstr>Negotiator Expression Conventions</vt:lpstr>
      <vt:lpstr>Accounting Attributes</vt:lpstr>
      <vt:lpstr>Group Accounting Attributes</vt:lpstr>
      <vt:lpstr>NEGOTIATOR_PRE_JOB_RANK</vt:lpstr>
      <vt:lpstr>NEGOTIATOR_POST_JOB_RANK</vt:lpstr>
      <vt:lpstr>If Matched machine claimed, extra checks required</vt:lpstr>
      <vt:lpstr>PREEMPTION_REQUIREMENTS</vt:lpstr>
      <vt:lpstr>Preemption with HQG</vt:lpstr>
      <vt:lpstr>PREEMPTION_RANK</vt:lpstr>
      <vt:lpstr>No-Preemption Optimization</vt:lpstr>
      <vt:lpstr>Concurrency Limits</vt:lpstr>
      <vt:lpstr>Summary</vt:lpstr>
    </vt:vector>
  </TitlesOfParts>
  <Company>UW Madison - Condor Project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Administration</dc:title>
  <dc:creator>Condor Project</dc:creator>
  <cp:lastModifiedBy>Zach Miller</cp:lastModifiedBy>
  <cp:revision>957</cp:revision>
  <cp:lastPrinted>2003-04-29T23:07:22Z</cp:lastPrinted>
  <dcterms:created xsi:type="dcterms:W3CDTF">2011-05-01T19:34:24Z</dcterms:created>
  <dcterms:modified xsi:type="dcterms:W3CDTF">2016-05-17T04:06:03Z</dcterms:modified>
</cp:coreProperties>
</file>