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04"/>
  </p:notesMasterIdLst>
  <p:sldIdLst>
    <p:sldId id="256" r:id="rId2"/>
    <p:sldId id="380" r:id="rId3"/>
    <p:sldId id="389" r:id="rId4"/>
    <p:sldId id="268" r:id="rId5"/>
    <p:sldId id="271" r:id="rId6"/>
    <p:sldId id="385" r:id="rId7"/>
    <p:sldId id="384" r:id="rId8"/>
    <p:sldId id="269" r:id="rId9"/>
    <p:sldId id="386" r:id="rId10"/>
    <p:sldId id="293" r:id="rId11"/>
    <p:sldId id="290" r:id="rId12"/>
    <p:sldId id="318" r:id="rId13"/>
    <p:sldId id="397" r:id="rId14"/>
    <p:sldId id="263" r:id="rId15"/>
    <p:sldId id="275" r:id="rId16"/>
    <p:sldId id="274" r:id="rId17"/>
    <p:sldId id="276" r:id="rId18"/>
    <p:sldId id="277" r:id="rId19"/>
    <p:sldId id="289" r:id="rId20"/>
    <p:sldId id="375" r:id="rId21"/>
    <p:sldId id="379" r:id="rId22"/>
    <p:sldId id="280" r:id="rId23"/>
    <p:sldId id="282" r:id="rId24"/>
    <p:sldId id="285" r:id="rId25"/>
    <p:sldId id="287" r:id="rId26"/>
    <p:sldId id="288" r:id="rId27"/>
    <p:sldId id="356" r:id="rId28"/>
    <p:sldId id="329" r:id="rId29"/>
    <p:sldId id="387" r:id="rId30"/>
    <p:sldId id="360" r:id="rId31"/>
    <p:sldId id="358" r:id="rId32"/>
    <p:sldId id="388" r:id="rId33"/>
    <p:sldId id="294" r:id="rId34"/>
    <p:sldId id="320" r:id="rId35"/>
    <p:sldId id="296" r:id="rId36"/>
    <p:sldId id="295" r:id="rId37"/>
    <p:sldId id="307" r:id="rId38"/>
    <p:sldId id="340" r:id="rId39"/>
    <p:sldId id="331" r:id="rId40"/>
    <p:sldId id="376" r:id="rId41"/>
    <p:sldId id="298" r:id="rId42"/>
    <p:sldId id="301" r:id="rId43"/>
    <p:sldId id="303" r:id="rId44"/>
    <p:sldId id="304" r:id="rId45"/>
    <p:sldId id="306" r:id="rId46"/>
    <p:sldId id="299" r:id="rId47"/>
    <p:sldId id="302" r:id="rId48"/>
    <p:sldId id="305" r:id="rId49"/>
    <p:sldId id="374" r:id="rId50"/>
    <p:sldId id="309" r:id="rId51"/>
    <p:sldId id="310" r:id="rId52"/>
    <p:sldId id="382" r:id="rId53"/>
    <p:sldId id="316" r:id="rId54"/>
    <p:sldId id="378" r:id="rId55"/>
    <p:sldId id="364" r:id="rId56"/>
    <p:sldId id="366" r:id="rId57"/>
    <p:sldId id="367" r:id="rId58"/>
    <p:sldId id="368" r:id="rId59"/>
    <p:sldId id="369" r:id="rId60"/>
    <p:sldId id="311" r:id="rId61"/>
    <p:sldId id="336" r:id="rId62"/>
    <p:sldId id="315" r:id="rId63"/>
    <p:sldId id="337" r:id="rId64"/>
    <p:sldId id="317" r:id="rId65"/>
    <p:sldId id="313" r:id="rId66"/>
    <p:sldId id="314" r:id="rId67"/>
    <p:sldId id="383" r:id="rId68"/>
    <p:sldId id="350" r:id="rId69"/>
    <p:sldId id="339" r:id="rId70"/>
    <p:sldId id="363" r:id="rId71"/>
    <p:sldId id="321" r:id="rId72"/>
    <p:sldId id="323" r:id="rId73"/>
    <p:sldId id="322" r:id="rId74"/>
    <p:sldId id="327" r:id="rId75"/>
    <p:sldId id="342" r:id="rId76"/>
    <p:sldId id="325" r:id="rId77"/>
    <p:sldId id="324" r:id="rId78"/>
    <p:sldId id="399" r:id="rId79"/>
    <p:sldId id="326" r:id="rId80"/>
    <p:sldId id="330" r:id="rId81"/>
    <p:sldId id="328" r:id="rId82"/>
    <p:sldId id="335" r:id="rId83"/>
    <p:sldId id="334" r:id="rId84"/>
    <p:sldId id="341" r:id="rId85"/>
    <p:sldId id="345" r:id="rId86"/>
    <p:sldId id="348" r:id="rId87"/>
    <p:sldId id="346" r:id="rId88"/>
    <p:sldId id="377" r:id="rId89"/>
    <p:sldId id="347" r:id="rId90"/>
    <p:sldId id="381" r:id="rId91"/>
    <p:sldId id="349" r:id="rId92"/>
    <p:sldId id="343" r:id="rId93"/>
    <p:sldId id="351" r:id="rId94"/>
    <p:sldId id="392" r:id="rId95"/>
    <p:sldId id="352" r:id="rId96"/>
    <p:sldId id="353" r:id="rId97"/>
    <p:sldId id="390" r:id="rId98"/>
    <p:sldId id="394" r:id="rId99"/>
    <p:sldId id="354" r:id="rId100"/>
    <p:sldId id="398" r:id="rId101"/>
    <p:sldId id="355" r:id="rId102"/>
    <p:sldId id="396" r:id="rId10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B3A46"/>
    <a:srgbClr val="C2E71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37CE84F3-28C3-443E-9E96-99CF82512B78}" styleName="Dark Style 1 - Accent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91" autoAdjust="0"/>
    <p:restoredTop sz="94737" autoAdjust="0"/>
  </p:normalViewPr>
  <p:slideViewPr>
    <p:cSldViewPr snapToGrid="0" snapToObjects="1">
      <p:cViewPr varScale="1">
        <p:scale>
          <a:sx n="81" d="100"/>
          <a:sy n="81" d="100"/>
        </p:scale>
        <p:origin x="-1896" y="-11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628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01" Type="http://schemas.openxmlformats.org/officeDocument/2006/relationships/slide" Target="slides/slide100.xml"/><Relationship Id="rId102" Type="http://schemas.openxmlformats.org/officeDocument/2006/relationships/slide" Target="slides/slide101.xml"/><Relationship Id="rId103" Type="http://schemas.openxmlformats.org/officeDocument/2006/relationships/slide" Target="slides/slide102.xml"/><Relationship Id="rId104" Type="http://schemas.openxmlformats.org/officeDocument/2006/relationships/notesMaster" Target="notesMasters/notesMaster1.xml"/><Relationship Id="rId105" Type="http://schemas.openxmlformats.org/officeDocument/2006/relationships/printerSettings" Target="printerSettings/printerSettings1.bin"/><Relationship Id="rId106" Type="http://schemas.openxmlformats.org/officeDocument/2006/relationships/presProps" Target="presProps.xml"/><Relationship Id="rId107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8" Type="http://schemas.openxmlformats.org/officeDocument/2006/relationships/theme" Target="theme/theme1.xml"/><Relationship Id="rId109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90" Type="http://schemas.openxmlformats.org/officeDocument/2006/relationships/slide" Target="slides/slide89.xml"/><Relationship Id="rId91" Type="http://schemas.openxmlformats.org/officeDocument/2006/relationships/slide" Target="slides/slide90.xml"/><Relationship Id="rId92" Type="http://schemas.openxmlformats.org/officeDocument/2006/relationships/slide" Target="slides/slide91.xml"/><Relationship Id="rId93" Type="http://schemas.openxmlformats.org/officeDocument/2006/relationships/slide" Target="slides/slide92.xml"/><Relationship Id="rId94" Type="http://schemas.openxmlformats.org/officeDocument/2006/relationships/slide" Target="slides/slide93.xml"/><Relationship Id="rId95" Type="http://schemas.openxmlformats.org/officeDocument/2006/relationships/slide" Target="slides/slide94.xml"/><Relationship Id="rId96" Type="http://schemas.openxmlformats.org/officeDocument/2006/relationships/slide" Target="slides/slide95.xml"/><Relationship Id="rId97" Type="http://schemas.openxmlformats.org/officeDocument/2006/relationships/slide" Target="slides/slide96.xml"/><Relationship Id="rId98" Type="http://schemas.openxmlformats.org/officeDocument/2006/relationships/slide" Target="slides/slide97.xml"/><Relationship Id="rId99" Type="http://schemas.openxmlformats.org/officeDocument/2006/relationships/slide" Target="slides/slide9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100" Type="http://schemas.openxmlformats.org/officeDocument/2006/relationships/slide" Target="slides/slide99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slide" Target="slides/slide82.xml"/><Relationship Id="rId84" Type="http://schemas.openxmlformats.org/officeDocument/2006/relationships/slide" Target="slides/slide83.xml"/><Relationship Id="rId85" Type="http://schemas.openxmlformats.org/officeDocument/2006/relationships/slide" Target="slides/slide84.xml"/><Relationship Id="rId86" Type="http://schemas.openxmlformats.org/officeDocument/2006/relationships/slide" Target="slides/slide85.xml"/><Relationship Id="rId87" Type="http://schemas.openxmlformats.org/officeDocument/2006/relationships/slide" Target="slides/slide86.xml"/><Relationship Id="rId88" Type="http://schemas.openxmlformats.org/officeDocument/2006/relationships/slide" Target="slides/slide87.xml"/><Relationship Id="rId89" Type="http://schemas.openxmlformats.org/officeDocument/2006/relationships/slide" Target="slides/slide8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26A7B2-23D6-7F48-A4B1-EF9DD961BC52}" type="datetimeFigureOut">
              <a:rPr lang="en-US" smtClean="0"/>
              <a:t>6/14/16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D73D81-9079-B947-AE9F-DFA85D797A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01515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D73D81-9079-B947-AE9F-DFA85D797A8C}" type="slidenum">
              <a:rPr lang="en-US" smtClean="0"/>
              <a:t>94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76680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C7AB44-1285-4E4A-B662-0FA1C6CB1D0C}" type="datetimeFigureOut">
              <a:rPr lang="en-US" smtClean="0"/>
              <a:t>6/14/16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DA8086-78F0-444F-BD01-4BA5D4E226EE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303056" y="3589488"/>
            <a:ext cx="861545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273398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C7AB44-1285-4E4A-B662-0FA1C6CB1D0C}" type="datetimeFigureOut">
              <a:rPr lang="en-US" smtClean="0"/>
              <a:t>6/14/16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DA8086-78F0-444F-BD01-4BA5D4E226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33635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C7AB44-1285-4E4A-B662-0FA1C6CB1D0C}" type="datetimeFigureOut">
              <a:rPr lang="en-US" smtClean="0"/>
              <a:t>6/14/16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DA8086-78F0-444F-BD01-4BA5D4E226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78609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C7AB44-1285-4E4A-B662-0FA1C6CB1D0C}" type="datetimeFigureOut">
              <a:rPr lang="en-US" smtClean="0"/>
              <a:t>6/14/16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DA8086-78F0-444F-BD01-4BA5D4E226EE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303056" y="1417638"/>
            <a:ext cx="861545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033737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C7AB44-1285-4E4A-B662-0FA1C6CB1D0C}" type="datetimeFigureOut">
              <a:rPr lang="en-US" smtClean="0"/>
              <a:t>6/14/16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DA8086-78F0-444F-BD01-4BA5D4E226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35017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C7AB44-1285-4E4A-B662-0FA1C6CB1D0C}" type="datetimeFigureOut">
              <a:rPr lang="en-US" smtClean="0"/>
              <a:t>6/14/16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DA8086-78F0-444F-BD01-4BA5D4E226EE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303056" y="1417638"/>
            <a:ext cx="861545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459996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C7AB44-1285-4E4A-B662-0FA1C6CB1D0C}" type="datetimeFigureOut">
              <a:rPr lang="en-US" smtClean="0"/>
              <a:t>6/14/16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DA8086-78F0-444F-BD01-4BA5D4E226EE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303056" y="1417638"/>
            <a:ext cx="861545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160372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C7AB44-1285-4E4A-B662-0FA1C6CB1D0C}" type="datetimeFigureOut">
              <a:rPr lang="en-US" smtClean="0"/>
              <a:t>6/14/16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DA8086-78F0-444F-BD01-4BA5D4E226EE}" type="slidenum">
              <a:rPr lang="en-US" smtClean="0"/>
              <a:t>‹#›</a:t>
            </a:fld>
            <a:endParaRPr lang="en-US"/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303056" y="1417638"/>
            <a:ext cx="861545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525183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C7AB44-1285-4E4A-B662-0FA1C6CB1D0C}" type="datetimeFigureOut">
              <a:rPr lang="en-US" smtClean="0"/>
              <a:t>6/14/16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DA8086-78F0-444F-BD01-4BA5D4E226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48040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C7AB44-1285-4E4A-B662-0FA1C6CB1D0C}" type="datetimeFigureOut">
              <a:rPr lang="en-US" smtClean="0"/>
              <a:t>6/14/16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DA8086-78F0-444F-BD01-4BA5D4E226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8643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C7AB44-1285-4E4A-B662-0FA1C6CB1D0C}" type="datetimeFigureOut">
              <a:rPr lang="en-US" smtClean="0"/>
              <a:t>6/14/16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DA8086-78F0-444F-BD01-4BA5D4E226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96598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C7AB44-1285-4E4A-B662-0FA1C6CB1D0C}" type="datetimeFigureOut">
              <a:rPr lang="en-US" smtClean="0"/>
              <a:t>6/14/16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DA8086-78F0-444F-BD01-4BA5D4E226EE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 userDrawn="1"/>
        </p:nvSpPr>
        <p:spPr>
          <a:xfrm>
            <a:off x="-27024" y="6509570"/>
            <a:ext cx="22801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 smtClean="0">
                <a:latin typeface="Arial"/>
              </a:rPr>
              <a:t>HTCondor</a:t>
            </a:r>
            <a:r>
              <a:rPr lang="en-US" sz="1600" baseline="0" dirty="0" smtClean="0">
                <a:latin typeface="Arial"/>
              </a:rPr>
              <a:t> Week 2016</a:t>
            </a:r>
            <a:endParaRPr lang="en-US" sz="1600" dirty="0">
              <a:latin typeface="Arial"/>
            </a:endParaRPr>
          </a:p>
        </p:txBody>
      </p:sp>
      <p:sp>
        <p:nvSpPr>
          <p:cNvPr id="7" name="TextBox 6"/>
          <p:cNvSpPr txBox="1"/>
          <p:nvPr userDrawn="1"/>
        </p:nvSpPr>
        <p:spPr>
          <a:xfrm>
            <a:off x="8686800" y="6509570"/>
            <a:ext cx="435436" cy="338554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fld id="{8ADA8086-78F0-444F-BD01-4BA5D4E226EE}" type="slidenum">
              <a:rPr lang="en-US" sz="1600" smtClean="0">
                <a:latin typeface="Arial"/>
                <a:cs typeface="Arial"/>
              </a:rPr>
              <a:pPr/>
              <a:t>‹#›</a:t>
            </a:fld>
            <a:endParaRPr lang="en-US" sz="1600" dirty="0" smtClean="0">
              <a:solidFill>
                <a:srgbClr val="FFFFFF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006888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b="1" i="0" kern="1200">
          <a:solidFill>
            <a:schemeClr val="tx1"/>
          </a:solidFill>
          <a:latin typeface="Futura Medium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Arial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Arial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Arial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Arial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Arial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research.cs.wisc.edu/htcondor/manual/v8.5/12_Appendix_A.html" TargetMode="Externa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research.cs.wisc.edu/htcondor/HTCondorWeek2016/tuesday.html" TargetMode="Externa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0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4" Type="http://schemas.openxmlformats.org/officeDocument/2006/relationships/image" Target="../media/image10.png"/><Relationship Id="rId5" Type="http://schemas.openxmlformats.org/officeDocument/2006/relationships/image" Target="../media/image11.jpg"/><Relationship Id="rId6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research.cs.wisc.edu/htcondor/manual/v8.5/condor_submit.html" TargetMode="External"/><Relationship Id="rId3" Type="http://schemas.openxmlformats.org/officeDocument/2006/relationships/hyperlink" Target="http://research.cs.wisc.edu/htcondor/manual/v8.5/condor_q.html" TargetMode="Externa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4" Type="http://schemas.openxmlformats.org/officeDocument/2006/relationships/image" Target="../media/image4.jpg"/><Relationship Id="rId5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Relationship Id="rId3" Type="http://schemas.openxmlformats.org/officeDocument/2006/relationships/hyperlink" Target="http://research.cs.wisc.edu/htcondor/manual/v8.5/12_Appendix_A.html" TargetMode="Externa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hyperlink" Target="http://research.cs.wisc.edu/htcondor/HTCondorWeek2016/tuesday.html" TargetMode="Externa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4" Type="http://schemas.openxmlformats.org/officeDocument/2006/relationships/image" Target="../media/image14.jpg"/><Relationship Id="rId5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4" Type="http://schemas.openxmlformats.org/officeDocument/2006/relationships/image" Target="../media/image4.jpg"/><Relationship Id="rId5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research.cs.wisc.edu/htcondor/manual/v8.5/condor_q.html" TargetMode="Externa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research.cs.wisc.edu/htcondor/manual/v8.5/condor_status.html" TargetMode="Externa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8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4" Type="http://schemas.openxmlformats.org/officeDocument/2006/relationships/image" Target="../media/image4.jpg"/><Relationship Id="rId5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.jp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4" Type="http://schemas.openxmlformats.org/officeDocument/2006/relationships/image" Target="../media/image4.jpg"/><Relationship Id="rId5" Type="http://schemas.openxmlformats.org/officeDocument/2006/relationships/image" Target="../media/image5.jpg"/><Relationship Id="rId6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jp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jpe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jp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research.cs.wisc.edu/htcondor/manual/current/condor_submit.html%23SECTION0012564000000000000000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4" Type="http://schemas.openxmlformats.org/officeDocument/2006/relationships/image" Target="../media/image4.jpg"/><Relationship Id="rId5" Type="http://schemas.openxmlformats.org/officeDocument/2006/relationships/image" Target="../media/image5.jpg"/><Relationship Id="rId6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jp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research.cs.wisc.edu/htcondor/HTCondorWeek2016/tuesday.html" TargetMode="Externa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research.cs.wisc.edu/htcondor/manual/v8.5/condor_history.html" TargetMode="Externa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research.cs.wisc.edu/htcondor/manual/v8.5/condor_ssh_to_job.html" TargetMode="Externa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jpg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research.cs.wisc.edu/htcondor/manual/v8.5/condor_qedit.html" TargetMode="External"/><Relationship Id="rId3" Type="http://schemas.openxmlformats.org/officeDocument/2006/relationships/hyperlink" Target="http://research.cs.wisc.edu/htcondor/manual/v8.5/condor_release.html" TargetMode="Externa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research.cs.wisc.edu/htcondor/manual/v8.5/condor_hold.html" TargetMode="External"/><Relationship Id="rId3" Type="http://schemas.openxmlformats.org/officeDocument/2006/relationships/hyperlink" Target="http://research.cs.wisc.edu/htcondor/manual/v8.5/condor_rm.html" TargetMode="Externa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hyperlink" Target="http://research.cs.wisc.edu/htcondor/manual/v8.5/2_4Running_Job.html%23SECTION00341200000000000000" TargetMode="External"/><Relationship Id="rId4" Type="http://schemas.openxmlformats.org/officeDocument/2006/relationships/image" Target="../media/image25.jpg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research.cs.wisc.edu/htcondor/manual/v8.5/2_4Running_Job.html%23SECTION00341000000000000000" TargetMode="Externa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research.cs.wisc.edu/htcondor/HTCondorWeek2016/tuesday.html" TargetMode="Externa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hyperlink" Target="http://research.cs.wisc.edu/htcondor/manual/v8.5/2_8Java_Applications.html" TargetMode="External"/><Relationship Id="rId4" Type="http://schemas.openxmlformats.org/officeDocument/2006/relationships/hyperlink" Target="http://research.cs.wisc.edu/htcondor/manual/v8.5/2_4Running_Job.html%23SECTION00341600000000000000" TargetMode="External"/><Relationship Id="rId5" Type="http://schemas.openxmlformats.org/officeDocument/2006/relationships/image" Target="../media/image26.png"/><Relationship Id="rId6" Type="http://schemas.openxmlformats.org/officeDocument/2006/relationships/image" Target="../media/image27.jpg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research.cs.wisc.edu/htcondor/manual/v8.5/2_4Running_Job.html%23SECTION00341100000000000000" TargetMode="Externa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hyperlink" Target="http://research.cs.wisc.edu/htcondor/manual/v8.5/2_11Virtual_Machine.html" TargetMode="External"/><Relationship Id="rId4" Type="http://schemas.openxmlformats.org/officeDocument/2006/relationships/hyperlink" Target="http://research.cs.wisc.edu/htcondor/manual/v8.5/2_9Parallel_Applications.html" TargetMode="External"/><Relationship Id="rId5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research.cs.wisc.edu/htcondor/manual/v8.5/2_12Docker_Universe.html" TargetMode="Externa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9.jpg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824942"/>
            <a:ext cx="7772400" cy="1944034"/>
          </a:xfrm>
        </p:spPr>
        <p:txBody>
          <a:bodyPr/>
          <a:lstStyle/>
          <a:p>
            <a:r>
              <a:rPr lang="en-US" dirty="0" smtClean="0"/>
              <a:t>An Introduction to Using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643923" y="5184588"/>
            <a:ext cx="7772400" cy="630965"/>
          </a:xfrm>
        </p:spPr>
        <p:txBody>
          <a:bodyPr/>
          <a:lstStyle/>
          <a:p>
            <a:r>
              <a:rPr lang="en-US" dirty="0" smtClean="0"/>
              <a:t>Christina Koch</a:t>
            </a:r>
            <a:endParaRPr lang="en-US" dirty="0"/>
          </a:p>
        </p:txBody>
      </p:sp>
      <p:pic>
        <p:nvPicPr>
          <p:cNvPr id="7" name="Picture 6" descr="HTCondor_red_blk_notag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9843" y="4403498"/>
            <a:ext cx="2707697" cy="639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22464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Running a Job with </a:t>
            </a:r>
            <a:r>
              <a:rPr lang="en-US" dirty="0" err="1" smtClean="0"/>
              <a:t>HTCondor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50323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Relevant Job Attributes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46493"/>
          </a:xfrm>
        </p:spPr>
        <p:txBody>
          <a:bodyPr>
            <a:normAutofit fontScale="85000" lnSpcReduction="20000"/>
          </a:bodyPr>
          <a:lstStyle/>
          <a:p>
            <a:r>
              <a:rPr lang="en-US" dirty="0" err="1" smtClean="0">
                <a:latin typeface="Courier"/>
                <a:cs typeface="Courier"/>
              </a:rPr>
              <a:t>CurrentTime</a:t>
            </a:r>
            <a:r>
              <a:rPr lang="en-US" dirty="0" smtClean="0"/>
              <a:t>: current time</a:t>
            </a:r>
            <a:endParaRPr lang="en-US" dirty="0"/>
          </a:p>
          <a:p>
            <a:r>
              <a:rPr lang="en-US" dirty="0" err="1" smtClean="0">
                <a:latin typeface="Courier"/>
                <a:cs typeface="Courier"/>
              </a:rPr>
              <a:t>EnteredCurrentStatus</a:t>
            </a:r>
            <a:r>
              <a:rPr lang="en-US" dirty="0" smtClean="0"/>
              <a:t>: time of last status change</a:t>
            </a:r>
            <a:endParaRPr lang="en-US" dirty="0"/>
          </a:p>
          <a:p>
            <a:r>
              <a:rPr lang="en-US" dirty="0" err="1" smtClean="0">
                <a:latin typeface="Courier"/>
                <a:cs typeface="Courier"/>
              </a:rPr>
              <a:t>ExitCode</a:t>
            </a:r>
            <a:r>
              <a:rPr lang="en-US" dirty="0" smtClean="0"/>
              <a:t>: the exit code from the job</a:t>
            </a:r>
          </a:p>
          <a:p>
            <a:r>
              <a:rPr lang="en-US" dirty="0" err="1" smtClean="0">
                <a:latin typeface="Courier"/>
                <a:cs typeface="Courier"/>
              </a:rPr>
              <a:t>HoldReasonCode</a:t>
            </a:r>
            <a:r>
              <a:rPr lang="en-US" dirty="0" smtClean="0"/>
              <a:t>: number corresponding to a hold reason</a:t>
            </a:r>
          </a:p>
          <a:p>
            <a:r>
              <a:rPr lang="en-US" smtClean="0">
                <a:latin typeface="Courier"/>
                <a:cs typeface="Courier"/>
              </a:rPr>
              <a:t>NumJobStarts</a:t>
            </a:r>
            <a:r>
              <a:rPr lang="en-US" smtClean="0"/>
              <a:t>: </a:t>
            </a:r>
            <a:r>
              <a:rPr lang="en-US" dirty="0"/>
              <a:t>how many times the job has gone from idle to running </a:t>
            </a:r>
          </a:p>
          <a:p>
            <a:r>
              <a:rPr lang="en-US" dirty="0" err="1" smtClean="0">
                <a:latin typeface="Courier"/>
                <a:cs typeface="Courier"/>
              </a:rPr>
              <a:t>JobStatus</a:t>
            </a:r>
            <a:r>
              <a:rPr lang="en-US" dirty="0" smtClean="0"/>
              <a:t>: number indicating idle, running, held, etc.</a:t>
            </a:r>
          </a:p>
          <a:p>
            <a:r>
              <a:rPr lang="en-US" dirty="0" err="1" smtClean="0">
                <a:latin typeface="Courier"/>
                <a:cs typeface="Courier"/>
              </a:rPr>
              <a:t>MemoryUsage</a:t>
            </a:r>
            <a:r>
              <a:rPr lang="en-US" dirty="0" smtClean="0"/>
              <a:t>: how much memory the job has used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022055" y="6398803"/>
            <a:ext cx="5494415" cy="307777"/>
          </a:xfrm>
          <a:prstGeom prst="rect">
            <a:avLst/>
          </a:prstGeom>
          <a:solidFill>
            <a:schemeClr val="bg1"/>
          </a:solidFill>
          <a:ln w="12700" cmpd="sng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  <a:latin typeface="Arial"/>
                <a:cs typeface="Arial"/>
                <a:hlinkClick r:id="rId2"/>
              </a:rPr>
              <a:t>HTCondor Manual: Appendix A: JobStatus and HoldReason Codes</a:t>
            </a:r>
            <a:endParaRPr lang="en-US" sz="1400" dirty="0" smtClean="0">
              <a:solidFill>
                <a:srgbClr val="00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467387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Workflows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5140475" cy="4995809"/>
          </a:xfrm>
        </p:spPr>
        <p:txBody>
          <a:bodyPr>
            <a:normAutofit/>
          </a:bodyPr>
          <a:lstStyle/>
          <a:p>
            <a:r>
              <a:rPr lang="en-US" dirty="0" smtClean="0"/>
              <a:t>Problem: Want to submit jobs in a particular order, with dependencies between groups of jobs</a:t>
            </a:r>
          </a:p>
          <a:p>
            <a:r>
              <a:rPr lang="en-US" dirty="0" smtClean="0"/>
              <a:t>Solution: Write a DAG</a:t>
            </a:r>
          </a:p>
          <a:p>
            <a:endParaRPr lang="en-US" sz="2000" dirty="0" smtClean="0"/>
          </a:p>
          <a:p>
            <a:r>
              <a:rPr lang="en-US" sz="2000" dirty="0" smtClean="0"/>
              <a:t>To learn about this, attend the next talk, </a:t>
            </a:r>
            <a:r>
              <a:rPr lang="en-US" sz="2000" dirty="0" smtClean="0">
                <a:hlinkClick r:id="rId2"/>
              </a:rPr>
              <a:t>DAGMan: HTCondor and Workflows </a:t>
            </a:r>
            <a:r>
              <a:rPr lang="en-US" sz="2000" dirty="0" smtClean="0"/>
              <a:t>by Kent Wenger at 10:</a:t>
            </a:r>
            <a:r>
              <a:rPr lang="en-US" sz="2000" smtClean="0"/>
              <a:t>45 today (May 17).</a:t>
            </a:r>
            <a:endParaRPr lang="en-US" sz="2000" dirty="0" smtClean="0"/>
          </a:p>
        </p:txBody>
      </p:sp>
      <p:sp>
        <p:nvSpPr>
          <p:cNvPr id="4" name="Rounded Rectangle 3"/>
          <p:cNvSpPr/>
          <p:nvPr/>
        </p:nvSpPr>
        <p:spPr>
          <a:xfrm>
            <a:off x="6849140" y="2675390"/>
            <a:ext cx="1029526" cy="36987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split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6103194" y="3686368"/>
            <a:ext cx="357561" cy="3575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1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6670358" y="3686368"/>
            <a:ext cx="357561" cy="3575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2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7212862" y="3686368"/>
            <a:ext cx="357561" cy="3575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3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8191352" y="3686368"/>
            <a:ext cx="357561" cy="3575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N</a:t>
            </a:r>
          </a:p>
        </p:txBody>
      </p:sp>
      <p:sp>
        <p:nvSpPr>
          <p:cNvPr id="11" name="Oval 10"/>
          <p:cNvSpPr/>
          <p:nvPr/>
        </p:nvSpPr>
        <p:spPr>
          <a:xfrm>
            <a:off x="6670366" y="4746659"/>
            <a:ext cx="1429380" cy="493161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combine</a:t>
            </a:r>
            <a:endParaRPr lang="en-US" dirty="0"/>
          </a:p>
        </p:txBody>
      </p:sp>
      <p:cxnSp>
        <p:nvCxnSpPr>
          <p:cNvPr id="15" name="Straight Arrow Connector 14"/>
          <p:cNvCxnSpPr>
            <a:stCxn id="4" idx="2"/>
            <a:endCxn id="5" idx="0"/>
          </p:cNvCxnSpPr>
          <p:nvPr/>
        </p:nvCxnSpPr>
        <p:spPr>
          <a:xfrm flipH="1">
            <a:off x="6281975" y="3045260"/>
            <a:ext cx="1081928" cy="64110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stCxn id="4" idx="2"/>
            <a:endCxn id="6" idx="0"/>
          </p:cNvCxnSpPr>
          <p:nvPr/>
        </p:nvCxnSpPr>
        <p:spPr>
          <a:xfrm flipH="1">
            <a:off x="6849139" y="3045260"/>
            <a:ext cx="514764" cy="64110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stCxn id="4" idx="2"/>
            <a:endCxn id="7" idx="0"/>
          </p:cNvCxnSpPr>
          <p:nvPr/>
        </p:nvCxnSpPr>
        <p:spPr>
          <a:xfrm>
            <a:off x="7363903" y="3045260"/>
            <a:ext cx="27740" cy="64110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stCxn id="4" idx="2"/>
            <a:endCxn id="8" idx="0"/>
          </p:cNvCxnSpPr>
          <p:nvPr/>
        </p:nvCxnSpPr>
        <p:spPr>
          <a:xfrm>
            <a:off x="7363903" y="3045260"/>
            <a:ext cx="1006230" cy="64110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>
            <a:stCxn id="5" idx="2"/>
            <a:endCxn id="11" idx="0"/>
          </p:cNvCxnSpPr>
          <p:nvPr/>
        </p:nvCxnSpPr>
        <p:spPr>
          <a:xfrm>
            <a:off x="6281975" y="4043908"/>
            <a:ext cx="1103081" cy="70275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>
            <a:stCxn id="6" idx="2"/>
            <a:endCxn id="11" idx="0"/>
          </p:cNvCxnSpPr>
          <p:nvPr/>
        </p:nvCxnSpPr>
        <p:spPr>
          <a:xfrm>
            <a:off x="6849139" y="4043908"/>
            <a:ext cx="535917" cy="70275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>
            <a:stCxn id="7" idx="2"/>
            <a:endCxn id="11" idx="0"/>
          </p:cNvCxnSpPr>
          <p:nvPr/>
        </p:nvCxnSpPr>
        <p:spPr>
          <a:xfrm flipH="1">
            <a:off x="7385056" y="4043908"/>
            <a:ext cx="6587" cy="70275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>
            <a:stCxn id="8" idx="2"/>
            <a:endCxn id="11" idx="0"/>
          </p:cNvCxnSpPr>
          <p:nvPr/>
        </p:nvCxnSpPr>
        <p:spPr>
          <a:xfrm flipH="1">
            <a:off x="7385056" y="4043908"/>
            <a:ext cx="985077" cy="70275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0" name="Rectangle 29"/>
          <p:cNvSpPr/>
          <p:nvPr/>
        </p:nvSpPr>
        <p:spPr>
          <a:xfrm>
            <a:off x="7718374" y="3686368"/>
            <a:ext cx="357561" cy="35754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...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9" name="Trapezoid 58"/>
          <p:cNvSpPr/>
          <p:nvPr/>
        </p:nvSpPr>
        <p:spPr>
          <a:xfrm>
            <a:off x="6692796" y="1886335"/>
            <a:ext cx="1342214" cy="345212"/>
          </a:xfrm>
          <a:prstGeom prst="trapezoid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download</a:t>
            </a:r>
            <a:endParaRPr lang="en-US" dirty="0"/>
          </a:p>
        </p:txBody>
      </p:sp>
      <p:cxnSp>
        <p:nvCxnSpPr>
          <p:cNvPr id="65" name="Straight Arrow Connector 64"/>
          <p:cNvCxnSpPr>
            <a:stCxn id="59" idx="2"/>
            <a:endCxn id="4" idx="0"/>
          </p:cNvCxnSpPr>
          <p:nvPr/>
        </p:nvCxnSpPr>
        <p:spPr>
          <a:xfrm>
            <a:off x="7363903" y="2231547"/>
            <a:ext cx="0" cy="44384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914993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11180"/>
            <a:ext cx="7772400" cy="1362075"/>
          </a:xfrm>
        </p:spPr>
        <p:txBody>
          <a:bodyPr/>
          <a:lstStyle/>
          <a:p>
            <a:pPr algn="ctr"/>
            <a:r>
              <a:rPr lang="en-US" dirty="0" smtClean="0"/>
              <a:t>Final Questions?</a:t>
            </a:r>
            <a:endParaRPr lang="en-US" dirty="0"/>
          </a:p>
        </p:txBody>
      </p:sp>
      <p:pic>
        <p:nvPicPr>
          <p:cNvPr id="6" name="Picture 5" descr="California_Condor_credit_GaryKrame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0500" y="1713754"/>
            <a:ext cx="3594100" cy="2396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61440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Jobs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81029"/>
          </a:xfrm>
        </p:spPr>
        <p:txBody>
          <a:bodyPr/>
          <a:lstStyle/>
          <a:p>
            <a:r>
              <a:rPr lang="en-US" dirty="0" smtClean="0"/>
              <a:t>A single computing task is called a “job”</a:t>
            </a:r>
          </a:p>
          <a:p>
            <a:r>
              <a:rPr lang="en-US" dirty="0" smtClean="0"/>
              <a:t>Three main pieces of a job are the input, executable (program) and output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Executable must be runnable from the command line without any interactive input</a:t>
            </a:r>
            <a:endParaRPr lang="en-US" dirty="0"/>
          </a:p>
        </p:txBody>
      </p:sp>
      <p:pic>
        <p:nvPicPr>
          <p:cNvPr id="8" name="Picture 7" descr="tomatoe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6662" y="3301489"/>
            <a:ext cx="1575136" cy="1181352"/>
          </a:xfrm>
          <a:prstGeom prst="rect">
            <a:avLst/>
          </a:prstGeom>
        </p:spPr>
      </p:pic>
      <p:pic>
        <p:nvPicPr>
          <p:cNvPr id="9" name="Picture 8" descr="pizza_dough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856" y="3637709"/>
            <a:ext cx="1580511" cy="1269677"/>
          </a:xfrm>
          <a:prstGeom prst="rect">
            <a:avLst/>
          </a:prstGeom>
        </p:spPr>
      </p:pic>
      <p:pic>
        <p:nvPicPr>
          <p:cNvPr id="7" name="Picture 6" descr="mozz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9516" y="4482841"/>
            <a:ext cx="1588653" cy="1162006"/>
          </a:xfrm>
          <a:prstGeom prst="rect">
            <a:avLst/>
          </a:prstGeom>
        </p:spPr>
      </p:pic>
      <p:pic>
        <p:nvPicPr>
          <p:cNvPr id="10" name="Picture 9" descr="pizza.jp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33" r="8012"/>
          <a:stretch/>
        </p:blipFill>
        <p:spPr>
          <a:xfrm>
            <a:off x="7154425" y="3574816"/>
            <a:ext cx="1655969" cy="1547752"/>
          </a:xfrm>
          <a:prstGeom prst="rect">
            <a:avLst/>
          </a:prstGeom>
        </p:spPr>
      </p:pic>
      <p:pic>
        <p:nvPicPr>
          <p:cNvPr id="13" name="Picture 12" descr="oven1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2657" y="3574816"/>
            <a:ext cx="2348318" cy="1565545"/>
          </a:xfrm>
          <a:prstGeom prst="rect">
            <a:avLst/>
          </a:prstGeom>
        </p:spPr>
      </p:pic>
      <p:cxnSp>
        <p:nvCxnSpPr>
          <p:cNvPr id="15" name="Straight Arrow Connector 14"/>
          <p:cNvCxnSpPr>
            <a:stCxn id="13" idx="3"/>
            <a:endCxn id="10" idx="1"/>
          </p:cNvCxnSpPr>
          <p:nvPr/>
        </p:nvCxnSpPr>
        <p:spPr>
          <a:xfrm flipV="1">
            <a:off x="6640975" y="4348692"/>
            <a:ext cx="513450" cy="889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endCxn id="13" idx="1"/>
          </p:cNvCxnSpPr>
          <p:nvPr/>
        </p:nvCxnSpPr>
        <p:spPr>
          <a:xfrm>
            <a:off x="3501798" y="4356220"/>
            <a:ext cx="790859" cy="136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2826548" y="3809599"/>
            <a:ext cx="675250" cy="539093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1270112" y="4127066"/>
            <a:ext cx="2231686" cy="22162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V="1">
            <a:off x="2568762" y="4357589"/>
            <a:ext cx="933036" cy="549797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150819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Job Example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433582" cy="4525963"/>
          </a:xfrm>
        </p:spPr>
        <p:txBody>
          <a:bodyPr/>
          <a:lstStyle/>
          <a:p>
            <a:r>
              <a:rPr lang="en-US" dirty="0" smtClean="0"/>
              <a:t>For our example, we will be using an imaginary program called “</a:t>
            </a:r>
            <a:r>
              <a:rPr lang="en-US" dirty="0" err="1" smtClean="0"/>
              <a:t>compare_states</a:t>
            </a:r>
            <a:r>
              <a:rPr lang="en-US" dirty="0" smtClean="0"/>
              <a:t>”, which compares two data files and produces a single output file.</a:t>
            </a:r>
            <a:endParaRPr lang="en-US" dirty="0"/>
          </a:p>
        </p:txBody>
      </p:sp>
      <p:grpSp>
        <p:nvGrpSpPr>
          <p:cNvPr id="23" name="Group 22"/>
          <p:cNvGrpSpPr/>
          <p:nvPr/>
        </p:nvGrpSpPr>
        <p:grpSpPr>
          <a:xfrm>
            <a:off x="980719" y="3841928"/>
            <a:ext cx="7154426" cy="2284235"/>
            <a:chOff x="980719" y="3841928"/>
            <a:chExt cx="7154426" cy="2284235"/>
          </a:xfrm>
        </p:grpSpPr>
        <p:sp>
          <p:nvSpPr>
            <p:cNvPr id="4" name="Rectangle 3"/>
            <p:cNvSpPr/>
            <p:nvPr/>
          </p:nvSpPr>
          <p:spPr>
            <a:xfrm>
              <a:off x="980719" y="3841928"/>
              <a:ext cx="1019902" cy="960540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2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600" dirty="0" err="1" smtClean="0">
                  <a:latin typeface="Courier"/>
                  <a:cs typeface="Courier"/>
                </a:rPr>
                <a:t>wi.dat</a:t>
              </a:r>
              <a:endParaRPr lang="en-US" sz="1600" dirty="0">
                <a:latin typeface="Courier"/>
                <a:cs typeface="Courier"/>
              </a:endParaRPr>
            </a:p>
          </p:txBody>
        </p:sp>
        <p:sp>
          <p:nvSpPr>
            <p:cNvPr id="5" name="Rectangle 4"/>
            <p:cNvSpPr/>
            <p:nvPr/>
          </p:nvSpPr>
          <p:spPr>
            <a:xfrm>
              <a:off x="3724918" y="4142340"/>
              <a:ext cx="1390694" cy="1318151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 w="76200" cmpd="sng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latin typeface="Courier"/>
                  <a:cs typeface="Courier"/>
                </a:rPr>
                <a:t>compare_</a:t>
              </a:r>
            </a:p>
            <a:p>
              <a:pPr algn="ctr"/>
              <a:r>
                <a:rPr lang="en-US" dirty="0" smtClean="0">
                  <a:latin typeface="Courier"/>
                  <a:cs typeface="Courier"/>
                </a:rPr>
                <a:t>states</a:t>
              </a:r>
              <a:endParaRPr lang="en-US" dirty="0">
                <a:latin typeface="Courier"/>
                <a:cs typeface="Courier"/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980719" y="5075851"/>
              <a:ext cx="1027604" cy="1050312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2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600" dirty="0" err="1" smtClean="0">
                  <a:latin typeface="Courier"/>
                  <a:cs typeface="Courier"/>
                </a:rPr>
                <a:t>us.dat</a:t>
              </a:r>
              <a:endParaRPr lang="en-US" sz="1600" dirty="0">
                <a:latin typeface="Courier"/>
                <a:cs typeface="Courier"/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6447021" y="4322198"/>
              <a:ext cx="1688124" cy="934329"/>
            </a:xfrm>
            <a:prstGeom prst="rect">
              <a:avLst/>
            </a:prstGeom>
            <a:solidFill>
              <a:schemeClr val="accent6"/>
            </a:solidFill>
            <a:ln>
              <a:solidFill>
                <a:schemeClr val="accent2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600" dirty="0" err="1" smtClean="0">
                  <a:latin typeface="Courier"/>
                  <a:cs typeface="Courier"/>
                </a:rPr>
                <a:t>wi.dat.out</a:t>
              </a:r>
              <a:endParaRPr lang="en-US" sz="1600" dirty="0">
                <a:latin typeface="Courier"/>
                <a:cs typeface="Courier"/>
              </a:endParaRPr>
            </a:p>
          </p:txBody>
        </p:sp>
        <p:cxnSp>
          <p:nvCxnSpPr>
            <p:cNvPr id="8" name="Straight Arrow Connector 7"/>
            <p:cNvCxnSpPr>
              <a:stCxn id="6" idx="3"/>
              <a:endCxn id="5" idx="1"/>
            </p:cNvCxnSpPr>
            <p:nvPr/>
          </p:nvCxnSpPr>
          <p:spPr>
            <a:xfrm flipV="1">
              <a:off x="2008323" y="4801416"/>
              <a:ext cx="1716595" cy="799591"/>
            </a:xfrm>
            <a:prstGeom prst="straightConnector1">
              <a:avLst/>
            </a:prstGeom>
            <a:ln w="38100" cmpd="sng"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8"/>
            <p:cNvCxnSpPr>
              <a:stCxn id="5" idx="3"/>
              <a:endCxn id="7" idx="1"/>
            </p:cNvCxnSpPr>
            <p:nvPr/>
          </p:nvCxnSpPr>
          <p:spPr>
            <a:xfrm flipV="1">
              <a:off x="5115612" y="4789363"/>
              <a:ext cx="1331409" cy="12053"/>
            </a:xfrm>
            <a:prstGeom prst="straightConnector1">
              <a:avLst/>
            </a:prstGeom>
            <a:ln w="38100" cmpd="sng">
              <a:solidFill>
                <a:srgbClr val="0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/>
            <p:cNvCxnSpPr>
              <a:stCxn id="4" idx="3"/>
              <a:endCxn id="5" idx="1"/>
            </p:cNvCxnSpPr>
            <p:nvPr/>
          </p:nvCxnSpPr>
          <p:spPr>
            <a:xfrm>
              <a:off x="2000621" y="4322198"/>
              <a:ext cx="1724297" cy="479218"/>
            </a:xfrm>
            <a:prstGeom prst="straightConnector1">
              <a:avLst/>
            </a:prstGeom>
            <a:ln w="38100" cmpd="sng"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TextBox 10"/>
          <p:cNvSpPr txBox="1"/>
          <p:nvPr/>
        </p:nvSpPr>
        <p:spPr>
          <a:xfrm>
            <a:off x="2640919" y="5844271"/>
            <a:ext cx="6045881" cy="369332"/>
          </a:xfrm>
          <a:prstGeom prst="rect">
            <a:avLst/>
          </a:prstGeom>
          <a:solidFill>
            <a:schemeClr val="tx1"/>
          </a:solidFill>
          <a:ln w="76200" cmpd="sng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  <a:latin typeface="Courier"/>
                <a:cs typeface="Courier"/>
              </a:rPr>
              <a:t>$ </a:t>
            </a:r>
            <a:r>
              <a:rPr lang="en-US" dirty="0" err="1" smtClean="0">
                <a:solidFill>
                  <a:srgbClr val="FFFFFF"/>
                </a:solidFill>
                <a:latin typeface="Courier"/>
                <a:cs typeface="Courier"/>
              </a:rPr>
              <a:t>compare_states</a:t>
            </a:r>
            <a:r>
              <a:rPr lang="en-US" dirty="0" smtClean="0">
                <a:solidFill>
                  <a:srgbClr val="FFFFFF"/>
                </a:solidFill>
                <a:latin typeface="Courier"/>
                <a:cs typeface="Courier"/>
              </a:rPr>
              <a:t> </a:t>
            </a:r>
            <a:r>
              <a:rPr lang="en-US" dirty="0" err="1" smtClean="0">
                <a:solidFill>
                  <a:srgbClr val="FFFFFF"/>
                </a:solidFill>
                <a:latin typeface="Courier"/>
                <a:cs typeface="Courier"/>
              </a:rPr>
              <a:t>wi.dat</a:t>
            </a:r>
            <a:r>
              <a:rPr lang="en-US" dirty="0" smtClean="0">
                <a:solidFill>
                  <a:srgbClr val="FFFFFF"/>
                </a:solidFill>
                <a:latin typeface="Courier"/>
                <a:cs typeface="Courier"/>
              </a:rPr>
              <a:t> </a:t>
            </a:r>
            <a:r>
              <a:rPr lang="en-US" dirty="0" err="1" smtClean="0">
                <a:solidFill>
                  <a:srgbClr val="FFFFFF"/>
                </a:solidFill>
                <a:latin typeface="Courier"/>
                <a:cs typeface="Courier"/>
              </a:rPr>
              <a:t>us.dat</a:t>
            </a:r>
            <a:r>
              <a:rPr lang="en-US" dirty="0" smtClean="0">
                <a:solidFill>
                  <a:srgbClr val="FFFFFF"/>
                </a:solidFill>
                <a:latin typeface="Courier"/>
                <a:cs typeface="Courier"/>
              </a:rPr>
              <a:t> </a:t>
            </a:r>
            <a:r>
              <a:rPr lang="en-US" dirty="0" err="1" smtClean="0">
                <a:solidFill>
                  <a:srgbClr val="FFFFFF"/>
                </a:solidFill>
                <a:latin typeface="Courier"/>
                <a:cs typeface="Courier"/>
              </a:rPr>
              <a:t>wi.dat.out</a:t>
            </a:r>
            <a:endParaRPr lang="en-US" dirty="0" smtClean="0">
              <a:solidFill>
                <a:srgbClr val="FFFFFF"/>
              </a:solidFill>
              <a:latin typeface="Courier"/>
              <a:cs typeface="Courier"/>
            </a:endParaRPr>
          </a:p>
        </p:txBody>
      </p:sp>
    </p:spTree>
    <p:extLst>
      <p:ext uri="{BB962C8B-B14F-4D97-AF65-F5344CB8AC3E}">
        <p14:creationId xmlns:p14="http://schemas.microsoft.com/office/powerpoint/2010/main" val="35755834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File Transfer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1346428"/>
          </a:xfrm>
        </p:spPr>
        <p:txBody>
          <a:bodyPr/>
          <a:lstStyle/>
          <a:p>
            <a:r>
              <a:rPr lang="en-US" dirty="0" smtClean="0"/>
              <a:t>Our example will use </a:t>
            </a:r>
            <a:r>
              <a:rPr lang="en-US" dirty="0" err="1" smtClean="0"/>
              <a:t>HTCondor’s</a:t>
            </a:r>
            <a:r>
              <a:rPr lang="en-US" dirty="0" smtClean="0"/>
              <a:t> file transfer option: 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650515" y="2946627"/>
            <a:ext cx="3144158" cy="1636329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atin typeface="Arial"/>
                <a:cs typeface="Arial"/>
              </a:rPr>
              <a:t>Submit</a:t>
            </a:r>
            <a:endParaRPr lang="en-US" sz="2400" dirty="0">
              <a:latin typeface="Arial"/>
              <a:cs typeface="Arial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173146" y="2946628"/>
            <a:ext cx="3097692" cy="163632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atin typeface="Arial"/>
                <a:cs typeface="Arial"/>
              </a:rPr>
              <a:t>Execute</a:t>
            </a:r>
            <a:endParaRPr lang="en-US" sz="2400" dirty="0">
              <a:latin typeface="Arial"/>
              <a:cs typeface="Arial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35574" y="4582957"/>
            <a:ext cx="3686254" cy="1567087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dirty="0" smtClean="0">
                <a:latin typeface="Courier"/>
                <a:cs typeface="Courier"/>
              </a:rPr>
              <a:t>(</a:t>
            </a:r>
            <a:r>
              <a:rPr lang="en-US" sz="2400" dirty="0" err="1" smtClean="0">
                <a:latin typeface="Courier"/>
                <a:cs typeface="Courier"/>
              </a:rPr>
              <a:t>submit_dir</a:t>
            </a:r>
            <a:r>
              <a:rPr lang="en-US" sz="2400" dirty="0" smtClean="0">
                <a:latin typeface="Courier"/>
                <a:cs typeface="Courier"/>
              </a:rPr>
              <a:t>)/</a:t>
            </a:r>
          </a:p>
          <a:p>
            <a:r>
              <a:rPr lang="en-US" sz="2400" dirty="0" smtClean="0">
                <a:latin typeface="Courier"/>
                <a:cs typeface="Courier"/>
              </a:rPr>
              <a:t>	input files </a:t>
            </a:r>
          </a:p>
          <a:p>
            <a:r>
              <a:rPr lang="en-US" sz="2400" dirty="0" smtClean="0">
                <a:latin typeface="Courier"/>
                <a:cs typeface="Courier"/>
              </a:rPr>
              <a:t>	executable</a:t>
            </a:r>
          </a:p>
          <a:p>
            <a:pPr algn="ctr"/>
            <a:endParaRPr lang="en-US" sz="2400" dirty="0">
              <a:latin typeface="Arial"/>
              <a:cs typeface="Arial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158205" y="4611304"/>
            <a:ext cx="3097692" cy="1567087"/>
          </a:xfrm>
          <a:prstGeom prst="rect">
            <a:avLst/>
          </a:prstGeom>
          <a:ln>
            <a:solidFill>
              <a:srgbClr val="FFFFF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dirty="0" smtClean="0">
                <a:latin typeface="Courier"/>
                <a:cs typeface="Courier"/>
              </a:rPr>
              <a:t>(</a:t>
            </a:r>
            <a:r>
              <a:rPr lang="en-US" sz="2400" dirty="0" err="1" smtClean="0">
                <a:latin typeface="Courier"/>
                <a:cs typeface="Courier"/>
              </a:rPr>
              <a:t>execute_dir</a:t>
            </a:r>
            <a:r>
              <a:rPr lang="en-US" sz="2400" dirty="0" smtClean="0">
                <a:latin typeface="Courier"/>
                <a:cs typeface="Courier"/>
              </a:rPr>
              <a:t>)/</a:t>
            </a:r>
          </a:p>
          <a:p>
            <a:r>
              <a:rPr lang="en-US" sz="2400" dirty="0">
                <a:latin typeface="Courier"/>
                <a:cs typeface="Courier"/>
              </a:rPr>
              <a:t>	</a:t>
            </a:r>
            <a:r>
              <a:rPr lang="en-US" sz="2400" dirty="0" smtClean="0">
                <a:latin typeface="Courier"/>
                <a:cs typeface="Courier"/>
              </a:rPr>
              <a:t>output files</a:t>
            </a:r>
          </a:p>
          <a:p>
            <a:endParaRPr lang="en-US" dirty="0">
              <a:latin typeface="Courier"/>
              <a:cs typeface="Courier"/>
            </a:endParaRPr>
          </a:p>
          <a:p>
            <a:endParaRPr lang="en-US" dirty="0" smtClean="0">
              <a:latin typeface="Courier"/>
              <a:cs typeface="Courier"/>
            </a:endParaRPr>
          </a:p>
          <a:p>
            <a:pPr algn="ctr"/>
            <a:endParaRPr lang="en-US" dirty="0">
              <a:latin typeface="Arial"/>
              <a:cs typeface="Arial"/>
            </a:endParaRPr>
          </a:p>
        </p:txBody>
      </p:sp>
      <p:cxnSp>
        <p:nvCxnSpPr>
          <p:cNvPr id="23" name="Straight Arrow Connector 22"/>
          <p:cNvCxnSpPr/>
          <p:nvPr/>
        </p:nvCxnSpPr>
        <p:spPr>
          <a:xfrm>
            <a:off x="3914588" y="3854824"/>
            <a:ext cx="1105647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309258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Cloud Callout 24"/>
          <p:cNvSpPr/>
          <p:nvPr/>
        </p:nvSpPr>
        <p:spPr>
          <a:xfrm>
            <a:off x="248194" y="3597389"/>
            <a:ext cx="2050869" cy="1626988"/>
          </a:xfrm>
          <a:prstGeom prst="cloudCallou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Job Translation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Submit file: communicates everything about your job(s) to </a:t>
            </a:r>
            <a:r>
              <a:rPr lang="en-US" dirty="0" err="1" smtClean="0"/>
              <a:t>HTCondor</a:t>
            </a:r>
            <a:endParaRPr lang="en-US" dirty="0" smtClean="0"/>
          </a:p>
        </p:txBody>
      </p:sp>
      <p:sp>
        <p:nvSpPr>
          <p:cNvPr id="12" name="TextBox 11"/>
          <p:cNvSpPr txBox="1"/>
          <p:nvPr/>
        </p:nvSpPr>
        <p:spPr>
          <a:xfrm>
            <a:off x="3090086" y="3379831"/>
            <a:ext cx="2536993" cy="2062103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800" dirty="0" smtClean="0">
                <a:latin typeface="Courier"/>
                <a:cs typeface="Courier"/>
              </a:rPr>
              <a:t>executable = </a:t>
            </a:r>
            <a:r>
              <a:rPr lang="en-US" sz="800" dirty="0" err="1" smtClean="0">
                <a:latin typeface="Courier"/>
                <a:cs typeface="Courier"/>
              </a:rPr>
              <a:t>compare_states</a:t>
            </a:r>
            <a:endParaRPr lang="en-US" sz="800" dirty="0" smtClean="0">
              <a:latin typeface="Courier"/>
              <a:cs typeface="Courier"/>
            </a:endParaRPr>
          </a:p>
          <a:p>
            <a:r>
              <a:rPr lang="en-US" sz="800" dirty="0" smtClean="0">
                <a:latin typeface="Courier"/>
                <a:cs typeface="Courier"/>
              </a:rPr>
              <a:t>arguments = </a:t>
            </a:r>
            <a:r>
              <a:rPr lang="en-US" sz="800" dirty="0" err="1" smtClean="0">
                <a:latin typeface="Courier"/>
                <a:cs typeface="Courier"/>
              </a:rPr>
              <a:t>wi.dat</a:t>
            </a:r>
            <a:r>
              <a:rPr lang="en-US" sz="800" dirty="0" smtClean="0">
                <a:latin typeface="Courier"/>
                <a:cs typeface="Courier"/>
              </a:rPr>
              <a:t> </a:t>
            </a:r>
            <a:r>
              <a:rPr lang="en-US" sz="800" dirty="0" err="1" smtClean="0">
                <a:latin typeface="Courier"/>
                <a:cs typeface="Courier"/>
              </a:rPr>
              <a:t>us.dat</a:t>
            </a:r>
            <a:r>
              <a:rPr lang="en-US" sz="800" dirty="0" smtClean="0">
                <a:latin typeface="Courier"/>
                <a:cs typeface="Courier"/>
              </a:rPr>
              <a:t> </a:t>
            </a:r>
            <a:r>
              <a:rPr lang="en-US" sz="800" dirty="0" err="1" smtClean="0">
                <a:latin typeface="Courier"/>
                <a:cs typeface="Courier"/>
              </a:rPr>
              <a:t>wi.dat.out</a:t>
            </a:r>
            <a:endParaRPr lang="en-US" sz="800" dirty="0" smtClean="0">
              <a:latin typeface="Courier"/>
              <a:cs typeface="Courier"/>
            </a:endParaRPr>
          </a:p>
          <a:p>
            <a:endParaRPr lang="en-US" sz="800" dirty="0" smtClean="0">
              <a:latin typeface="Courier"/>
              <a:cs typeface="Courier"/>
            </a:endParaRPr>
          </a:p>
          <a:p>
            <a:r>
              <a:rPr lang="en-US" sz="800" dirty="0" err="1" smtClean="0">
                <a:latin typeface="Courier"/>
                <a:cs typeface="Courier"/>
              </a:rPr>
              <a:t>should_transfer_files</a:t>
            </a:r>
            <a:r>
              <a:rPr lang="en-US" sz="800" dirty="0" smtClean="0">
                <a:latin typeface="Courier"/>
                <a:cs typeface="Courier"/>
              </a:rPr>
              <a:t> = YES</a:t>
            </a:r>
          </a:p>
          <a:p>
            <a:r>
              <a:rPr lang="en-US" sz="800" dirty="0" err="1" smtClean="0">
                <a:latin typeface="Courier"/>
                <a:cs typeface="Courier"/>
              </a:rPr>
              <a:t>transfer_input_files</a:t>
            </a:r>
            <a:r>
              <a:rPr lang="en-US" sz="800" dirty="0" smtClean="0">
                <a:latin typeface="Courier"/>
                <a:cs typeface="Courier"/>
              </a:rPr>
              <a:t> = </a:t>
            </a:r>
            <a:r>
              <a:rPr lang="en-US" sz="800" dirty="0" err="1" smtClean="0">
                <a:latin typeface="Courier"/>
                <a:cs typeface="Courier"/>
              </a:rPr>
              <a:t>us.dat</a:t>
            </a:r>
            <a:r>
              <a:rPr lang="en-US" sz="800" dirty="0" smtClean="0">
                <a:latin typeface="Courier"/>
                <a:cs typeface="Courier"/>
              </a:rPr>
              <a:t>, </a:t>
            </a:r>
            <a:r>
              <a:rPr lang="en-US" sz="800" dirty="0" err="1" smtClean="0">
                <a:latin typeface="Courier"/>
                <a:cs typeface="Courier"/>
              </a:rPr>
              <a:t>wi.dat</a:t>
            </a:r>
            <a:endParaRPr lang="en-US" sz="800" dirty="0" smtClean="0">
              <a:latin typeface="Courier"/>
              <a:cs typeface="Courier"/>
            </a:endParaRPr>
          </a:p>
          <a:p>
            <a:r>
              <a:rPr lang="en-US" sz="800" dirty="0" err="1" smtClean="0">
                <a:latin typeface="Courier"/>
                <a:cs typeface="Courier"/>
              </a:rPr>
              <a:t>when_to_transfer_output</a:t>
            </a:r>
            <a:r>
              <a:rPr lang="en-US" sz="800" dirty="0" smtClean="0">
                <a:latin typeface="Courier"/>
                <a:cs typeface="Courier"/>
              </a:rPr>
              <a:t> = ON_EXIT</a:t>
            </a:r>
          </a:p>
          <a:p>
            <a:endParaRPr lang="en-US" sz="800" dirty="0" smtClean="0">
              <a:latin typeface="Courier"/>
              <a:cs typeface="Courier"/>
            </a:endParaRPr>
          </a:p>
          <a:p>
            <a:r>
              <a:rPr lang="en-US" sz="800" dirty="0">
                <a:latin typeface="Courier"/>
                <a:cs typeface="Courier"/>
              </a:rPr>
              <a:t>log = </a:t>
            </a:r>
            <a:r>
              <a:rPr lang="en-US" sz="800" dirty="0" err="1">
                <a:latin typeface="Courier"/>
                <a:cs typeface="Courier"/>
              </a:rPr>
              <a:t>job.log</a:t>
            </a:r>
            <a:endParaRPr lang="en-US" sz="800" dirty="0">
              <a:latin typeface="Courier"/>
              <a:cs typeface="Courier"/>
            </a:endParaRPr>
          </a:p>
          <a:p>
            <a:r>
              <a:rPr lang="en-US" sz="800" dirty="0">
                <a:latin typeface="Courier"/>
                <a:cs typeface="Courier"/>
              </a:rPr>
              <a:t>output = </a:t>
            </a:r>
            <a:r>
              <a:rPr lang="en-US" sz="800" dirty="0" err="1">
                <a:latin typeface="Courier"/>
                <a:cs typeface="Courier"/>
              </a:rPr>
              <a:t>job.out</a:t>
            </a:r>
            <a:endParaRPr lang="en-US" sz="800" dirty="0">
              <a:latin typeface="Courier"/>
              <a:cs typeface="Courier"/>
            </a:endParaRPr>
          </a:p>
          <a:p>
            <a:r>
              <a:rPr lang="en-US" sz="800" dirty="0">
                <a:latin typeface="Courier"/>
                <a:cs typeface="Courier"/>
              </a:rPr>
              <a:t>error = </a:t>
            </a:r>
            <a:r>
              <a:rPr lang="en-US" sz="800" dirty="0" err="1">
                <a:latin typeface="Courier"/>
                <a:cs typeface="Courier"/>
              </a:rPr>
              <a:t>job.err</a:t>
            </a:r>
            <a:endParaRPr lang="en-US" sz="800" dirty="0">
              <a:latin typeface="Courier"/>
              <a:cs typeface="Courier"/>
            </a:endParaRPr>
          </a:p>
          <a:p>
            <a:endParaRPr lang="en-US" sz="800" dirty="0" smtClean="0">
              <a:latin typeface="Courier"/>
              <a:cs typeface="Courier"/>
            </a:endParaRPr>
          </a:p>
          <a:p>
            <a:r>
              <a:rPr lang="en-US" sz="800" dirty="0" err="1" smtClean="0">
                <a:latin typeface="Courier"/>
                <a:cs typeface="Courier"/>
              </a:rPr>
              <a:t>request_cpus</a:t>
            </a:r>
            <a:r>
              <a:rPr lang="en-US" sz="800" dirty="0" smtClean="0">
                <a:latin typeface="Courier"/>
                <a:cs typeface="Courier"/>
              </a:rPr>
              <a:t> = 1</a:t>
            </a:r>
          </a:p>
          <a:p>
            <a:r>
              <a:rPr lang="en-US" sz="800" dirty="0" err="1" smtClean="0">
                <a:latin typeface="Courier"/>
                <a:cs typeface="Courier"/>
              </a:rPr>
              <a:t>request_disk</a:t>
            </a:r>
            <a:r>
              <a:rPr lang="en-US" sz="800" dirty="0" smtClean="0">
                <a:latin typeface="Courier"/>
                <a:cs typeface="Courier"/>
              </a:rPr>
              <a:t> = 20MB</a:t>
            </a:r>
          </a:p>
          <a:p>
            <a:r>
              <a:rPr lang="en-US" sz="800" dirty="0" err="1" smtClean="0">
                <a:latin typeface="Courier"/>
                <a:cs typeface="Courier"/>
              </a:rPr>
              <a:t>request_memory</a:t>
            </a:r>
            <a:r>
              <a:rPr lang="en-US" sz="800" dirty="0" smtClean="0">
                <a:latin typeface="Courier"/>
                <a:cs typeface="Courier"/>
              </a:rPr>
              <a:t> = 20MB</a:t>
            </a:r>
          </a:p>
          <a:p>
            <a:endParaRPr lang="en-US" sz="800" dirty="0" smtClean="0">
              <a:latin typeface="Courier"/>
              <a:cs typeface="Courier"/>
            </a:endParaRPr>
          </a:p>
          <a:p>
            <a:r>
              <a:rPr lang="en-US" sz="800" dirty="0" smtClean="0">
                <a:latin typeface="Courier"/>
                <a:cs typeface="Courier"/>
              </a:rPr>
              <a:t>queue 1</a:t>
            </a:r>
          </a:p>
        </p:txBody>
      </p:sp>
      <p:pic>
        <p:nvPicPr>
          <p:cNvPr id="13" name="Picture 12" descr="HTCondor_red_blk_notag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3490" y="4081652"/>
            <a:ext cx="2707697" cy="639973"/>
          </a:xfrm>
          <a:prstGeom prst="rect">
            <a:avLst/>
          </a:prstGeom>
        </p:spPr>
      </p:pic>
      <p:cxnSp>
        <p:nvCxnSpPr>
          <p:cNvPr id="15" name="Straight Arrow Connector 14"/>
          <p:cNvCxnSpPr>
            <a:stCxn id="12" idx="3"/>
            <a:endCxn id="13" idx="1"/>
          </p:cNvCxnSpPr>
          <p:nvPr/>
        </p:nvCxnSpPr>
        <p:spPr>
          <a:xfrm flipV="1">
            <a:off x="5627079" y="4401639"/>
            <a:ext cx="576411" cy="9244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17" name="Group 16"/>
          <p:cNvGrpSpPr/>
          <p:nvPr/>
        </p:nvGrpSpPr>
        <p:grpSpPr>
          <a:xfrm>
            <a:off x="635728" y="4112773"/>
            <a:ext cx="1314370" cy="569446"/>
            <a:chOff x="980719" y="3841928"/>
            <a:chExt cx="7154426" cy="2284235"/>
          </a:xfrm>
        </p:grpSpPr>
        <p:sp>
          <p:nvSpPr>
            <p:cNvPr id="18" name="Rectangle 17"/>
            <p:cNvSpPr/>
            <p:nvPr/>
          </p:nvSpPr>
          <p:spPr>
            <a:xfrm>
              <a:off x="980719" y="3841928"/>
              <a:ext cx="1019902" cy="960540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2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600" dirty="0">
                <a:latin typeface="Courier"/>
                <a:cs typeface="Courier"/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3724918" y="4142340"/>
              <a:ext cx="1390694" cy="1318151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 w="76200" cmpd="sng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ourier"/>
                <a:cs typeface="Courier"/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980719" y="5075851"/>
              <a:ext cx="1027604" cy="1050312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2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600" dirty="0">
                <a:latin typeface="Courier"/>
                <a:cs typeface="Courier"/>
              </a:endParaRP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6447021" y="4322198"/>
              <a:ext cx="1688124" cy="934329"/>
            </a:xfrm>
            <a:prstGeom prst="rect">
              <a:avLst/>
            </a:prstGeom>
            <a:solidFill>
              <a:schemeClr val="accent6"/>
            </a:solidFill>
            <a:ln>
              <a:solidFill>
                <a:schemeClr val="accent2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600" dirty="0">
                <a:latin typeface="Courier"/>
                <a:cs typeface="Courier"/>
              </a:endParaRPr>
            </a:p>
          </p:txBody>
        </p:sp>
        <p:cxnSp>
          <p:nvCxnSpPr>
            <p:cNvPr id="22" name="Straight Arrow Connector 21"/>
            <p:cNvCxnSpPr>
              <a:stCxn id="20" idx="3"/>
              <a:endCxn id="19" idx="1"/>
            </p:cNvCxnSpPr>
            <p:nvPr/>
          </p:nvCxnSpPr>
          <p:spPr>
            <a:xfrm flipV="1">
              <a:off x="2008323" y="4801416"/>
              <a:ext cx="1716595" cy="799591"/>
            </a:xfrm>
            <a:prstGeom prst="straightConnector1">
              <a:avLst/>
            </a:prstGeom>
            <a:ln w="38100" cmpd="sng"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/>
            <p:cNvCxnSpPr>
              <a:stCxn id="19" idx="3"/>
              <a:endCxn id="21" idx="1"/>
            </p:cNvCxnSpPr>
            <p:nvPr/>
          </p:nvCxnSpPr>
          <p:spPr>
            <a:xfrm flipV="1">
              <a:off x="5115612" y="4789363"/>
              <a:ext cx="1331409" cy="12053"/>
            </a:xfrm>
            <a:prstGeom prst="straightConnector1">
              <a:avLst/>
            </a:prstGeom>
            <a:ln w="38100" cmpd="sng">
              <a:solidFill>
                <a:srgbClr val="0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/>
            <p:cNvCxnSpPr>
              <a:stCxn id="18" idx="3"/>
              <a:endCxn id="19" idx="1"/>
            </p:cNvCxnSpPr>
            <p:nvPr/>
          </p:nvCxnSpPr>
          <p:spPr>
            <a:xfrm>
              <a:off x="2000621" y="4322198"/>
              <a:ext cx="1724297" cy="479218"/>
            </a:xfrm>
            <a:prstGeom prst="straightConnector1">
              <a:avLst/>
            </a:prstGeom>
            <a:ln w="38100" cmpd="sng"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7" name="Straight Arrow Connector 26"/>
          <p:cNvCxnSpPr>
            <a:stCxn id="25" idx="2"/>
            <a:endCxn id="12" idx="1"/>
          </p:cNvCxnSpPr>
          <p:nvPr/>
        </p:nvCxnSpPr>
        <p:spPr>
          <a:xfrm>
            <a:off x="2297354" y="4410883"/>
            <a:ext cx="792732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14340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Submit File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5719200" y="1600200"/>
            <a:ext cx="3182830" cy="5057454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List your executable and any arguments it takes.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Arguments are  any options passed to the executable from the command line.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6570611" y="2999184"/>
            <a:ext cx="1390694" cy="1318151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76200" cmpd="sng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Courier"/>
                <a:cs typeface="Courier"/>
              </a:rPr>
              <a:t>compare_</a:t>
            </a:r>
          </a:p>
          <a:p>
            <a:pPr algn="ctr"/>
            <a:r>
              <a:rPr lang="en-US" dirty="0" smtClean="0">
                <a:latin typeface="Courier"/>
                <a:cs typeface="Courier"/>
              </a:rPr>
              <a:t>states</a:t>
            </a:r>
            <a:endParaRPr lang="en-US" dirty="0">
              <a:latin typeface="Courier"/>
              <a:cs typeface="Courier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719200" y="6156663"/>
            <a:ext cx="3323783" cy="246221"/>
          </a:xfrm>
          <a:prstGeom prst="rect">
            <a:avLst/>
          </a:prstGeom>
          <a:solidFill>
            <a:schemeClr val="tx1"/>
          </a:solidFill>
          <a:ln w="76200" cmpd="sng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rgbClr val="FFFFFF"/>
                </a:solidFill>
                <a:latin typeface="Courier"/>
                <a:cs typeface="Courier"/>
              </a:rPr>
              <a:t>$ </a:t>
            </a:r>
            <a:r>
              <a:rPr lang="en-US" sz="1000" dirty="0" err="1" smtClean="0">
                <a:solidFill>
                  <a:srgbClr val="FFFFFF"/>
                </a:solidFill>
                <a:latin typeface="Courier"/>
                <a:cs typeface="Courier"/>
              </a:rPr>
              <a:t>compare_states</a:t>
            </a:r>
            <a:r>
              <a:rPr lang="en-US" sz="1000" dirty="0" smtClean="0">
                <a:solidFill>
                  <a:srgbClr val="FFFFFF"/>
                </a:solidFill>
                <a:latin typeface="Courier"/>
                <a:cs typeface="Courier"/>
              </a:rPr>
              <a:t> </a:t>
            </a:r>
            <a:r>
              <a:rPr lang="en-US" sz="1000" dirty="0" err="1" smtClean="0">
                <a:solidFill>
                  <a:srgbClr val="FFFFFF"/>
                </a:solidFill>
                <a:latin typeface="Courier"/>
                <a:cs typeface="Courier"/>
              </a:rPr>
              <a:t>wi.dat</a:t>
            </a:r>
            <a:r>
              <a:rPr lang="en-US" sz="1000" dirty="0" smtClean="0">
                <a:solidFill>
                  <a:srgbClr val="FFFFFF"/>
                </a:solidFill>
                <a:latin typeface="Courier"/>
                <a:cs typeface="Courier"/>
              </a:rPr>
              <a:t> </a:t>
            </a:r>
            <a:r>
              <a:rPr lang="en-US" sz="1000" dirty="0" err="1" smtClean="0">
                <a:solidFill>
                  <a:srgbClr val="FFFFFF"/>
                </a:solidFill>
                <a:latin typeface="Courier"/>
                <a:cs typeface="Courier"/>
              </a:rPr>
              <a:t>us.dat</a:t>
            </a:r>
            <a:r>
              <a:rPr lang="en-US" sz="1000" dirty="0" smtClean="0">
                <a:solidFill>
                  <a:srgbClr val="FFFFFF"/>
                </a:solidFill>
                <a:latin typeface="Courier"/>
                <a:cs typeface="Courier"/>
              </a:rPr>
              <a:t> </a:t>
            </a:r>
            <a:r>
              <a:rPr lang="en-US" sz="1000" dirty="0" err="1" smtClean="0">
                <a:solidFill>
                  <a:srgbClr val="FFFFFF"/>
                </a:solidFill>
                <a:latin typeface="Courier"/>
                <a:cs typeface="Courier"/>
              </a:rPr>
              <a:t>wi.dat.out</a:t>
            </a:r>
            <a:endParaRPr lang="en-US" sz="1000" dirty="0" smtClean="0">
              <a:solidFill>
                <a:srgbClr val="FFFFFF"/>
              </a:solidFill>
              <a:latin typeface="Courier"/>
              <a:cs typeface="Courier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12237" y="1902721"/>
            <a:ext cx="5398763" cy="4524316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ourier"/>
                <a:cs typeface="Courier"/>
              </a:rPr>
              <a:t>executable = </a:t>
            </a:r>
            <a:r>
              <a:rPr lang="en-US" dirty="0" err="1" smtClean="0">
                <a:latin typeface="Courier"/>
                <a:cs typeface="Courier"/>
              </a:rPr>
              <a:t>compare_states</a:t>
            </a:r>
            <a:endParaRPr lang="en-US" dirty="0" smtClean="0">
              <a:latin typeface="Courier"/>
              <a:cs typeface="Courier"/>
            </a:endParaRPr>
          </a:p>
          <a:p>
            <a:r>
              <a:rPr lang="en-US" dirty="0" smtClean="0">
                <a:latin typeface="Courier"/>
                <a:cs typeface="Courier"/>
              </a:rPr>
              <a:t>arguments = </a:t>
            </a:r>
            <a:r>
              <a:rPr lang="en-US" dirty="0" err="1" smtClean="0">
                <a:latin typeface="Courier"/>
                <a:cs typeface="Courier"/>
              </a:rPr>
              <a:t>wi.dat</a:t>
            </a:r>
            <a:r>
              <a:rPr lang="en-US" dirty="0" smtClean="0">
                <a:latin typeface="Courier"/>
                <a:cs typeface="Courier"/>
              </a:rPr>
              <a:t> </a:t>
            </a:r>
            <a:r>
              <a:rPr lang="en-US" dirty="0" err="1" smtClean="0">
                <a:latin typeface="Courier"/>
                <a:cs typeface="Courier"/>
              </a:rPr>
              <a:t>us.dat</a:t>
            </a:r>
            <a:r>
              <a:rPr lang="en-US" dirty="0" smtClean="0">
                <a:latin typeface="Courier"/>
                <a:cs typeface="Courier"/>
              </a:rPr>
              <a:t> </a:t>
            </a:r>
            <a:r>
              <a:rPr lang="en-US" dirty="0" err="1" smtClean="0">
                <a:latin typeface="Courier"/>
                <a:cs typeface="Courier"/>
              </a:rPr>
              <a:t>wi.dat.out</a:t>
            </a:r>
            <a:endParaRPr lang="en-US" dirty="0" smtClean="0">
              <a:latin typeface="Courier"/>
              <a:cs typeface="Courier"/>
            </a:endParaRPr>
          </a:p>
          <a:p>
            <a:endParaRPr lang="en-US" dirty="0">
              <a:latin typeface="Courier"/>
              <a:cs typeface="Courier"/>
            </a:endParaRPr>
          </a:p>
          <a:p>
            <a:r>
              <a:rPr lang="en-US" dirty="0" err="1" smtClean="0">
                <a:latin typeface="Courier"/>
                <a:cs typeface="Courier"/>
              </a:rPr>
              <a:t>should_transfer_files</a:t>
            </a:r>
            <a:r>
              <a:rPr lang="en-US" dirty="0" smtClean="0">
                <a:latin typeface="Courier"/>
                <a:cs typeface="Courier"/>
              </a:rPr>
              <a:t> = YES</a:t>
            </a:r>
          </a:p>
          <a:p>
            <a:r>
              <a:rPr lang="en-US" dirty="0" err="1" smtClean="0">
                <a:latin typeface="Courier"/>
                <a:cs typeface="Courier"/>
              </a:rPr>
              <a:t>transfer_input_files</a:t>
            </a:r>
            <a:r>
              <a:rPr lang="en-US" dirty="0" smtClean="0">
                <a:latin typeface="Courier"/>
                <a:cs typeface="Courier"/>
              </a:rPr>
              <a:t> = </a:t>
            </a:r>
            <a:r>
              <a:rPr lang="en-US" dirty="0" err="1" smtClean="0">
                <a:latin typeface="Courier"/>
                <a:cs typeface="Courier"/>
              </a:rPr>
              <a:t>us.dat</a:t>
            </a:r>
            <a:r>
              <a:rPr lang="en-US" dirty="0" smtClean="0">
                <a:latin typeface="Courier"/>
                <a:cs typeface="Courier"/>
              </a:rPr>
              <a:t>, </a:t>
            </a:r>
            <a:r>
              <a:rPr lang="en-US" dirty="0" err="1" smtClean="0">
                <a:latin typeface="Courier"/>
                <a:cs typeface="Courier"/>
              </a:rPr>
              <a:t>wi.dat</a:t>
            </a:r>
            <a:endParaRPr lang="en-US" dirty="0" smtClean="0">
              <a:latin typeface="Courier"/>
              <a:cs typeface="Courier"/>
            </a:endParaRPr>
          </a:p>
          <a:p>
            <a:r>
              <a:rPr lang="en-US" dirty="0" err="1" smtClean="0">
                <a:latin typeface="Courier"/>
                <a:cs typeface="Courier"/>
              </a:rPr>
              <a:t>when_to_transfer_output</a:t>
            </a:r>
            <a:r>
              <a:rPr lang="en-US" dirty="0" smtClean="0">
                <a:latin typeface="Courier"/>
                <a:cs typeface="Courier"/>
              </a:rPr>
              <a:t> = ON_EXIT</a:t>
            </a:r>
          </a:p>
          <a:p>
            <a:endParaRPr lang="en-US" dirty="0" smtClean="0">
              <a:latin typeface="Courier"/>
              <a:cs typeface="Courier"/>
            </a:endParaRPr>
          </a:p>
          <a:p>
            <a:r>
              <a:rPr lang="en-US" dirty="0">
                <a:latin typeface="Courier"/>
                <a:cs typeface="Courier"/>
              </a:rPr>
              <a:t>log = </a:t>
            </a:r>
            <a:r>
              <a:rPr lang="en-US" dirty="0" err="1">
                <a:latin typeface="Courier"/>
                <a:cs typeface="Courier"/>
              </a:rPr>
              <a:t>job.log</a:t>
            </a:r>
            <a:endParaRPr lang="en-US" dirty="0">
              <a:latin typeface="Courier"/>
              <a:cs typeface="Courier"/>
            </a:endParaRPr>
          </a:p>
          <a:p>
            <a:r>
              <a:rPr lang="en-US" dirty="0">
                <a:latin typeface="Courier"/>
                <a:cs typeface="Courier"/>
              </a:rPr>
              <a:t>output = </a:t>
            </a:r>
            <a:r>
              <a:rPr lang="en-US" dirty="0" err="1">
                <a:latin typeface="Courier"/>
                <a:cs typeface="Courier"/>
              </a:rPr>
              <a:t>job.out</a:t>
            </a:r>
            <a:endParaRPr lang="en-US" dirty="0">
              <a:latin typeface="Courier"/>
              <a:cs typeface="Courier"/>
            </a:endParaRPr>
          </a:p>
          <a:p>
            <a:r>
              <a:rPr lang="en-US" dirty="0">
                <a:latin typeface="Courier"/>
                <a:cs typeface="Courier"/>
              </a:rPr>
              <a:t>error = </a:t>
            </a:r>
            <a:r>
              <a:rPr lang="en-US" dirty="0" err="1" smtClean="0">
                <a:latin typeface="Courier"/>
                <a:cs typeface="Courier"/>
              </a:rPr>
              <a:t>job.err</a:t>
            </a:r>
            <a:endParaRPr lang="en-US" dirty="0">
              <a:latin typeface="Courier"/>
              <a:cs typeface="Courier"/>
            </a:endParaRPr>
          </a:p>
          <a:p>
            <a:endParaRPr lang="en-US" dirty="0">
              <a:latin typeface="Courier"/>
              <a:cs typeface="Courier"/>
            </a:endParaRPr>
          </a:p>
          <a:p>
            <a:r>
              <a:rPr lang="en-US" dirty="0" err="1" smtClean="0">
                <a:latin typeface="Courier"/>
                <a:cs typeface="Courier"/>
              </a:rPr>
              <a:t>request_cpus</a:t>
            </a:r>
            <a:r>
              <a:rPr lang="en-US" dirty="0" smtClean="0">
                <a:latin typeface="Courier"/>
                <a:cs typeface="Courier"/>
              </a:rPr>
              <a:t> = 1</a:t>
            </a:r>
          </a:p>
          <a:p>
            <a:r>
              <a:rPr lang="en-US" dirty="0" err="1" smtClean="0">
                <a:latin typeface="Courier"/>
                <a:cs typeface="Courier"/>
              </a:rPr>
              <a:t>request_disk</a:t>
            </a:r>
            <a:r>
              <a:rPr lang="en-US" dirty="0" smtClean="0">
                <a:latin typeface="Courier"/>
                <a:cs typeface="Courier"/>
              </a:rPr>
              <a:t> = 20MB</a:t>
            </a:r>
          </a:p>
          <a:p>
            <a:r>
              <a:rPr lang="en-US" dirty="0" err="1" smtClean="0">
                <a:latin typeface="Courier"/>
                <a:cs typeface="Courier"/>
              </a:rPr>
              <a:t>request_memory</a:t>
            </a:r>
            <a:r>
              <a:rPr lang="en-US" dirty="0" smtClean="0">
                <a:latin typeface="Courier"/>
                <a:cs typeface="Courier"/>
              </a:rPr>
              <a:t> = 20MB</a:t>
            </a:r>
          </a:p>
          <a:p>
            <a:endParaRPr lang="en-US" dirty="0">
              <a:latin typeface="Courier"/>
              <a:cs typeface="Courier"/>
            </a:endParaRPr>
          </a:p>
          <a:p>
            <a:r>
              <a:rPr lang="en-US" dirty="0" smtClean="0">
                <a:latin typeface="Courier"/>
                <a:cs typeface="Courier"/>
              </a:rPr>
              <a:t>queue 1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12237" y="1519344"/>
            <a:ext cx="1415973" cy="338554"/>
          </a:xfrm>
          <a:prstGeom prst="rect">
            <a:avLst/>
          </a:prstGeom>
          <a:noFill/>
          <a:ln w="76200" cmpd="sng">
            <a:noFill/>
          </a:ln>
        </p:spPr>
        <p:txBody>
          <a:bodyPr wrap="none" rtlCol="0">
            <a:spAutoFit/>
          </a:bodyPr>
          <a:lstStyle/>
          <a:p>
            <a:r>
              <a:rPr lang="en-US" sz="1600" dirty="0" err="1" smtClean="0">
                <a:solidFill>
                  <a:srgbClr val="000000"/>
                </a:solidFill>
                <a:latin typeface="Courier"/>
                <a:cs typeface="Courier"/>
              </a:rPr>
              <a:t>job.submit</a:t>
            </a:r>
            <a:endParaRPr lang="en-US" sz="1600" dirty="0" smtClean="0">
              <a:solidFill>
                <a:srgbClr val="000000"/>
              </a:solidFill>
              <a:latin typeface="Courier"/>
              <a:cs typeface="Courier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212237" y="1902721"/>
            <a:ext cx="5398763" cy="667161"/>
          </a:xfrm>
          <a:prstGeom prst="roundRect">
            <a:avLst/>
          </a:prstGeom>
          <a:solidFill>
            <a:schemeClr val="accent6">
              <a:alpha val="30000"/>
            </a:schemeClr>
          </a:solidFill>
          <a:ln>
            <a:solidFill>
              <a:schemeClr val="accent6">
                <a:shade val="95000"/>
                <a:satMod val="105000"/>
                <a:alpha val="30000"/>
              </a:schemeClr>
            </a:solidFill>
          </a:ln>
          <a:effectLst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23554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Submit File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5852160" y="1600200"/>
            <a:ext cx="2834640" cy="5072610"/>
          </a:xfrm>
        </p:spPr>
        <p:txBody>
          <a:bodyPr/>
          <a:lstStyle/>
          <a:p>
            <a:r>
              <a:rPr lang="en-US" dirty="0" smtClean="0"/>
              <a:t>Indicate your input files.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6768569" y="3910188"/>
            <a:ext cx="1019902" cy="960540"/>
          </a:xfrm>
          <a:prstGeom prst="rect">
            <a:avLst/>
          </a:prstGeom>
          <a:solidFill>
            <a:schemeClr val="accent1"/>
          </a:solidFill>
          <a:ln>
            <a:solidFill>
              <a:schemeClr val="tx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 err="1" smtClean="0">
                <a:latin typeface="Courier"/>
                <a:cs typeface="Courier"/>
              </a:rPr>
              <a:t>wi.dat</a:t>
            </a:r>
            <a:endParaRPr lang="en-US" sz="1600" dirty="0">
              <a:latin typeface="Courier"/>
              <a:cs typeface="Courier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768569" y="5144111"/>
            <a:ext cx="1027604" cy="1050312"/>
          </a:xfrm>
          <a:prstGeom prst="rect">
            <a:avLst/>
          </a:prstGeom>
          <a:solidFill>
            <a:schemeClr val="accent1"/>
          </a:solidFill>
          <a:ln>
            <a:solidFill>
              <a:schemeClr val="tx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 err="1" smtClean="0">
                <a:latin typeface="Courier"/>
                <a:cs typeface="Courier"/>
              </a:rPr>
              <a:t>us.dat</a:t>
            </a:r>
            <a:endParaRPr lang="en-US" sz="1600" dirty="0">
              <a:latin typeface="Courier"/>
              <a:cs typeface="Courier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12237" y="1902721"/>
            <a:ext cx="5398763" cy="4524316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ourier"/>
                <a:cs typeface="Courier"/>
              </a:rPr>
              <a:t>executable = </a:t>
            </a:r>
            <a:r>
              <a:rPr lang="en-US" dirty="0" err="1" smtClean="0">
                <a:latin typeface="Courier"/>
                <a:cs typeface="Courier"/>
              </a:rPr>
              <a:t>compare_states</a:t>
            </a:r>
            <a:endParaRPr lang="en-US" dirty="0" smtClean="0">
              <a:latin typeface="Courier"/>
              <a:cs typeface="Courier"/>
            </a:endParaRPr>
          </a:p>
          <a:p>
            <a:r>
              <a:rPr lang="en-US" dirty="0" smtClean="0">
                <a:latin typeface="Courier"/>
                <a:cs typeface="Courier"/>
              </a:rPr>
              <a:t>arguments = </a:t>
            </a:r>
            <a:r>
              <a:rPr lang="en-US" dirty="0" err="1" smtClean="0">
                <a:latin typeface="Courier"/>
                <a:cs typeface="Courier"/>
              </a:rPr>
              <a:t>wi.dat</a:t>
            </a:r>
            <a:r>
              <a:rPr lang="en-US" dirty="0" smtClean="0">
                <a:latin typeface="Courier"/>
                <a:cs typeface="Courier"/>
              </a:rPr>
              <a:t> </a:t>
            </a:r>
            <a:r>
              <a:rPr lang="en-US" dirty="0" err="1" smtClean="0">
                <a:latin typeface="Courier"/>
                <a:cs typeface="Courier"/>
              </a:rPr>
              <a:t>us.dat</a:t>
            </a:r>
            <a:r>
              <a:rPr lang="en-US" dirty="0" smtClean="0">
                <a:latin typeface="Courier"/>
                <a:cs typeface="Courier"/>
              </a:rPr>
              <a:t> </a:t>
            </a:r>
            <a:r>
              <a:rPr lang="en-US" dirty="0" err="1" smtClean="0">
                <a:latin typeface="Courier"/>
                <a:cs typeface="Courier"/>
              </a:rPr>
              <a:t>wi.dat.out</a:t>
            </a:r>
            <a:endParaRPr lang="en-US" dirty="0" smtClean="0">
              <a:latin typeface="Courier"/>
              <a:cs typeface="Courier"/>
            </a:endParaRPr>
          </a:p>
          <a:p>
            <a:endParaRPr lang="en-US" dirty="0">
              <a:latin typeface="Courier"/>
              <a:cs typeface="Courier"/>
            </a:endParaRPr>
          </a:p>
          <a:p>
            <a:r>
              <a:rPr lang="en-US" dirty="0" err="1" smtClean="0">
                <a:latin typeface="Courier"/>
                <a:cs typeface="Courier"/>
              </a:rPr>
              <a:t>should_transfer_files</a:t>
            </a:r>
            <a:r>
              <a:rPr lang="en-US" dirty="0" smtClean="0">
                <a:latin typeface="Courier"/>
                <a:cs typeface="Courier"/>
              </a:rPr>
              <a:t> = YES</a:t>
            </a:r>
          </a:p>
          <a:p>
            <a:r>
              <a:rPr lang="en-US" dirty="0" err="1" smtClean="0">
                <a:latin typeface="Courier"/>
                <a:cs typeface="Courier"/>
              </a:rPr>
              <a:t>transfer_input_files</a:t>
            </a:r>
            <a:r>
              <a:rPr lang="en-US" dirty="0" smtClean="0">
                <a:latin typeface="Courier"/>
                <a:cs typeface="Courier"/>
              </a:rPr>
              <a:t> = </a:t>
            </a:r>
            <a:r>
              <a:rPr lang="en-US" dirty="0" err="1" smtClean="0">
                <a:latin typeface="Courier"/>
                <a:cs typeface="Courier"/>
              </a:rPr>
              <a:t>us.dat</a:t>
            </a:r>
            <a:r>
              <a:rPr lang="en-US" dirty="0" smtClean="0">
                <a:latin typeface="Courier"/>
                <a:cs typeface="Courier"/>
              </a:rPr>
              <a:t>, </a:t>
            </a:r>
            <a:r>
              <a:rPr lang="en-US" dirty="0" err="1" smtClean="0">
                <a:latin typeface="Courier"/>
                <a:cs typeface="Courier"/>
              </a:rPr>
              <a:t>wi.dat</a:t>
            </a:r>
            <a:endParaRPr lang="en-US" dirty="0" smtClean="0">
              <a:latin typeface="Courier"/>
              <a:cs typeface="Courier"/>
            </a:endParaRPr>
          </a:p>
          <a:p>
            <a:r>
              <a:rPr lang="en-US" dirty="0" err="1" smtClean="0">
                <a:latin typeface="Courier"/>
                <a:cs typeface="Courier"/>
              </a:rPr>
              <a:t>when_to_transfer_output</a:t>
            </a:r>
            <a:r>
              <a:rPr lang="en-US" dirty="0" smtClean="0">
                <a:latin typeface="Courier"/>
                <a:cs typeface="Courier"/>
              </a:rPr>
              <a:t> = ON_EXIT</a:t>
            </a:r>
          </a:p>
          <a:p>
            <a:endParaRPr lang="en-US" dirty="0" smtClean="0">
              <a:latin typeface="Courier"/>
              <a:cs typeface="Courier"/>
            </a:endParaRPr>
          </a:p>
          <a:p>
            <a:r>
              <a:rPr lang="en-US" dirty="0">
                <a:latin typeface="Courier"/>
                <a:cs typeface="Courier"/>
              </a:rPr>
              <a:t>log = </a:t>
            </a:r>
            <a:r>
              <a:rPr lang="en-US" dirty="0" err="1">
                <a:latin typeface="Courier"/>
                <a:cs typeface="Courier"/>
              </a:rPr>
              <a:t>job.log</a:t>
            </a:r>
            <a:endParaRPr lang="en-US" dirty="0">
              <a:latin typeface="Courier"/>
              <a:cs typeface="Courier"/>
            </a:endParaRPr>
          </a:p>
          <a:p>
            <a:r>
              <a:rPr lang="en-US" dirty="0">
                <a:latin typeface="Courier"/>
                <a:cs typeface="Courier"/>
              </a:rPr>
              <a:t>output = </a:t>
            </a:r>
            <a:r>
              <a:rPr lang="en-US" dirty="0" err="1">
                <a:latin typeface="Courier"/>
                <a:cs typeface="Courier"/>
              </a:rPr>
              <a:t>job.out</a:t>
            </a:r>
            <a:endParaRPr lang="en-US" dirty="0">
              <a:latin typeface="Courier"/>
              <a:cs typeface="Courier"/>
            </a:endParaRPr>
          </a:p>
          <a:p>
            <a:r>
              <a:rPr lang="en-US" dirty="0">
                <a:latin typeface="Courier"/>
                <a:cs typeface="Courier"/>
              </a:rPr>
              <a:t>error = </a:t>
            </a:r>
            <a:r>
              <a:rPr lang="en-US" dirty="0" err="1" smtClean="0">
                <a:latin typeface="Courier"/>
                <a:cs typeface="Courier"/>
              </a:rPr>
              <a:t>job.err</a:t>
            </a:r>
            <a:endParaRPr lang="en-US" dirty="0">
              <a:latin typeface="Courier"/>
              <a:cs typeface="Courier"/>
            </a:endParaRPr>
          </a:p>
          <a:p>
            <a:endParaRPr lang="en-US" dirty="0">
              <a:latin typeface="Courier"/>
              <a:cs typeface="Courier"/>
            </a:endParaRPr>
          </a:p>
          <a:p>
            <a:r>
              <a:rPr lang="en-US" dirty="0" err="1" smtClean="0">
                <a:latin typeface="Courier"/>
                <a:cs typeface="Courier"/>
              </a:rPr>
              <a:t>request_cpus</a:t>
            </a:r>
            <a:r>
              <a:rPr lang="en-US" dirty="0" smtClean="0">
                <a:latin typeface="Courier"/>
                <a:cs typeface="Courier"/>
              </a:rPr>
              <a:t> = 1</a:t>
            </a:r>
          </a:p>
          <a:p>
            <a:r>
              <a:rPr lang="en-US" dirty="0" err="1" smtClean="0">
                <a:latin typeface="Courier"/>
                <a:cs typeface="Courier"/>
              </a:rPr>
              <a:t>request_disk</a:t>
            </a:r>
            <a:r>
              <a:rPr lang="en-US" dirty="0" smtClean="0">
                <a:latin typeface="Courier"/>
                <a:cs typeface="Courier"/>
              </a:rPr>
              <a:t> = 20MB</a:t>
            </a:r>
          </a:p>
          <a:p>
            <a:r>
              <a:rPr lang="en-US" dirty="0" err="1" smtClean="0">
                <a:latin typeface="Courier"/>
                <a:cs typeface="Courier"/>
              </a:rPr>
              <a:t>request_memory</a:t>
            </a:r>
            <a:r>
              <a:rPr lang="en-US" dirty="0" smtClean="0">
                <a:latin typeface="Courier"/>
                <a:cs typeface="Courier"/>
              </a:rPr>
              <a:t> = 20MB</a:t>
            </a:r>
          </a:p>
          <a:p>
            <a:endParaRPr lang="en-US" dirty="0">
              <a:latin typeface="Courier"/>
              <a:cs typeface="Courier"/>
            </a:endParaRPr>
          </a:p>
          <a:p>
            <a:r>
              <a:rPr lang="en-US" dirty="0" smtClean="0">
                <a:latin typeface="Courier"/>
                <a:cs typeface="Courier"/>
              </a:rPr>
              <a:t>queue 1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12237" y="1519344"/>
            <a:ext cx="1415973" cy="338554"/>
          </a:xfrm>
          <a:prstGeom prst="rect">
            <a:avLst/>
          </a:prstGeom>
          <a:noFill/>
          <a:ln w="76200" cmpd="sng">
            <a:noFill/>
          </a:ln>
        </p:spPr>
        <p:txBody>
          <a:bodyPr wrap="none" rtlCol="0">
            <a:spAutoFit/>
          </a:bodyPr>
          <a:lstStyle/>
          <a:p>
            <a:r>
              <a:rPr lang="en-US" sz="1600" dirty="0" err="1" smtClean="0">
                <a:solidFill>
                  <a:srgbClr val="000000"/>
                </a:solidFill>
                <a:latin typeface="Courier"/>
                <a:cs typeface="Courier"/>
              </a:rPr>
              <a:t>job.submit</a:t>
            </a:r>
            <a:endParaRPr lang="en-US" sz="1600" dirty="0" smtClean="0">
              <a:solidFill>
                <a:srgbClr val="000000"/>
              </a:solidFill>
              <a:latin typeface="Courier"/>
              <a:cs typeface="Courier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212237" y="2764117"/>
            <a:ext cx="5398763" cy="612589"/>
          </a:xfrm>
          <a:prstGeom prst="roundRect">
            <a:avLst/>
          </a:prstGeom>
          <a:solidFill>
            <a:schemeClr val="accent6">
              <a:alpha val="30000"/>
            </a:schemeClr>
          </a:solidFill>
          <a:ln>
            <a:solidFill>
              <a:schemeClr val="accent6">
                <a:shade val="95000"/>
                <a:satMod val="105000"/>
                <a:alpha val="30000"/>
              </a:schemeClr>
            </a:solidFill>
          </a:ln>
          <a:effectLst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33965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Submit File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5820004" y="1600200"/>
            <a:ext cx="3151164" cy="5072610"/>
          </a:xfrm>
        </p:spPr>
        <p:txBody>
          <a:bodyPr/>
          <a:lstStyle/>
          <a:p>
            <a:r>
              <a:rPr lang="en-US" dirty="0" err="1" smtClean="0"/>
              <a:t>HTCondor</a:t>
            </a:r>
            <a:r>
              <a:rPr lang="en-US" dirty="0" smtClean="0"/>
              <a:t> will transfer back all new and changed files (usually output) from the job.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6447021" y="5391327"/>
            <a:ext cx="1688124" cy="934329"/>
          </a:xfrm>
          <a:prstGeom prst="rect">
            <a:avLst/>
          </a:prstGeom>
          <a:solidFill>
            <a:schemeClr val="accent6"/>
          </a:solidFill>
          <a:ln>
            <a:solidFill>
              <a:schemeClr val="accent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 err="1" smtClean="0">
                <a:latin typeface="Courier"/>
                <a:cs typeface="Courier"/>
              </a:rPr>
              <a:t>wi.dat.out</a:t>
            </a:r>
            <a:endParaRPr lang="en-US" sz="1600" dirty="0">
              <a:latin typeface="Courier"/>
              <a:cs typeface="Courier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12237" y="1902721"/>
            <a:ext cx="5398763" cy="4524316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ourier"/>
                <a:cs typeface="Courier"/>
              </a:rPr>
              <a:t>executable = </a:t>
            </a:r>
            <a:r>
              <a:rPr lang="en-US" dirty="0" err="1" smtClean="0">
                <a:latin typeface="Courier"/>
                <a:cs typeface="Courier"/>
              </a:rPr>
              <a:t>compare_states</a:t>
            </a:r>
            <a:endParaRPr lang="en-US" dirty="0" smtClean="0">
              <a:latin typeface="Courier"/>
              <a:cs typeface="Courier"/>
            </a:endParaRPr>
          </a:p>
          <a:p>
            <a:r>
              <a:rPr lang="en-US" dirty="0" smtClean="0">
                <a:latin typeface="Courier"/>
                <a:cs typeface="Courier"/>
              </a:rPr>
              <a:t>arguments = </a:t>
            </a:r>
            <a:r>
              <a:rPr lang="en-US" dirty="0" err="1" smtClean="0">
                <a:latin typeface="Courier"/>
                <a:cs typeface="Courier"/>
              </a:rPr>
              <a:t>wi.dat</a:t>
            </a:r>
            <a:r>
              <a:rPr lang="en-US" dirty="0" smtClean="0">
                <a:latin typeface="Courier"/>
                <a:cs typeface="Courier"/>
              </a:rPr>
              <a:t> </a:t>
            </a:r>
            <a:r>
              <a:rPr lang="en-US" dirty="0" err="1" smtClean="0">
                <a:latin typeface="Courier"/>
                <a:cs typeface="Courier"/>
              </a:rPr>
              <a:t>us.dat</a:t>
            </a:r>
            <a:r>
              <a:rPr lang="en-US" dirty="0" smtClean="0">
                <a:latin typeface="Courier"/>
                <a:cs typeface="Courier"/>
              </a:rPr>
              <a:t> </a:t>
            </a:r>
            <a:r>
              <a:rPr lang="en-US" dirty="0" err="1" smtClean="0">
                <a:latin typeface="Courier"/>
                <a:cs typeface="Courier"/>
              </a:rPr>
              <a:t>wi.dat.out</a:t>
            </a:r>
            <a:endParaRPr lang="en-US" dirty="0" smtClean="0">
              <a:latin typeface="Courier"/>
              <a:cs typeface="Courier"/>
            </a:endParaRPr>
          </a:p>
          <a:p>
            <a:endParaRPr lang="en-US" dirty="0">
              <a:latin typeface="Courier"/>
              <a:cs typeface="Courier"/>
            </a:endParaRPr>
          </a:p>
          <a:p>
            <a:r>
              <a:rPr lang="en-US" dirty="0" err="1" smtClean="0">
                <a:latin typeface="Courier"/>
                <a:cs typeface="Courier"/>
              </a:rPr>
              <a:t>should_transfer_files</a:t>
            </a:r>
            <a:r>
              <a:rPr lang="en-US" dirty="0" smtClean="0">
                <a:latin typeface="Courier"/>
                <a:cs typeface="Courier"/>
              </a:rPr>
              <a:t> = YES</a:t>
            </a:r>
          </a:p>
          <a:p>
            <a:r>
              <a:rPr lang="en-US" dirty="0" err="1" smtClean="0">
                <a:latin typeface="Courier"/>
                <a:cs typeface="Courier"/>
              </a:rPr>
              <a:t>transfer_input_files</a:t>
            </a:r>
            <a:r>
              <a:rPr lang="en-US" dirty="0" smtClean="0">
                <a:latin typeface="Courier"/>
                <a:cs typeface="Courier"/>
              </a:rPr>
              <a:t> = </a:t>
            </a:r>
            <a:r>
              <a:rPr lang="en-US" dirty="0" err="1" smtClean="0">
                <a:latin typeface="Courier"/>
                <a:cs typeface="Courier"/>
              </a:rPr>
              <a:t>us.dat</a:t>
            </a:r>
            <a:r>
              <a:rPr lang="en-US" dirty="0" smtClean="0">
                <a:latin typeface="Courier"/>
                <a:cs typeface="Courier"/>
              </a:rPr>
              <a:t>, </a:t>
            </a:r>
            <a:r>
              <a:rPr lang="en-US" dirty="0" err="1" smtClean="0">
                <a:latin typeface="Courier"/>
                <a:cs typeface="Courier"/>
              </a:rPr>
              <a:t>wi.dat</a:t>
            </a:r>
            <a:endParaRPr lang="en-US" dirty="0" smtClean="0">
              <a:latin typeface="Courier"/>
              <a:cs typeface="Courier"/>
            </a:endParaRPr>
          </a:p>
          <a:p>
            <a:r>
              <a:rPr lang="en-US" dirty="0" err="1" smtClean="0">
                <a:latin typeface="Courier"/>
                <a:cs typeface="Courier"/>
              </a:rPr>
              <a:t>when_to_transfer_output</a:t>
            </a:r>
            <a:r>
              <a:rPr lang="en-US" dirty="0" smtClean="0">
                <a:latin typeface="Courier"/>
                <a:cs typeface="Courier"/>
              </a:rPr>
              <a:t> = ON_EXIT</a:t>
            </a:r>
          </a:p>
          <a:p>
            <a:endParaRPr lang="en-US" dirty="0" smtClean="0">
              <a:latin typeface="Courier"/>
              <a:cs typeface="Courier"/>
            </a:endParaRPr>
          </a:p>
          <a:p>
            <a:r>
              <a:rPr lang="en-US" dirty="0">
                <a:latin typeface="Courier"/>
                <a:cs typeface="Courier"/>
              </a:rPr>
              <a:t>log = </a:t>
            </a:r>
            <a:r>
              <a:rPr lang="en-US" dirty="0" err="1">
                <a:latin typeface="Courier"/>
                <a:cs typeface="Courier"/>
              </a:rPr>
              <a:t>job.log</a:t>
            </a:r>
            <a:endParaRPr lang="en-US" dirty="0">
              <a:latin typeface="Courier"/>
              <a:cs typeface="Courier"/>
            </a:endParaRPr>
          </a:p>
          <a:p>
            <a:r>
              <a:rPr lang="en-US" dirty="0">
                <a:latin typeface="Courier"/>
                <a:cs typeface="Courier"/>
              </a:rPr>
              <a:t>output = </a:t>
            </a:r>
            <a:r>
              <a:rPr lang="en-US" dirty="0" err="1">
                <a:latin typeface="Courier"/>
                <a:cs typeface="Courier"/>
              </a:rPr>
              <a:t>job.out</a:t>
            </a:r>
            <a:endParaRPr lang="en-US" dirty="0">
              <a:latin typeface="Courier"/>
              <a:cs typeface="Courier"/>
            </a:endParaRPr>
          </a:p>
          <a:p>
            <a:r>
              <a:rPr lang="en-US" dirty="0">
                <a:latin typeface="Courier"/>
                <a:cs typeface="Courier"/>
              </a:rPr>
              <a:t>error = </a:t>
            </a:r>
            <a:r>
              <a:rPr lang="en-US" dirty="0" err="1" smtClean="0">
                <a:latin typeface="Courier"/>
                <a:cs typeface="Courier"/>
              </a:rPr>
              <a:t>job.err</a:t>
            </a:r>
            <a:endParaRPr lang="en-US" dirty="0">
              <a:latin typeface="Courier"/>
              <a:cs typeface="Courier"/>
            </a:endParaRPr>
          </a:p>
          <a:p>
            <a:endParaRPr lang="en-US" dirty="0">
              <a:latin typeface="Courier"/>
              <a:cs typeface="Courier"/>
            </a:endParaRPr>
          </a:p>
          <a:p>
            <a:r>
              <a:rPr lang="en-US" dirty="0" err="1" smtClean="0">
                <a:latin typeface="Courier"/>
                <a:cs typeface="Courier"/>
              </a:rPr>
              <a:t>request_cpus</a:t>
            </a:r>
            <a:r>
              <a:rPr lang="en-US" dirty="0" smtClean="0">
                <a:latin typeface="Courier"/>
                <a:cs typeface="Courier"/>
              </a:rPr>
              <a:t> = 1</a:t>
            </a:r>
          </a:p>
          <a:p>
            <a:r>
              <a:rPr lang="en-US" dirty="0" err="1" smtClean="0">
                <a:latin typeface="Courier"/>
                <a:cs typeface="Courier"/>
              </a:rPr>
              <a:t>request_disk</a:t>
            </a:r>
            <a:r>
              <a:rPr lang="en-US" dirty="0" smtClean="0">
                <a:latin typeface="Courier"/>
                <a:cs typeface="Courier"/>
              </a:rPr>
              <a:t> = 20MB</a:t>
            </a:r>
          </a:p>
          <a:p>
            <a:r>
              <a:rPr lang="en-US" dirty="0" err="1" smtClean="0">
                <a:latin typeface="Courier"/>
                <a:cs typeface="Courier"/>
              </a:rPr>
              <a:t>request_memory</a:t>
            </a:r>
            <a:r>
              <a:rPr lang="en-US" dirty="0" smtClean="0">
                <a:latin typeface="Courier"/>
                <a:cs typeface="Courier"/>
              </a:rPr>
              <a:t> = 20MB</a:t>
            </a:r>
          </a:p>
          <a:p>
            <a:endParaRPr lang="en-US" dirty="0">
              <a:latin typeface="Courier"/>
              <a:cs typeface="Courier"/>
            </a:endParaRPr>
          </a:p>
          <a:p>
            <a:r>
              <a:rPr lang="en-US" dirty="0" smtClean="0">
                <a:latin typeface="Courier"/>
                <a:cs typeface="Courier"/>
              </a:rPr>
              <a:t>queue 1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12237" y="1519344"/>
            <a:ext cx="1415973" cy="338554"/>
          </a:xfrm>
          <a:prstGeom prst="rect">
            <a:avLst/>
          </a:prstGeom>
          <a:noFill/>
          <a:ln w="76200" cmpd="sng">
            <a:noFill/>
          </a:ln>
        </p:spPr>
        <p:txBody>
          <a:bodyPr wrap="none" rtlCol="0">
            <a:spAutoFit/>
          </a:bodyPr>
          <a:lstStyle/>
          <a:p>
            <a:r>
              <a:rPr lang="en-US" sz="1600" dirty="0" err="1" smtClean="0">
                <a:solidFill>
                  <a:srgbClr val="000000"/>
                </a:solidFill>
                <a:latin typeface="Courier"/>
                <a:cs typeface="Courier"/>
              </a:rPr>
              <a:t>job.submit</a:t>
            </a:r>
            <a:endParaRPr lang="en-US" sz="1600" dirty="0" smtClean="0">
              <a:solidFill>
                <a:srgbClr val="000000"/>
              </a:solidFill>
              <a:latin typeface="Courier"/>
              <a:cs typeface="Courier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212237" y="3348709"/>
            <a:ext cx="5398763" cy="296938"/>
          </a:xfrm>
          <a:prstGeom prst="roundRect">
            <a:avLst/>
          </a:prstGeom>
          <a:solidFill>
            <a:schemeClr val="accent6">
              <a:alpha val="30000"/>
            </a:schemeClr>
          </a:solidFill>
          <a:ln>
            <a:solidFill>
              <a:schemeClr val="accent6">
                <a:shade val="95000"/>
                <a:satMod val="105000"/>
                <a:alpha val="30000"/>
              </a:schemeClr>
            </a:solidFill>
          </a:ln>
          <a:effectLst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22186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Submit File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5884314" y="1600200"/>
            <a:ext cx="2802485" cy="5072610"/>
          </a:xfrm>
        </p:spPr>
        <p:txBody>
          <a:bodyPr>
            <a:normAutofit/>
          </a:bodyPr>
          <a:lstStyle/>
          <a:p>
            <a:r>
              <a:rPr lang="en-US" sz="2800" dirty="0" smtClean="0">
                <a:latin typeface="Courier"/>
                <a:cs typeface="Courier"/>
              </a:rPr>
              <a:t>log</a:t>
            </a:r>
            <a:r>
              <a:rPr lang="en-US" sz="2800" dirty="0" smtClean="0"/>
              <a:t>: file created by </a:t>
            </a:r>
            <a:r>
              <a:rPr lang="en-US" sz="2800" dirty="0" err="1" smtClean="0"/>
              <a:t>HTCondor</a:t>
            </a:r>
            <a:r>
              <a:rPr lang="en-US" sz="2800" dirty="0" smtClean="0"/>
              <a:t> to track job progress</a:t>
            </a:r>
          </a:p>
          <a:p>
            <a:r>
              <a:rPr lang="en-US" sz="2800" dirty="0" smtClean="0">
                <a:latin typeface="Courier"/>
                <a:cs typeface="Courier"/>
              </a:rPr>
              <a:t>output/error</a:t>
            </a:r>
            <a:r>
              <a:rPr lang="en-US" sz="2800" dirty="0" smtClean="0"/>
              <a:t>: captures </a:t>
            </a:r>
            <a:r>
              <a:rPr lang="en-US" sz="2800" dirty="0" err="1" smtClean="0"/>
              <a:t>stdout</a:t>
            </a:r>
            <a:r>
              <a:rPr lang="en-US" sz="2800" dirty="0" smtClean="0"/>
              <a:t> and </a:t>
            </a:r>
            <a:r>
              <a:rPr lang="en-US" sz="2800" dirty="0" err="1" smtClean="0"/>
              <a:t>stderr</a:t>
            </a:r>
            <a:endParaRPr lang="en-US" sz="2800" dirty="0"/>
          </a:p>
        </p:txBody>
      </p:sp>
      <p:sp>
        <p:nvSpPr>
          <p:cNvPr id="5" name="TextBox 4"/>
          <p:cNvSpPr txBox="1"/>
          <p:nvPr/>
        </p:nvSpPr>
        <p:spPr>
          <a:xfrm>
            <a:off x="212237" y="1902721"/>
            <a:ext cx="5398763" cy="4524316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ourier"/>
                <a:cs typeface="Courier"/>
              </a:rPr>
              <a:t>executable = </a:t>
            </a:r>
            <a:r>
              <a:rPr lang="en-US" dirty="0" err="1" smtClean="0">
                <a:latin typeface="Courier"/>
                <a:cs typeface="Courier"/>
              </a:rPr>
              <a:t>compare_states</a:t>
            </a:r>
            <a:endParaRPr lang="en-US" dirty="0" smtClean="0">
              <a:latin typeface="Courier"/>
              <a:cs typeface="Courier"/>
            </a:endParaRPr>
          </a:p>
          <a:p>
            <a:r>
              <a:rPr lang="en-US" dirty="0" smtClean="0">
                <a:latin typeface="Courier"/>
                <a:cs typeface="Courier"/>
              </a:rPr>
              <a:t>arguments = </a:t>
            </a:r>
            <a:r>
              <a:rPr lang="en-US" dirty="0" err="1" smtClean="0">
                <a:latin typeface="Courier"/>
                <a:cs typeface="Courier"/>
              </a:rPr>
              <a:t>wi.dat</a:t>
            </a:r>
            <a:r>
              <a:rPr lang="en-US" dirty="0" smtClean="0">
                <a:latin typeface="Courier"/>
                <a:cs typeface="Courier"/>
              </a:rPr>
              <a:t> </a:t>
            </a:r>
            <a:r>
              <a:rPr lang="en-US" dirty="0" err="1" smtClean="0">
                <a:latin typeface="Courier"/>
                <a:cs typeface="Courier"/>
              </a:rPr>
              <a:t>us.dat</a:t>
            </a:r>
            <a:r>
              <a:rPr lang="en-US" dirty="0" smtClean="0">
                <a:latin typeface="Courier"/>
                <a:cs typeface="Courier"/>
              </a:rPr>
              <a:t> </a:t>
            </a:r>
            <a:r>
              <a:rPr lang="en-US" dirty="0" err="1" smtClean="0">
                <a:latin typeface="Courier"/>
                <a:cs typeface="Courier"/>
              </a:rPr>
              <a:t>wi.dat.out</a:t>
            </a:r>
            <a:endParaRPr lang="en-US" dirty="0" smtClean="0">
              <a:latin typeface="Courier"/>
              <a:cs typeface="Courier"/>
            </a:endParaRPr>
          </a:p>
          <a:p>
            <a:endParaRPr lang="en-US" dirty="0">
              <a:latin typeface="Courier"/>
              <a:cs typeface="Courier"/>
            </a:endParaRPr>
          </a:p>
          <a:p>
            <a:r>
              <a:rPr lang="en-US" dirty="0" err="1" smtClean="0">
                <a:latin typeface="Courier"/>
                <a:cs typeface="Courier"/>
              </a:rPr>
              <a:t>should_transfer_files</a:t>
            </a:r>
            <a:r>
              <a:rPr lang="en-US" dirty="0" smtClean="0">
                <a:latin typeface="Courier"/>
                <a:cs typeface="Courier"/>
              </a:rPr>
              <a:t> = YES</a:t>
            </a:r>
          </a:p>
          <a:p>
            <a:r>
              <a:rPr lang="en-US" dirty="0" err="1" smtClean="0">
                <a:latin typeface="Courier"/>
                <a:cs typeface="Courier"/>
              </a:rPr>
              <a:t>transfer_input_files</a:t>
            </a:r>
            <a:r>
              <a:rPr lang="en-US" dirty="0" smtClean="0">
                <a:latin typeface="Courier"/>
                <a:cs typeface="Courier"/>
              </a:rPr>
              <a:t> = </a:t>
            </a:r>
            <a:r>
              <a:rPr lang="en-US" dirty="0" err="1" smtClean="0">
                <a:latin typeface="Courier"/>
                <a:cs typeface="Courier"/>
              </a:rPr>
              <a:t>us.dat</a:t>
            </a:r>
            <a:r>
              <a:rPr lang="en-US" dirty="0" smtClean="0">
                <a:latin typeface="Courier"/>
                <a:cs typeface="Courier"/>
              </a:rPr>
              <a:t>, </a:t>
            </a:r>
            <a:r>
              <a:rPr lang="en-US" dirty="0" err="1" smtClean="0">
                <a:latin typeface="Courier"/>
                <a:cs typeface="Courier"/>
              </a:rPr>
              <a:t>wi.dat</a:t>
            </a:r>
            <a:endParaRPr lang="en-US" dirty="0" smtClean="0">
              <a:latin typeface="Courier"/>
              <a:cs typeface="Courier"/>
            </a:endParaRPr>
          </a:p>
          <a:p>
            <a:r>
              <a:rPr lang="en-US" dirty="0" err="1" smtClean="0">
                <a:latin typeface="Courier"/>
                <a:cs typeface="Courier"/>
              </a:rPr>
              <a:t>when_to_transfer_output</a:t>
            </a:r>
            <a:r>
              <a:rPr lang="en-US" dirty="0" smtClean="0">
                <a:latin typeface="Courier"/>
                <a:cs typeface="Courier"/>
              </a:rPr>
              <a:t> = ON_EXIT</a:t>
            </a:r>
          </a:p>
          <a:p>
            <a:endParaRPr lang="en-US" dirty="0" smtClean="0">
              <a:latin typeface="Courier"/>
              <a:cs typeface="Courier"/>
            </a:endParaRPr>
          </a:p>
          <a:p>
            <a:r>
              <a:rPr lang="en-US" dirty="0">
                <a:latin typeface="Courier"/>
                <a:cs typeface="Courier"/>
              </a:rPr>
              <a:t>log = </a:t>
            </a:r>
            <a:r>
              <a:rPr lang="en-US" dirty="0" err="1">
                <a:latin typeface="Courier"/>
                <a:cs typeface="Courier"/>
              </a:rPr>
              <a:t>job.log</a:t>
            </a:r>
            <a:endParaRPr lang="en-US" dirty="0">
              <a:latin typeface="Courier"/>
              <a:cs typeface="Courier"/>
            </a:endParaRPr>
          </a:p>
          <a:p>
            <a:r>
              <a:rPr lang="en-US" dirty="0">
                <a:latin typeface="Courier"/>
                <a:cs typeface="Courier"/>
              </a:rPr>
              <a:t>output = </a:t>
            </a:r>
            <a:r>
              <a:rPr lang="en-US" dirty="0" err="1">
                <a:latin typeface="Courier"/>
                <a:cs typeface="Courier"/>
              </a:rPr>
              <a:t>job.out</a:t>
            </a:r>
            <a:endParaRPr lang="en-US" dirty="0">
              <a:latin typeface="Courier"/>
              <a:cs typeface="Courier"/>
            </a:endParaRPr>
          </a:p>
          <a:p>
            <a:r>
              <a:rPr lang="en-US" dirty="0">
                <a:latin typeface="Courier"/>
                <a:cs typeface="Courier"/>
              </a:rPr>
              <a:t>error = </a:t>
            </a:r>
            <a:r>
              <a:rPr lang="en-US" dirty="0" err="1" smtClean="0">
                <a:latin typeface="Courier"/>
                <a:cs typeface="Courier"/>
              </a:rPr>
              <a:t>job.err</a:t>
            </a:r>
            <a:endParaRPr lang="en-US" dirty="0">
              <a:latin typeface="Courier"/>
              <a:cs typeface="Courier"/>
            </a:endParaRPr>
          </a:p>
          <a:p>
            <a:endParaRPr lang="en-US" dirty="0">
              <a:latin typeface="Courier"/>
              <a:cs typeface="Courier"/>
            </a:endParaRPr>
          </a:p>
          <a:p>
            <a:r>
              <a:rPr lang="en-US" dirty="0" err="1" smtClean="0">
                <a:latin typeface="Courier"/>
                <a:cs typeface="Courier"/>
              </a:rPr>
              <a:t>request_cpus</a:t>
            </a:r>
            <a:r>
              <a:rPr lang="en-US" dirty="0" smtClean="0">
                <a:latin typeface="Courier"/>
                <a:cs typeface="Courier"/>
              </a:rPr>
              <a:t> = 1</a:t>
            </a:r>
          </a:p>
          <a:p>
            <a:r>
              <a:rPr lang="en-US" dirty="0" err="1" smtClean="0">
                <a:latin typeface="Courier"/>
                <a:cs typeface="Courier"/>
              </a:rPr>
              <a:t>request_disk</a:t>
            </a:r>
            <a:r>
              <a:rPr lang="en-US" dirty="0" smtClean="0">
                <a:latin typeface="Courier"/>
                <a:cs typeface="Courier"/>
              </a:rPr>
              <a:t> = 20MB</a:t>
            </a:r>
          </a:p>
          <a:p>
            <a:r>
              <a:rPr lang="en-US" dirty="0" err="1" smtClean="0">
                <a:latin typeface="Courier"/>
                <a:cs typeface="Courier"/>
              </a:rPr>
              <a:t>request_memory</a:t>
            </a:r>
            <a:r>
              <a:rPr lang="en-US" dirty="0" smtClean="0">
                <a:latin typeface="Courier"/>
                <a:cs typeface="Courier"/>
              </a:rPr>
              <a:t> = 20MB</a:t>
            </a:r>
          </a:p>
          <a:p>
            <a:endParaRPr lang="en-US" dirty="0">
              <a:latin typeface="Courier"/>
              <a:cs typeface="Courier"/>
            </a:endParaRPr>
          </a:p>
          <a:p>
            <a:r>
              <a:rPr lang="en-US" dirty="0" smtClean="0">
                <a:latin typeface="Courier"/>
                <a:cs typeface="Courier"/>
              </a:rPr>
              <a:t>queue 1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12237" y="1519344"/>
            <a:ext cx="1415973" cy="338554"/>
          </a:xfrm>
          <a:prstGeom prst="rect">
            <a:avLst/>
          </a:prstGeom>
          <a:noFill/>
          <a:ln w="76200" cmpd="sng">
            <a:noFill/>
          </a:ln>
        </p:spPr>
        <p:txBody>
          <a:bodyPr wrap="none" rtlCol="0">
            <a:spAutoFit/>
          </a:bodyPr>
          <a:lstStyle/>
          <a:p>
            <a:r>
              <a:rPr lang="en-US" sz="1600" dirty="0" err="1" smtClean="0">
                <a:solidFill>
                  <a:srgbClr val="000000"/>
                </a:solidFill>
                <a:latin typeface="Courier"/>
                <a:cs typeface="Courier"/>
              </a:rPr>
              <a:t>job.submit</a:t>
            </a:r>
            <a:endParaRPr lang="en-US" sz="1600" dirty="0" smtClean="0">
              <a:solidFill>
                <a:srgbClr val="000000"/>
              </a:solidFill>
              <a:latin typeface="Courier"/>
              <a:cs typeface="Courier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212237" y="3824941"/>
            <a:ext cx="5398763" cy="952464"/>
          </a:xfrm>
          <a:prstGeom prst="roundRect">
            <a:avLst/>
          </a:prstGeom>
          <a:solidFill>
            <a:schemeClr val="accent6">
              <a:alpha val="30000"/>
            </a:schemeClr>
          </a:solidFill>
          <a:ln>
            <a:solidFill>
              <a:schemeClr val="accent6">
                <a:shade val="95000"/>
                <a:satMod val="105000"/>
                <a:alpha val="30000"/>
              </a:schemeClr>
            </a:solidFill>
          </a:ln>
          <a:effectLst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70169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Submit File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16468" y="1600200"/>
            <a:ext cx="2770331" cy="4894103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Request the appropriate resources for your job to run.</a:t>
            </a:r>
          </a:p>
          <a:p>
            <a:r>
              <a:rPr lang="en-US" dirty="0" smtClean="0">
                <a:latin typeface="Courier"/>
                <a:cs typeface="Courier"/>
              </a:rPr>
              <a:t>queue</a:t>
            </a:r>
            <a:r>
              <a:rPr lang="en-US" dirty="0" smtClean="0"/>
              <a:t>: keyword indicating “create a job.”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12237" y="1902721"/>
            <a:ext cx="5398763" cy="4524316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ourier"/>
                <a:cs typeface="Courier"/>
              </a:rPr>
              <a:t>executable = </a:t>
            </a:r>
            <a:r>
              <a:rPr lang="en-US" dirty="0" err="1" smtClean="0">
                <a:latin typeface="Courier"/>
                <a:cs typeface="Courier"/>
              </a:rPr>
              <a:t>compare_states</a:t>
            </a:r>
            <a:endParaRPr lang="en-US" dirty="0" smtClean="0">
              <a:latin typeface="Courier"/>
              <a:cs typeface="Courier"/>
            </a:endParaRPr>
          </a:p>
          <a:p>
            <a:r>
              <a:rPr lang="en-US" dirty="0" smtClean="0">
                <a:latin typeface="Courier"/>
                <a:cs typeface="Courier"/>
              </a:rPr>
              <a:t>arguments = </a:t>
            </a:r>
            <a:r>
              <a:rPr lang="en-US" dirty="0" err="1" smtClean="0">
                <a:latin typeface="Courier"/>
                <a:cs typeface="Courier"/>
              </a:rPr>
              <a:t>wi.dat</a:t>
            </a:r>
            <a:r>
              <a:rPr lang="en-US" dirty="0" smtClean="0">
                <a:latin typeface="Courier"/>
                <a:cs typeface="Courier"/>
              </a:rPr>
              <a:t> </a:t>
            </a:r>
            <a:r>
              <a:rPr lang="en-US" dirty="0" err="1" smtClean="0">
                <a:latin typeface="Courier"/>
                <a:cs typeface="Courier"/>
              </a:rPr>
              <a:t>us.dat</a:t>
            </a:r>
            <a:r>
              <a:rPr lang="en-US" dirty="0" smtClean="0">
                <a:latin typeface="Courier"/>
                <a:cs typeface="Courier"/>
              </a:rPr>
              <a:t> </a:t>
            </a:r>
            <a:r>
              <a:rPr lang="en-US" dirty="0" err="1" smtClean="0">
                <a:latin typeface="Courier"/>
                <a:cs typeface="Courier"/>
              </a:rPr>
              <a:t>wi.dat.out</a:t>
            </a:r>
            <a:endParaRPr lang="en-US" dirty="0" smtClean="0">
              <a:latin typeface="Courier"/>
              <a:cs typeface="Courier"/>
            </a:endParaRPr>
          </a:p>
          <a:p>
            <a:endParaRPr lang="en-US" dirty="0">
              <a:latin typeface="Courier"/>
              <a:cs typeface="Courier"/>
            </a:endParaRPr>
          </a:p>
          <a:p>
            <a:r>
              <a:rPr lang="en-US" dirty="0" err="1" smtClean="0">
                <a:latin typeface="Courier"/>
                <a:cs typeface="Courier"/>
              </a:rPr>
              <a:t>should_transfer_files</a:t>
            </a:r>
            <a:r>
              <a:rPr lang="en-US" dirty="0" smtClean="0">
                <a:latin typeface="Courier"/>
                <a:cs typeface="Courier"/>
              </a:rPr>
              <a:t> = YES</a:t>
            </a:r>
          </a:p>
          <a:p>
            <a:r>
              <a:rPr lang="en-US" dirty="0" err="1" smtClean="0">
                <a:latin typeface="Courier"/>
                <a:cs typeface="Courier"/>
              </a:rPr>
              <a:t>transfer_input_files</a:t>
            </a:r>
            <a:r>
              <a:rPr lang="en-US" dirty="0" smtClean="0">
                <a:latin typeface="Courier"/>
                <a:cs typeface="Courier"/>
              </a:rPr>
              <a:t> = </a:t>
            </a:r>
            <a:r>
              <a:rPr lang="en-US" dirty="0" err="1" smtClean="0">
                <a:latin typeface="Courier"/>
                <a:cs typeface="Courier"/>
              </a:rPr>
              <a:t>us.dat</a:t>
            </a:r>
            <a:r>
              <a:rPr lang="en-US" dirty="0" smtClean="0">
                <a:latin typeface="Courier"/>
                <a:cs typeface="Courier"/>
              </a:rPr>
              <a:t>, </a:t>
            </a:r>
            <a:r>
              <a:rPr lang="en-US" dirty="0" err="1" smtClean="0">
                <a:latin typeface="Courier"/>
                <a:cs typeface="Courier"/>
              </a:rPr>
              <a:t>wi.dat</a:t>
            </a:r>
            <a:endParaRPr lang="en-US" dirty="0" smtClean="0">
              <a:latin typeface="Courier"/>
              <a:cs typeface="Courier"/>
            </a:endParaRPr>
          </a:p>
          <a:p>
            <a:r>
              <a:rPr lang="en-US" dirty="0" err="1" smtClean="0">
                <a:latin typeface="Courier"/>
                <a:cs typeface="Courier"/>
              </a:rPr>
              <a:t>when_to_transfer_output</a:t>
            </a:r>
            <a:r>
              <a:rPr lang="en-US" dirty="0" smtClean="0">
                <a:latin typeface="Courier"/>
                <a:cs typeface="Courier"/>
              </a:rPr>
              <a:t> = ON_EXIT</a:t>
            </a:r>
          </a:p>
          <a:p>
            <a:endParaRPr lang="en-US" dirty="0" smtClean="0">
              <a:latin typeface="Courier"/>
              <a:cs typeface="Courier"/>
            </a:endParaRPr>
          </a:p>
          <a:p>
            <a:r>
              <a:rPr lang="en-US" dirty="0">
                <a:latin typeface="Courier"/>
                <a:cs typeface="Courier"/>
              </a:rPr>
              <a:t>log = </a:t>
            </a:r>
            <a:r>
              <a:rPr lang="en-US" dirty="0" err="1">
                <a:latin typeface="Courier"/>
                <a:cs typeface="Courier"/>
              </a:rPr>
              <a:t>job.log</a:t>
            </a:r>
            <a:endParaRPr lang="en-US" dirty="0">
              <a:latin typeface="Courier"/>
              <a:cs typeface="Courier"/>
            </a:endParaRPr>
          </a:p>
          <a:p>
            <a:r>
              <a:rPr lang="en-US" dirty="0">
                <a:latin typeface="Courier"/>
                <a:cs typeface="Courier"/>
              </a:rPr>
              <a:t>output = </a:t>
            </a:r>
            <a:r>
              <a:rPr lang="en-US" dirty="0" err="1">
                <a:latin typeface="Courier"/>
                <a:cs typeface="Courier"/>
              </a:rPr>
              <a:t>job.out</a:t>
            </a:r>
            <a:endParaRPr lang="en-US" dirty="0">
              <a:latin typeface="Courier"/>
              <a:cs typeface="Courier"/>
            </a:endParaRPr>
          </a:p>
          <a:p>
            <a:r>
              <a:rPr lang="en-US" dirty="0">
                <a:latin typeface="Courier"/>
                <a:cs typeface="Courier"/>
              </a:rPr>
              <a:t>error = </a:t>
            </a:r>
            <a:r>
              <a:rPr lang="en-US" dirty="0" err="1" smtClean="0">
                <a:latin typeface="Courier"/>
                <a:cs typeface="Courier"/>
              </a:rPr>
              <a:t>job.err</a:t>
            </a:r>
            <a:endParaRPr lang="en-US" dirty="0">
              <a:latin typeface="Courier"/>
              <a:cs typeface="Courier"/>
            </a:endParaRPr>
          </a:p>
          <a:p>
            <a:endParaRPr lang="en-US" dirty="0">
              <a:latin typeface="Courier"/>
              <a:cs typeface="Courier"/>
            </a:endParaRPr>
          </a:p>
          <a:p>
            <a:r>
              <a:rPr lang="en-US" dirty="0" err="1" smtClean="0">
                <a:latin typeface="Courier"/>
                <a:cs typeface="Courier"/>
              </a:rPr>
              <a:t>request_cpus</a:t>
            </a:r>
            <a:r>
              <a:rPr lang="en-US" dirty="0" smtClean="0">
                <a:latin typeface="Courier"/>
                <a:cs typeface="Courier"/>
              </a:rPr>
              <a:t> = 1</a:t>
            </a:r>
          </a:p>
          <a:p>
            <a:r>
              <a:rPr lang="en-US" dirty="0" err="1" smtClean="0">
                <a:latin typeface="Courier"/>
                <a:cs typeface="Courier"/>
              </a:rPr>
              <a:t>request_disk</a:t>
            </a:r>
            <a:r>
              <a:rPr lang="en-US" dirty="0" smtClean="0">
                <a:latin typeface="Courier"/>
                <a:cs typeface="Courier"/>
              </a:rPr>
              <a:t> = 20MB</a:t>
            </a:r>
          </a:p>
          <a:p>
            <a:r>
              <a:rPr lang="en-US" dirty="0" err="1" smtClean="0">
                <a:latin typeface="Courier"/>
                <a:cs typeface="Courier"/>
              </a:rPr>
              <a:t>request_memory</a:t>
            </a:r>
            <a:r>
              <a:rPr lang="en-US" dirty="0" smtClean="0">
                <a:latin typeface="Courier"/>
                <a:cs typeface="Courier"/>
              </a:rPr>
              <a:t> = 20MB</a:t>
            </a:r>
          </a:p>
          <a:p>
            <a:endParaRPr lang="en-US" dirty="0">
              <a:latin typeface="Courier"/>
              <a:cs typeface="Courier"/>
            </a:endParaRPr>
          </a:p>
          <a:p>
            <a:r>
              <a:rPr lang="en-US" dirty="0" smtClean="0">
                <a:latin typeface="Courier"/>
                <a:cs typeface="Courier"/>
              </a:rPr>
              <a:t>queue 1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12237" y="1519344"/>
            <a:ext cx="1415973" cy="338554"/>
          </a:xfrm>
          <a:prstGeom prst="rect">
            <a:avLst/>
          </a:prstGeom>
          <a:noFill/>
          <a:ln w="76200" cmpd="sng">
            <a:noFill/>
          </a:ln>
        </p:spPr>
        <p:txBody>
          <a:bodyPr wrap="none" rtlCol="0">
            <a:spAutoFit/>
          </a:bodyPr>
          <a:lstStyle/>
          <a:p>
            <a:r>
              <a:rPr lang="en-US" sz="1600" dirty="0" err="1" smtClean="0">
                <a:solidFill>
                  <a:srgbClr val="000000"/>
                </a:solidFill>
                <a:latin typeface="Courier"/>
                <a:cs typeface="Courier"/>
              </a:rPr>
              <a:t>job.submit</a:t>
            </a:r>
            <a:endParaRPr lang="en-US" sz="1600" dirty="0" smtClean="0">
              <a:solidFill>
                <a:srgbClr val="000000"/>
              </a:solidFill>
              <a:latin typeface="Courier"/>
              <a:cs typeface="Courier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212237" y="4925967"/>
            <a:ext cx="5398763" cy="1501070"/>
          </a:xfrm>
          <a:prstGeom prst="roundRect">
            <a:avLst/>
          </a:prstGeom>
          <a:solidFill>
            <a:schemeClr val="accent6">
              <a:alpha val="30000"/>
            </a:schemeClr>
          </a:solidFill>
          <a:ln>
            <a:solidFill>
              <a:schemeClr val="accent6">
                <a:shade val="95000"/>
                <a:satMod val="105000"/>
                <a:alpha val="30000"/>
              </a:schemeClr>
            </a:solidFill>
          </a:ln>
          <a:effectLst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35056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Covered In </a:t>
            </a:r>
            <a:r>
              <a:rPr lang="en-US" dirty="0"/>
              <a:t>T</a:t>
            </a:r>
            <a:r>
              <a:rPr lang="en-US" dirty="0" smtClean="0"/>
              <a:t>his Tutorial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73887"/>
          </a:xfrm>
        </p:spPr>
        <p:txBody>
          <a:bodyPr>
            <a:normAutofit/>
          </a:bodyPr>
          <a:lstStyle/>
          <a:p>
            <a:r>
              <a:rPr lang="en-US" dirty="0" smtClean="0"/>
              <a:t>What is </a:t>
            </a:r>
            <a:r>
              <a:rPr lang="en-US" dirty="0" err="1" smtClean="0"/>
              <a:t>HTCondor</a:t>
            </a:r>
            <a:r>
              <a:rPr lang="en-US" dirty="0" smtClean="0"/>
              <a:t>?</a:t>
            </a:r>
          </a:p>
          <a:p>
            <a:r>
              <a:rPr lang="en-US" dirty="0" smtClean="0"/>
              <a:t>Running a Job with </a:t>
            </a:r>
            <a:r>
              <a:rPr lang="en-US" dirty="0" err="1" smtClean="0"/>
              <a:t>HTCondor</a:t>
            </a:r>
            <a:endParaRPr lang="en-US" dirty="0" smtClean="0"/>
          </a:p>
          <a:p>
            <a:r>
              <a:rPr lang="en-US" dirty="0" smtClean="0"/>
              <a:t>How </a:t>
            </a:r>
            <a:r>
              <a:rPr lang="en-US" dirty="0" err="1" smtClean="0"/>
              <a:t>HTCondor</a:t>
            </a:r>
            <a:r>
              <a:rPr lang="en-US" dirty="0" smtClean="0"/>
              <a:t> Matches and Runs Jobs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- pause for questions - </a:t>
            </a:r>
          </a:p>
          <a:p>
            <a:r>
              <a:rPr lang="en-US" dirty="0" smtClean="0"/>
              <a:t>Submitting Multiple Jobs with </a:t>
            </a:r>
            <a:r>
              <a:rPr lang="en-US" dirty="0" err="1" smtClean="0"/>
              <a:t>HTCondor</a:t>
            </a:r>
            <a:endParaRPr lang="en-US" dirty="0" smtClean="0"/>
          </a:p>
          <a:p>
            <a:r>
              <a:rPr lang="en-US" dirty="0" smtClean="0"/>
              <a:t>Testing and Troubleshooting</a:t>
            </a:r>
          </a:p>
          <a:p>
            <a:r>
              <a:rPr lang="en-US" dirty="0" smtClean="0"/>
              <a:t>Use Cases and </a:t>
            </a:r>
            <a:r>
              <a:rPr lang="en-US" dirty="0" err="1" smtClean="0"/>
              <a:t>HTCondor</a:t>
            </a:r>
            <a:r>
              <a:rPr lang="en-US" dirty="0" smtClean="0"/>
              <a:t> Features</a:t>
            </a:r>
          </a:p>
          <a:p>
            <a:r>
              <a:rPr lang="en-US" dirty="0" smtClean="0"/>
              <a:t>Automation</a:t>
            </a:r>
          </a:p>
        </p:txBody>
      </p:sp>
    </p:spTree>
    <p:extLst>
      <p:ext uri="{BB962C8B-B14F-4D97-AF65-F5344CB8AC3E}">
        <p14:creationId xmlns:p14="http://schemas.microsoft.com/office/powerpoint/2010/main" val="9571091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Submitting and Monitoring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2590800"/>
          </a:xfrm>
        </p:spPr>
        <p:txBody>
          <a:bodyPr>
            <a:normAutofit/>
          </a:bodyPr>
          <a:lstStyle/>
          <a:p>
            <a:r>
              <a:rPr lang="en-US" dirty="0" smtClean="0"/>
              <a:t>To submit a job/jobs:</a:t>
            </a:r>
          </a:p>
          <a:p>
            <a:pPr marL="457200" lvl="1" indent="0">
              <a:buNone/>
            </a:pPr>
            <a:r>
              <a:rPr lang="en-US" b="1" dirty="0" err="1" smtClean="0">
                <a:solidFill>
                  <a:srgbClr val="CB3A46"/>
                </a:solidFill>
                <a:latin typeface="Courier"/>
                <a:cs typeface="Courier"/>
              </a:rPr>
              <a:t>condor_submit</a:t>
            </a:r>
            <a:r>
              <a:rPr lang="en-US" b="1" dirty="0" smtClean="0">
                <a:solidFill>
                  <a:srgbClr val="CB3A46"/>
                </a:solidFill>
                <a:latin typeface="Courier"/>
                <a:cs typeface="Courier"/>
              </a:rPr>
              <a:t> </a:t>
            </a:r>
            <a:r>
              <a:rPr lang="en-US" b="1" dirty="0" err="1" smtClean="0">
                <a:solidFill>
                  <a:srgbClr val="CB3A46"/>
                </a:solidFill>
                <a:latin typeface="Courier"/>
                <a:cs typeface="Courier"/>
              </a:rPr>
              <a:t>submit_file_name</a:t>
            </a:r>
            <a:endParaRPr lang="en-US" b="1" dirty="0" smtClean="0">
              <a:solidFill>
                <a:srgbClr val="CB3A46"/>
              </a:solidFill>
              <a:latin typeface="Courier"/>
              <a:cs typeface="Courier"/>
            </a:endParaRPr>
          </a:p>
          <a:p>
            <a:r>
              <a:rPr lang="en-US" dirty="0" smtClean="0"/>
              <a:t>To monitor submitted jobs, use: </a:t>
            </a:r>
          </a:p>
          <a:p>
            <a:pPr marL="457200" lvl="1" indent="0">
              <a:buNone/>
            </a:pPr>
            <a:r>
              <a:rPr lang="en-US" b="1" dirty="0" err="1" smtClean="0">
                <a:solidFill>
                  <a:srgbClr val="CB3A46"/>
                </a:solidFill>
                <a:latin typeface="Courier"/>
                <a:cs typeface="Courier"/>
              </a:rPr>
              <a:t>condor_q</a:t>
            </a:r>
            <a:endParaRPr lang="en-US" b="1" dirty="0">
              <a:solidFill>
                <a:srgbClr val="CB3A46"/>
              </a:solidFill>
              <a:latin typeface="Courier"/>
              <a:cs typeface="Courier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57201" y="4006066"/>
            <a:ext cx="8456699" cy="646331"/>
          </a:xfrm>
          <a:prstGeom prst="rect">
            <a:avLst/>
          </a:prstGeom>
          <a:solidFill>
            <a:schemeClr val="tx1"/>
          </a:solidFill>
          <a:ln w="76200" cmpd="sng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FFFFFF"/>
                </a:solidFill>
                <a:latin typeface="Courier"/>
                <a:cs typeface="Courier"/>
              </a:rPr>
              <a:t>$ </a:t>
            </a:r>
            <a:r>
              <a:rPr lang="en-US" sz="1200" b="1" dirty="0" err="1" smtClean="0">
                <a:solidFill>
                  <a:srgbClr val="FFFFFF"/>
                </a:solidFill>
                <a:latin typeface="Courier"/>
                <a:cs typeface="Courier"/>
              </a:rPr>
              <a:t>condor_submit</a:t>
            </a:r>
            <a:r>
              <a:rPr lang="en-US" sz="1200" b="1" dirty="0" smtClean="0">
                <a:solidFill>
                  <a:srgbClr val="FFFFFF"/>
                </a:solidFill>
                <a:latin typeface="Courier"/>
                <a:cs typeface="Courier"/>
              </a:rPr>
              <a:t> </a:t>
            </a:r>
            <a:r>
              <a:rPr lang="en-US" sz="1200" b="1" dirty="0" err="1">
                <a:solidFill>
                  <a:srgbClr val="FFFFFF"/>
                </a:solidFill>
                <a:latin typeface="Courier"/>
                <a:cs typeface="Courier"/>
              </a:rPr>
              <a:t>job.submit</a:t>
            </a:r>
            <a:endParaRPr lang="en-US" sz="1200" b="1" dirty="0">
              <a:solidFill>
                <a:srgbClr val="FFFFFF"/>
              </a:solidFill>
              <a:latin typeface="Courier"/>
              <a:cs typeface="Courier"/>
            </a:endParaRPr>
          </a:p>
          <a:p>
            <a:r>
              <a:rPr lang="en-US" sz="1200" dirty="0">
                <a:solidFill>
                  <a:srgbClr val="FFFFFF"/>
                </a:solidFill>
                <a:latin typeface="Courier"/>
                <a:cs typeface="Courier"/>
              </a:rPr>
              <a:t>Submitting job(s).</a:t>
            </a:r>
          </a:p>
          <a:p>
            <a:r>
              <a:rPr lang="en-US" sz="1200" dirty="0">
                <a:solidFill>
                  <a:srgbClr val="FFFFFF"/>
                </a:solidFill>
                <a:latin typeface="Courier"/>
                <a:cs typeface="Courier"/>
              </a:rPr>
              <a:t>1 job(s) submitted to cluster </a:t>
            </a:r>
            <a:r>
              <a:rPr lang="en-US" sz="1200" dirty="0" smtClean="0">
                <a:solidFill>
                  <a:srgbClr val="FFFFFF"/>
                </a:solidFill>
                <a:latin typeface="Courier"/>
                <a:cs typeface="Courier"/>
              </a:rPr>
              <a:t>128.</a:t>
            </a:r>
            <a:endParaRPr lang="en-US" sz="1200" dirty="0">
              <a:solidFill>
                <a:srgbClr val="FFFFFF"/>
              </a:solidFill>
              <a:latin typeface="Courier"/>
              <a:cs typeface="Courier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57201" y="4860363"/>
            <a:ext cx="8456699" cy="1200329"/>
          </a:xfrm>
          <a:prstGeom prst="rect">
            <a:avLst/>
          </a:prstGeom>
          <a:solidFill>
            <a:schemeClr val="tx1"/>
          </a:solidFill>
          <a:ln w="76200" cmpd="sng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FFFFFF"/>
                </a:solidFill>
                <a:latin typeface="Courier"/>
                <a:cs typeface="Courier"/>
              </a:rPr>
              <a:t>$ </a:t>
            </a:r>
            <a:r>
              <a:rPr lang="en-US" sz="1200" b="1" dirty="0" err="1">
                <a:solidFill>
                  <a:srgbClr val="FFFFFF"/>
                </a:solidFill>
                <a:latin typeface="Courier"/>
                <a:cs typeface="Courier"/>
              </a:rPr>
              <a:t>condor_q</a:t>
            </a:r>
            <a:endParaRPr lang="en-US" sz="1200" b="1" dirty="0">
              <a:solidFill>
                <a:srgbClr val="FFFFFF"/>
              </a:solidFill>
              <a:latin typeface="Courier"/>
              <a:cs typeface="Courier"/>
            </a:endParaRPr>
          </a:p>
          <a:p>
            <a:r>
              <a:rPr lang="en-US" sz="1200" dirty="0">
                <a:solidFill>
                  <a:srgbClr val="FFFFFF"/>
                </a:solidFill>
                <a:latin typeface="Courier"/>
                <a:cs typeface="Courier"/>
              </a:rPr>
              <a:t>-- </a:t>
            </a:r>
            <a:r>
              <a:rPr lang="en-US" sz="1200" dirty="0" err="1">
                <a:solidFill>
                  <a:srgbClr val="FFFFFF"/>
                </a:solidFill>
                <a:latin typeface="Courier"/>
                <a:cs typeface="Courier"/>
              </a:rPr>
              <a:t>Schedd</a:t>
            </a:r>
            <a:r>
              <a:rPr lang="en-US" sz="1200" dirty="0">
                <a:solidFill>
                  <a:srgbClr val="FFFFFF"/>
                </a:solidFill>
                <a:latin typeface="Courier"/>
                <a:cs typeface="Courier"/>
              </a:rPr>
              <a:t>: submit-5.chtc.wisc.edu : &lt;128.104.101.92:9618?...</a:t>
            </a:r>
          </a:p>
          <a:p>
            <a:r>
              <a:rPr lang="en-US" sz="1200" dirty="0">
                <a:solidFill>
                  <a:srgbClr val="FFFFFF"/>
                </a:solidFill>
                <a:latin typeface="Courier"/>
                <a:cs typeface="Courier"/>
              </a:rPr>
              <a:t> ID      </a:t>
            </a:r>
            <a:r>
              <a:rPr lang="en-US" sz="1200" dirty="0" smtClean="0">
                <a:solidFill>
                  <a:srgbClr val="FFFFFF"/>
                </a:solidFill>
                <a:latin typeface="Courier"/>
                <a:cs typeface="Courier"/>
              </a:rPr>
              <a:t> </a:t>
            </a:r>
            <a:r>
              <a:rPr lang="en-US" sz="1200" dirty="0">
                <a:solidFill>
                  <a:srgbClr val="FFFFFF"/>
                </a:solidFill>
                <a:latin typeface="Courier"/>
                <a:cs typeface="Courier"/>
              </a:rPr>
              <a:t>OWNER     </a:t>
            </a:r>
            <a:r>
              <a:rPr lang="en-US" sz="1200" dirty="0" smtClean="0">
                <a:solidFill>
                  <a:srgbClr val="FFFFFF"/>
                </a:solidFill>
                <a:latin typeface="Courier"/>
                <a:cs typeface="Courier"/>
              </a:rPr>
              <a:t> </a:t>
            </a:r>
            <a:r>
              <a:rPr lang="en-US" sz="1200" dirty="0">
                <a:solidFill>
                  <a:srgbClr val="FFFFFF"/>
                </a:solidFill>
                <a:latin typeface="Courier"/>
                <a:cs typeface="Courier"/>
              </a:rPr>
              <a:t>SUBMITTED     RUN_TIME ST PRI SIZE CMD</a:t>
            </a:r>
          </a:p>
          <a:p>
            <a:r>
              <a:rPr lang="en-US" sz="1200" dirty="0" smtClean="0">
                <a:solidFill>
                  <a:srgbClr val="FFFFFF"/>
                </a:solidFill>
                <a:latin typeface="Courier"/>
                <a:cs typeface="Courier"/>
              </a:rPr>
              <a:t>128.0     </a:t>
            </a:r>
            <a:r>
              <a:rPr lang="en-US" sz="1200" dirty="0" err="1" smtClean="0">
                <a:solidFill>
                  <a:srgbClr val="FFFFFF"/>
                </a:solidFill>
                <a:latin typeface="Courier"/>
                <a:cs typeface="Courier"/>
              </a:rPr>
              <a:t>alice</a:t>
            </a:r>
            <a:r>
              <a:rPr lang="en-US" sz="1200" dirty="0" smtClean="0">
                <a:solidFill>
                  <a:srgbClr val="FFFFFF"/>
                </a:solidFill>
                <a:latin typeface="Courier"/>
                <a:cs typeface="Courier"/>
              </a:rPr>
              <a:t>      5</a:t>
            </a:r>
            <a:r>
              <a:rPr lang="en-US" sz="1200" dirty="0">
                <a:solidFill>
                  <a:srgbClr val="FFFFFF"/>
                </a:solidFill>
                <a:latin typeface="Courier"/>
                <a:cs typeface="Courier"/>
              </a:rPr>
              <a:t>/9  11:09   0+00:00:00 I  0    0.0 </a:t>
            </a:r>
            <a:r>
              <a:rPr lang="en-US" sz="1200" dirty="0" err="1">
                <a:solidFill>
                  <a:srgbClr val="FFFFFF"/>
                </a:solidFill>
                <a:latin typeface="Courier"/>
                <a:cs typeface="Courier"/>
              </a:rPr>
              <a:t>compare_states</a:t>
            </a:r>
            <a:r>
              <a:rPr lang="en-US" sz="1200" dirty="0">
                <a:solidFill>
                  <a:srgbClr val="FFFFFF"/>
                </a:solidFill>
                <a:latin typeface="Courier"/>
                <a:cs typeface="Courier"/>
              </a:rPr>
              <a:t> </a:t>
            </a:r>
            <a:r>
              <a:rPr lang="en-US" sz="1200" dirty="0" err="1">
                <a:solidFill>
                  <a:srgbClr val="FFFFFF"/>
                </a:solidFill>
                <a:latin typeface="Courier"/>
                <a:cs typeface="Courier"/>
              </a:rPr>
              <a:t>wi.dat</a:t>
            </a:r>
            <a:r>
              <a:rPr lang="en-US" sz="1200" dirty="0">
                <a:solidFill>
                  <a:srgbClr val="FFFFFF"/>
                </a:solidFill>
                <a:latin typeface="Courier"/>
                <a:cs typeface="Courier"/>
              </a:rPr>
              <a:t> </a:t>
            </a:r>
            <a:r>
              <a:rPr lang="en-US" sz="1200" dirty="0" err="1" smtClean="0">
                <a:solidFill>
                  <a:srgbClr val="FFFFFF"/>
                </a:solidFill>
                <a:latin typeface="Courier"/>
                <a:cs typeface="Courier"/>
              </a:rPr>
              <a:t>us.dat</a:t>
            </a:r>
            <a:endParaRPr lang="en-US" sz="1200" dirty="0">
              <a:solidFill>
                <a:srgbClr val="FFFFFF"/>
              </a:solidFill>
              <a:latin typeface="Courier"/>
              <a:cs typeface="Courier"/>
            </a:endParaRPr>
          </a:p>
          <a:p>
            <a:endParaRPr lang="en-US" sz="1200" dirty="0">
              <a:solidFill>
                <a:srgbClr val="FFFFFF"/>
              </a:solidFill>
              <a:latin typeface="Courier"/>
              <a:cs typeface="Courier"/>
            </a:endParaRPr>
          </a:p>
          <a:p>
            <a:r>
              <a:rPr lang="en-US" sz="1200" dirty="0">
                <a:solidFill>
                  <a:srgbClr val="FFFFFF"/>
                </a:solidFill>
                <a:latin typeface="Courier"/>
                <a:cs typeface="Courier"/>
              </a:rPr>
              <a:t>1 jobs; 0 completed, 0 removed, 1 idle, 0 running, 0 held, 0 suspended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056465" y="6254484"/>
            <a:ext cx="3242706" cy="523220"/>
          </a:xfrm>
          <a:prstGeom prst="rect">
            <a:avLst/>
          </a:prstGeom>
          <a:solidFill>
            <a:schemeClr val="bg1"/>
          </a:solidFill>
          <a:ln w="12700" cmpd="sng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  <a:latin typeface="Arial"/>
                <a:cs typeface="Arial"/>
                <a:hlinkClick r:id="rId2"/>
              </a:rPr>
              <a:t>HTCondor Manual: </a:t>
            </a:r>
            <a:r>
              <a:rPr lang="en-US" sz="1400" dirty="0" err="1" smtClean="0">
                <a:solidFill>
                  <a:srgbClr val="000000"/>
                </a:solidFill>
                <a:latin typeface="Arial"/>
                <a:cs typeface="Arial"/>
                <a:hlinkClick r:id="rId2"/>
              </a:rPr>
              <a:t>condor_submit</a:t>
            </a:r>
            <a:endParaRPr lang="en-US" sz="1400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r>
              <a:rPr lang="en-US" sz="1400" dirty="0" err="1" smtClean="0">
                <a:solidFill>
                  <a:srgbClr val="000000"/>
                </a:solidFill>
                <a:latin typeface="Arial"/>
                <a:cs typeface="Arial"/>
                <a:hlinkClick r:id="rId3"/>
              </a:rPr>
              <a:t>HTCondor</a:t>
            </a:r>
            <a:r>
              <a:rPr lang="en-US" sz="1400" dirty="0" smtClean="0">
                <a:solidFill>
                  <a:srgbClr val="000000"/>
                </a:solidFill>
                <a:latin typeface="Arial"/>
                <a:cs typeface="Arial"/>
                <a:hlinkClick r:id="rId3"/>
              </a:rPr>
              <a:t> Manual: </a:t>
            </a:r>
            <a:r>
              <a:rPr lang="en-US" sz="1400" dirty="0" err="1" smtClean="0">
                <a:solidFill>
                  <a:srgbClr val="000000"/>
                </a:solidFill>
                <a:latin typeface="Arial"/>
                <a:cs typeface="Arial"/>
                <a:hlinkClick r:id="rId3"/>
              </a:rPr>
              <a:t>condor_q</a:t>
            </a:r>
            <a:endParaRPr lang="en-US" sz="1400" dirty="0" smtClean="0">
              <a:solidFill>
                <a:srgbClr val="00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51324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condor_q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0210" y="3929529"/>
            <a:ext cx="8229600" cy="2620694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By default </a:t>
            </a:r>
            <a:r>
              <a:rPr lang="en-US" b="1" dirty="0" err="1" smtClean="0">
                <a:latin typeface="Courier"/>
                <a:cs typeface="Courier"/>
              </a:rPr>
              <a:t>condor_q</a:t>
            </a:r>
            <a:r>
              <a:rPr lang="en-US" dirty="0" smtClean="0"/>
              <a:t> shows user’s job only*</a:t>
            </a:r>
          </a:p>
          <a:p>
            <a:r>
              <a:rPr lang="en-US" dirty="0" smtClean="0"/>
              <a:t>Constrain with username, </a:t>
            </a:r>
            <a:r>
              <a:rPr lang="en-US" dirty="0" err="1">
                <a:solidFill>
                  <a:srgbClr val="000000"/>
                </a:solidFill>
                <a:latin typeface="Courier"/>
                <a:cs typeface="Courier"/>
              </a:rPr>
              <a:t>ClusterId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smtClean="0">
                <a:solidFill>
                  <a:srgbClr val="000000"/>
                </a:solidFill>
              </a:rPr>
              <a:t>or full </a:t>
            </a:r>
            <a:r>
              <a:rPr lang="en-US" dirty="0" err="1">
                <a:solidFill>
                  <a:srgbClr val="000000"/>
                </a:solidFill>
                <a:latin typeface="Courier"/>
                <a:cs typeface="Courier"/>
              </a:rPr>
              <a:t>JobId</a:t>
            </a:r>
            <a:r>
              <a:rPr lang="en-US" dirty="0" smtClean="0">
                <a:solidFill>
                  <a:srgbClr val="000000"/>
                </a:solidFill>
              </a:rPr>
              <a:t>, which will be denoted          </a:t>
            </a:r>
            <a:r>
              <a:rPr lang="en-US" dirty="0" smtClean="0">
                <a:solidFill>
                  <a:srgbClr val="CB3A46"/>
                </a:solidFill>
                <a:latin typeface="Courier"/>
                <a:cs typeface="Courier"/>
              </a:rPr>
              <a:t>[U/C/J]</a:t>
            </a:r>
            <a:r>
              <a:rPr lang="en-US" dirty="0" smtClean="0">
                <a:solidFill>
                  <a:srgbClr val="000000"/>
                </a:solidFill>
                <a:cs typeface="Arial"/>
              </a:rPr>
              <a:t> in the following slides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83220" y="1704141"/>
            <a:ext cx="8456699" cy="1200329"/>
          </a:xfrm>
          <a:prstGeom prst="rect">
            <a:avLst/>
          </a:prstGeom>
          <a:solidFill>
            <a:schemeClr val="tx1"/>
          </a:solidFill>
          <a:ln w="76200" cmpd="sng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FFFFFF"/>
                </a:solidFill>
                <a:latin typeface="Courier"/>
                <a:cs typeface="Courier"/>
              </a:rPr>
              <a:t>$ </a:t>
            </a:r>
            <a:r>
              <a:rPr lang="en-US" sz="1200" b="1" dirty="0" err="1">
                <a:solidFill>
                  <a:srgbClr val="FFFFFF"/>
                </a:solidFill>
                <a:latin typeface="Courier"/>
                <a:cs typeface="Courier"/>
              </a:rPr>
              <a:t>condor_q</a:t>
            </a:r>
            <a:endParaRPr lang="en-US" sz="1200" b="1" dirty="0">
              <a:solidFill>
                <a:srgbClr val="FFFFFF"/>
              </a:solidFill>
              <a:latin typeface="Courier"/>
              <a:cs typeface="Courier"/>
            </a:endParaRPr>
          </a:p>
          <a:p>
            <a:r>
              <a:rPr lang="en-US" sz="1200" dirty="0">
                <a:solidFill>
                  <a:srgbClr val="FFFFFF"/>
                </a:solidFill>
                <a:latin typeface="Courier"/>
                <a:cs typeface="Courier"/>
              </a:rPr>
              <a:t>-- </a:t>
            </a:r>
            <a:r>
              <a:rPr lang="en-US" sz="1200" dirty="0" err="1">
                <a:solidFill>
                  <a:srgbClr val="FFFFFF"/>
                </a:solidFill>
                <a:latin typeface="Courier"/>
                <a:cs typeface="Courier"/>
              </a:rPr>
              <a:t>Schedd</a:t>
            </a:r>
            <a:r>
              <a:rPr lang="en-US" sz="1200" dirty="0">
                <a:solidFill>
                  <a:srgbClr val="FFFFFF"/>
                </a:solidFill>
                <a:latin typeface="Courier"/>
                <a:cs typeface="Courier"/>
              </a:rPr>
              <a:t>: submit-5.chtc.wisc.edu : &lt;128.104.101.92:9618?...</a:t>
            </a:r>
          </a:p>
          <a:p>
            <a:r>
              <a:rPr lang="en-US" sz="1200" dirty="0">
                <a:solidFill>
                  <a:srgbClr val="FFFFFF"/>
                </a:solidFill>
                <a:latin typeface="Courier"/>
                <a:cs typeface="Courier"/>
              </a:rPr>
              <a:t> ID          OWNER     </a:t>
            </a:r>
            <a:r>
              <a:rPr lang="en-US" sz="1200" dirty="0" smtClean="0">
                <a:solidFill>
                  <a:srgbClr val="FFFFFF"/>
                </a:solidFill>
                <a:latin typeface="Courier"/>
                <a:cs typeface="Courier"/>
              </a:rPr>
              <a:t> </a:t>
            </a:r>
            <a:r>
              <a:rPr lang="en-US" sz="1200" dirty="0">
                <a:solidFill>
                  <a:srgbClr val="FFFFFF"/>
                </a:solidFill>
                <a:latin typeface="Courier"/>
                <a:cs typeface="Courier"/>
              </a:rPr>
              <a:t>SUBMITTED     RUN_TIME ST PRI SIZE CMD</a:t>
            </a:r>
          </a:p>
          <a:p>
            <a:r>
              <a:rPr lang="en-US" sz="1200" dirty="0" smtClean="0">
                <a:solidFill>
                  <a:srgbClr val="FFFFFF"/>
                </a:solidFill>
                <a:latin typeface="Courier"/>
                <a:cs typeface="Courier"/>
              </a:rPr>
              <a:t>128.0        </a:t>
            </a:r>
            <a:r>
              <a:rPr lang="en-US" sz="1200" dirty="0" err="1" smtClean="0">
                <a:solidFill>
                  <a:srgbClr val="FFFFFF"/>
                </a:solidFill>
                <a:latin typeface="Courier"/>
                <a:cs typeface="Courier"/>
              </a:rPr>
              <a:t>alice</a:t>
            </a:r>
            <a:r>
              <a:rPr lang="en-US" sz="1200" dirty="0" smtClean="0">
                <a:solidFill>
                  <a:srgbClr val="FFFFFF"/>
                </a:solidFill>
                <a:latin typeface="Courier"/>
                <a:cs typeface="Courier"/>
              </a:rPr>
              <a:t>      5</a:t>
            </a:r>
            <a:r>
              <a:rPr lang="en-US" sz="1200" dirty="0">
                <a:solidFill>
                  <a:srgbClr val="FFFFFF"/>
                </a:solidFill>
                <a:latin typeface="Courier"/>
                <a:cs typeface="Courier"/>
              </a:rPr>
              <a:t>/9  11:09   0+00:00:00 I  0    0.0 </a:t>
            </a:r>
            <a:r>
              <a:rPr lang="en-US" sz="1200" dirty="0" err="1">
                <a:solidFill>
                  <a:srgbClr val="FFFFFF"/>
                </a:solidFill>
                <a:latin typeface="Courier"/>
                <a:cs typeface="Courier"/>
              </a:rPr>
              <a:t>compare_states</a:t>
            </a:r>
            <a:r>
              <a:rPr lang="en-US" sz="1200" dirty="0">
                <a:solidFill>
                  <a:srgbClr val="FFFFFF"/>
                </a:solidFill>
                <a:latin typeface="Courier"/>
                <a:cs typeface="Courier"/>
              </a:rPr>
              <a:t> </a:t>
            </a:r>
            <a:r>
              <a:rPr lang="en-US" sz="1200" dirty="0" err="1">
                <a:solidFill>
                  <a:srgbClr val="FFFFFF"/>
                </a:solidFill>
                <a:latin typeface="Courier"/>
                <a:cs typeface="Courier"/>
              </a:rPr>
              <a:t>wi.dat</a:t>
            </a:r>
            <a:r>
              <a:rPr lang="en-US" sz="1200" dirty="0">
                <a:solidFill>
                  <a:srgbClr val="FFFFFF"/>
                </a:solidFill>
                <a:latin typeface="Courier"/>
                <a:cs typeface="Courier"/>
              </a:rPr>
              <a:t> </a:t>
            </a:r>
            <a:r>
              <a:rPr lang="en-US" sz="1200" dirty="0" err="1" smtClean="0">
                <a:solidFill>
                  <a:srgbClr val="FFFFFF"/>
                </a:solidFill>
                <a:latin typeface="Courier"/>
                <a:cs typeface="Courier"/>
              </a:rPr>
              <a:t>us.dat</a:t>
            </a:r>
            <a:endParaRPr lang="en-US" sz="1200" dirty="0">
              <a:solidFill>
                <a:srgbClr val="FFFFFF"/>
              </a:solidFill>
              <a:latin typeface="Courier"/>
              <a:cs typeface="Courier"/>
            </a:endParaRPr>
          </a:p>
          <a:p>
            <a:endParaRPr lang="en-US" sz="1200" dirty="0">
              <a:solidFill>
                <a:srgbClr val="FFFFFF"/>
              </a:solidFill>
              <a:latin typeface="Courier"/>
              <a:cs typeface="Courier"/>
            </a:endParaRPr>
          </a:p>
          <a:p>
            <a:r>
              <a:rPr lang="en-US" sz="1200" dirty="0">
                <a:solidFill>
                  <a:srgbClr val="FFFFFF"/>
                </a:solidFill>
                <a:latin typeface="Courier"/>
                <a:cs typeface="Courier"/>
              </a:rPr>
              <a:t>1 jobs; 0 completed, 0 removed, 1 idle, 0 running, 0 held, 0 suspended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423765" y="6550223"/>
            <a:ext cx="1911101" cy="307777"/>
          </a:xfrm>
          <a:prstGeom prst="rect">
            <a:avLst/>
          </a:prstGeom>
          <a:solidFill>
            <a:schemeClr val="bg1"/>
          </a:solidFill>
          <a:ln w="12700" cmpd="sng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  <a:latin typeface="Arial"/>
                <a:cs typeface="Arial"/>
              </a:rPr>
              <a:t>* as of version 8.5</a:t>
            </a:r>
          </a:p>
        </p:txBody>
      </p:sp>
      <p:sp>
        <p:nvSpPr>
          <p:cNvPr id="4" name="Rectangle 3"/>
          <p:cNvSpPr/>
          <p:nvPr/>
        </p:nvSpPr>
        <p:spPr>
          <a:xfrm>
            <a:off x="637221" y="3090893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dirty="0" err="1" smtClean="0">
                <a:solidFill>
                  <a:srgbClr val="CB3A46"/>
                </a:solidFill>
                <a:latin typeface="Courier"/>
                <a:cs typeface="Courier"/>
              </a:rPr>
              <a:t>JobId</a:t>
            </a:r>
            <a:r>
              <a:rPr lang="en-US" sz="2400" dirty="0" smtClean="0">
                <a:solidFill>
                  <a:srgbClr val="000000"/>
                </a:solidFill>
              </a:rPr>
              <a:t> = </a:t>
            </a:r>
            <a:r>
              <a:rPr lang="en-US" sz="2400" dirty="0" err="1" smtClean="0">
                <a:solidFill>
                  <a:srgbClr val="CB3A46"/>
                </a:solidFill>
                <a:latin typeface="Courier"/>
                <a:cs typeface="Courier"/>
              </a:rPr>
              <a:t>ClusterId</a:t>
            </a:r>
            <a:r>
              <a:rPr lang="en-US" sz="2400" dirty="0" smtClean="0">
                <a:solidFill>
                  <a:srgbClr val="CB3A46"/>
                </a:solidFill>
              </a:rPr>
              <a:t> .</a:t>
            </a:r>
            <a:r>
              <a:rPr lang="en-US" sz="2400" dirty="0" err="1" smtClean="0">
                <a:solidFill>
                  <a:srgbClr val="CB3A46"/>
                </a:solidFill>
                <a:latin typeface="Courier"/>
                <a:cs typeface="Courier"/>
              </a:rPr>
              <a:t>ProcId</a:t>
            </a:r>
            <a:endParaRPr lang="en-US" sz="2400" dirty="0">
              <a:solidFill>
                <a:srgbClr val="CB3A46"/>
              </a:solidFill>
              <a:latin typeface="Courier"/>
              <a:cs typeface="Courier"/>
            </a:endParaRPr>
          </a:p>
        </p:txBody>
      </p:sp>
      <p:cxnSp>
        <p:nvCxnSpPr>
          <p:cNvPr id="8" name="Straight Arrow Connector 7"/>
          <p:cNvCxnSpPr>
            <a:stCxn id="4" idx="1"/>
          </p:cNvCxnSpPr>
          <p:nvPr/>
        </p:nvCxnSpPr>
        <p:spPr>
          <a:xfrm flipV="1">
            <a:off x="637221" y="2614706"/>
            <a:ext cx="0" cy="70702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90833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Job Idle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557226" y="3563078"/>
            <a:ext cx="2674324" cy="281100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dirty="0" smtClean="0">
                <a:latin typeface="Courier"/>
                <a:cs typeface="Courier"/>
              </a:rPr>
              <a:t>(</a:t>
            </a:r>
            <a:r>
              <a:rPr lang="en-US" dirty="0" err="1" smtClean="0">
                <a:latin typeface="Courier"/>
                <a:cs typeface="Courier"/>
              </a:rPr>
              <a:t>submit_dir</a:t>
            </a:r>
            <a:r>
              <a:rPr lang="en-US" dirty="0" smtClean="0">
                <a:latin typeface="Courier"/>
                <a:cs typeface="Courier"/>
              </a:rPr>
              <a:t>)/</a:t>
            </a:r>
          </a:p>
          <a:p>
            <a:r>
              <a:rPr lang="en-US" dirty="0">
                <a:latin typeface="Courier"/>
                <a:cs typeface="Courier"/>
              </a:rPr>
              <a:t>	</a:t>
            </a:r>
            <a:r>
              <a:rPr lang="en-US" dirty="0" err="1" smtClean="0">
                <a:latin typeface="Courier"/>
                <a:cs typeface="Courier"/>
              </a:rPr>
              <a:t>job.submit</a:t>
            </a:r>
            <a:endParaRPr lang="en-US" dirty="0" smtClean="0">
              <a:latin typeface="Courier"/>
              <a:cs typeface="Courier"/>
            </a:endParaRPr>
          </a:p>
          <a:p>
            <a:r>
              <a:rPr lang="en-US" dirty="0">
                <a:latin typeface="Courier"/>
                <a:cs typeface="Courier"/>
              </a:rPr>
              <a:t>	</a:t>
            </a:r>
            <a:r>
              <a:rPr lang="en-US" dirty="0" err="1" smtClean="0">
                <a:latin typeface="Courier"/>
                <a:cs typeface="Courier"/>
              </a:rPr>
              <a:t>compare_states</a:t>
            </a:r>
            <a:endParaRPr lang="en-US" dirty="0" smtClean="0">
              <a:latin typeface="Courier"/>
              <a:cs typeface="Courier"/>
            </a:endParaRPr>
          </a:p>
          <a:p>
            <a:r>
              <a:rPr lang="en-US" dirty="0">
                <a:latin typeface="Courier"/>
                <a:cs typeface="Courier"/>
              </a:rPr>
              <a:t>	</a:t>
            </a:r>
            <a:r>
              <a:rPr lang="en-US" dirty="0" err="1" smtClean="0">
                <a:latin typeface="Courier"/>
                <a:cs typeface="Courier"/>
              </a:rPr>
              <a:t>wi.dat</a:t>
            </a:r>
            <a:endParaRPr lang="en-US" dirty="0" smtClean="0">
              <a:latin typeface="Courier"/>
              <a:cs typeface="Courier"/>
            </a:endParaRPr>
          </a:p>
          <a:p>
            <a:r>
              <a:rPr lang="en-US" dirty="0">
                <a:latin typeface="Courier"/>
                <a:cs typeface="Courier"/>
              </a:rPr>
              <a:t>	</a:t>
            </a:r>
            <a:r>
              <a:rPr lang="en-US" dirty="0" err="1" smtClean="0">
                <a:latin typeface="Courier"/>
                <a:cs typeface="Courier"/>
              </a:rPr>
              <a:t>us.dat</a:t>
            </a:r>
            <a:endParaRPr lang="en-US" b="1" dirty="0">
              <a:latin typeface="Courier"/>
              <a:cs typeface="Courier"/>
            </a:endParaRPr>
          </a:p>
          <a:p>
            <a:r>
              <a:rPr lang="en-US" b="1" dirty="0" smtClean="0">
                <a:latin typeface="Courier"/>
                <a:cs typeface="Courier"/>
              </a:rPr>
              <a:t>   </a:t>
            </a:r>
            <a:r>
              <a:rPr lang="en-US" b="1" dirty="0" err="1" smtClean="0">
                <a:latin typeface="Courier"/>
                <a:cs typeface="Courier"/>
              </a:rPr>
              <a:t>job.log</a:t>
            </a:r>
            <a:endParaRPr lang="en-US" b="1" dirty="0" smtClean="0">
              <a:latin typeface="Courier"/>
              <a:cs typeface="Courier"/>
            </a:endParaRPr>
          </a:p>
          <a:p>
            <a:r>
              <a:rPr lang="en-US" b="1" dirty="0">
                <a:latin typeface="Courier"/>
                <a:cs typeface="Courier"/>
              </a:rPr>
              <a:t> </a:t>
            </a:r>
            <a:r>
              <a:rPr lang="en-US" b="1" dirty="0" smtClean="0">
                <a:latin typeface="Courier"/>
                <a:cs typeface="Courier"/>
              </a:rPr>
              <a:t>  </a:t>
            </a:r>
            <a:r>
              <a:rPr lang="en-US" b="1" dirty="0" err="1" smtClean="0">
                <a:latin typeface="Courier"/>
                <a:cs typeface="Courier"/>
              </a:rPr>
              <a:t>job.out</a:t>
            </a:r>
            <a:endParaRPr lang="en-US" b="1" dirty="0" smtClean="0">
              <a:latin typeface="Courier"/>
              <a:cs typeface="Courier"/>
            </a:endParaRPr>
          </a:p>
          <a:p>
            <a:r>
              <a:rPr lang="en-US" b="1" dirty="0">
                <a:latin typeface="Courier"/>
                <a:cs typeface="Courier"/>
              </a:rPr>
              <a:t> </a:t>
            </a:r>
            <a:r>
              <a:rPr lang="en-US" b="1" dirty="0" smtClean="0">
                <a:latin typeface="Courier"/>
                <a:cs typeface="Courier"/>
              </a:rPr>
              <a:t>  </a:t>
            </a:r>
            <a:r>
              <a:rPr lang="en-US" b="1" dirty="0" err="1" smtClean="0">
                <a:latin typeface="Courier"/>
                <a:cs typeface="Courier"/>
              </a:rPr>
              <a:t>job.err</a:t>
            </a:r>
            <a:endParaRPr lang="en-US" b="1" dirty="0" smtClean="0">
              <a:latin typeface="Courier"/>
              <a:cs typeface="Courier"/>
            </a:endParaRPr>
          </a:p>
          <a:p>
            <a:endParaRPr lang="en-US" b="1" dirty="0">
              <a:latin typeface="Courier"/>
              <a:cs typeface="Courier"/>
            </a:endParaRPr>
          </a:p>
          <a:p>
            <a:endParaRPr lang="en-US" b="1" dirty="0" smtClean="0">
              <a:latin typeface="Courier"/>
              <a:cs typeface="Courier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395550" y="1650048"/>
            <a:ext cx="8456699" cy="1200329"/>
          </a:xfrm>
          <a:prstGeom prst="rect">
            <a:avLst/>
          </a:prstGeom>
          <a:solidFill>
            <a:schemeClr val="tx1"/>
          </a:solidFill>
          <a:ln w="76200" cmpd="sng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FFFFFF"/>
                </a:solidFill>
                <a:latin typeface="Courier"/>
                <a:cs typeface="Courier"/>
              </a:rPr>
              <a:t>$ </a:t>
            </a:r>
            <a:r>
              <a:rPr lang="en-US" sz="1200" b="1" dirty="0" err="1">
                <a:solidFill>
                  <a:srgbClr val="FFFFFF"/>
                </a:solidFill>
                <a:latin typeface="Courier"/>
                <a:cs typeface="Courier"/>
              </a:rPr>
              <a:t>condor_q</a:t>
            </a:r>
            <a:endParaRPr lang="en-US" sz="1200" b="1" dirty="0">
              <a:solidFill>
                <a:srgbClr val="FFFFFF"/>
              </a:solidFill>
              <a:latin typeface="Courier"/>
              <a:cs typeface="Courier"/>
            </a:endParaRPr>
          </a:p>
          <a:p>
            <a:r>
              <a:rPr lang="en-US" sz="1200" dirty="0">
                <a:solidFill>
                  <a:srgbClr val="FFFFFF"/>
                </a:solidFill>
                <a:latin typeface="Courier"/>
                <a:cs typeface="Courier"/>
              </a:rPr>
              <a:t>-- </a:t>
            </a:r>
            <a:r>
              <a:rPr lang="en-US" sz="1200" dirty="0" err="1">
                <a:solidFill>
                  <a:srgbClr val="FFFFFF"/>
                </a:solidFill>
                <a:latin typeface="Courier"/>
                <a:cs typeface="Courier"/>
              </a:rPr>
              <a:t>Schedd</a:t>
            </a:r>
            <a:r>
              <a:rPr lang="en-US" sz="1200" dirty="0">
                <a:solidFill>
                  <a:srgbClr val="FFFFFF"/>
                </a:solidFill>
                <a:latin typeface="Courier"/>
                <a:cs typeface="Courier"/>
              </a:rPr>
              <a:t>: submit-5.chtc.wisc.edu : &lt;128.104.101.92:9618?...</a:t>
            </a:r>
          </a:p>
          <a:p>
            <a:r>
              <a:rPr lang="en-US" sz="1200" dirty="0">
                <a:solidFill>
                  <a:srgbClr val="FFFFFF"/>
                </a:solidFill>
                <a:latin typeface="Courier"/>
                <a:cs typeface="Courier"/>
              </a:rPr>
              <a:t> ID          OWNER     </a:t>
            </a:r>
            <a:r>
              <a:rPr lang="en-US" sz="1200" dirty="0" smtClean="0">
                <a:solidFill>
                  <a:srgbClr val="FFFFFF"/>
                </a:solidFill>
                <a:latin typeface="Courier"/>
                <a:cs typeface="Courier"/>
              </a:rPr>
              <a:t> </a:t>
            </a:r>
            <a:r>
              <a:rPr lang="en-US" sz="1200" dirty="0">
                <a:solidFill>
                  <a:srgbClr val="FFFFFF"/>
                </a:solidFill>
                <a:latin typeface="Courier"/>
                <a:cs typeface="Courier"/>
              </a:rPr>
              <a:t>SUBMITTED     RUN_TIME ST PRI SIZE CMD</a:t>
            </a:r>
          </a:p>
          <a:p>
            <a:r>
              <a:rPr lang="en-US" sz="1200" dirty="0" smtClean="0">
                <a:solidFill>
                  <a:srgbClr val="FFFFFF"/>
                </a:solidFill>
                <a:latin typeface="Courier"/>
                <a:cs typeface="Courier"/>
              </a:rPr>
              <a:t>128.0        </a:t>
            </a:r>
            <a:r>
              <a:rPr lang="en-US" sz="1200" dirty="0" err="1" smtClean="0">
                <a:solidFill>
                  <a:srgbClr val="FFFFFF"/>
                </a:solidFill>
                <a:latin typeface="Courier"/>
                <a:cs typeface="Courier"/>
              </a:rPr>
              <a:t>alice</a:t>
            </a:r>
            <a:r>
              <a:rPr lang="en-US" sz="1200" dirty="0" smtClean="0">
                <a:solidFill>
                  <a:srgbClr val="FFFFFF"/>
                </a:solidFill>
                <a:latin typeface="Courier"/>
                <a:cs typeface="Courier"/>
              </a:rPr>
              <a:t>      5</a:t>
            </a:r>
            <a:r>
              <a:rPr lang="en-US" sz="1200" dirty="0">
                <a:solidFill>
                  <a:srgbClr val="FFFFFF"/>
                </a:solidFill>
                <a:latin typeface="Courier"/>
                <a:cs typeface="Courier"/>
              </a:rPr>
              <a:t>/9  11:09   0+00:00:00 I  0    0.0 </a:t>
            </a:r>
            <a:r>
              <a:rPr lang="en-US" sz="1200" dirty="0" err="1">
                <a:solidFill>
                  <a:srgbClr val="FFFFFF"/>
                </a:solidFill>
                <a:latin typeface="Courier"/>
                <a:cs typeface="Courier"/>
              </a:rPr>
              <a:t>compare_states</a:t>
            </a:r>
            <a:r>
              <a:rPr lang="en-US" sz="1200" dirty="0">
                <a:solidFill>
                  <a:srgbClr val="FFFFFF"/>
                </a:solidFill>
                <a:latin typeface="Courier"/>
                <a:cs typeface="Courier"/>
              </a:rPr>
              <a:t> </a:t>
            </a:r>
            <a:r>
              <a:rPr lang="en-US" sz="1200" dirty="0" err="1">
                <a:solidFill>
                  <a:srgbClr val="FFFFFF"/>
                </a:solidFill>
                <a:latin typeface="Courier"/>
                <a:cs typeface="Courier"/>
              </a:rPr>
              <a:t>wi.dat</a:t>
            </a:r>
            <a:r>
              <a:rPr lang="en-US" sz="1200" dirty="0">
                <a:solidFill>
                  <a:srgbClr val="FFFFFF"/>
                </a:solidFill>
                <a:latin typeface="Courier"/>
                <a:cs typeface="Courier"/>
              </a:rPr>
              <a:t> </a:t>
            </a:r>
            <a:r>
              <a:rPr lang="en-US" sz="1200" dirty="0" err="1" smtClean="0">
                <a:solidFill>
                  <a:srgbClr val="FFFFFF"/>
                </a:solidFill>
                <a:latin typeface="Courier"/>
                <a:cs typeface="Courier"/>
              </a:rPr>
              <a:t>us.dat</a:t>
            </a:r>
            <a:endParaRPr lang="en-US" sz="1200" dirty="0">
              <a:solidFill>
                <a:srgbClr val="FFFFFF"/>
              </a:solidFill>
              <a:latin typeface="Courier"/>
              <a:cs typeface="Courier"/>
            </a:endParaRPr>
          </a:p>
          <a:p>
            <a:endParaRPr lang="en-US" sz="1200" dirty="0">
              <a:solidFill>
                <a:srgbClr val="FFFFFF"/>
              </a:solidFill>
              <a:latin typeface="Courier"/>
              <a:cs typeface="Courier"/>
            </a:endParaRPr>
          </a:p>
          <a:p>
            <a:r>
              <a:rPr lang="en-US" sz="1200" dirty="0">
                <a:solidFill>
                  <a:srgbClr val="FFFFFF"/>
                </a:solidFill>
                <a:latin typeface="Courier"/>
                <a:cs typeface="Courier"/>
              </a:rPr>
              <a:t>1 jobs; 0 completed, 0 removed, 1 idle, 0 running, 0 held, 0 suspended</a:t>
            </a:r>
          </a:p>
        </p:txBody>
      </p:sp>
      <p:sp>
        <p:nvSpPr>
          <p:cNvPr id="55" name="Oval 54"/>
          <p:cNvSpPr/>
          <p:nvPr/>
        </p:nvSpPr>
        <p:spPr>
          <a:xfrm>
            <a:off x="4713327" y="2153761"/>
            <a:ext cx="418011" cy="385801"/>
          </a:xfrm>
          <a:prstGeom prst="ellipse">
            <a:avLst/>
          </a:prstGeom>
          <a:noFill/>
          <a:ln w="57150" cmpd="sng"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Oval 55"/>
          <p:cNvSpPr/>
          <p:nvPr/>
        </p:nvSpPr>
        <p:spPr>
          <a:xfrm>
            <a:off x="3346751" y="2499061"/>
            <a:ext cx="763340" cy="385801"/>
          </a:xfrm>
          <a:prstGeom prst="ellipse">
            <a:avLst/>
          </a:prstGeom>
          <a:noFill/>
          <a:ln w="57150" cmpd="sng"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557225" y="3032931"/>
            <a:ext cx="2044337" cy="5301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dirty="0" smtClean="0">
                <a:latin typeface="Arial"/>
                <a:cs typeface="Arial"/>
              </a:rPr>
              <a:t>Submit Node</a:t>
            </a:r>
            <a:endParaRPr lang="en-US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587434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Job Starts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3408402" y="3890153"/>
            <a:ext cx="2170444" cy="1302074"/>
          </a:xfrm>
          <a:prstGeom prst="rect">
            <a:avLst/>
          </a:prstGeom>
          <a:ln>
            <a:solidFill>
              <a:srgbClr val="FFFFF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dirty="0" err="1" smtClean="0">
                <a:latin typeface="Courier"/>
                <a:cs typeface="Courier"/>
              </a:rPr>
              <a:t>compare_states</a:t>
            </a:r>
            <a:endParaRPr lang="en-US" dirty="0">
              <a:latin typeface="Courier"/>
              <a:cs typeface="Courier"/>
            </a:endParaRPr>
          </a:p>
          <a:p>
            <a:r>
              <a:rPr lang="en-US" dirty="0">
                <a:latin typeface="Courier"/>
                <a:cs typeface="Courier"/>
              </a:rPr>
              <a:t>	</a:t>
            </a:r>
            <a:r>
              <a:rPr lang="en-US" dirty="0" err="1">
                <a:latin typeface="Courier"/>
                <a:cs typeface="Courier"/>
              </a:rPr>
              <a:t>wi.dat</a:t>
            </a:r>
            <a:endParaRPr lang="en-US" dirty="0">
              <a:latin typeface="Courier"/>
              <a:cs typeface="Courier"/>
            </a:endParaRPr>
          </a:p>
          <a:p>
            <a:r>
              <a:rPr lang="en-US" dirty="0">
                <a:latin typeface="Courier"/>
                <a:cs typeface="Courier"/>
              </a:rPr>
              <a:t>	</a:t>
            </a:r>
            <a:r>
              <a:rPr lang="en-US" dirty="0" err="1">
                <a:latin typeface="Courier"/>
                <a:cs typeface="Courier"/>
              </a:rPr>
              <a:t>us.dat</a:t>
            </a:r>
            <a:endParaRPr lang="en-US" dirty="0">
              <a:latin typeface="Courier"/>
              <a:cs typeface="Courier"/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3231550" y="4066977"/>
            <a:ext cx="2597263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289393" y="1591426"/>
            <a:ext cx="8617466" cy="1200329"/>
          </a:xfrm>
          <a:prstGeom prst="rect">
            <a:avLst/>
          </a:prstGeom>
          <a:solidFill>
            <a:schemeClr val="tx1"/>
          </a:solidFill>
          <a:ln w="76200" cmpd="sng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FFFFFF"/>
                </a:solidFill>
                <a:latin typeface="Courier"/>
                <a:cs typeface="Courier"/>
              </a:rPr>
              <a:t>$ </a:t>
            </a:r>
            <a:r>
              <a:rPr lang="en-US" sz="1200" dirty="0" err="1">
                <a:solidFill>
                  <a:srgbClr val="FFFFFF"/>
                </a:solidFill>
                <a:latin typeface="Courier"/>
                <a:cs typeface="Courier"/>
              </a:rPr>
              <a:t>condor_q</a:t>
            </a:r>
            <a:endParaRPr lang="en-US" sz="1200" dirty="0">
              <a:solidFill>
                <a:srgbClr val="FFFFFF"/>
              </a:solidFill>
              <a:latin typeface="Courier"/>
              <a:cs typeface="Courier"/>
            </a:endParaRPr>
          </a:p>
          <a:p>
            <a:r>
              <a:rPr lang="en-US" sz="1200" dirty="0">
                <a:solidFill>
                  <a:srgbClr val="FFFFFF"/>
                </a:solidFill>
                <a:latin typeface="Courier"/>
                <a:cs typeface="Courier"/>
              </a:rPr>
              <a:t>-- </a:t>
            </a:r>
            <a:r>
              <a:rPr lang="en-US" sz="1200" dirty="0" err="1">
                <a:solidFill>
                  <a:srgbClr val="FFFFFF"/>
                </a:solidFill>
                <a:latin typeface="Courier"/>
                <a:cs typeface="Courier"/>
              </a:rPr>
              <a:t>Schedd</a:t>
            </a:r>
            <a:r>
              <a:rPr lang="en-US" sz="1200" dirty="0">
                <a:solidFill>
                  <a:srgbClr val="FFFFFF"/>
                </a:solidFill>
                <a:latin typeface="Courier"/>
                <a:cs typeface="Courier"/>
              </a:rPr>
              <a:t>: submit-5.chtc.wisc.edu : &lt;128.104.101.92:9618?...</a:t>
            </a:r>
          </a:p>
          <a:p>
            <a:r>
              <a:rPr lang="en-US" sz="1200" dirty="0">
                <a:solidFill>
                  <a:srgbClr val="FFFFFF"/>
                </a:solidFill>
                <a:latin typeface="Courier"/>
                <a:cs typeface="Courier"/>
              </a:rPr>
              <a:t> ID          OWNER     </a:t>
            </a:r>
            <a:r>
              <a:rPr lang="en-US" sz="1200" dirty="0" smtClean="0">
                <a:solidFill>
                  <a:srgbClr val="FFFFFF"/>
                </a:solidFill>
                <a:latin typeface="Courier"/>
                <a:cs typeface="Courier"/>
              </a:rPr>
              <a:t> </a:t>
            </a:r>
            <a:r>
              <a:rPr lang="en-US" sz="1200" dirty="0">
                <a:solidFill>
                  <a:srgbClr val="FFFFFF"/>
                </a:solidFill>
                <a:latin typeface="Courier"/>
                <a:cs typeface="Courier"/>
              </a:rPr>
              <a:t>SUBMITTED     RUN_TIME ST PRI SIZE CMD</a:t>
            </a:r>
          </a:p>
          <a:p>
            <a:r>
              <a:rPr lang="en-US" sz="1200" dirty="0" smtClean="0">
                <a:solidFill>
                  <a:srgbClr val="FFFFFF"/>
                </a:solidFill>
                <a:latin typeface="Courier"/>
                <a:cs typeface="Courier"/>
              </a:rPr>
              <a:t>128.0        </a:t>
            </a:r>
            <a:r>
              <a:rPr lang="en-US" sz="1200" dirty="0" err="1" smtClean="0">
                <a:solidFill>
                  <a:srgbClr val="FFFFFF"/>
                </a:solidFill>
                <a:latin typeface="Courier"/>
                <a:cs typeface="Courier"/>
              </a:rPr>
              <a:t>alice</a:t>
            </a:r>
            <a:r>
              <a:rPr lang="en-US" sz="1200" dirty="0" smtClean="0">
                <a:solidFill>
                  <a:srgbClr val="FFFFFF"/>
                </a:solidFill>
                <a:latin typeface="Courier"/>
                <a:cs typeface="Courier"/>
              </a:rPr>
              <a:t>      5</a:t>
            </a:r>
            <a:r>
              <a:rPr lang="en-US" sz="1200" dirty="0">
                <a:solidFill>
                  <a:srgbClr val="FFFFFF"/>
                </a:solidFill>
                <a:latin typeface="Courier"/>
                <a:cs typeface="Courier"/>
              </a:rPr>
              <a:t>/9  11:09   0+00:00:00 &lt;</a:t>
            </a:r>
            <a:r>
              <a:rPr lang="en-US" sz="1200" dirty="0" smtClean="0">
                <a:solidFill>
                  <a:srgbClr val="FFFFFF"/>
                </a:solidFill>
                <a:latin typeface="Courier"/>
                <a:cs typeface="Courier"/>
              </a:rPr>
              <a:t>  </a:t>
            </a:r>
            <a:r>
              <a:rPr lang="en-US" sz="1200" dirty="0">
                <a:solidFill>
                  <a:srgbClr val="FFFFFF"/>
                </a:solidFill>
                <a:latin typeface="Courier"/>
                <a:cs typeface="Courier"/>
              </a:rPr>
              <a:t>0    0.0 </a:t>
            </a:r>
            <a:r>
              <a:rPr lang="en-US" sz="1200" dirty="0" err="1">
                <a:solidFill>
                  <a:srgbClr val="FFFFFF"/>
                </a:solidFill>
                <a:latin typeface="Courier"/>
                <a:cs typeface="Courier"/>
              </a:rPr>
              <a:t>compare_states</a:t>
            </a:r>
            <a:r>
              <a:rPr lang="en-US" sz="1200" dirty="0">
                <a:solidFill>
                  <a:srgbClr val="FFFFFF"/>
                </a:solidFill>
                <a:latin typeface="Courier"/>
                <a:cs typeface="Courier"/>
              </a:rPr>
              <a:t> </a:t>
            </a:r>
            <a:r>
              <a:rPr lang="en-US" sz="1200" dirty="0" err="1">
                <a:solidFill>
                  <a:srgbClr val="FFFFFF"/>
                </a:solidFill>
                <a:latin typeface="Courier"/>
                <a:cs typeface="Courier"/>
              </a:rPr>
              <a:t>wi.dat</a:t>
            </a:r>
            <a:r>
              <a:rPr lang="en-US" sz="1200" dirty="0">
                <a:solidFill>
                  <a:srgbClr val="FFFFFF"/>
                </a:solidFill>
                <a:latin typeface="Courier"/>
                <a:cs typeface="Courier"/>
              </a:rPr>
              <a:t> </a:t>
            </a:r>
            <a:r>
              <a:rPr lang="en-US" sz="1200" dirty="0" err="1">
                <a:solidFill>
                  <a:srgbClr val="FFFFFF"/>
                </a:solidFill>
                <a:latin typeface="Courier"/>
                <a:cs typeface="Courier"/>
              </a:rPr>
              <a:t>us.dat</a:t>
            </a:r>
            <a:r>
              <a:rPr lang="en-US" sz="1200" dirty="0">
                <a:solidFill>
                  <a:srgbClr val="FFFFFF"/>
                </a:solidFill>
                <a:latin typeface="Courier"/>
                <a:cs typeface="Courier"/>
              </a:rPr>
              <a:t> w</a:t>
            </a:r>
          </a:p>
          <a:p>
            <a:endParaRPr lang="en-US" sz="1200" dirty="0">
              <a:solidFill>
                <a:srgbClr val="FFFFFF"/>
              </a:solidFill>
              <a:latin typeface="Courier"/>
              <a:cs typeface="Courier"/>
            </a:endParaRPr>
          </a:p>
          <a:p>
            <a:r>
              <a:rPr lang="en-US" sz="1200" dirty="0">
                <a:solidFill>
                  <a:srgbClr val="FFFFFF"/>
                </a:solidFill>
                <a:latin typeface="Courier"/>
                <a:cs typeface="Courier"/>
              </a:rPr>
              <a:t>1 jobs; 0 completed, 0 removed, </a:t>
            </a:r>
            <a:r>
              <a:rPr lang="en-US" sz="1200" dirty="0" smtClean="0">
                <a:solidFill>
                  <a:srgbClr val="FFFFFF"/>
                </a:solidFill>
                <a:latin typeface="Courier"/>
                <a:cs typeface="Courier"/>
              </a:rPr>
              <a:t>0 </a:t>
            </a:r>
            <a:r>
              <a:rPr lang="en-US" sz="1200" dirty="0">
                <a:solidFill>
                  <a:srgbClr val="FFFFFF"/>
                </a:solidFill>
                <a:latin typeface="Courier"/>
                <a:cs typeface="Courier"/>
              </a:rPr>
              <a:t>idle, </a:t>
            </a:r>
            <a:r>
              <a:rPr lang="en-US" sz="1200" dirty="0" smtClean="0">
                <a:solidFill>
                  <a:srgbClr val="FFFFFF"/>
                </a:solidFill>
                <a:latin typeface="Courier"/>
                <a:cs typeface="Courier"/>
              </a:rPr>
              <a:t>1 </a:t>
            </a:r>
            <a:r>
              <a:rPr lang="en-US" sz="1200" dirty="0">
                <a:solidFill>
                  <a:srgbClr val="FFFFFF"/>
                </a:solidFill>
                <a:latin typeface="Courier"/>
                <a:cs typeface="Courier"/>
              </a:rPr>
              <a:t>running, 0 held, 0 suspended</a:t>
            </a:r>
          </a:p>
        </p:txBody>
      </p:sp>
      <p:sp>
        <p:nvSpPr>
          <p:cNvPr id="18" name="Oval 17"/>
          <p:cNvSpPr/>
          <p:nvPr/>
        </p:nvSpPr>
        <p:spPr>
          <a:xfrm>
            <a:off x="4630279" y="2105826"/>
            <a:ext cx="418011" cy="385801"/>
          </a:xfrm>
          <a:prstGeom prst="ellipse">
            <a:avLst/>
          </a:prstGeom>
          <a:noFill/>
          <a:ln w="57150" cmpd="sng"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557226" y="3563078"/>
            <a:ext cx="2674324" cy="281100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dirty="0" smtClean="0">
                <a:latin typeface="Courier"/>
                <a:cs typeface="Courier"/>
              </a:rPr>
              <a:t>(</a:t>
            </a:r>
            <a:r>
              <a:rPr lang="en-US" dirty="0" err="1" smtClean="0">
                <a:latin typeface="Courier"/>
                <a:cs typeface="Courier"/>
              </a:rPr>
              <a:t>submit_dir</a:t>
            </a:r>
            <a:r>
              <a:rPr lang="en-US" dirty="0" smtClean="0">
                <a:latin typeface="Courier"/>
                <a:cs typeface="Courier"/>
              </a:rPr>
              <a:t>)/</a:t>
            </a:r>
          </a:p>
          <a:p>
            <a:r>
              <a:rPr lang="en-US" dirty="0">
                <a:latin typeface="Courier"/>
                <a:cs typeface="Courier"/>
              </a:rPr>
              <a:t>	</a:t>
            </a:r>
            <a:r>
              <a:rPr lang="en-US" dirty="0" err="1" smtClean="0">
                <a:latin typeface="Courier"/>
                <a:cs typeface="Courier"/>
              </a:rPr>
              <a:t>job.submit</a:t>
            </a:r>
            <a:endParaRPr lang="en-US" dirty="0" smtClean="0">
              <a:latin typeface="Courier"/>
              <a:cs typeface="Courier"/>
            </a:endParaRPr>
          </a:p>
          <a:p>
            <a:r>
              <a:rPr lang="en-US" dirty="0">
                <a:latin typeface="Courier"/>
                <a:cs typeface="Courier"/>
              </a:rPr>
              <a:t>	</a:t>
            </a:r>
            <a:r>
              <a:rPr lang="en-US" dirty="0" err="1" smtClean="0">
                <a:latin typeface="Courier"/>
                <a:cs typeface="Courier"/>
              </a:rPr>
              <a:t>compare_states</a:t>
            </a:r>
            <a:endParaRPr lang="en-US" dirty="0" smtClean="0">
              <a:latin typeface="Courier"/>
              <a:cs typeface="Courier"/>
            </a:endParaRPr>
          </a:p>
          <a:p>
            <a:r>
              <a:rPr lang="en-US" dirty="0">
                <a:latin typeface="Courier"/>
                <a:cs typeface="Courier"/>
              </a:rPr>
              <a:t>	</a:t>
            </a:r>
            <a:r>
              <a:rPr lang="en-US" dirty="0" err="1" smtClean="0">
                <a:latin typeface="Courier"/>
                <a:cs typeface="Courier"/>
              </a:rPr>
              <a:t>wi.dat</a:t>
            </a:r>
            <a:endParaRPr lang="en-US" dirty="0" smtClean="0">
              <a:latin typeface="Courier"/>
              <a:cs typeface="Courier"/>
            </a:endParaRPr>
          </a:p>
          <a:p>
            <a:r>
              <a:rPr lang="en-US" dirty="0">
                <a:latin typeface="Courier"/>
                <a:cs typeface="Courier"/>
              </a:rPr>
              <a:t>	</a:t>
            </a:r>
            <a:r>
              <a:rPr lang="en-US" dirty="0" err="1" smtClean="0">
                <a:latin typeface="Courier"/>
                <a:cs typeface="Courier"/>
              </a:rPr>
              <a:t>us.dat</a:t>
            </a:r>
            <a:endParaRPr lang="en-US" b="1" dirty="0">
              <a:latin typeface="Courier"/>
              <a:cs typeface="Courier"/>
            </a:endParaRPr>
          </a:p>
          <a:p>
            <a:r>
              <a:rPr lang="en-US" b="1" dirty="0" smtClean="0">
                <a:latin typeface="Courier"/>
                <a:cs typeface="Courier"/>
              </a:rPr>
              <a:t>  </a:t>
            </a:r>
            <a:r>
              <a:rPr lang="en-US" dirty="0" smtClean="0">
                <a:latin typeface="Courier"/>
                <a:cs typeface="Courier"/>
              </a:rPr>
              <a:t> </a:t>
            </a:r>
            <a:r>
              <a:rPr lang="en-US" dirty="0" err="1" smtClean="0">
                <a:latin typeface="Courier"/>
                <a:cs typeface="Courier"/>
              </a:rPr>
              <a:t>job.log</a:t>
            </a:r>
            <a:endParaRPr lang="en-US" dirty="0" smtClean="0">
              <a:latin typeface="Courier"/>
              <a:cs typeface="Courier"/>
            </a:endParaRPr>
          </a:p>
          <a:p>
            <a:r>
              <a:rPr lang="en-US" dirty="0">
                <a:latin typeface="Courier"/>
                <a:cs typeface="Courier"/>
              </a:rPr>
              <a:t> </a:t>
            </a:r>
            <a:r>
              <a:rPr lang="en-US" dirty="0" smtClean="0">
                <a:latin typeface="Courier"/>
                <a:cs typeface="Courier"/>
              </a:rPr>
              <a:t>  </a:t>
            </a:r>
            <a:r>
              <a:rPr lang="en-US" dirty="0" err="1" smtClean="0">
                <a:latin typeface="Courier"/>
                <a:cs typeface="Courier"/>
              </a:rPr>
              <a:t>job.out</a:t>
            </a:r>
            <a:endParaRPr lang="en-US" dirty="0" smtClean="0">
              <a:latin typeface="Courier"/>
              <a:cs typeface="Courier"/>
            </a:endParaRPr>
          </a:p>
          <a:p>
            <a:r>
              <a:rPr lang="en-US" dirty="0">
                <a:latin typeface="Courier"/>
                <a:cs typeface="Courier"/>
              </a:rPr>
              <a:t> </a:t>
            </a:r>
            <a:r>
              <a:rPr lang="en-US" dirty="0" smtClean="0">
                <a:latin typeface="Courier"/>
                <a:cs typeface="Courier"/>
              </a:rPr>
              <a:t>  </a:t>
            </a:r>
            <a:r>
              <a:rPr lang="en-US" dirty="0" err="1" smtClean="0">
                <a:latin typeface="Courier"/>
                <a:cs typeface="Courier"/>
              </a:rPr>
              <a:t>job.err</a:t>
            </a:r>
            <a:endParaRPr lang="en-US" dirty="0" smtClean="0">
              <a:latin typeface="Courier"/>
              <a:cs typeface="Courier"/>
            </a:endParaRPr>
          </a:p>
          <a:p>
            <a:endParaRPr lang="en-US" b="1" dirty="0">
              <a:latin typeface="Courier"/>
              <a:cs typeface="Courier"/>
            </a:endParaRPr>
          </a:p>
          <a:p>
            <a:endParaRPr lang="en-US" b="1" dirty="0" smtClean="0">
              <a:latin typeface="Courier"/>
              <a:cs typeface="Courier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57225" y="3032931"/>
            <a:ext cx="2044337" cy="5301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dirty="0" smtClean="0">
                <a:latin typeface="Arial"/>
                <a:cs typeface="Arial"/>
              </a:rPr>
              <a:t>Submit Node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5828813" y="3563077"/>
            <a:ext cx="2674324" cy="281100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dirty="0" smtClean="0">
                <a:latin typeface="Courier"/>
                <a:cs typeface="Courier"/>
              </a:rPr>
              <a:t>(</a:t>
            </a:r>
            <a:r>
              <a:rPr lang="en-US" dirty="0" err="1" smtClean="0">
                <a:latin typeface="Courier"/>
                <a:cs typeface="Courier"/>
              </a:rPr>
              <a:t>execute_dir</a:t>
            </a:r>
            <a:r>
              <a:rPr lang="en-US" dirty="0" smtClean="0">
                <a:latin typeface="Courier"/>
                <a:cs typeface="Courier"/>
              </a:rPr>
              <a:t>)/</a:t>
            </a:r>
          </a:p>
          <a:p>
            <a:r>
              <a:rPr lang="en-US" dirty="0">
                <a:latin typeface="Courier"/>
                <a:cs typeface="Courier"/>
              </a:rPr>
              <a:t>	</a:t>
            </a:r>
            <a:endParaRPr lang="en-US" dirty="0" smtClean="0">
              <a:latin typeface="Courier"/>
              <a:cs typeface="Courier"/>
            </a:endParaRPr>
          </a:p>
          <a:p>
            <a:endParaRPr lang="en-US" b="1" dirty="0">
              <a:latin typeface="Courier"/>
              <a:cs typeface="Courier"/>
            </a:endParaRPr>
          </a:p>
          <a:p>
            <a:endParaRPr lang="en-US" b="1" dirty="0" smtClean="0">
              <a:latin typeface="Courier"/>
              <a:cs typeface="Courier"/>
            </a:endParaRPr>
          </a:p>
          <a:p>
            <a:endParaRPr lang="en-US" b="1" dirty="0">
              <a:latin typeface="Courier"/>
              <a:cs typeface="Courier"/>
            </a:endParaRPr>
          </a:p>
          <a:p>
            <a:endParaRPr lang="en-US" b="1" dirty="0" smtClean="0">
              <a:latin typeface="Courier"/>
              <a:cs typeface="Courier"/>
            </a:endParaRPr>
          </a:p>
          <a:p>
            <a:endParaRPr lang="en-US" b="1" dirty="0">
              <a:latin typeface="Courier"/>
              <a:cs typeface="Courier"/>
            </a:endParaRPr>
          </a:p>
          <a:p>
            <a:endParaRPr lang="en-US" b="1" dirty="0" smtClean="0">
              <a:latin typeface="Courier"/>
              <a:cs typeface="Courier"/>
            </a:endParaRPr>
          </a:p>
          <a:p>
            <a:endParaRPr lang="en-US" b="1" dirty="0" smtClean="0">
              <a:latin typeface="Courier"/>
              <a:cs typeface="Courier"/>
            </a:endParaRPr>
          </a:p>
          <a:p>
            <a:endParaRPr lang="en-US" b="1" dirty="0" smtClean="0">
              <a:latin typeface="Courier"/>
              <a:cs typeface="Courier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5828813" y="3032931"/>
            <a:ext cx="2044337" cy="5301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dirty="0" smtClean="0">
                <a:latin typeface="Arial"/>
                <a:cs typeface="Arial"/>
              </a:rPr>
              <a:t>Execute Node</a:t>
            </a:r>
            <a:endParaRPr lang="en-US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794079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Job Running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176851" y="1637501"/>
            <a:ext cx="8778240" cy="1384995"/>
          </a:xfrm>
          <a:prstGeom prst="rect">
            <a:avLst/>
          </a:prstGeom>
          <a:solidFill>
            <a:schemeClr val="tx1"/>
          </a:solidFill>
          <a:ln w="76200" cmpd="sng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FFFFFF"/>
                </a:solidFill>
                <a:latin typeface="Courier"/>
                <a:cs typeface="Courier"/>
              </a:rPr>
              <a:t>$ </a:t>
            </a:r>
            <a:r>
              <a:rPr lang="en-US" sz="1200" dirty="0" err="1">
                <a:solidFill>
                  <a:srgbClr val="FFFFFF"/>
                </a:solidFill>
                <a:latin typeface="Courier"/>
                <a:cs typeface="Courier"/>
              </a:rPr>
              <a:t>condor_q</a:t>
            </a:r>
            <a:endParaRPr lang="en-US" sz="1200" dirty="0">
              <a:solidFill>
                <a:srgbClr val="FFFFFF"/>
              </a:solidFill>
              <a:latin typeface="Courier"/>
              <a:cs typeface="Courier"/>
            </a:endParaRPr>
          </a:p>
          <a:p>
            <a:endParaRPr lang="en-US" sz="1200" dirty="0">
              <a:solidFill>
                <a:srgbClr val="FFFFFF"/>
              </a:solidFill>
              <a:latin typeface="Courier"/>
              <a:cs typeface="Courier"/>
            </a:endParaRPr>
          </a:p>
          <a:p>
            <a:r>
              <a:rPr lang="en-US" sz="1200" dirty="0">
                <a:solidFill>
                  <a:srgbClr val="FFFFFF"/>
                </a:solidFill>
                <a:latin typeface="Courier"/>
                <a:cs typeface="Courier"/>
              </a:rPr>
              <a:t>-- </a:t>
            </a:r>
            <a:r>
              <a:rPr lang="en-US" sz="1200" dirty="0" err="1">
                <a:solidFill>
                  <a:srgbClr val="FFFFFF"/>
                </a:solidFill>
                <a:latin typeface="Courier"/>
                <a:cs typeface="Courier"/>
              </a:rPr>
              <a:t>Schedd</a:t>
            </a:r>
            <a:r>
              <a:rPr lang="en-US" sz="1200" dirty="0">
                <a:solidFill>
                  <a:srgbClr val="FFFFFF"/>
                </a:solidFill>
                <a:latin typeface="Courier"/>
                <a:cs typeface="Courier"/>
              </a:rPr>
              <a:t>: submit-5.chtc.wisc.edu : &lt;128.104.101.92:9618?...</a:t>
            </a:r>
          </a:p>
          <a:p>
            <a:r>
              <a:rPr lang="en-US" sz="1200" dirty="0">
                <a:solidFill>
                  <a:srgbClr val="FFFFFF"/>
                </a:solidFill>
                <a:latin typeface="Courier"/>
                <a:cs typeface="Courier"/>
              </a:rPr>
              <a:t> ID          OWNER      </a:t>
            </a:r>
            <a:r>
              <a:rPr lang="en-US" sz="1200" dirty="0" smtClean="0">
                <a:solidFill>
                  <a:srgbClr val="FFFFFF"/>
                </a:solidFill>
                <a:latin typeface="Courier"/>
                <a:cs typeface="Courier"/>
              </a:rPr>
              <a:t> SUBMITTED     </a:t>
            </a:r>
            <a:r>
              <a:rPr lang="en-US" sz="1200" dirty="0">
                <a:solidFill>
                  <a:srgbClr val="FFFFFF"/>
                </a:solidFill>
                <a:latin typeface="Courier"/>
                <a:cs typeface="Courier"/>
              </a:rPr>
              <a:t>RUN_TIME ST PRI SIZE CMD</a:t>
            </a:r>
          </a:p>
          <a:p>
            <a:r>
              <a:rPr lang="en-US" sz="1200" dirty="0" smtClean="0">
                <a:solidFill>
                  <a:srgbClr val="FFFFFF"/>
                </a:solidFill>
                <a:latin typeface="Courier"/>
                <a:cs typeface="Courier"/>
              </a:rPr>
              <a:t>128.0        </a:t>
            </a:r>
            <a:r>
              <a:rPr lang="en-US" sz="1200" dirty="0" err="1" smtClean="0">
                <a:solidFill>
                  <a:srgbClr val="FFFFFF"/>
                </a:solidFill>
                <a:latin typeface="Courier"/>
                <a:cs typeface="Courier"/>
              </a:rPr>
              <a:t>alice</a:t>
            </a:r>
            <a:r>
              <a:rPr lang="en-US" sz="1200" dirty="0" smtClean="0">
                <a:solidFill>
                  <a:srgbClr val="FFFFFF"/>
                </a:solidFill>
                <a:latin typeface="Courier"/>
                <a:cs typeface="Courier"/>
              </a:rPr>
              <a:t>       5</a:t>
            </a:r>
            <a:r>
              <a:rPr lang="en-US" sz="1200" dirty="0">
                <a:solidFill>
                  <a:srgbClr val="FFFFFF"/>
                </a:solidFill>
                <a:latin typeface="Courier"/>
                <a:cs typeface="Courier"/>
              </a:rPr>
              <a:t>/9  11:09   0+00:01:08 R  0    0.0 </a:t>
            </a:r>
            <a:r>
              <a:rPr lang="en-US" sz="1200" dirty="0" err="1">
                <a:solidFill>
                  <a:srgbClr val="FFFFFF"/>
                </a:solidFill>
                <a:latin typeface="Courier"/>
                <a:cs typeface="Courier"/>
              </a:rPr>
              <a:t>compare_states</a:t>
            </a:r>
            <a:r>
              <a:rPr lang="en-US" sz="1200" dirty="0">
                <a:solidFill>
                  <a:srgbClr val="FFFFFF"/>
                </a:solidFill>
                <a:latin typeface="Courier"/>
                <a:cs typeface="Courier"/>
              </a:rPr>
              <a:t> </a:t>
            </a:r>
            <a:r>
              <a:rPr lang="en-US" sz="1200" dirty="0" err="1">
                <a:solidFill>
                  <a:srgbClr val="FFFFFF"/>
                </a:solidFill>
                <a:latin typeface="Courier"/>
                <a:cs typeface="Courier"/>
              </a:rPr>
              <a:t>wi.dat</a:t>
            </a:r>
            <a:r>
              <a:rPr lang="en-US" sz="1200" dirty="0">
                <a:solidFill>
                  <a:srgbClr val="FFFFFF"/>
                </a:solidFill>
                <a:latin typeface="Courier"/>
                <a:cs typeface="Courier"/>
              </a:rPr>
              <a:t> </a:t>
            </a:r>
            <a:r>
              <a:rPr lang="en-US" sz="1200" dirty="0" err="1">
                <a:solidFill>
                  <a:srgbClr val="FFFFFF"/>
                </a:solidFill>
                <a:latin typeface="Courier"/>
                <a:cs typeface="Courier"/>
              </a:rPr>
              <a:t>us.dat</a:t>
            </a:r>
            <a:r>
              <a:rPr lang="en-US" sz="1200" dirty="0">
                <a:solidFill>
                  <a:srgbClr val="FFFFFF"/>
                </a:solidFill>
                <a:latin typeface="Courier"/>
                <a:cs typeface="Courier"/>
              </a:rPr>
              <a:t> </a:t>
            </a:r>
          </a:p>
          <a:p>
            <a:endParaRPr lang="en-US" sz="1200" dirty="0">
              <a:solidFill>
                <a:srgbClr val="FFFFFF"/>
              </a:solidFill>
              <a:latin typeface="Courier"/>
              <a:cs typeface="Courier"/>
            </a:endParaRPr>
          </a:p>
          <a:p>
            <a:r>
              <a:rPr lang="en-US" sz="1200" dirty="0">
                <a:solidFill>
                  <a:srgbClr val="FFFFFF"/>
                </a:solidFill>
                <a:latin typeface="Courier"/>
                <a:cs typeface="Courier"/>
              </a:rPr>
              <a:t>1 jobs; 0 completed, 0 removed, 0 idle, 1 running, 0 held, 0 suspended</a:t>
            </a:r>
          </a:p>
        </p:txBody>
      </p:sp>
      <p:sp>
        <p:nvSpPr>
          <p:cNvPr id="16" name="Oval 15"/>
          <p:cNvSpPr/>
          <p:nvPr/>
        </p:nvSpPr>
        <p:spPr>
          <a:xfrm>
            <a:off x="4603121" y="2330876"/>
            <a:ext cx="418011" cy="385801"/>
          </a:xfrm>
          <a:prstGeom prst="ellipse">
            <a:avLst/>
          </a:prstGeom>
          <a:noFill/>
          <a:ln w="57150" cmpd="sng"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3790070" y="2716677"/>
            <a:ext cx="1161757" cy="385801"/>
          </a:xfrm>
          <a:prstGeom prst="ellipse">
            <a:avLst/>
          </a:prstGeom>
          <a:noFill/>
          <a:ln w="57150" cmpd="sng"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557226" y="3578019"/>
            <a:ext cx="2674324" cy="281100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dirty="0" smtClean="0">
                <a:latin typeface="Courier"/>
                <a:cs typeface="Courier"/>
              </a:rPr>
              <a:t>(</a:t>
            </a:r>
            <a:r>
              <a:rPr lang="en-US" dirty="0" err="1" smtClean="0">
                <a:latin typeface="Courier"/>
                <a:cs typeface="Courier"/>
              </a:rPr>
              <a:t>submit_dir</a:t>
            </a:r>
            <a:r>
              <a:rPr lang="en-US" dirty="0" smtClean="0">
                <a:latin typeface="Courier"/>
                <a:cs typeface="Courier"/>
              </a:rPr>
              <a:t>)/</a:t>
            </a:r>
          </a:p>
          <a:p>
            <a:r>
              <a:rPr lang="en-US" dirty="0">
                <a:latin typeface="Courier"/>
                <a:cs typeface="Courier"/>
              </a:rPr>
              <a:t>	</a:t>
            </a:r>
            <a:r>
              <a:rPr lang="en-US" dirty="0" err="1" smtClean="0">
                <a:latin typeface="Courier"/>
                <a:cs typeface="Courier"/>
              </a:rPr>
              <a:t>job.submit</a:t>
            </a:r>
            <a:endParaRPr lang="en-US" dirty="0" smtClean="0">
              <a:latin typeface="Courier"/>
              <a:cs typeface="Courier"/>
            </a:endParaRPr>
          </a:p>
          <a:p>
            <a:r>
              <a:rPr lang="en-US" dirty="0">
                <a:latin typeface="Courier"/>
                <a:cs typeface="Courier"/>
              </a:rPr>
              <a:t>	</a:t>
            </a:r>
            <a:r>
              <a:rPr lang="en-US" dirty="0" err="1" smtClean="0">
                <a:latin typeface="Courier"/>
                <a:cs typeface="Courier"/>
              </a:rPr>
              <a:t>compare_states</a:t>
            </a:r>
            <a:endParaRPr lang="en-US" dirty="0" smtClean="0">
              <a:latin typeface="Courier"/>
              <a:cs typeface="Courier"/>
            </a:endParaRPr>
          </a:p>
          <a:p>
            <a:r>
              <a:rPr lang="en-US" dirty="0">
                <a:latin typeface="Courier"/>
                <a:cs typeface="Courier"/>
              </a:rPr>
              <a:t>	</a:t>
            </a:r>
            <a:r>
              <a:rPr lang="en-US" dirty="0" err="1" smtClean="0">
                <a:latin typeface="Courier"/>
                <a:cs typeface="Courier"/>
              </a:rPr>
              <a:t>wi.dat</a:t>
            </a:r>
            <a:endParaRPr lang="en-US" dirty="0" smtClean="0">
              <a:latin typeface="Courier"/>
              <a:cs typeface="Courier"/>
            </a:endParaRPr>
          </a:p>
          <a:p>
            <a:r>
              <a:rPr lang="en-US" dirty="0">
                <a:latin typeface="Courier"/>
                <a:cs typeface="Courier"/>
              </a:rPr>
              <a:t>	</a:t>
            </a:r>
            <a:r>
              <a:rPr lang="en-US" dirty="0" err="1" smtClean="0">
                <a:latin typeface="Courier"/>
                <a:cs typeface="Courier"/>
              </a:rPr>
              <a:t>us.dat</a:t>
            </a:r>
            <a:endParaRPr lang="en-US" b="1" dirty="0">
              <a:latin typeface="Courier"/>
              <a:cs typeface="Courier"/>
            </a:endParaRPr>
          </a:p>
          <a:p>
            <a:r>
              <a:rPr lang="en-US" b="1" dirty="0" smtClean="0">
                <a:latin typeface="Courier"/>
                <a:cs typeface="Courier"/>
              </a:rPr>
              <a:t>   </a:t>
            </a:r>
            <a:r>
              <a:rPr lang="en-US" dirty="0" err="1" smtClean="0">
                <a:latin typeface="Courier"/>
                <a:cs typeface="Courier"/>
              </a:rPr>
              <a:t>job.log</a:t>
            </a:r>
            <a:endParaRPr lang="en-US" dirty="0" smtClean="0">
              <a:latin typeface="Courier"/>
              <a:cs typeface="Courier"/>
            </a:endParaRPr>
          </a:p>
          <a:p>
            <a:r>
              <a:rPr lang="en-US" dirty="0">
                <a:latin typeface="Courier"/>
                <a:cs typeface="Courier"/>
              </a:rPr>
              <a:t> </a:t>
            </a:r>
            <a:r>
              <a:rPr lang="en-US" dirty="0" smtClean="0">
                <a:latin typeface="Courier"/>
                <a:cs typeface="Courier"/>
              </a:rPr>
              <a:t>  </a:t>
            </a:r>
            <a:r>
              <a:rPr lang="en-US" dirty="0" err="1" smtClean="0">
                <a:latin typeface="Courier"/>
                <a:cs typeface="Courier"/>
              </a:rPr>
              <a:t>job.out</a:t>
            </a:r>
            <a:endParaRPr lang="en-US" dirty="0" smtClean="0">
              <a:latin typeface="Courier"/>
              <a:cs typeface="Courier"/>
            </a:endParaRPr>
          </a:p>
          <a:p>
            <a:r>
              <a:rPr lang="en-US" dirty="0">
                <a:latin typeface="Courier"/>
                <a:cs typeface="Courier"/>
              </a:rPr>
              <a:t> </a:t>
            </a:r>
            <a:r>
              <a:rPr lang="en-US" dirty="0" smtClean="0">
                <a:latin typeface="Courier"/>
                <a:cs typeface="Courier"/>
              </a:rPr>
              <a:t>  </a:t>
            </a:r>
            <a:r>
              <a:rPr lang="en-US" dirty="0" err="1" smtClean="0">
                <a:latin typeface="Courier"/>
                <a:cs typeface="Courier"/>
              </a:rPr>
              <a:t>job.err</a:t>
            </a:r>
            <a:endParaRPr lang="en-US" dirty="0" smtClean="0">
              <a:latin typeface="Courier"/>
              <a:cs typeface="Courier"/>
            </a:endParaRPr>
          </a:p>
          <a:p>
            <a:endParaRPr lang="en-US" b="1" dirty="0">
              <a:latin typeface="Courier"/>
              <a:cs typeface="Courier"/>
            </a:endParaRPr>
          </a:p>
          <a:p>
            <a:endParaRPr lang="en-US" b="1" dirty="0" smtClean="0">
              <a:latin typeface="Courier"/>
              <a:cs typeface="Courier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57225" y="3047872"/>
            <a:ext cx="2044337" cy="5301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dirty="0" smtClean="0">
                <a:latin typeface="Arial"/>
                <a:cs typeface="Arial"/>
              </a:rPr>
              <a:t>Submit Node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828813" y="3563077"/>
            <a:ext cx="2674324" cy="281100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dirty="0" smtClean="0">
                <a:latin typeface="Courier"/>
                <a:cs typeface="Courier"/>
              </a:rPr>
              <a:t>(</a:t>
            </a:r>
            <a:r>
              <a:rPr lang="en-US" dirty="0" err="1" smtClean="0">
                <a:latin typeface="Courier"/>
                <a:cs typeface="Courier"/>
              </a:rPr>
              <a:t>execute_dir</a:t>
            </a:r>
            <a:r>
              <a:rPr lang="en-US" dirty="0" smtClean="0">
                <a:latin typeface="Courier"/>
                <a:cs typeface="Courier"/>
              </a:rPr>
              <a:t>)/</a:t>
            </a:r>
          </a:p>
          <a:p>
            <a:r>
              <a:rPr lang="en-US" dirty="0">
                <a:latin typeface="Courier"/>
                <a:cs typeface="Courier"/>
              </a:rPr>
              <a:t>	</a:t>
            </a:r>
            <a:r>
              <a:rPr lang="en-US" dirty="0" err="1">
                <a:latin typeface="Courier"/>
                <a:cs typeface="Courier"/>
              </a:rPr>
              <a:t>compare_states</a:t>
            </a:r>
            <a:endParaRPr lang="en-US" dirty="0">
              <a:latin typeface="Courier"/>
              <a:cs typeface="Courier"/>
            </a:endParaRPr>
          </a:p>
          <a:p>
            <a:r>
              <a:rPr lang="en-US" dirty="0">
                <a:latin typeface="Courier"/>
                <a:cs typeface="Courier"/>
              </a:rPr>
              <a:t>	</a:t>
            </a:r>
            <a:r>
              <a:rPr lang="en-US" dirty="0" err="1">
                <a:latin typeface="Courier"/>
                <a:cs typeface="Courier"/>
              </a:rPr>
              <a:t>wi.dat</a:t>
            </a:r>
            <a:endParaRPr lang="en-US" dirty="0">
              <a:latin typeface="Courier"/>
              <a:cs typeface="Courier"/>
            </a:endParaRPr>
          </a:p>
          <a:p>
            <a:r>
              <a:rPr lang="en-US" dirty="0">
                <a:latin typeface="Courier"/>
                <a:cs typeface="Courier"/>
              </a:rPr>
              <a:t>	</a:t>
            </a:r>
            <a:r>
              <a:rPr lang="en-US" dirty="0" err="1">
                <a:latin typeface="Courier"/>
                <a:cs typeface="Courier"/>
              </a:rPr>
              <a:t>us.dat</a:t>
            </a:r>
            <a:endParaRPr lang="en-US" dirty="0">
              <a:latin typeface="Courier"/>
              <a:cs typeface="Courier"/>
            </a:endParaRPr>
          </a:p>
          <a:p>
            <a:r>
              <a:rPr lang="en-US" dirty="0">
                <a:latin typeface="Courier"/>
                <a:cs typeface="Courier"/>
              </a:rPr>
              <a:t>	</a:t>
            </a:r>
            <a:r>
              <a:rPr lang="en-US" b="1" dirty="0" err="1" smtClean="0">
                <a:latin typeface="Courier"/>
                <a:cs typeface="Courier"/>
              </a:rPr>
              <a:t>stderr</a:t>
            </a:r>
            <a:endParaRPr lang="en-US" b="1" dirty="0" smtClean="0">
              <a:latin typeface="Courier"/>
              <a:cs typeface="Courier"/>
            </a:endParaRPr>
          </a:p>
          <a:p>
            <a:r>
              <a:rPr lang="en-US" b="1" dirty="0">
                <a:latin typeface="Courier"/>
                <a:cs typeface="Courier"/>
              </a:rPr>
              <a:t>	</a:t>
            </a:r>
            <a:r>
              <a:rPr lang="en-US" b="1" dirty="0" err="1" smtClean="0">
                <a:latin typeface="Courier"/>
                <a:cs typeface="Courier"/>
              </a:rPr>
              <a:t>stdout</a:t>
            </a:r>
            <a:endParaRPr lang="en-US" b="1" dirty="0" smtClean="0">
              <a:latin typeface="Courier"/>
              <a:cs typeface="Courier"/>
            </a:endParaRPr>
          </a:p>
          <a:p>
            <a:r>
              <a:rPr lang="en-US" b="1" dirty="0" smtClean="0">
                <a:latin typeface="Courier"/>
                <a:cs typeface="Courier"/>
              </a:rPr>
              <a:t>	</a:t>
            </a:r>
            <a:r>
              <a:rPr lang="en-US" b="1" dirty="0" err="1" smtClean="0">
                <a:latin typeface="Courier"/>
                <a:cs typeface="Courier"/>
              </a:rPr>
              <a:t>wi.dat.out</a:t>
            </a:r>
            <a:endParaRPr lang="en-US" b="1" dirty="0">
              <a:latin typeface="Courier"/>
              <a:cs typeface="Courier"/>
            </a:endParaRPr>
          </a:p>
          <a:p>
            <a:endParaRPr lang="en-US" b="1" dirty="0" smtClean="0">
              <a:latin typeface="Courier"/>
              <a:cs typeface="Courier"/>
            </a:endParaRPr>
          </a:p>
          <a:p>
            <a:endParaRPr lang="en-US" b="1" dirty="0" smtClean="0">
              <a:latin typeface="Courier"/>
              <a:cs typeface="Courier"/>
            </a:endParaRPr>
          </a:p>
          <a:p>
            <a:endParaRPr lang="en-US" b="1" dirty="0" smtClean="0">
              <a:latin typeface="Courier"/>
              <a:cs typeface="Courier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5828813" y="3032931"/>
            <a:ext cx="2044337" cy="5301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dirty="0" smtClean="0">
                <a:latin typeface="Arial"/>
                <a:cs typeface="Arial"/>
              </a:rPr>
              <a:t>Execute Node</a:t>
            </a:r>
            <a:endParaRPr lang="en-US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420957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Job Completes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5828813" y="3563077"/>
            <a:ext cx="2674324" cy="281100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dirty="0" smtClean="0">
                <a:latin typeface="Courier"/>
                <a:cs typeface="Courier"/>
              </a:rPr>
              <a:t>(</a:t>
            </a:r>
            <a:r>
              <a:rPr lang="en-US" dirty="0" err="1" smtClean="0">
                <a:latin typeface="Courier"/>
                <a:cs typeface="Courier"/>
              </a:rPr>
              <a:t>execute_dir</a:t>
            </a:r>
            <a:r>
              <a:rPr lang="en-US" dirty="0" smtClean="0">
                <a:latin typeface="Courier"/>
                <a:cs typeface="Courier"/>
              </a:rPr>
              <a:t>)/</a:t>
            </a:r>
          </a:p>
          <a:p>
            <a:r>
              <a:rPr lang="en-US" dirty="0">
                <a:latin typeface="Courier"/>
                <a:cs typeface="Courier"/>
              </a:rPr>
              <a:t>	</a:t>
            </a:r>
            <a:r>
              <a:rPr lang="en-US" dirty="0" err="1">
                <a:latin typeface="Courier"/>
                <a:cs typeface="Courier"/>
              </a:rPr>
              <a:t>compare_states</a:t>
            </a:r>
            <a:endParaRPr lang="en-US" dirty="0">
              <a:latin typeface="Courier"/>
              <a:cs typeface="Courier"/>
            </a:endParaRPr>
          </a:p>
          <a:p>
            <a:r>
              <a:rPr lang="en-US" dirty="0">
                <a:latin typeface="Courier"/>
                <a:cs typeface="Courier"/>
              </a:rPr>
              <a:t>	</a:t>
            </a:r>
            <a:r>
              <a:rPr lang="en-US" dirty="0" err="1">
                <a:latin typeface="Courier"/>
                <a:cs typeface="Courier"/>
              </a:rPr>
              <a:t>wi.dat</a:t>
            </a:r>
            <a:endParaRPr lang="en-US" dirty="0">
              <a:latin typeface="Courier"/>
              <a:cs typeface="Courier"/>
            </a:endParaRPr>
          </a:p>
          <a:p>
            <a:r>
              <a:rPr lang="en-US" dirty="0">
                <a:latin typeface="Courier"/>
                <a:cs typeface="Courier"/>
              </a:rPr>
              <a:t>	</a:t>
            </a:r>
            <a:r>
              <a:rPr lang="en-US" dirty="0" err="1">
                <a:latin typeface="Courier"/>
                <a:cs typeface="Courier"/>
              </a:rPr>
              <a:t>us.dat</a:t>
            </a:r>
            <a:endParaRPr lang="en-US" dirty="0">
              <a:latin typeface="Courier"/>
              <a:cs typeface="Courier"/>
            </a:endParaRPr>
          </a:p>
          <a:p>
            <a:r>
              <a:rPr lang="en-US" dirty="0">
                <a:latin typeface="Courier"/>
                <a:cs typeface="Courier"/>
              </a:rPr>
              <a:t>	</a:t>
            </a:r>
            <a:r>
              <a:rPr lang="en-US" b="1" dirty="0" err="1" smtClean="0">
                <a:latin typeface="Courier"/>
                <a:cs typeface="Courier"/>
              </a:rPr>
              <a:t>stderr</a:t>
            </a:r>
            <a:endParaRPr lang="en-US" b="1" dirty="0" smtClean="0">
              <a:latin typeface="Courier"/>
              <a:cs typeface="Courier"/>
            </a:endParaRPr>
          </a:p>
          <a:p>
            <a:r>
              <a:rPr lang="en-US" b="1" dirty="0">
                <a:latin typeface="Courier"/>
                <a:cs typeface="Courier"/>
              </a:rPr>
              <a:t>	</a:t>
            </a:r>
            <a:r>
              <a:rPr lang="en-US" b="1" dirty="0" err="1" smtClean="0">
                <a:latin typeface="Courier"/>
                <a:cs typeface="Courier"/>
              </a:rPr>
              <a:t>stdout</a:t>
            </a:r>
            <a:endParaRPr lang="en-US" b="1" dirty="0" smtClean="0">
              <a:latin typeface="Courier"/>
              <a:cs typeface="Courier"/>
            </a:endParaRPr>
          </a:p>
          <a:p>
            <a:r>
              <a:rPr lang="en-US" b="1" dirty="0" smtClean="0">
                <a:latin typeface="Courier"/>
                <a:cs typeface="Courier"/>
              </a:rPr>
              <a:t>	</a:t>
            </a:r>
            <a:r>
              <a:rPr lang="en-US" b="1" dirty="0" err="1" smtClean="0">
                <a:latin typeface="Courier"/>
                <a:cs typeface="Courier"/>
              </a:rPr>
              <a:t>wi.dat.out</a:t>
            </a:r>
            <a:endParaRPr lang="en-US" b="1" dirty="0">
              <a:latin typeface="Courier"/>
              <a:cs typeface="Courier"/>
            </a:endParaRPr>
          </a:p>
          <a:p>
            <a:endParaRPr lang="en-US" b="1" dirty="0" smtClean="0">
              <a:latin typeface="Courier"/>
              <a:cs typeface="Courier"/>
            </a:endParaRPr>
          </a:p>
          <a:p>
            <a:endParaRPr lang="en-US" b="1" dirty="0" smtClean="0">
              <a:latin typeface="Courier"/>
              <a:cs typeface="Courier"/>
            </a:endParaRPr>
          </a:p>
          <a:p>
            <a:endParaRPr lang="en-US" b="1" dirty="0" smtClean="0">
              <a:latin typeface="Courier"/>
              <a:cs typeface="Courier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642293" y="4348289"/>
            <a:ext cx="1800664" cy="1205626"/>
          </a:xfrm>
          <a:prstGeom prst="rect">
            <a:avLst/>
          </a:prstGeom>
          <a:ln>
            <a:solidFill>
              <a:srgbClr val="FFFFF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 smtClean="0">
                <a:latin typeface="Courier"/>
                <a:cs typeface="Courier"/>
              </a:rPr>
              <a:t>stderr</a:t>
            </a:r>
            <a:endParaRPr lang="en-US" dirty="0">
              <a:latin typeface="Courier"/>
              <a:cs typeface="Courier"/>
            </a:endParaRPr>
          </a:p>
          <a:p>
            <a:pPr algn="ctr"/>
            <a:r>
              <a:rPr lang="en-US" dirty="0" err="1" smtClean="0">
                <a:latin typeface="Courier"/>
                <a:cs typeface="Courier"/>
              </a:rPr>
              <a:t>stdout</a:t>
            </a:r>
            <a:endParaRPr lang="en-US" dirty="0">
              <a:latin typeface="Courier"/>
              <a:cs typeface="Courier"/>
            </a:endParaRPr>
          </a:p>
          <a:p>
            <a:pPr algn="ctr"/>
            <a:r>
              <a:rPr lang="en-US" dirty="0" err="1" smtClean="0">
                <a:latin typeface="Courier"/>
                <a:cs typeface="Courier"/>
              </a:rPr>
              <a:t>wi.dat.out</a:t>
            </a:r>
            <a:endParaRPr lang="en-US" dirty="0">
              <a:latin typeface="Courier"/>
              <a:cs typeface="Courier"/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 flipH="1">
            <a:off x="3231550" y="5513727"/>
            <a:ext cx="2597263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241161" y="1591426"/>
            <a:ext cx="8585312" cy="1200329"/>
          </a:xfrm>
          <a:prstGeom prst="rect">
            <a:avLst/>
          </a:prstGeom>
          <a:solidFill>
            <a:schemeClr val="tx1"/>
          </a:solidFill>
          <a:ln w="76200" cmpd="sng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FFFFFF"/>
                </a:solidFill>
                <a:latin typeface="Courier"/>
                <a:cs typeface="Courier"/>
              </a:rPr>
              <a:t>$ </a:t>
            </a:r>
            <a:r>
              <a:rPr lang="en-US" sz="1200" dirty="0" err="1">
                <a:solidFill>
                  <a:srgbClr val="FFFFFF"/>
                </a:solidFill>
                <a:latin typeface="Courier"/>
                <a:cs typeface="Courier"/>
              </a:rPr>
              <a:t>condor_q</a:t>
            </a:r>
            <a:endParaRPr lang="en-US" sz="1200" dirty="0">
              <a:solidFill>
                <a:srgbClr val="FFFFFF"/>
              </a:solidFill>
              <a:latin typeface="Courier"/>
              <a:cs typeface="Courier"/>
            </a:endParaRPr>
          </a:p>
          <a:p>
            <a:r>
              <a:rPr lang="en-US" sz="1200" dirty="0">
                <a:solidFill>
                  <a:srgbClr val="FFFFFF"/>
                </a:solidFill>
                <a:latin typeface="Courier"/>
                <a:cs typeface="Courier"/>
              </a:rPr>
              <a:t>-- </a:t>
            </a:r>
            <a:r>
              <a:rPr lang="en-US" sz="1200" dirty="0" err="1">
                <a:solidFill>
                  <a:srgbClr val="FFFFFF"/>
                </a:solidFill>
                <a:latin typeface="Courier"/>
                <a:cs typeface="Courier"/>
              </a:rPr>
              <a:t>Schedd</a:t>
            </a:r>
            <a:r>
              <a:rPr lang="en-US" sz="1200" dirty="0">
                <a:solidFill>
                  <a:srgbClr val="FFFFFF"/>
                </a:solidFill>
                <a:latin typeface="Courier"/>
                <a:cs typeface="Courier"/>
              </a:rPr>
              <a:t>: submit-5.chtc.wisc.edu : &lt;128.104.101.92:9618?...</a:t>
            </a:r>
          </a:p>
          <a:p>
            <a:r>
              <a:rPr lang="en-US" sz="1200" dirty="0">
                <a:solidFill>
                  <a:srgbClr val="FFFFFF"/>
                </a:solidFill>
                <a:latin typeface="Courier"/>
                <a:cs typeface="Courier"/>
              </a:rPr>
              <a:t> ID          OWNER     </a:t>
            </a:r>
            <a:r>
              <a:rPr lang="en-US" sz="1200" dirty="0" smtClean="0">
                <a:solidFill>
                  <a:srgbClr val="FFFFFF"/>
                </a:solidFill>
                <a:latin typeface="Courier"/>
                <a:cs typeface="Courier"/>
              </a:rPr>
              <a:t> </a:t>
            </a:r>
            <a:r>
              <a:rPr lang="en-US" sz="1200" dirty="0">
                <a:solidFill>
                  <a:srgbClr val="FFFFFF"/>
                </a:solidFill>
                <a:latin typeface="Courier"/>
                <a:cs typeface="Courier"/>
              </a:rPr>
              <a:t>SUBMITTED     RUN_TIME ST PRI SIZE CMD</a:t>
            </a:r>
          </a:p>
          <a:p>
            <a:r>
              <a:rPr lang="en-US" sz="1200" dirty="0" smtClean="0">
                <a:solidFill>
                  <a:srgbClr val="FFFFFF"/>
                </a:solidFill>
                <a:latin typeface="Courier"/>
                <a:cs typeface="Courier"/>
              </a:rPr>
              <a:t>128          </a:t>
            </a:r>
            <a:r>
              <a:rPr lang="en-US" sz="1200" dirty="0" err="1" smtClean="0">
                <a:solidFill>
                  <a:srgbClr val="FFFFFF"/>
                </a:solidFill>
                <a:latin typeface="Courier"/>
                <a:cs typeface="Courier"/>
              </a:rPr>
              <a:t>alice</a:t>
            </a:r>
            <a:r>
              <a:rPr lang="en-US" sz="1200" dirty="0" smtClean="0">
                <a:solidFill>
                  <a:srgbClr val="FFFFFF"/>
                </a:solidFill>
                <a:latin typeface="Courier"/>
                <a:cs typeface="Courier"/>
              </a:rPr>
              <a:t>      5</a:t>
            </a:r>
            <a:r>
              <a:rPr lang="en-US" sz="1200" dirty="0">
                <a:solidFill>
                  <a:srgbClr val="FFFFFF"/>
                </a:solidFill>
                <a:latin typeface="Courier"/>
                <a:cs typeface="Courier"/>
              </a:rPr>
              <a:t>/9  11:09   0+00:</a:t>
            </a:r>
            <a:r>
              <a:rPr lang="en-US" sz="1200" dirty="0" smtClean="0">
                <a:solidFill>
                  <a:srgbClr val="FFFFFF"/>
                </a:solidFill>
                <a:latin typeface="Courier"/>
                <a:cs typeface="Courier"/>
              </a:rPr>
              <a:t>02:02 &gt;  </a:t>
            </a:r>
            <a:r>
              <a:rPr lang="en-US" sz="1200" dirty="0">
                <a:solidFill>
                  <a:srgbClr val="FFFFFF"/>
                </a:solidFill>
                <a:latin typeface="Courier"/>
                <a:cs typeface="Courier"/>
              </a:rPr>
              <a:t>0    0.0 </a:t>
            </a:r>
            <a:r>
              <a:rPr lang="en-US" sz="1200" dirty="0" err="1">
                <a:solidFill>
                  <a:srgbClr val="FFFFFF"/>
                </a:solidFill>
                <a:latin typeface="Courier"/>
                <a:cs typeface="Courier"/>
              </a:rPr>
              <a:t>compare_states</a:t>
            </a:r>
            <a:r>
              <a:rPr lang="en-US" sz="1200" dirty="0">
                <a:solidFill>
                  <a:srgbClr val="FFFFFF"/>
                </a:solidFill>
                <a:latin typeface="Courier"/>
                <a:cs typeface="Courier"/>
              </a:rPr>
              <a:t> </a:t>
            </a:r>
            <a:r>
              <a:rPr lang="en-US" sz="1200" dirty="0" err="1">
                <a:solidFill>
                  <a:srgbClr val="FFFFFF"/>
                </a:solidFill>
                <a:latin typeface="Courier"/>
                <a:cs typeface="Courier"/>
              </a:rPr>
              <a:t>wi.dat</a:t>
            </a:r>
            <a:r>
              <a:rPr lang="en-US" sz="1200" dirty="0">
                <a:solidFill>
                  <a:srgbClr val="FFFFFF"/>
                </a:solidFill>
                <a:latin typeface="Courier"/>
                <a:cs typeface="Courier"/>
              </a:rPr>
              <a:t> </a:t>
            </a:r>
            <a:r>
              <a:rPr lang="en-US" sz="1200" dirty="0" err="1" smtClean="0">
                <a:solidFill>
                  <a:srgbClr val="FFFFFF"/>
                </a:solidFill>
                <a:latin typeface="Courier"/>
                <a:cs typeface="Courier"/>
              </a:rPr>
              <a:t>us.dat</a:t>
            </a:r>
            <a:endParaRPr lang="en-US" sz="1200" dirty="0">
              <a:solidFill>
                <a:srgbClr val="FFFFFF"/>
              </a:solidFill>
              <a:latin typeface="Courier"/>
              <a:cs typeface="Courier"/>
            </a:endParaRPr>
          </a:p>
          <a:p>
            <a:endParaRPr lang="en-US" sz="1200" dirty="0">
              <a:solidFill>
                <a:srgbClr val="FFFFFF"/>
              </a:solidFill>
              <a:latin typeface="Courier"/>
              <a:cs typeface="Courier"/>
            </a:endParaRPr>
          </a:p>
          <a:p>
            <a:r>
              <a:rPr lang="en-US" sz="1200" dirty="0">
                <a:solidFill>
                  <a:srgbClr val="FFFFFF"/>
                </a:solidFill>
                <a:latin typeface="Courier"/>
                <a:cs typeface="Courier"/>
              </a:rPr>
              <a:t>1 jobs; 0 completed, 0 removed, </a:t>
            </a:r>
            <a:r>
              <a:rPr lang="en-US" sz="1200" dirty="0" smtClean="0">
                <a:solidFill>
                  <a:srgbClr val="FFFFFF"/>
                </a:solidFill>
                <a:latin typeface="Courier"/>
                <a:cs typeface="Courier"/>
              </a:rPr>
              <a:t>0 </a:t>
            </a:r>
            <a:r>
              <a:rPr lang="en-US" sz="1200" dirty="0">
                <a:solidFill>
                  <a:srgbClr val="FFFFFF"/>
                </a:solidFill>
                <a:latin typeface="Courier"/>
                <a:cs typeface="Courier"/>
              </a:rPr>
              <a:t>idle, </a:t>
            </a:r>
            <a:r>
              <a:rPr lang="en-US" sz="1200" dirty="0" smtClean="0">
                <a:solidFill>
                  <a:srgbClr val="FFFFFF"/>
                </a:solidFill>
                <a:latin typeface="Courier"/>
                <a:cs typeface="Courier"/>
              </a:rPr>
              <a:t>1 </a:t>
            </a:r>
            <a:r>
              <a:rPr lang="en-US" sz="1200" dirty="0">
                <a:solidFill>
                  <a:srgbClr val="FFFFFF"/>
                </a:solidFill>
                <a:latin typeface="Courier"/>
                <a:cs typeface="Courier"/>
              </a:rPr>
              <a:t>running, 0 held, 0 suspended</a:t>
            </a:r>
          </a:p>
        </p:txBody>
      </p:sp>
      <p:sp>
        <p:nvSpPr>
          <p:cNvPr id="18" name="Oval 17"/>
          <p:cNvSpPr/>
          <p:nvPr/>
        </p:nvSpPr>
        <p:spPr>
          <a:xfrm>
            <a:off x="4565971" y="2105826"/>
            <a:ext cx="418011" cy="385801"/>
          </a:xfrm>
          <a:prstGeom prst="ellipse">
            <a:avLst/>
          </a:prstGeom>
          <a:noFill/>
          <a:ln w="57150" cmpd="sng"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5828813" y="3032931"/>
            <a:ext cx="2044337" cy="5301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dirty="0" smtClean="0">
                <a:latin typeface="Arial"/>
                <a:cs typeface="Arial"/>
              </a:rPr>
              <a:t>Execute Node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57226" y="3563078"/>
            <a:ext cx="2674324" cy="281100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dirty="0" smtClean="0">
                <a:latin typeface="Courier"/>
                <a:cs typeface="Courier"/>
              </a:rPr>
              <a:t>(</a:t>
            </a:r>
            <a:r>
              <a:rPr lang="en-US" dirty="0" err="1" smtClean="0">
                <a:latin typeface="Courier"/>
                <a:cs typeface="Courier"/>
              </a:rPr>
              <a:t>submit_dir</a:t>
            </a:r>
            <a:r>
              <a:rPr lang="en-US" dirty="0" smtClean="0">
                <a:latin typeface="Courier"/>
                <a:cs typeface="Courier"/>
              </a:rPr>
              <a:t>)/</a:t>
            </a:r>
          </a:p>
          <a:p>
            <a:r>
              <a:rPr lang="en-US" dirty="0">
                <a:latin typeface="Courier"/>
                <a:cs typeface="Courier"/>
              </a:rPr>
              <a:t>	</a:t>
            </a:r>
            <a:r>
              <a:rPr lang="en-US" dirty="0" err="1" smtClean="0">
                <a:latin typeface="Courier"/>
                <a:cs typeface="Courier"/>
              </a:rPr>
              <a:t>job.submit</a:t>
            </a:r>
            <a:endParaRPr lang="en-US" dirty="0" smtClean="0">
              <a:latin typeface="Courier"/>
              <a:cs typeface="Courier"/>
            </a:endParaRPr>
          </a:p>
          <a:p>
            <a:r>
              <a:rPr lang="en-US" dirty="0">
                <a:latin typeface="Courier"/>
                <a:cs typeface="Courier"/>
              </a:rPr>
              <a:t>	</a:t>
            </a:r>
            <a:r>
              <a:rPr lang="en-US" dirty="0" err="1" smtClean="0">
                <a:latin typeface="Courier"/>
                <a:cs typeface="Courier"/>
              </a:rPr>
              <a:t>compare_states</a:t>
            </a:r>
            <a:endParaRPr lang="en-US" dirty="0" smtClean="0">
              <a:latin typeface="Courier"/>
              <a:cs typeface="Courier"/>
            </a:endParaRPr>
          </a:p>
          <a:p>
            <a:r>
              <a:rPr lang="en-US" dirty="0">
                <a:latin typeface="Courier"/>
                <a:cs typeface="Courier"/>
              </a:rPr>
              <a:t>	</a:t>
            </a:r>
            <a:r>
              <a:rPr lang="en-US" dirty="0" err="1" smtClean="0">
                <a:latin typeface="Courier"/>
                <a:cs typeface="Courier"/>
              </a:rPr>
              <a:t>wi.dat</a:t>
            </a:r>
            <a:endParaRPr lang="en-US" dirty="0" smtClean="0">
              <a:latin typeface="Courier"/>
              <a:cs typeface="Courier"/>
            </a:endParaRPr>
          </a:p>
          <a:p>
            <a:r>
              <a:rPr lang="en-US" dirty="0">
                <a:latin typeface="Courier"/>
                <a:cs typeface="Courier"/>
              </a:rPr>
              <a:t>	</a:t>
            </a:r>
            <a:r>
              <a:rPr lang="en-US" dirty="0" err="1" smtClean="0">
                <a:latin typeface="Courier"/>
                <a:cs typeface="Courier"/>
              </a:rPr>
              <a:t>us.dat</a:t>
            </a:r>
            <a:endParaRPr lang="en-US" b="1" dirty="0">
              <a:latin typeface="Courier"/>
              <a:cs typeface="Courier"/>
            </a:endParaRPr>
          </a:p>
          <a:p>
            <a:r>
              <a:rPr lang="en-US" b="1" dirty="0" smtClean="0">
                <a:latin typeface="Courier"/>
                <a:cs typeface="Courier"/>
              </a:rPr>
              <a:t>   </a:t>
            </a:r>
            <a:r>
              <a:rPr lang="en-US" dirty="0" err="1" smtClean="0">
                <a:latin typeface="Courier"/>
                <a:cs typeface="Courier"/>
              </a:rPr>
              <a:t>job.log</a:t>
            </a:r>
            <a:endParaRPr lang="en-US" dirty="0" smtClean="0">
              <a:latin typeface="Courier"/>
              <a:cs typeface="Courier"/>
            </a:endParaRPr>
          </a:p>
          <a:p>
            <a:r>
              <a:rPr lang="en-US" dirty="0">
                <a:latin typeface="Courier"/>
                <a:cs typeface="Courier"/>
              </a:rPr>
              <a:t> </a:t>
            </a:r>
            <a:r>
              <a:rPr lang="en-US" dirty="0" smtClean="0">
                <a:latin typeface="Courier"/>
                <a:cs typeface="Courier"/>
              </a:rPr>
              <a:t>  </a:t>
            </a:r>
            <a:r>
              <a:rPr lang="en-US" dirty="0" err="1" smtClean="0">
                <a:latin typeface="Courier"/>
                <a:cs typeface="Courier"/>
              </a:rPr>
              <a:t>job.out</a:t>
            </a:r>
            <a:endParaRPr lang="en-US" dirty="0" smtClean="0">
              <a:latin typeface="Courier"/>
              <a:cs typeface="Courier"/>
            </a:endParaRPr>
          </a:p>
          <a:p>
            <a:r>
              <a:rPr lang="en-US" dirty="0">
                <a:latin typeface="Courier"/>
                <a:cs typeface="Courier"/>
              </a:rPr>
              <a:t> </a:t>
            </a:r>
            <a:r>
              <a:rPr lang="en-US" dirty="0" smtClean="0">
                <a:latin typeface="Courier"/>
                <a:cs typeface="Courier"/>
              </a:rPr>
              <a:t>  </a:t>
            </a:r>
            <a:r>
              <a:rPr lang="en-US" dirty="0" err="1" smtClean="0">
                <a:latin typeface="Courier"/>
                <a:cs typeface="Courier"/>
              </a:rPr>
              <a:t>job.err</a:t>
            </a:r>
            <a:endParaRPr lang="en-US" dirty="0" smtClean="0">
              <a:latin typeface="Courier"/>
              <a:cs typeface="Courier"/>
            </a:endParaRPr>
          </a:p>
          <a:p>
            <a:endParaRPr lang="en-US" b="1" dirty="0">
              <a:latin typeface="Courier"/>
              <a:cs typeface="Courier"/>
            </a:endParaRPr>
          </a:p>
          <a:p>
            <a:endParaRPr lang="en-US" b="1" dirty="0" smtClean="0">
              <a:latin typeface="Courier"/>
              <a:cs typeface="Courier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57225" y="3032931"/>
            <a:ext cx="2044337" cy="5301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dirty="0" smtClean="0">
                <a:latin typeface="Arial"/>
                <a:cs typeface="Arial"/>
              </a:rPr>
              <a:t>Submit Node</a:t>
            </a:r>
            <a:endParaRPr lang="en-US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359747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Job Completes (cont.)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321547" y="1655726"/>
            <a:ext cx="8633544" cy="1600438"/>
          </a:xfrm>
          <a:prstGeom prst="rect">
            <a:avLst/>
          </a:prstGeom>
          <a:solidFill>
            <a:schemeClr val="tx1"/>
          </a:solidFill>
          <a:ln w="76200" cmpd="sng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FFFFFF"/>
                </a:solidFill>
                <a:latin typeface="Courier"/>
                <a:cs typeface="Courier"/>
              </a:rPr>
              <a:t>$ </a:t>
            </a:r>
            <a:r>
              <a:rPr lang="en-US" sz="1400" dirty="0" err="1">
                <a:solidFill>
                  <a:srgbClr val="FFFFFF"/>
                </a:solidFill>
                <a:latin typeface="Courier"/>
                <a:cs typeface="Courier"/>
              </a:rPr>
              <a:t>condor_q</a:t>
            </a:r>
            <a:endParaRPr lang="en-US" sz="1400" dirty="0">
              <a:solidFill>
                <a:srgbClr val="FFFFFF"/>
              </a:solidFill>
              <a:latin typeface="Courier"/>
              <a:cs typeface="Courier"/>
            </a:endParaRPr>
          </a:p>
          <a:p>
            <a:endParaRPr lang="en-US" sz="1400" dirty="0">
              <a:solidFill>
                <a:srgbClr val="FFFFFF"/>
              </a:solidFill>
              <a:latin typeface="Courier"/>
              <a:cs typeface="Courier"/>
            </a:endParaRPr>
          </a:p>
          <a:p>
            <a:endParaRPr lang="en-US" sz="1400" dirty="0">
              <a:solidFill>
                <a:srgbClr val="FFFFFF"/>
              </a:solidFill>
              <a:latin typeface="Courier"/>
              <a:cs typeface="Courier"/>
            </a:endParaRPr>
          </a:p>
          <a:p>
            <a:r>
              <a:rPr lang="en-US" sz="1400" dirty="0">
                <a:solidFill>
                  <a:srgbClr val="FFFFFF"/>
                </a:solidFill>
                <a:latin typeface="Courier"/>
                <a:cs typeface="Courier"/>
              </a:rPr>
              <a:t>-- </a:t>
            </a:r>
            <a:r>
              <a:rPr lang="en-US" sz="1400" dirty="0" err="1">
                <a:solidFill>
                  <a:srgbClr val="FFFFFF"/>
                </a:solidFill>
                <a:latin typeface="Courier"/>
                <a:cs typeface="Courier"/>
              </a:rPr>
              <a:t>Schedd</a:t>
            </a:r>
            <a:r>
              <a:rPr lang="en-US" sz="1400" dirty="0">
                <a:solidFill>
                  <a:srgbClr val="FFFFFF"/>
                </a:solidFill>
                <a:latin typeface="Courier"/>
                <a:cs typeface="Courier"/>
              </a:rPr>
              <a:t>: submit-5.chtc.wisc.edu : &lt;128.104.101.92:9618?...</a:t>
            </a:r>
          </a:p>
          <a:p>
            <a:r>
              <a:rPr lang="en-US" sz="1400" dirty="0">
                <a:solidFill>
                  <a:srgbClr val="FFFFFF"/>
                </a:solidFill>
                <a:latin typeface="Courier"/>
                <a:cs typeface="Courier"/>
              </a:rPr>
              <a:t> ID      OWNER            SUBMITTED     RUN_TIME ST PRI SIZE CMD</a:t>
            </a:r>
          </a:p>
          <a:p>
            <a:endParaRPr lang="en-US" sz="1400" dirty="0">
              <a:solidFill>
                <a:srgbClr val="FFFFFF"/>
              </a:solidFill>
              <a:latin typeface="Courier"/>
              <a:cs typeface="Courier"/>
            </a:endParaRPr>
          </a:p>
          <a:p>
            <a:r>
              <a:rPr lang="en-US" sz="1400" dirty="0">
                <a:solidFill>
                  <a:srgbClr val="FFFFFF"/>
                </a:solidFill>
                <a:latin typeface="Courier"/>
                <a:cs typeface="Courier"/>
              </a:rPr>
              <a:t>0 jobs; 0 completed, 0 removed, 0 idle, 0 running, 0 held, 0 suspended</a:t>
            </a:r>
            <a:endParaRPr lang="en-US" sz="1400" dirty="0" smtClean="0">
              <a:solidFill>
                <a:srgbClr val="FFFFFF"/>
              </a:solidFill>
              <a:latin typeface="Courier"/>
              <a:cs typeface="Courier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42285" y="3697548"/>
            <a:ext cx="2674324" cy="259268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dirty="0" smtClean="0">
                <a:latin typeface="Courier"/>
                <a:cs typeface="Courier"/>
              </a:rPr>
              <a:t>(</a:t>
            </a:r>
            <a:r>
              <a:rPr lang="en-US" dirty="0" err="1" smtClean="0">
                <a:latin typeface="Courier"/>
                <a:cs typeface="Courier"/>
              </a:rPr>
              <a:t>submit_dir</a:t>
            </a:r>
            <a:r>
              <a:rPr lang="en-US" dirty="0" smtClean="0">
                <a:latin typeface="Courier"/>
                <a:cs typeface="Courier"/>
              </a:rPr>
              <a:t>)/</a:t>
            </a:r>
          </a:p>
          <a:p>
            <a:r>
              <a:rPr lang="en-US" dirty="0">
                <a:latin typeface="Courier"/>
                <a:cs typeface="Courier"/>
              </a:rPr>
              <a:t>	</a:t>
            </a:r>
            <a:r>
              <a:rPr lang="en-US" dirty="0" err="1" smtClean="0">
                <a:latin typeface="Courier"/>
                <a:cs typeface="Courier"/>
              </a:rPr>
              <a:t>job.submit</a:t>
            </a:r>
            <a:endParaRPr lang="en-US" dirty="0" smtClean="0">
              <a:latin typeface="Courier"/>
              <a:cs typeface="Courier"/>
            </a:endParaRPr>
          </a:p>
          <a:p>
            <a:r>
              <a:rPr lang="en-US" dirty="0">
                <a:latin typeface="Courier"/>
                <a:cs typeface="Courier"/>
              </a:rPr>
              <a:t>	</a:t>
            </a:r>
            <a:r>
              <a:rPr lang="en-US" dirty="0" err="1" smtClean="0">
                <a:latin typeface="Courier"/>
                <a:cs typeface="Courier"/>
              </a:rPr>
              <a:t>compare_states</a:t>
            </a:r>
            <a:endParaRPr lang="en-US" dirty="0" smtClean="0">
              <a:latin typeface="Courier"/>
              <a:cs typeface="Courier"/>
            </a:endParaRPr>
          </a:p>
          <a:p>
            <a:r>
              <a:rPr lang="en-US" dirty="0">
                <a:latin typeface="Courier"/>
                <a:cs typeface="Courier"/>
              </a:rPr>
              <a:t>	</a:t>
            </a:r>
            <a:r>
              <a:rPr lang="en-US" dirty="0" err="1" smtClean="0">
                <a:latin typeface="Courier"/>
                <a:cs typeface="Courier"/>
              </a:rPr>
              <a:t>wi.dat</a:t>
            </a:r>
            <a:endParaRPr lang="en-US" dirty="0" smtClean="0">
              <a:latin typeface="Courier"/>
              <a:cs typeface="Courier"/>
            </a:endParaRPr>
          </a:p>
          <a:p>
            <a:r>
              <a:rPr lang="en-US" dirty="0">
                <a:latin typeface="Courier"/>
                <a:cs typeface="Courier"/>
              </a:rPr>
              <a:t>	</a:t>
            </a:r>
            <a:r>
              <a:rPr lang="en-US" dirty="0" err="1" smtClean="0">
                <a:latin typeface="Courier"/>
                <a:cs typeface="Courier"/>
              </a:rPr>
              <a:t>us.dat</a:t>
            </a:r>
            <a:endParaRPr lang="en-US" b="1" dirty="0">
              <a:latin typeface="Courier"/>
              <a:cs typeface="Courier"/>
            </a:endParaRPr>
          </a:p>
          <a:p>
            <a:r>
              <a:rPr lang="en-US" b="1" dirty="0" smtClean="0">
                <a:latin typeface="Courier"/>
                <a:cs typeface="Courier"/>
              </a:rPr>
              <a:t>   </a:t>
            </a:r>
            <a:r>
              <a:rPr lang="en-US" dirty="0" err="1" smtClean="0">
                <a:latin typeface="Courier"/>
                <a:cs typeface="Courier"/>
              </a:rPr>
              <a:t>job.log</a:t>
            </a:r>
            <a:endParaRPr lang="en-US" dirty="0" smtClean="0">
              <a:latin typeface="Courier"/>
              <a:cs typeface="Courier"/>
            </a:endParaRPr>
          </a:p>
          <a:p>
            <a:r>
              <a:rPr lang="en-US" dirty="0">
                <a:latin typeface="Courier"/>
                <a:cs typeface="Courier"/>
              </a:rPr>
              <a:t> </a:t>
            </a:r>
            <a:r>
              <a:rPr lang="en-US" dirty="0" smtClean="0">
                <a:latin typeface="Courier"/>
                <a:cs typeface="Courier"/>
              </a:rPr>
              <a:t>  </a:t>
            </a:r>
            <a:r>
              <a:rPr lang="en-US" dirty="0" err="1" smtClean="0">
                <a:latin typeface="Courier"/>
                <a:cs typeface="Courier"/>
              </a:rPr>
              <a:t>job.out</a:t>
            </a:r>
            <a:endParaRPr lang="en-US" dirty="0" smtClean="0">
              <a:latin typeface="Courier"/>
              <a:cs typeface="Courier"/>
            </a:endParaRPr>
          </a:p>
          <a:p>
            <a:r>
              <a:rPr lang="en-US" dirty="0">
                <a:latin typeface="Courier"/>
                <a:cs typeface="Courier"/>
              </a:rPr>
              <a:t> </a:t>
            </a:r>
            <a:r>
              <a:rPr lang="en-US" dirty="0" smtClean="0">
                <a:latin typeface="Courier"/>
                <a:cs typeface="Courier"/>
              </a:rPr>
              <a:t>  </a:t>
            </a:r>
            <a:r>
              <a:rPr lang="en-US" dirty="0" err="1" smtClean="0">
                <a:latin typeface="Courier"/>
                <a:cs typeface="Courier"/>
              </a:rPr>
              <a:t>job.err</a:t>
            </a:r>
            <a:endParaRPr lang="en-US" dirty="0">
              <a:latin typeface="Courier"/>
              <a:cs typeface="Courier"/>
            </a:endParaRPr>
          </a:p>
          <a:p>
            <a:r>
              <a:rPr lang="en-US" b="1" dirty="0" smtClean="0">
                <a:latin typeface="Courier"/>
                <a:cs typeface="Courier"/>
              </a:rPr>
              <a:t>	</a:t>
            </a:r>
            <a:r>
              <a:rPr lang="en-US" b="1" dirty="0" err="1" smtClean="0">
                <a:latin typeface="Courier"/>
                <a:cs typeface="Courier"/>
              </a:rPr>
              <a:t>wi.dat.out</a:t>
            </a:r>
            <a:endParaRPr lang="en-US" b="1" dirty="0" smtClean="0">
              <a:latin typeface="Courier"/>
              <a:cs typeface="Courier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42284" y="3167401"/>
            <a:ext cx="2044337" cy="4889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dirty="0" smtClean="0">
                <a:latin typeface="Arial"/>
                <a:cs typeface="Arial"/>
              </a:rPr>
              <a:t>Submit Node</a:t>
            </a:r>
            <a:endParaRPr lang="en-US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336103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Log File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67414" y="1534732"/>
            <a:ext cx="8722587" cy="5262978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Courier"/>
                <a:cs typeface="Courier"/>
              </a:rPr>
              <a:t>000 </a:t>
            </a:r>
            <a:r>
              <a:rPr lang="en-US" sz="1400" dirty="0" smtClean="0">
                <a:latin typeface="Courier"/>
                <a:cs typeface="Courier"/>
              </a:rPr>
              <a:t>(128.000.000</a:t>
            </a:r>
            <a:r>
              <a:rPr lang="en-US" sz="1400" dirty="0">
                <a:latin typeface="Courier"/>
                <a:cs typeface="Courier"/>
              </a:rPr>
              <a:t>) 05/09 11:09:08 Job submitted from host: &lt;</a:t>
            </a:r>
            <a:r>
              <a:rPr lang="en-US" sz="1400" dirty="0" smtClean="0">
                <a:latin typeface="Courier"/>
                <a:cs typeface="Courier"/>
              </a:rPr>
              <a:t>128.104.101.92&amp;</a:t>
            </a:r>
            <a:r>
              <a:rPr lang="en-US" sz="1400" dirty="0">
                <a:latin typeface="Courier"/>
                <a:cs typeface="Courier"/>
              </a:rPr>
              <a:t>sock=6423_b881_3&gt;</a:t>
            </a:r>
          </a:p>
          <a:p>
            <a:r>
              <a:rPr lang="en-US" sz="1400" dirty="0">
                <a:latin typeface="Courier"/>
                <a:cs typeface="Courier"/>
              </a:rPr>
              <a:t>...</a:t>
            </a:r>
          </a:p>
          <a:p>
            <a:r>
              <a:rPr lang="en-US" sz="1400" dirty="0">
                <a:latin typeface="Courier"/>
                <a:cs typeface="Courier"/>
              </a:rPr>
              <a:t>001 </a:t>
            </a:r>
            <a:r>
              <a:rPr lang="en-US" sz="1400" dirty="0" smtClean="0">
                <a:latin typeface="Courier"/>
                <a:cs typeface="Courier"/>
              </a:rPr>
              <a:t>(128.000.000</a:t>
            </a:r>
            <a:r>
              <a:rPr lang="en-US" sz="1400" dirty="0">
                <a:latin typeface="Courier"/>
                <a:cs typeface="Courier"/>
              </a:rPr>
              <a:t>) 05/09 11:10:46 Job executing on host: &lt;128.104.101.128:</a:t>
            </a:r>
            <a:r>
              <a:rPr lang="en-US" sz="1400" dirty="0" smtClean="0">
                <a:latin typeface="Courier"/>
                <a:cs typeface="Courier"/>
              </a:rPr>
              <a:t>9618&amp;</a:t>
            </a:r>
            <a:r>
              <a:rPr lang="en-US" sz="1400" dirty="0">
                <a:latin typeface="Courier"/>
                <a:cs typeface="Courier"/>
              </a:rPr>
              <a:t>sock=5053_3126_3&gt;</a:t>
            </a:r>
          </a:p>
          <a:p>
            <a:r>
              <a:rPr lang="en-US" sz="1400" dirty="0">
                <a:latin typeface="Courier"/>
                <a:cs typeface="Courier"/>
              </a:rPr>
              <a:t>...</a:t>
            </a:r>
          </a:p>
          <a:p>
            <a:r>
              <a:rPr lang="en-US" sz="1400" dirty="0">
                <a:latin typeface="Courier"/>
                <a:cs typeface="Courier"/>
              </a:rPr>
              <a:t>006 </a:t>
            </a:r>
            <a:r>
              <a:rPr lang="en-US" sz="1400" dirty="0" smtClean="0">
                <a:latin typeface="Courier"/>
                <a:cs typeface="Courier"/>
              </a:rPr>
              <a:t>(128.000.000</a:t>
            </a:r>
            <a:r>
              <a:rPr lang="en-US" sz="1400" dirty="0">
                <a:latin typeface="Courier"/>
                <a:cs typeface="Courier"/>
              </a:rPr>
              <a:t>) 05/09 11:10:54 Image size of job updated: 220</a:t>
            </a:r>
          </a:p>
          <a:p>
            <a:r>
              <a:rPr lang="en-US" sz="1400" dirty="0">
                <a:latin typeface="Courier"/>
                <a:cs typeface="Courier"/>
              </a:rPr>
              <a:t>	1  -  </a:t>
            </a:r>
            <a:r>
              <a:rPr lang="en-US" sz="1400" dirty="0" err="1">
                <a:latin typeface="Courier"/>
                <a:cs typeface="Courier"/>
              </a:rPr>
              <a:t>MemoryUsage</a:t>
            </a:r>
            <a:r>
              <a:rPr lang="en-US" sz="1400" dirty="0">
                <a:latin typeface="Courier"/>
                <a:cs typeface="Courier"/>
              </a:rPr>
              <a:t> of job (MB)</a:t>
            </a:r>
          </a:p>
          <a:p>
            <a:r>
              <a:rPr lang="en-US" sz="1400" dirty="0">
                <a:latin typeface="Courier"/>
                <a:cs typeface="Courier"/>
              </a:rPr>
              <a:t>	220  -  </a:t>
            </a:r>
            <a:r>
              <a:rPr lang="en-US" sz="1400" dirty="0" err="1">
                <a:latin typeface="Courier"/>
                <a:cs typeface="Courier"/>
              </a:rPr>
              <a:t>ResidentSetSize</a:t>
            </a:r>
            <a:r>
              <a:rPr lang="en-US" sz="1400" dirty="0">
                <a:latin typeface="Courier"/>
                <a:cs typeface="Courier"/>
              </a:rPr>
              <a:t> of job (KB)</a:t>
            </a:r>
          </a:p>
          <a:p>
            <a:r>
              <a:rPr lang="en-US" sz="1400" dirty="0">
                <a:latin typeface="Courier"/>
                <a:cs typeface="Courier"/>
              </a:rPr>
              <a:t>...</a:t>
            </a:r>
          </a:p>
          <a:p>
            <a:r>
              <a:rPr lang="en-US" sz="1400" dirty="0">
                <a:latin typeface="Courier"/>
                <a:cs typeface="Courier"/>
              </a:rPr>
              <a:t>005 </a:t>
            </a:r>
            <a:r>
              <a:rPr lang="en-US" sz="1400" dirty="0" smtClean="0">
                <a:latin typeface="Courier"/>
                <a:cs typeface="Courier"/>
              </a:rPr>
              <a:t>(128.000.000</a:t>
            </a:r>
            <a:r>
              <a:rPr lang="en-US" sz="1400" dirty="0">
                <a:latin typeface="Courier"/>
                <a:cs typeface="Courier"/>
              </a:rPr>
              <a:t>) 05/09 11:12:48 Job terminated.</a:t>
            </a:r>
          </a:p>
          <a:p>
            <a:r>
              <a:rPr lang="en-US" sz="1400" dirty="0">
                <a:latin typeface="Courier"/>
                <a:cs typeface="Courier"/>
              </a:rPr>
              <a:t>	(1) Normal termination (return value 0)</a:t>
            </a:r>
          </a:p>
          <a:p>
            <a:r>
              <a:rPr lang="de-DE" sz="1400" dirty="0">
                <a:latin typeface="Courier"/>
                <a:cs typeface="Courier"/>
              </a:rPr>
              <a:t>		</a:t>
            </a:r>
            <a:r>
              <a:rPr lang="de-DE" sz="1400" dirty="0" err="1">
                <a:latin typeface="Courier"/>
                <a:cs typeface="Courier"/>
              </a:rPr>
              <a:t>Usr</a:t>
            </a:r>
            <a:r>
              <a:rPr lang="de-DE" sz="1400" dirty="0">
                <a:latin typeface="Courier"/>
                <a:cs typeface="Courier"/>
              </a:rPr>
              <a:t> 0 00:00:00, </a:t>
            </a:r>
            <a:r>
              <a:rPr lang="de-DE" sz="1400" dirty="0" err="1">
                <a:latin typeface="Courier"/>
                <a:cs typeface="Courier"/>
              </a:rPr>
              <a:t>Sys</a:t>
            </a:r>
            <a:r>
              <a:rPr lang="de-DE" sz="1400" dirty="0">
                <a:latin typeface="Courier"/>
                <a:cs typeface="Courier"/>
              </a:rPr>
              <a:t> 0 00:00:00  -  Run Remote </a:t>
            </a:r>
            <a:r>
              <a:rPr lang="de-DE" sz="1400" dirty="0" err="1">
                <a:latin typeface="Courier"/>
                <a:cs typeface="Courier"/>
              </a:rPr>
              <a:t>Usage</a:t>
            </a:r>
            <a:endParaRPr lang="de-DE" sz="1400" dirty="0">
              <a:latin typeface="Courier"/>
              <a:cs typeface="Courier"/>
            </a:endParaRPr>
          </a:p>
          <a:p>
            <a:r>
              <a:rPr lang="en-US" sz="1400" dirty="0">
                <a:latin typeface="Courier"/>
                <a:cs typeface="Courier"/>
              </a:rPr>
              <a:t>		</a:t>
            </a:r>
            <a:r>
              <a:rPr lang="en-US" sz="1400" dirty="0" err="1">
                <a:latin typeface="Courier"/>
                <a:cs typeface="Courier"/>
              </a:rPr>
              <a:t>Usr</a:t>
            </a:r>
            <a:r>
              <a:rPr lang="en-US" sz="1400" dirty="0">
                <a:latin typeface="Courier"/>
                <a:cs typeface="Courier"/>
              </a:rPr>
              <a:t> 0 00:00:00, Sys 0 00:00:00  -  Run Local Usage</a:t>
            </a:r>
          </a:p>
          <a:p>
            <a:r>
              <a:rPr lang="en-US" sz="1400" dirty="0">
                <a:latin typeface="Courier"/>
                <a:cs typeface="Courier"/>
              </a:rPr>
              <a:t>		</a:t>
            </a:r>
            <a:r>
              <a:rPr lang="en-US" sz="1400" dirty="0" err="1">
                <a:latin typeface="Courier"/>
                <a:cs typeface="Courier"/>
              </a:rPr>
              <a:t>Usr</a:t>
            </a:r>
            <a:r>
              <a:rPr lang="en-US" sz="1400" dirty="0">
                <a:latin typeface="Courier"/>
                <a:cs typeface="Courier"/>
              </a:rPr>
              <a:t> 0 00:00:00, Sys 0 00:00:00  -  Total Remote Usage</a:t>
            </a:r>
          </a:p>
          <a:p>
            <a:r>
              <a:rPr lang="en-US" sz="1400" dirty="0">
                <a:latin typeface="Courier"/>
                <a:cs typeface="Courier"/>
              </a:rPr>
              <a:t>		</a:t>
            </a:r>
            <a:r>
              <a:rPr lang="en-US" sz="1400" dirty="0" err="1">
                <a:latin typeface="Courier"/>
                <a:cs typeface="Courier"/>
              </a:rPr>
              <a:t>Usr</a:t>
            </a:r>
            <a:r>
              <a:rPr lang="en-US" sz="1400" dirty="0">
                <a:latin typeface="Courier"/>
                <a:cs typeface="Courier"/>
              </a:rPr>
              <a:t> 0 00:00:00, Sys 0 00:00:00  -  Total Local Usage</a:t>
            </a:r>
          </a:p>
          <a:p>
            <a:r>
              <a:rPr lang="en-US" sz="1400" dirty="0">
                <a:latin typeface="Courier"/>
                <a:cs typeface="Courier"/>
              </a:rPr>
              <a:t>	0  -  Run Bytes Sent By Job</a:t>
            </a:r>
          </a:p>
          <a:p>
            <a:r>
              <a:rPr lang="en-US" sz="1400" dirty="0">
                <a:latin typeface="Courier"/>
                <a:cs typeface="Courier"/>
              </a:rPr>
              <a:t>	33  -  Run Bytes Received By Job</a:t>
            </a:r>
          </a:p>
          <a:p>
            <a:r>
              <a:rPr lang="en-US" sz="1400" dirty="0">
                <a:latin typeface="Courier"/>
                <a:cs typeface="Courier"/>
              </a:rPr>
              <a:t>	0  -  Total Bytes Sent By Job</a:t>
            </a:r>
          </a:p>
          <a:p>
            <a:r>
              <a:rPr lang="en-US" sz="1400" dirty="0">
                <a:latin typeface="Courier"/>
                <a:cs typeface="Courier"/>
              </a:rPr>
              <a:t>	33  -  Total Bytes Received By Job</a:t>
            </a:r>
          </a:p>
          <a:p>
            <a:r>
              <a:rPr lang="en-US" sz="1400" dirty="0">
                <a:latin typeface="Courier"/>
                <a:cs typeface="Courier"/>
              </a:rPr>
              <a:t>	</a:t>
            </a:r>
            <a:r>
              <a:rPr lang="en-US" sz="1400" dirty="0" err="1">
                <a:latin typeface="Courier"/>
                <a:cs typeface="Courier"/>
              </a:rPr>
              <a:t>Partitionable</a:t>
            </a:r>
            <a:r>
              <a:rPr lang="en-US" sz="1400" dirty="0">
                <a:latin typeface="Courier"/>
                <a:cs typeface="Courier"/>
              </a:rPr>
              <a:t> Resources :    Usage  Request Allocated</a:t>
            </a:r>
          </a:p>
          <a:p>
            <a:r>
              <a:rPr lang="ro-RO" sz="1400" dirty="0">
                <a:latin typeface="Courier"/>
                <a:cs typeface="Courier"/>
              </a:rPr>
              <a:t>	   Cpus                 :                 1         1</a:t>
            </a:r>
          </a:p>
          <a:p>
            <a:r>
              <a:rPr lang="da-DK" sz="1400" dirty="0">
                <a:latin typeface="Courier"/>
                <a:cs typeface="Courier"/>
              </a:rPr>
              <a:t>	   Disk (KB)            :       14    20480  17203728</a:t>
            </a:r>
          </a:p>
          <a:p>
            <a:r>
              <a:rPr lang="en-US" sz="1400" dirty="0">
                <a:latin typeface="Courier"/>
                <a:cs typeface="Courier"/>
              </a:rPr>
              <a:t>	   Memory (MB)          :        1       20        20</a:t>
            </a:r>
            <a:endParaRPr lang="en-US" sz="1400" dirty="0" smtClean="0">
              <a:latin typeface="Courier"/>
              <a:cs typeface="Courier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2136587" y="1564614"/>
            <a:ext cx="3047999" cy="273758"/>
          </a:xfrm>
          <a:prstGeom prst="roundRect">
            <a:avLst/>
          </a:prstGeom>
          <a:solidFill>
            <a:schemeClr val="accent6">
              <a:alpha val="30000"/>
            </a:schemeClr>
          </a:solidFill>
          <a:ln>
            <a:solidFill>
              <a:schemeClr val="accent6">
                <a:shade val="95000"/>
                <a:satMod val="105000"/>
                <a:alpha val="30000"/>
              </a:schemeClr>
            </a:solidFill>
          </a:ln>
          <a:effectLst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2136587" y="2225014"/>
            <a:ext cx="3047999" cy="273758"/>
          </a:xfrm>
          <a:prstGeom prst="roundRect">
            <a:avLst/>
          </a:prstGeom>
          <a:solidFill>
            <a:schemeClr val="accent6">
              <a:alpha val="30000"/>
            </a:schemeClr>
          </a:solidFill>
          <a:ln>
            <a:solidFill>
              <a:schemeClr val="accent6">
                <a:shade val="95000"/>
                <a:satMod val="105000"/>
                <a:alpha val="30000"/>
              </a:schemeClr>
            </a:solidFill>
          </a:ln>
          <a:effectLst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2136587" y="3674308"/>
            <a:ext cx="3331882" cy="273758"/>
          </a:xfrm>
          <a:prstGeom prst="roundRect">
            <a:avLst/>
          </a:prstGeom>
          <a:solidFill>
            <a:schemeClr val="accent6">
              <a:alpha val="30000"/>
            </a:schemeClr>
          </a:solidFill>
          <a:ln>
            <a:solidFill>
              <a:schemeClr val="accent6">
                <a:shade val="95000"/>
                <a:satMod val="105000"/>
                <a:alpha val="30000"/>
              </a:schemeClr>
            </a:solidFill>
          </a:ln>
          <a:effectLst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/>
          <p:cNvSpPr/>
          <p:nvPr/>
        </p:nvSpPr>
        <p:spPr>
          <a:xfrm>
            <a:off x="944282" y="6064896"/>
            <a:ext cx="5525247" cy="613809"/>
          </a:xfrm>
          <a:prstGeom prst="roundRect">
            <a:avLst/>
          </a:prstGeom>
          <a:solidFill>
            <a:schemeClr val="accent6">
              <a:alpha val="30000"/>
            </a:schemeClr>
          </a:solidFill>
          <a:ln>
            <a:solidFill>
              <a:schemeClr val="accent6">
                <a:shade val="95000"/>
                <a:satMod val="105000"/>
                <a:alpha val="30000"/>
              </a:schemeClr>
            </a:solidFill>
          </a:ln>
          <a:effectLst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33512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Job States</a:t>
            </a:r>
            <a:endParaRPr lang="en-US" dirty="0"/>
          </a:p>
        </p:txBody>
      </p:sp>
      <p:sp>
        <p:nvSpPr>
          <p:cNvPr id="6" name="Rounded Rectangle 5"/>
          <p:cNvSpPr/>
          <p:nvPr/>
        </p:nvSpPr>
        <p:spPr>
          <a:xfrm>
            <a:off x="0" y="3284032"/>
            <a:ext cx="1157570" cy="673814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latin typeface="Arial"/>
              </a:rPr>
              <a:t>condor_</a:t>
            </a:r>
          </a:p>
          <a:p>
            <a:pPr algn="ctr"/>
            <a:r>
              <a:rPr lang="en-US" sz="1600" dirty="0" smtClean="0">
                <a:latin typeface="Arial"/>
              </a:rPr>
              <a:t>submit</a:t>
            </a:r>
            <a:endParaRPr lang="en-US" sz="1600" dirty="0">
              <a:latin typeface="Arial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1607736" y="2949851"/>
            <a:ext cx="1376435" cy="134217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latin typeface="Arial"/>
              </a:rPr>
              <a:t>Idle </a:t>
            </a:r>
          </a:p>
          <a:p>
            <a:pPr algn="ctr"/>
            <a:r>
              <a:rPr lang="en-US" sz="1600" dirty="0" smtClean="0">
                <a:latin typeface="Arial"/>
              </a:rPr>
              <a:t>(I)</a:t>
            </a:r>
            <a:endParaRPr lang="en-US" sz="1600" dirty="0">
              <a:latin typeface="Arial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4349666" y="2949851"/>
            <a:ext cx="1357795" cy="134745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latin typeface="Arial"/>
              </a:rPr>
              <a:t>Running (R)</a:t>
            </a:r>
            <a:endParaRPr lang="en-US" sz="1600" dirty="0">
              <a:latin typeface="Arial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6939624" y="2949850"/>
            <a:ext cx="1396424" cy="134217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latin typeface="Arial"/>
              </a:rPr>
              <a:t>Completed</a:t>
            </a:r>
          </a:p>
          <a:p>
            <a:pPr algn="ctr"/>
            <a:r>
              <a:rPr lang="en-US" sz="1600" dirty="0" smtClean="0">
                <a:latin typeface="Arial"/>
              </a:rPr>
              <a:t>(C)</a:t>
            </a:r>
            <a:endParaRPr lang="en-US" sz="1600" dirty="0">
              <a:latin typeface="Arial"/>
            </a:endParaRPr>
          </a:p>
        </p:txBody>
      </p:sp>
      <p:cxnSp>
        <p:nvCxnSpPr>
          <p:cNvPr id="10" name="Straight Arrow Connector 9"/>
          <p:cNvCxnSpPr>
            <a:stCxn id="6" idx="3"/>
            <a:endCxn id="7" idx="1"/>
          </p:cNvCxnSpPr>
          <p:nvPr/>
        </p:nvCxnSpPr>
        <p:spPr>
          <a:xfrm>
            <a:off x="1157570" y="3620939"/>
            <a:ext cx="450166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>
            <a:stCxn id="7" idx="3"/>
            <a:endCxn id="8" idx="1"/>
          </p:cNvCxnSpPr>
          <p:nvPr/>
        </p:nvCxnSpPr>
        <p:spPr>
          <a:xfrm>
            <a:off x="2984171" y="3620939"/>
            <a:ext cx="1365495" cy="263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stCxn id="8" idx="3"/>
            <a:endCxn id="9" idx="1"/>
          </p:cNvCxnSpPr>
          <p:nvPr/>
        </p:nvCxnSpPr>
        <p:spPr>
          <a:xfrm flipV="1">
            <a:off x="5707461" y="3620938"/>
            <a:ext cx="1232163" cy="263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TextBox 48"/>
          <p:cNvSpPr txBox="1"/>
          <p:nvPr/>
        </p:nvSpPr>
        <p:spPr>
          <a:xfrm>
            <a:off x="2939199" y="1638498"/>
            <a:ext cx="1391126" cy="1477328"/>
          </a:xfrm>
          <a:prstGeom prst="rect">
            <a:avLst/>
          </a:prstGeom>
          <a:noFill/>
          <a:ln w="76200" cmpd="sng"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latin typeface="Arial"/>
                <a:cs typeface="Arial"/>
              </a:rPr>
              <a:t>transfer</a:t>
            </a:r>
          </a:p>
          <a:p>
            <a:pPr algn="ctr"/>
            <a:r>
              <a:rPr lang="en-US" dirty="0" smtClean="0">
                <a:latin typeface="Arial"/>
                <a:cs typeface="Arial"/>
              </a:rPr>
              <a:t>executable</a:t>
            </a:r>
          </a:p>
          <a:p>
            <a:pPr algn="ctr"/>
            <a:r>
              <a:rPr lang="en-US" dirty="0" smtClean="0">
                <a:latin typeface="Arial"/>
                <a:cs typeface="Arial"/>
              </a:rPr>
              <a:t>and input to </a:t>
            </a:r>
          </a:p>
          <a:p>
            <a:pPr algn="ctr"/>
            <a:r>
              <a:rPr lang="en-US" dirty="0" smtClean="0">
                <a:latin typeface="Arial"/>
                <a:cs typeface="Arial"/>
              </a:rPr>
              <a:t>execute</a:t>
            </a:r>
          </a:p>
          <a:p>
            <a:pPr algn="ctr"/>
            <a:r>
              <a:rPr lang="en-US" dirty="0" smtClean="0">
                <a:latin typeface="Arial"/>
                <a:cs typeface="Arial"/>
              </a:rPr>
              <a:t>node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5590227" y="1773603"/>
            <a:ext cx="1442184" cy="1200329"/>
          </a:xfrm>
          <a:prstGeom prst="rect">
            <a:avLst/>
          </a:prstGeom>
          <a:noFill/>
          <a:ln w="76200" cmpd="sng"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latin typeface="Arial"/>
                <a:cs typeface="Arial"/>
              </a:rPr>
              <a:t>transfer</a:t>
            </a:r>
          </a:p>
          <a:p>
            <a:pPr algn="ctr"/>
            <a:r>
              <a:rPr lang="en-US" dirty="0" smtClean="0">
                <a:latin typeface="Arial"/>
                <a:cs typeface="Arial"/>
              </a:rPr>
              <a:t>output</a:t>
            </a:r>
          </a:p>
          <a:p>
            <a:pPr algn="ctr"/>
            <a:r>
              <a:rPr lang="en-US" dirty="0" smtClean="0">
                <a:latin typeface="Arial"/>
                <a:cs typeface="Arial"/>
              </a:rPr>
              <a:t>back to </a:t>
            </a:r>
          </a:p>
          <a:p>
            <a:pPr algn="ctr"/>
            <a:r>
              <a:rPr lang="en-US" dirty="0" smtClean="0">
                <a:latin typeface="Arial"/>
                <a:cs typeface="Arial"/>
              </a:rPr>
              <a:t>submit node</a:t>
            </a:r>
          </a:p>
        </p:txBody>
      </p:sp>
      <p:sp>
        <p:nvSpPr>
          <p:cNvPr id="34" name="Right Bracket 33"/>
          <p:cNvSpPr/>
          <p:nvPr/>
        </p:nvSpPr>
        <p:spPr>
          <a:xfrm rot="5400000">
            <a:off x="3472706" y="2308065"/>
            <a:ext cx="160781" cy="4791053"/>
          </a:xfrm>
          <a:prstGeom prst="rightBracket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ight Bracket 34"/>
          <p:cNvSpPr/>
          <p:nvPr/>
        </p:nvSpPr>
        <p:spPr>
          <a:xfrm rot="5400000">
            <a:off x="7513627" y="3610805"/>
            <a:ext cx="160778" cy="2185568"/>
          </a:xfrm>
          <a:prstGeom prst="rightBracket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ounded Rectangle 35"/>
          <p:cNvSpPr/>
          <p:nvPr/>
        </p:nvSpPr>
        <p:spPr>
          <a:xfrm>
            <a:off x="2543518" y="4671452"/>
            <a:ext cx="1806148" cy="67381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latin typeface="Arial"/>
              </a:rPr>
              <a:t>in the queue</a:t>
            </a:r>
            <a:endParaRPr lang="en-US" sz="1600" dirty="0">
              <a:latin typeface="Arial"/>
            </a:endParaRPr>
          </a:p>
        </p:txBody>
      </p:sp>
      <p:sp>
        <p:nvSpPr>
          <p:cNvPr id="37" name="Rounded Rectangle 36"/>
          <p:cNvSpPr/>
          <p:nvPr/>
        </p:nvSpPr>
        <p:spPr>
          <a:xfrm>
            <a:off x="6497746" y="4687527"/>
            <a:ext cx="2156900" cy="67381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latin typeface="Arial"/>
              </a:rPr>
              <a:t>leaving the queue</a:t>
            </a:r>
            <a:endParaRPr lang="en-US" sz="1600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303079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Assumptions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Aspects of your submit file may be dictated by infrastructure + configuration</a:t>
            </a:r>
          </a:p>
          <a:p>
            <a:r>
              <a:rPr lang="en-US" dirty="0" smtClean="0"/>
              <a:t>For example: file transfer</a:t>
            </a:r>
          </a:p>
          <a:p>
            <a:pPr lvl="1"/>
            <a:r>
              <a:rPr lang="en-US" dirty="0" smtClean="0"/>
              <a:t>previous example assumed files would need to be transferred between submit/execute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not the case with a shared </a:t>
            </a:r>
            <a:r>
              <a:rPr lang="en-US" dirty="0" err="1" smtClean="0"/>
              <a:t>filesystem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392590" y="5344732"/>
            <a:ext cx="5398763" cy="369332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err="1" smtClean="0">
                <a:latin typeface="Courier"/>
                <a:cs typeface="Courier"/>
              </a:rPr>
              <a:t>should_transfer_files</a:t>
            </a:r>
            <a:r>
              <a:rPr lang="en-US" dirty="0" smtClean="0">
                <a:latin typeface="Courier"/>
                <a:cs typeface="Courier"/>
              </a:rPr>
              <a:t> = NO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392590" y="4301838"/>
            <a:ext cx="5398763" cy="369332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err="1" smtClean="0">
                <a:latin typeface="Courier"/>
                <a:cs typeface="Courier"/>
              </a:rPr>
              <a:t>should_transfer_files</a:t>
            </a:r>
            <a:r>
              <a:rPr lang="en-US" dirty="0" smtClean="0">
                <a:latin typeface="Courier"/>
                <a:cs typeface="Courier"/>
              </a:rPr>
              <a:t> = YES</a:t>
            </a:r>
          </a:p>
        </p:txBody>
      </p:sp>
    </p:spTree>
    <p:extLst>
      <p:ext uri="{BB962C8B-B14F-4D97-AF65-F5344CB8AC3E}">
        <p14:creationId xmlns:p14="http://schemas.microsoft.com/office/powerpoint/2010/main" val="42621982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Introduction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58755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Shared </a:t>
            </a:r>
            <a:r>
              <a:rPr lang="en-US" dirty="0" err="1" smtClean="0"/>
              <a:t>Filesystem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5779" y="1600200"/>
            <a:ext cx="8678332" cy="4525963"/>
          </a:xfrm>
        </p:spPr>
        <p:txBody>
          <a:bodyPr/>
          <a:lstStyle/>
          <a:p>
            <a:r>
              <a:rPr lang="en-US" dirty="0" smtClean="0"/>
              <a:t>If a system has a shared </a:t>
            </a:r>
            <a:r>
              <a:rPr lang="en-US" dirty="0" err="1" smtClean="0"/>
              <a:t>filesystem</a:t>
            </a:r>
            <a:r>
              <a:rPr lang="en-US" dirty="0" smtClean="0"/>
              <a:t>, where file transfer is not enabled, the submit directory and execute directory are the same.</a:t>
            </a:r>
          </a:p>
        </p:txBody>
      </p:sp>
      <p:sp>
        <p:nvSpPr>
          <p:cNvPr id="6" name="Rectangle 5"/>
          <p:cNvSpPr/>
          <p:nvPr/>
        </p:nvSpPr>
        <p:spPr>
          <a:xfrm>
            <a:off x="650515" y="4960471"/>
            <a:ext cx="7620323" cy="140573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000" dirty="0" err="1" smtClean="0">
                <a:latin typeface="Courier"/>
                <a:cs typeface="Courier"/>
              </a:rPr>
              <a:t>shared_dir</a:t>
            </a:r>
            <a:r>
              <a:rPr lang="en-US" sz="2000" dirty="0" smtClean="0">
                <a:latin typeface="Courier"/>
                <a:cs typeface="Courier"/>
              </a:rPr>
              <a:t>/</a:t>
            </a:r>
          </a:p>
          <a:p>
            <a:r>
              <a:rPr lang="en-US" sz="2000" dirty="0">
                <a:latin typeface="Courier"/>
                <a:cs typeface="Courier"/>
              </a:rPr>
              <a:t>	</a:t>
            </a:r>
            <a:r>
              <a:rPr lang="en-US" sz="2000" dirty="0" smtClean="0">
                <a:latin typeface="Courier"/>
                <a:cs typeface="Courier"/>
              </a:rPr>
              <a:t>input</a:t>
            </a:r>
            <a:endParaRPr lang="en-US" sz="2000" dirty="0">
              <a:latin typeface="Courier"/>
              <a:cs typeface="Courier"/>
            </a:endParaRPr>
          </a:p>
          <a:p>
            <a:r>
              <a:rPr lang="en-US" sz="2000" dirty="0" smtClean="0">
                <a:latin typeface="Courier"/>
                <a:cs typeface="Courier"/>
              </a:rPr>
              <a:t>	executable</a:t>
            </a:r>
          </a:p>
          <a:p>
            <a:r>
              <a:rPr lang="en-US" sz="2000" dirty="0" smtClean="0">
                <a:latin typeface="Courier"/>
                <a:cs typeface="Courier"/>
              </a:rPr>
              <a:t>	output</a:t>
            </a:r>
            <a:endParaRPr lang="en-US" sz="2000" dirty="0">
              <a:latin typeface="Courier"/>
              <a:cs typeface="Courier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50515" y="3395825"/>
            <a:ext cx="3144158" cy="1158104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atin typeface="Arial"/>
                <a:cs typeface="Arial"/>
              </a:rPr>
              <a:t>Submit</a:t>
            </a:r>
            <a:endParaRPr lang="en-US" sz="2400" dirty="0">
              <a:latin typeface="Arial"/>
              <a:cs typeface="Arial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5173146" y="3395825"/>
            <a:ext cx="3097692" cy="115810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atin typeface="Arial"/>
                <a:cs typeface="Arial"/>
              </a:rPr>
              <a:t>Execute</a:t>
            </a:r>
            <a:endParaRPr lang="en-US" sz="2400" dirty="0">
              <a:latin typeface="Arial"/>
              <a:cs typeface="Arial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650515" y="3215565"/>
            <a:ext cx="3144158" cy="1636329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atin typeface="Arial"/>
                <a:cs typeface="Arial"/>
              </a:rPr>
              <a:t>Submit</a:t>
            </a:r>
            <a:endParaRPr lang="en-US" sz="2400" dirty="0">
              <a:latin typeface="Arial"/>
              <a:cs typeface="Arial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173146" y="3215566"/>
            <a:ext cx="3097692" cy="163632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atin typeface="Arial"/>
                <a:cs typeface="Arial"/>
              </a:rPr>
              <a:t>Execute</a:t>
            </a:r>
            <a:endParaRPr lang="en-US" sz="24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401939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Resource Request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Jobs are nearly always using a part of a computer, not the whole thing</a:t>
            </a:r>
          </a:p>
          <a:p>
            <a:r>
              <a:rPr lang="en-US" dirty="0" smtClean="0"/>
              <a:t>Very important to request appropriate resources (memory, </a:t>
            </a:r>
            <a:r>
              <a:rPr lang="en-US" dirty="0" err="1" smtClean="0"/>
              <a:t>cpus</a:t>
            </a:r>
            <a:r>
              <a:rPr lang="en-US" dirty="0" smtClean="0"/>
              <a:t>, disk) for a job</a:t>
            </a:r>
          </a:p>
        </p:txBody>
      </p:sp>
      <p:pic>
        <p:nvPicPr>
          <p:cNvPr id="4" name="Picture 3" descr="Pumpkin-Pie-Whole-Slic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3212" y="4365846"/>
            <a:ext cx="4927626" cy="224679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358755" y="4619530"/>
            <a:ext cx="1730938" cy="10899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Arial"/>
                <a:cs typeface="Arial"/>
              </a:rPr>
              <a:t>whole computer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808153" y="5164524"/>
            <a:ext cx="1730938" cy="10899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Arial"/>
                <a:cs typeface="Arial"/>
              </a:rPr>
              <a:t>your request</a:t>
            </a:r>
            <a:endParaRPr lang="en-US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058748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Resource Assumptions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3883" y="1600201"/>
            <a:ext cx="8665882" cy="4786216"/>
          </a:xfrm>
        </p:spPr>
        <p:txBody>
          <a:bodyPr>
            <a:normAutofit/>
          </a:bodyPr>
          <a:lstStyle/>
          <a:p>
            <a:r>
              <a:rPr lang="en-US" dirty="0" smtClean="0"/>
              <a:t>Even if your system has default CPU, memory and disk requests, these may be too small!</a:t>
            </a:r>
          </a:p>
          <a:p>
            <a:r>
              <a:rPr lang="en-US" dirty="0" smtClean="0"/>
              <a:t>Important to run test jobs and use the log file to request the right amount of resources: </a:t>
            </a:r>
          </a:p>
          <a:p>
            <a:pPr lvl="1"/>
            <a:r>
              <a:rPr lang="en-US" dirty="0" smtClean="0"/>
              <a:t>requesting too little: causes problems for your and other jobs; jobs might by held by </a:t>
            </a:r>
            <a:r>
              <a:rPr lang="en-US" dirty="0" err="1" smtClean="0"/>
              <a:t>HTCondor</a:t>
            </a:r>
            <a:endParaRPr lang="en-US" dirty="0" smtClean="0"/>
          </a:p>
          <a:p>
            <a:pPr lvl="1"/>
            <a:r>
              <a:rPr lang="en-US" dirty="0"/>
              <a:t>requesting too much: </a:t>
            </a:r>
            <a:r>
              <a:rPr lang="en-US" dirty="0" smtClean="0"/>
              <a:t>jobs will match to fewer “slots”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58430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Job Matching and </a:t>
            </a:r>
            <a:br>
              <a:rPr lang="en-US" dirty="0" smtClean="0"/>
            </a:br>
            <a:r>
              <a:rPr lang="en-US" dirty="0" smtClean="0"/>
              <a:t>Class Ad Attributes</a:t>
            </a:r>
            <a:endParaRPr lang="en-US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50322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Central Manager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HTCondor</a:t>
            </a:r>
            <a:r>
              <a:rPr lang="en-US" dirty="0" smtClean="0"/>
              <a:t> matches jobs with computers via a “central manager”.</a:t>
            </a:r>
            <a:endParaRPr lang="en-US" dirty="0"/>
          </a:p>
        </p:txBody>
      </p:sp>
      <p:pic>
        <p:nvPicPr>
          <p:cNvPr id="10" name="Picture 9" descr="HTCondor_red_blk_notag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2499" y="2833938"/>
            <a:ext cx="1965768" cy="464616"/>
          </a:xfrm>
          <a:prstGeom prst="rect">
            <a:avLst/>
          </a:prstGeom>
        </p:spPr>
      </p:pic>
      <p:grpSp>
        <p:nvGrpSpPr>
          <p:cNvPr id="25" name="Group 24"/>
          <p:cNvGrpSpPr/>
          <p:nvPr/>
        </p:nvGrpSpPr>
        <p:grpSpPr>
          <a:xfrm>
            <a:off x="457200" y="4125698"/>
            <a:ext cx="2524144" cy="1977225"/>
            <a:chOff x="3086855" y="4123553"/>
            <a:chExt cx="2524144" cy="1977225"/>
          </a:xfrm>
        </p:grpSpPr>
        <p:pic>
          <p:nvPicPr>
            <p:cNvPr id="24" name="Picture 23" descr="queue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70925" y="4453650"/>
              <a:ext cx="2407920" cy="1606296"/>
            </a:xfrm>
            <a:prstGeom prst="rect">
              <a:avLst/>
            </a:prstGeom>
          </p:spPr>
        </p:pic>
        <p:sp>
          <p:nvSpPr>
            <p:cNvPr id="13" name="Rectangle 12"/>
            <p:cNvSpPr/>
            <p:nvPr/>
          </p:nvSpPr>
          <p:spPr>
            <a:xfrm>
              <a:off x="3086855" y="4123553"/>
              <a:ext cx="2524144" cy="1977225"/>
            </a:xfrm>
            <a:prstGeom prst="rect">
              <a:avLst/>
            </a:prstGeom>
            <a:no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latin typeface="Arial"/>
                  <a:cs typeface="Arial"/>
                </a:rPr>
                <a:t>submit</a:t>
              </a:r>
            </a:p>
            <a:p>
              <a:pPr algn="ctr"/>
              <a:endParaRPr lang="en-US" dirty="0" smtClean="0">
                <a:latin typeface="Arial"/>
                <a:cs typeface="Arial"/>
              </a:endParaRPr>
            </a:p>
            <a:p>
              <a:pPr algn="ctr"/>
              <a:endParaRPr lang="en-US" dirty="0"/>
            </a:p>
            <a:p>
              <a:pPr algn="ctr"/>
              <a:endParaRPr lang="en-US" dirty="0" smtClean="0"/>
            </a:p>
            <a:p>
              <a:pPr algn="ctr"/>
              <a:endParaRPr lang="en-US" dirty="0"/>
            </a:p>
            <a:p>
              <a:pPr algn="ctr"/>
              <a:endParaRPr lang="en-US" dirty="0" smtClean="0"/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6708589" y="3882987"/>
            <a:ext cx="1750032" cy="1141325"/>
            <a:chOff x="6708589" y="4275951"/>
            <a:chExt cx="1750032" cy="1141325"/>
          </a:xfrm>
        </p:grpSpPr>
        <p:pic>
          <p:nvPicPr>
            <p:cNvPr id="22" name="Picture 21" descr="person-writing460x300-scaled500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08589" y="4275951"/>
              <a:ext cx="1750032" cy="114132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7" name="Rectangle 16"/>
            <p:cNvSpPr/>
            <p:nvPr/>
          </p:nvSpPr>
          <p:spPr>
            <a:xfrm>
              <a:off x="6708589" y="4292026"/>
              <a:ext cx="1093261" cy="56262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latin typeface="Arial"/>
                  <a:cs typeface="Arial"/>
                </a:rPr>
                <a:t>execute</a:t>
              </a:r>
              <a:endParaRPr lang="en-US" dirty="0">
                <a:latin typeface="Arial"/>
                <a:cs typeface="Arial"/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7079234" y="4614646"/>
            <a:ext cx="1750032" cy="1141325"/>
            <a:chOff x="6708589" y="4275951"/>
            <a:chExt cx="1750032" cy="1141325"/>
          </a:xfrm>
        </p:grpSpPr>
        <p:pic>
          <p:nvPicPr>
            <p:cNvPr id="28" name="Picture 27" descr="person-writing460x300-scaled500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08589" y="4275951"/>
              <a:ext cx="1750032" cy="114132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29" name="Rectangle 28"/>
            <p:cNvSpPr/>
            <p:nvPr/>
          </p:nvSpPr>
          <p:spPr>
            <a:xfrm>
              <a:off x="6708589" y="4292026"/>
              <a:ext cx="1093261" cy="56262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latin typeface="Arial"/>
                  <a:cs typeface="Arial"/>
                </a:rPr>
                <a:t>execute</a:t>
              </a:r>
              <a:endParaRPr lang="en-US" dirty="0">
                <a:latin typeface="Arial"/>
                <a:cs typeface="Arial"/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6596047" y="5402879"/>
            <a:ext cx="1750032" cy="1141325"/>
            <a:chOff x="6708589" y="4275951"/>
            <a:chExt cx="1750032" cy="1141325"/>
          </a:xfrm>
        </p:grpSpPr>
        <p:pic>
          <p:nvPicPr>
            <p:cNvPr id="31" name="Picture 30" descr="person-writing460x300-scaled500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08589" y="4275951"/>
              <a:ext cx="1750032" cy="114132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32" name="Rectangle 31"/>
            <p:cNvSpPr/>
            <p:nvPr/>
          </p:nvSpPr>
          <p:spPr>
            <a:xfrm>
              <a:off x="6708589" y="4292026"/>
              <a:ext cx="1093261" cy="56262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latin typeface="Arial"/>
                  <a:cs typeface="Arial"/>
                </a:rPr>
                <a:t>execute</a:t>
              </a:r>
              <a:endParaRPr lang="en-US" dirty="0">
                <a:latin typeface="Arial"/>
                <a:cs typeface="Arial"/>
              </a:endParaRPr>
            </a:p>
          </p:txBody>
        </p:sp>
      </p:grpSp>
      <p:pic>
        <p:nvPicPr>
          <p:cNvPr id="4" name="Picture 3" descr="manager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2499" y="3471976"/>
            <a:ext cx="1693855" cy="130744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3" name="Rectangle 32"/>
          <p:cNvSpPr/>
          <p:nvPr/>
        </p:nvSpPr>
        <p:spPr>
          <a:xfrm>
            <a:off x="3762103" y="4654833"/>
            <a:ext cx="2296163" cy="5626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Arial"/>
                <a:cs typeface="Arial"/>
              </a:rPr>
              <a:t>central manager</a:t>
            </a:r>
            <a:endParaRPr lang="en-US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372472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Class Ads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3882" y="1615141"/>
            <a:ext cx="8755530" cy="5048624"/>
          </a:xfrm>
        </p:spPr>
        <p:txBody>
          <a:bodyPr>
            <a:normAutofit/>
          </a:bodyPr>
          <a:lstStyle/>
          <a:p>
            <a:r>
              <a:rPr lang="en-US" dirty="0" err="1" smtClean="0"/>
              <a:t>HTCondor</a:t>
            </a:r>
            <a:r>
              <a:rPr lang="en-US" dirty="0" smtClean="0"/>
              <a:t> stores a list of information about each job and each computer. </a:t>
            </a:r>
          </a:p>
          <a:p>
            <a:r>
              <a:rPr lang="en-US" dirty="0" smtClean="0"/>
              <a:t>This information is stored as a “Class Ad”</a:t>
            </a:r>
          </a:p>
          <a:p>
            <a:endParaRPr lang="en-US" dirty="0" smtClean="0"/>
          </a:p>
          <a:p>
            <a:pPr marL="457200" lvl="1" indent="0">
              <a:buNone/>
            </a:pPr>
            <a:r>
              <a:rPr lang="en-US" dirty="0" smtClean="0"/>
              <a:t>							</a:t>
            </a:r>
          </a:p>
          <a:p>
            <a:pPr marL="457200" lvl="1" indent="0">
              <a:buNone/>
            </a:pPr>
            <a:endParaRPr lang="en-US" dirty="0" smtClean="0"/>
          </a:p>
          <a:p>
            <a:endParaRPr lang="en-US" sz="1600" dirty="0" smtClean="0"/>
          </a:p>
          <a:p>
            <a:r>
              <a:rPr lang="en-US" dirty="0" smtClean="0"/>
              <a:t>Class Ads have </a:t>
            </a:r>
            <a:r>
              <a:rPr lang="en-US" dirty="0"/>
              <a:t>the format: </a:t>
            </a:r>
          </a:p>
          <a:p>
            <a:pPr marL="457200" lvl="1" indent="0">
              <a:buNone/>
            </a:pPr>
            <a:r>
              <a:rPr lang="en-US" dirty="0" err="1" smtClean="0">
                <a:latin typeface="Courier"/>
                <a:cs typeface="Courier"/>
              </a:rPr>
              <a:t>AttributeName</a:t>
            </a:r>
            <a:r>
              <a:rPr lang="en-US" dirty="0" smtClean="0">
                <a:latin typeface="Courier"/>
                <a:cs typeface="Courier"/>
              </a:rPr>
              <a:t> </a:t>
            </a:r>
            <a:r>
              <a:rPr lang="en-US" dirty="0">
                <a:latin typeface="Courier"/>
                <a:cs typeface="Courier"/>
              </a:rPr>
              <a:t>= </a:t>
            </a:r>
            <a:r>
              <a:rPr lang="en-US" dirty="0" smtClean="0">
                <a:latin typeface="Courier"/>
                <a:cs typeface="Courier"/>
              </a:rPr>
              <a:t>value</a:t>
            </a:r>
            <a:endParaRPr lang="en-US" dirty="0">
              <a:latin typeface="Courier"/>
              <a:cs typeface="Courier"/>
            </a:endParaRPr>
          </a:p>
        </p:txBody>
      </p:sp>
      <p:pic>
        <p:nvPicPr>
          <p:cNvPr id="4" name="Picture 3" descr="classified_and_mous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0100" y="3386433"/>
            <a:ext cx="3581066" cy="167862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649585" y="6443626"/>
            <a:ext cx="4290730" cy="307777"/>
          </a:xfrm>
          <a:prstGeom prst="rect">
            <a:avLst/>
          </a:prstGeom>
          <a:solidFill>
            <a:schemeClr val="bg1"/>
          </a:solidFill>
          <a:ln w="12700" cmpd="sng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 err="1" smtClean="0">
                <a:solidFill>
                  <a:srgbClr val="000000"/>
                </a:solidFill>
                <a:latin typeface="Arial"/>
                <a:cs typeface="Arial"/>
                <a:hlinkClick r:id="rId3"/>
              </a:rPr>
              <a:t>HTCondor</a:t>
            </a:r>
            <a:r>
              <a:rPr lang="en-US" sz="1400" dirty="0" smtClean="0">
                <a:solidFill>
                  <a:srgbClr val="000000"/>
                </a:solidFill>
                <a:latin typeface="Arial"/>
                <a:cs typeface="Arial"/>
                <a:hlinkClick r:id="rId3"/>
              </a:rPr>
              <a:t> Manual: Appendix A</a:t>
            </a:r>
            <a:r>
              <a:rPr lang="en-US" sz="1400" dirty="0">
                <a:solidFill>
                  <a:srgbClr val="000000"/>
                </a:solidFill>
                <a:latin typeface="Arial"/>
                <a:cs typeface="Arial"/>
                <a:hlinkClick r:id="rId3"/>
              </a:rPr>
              <a:t>:</a:t>
            </a:r>
            <a:r>
              <a:rPr lang="en-US" sz="1400" dirty="0" smtClean="0">
                <a:solidFill>
                  <a:srgbClr val="000000"/>
                </a:solidFill>
                <a:latin typeface="Arial"/>
                <a:cs typeface="Arial"/>
                <a:hlinkClick r:id="rId3"/>
              </a:rPr>
              <a:t> Class Ad Attributes</a:t>
            </a:r>
            <a:endParaRPr lang="en-US" sz="1400" dirty="0" smtClean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6061166" y="5399741"/>
            <a:ext cx="2510119" cy="91440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Arial"/>
                <a:cs typeface="Arial"/>
              </a:rPr>
              <a:t>can be a </a:t>
            </a:r>
            <a:r>
              <a:rPr lang="en-US" dirty="0" err="1" smtClean="0">
                <a:latin typeface="Arial"/>
                <a:cs typeface="Arial"/>
              </a:rPr>
              <a:t>boolean</a:t>
            </a:r>
            <a:r>
              <a:rPr lang="en-US" dirty="0" smtClean="0">
                <a:latin typeface="Arial"/>
                <a:cs typeface="Arial"/>
              </a:rPr>
              <a:t>, number, or string</a:t>
            </a:r>
            <a:endParaRPr lang="en-US" dirty="0">
              <a:latin typeface="Arial"/>
              <a:cs typeface="Arial"/>
            </a:endParaRPr>
          </a:p>
        </p:txBody>
      </p:sp>
      <p:cxnSp>
        <p:nvCxnSpPr>
          <p:cNvPr id="8" name="Straight Arrow Connector 7"/>
          <p:cNvCxnSpPr>
            <a:stCxn id="6" idx="1"/>
          </p:cNvCxnSpPr>
          <p:nvPr/>
        </p:nvCxnSpPr>
        <p:spPr>
          <a:xfrm flipH="1">
            <a:off x="5483412" y="5856941"/>
            <a:ext cx="577754" cy="17929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983551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Job Class Ad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4180114" y="1575350"/>
            <a:ext cx="4963886" cy="4999327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dirty="0" err="1" smtClean="0">
                <a:latin typeface="Courier"/>
                <a:cs typeface="Courier"/>
              </a:rPr>
              <a:t>RequestCpus</a:t>
            </a:r>
            <a:r>
              <a:rPr lang="en-US" sz="1600" dirty="0" smtClean="0">
                <a:latin typeface="Courier"/>
                <a:cs typeface="Courier"/>
              </a:rPr>
              <a:t> </a:t>
            </a:r>
            <a:r>
              <a:rPr lang="en-US" sz="1600" dirty="0">
                <a:latin typeface="Courier"/>
                <a:cs typeface="Courier"/>
              </a:rPr>
              <a:t>= 1</a:t>
            </a:r>
          </a:p>
          <a:p>
            <a:r>
              <a:rPr lang="en-US" sz="1600" dirty="0">
                <a:latin typeface="Courier"/>
                <a:cs typeface="Courier"/>
              </a:rPr>
              <a:t>Err = "</a:t>
            </a:r>
            <a:r>
              <a:rPr lang="en-US" sz="1600" dirty="0" err="1">
                <a:latin typeface="Courier"/>
                <a:cs typeface="Courier"/>
              </a:rPr>
              <a:t>job.err</a:t>
            </a:r>
            <a:r>
              <a:rPr lang="en-US" sz="1600" dirty="0">
                <a:latin typeface="Courier"/>
                <a:cs typeface="Courier"/>
              </a:rPr>
              <a:t>"</a:t>
            </a:r>
          </a:p>
          <a:p>
            <a:r>
              <a:rPr lang="en-US" sz="1600" dirty="0" err="1">
                <a:latin typeface="Courier"/>
                <a:cs typeface="Courier"/>
              </a:rPr>
              <a:t>WhenToTransferOutput</a:t>
            </a:r>
            <a:r>
              <a:rPr lang="en-US" sz="1600" dirty="0">
                <a:latin typeface="Courier"/>
                <a:cs typeface="Courier"/>
              </a:rPr>
              <a:t> = "ON_EXIT"</a:t>
            </a:r>
          </a:p>
          <a:p>
            <a:r>
              <a:rPr lang="en-US" sz="1600" dirty="0" err="1">
                <a:latin typeface="Courier"/>
                <a:cs typeface="Courier"/>
              </a:rPr>
              <a:t>TargetType</a:t>
            </a:r>
            <a:r>
              <a:rPr lang="en-US" sz="1600" dirty="0">
                <a:latin typeface="Courier"/>
                <a:cs typeface="Courier"/>
              </a:rPr>
              <a:t> = "Machine"</a:t>
            </a:r>
          </a:p>
          <a:p>
            <a:r>
              <a:rPr lang="en-US" sz="1600" dirty="0" err="1">
                <a:latin typeface="Courier"/>
                <a:cs typeface="Courier"/>
              </a:rPr>
              <a:t>Cmd</a:t>
            </a:r>
            <a:r>
              <a:rPr lang="en-US" sz="1600" dirty="0">
                <a:latin typeface="Courier"/>
                <a:cs typeface="Courier"/>
              </a:rPr>
              <a:t> = "/home</a:t>
            </a:r>
            <a:r>
              <a:rPr lang="en-US" sz="1600" dirty="0" smtClean="0">
                <a:latin typeface="Courier"/>
                <a:cs typeface="Courier"/>
              </a:rPr>
              <a:t>/</a:t>
            </a:r>
            <a:r>
              <a:rPr lang="en-US" sz="1600" dirty="0" err="1" smtClean="0">
                <a:latin typeface="Courier"/>
                <a:cs typeface="Courier"/>
              </a:rPr>
              <a:t>alice</a:t>
            </a:r>
            <a:r>
              <a:rPr lang="en-US" sz="1600" dirty="0" smtClean="0">
                <a:latin typeface="Courier"/>
                <a:cs typeface="Courier"/>
              </a:rPr>
              <a:t>/</a:t>
            </a:r>
            <a:r>
              <a:rPr lang="en-US" sz="1600" dirty="0">
                <a:latin typeface="Courier"/>
                <a:cs typeface="Courier"/>
              </a:rPr>
              <a:t>tests/</a:t>
            </a:r>
            <a:r>
              <a:rPr lang="en-US" sz="1600" dirty="0" err="1">
                <a:latin typeface="Courier"/>
                <a:cs typeface="Courier"/>
              </a:rPr>
              <a:t>htcondor_week</a:t>
            </a:r>
            <a:r>
              <a:rPr lang="en-US" sz="1600" dirty="0">
                <a:latin typeface="Courier"/>
                <a:cs typeface="Courier"/>
              </a:rPr>
              <a:t>/</a:t>
            </a:r>
            <a:r>
              <a:rPr lang="en-US" sz="1600" dirty="0" err="1">
                <a:latin typeface="Courier"/>
                <a:cs typeface="Courier"/>
              </a:rPr>
              <a:t>compare_states</a:t>
            </a:r>
            <a:r>
              <a:rPr lang="en-US" sz="1600" dirty="0">
                <a:latin typeface="Courier"/>
                <a:cs typeface="Courier"/>
              </a:rPr>
              <a:t>"</a:t>
            </a:r>
          </a:p>
          <a:p>
            <a:r>
              <a:rPr lang="en-US" sz="1600" dirty="0" err="1">
                <a:latin typeface="Courier"/>
                <a:cs typeface="Courier"/>
              </a:rPr>
              <a:t>JobUniverse</a:t>
            </a:r>
            <a:r>
              <a:rPr lang="en-US" sz="1600" dirty="0">
                <a:latin typeface="Courier"/>
                <a:cs typeface="Courier"/>
              </a:rPr>
              <a:t> = 5</a:t>
            </a:r>
          </a:p>
          <a:p>
            <a:r>
              <a:rPr lang="en-US" sz="1600" dirty="0" err="1">
                <a:latin typeface="Courier"/>
                <a:cs typeface="Courier"/>
              </a:rPr>
              <a:t>Iwd</a:t>
            </a:r>
            <a:r>
              <a:rPr lang="en-US" sz="1600" dirty="0">
                <a:latin typeface="Courier"/>
                <a:cs typeface="Courier"/>
              </a:rPr>
              <a:t> = "/home</a:t>
            </a:r>
            <a:r>
              <a:rPr lang="en-US" sz="1600" dirty="0" smtClean="0">
                <a:latin typeface="Courier"/>
                <a:cs typeface="Courier"/>
              </a:rPr>
              <a:t>/</a:t>
            </a:r>
            <a:r>
              <a:rPr lang="en-US" sz="1600" dirty="0" err="1" smtClean="0">
                <a:latin typeface="Courier"/>
                <a:cs typeface="Courier"/>
              </a:rPr>
              <a:t>alice</a:t>
            </a:r>
            <a:r>
              <a:rPr lang="en-US" sz="1600" dirty="0" smtClean="0">
                <a:latin typeface="Courier"/>
                <a:cs typeface="Courier"/>
              </a:rPr>
              <a:t>/</a:t>
            </a:r>
            <a:r>
              <a:rPr lang="en-US" sz="1600" dirty="0">
                <a:latin typeface="Courier"/>
                <a:cs typeface="Courier"/>
              </a:rPr>
              <a:t>tests/</a:t>
            </a:r>
            <a:r>
              <a:rPr lang="en-US" sz="1600" dirty="0" err="1">
                <a:latin typeface="Courier"/>
                <a:cs typeface="Courier"/>
              </a:rPr>
              <a:t>htcondor_week</a:t>
            </a:r>
            <a:r>
              <a:rPr lang="en-US" sz="1600" dirty="0">
                <a:latin typeface="Courier"/>
                <a:cs typeface="Courier"/>
              </a:rPr>
              <a:t>"</a:t>
            </a:r>
          </a:p>
          <a:p>
            <a:r>
              <a:rPr lang="en-US" sz="1600" dirty="0" err="1">
                <a:latin typeface="Courier"/>
                <a:cs typeface="Courier"/>
              </a:rPr>
              <a:t>RequestDisk</a:t>
            </a:r>
            <a:r>
              <a:rPr lang="en-US" sz="1600" dirty="0">
                <a:latin typeface="Courier"/>
                <a:cs typeface="Courier"/>
              </a:rPr>
              <a:t> = 20480</a:t>
            </a:r>
          </a:p>
          <a:p>
            <a:r>
              <a:rPr lang="en-US" sz="1600" dirty="0" err="1">
                <a:latin typeface="Courier"/>
                <a:cs typeface="Courier"/>
              </a:rPr>
              <a:t>NumJobStarts</a:t>
            </a:r>
            <a:r>
              <a:rPr lang="en-US" sz="1600" dirty="0">
                <a:latin typeface="Courier"/>
                <a:cs typeface="Courier"/>
              </a:rPr>
              <a:t> = 0</a:t>
            </a:r>
          </a:p>
          <a:p>
            <a:r>
              <a:rPr lang="en-US" sz="1600" dirty="0" err="1">
                <a:latin typeface="Courier"/>
                <a:cs typeface="Courier"/>
              </a:rPr>
              <a:t>WantRemoteIO</a:t>
            </a:r>
            <a:r>
              <a:rPr lang="en-US" sz="1600" dirty="0">
                <a:latin typeface="Courier"/>
                <a:cs typeface="Courier"/>
              </a:rPr>
              <a:t> = true</a:t>
            </a:r>
          </a:p>
          <a:p>
            <a:r>
              <a:rPr lang="en-US" sz="1600" dirty="0" err="1">
                <a:latin typeface="Courier"/>
                <a:cs typeface="Courier"/>
              </a:rPr>
              <a:t>OnExitRemove</a:t>
            </a:r>
            <a:r>
              <a:rPr lang="en-US" sz="1600" dirty="0">
                <a:latin typeface="Courier"/>
                <a:cs typeface="Courier"/>
              </a:rPr>
              <a:t> = true</a:t>
            </a:r>
          </a:p>
          <a:p>
            <a:r>
              <a:rPr lang="en-US" sz="1600" dirty="0" err="1">
                <a:latin typeface="Courier"/>
                <a:cs typeface="Courier"/>
              </a:rPr>
              <a:t>TransferInput</a:t>
            </a:r>
            <a:r>
              <a:rPr lang="en-US" sz="1600" dirty="0">
                <a:latin typeface="Courier"/>
                <a:cs typeface="Courier"/>
              </a:rPr>
              <a:t> = "</a:t>
            </a:r>
            <a:r>
              <a:rPr lang="en-US" sz="1600" dirty="0" err="1">
                <a:latin typeface="Courier"/>
                <a:cs typeface="Courier"/>
              </a:rPr>
              <a:t>us.dat,wi.dat</a:t>
            </a:r>
            <a:r>
              <a:rPr lang="en-US" sz="1600" dirty="0">
                <a:latin typeface="Courier"/>
                <a:cs typeface="Courier"/>
              </a:rPr>
              <a:t>"</a:t>
            </a:r>
          </a:p>
          <a:p>
            <a:r>
              <a:rPr lang="en-US" sz="1600" dirty="0" err="1">
                <a:latin typeface="Courier"/>
                <a:cs typeface="Courier"/>
              </a:rPr>
              <a:t>MyType</a:t>
            </a:r>
            <a:r>
              <a:rPr lang="en-US" sz="1600" dirty="0">
                <a:latin typeface="Courier"/>
                <a:cs typeface="Courier"/>
              </a:rPr>
              <a:t> = "Job"</a:t>
            </a:r>
          </a:p>
          <a:p>
            <a:r>
              <a:rPr lang="en-US" sz="1600" dirty="0">
                <a:latin typeface="Courier"/>
                <a:cs typeface="Courier"/>
              </a:rPr>
              <a:t>Out = "</a:t>
            </a:r>
            <a:r>
              <a:rPr lang="en-US" sz="1600" dirty="0" err="1">
                <a:latin typeface="Courier"/>
                <a:cs typeface="Courier"/>
              </a:rPr>
              <a:t>job.out</a:t>
            </a:r>
            <a:r>
              <a:rPr lang="en-US" sz="1600" dirty="0">
                <a:latin typeface="Courier"/>
                <a:cs typeface="Courier"/>
              </a:rPr>
              <a:t>"</a:t>
            </a:r>
          </a:p>
          <a:p>
            <a:r>
              <a:rPr lang="en-US" sz="1600" dirty="0" err="1">
                <a:latin typeface="Courier"/>
                <a:cs typeface="Courier"/>
              </a:rPr>
              <a:t>UserLog</a:t>
            </a:r>
            <a:r>
              <a:rPr lang="en-US" sz="1600" dirty="0">
                <a:latin typeface="Courier"/>
                <a:cs typeface="Courier"/>
              </a:rPr>
              <a:t> = "/home</a:t>
            </a:r>
            <a:r>
              <a:rPr lang="en-US" sz="1600" dirty="0" smtClean="0">
                <a:latin typeface="Courier"/>
                <a:cs typeface="Courier"/>
              </a:rPr>
              <a:t>/</a:t>
            </a:r>
            <a:r>
              <a:rPr lang="en-US" sz="1600" dirty="0" err="1" smtClean="0">
                <a:latin typeface="Courier"/>
                <a:cs typeface="Courier"/>
              </a:rPr>
              <a:t>alice</a:t>
            </a:r>
            <a:r>
              <a:rPr lang="en-US" sz="1600" dirty="0" smtClean="0">
                <a:latin typeface="Courier"/>
                <a:cs typeface="Courier"/>
              </a:rPr>
              <a:t>/</a:t>
            </a:r>
            <a:r>
              <a:rPr lang="en-US" sz="1600" dirty="0">
                <a:latin typeface="Courier"/>
                <a:cs typeface="Courier"/>
              </a:rPr>
              <a:t>tests/</a:t>
            </a:r>
            <a:r>
              <a:rPr lang="en-US" sz="1600" dirty="0" err="1">
                <a:latin typeface="Courier"/>
                <a:cs typeface="Courier"/>
              </a:rPr>
              <a:t>htcondor_week</a:t>
            </a:r>
            <a:r>
              <a:rPr lang="en-US" sz="1600" dirty="0">
                <a:latin typeface="Courier"/>
                <a:cs typeface="Courier"/>
              </a:rPr>
              <a:t>/</a:t>
            </a:r>
            <a:r>
              <a:rPr lang="en-US" sz="1600" dirty="0" err="1">
                <a:latin typeface="Courier"/>
                <a:cs typeface="Courier"/>
              </a:rPr>
              <a:t>job.log</a:t>
            </a:r>
            <a:r>
              <a:rPr lang="en-US" sz="1600" dirty="0">
                <a:latin typeface="Courier"/>
                <a:cs typeface="Courier"/>
              </a:rPr>
              <a:t>"</a:t>
            </a:r>
          </a:p>
          <a:p>
            <a:r>
              <a:rPr lang="en-US" sz="1600" dirty="0" err="1">
                <a:latin typeface="Courier"/>
                <a:cs typeface="Courier"/>
              </a:rPr>
              <a:t>RequestMemory</a:t>
            </a:r>
            <a:r>
              <a:rPr lang="en-US" sz="1600" dirty="0">
                <a:latin typeface="Courier"/>
                <a:cs typeface="Courier"/>
              </a:rPr>
              <a:t> = </a:t>
            </a:r>
            <a:r>
              <a:rPr lang="en-US" sz="1600" dirty="0" smtClean="0">
                <a:latin typeface="Courier"/>
                <a:cs typeface="Courier"/>
              </a:rPr>
              <a:t>20</a:t>
            </a:r>
          </a:p>
          <a:p>
            <a:r>
              <a:rPr lang="en-US" sz="1600" dirty="0" smtClean="0">
                <a:latin typeface="Courier"/>
                <a:cs typeface="Courier"/>
              </a:rPr>
              <a:t>...</a:t>
            </a:r>
          </a:p>
          <a:p>
            <a:endParaRPr lang="en-US" sz="1600" dirty="0">
              <a:latin typeface="Courier"/>
              <a:cs typeface="Courier"/>
            </a:endParaRPr>
          </a:p>
          <a:p>
            <a:r>
              <a:rPr lang="en-US" sz="1600" dirty="0" smtClean="0">
                <a:latin typeface="Courier"/>
                <a:cs typeface="Courier"/>
              </a:rPr>
              <a:t>...</a:t>
            </a:r>
            <a:endParaRPr lang="en-US" sz="1600" dirty="0">
              <a:latin typeface="Courier"/>
              <a:cs typeface="Courier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2154" y="4648847"/>
            <a:ext cx="3794257" cy="1119410"/>
          </a:xfrm>
          <a:prstGeom prst="rect">
            <a:avLst/>
          </a:prstGeom>
          <a:ln>
            <a:solidFill>
              <a:srgbClr val="FFFFF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atin typeface="Arial"/>
                <a:cs typeface="Arial"/>
              </a:rPr>
              <a:t>+</a:t>
            </a:r>
          </a:p>
          <a:p>
            <a:pPr algn="ctr"/>
            <a:r>
              <a:rPr lang="en-US" sz="2400" dirty="0" err="1" smtClean="0">
                <a:latin typeface="Arial"/>
                <a:cs typeface="Arial"/>
              </a:rPr>
              <a:t>HTCondor</a:t>
            </a:r>
            <a:r>
              <a:rPr lang="en-US" sz="2400" dirty="0" smtClean="0">
                <a:latin typeface="Arial"/>
                <a:cs typeface="Arial"/>
              </a:rPr>
              <a:t> configuration*</a:t>
            </a:r>
            <a:endParaRPr lang="en-US" sz="2400" dirty="0">
              <a:latin typeface="Arial"/>
              <a:cs typeface="Arial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30241" y="2586744"/>
            <a:ext cx="2536993" cy="2062103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800" dirty="0" smtClean="0">
                <a:latin typeface="Courier"/>
                <a:cs typeface="Courier"/>
              </a:rPr>
              <a:t>executable = </a:t>
            </a:r>
            <a:r>
              <a:rPr lang="en-US" sz="800" dirty="0" err="1" smtClean="0">
                <a:latin typeface="Courier"/>
                <a:cs typeface="Courier"/>
              </a:rPr>
              <a:t>compare_states</a:t>
            </a:r>
            <a:endParaRPr lang="en-US" sz="800" dirty="0" smtClean="0">
              <a:latin typeface="Courier"/>
              <a:cs typeface="Courier"/>
            </a:endParaRPr>
          </a:p>
          <a:p>
            <a:r>
              <a:rPr lang="en-US" sz="800" dirty="0" smtClean="0">
                <a:latin typeface="Courier"/>
                <a:cs typeface="Courier"/>
              </a:rPr>
              <a:t>arguments = </a:t>
            </a:r>
            <a:r>
              <a:rPr lang="en-US" sz="800" dirty="0" err="1" smtClean="0">
                <a:latin typeface="Courier"/>
                <a:cs typeface="Courier"/>
              </a:rPr>
              <a:t>wi.dat</a:t>
            </a:r>
            <a:r>
              <a:rPr lang="en-US" sz="800" dirty="0" smtClean="0">
                <a:latin typeface="Courier"/>
                <a:cs typeface="Courier"/>
              </a:rPr>
              <a:t> </a:t>
            </a:r>
            <a:r>
              <a:rPr lang="en-US" sz="800" dirty="0" err="1" smtClean="0">
                <a:latin typeface="Courier"/>
                <a:cs typeface="Courier"/>
              </a:rPr>
              <a:t>us.dat</a:t>
            </a:r>
            <a:r>
              <a:rPr lang="en-US" sz="800" dirty="0" smtClean="0">
                <a:latin typeface="Courier"/>
                <a:cs typeface="Courier"/>
              </a:rPr>
              <a:t> </a:t>
            </a:r>
            <a:r>
              <a:rPr lang="en-US" sz="800" dirty="0" err="1" smtClean="0">
                <a:latin typeface="Courier"/>
                <a:cs typeface="Courier"/>
              </a:rPr>
              <a:t>wi.dat.out</a:t>
            </a:r>
            <a:endParaRPr lang="en-US" sz="800" dirty="0" smtClean="0">
              <a:latin typeface="Courier"/>
              <a:cs typeface="Courier"/>
            </a:endParaRPr>
          </a:p>
          <a:p>
            <a:endParaRPr lang="en-US" sz="800" dirty="0" smtClean="0">
              <a:latin typeface="Courier"/>
              <a:cs typeface="Courier"/>
            </a:endParaRPr>
          </a:p>
          <a:p>
            <a:r>
              <a:rPr lang="en-US" sz="800" dirty="0" err="1" smtClean="0">
                <a:latin typeface="Courier"/>
                <a:cs typeface="Courier"/>
              </a:rPr>
              <a:t>should_transfer_files</a:t>
            </a:r>
            <a:r>
              <a:rPr lang="en-US" sz="800" dirty="0" smtClean="0">
                <a:latin typeface="Courier"/>
                <a:cs typeface="Courier"/>
              </a:rPr>
              <a:t> = YES</a:t>
            </a:r>
          </a:p>
          <a:p>
            <a:r>
              <a:rPr lang="en-US" sz="800" dirty="0" err="1" smtClean="0">
                <a:latin typeface="Courier"/>
                <a:cs typeface="Courier"/>
              </a:rPr>
              <a:t>transfer_input_files</a:t>
            </a:r>
            <a:r>
              <a:rPr lang="en-US" sz="800" dirty="0" smtClean="0">
                <a:latin typeface="Courier"/>
                <a:cs typeface="Courier"/>
              </a:rPr>
              <a:t> = </a:t>
            </a:r>
            <a:r>
              <a:rPr lang="en-US" sz="800" dirty="0" err="1" smtClean="0">
                <a:latin typeface="Courier"/>
                <a:cs typeface="Courier"/>
              </a:rPr>
              <a:t>us.dat</a:t>
            </a:r>
            <a:r>
              <a:rPr lang="en-US" sz="800" dirty="0" smtClean="0">
                <a:latin typeface="Courier"/>
                <a:cs typeface="Courier"/>
              </a:rPr>
              <a:t>, </a:t>
            </a:r>
            <a:r>
              <a:rPr lang="en-US" sz="800" dirty="0" err="1" smtClean="0">
                <a:latin typeface="Courier"/>
                <a:cs typeface="Courier"/>
              </a:rPr>
              <a:t>wi.dat</a:t>
            </a:r>
            <a:endParaRPr lang="en-US" sz="800" dirty="0" smtClean="0">
              <a:latin typeface="Courier"/>
              <a:cs typeface="Courier"/>
            </a:endParaRPr>
          </a:p>
          <a:p>
            <a:r>
              <a:rPr lang="en-US" sz="800" dirty="0" err="1" smtClean="0">
                <a:latin typeface="Courier"/>
                <a:cs typeface="Courier"/>
              </a:rPr>
              <a:t>when_to_transfer_output</a:t>
            </a:r>
            <a:r>
              <a:rPr lang="en-US" sz="800" dirty="0" smtClean="0">
                <a:latin typeface="Courier"/>
                <a:cs typeface="Courier"/>
              </a:rPr>
              <a:t> = ON_EXIT</a:t>
            </a:r>
          </a:p>
          <a:p>
            <a:endParaRPr lang="en-US" sz="800" dirty="0" smtClean="0">
              <a:latin typeface="Courier"/>
              <a:cs typeface="Courier"/>
            </a:endParaRPr>
          </a:p>
          <a:p>
            <a:r>
              <a:rPr lang="en-US" sz="800" dirty="0">
                <a:latin typeface="Courier"/>
                <a:cs typeface="Courier"/>
              </a:rPr>
              <a:t>log = </a:t>
            </a:r>
            <a:r>
              <a:rPr lang="en-US" sz="800" dirty="0" err="1">
                <a:latin typeface="Courier"/>
                <a:cs typeface="Courier"/>
              </a:rPr>
              <a:t>job.log</a:t>
            </a:r>
            <a:endParaRPr lang="en-US" sz="800" dirty="0">
              <a:latin typeface="Courier"/>
              <a:cs typeface="Courier"/>
            </a:endParaRPr>
          </a:p>
          <a:p>
            <a:r>
              <a:rPr lang="en-US" sz="800" dirty="0">
                <a:latin typeface="Courier"/>
                <a:cs typeface="Courier"/>
              </a:rPr>
              <a:t>output = </a:t>
            </a:r>
            <a:r>
              <a:rPr lang="en-US" sz="800" dirty="0" err="1">
                <a:latin typeface="Courier"/>
                <a:cs typeface="Courier"/>
              </a:rPr>
              <a:t>job.out</a:t>
            </a:r>
            <a:endParaRPr lang="en-US" sz="800" dirty="0">
              <a:latin typeface="Courier"/>
              <a:cs typeface="Courier"/>
            </a:endParaRPr>
          </a:p>
          <a:p>
            <a:r>
              <a:rPr lang="en-US" sz="800" dirty="0">
                <a:latin typeface="Courier"/>
                <a:cs typeface="Courier"/>
              </a:rPr>
              <a:t>error = </a:t>
            </a:r>
            <a:r>
              <a:rPr lang="en-US" sz="800" dirty="0" err="1" smtClean="0">
                <a:latin typeface="Courier"/>
                <a:cs typeface="Courier"/>
              </a:rPr>
              <a:t>job.err</a:t>
            </a:r>
            <a:endParaRPr lang="en-US" sz="800" dirty="0" smtClean="0">
              <a:latin typeface="Courier"/>
              <a:cs typeface="Courier"/>
            </a:endParaRPr>
          </a:p>
          <a:p>
            <a:endParaRPr lang="en-US" sz="800" dirty="0" smtClean="0">
              <a:latin typeface="Courier"/>
              <a:cs typeface="Courier"/>
            </a:endParaRPr>
          </a:p>
          <a:p>
            <a:r>
              <a:rPr lang="en-US" sz="800" dirty="0" err="1" smtClean="0">
                <a:latin typeface="Courier"/>
                <a:cs typeface="Courier"/>
              </a:rPr>
              <a:t>request_cpus</a:t>
            </a:r>
            <a:r>
              <a:rPr lang="en-US" sz="800" dirty="0" smtClean="0">
                <a:latin typeface="Courier"/>
                <a:cs typeface="Courier"/>
              </a:rPr>
              <a:t> = 1</a:t>
            </a:r>
          </a:p>
          <a:p>
            <a:r>
              <a:rPr lang="en-US" sz="800" dirty="0" err="1" smtClean="0">
                <a:latin typeface="Courier"/>
                <a:cs typeface="Courier"/>
              </a:rPr>
              <a:t>request_disk</a:t>
            </a:r>
            <a:r>
              <a:rPr lang="en-US" sz="800" dirty="0" smtClean="0">
                <a:latin typeface="Courier"/>
                <a:cs typeface="Courier"/>
              </a:rPr>
              <a:t> = 20MB</a:t>
            </a:r>
          </a:p>
          <a:p>
            <a:r>
              <a:rPr lang="en-US" sz="800" dirty="0" err="1" smtClean="0">
                <a:latin typeface="Courier"/>
                <a:cs typeface="Courier"/>
              </a:rPr>
              <a:t>request_memory</a:t>
            </a:r>
            <a:r>
              <a:rPr lang="en-US" sz="800" dirty="0" smtClean="0">
                <a:latin typeface="Courier"/>
                <a:cs typeface="Courier"/>
              </a:rPr>
              <a:t> = 20MB</a:t>
            </a:r>
          </a:p>
          <a:p>
            <a:endParaRPr lang="en-US" sz="800" dirty="0" smtClean="0">
              <a:latin typeface="Courier"/>
              <a:cs typeface="Courier"/>
            </a:endParaRPr>
          </a:p>
          <a:p>
            <a:r>
              <a:rPr lang="en-US" sz="800" dirty="0" smtClean="0">
                <a:latin typeface="Courier"/>
                <a:cs typeface="Courier"/>
              </a:rPr>
              <a:t>queue 1</a:t>
            </a:r>
          </a:p>
        </p:txBody>
      </p:sp>
      <p:sp>
        <p:nvSpPr>
          <p:cNvPr id="8" name="Rectangle 7"/>
          <p:cNvSpPr/>
          <p:nvPr/>
        </p:nvSpPr>
        <p:spPr>
          <a:xfrm>
            <a:off x="3488787" y="3247151"/>
            <a:ext cx="691327" cy="980576"/>
          </a:xfrm>
          <a:prstGeom prst="rect">
            <a:avLst/>
          </a:prstGeom>
          <a:ln>
            <a:solidFill>
              <a:srgbClr val="FFFFF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smtClean="0"/>
              <a:t>=</a:t>
            </a:r>
            <a:endParaRPr lang="en-US" sz="3600" dirty="0"/>
          </a:p>
        </p:txBody>
      </p:sp>
      <p:sp>
        <p:nvSpPr>
          <p:cNvPr id="9" name="TextBox 8"/>
          <p:cNvSpPr txBox="1"/>
          <p:nvPr/>
        </p:nvSpPr>
        <p:spPr>
          <a:xfrm>
            <a:off x="2601562" y="6254484"/>
            <a:ext cx="6085237" cy="523220"/>
          </a:xfrm>
          <a:prstGeom prst="rect">
            <a:avLst/>
          </a:prstGeom>
          <a:solidFill>
            <a:schemeClr val="bg1"/>
          </a:solidFill>
          <a:ln w="12700" cmpd="sng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  <a:latin typeface="Arial"/>
                <a:cs typeface="Arial"/>
              </a:rPr>
              <a:t>*Configuring </a:t>
            </a:r>
            <a:r>
              <a:rPr lang="en-US" sz="1400" dirty="0" err="1" smtClean="0">
                <a:solidFill>
                  <a:srgbClr val="000000"/>
                </a:solidFill>
                <a:latin typeface="Arial"/>
                <a:cs typeface="Arial"/>
              </a:rPr>
              <a:t>HTCondor</a:t>
            </a:r>
            <a:r>
              <a:rPr lang="en-US" sz="1400" dirty="0" smtClean="0">
                <a:solidFill>
                  <a:srgbClr val="000000"/>
                </a:solidFill>
                <a:latin typeface="Arial"/>
                <a:cs typeface="Arial"/>
              </a:rPr>
              <a:t> will be covered in “</a:t>
            </a:r>
            <a:r>
              <a:rPr lang="en-US" sz="1400" dirty="0" smtClean="0">
                <a:solidFill>
                  <a:srgbClr val="000000"/>
                </a:solidFill>
                <a:latin typeface="Arial"/>
                <a:cs typeface="Arial"/>
                <a:hlinkClick r:id="rId2"/>
              </a:rPr>
              <a:t>Administering HTCondor</a:t>
            </a:r>
            <a:r>
              <a:rPr lang="en-US" sz="1400" dirty="0" smtClean="0">
                <a:solidFill>
                  <a:srgbClr val="000000"/>
                </a:solidFill>
                <a:latin typeface="Arial"/>
                <a:cs typeface="Arial"/>
              </a:rPr>
              <a:t>”, by Greg </a:t>
            </a:r>
            <a:r>
              <a:rPr lang="en-US" sz="1400" dirty="0" err="1" smtClean="0">
                <a:solidFill>
                  <a:srgbClr val="000000"/>
                </a:solidFill>
                <a:latin typeface="Arial"/>
                <a:cs typeface="Arial"/>
              </a:rPr>
              <a:t>Thain</a:t>
            </a:r>
            <a:r>
              <a:rPr lang="en-US" sz="1400" dirty="0" smtClean="0">
                <a:solidFill>
                  <a:srgbClr val="000000"/>
                </a:solidFill>
                <a:latin typeface="Arial"/>
                <a:cs typeface="Arial"/>
              </a:rPr>
              <a:t>, at 1:05 today (May 17)</a:t>
            </a:r>
          </a:p>
        </p:txBody>
      </p:sp>
    </p:spTree>
    <p:extLst>
      <p:ext uri="{BB962C8B-B14F-4D97-AF65-F5344CB8AC3E}">
        <p14:creationId xmlns:p14="http://schemas.microsoft.com/office/powerpoint/2010/main" val="11515416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Computer “Machine” Class Ad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4635306" y="1600200"/>
            <a:ext cx="4508694" cy="510677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dirty="0" err="1">
                <a:latin typeface="Courier"/>
                <a:cs typeface="Courier"/>
              </a:rPr>
              <a:t>HasFileTransfer</a:t>
            </a:r>
            <a:r>
              <a:rPr lang="en-US" sz="1600" dirty="0">
                <a:latin typeface="Courier"/>
                <a:cs typeface="Courier"/>
              </a:rPr>
              <a:t> = true</a:t>
            </a:r>
          </a:p>
          <a:p>
            <a:r>
              <a:rPr lang="en-US" sz="1600" dirty="0" err="1">
                <a:latin typeface="Courier"/>
                <a:cs typeface="Courier"/>
              </a:rPr>
              <a:t>DynamicSlot</a:t>
            </a:r>
            <a:r>
              <a:rPr lang="en-US" sz="1600" dirty="0">
                <a:latin typeface="Courier"/>
                <a:cs typeface="Courier"/>
              </a:rPr>
              <a:t> = </a:t>
            </a:r>
            <a:r>
              <a:rPr lang="en-US" sz="1600" dirty="0" smtClean="0">
                <a:latin typeface="Courier"/>
                <a:cs typeface="Courier"/>
              </a:rPr>
              <a:t>true</a:t>
            </a:r>
            <a:endParaRPr lang="en-US" sz="1600" dirty="0">
              <a:latin typeface="Courier"/>
              <a:cs typeface="Courier"/>
            </a:endParaRPr>
          </a:p>
          <a:p>
            <a:r>
              <a:rPr lang="en-US" sz="1600" dirty="0" err="1">
                <a:latin typeface="Courier"/>
                <a:cs typeface="Courier"/>
              </a:rPr>
              <a:t>TotalSlotDisk</a:t>
            </a:r>
            <a:r>
              <a:rPr lang="en-US" sz="1600" dirty="0">
                <a:latin typeface="Courier"/>
                <a:cs typeface="Courier"/>
              </a:rPr>
              <a:t> = 4300218.0</a:t>
            </a:r>
          </a:p>
          <a:p>
            <a:r>
              <a:rPr lang="en-US" sz="1600" dirty="0" err="1">
                <a:latin typeface="Courier"/>
                <a:cs typeface="Courier"/>
              </a:rPr>
              <a:t>TargetType</a:t>
            </a:r>
            <a:r>
              <a:rPr lang="en-US" sz="1600" dirty="0">
                <a:latin typeface="Courier"/>
                <a:cs typeface="Courier"/>
              </a:rPr>
              <a:t> = "Job"</a:t>
            </a:r>
          </a:p>
          <a:p>
            <a:r>
              <a:rPr lang="en-US" sz="1600" dirty="0" err="1">
                <a:latin typeface="Courier"/>
                <a:cs typeface="Courier"/>
              </a:rPr>
              <a:t>TotalSlotMemory</a:t>
            </a:r>
            <a:r>
              <a:rPr lang="en-US" sz="1600" dirty="0">
                <a:latin typeface="Courier"/>
                <a:cs typeface="Courier"/>
              </a:rPr>
              <a:t> = 2048</a:t>
            </a:r>
          </a:p>
          <a:p>
            <a:r>
              <a:rPr lang="en-US" sz="1600" dirty="0" err="1" smtClean="0">
                <a:latin typeface="Courier"/>
                <a:cs typeface="Courier"/>
              </a:rPr>
              <a:t>Mips</a:t>
            </a:r>
            <a:r>
              <a:rPr lang="en-US" sz="1600" dirty="0" smtClean="0">
                <a:latin typeface="Courier"/>
                <a:cs typeface="Courier"/>
              </a:rPr>
              <a:t> </a:t>
            </a:r>
            <a:r>
              <a:rPr lang="en-US" sz="1600" dirty="0">
                <a:latin typeface="Courier"/>
                <a:cs typeface="Courier"/>
              </a:rPr>
              <a:t>= 17902</a:t>
            </a:r>
          </a:p>
          <a:p>
            <a:r>
              <a:rPr lang="en-US" sz="1600" dirty="0" smtClean="0">
                <a:latin typeface="Courier"/>
                <a:cs typeface="Courier"/>
              </a:rPr>
              <a:t>Memory </a:t>
            </a:r>
            <a:r>
              <a:rPr lang="en-US" sz="1600" dirty="0">
                <a:latin typeface="Courier"/>
                <a:cs typeface="Courier"/>
              </a:rPr>
              <a:t>= 2048</a:t>
            </a:r>
          </a:p>
          <a:p>
            <a:r>
              <a:rPr lang="en-US" sz="1600" dirty="0" err="1">
                <a:latin typeface="Courier"/>
                <a:cs typeface="Courier"/>
              </a:rPr>
              <a:t>UtsnameSysname</a:t>
            </a:r>
            <a:r>
              <a:rPr lang="en-US" sz="1600" dirty="0">
                <a:latin typeface="Courier"/>
                <a:cs typeface="Courier"/>
              </a:rPr>
              <a:t> = "Linux"</a:t>
            </a:r>
          </a:p>
          <a:p>
            <a:r>
              <a:rPr lang="en-US" sz="1600" dirty="0">
                <a:latin typeface="Courier"/>
                <a:cs typeface="Courier"/>
              </a:rPr>
              <a:t>MAX_PREEMPT = ( 3600 * ( 72 - 68 * ( </a:t>
            </a:r>
            <a:r>
              <a:rPr lang="en-US" sz="1600" dirty="0" err="1">
                <a:latin typeface="Courier"/>
                <a:cs typeface="Courier"/>
              </a:rPr>
              <a:t>WantGlidein</a:t>
            </a:r>
            <a:r>
              <a:rPr lang="en-US" sz="1600" dirty="0">
                <a:latin typeface="Courier"/>
                <a:cs typeface="Courier"/>
              </a:rPr>
              <a:t> =?= true ) ) )</a:t>
            </a:r>
          </a:p>
          <a:p>
            <a:r>
              <a:rPr lang="en-US" sz="1600" dirty="0">
                <a:latin typeface="Courier"/>
                <a:cs typeface="Courier"/>
              </a:rPr>
              <a:t>Requirements = ( START ) &amp;&amp; ( </a:t>
            </a:r>
            <a:r>
              <a:rPr lang="en-US" sz="1600" dirty="0" err="1">
                <a:latin typeface="Courier"/>
                <a:cs typeface="Courier"/>
              </a:rPr>
              <a:t>IsValidCheckpointPlatform</a:t>
            </a:r>
            <a:r>
              <a:rPr lang="en-US" sz="1600" dirty="0">
                <a:latin typeface="Courier"/>
                <a:cs typeface="Courier"/>
              </a:rPr>
              <a:t> ) &amp;&amp; ( </a:t>
            </a:r>
            <a:r>
              <a:rPr lang="en-US" sz="1600" dirty="0" err="1">
                <a:latin typeface="Courier"/>
                <a:cs typeface="Courier"/>
              </a:rPr>
              <a:t>WithinResourceLimits</a:t>
            </a:r>
            <a:r>
              <a:rPr lang="en-US" sz="1600" dirty="0">
                <a:latin typeface="Courier"/>
                <a:cs typeface="Courier"/>
              </a:rPr>
              <a:t> )</a:t>
            </a:r>
          </a:p>
          <a:p>
            <a:r>
              <a:rPr lang="en-US" sz="1600" dirty="0" err="1" smtClean="0">
                <a:latin typeface="Courier"/>
                <a:cs typeface="Courier"/>
              </a:rPr>
              <a:t>OpSysMajorVer</a:t>
            </a:r>
            <a:r>
              <a:rPr lang="en-US" sz="1600" dirty="0" smtClean="0">
                <a:latin typeface="Courier"/>
                <a:cs typeface="Courier"/>
              </a:rPr>
              <a:t> </a:t>
            </a:r>
            <a:r>
              <a:rPr lang="en-US" sz="1600" dirty="0">
                <a:latin typeface="Courier"/>
                <a:cs typeface="Courier"/>
              </a:rPr>
              <a:t>= 6</a:t>
            </a:r>
          </a:p>
          <a:p>
            <a:r>
              <a:rPr lang="en-US" sz="1600" dirty="0" err="1">
                <a:latin typeface="Courier"/>
                <a:cs typeface="Courier"/>
              </a:rPr>
              <a:t>TotalMemory</a:t>
            </a:r>
            <a:r>
              <a:rPr lang="en-US" sz="1600" dirty="0">
                <a:latin typeface="Courier"/>
                <a:cs typeface="Courier"/>
              </a:rPr>
              <a:t> = 9889</a:t>
            </a:r>
          </a:p>
          <a:p>
            <a:r>
              <a:rPr lang="en-US" sz="1600" dirty="0" err="1">
                <a:latin typeface="Courier"/>
                <a:cs typeface="Courier"/>
              </a:rPr>
              <a:t>HasGluster</a:t>
            </a:r>
            <a:r>
              <a:rPr lang="en-US" sz="1600" dirty="0">
                <a:latin typeface="Courier"/>
                <a:cs typeface="Courier"/>
              </a:rPr>
              <a:t> = true</a:t>
            </a:r>
          </a:p>
          <a:p>
            <a:r>
              <a:rPr lang="en-US" sz="1600" dirty="0" err="1" smtClean="0">
                <a:latin typeface="Courier"/>
                <a:cs typeface="Courier"/>
              </a:rPr>
              <a:t>OpSysName</a:t>
            </a:r>
            <a:r>
              <a:rPr lang="en-US" sz="1600" dirty="0" smtClean="0">
                <a:latin typeface="Courier"/>
                <a:cs typeface="Courier"/>
              </a:rPr>
              <a:t> </a:t>
            </a:r>
            <a:r>
              <a:rPr lang="en-US" sz="1600" dirty="0">
                <a:latin typeface="Courier"/>
                <a:cs typeface="Courier"/>
              </a:rPr>
              <a:t>= "SL"</a:t>
            </a:r>
          </a:p>
          <a:p>
            <a:r>
              <a:rPr lang="en-US" sz="1600" dirty="0" err="1">
                <a:latin typeface="Courier"/>
                <a:cs typeface="Courier"/>
              </a:rPr>
              <a:t>HasDocker</a:t>
            </a:r>
            <a:r>
              <a:rPr lang="en-US" sz="1600" dirty="0">
                <a:latin typeface="Courier"/>
                <a:cs typeface="Courier"/>
              </a:rPr>
              <a:t> = </a:t>
            </a:r>
            <a:r>
              <a:rPr lang="en-US" sz="1600" dirty="0" smtClean="0">
                <a:latin typeface="Courier"/>
                <a:cs typeface="Courier"/>
              </a:rPr>
              <a:t>true</a:t>
            </a:r>
          </a:p>
          <a:p>
            <a:endParaRPr lang="en-US" sz="1600" dirty="0">
              <a:latin typeface="Courier"/>
              <a:cs typeface="Courier"/>
            </a:endParaRPr>
          </a:p>
          <a:p>
            <a:r>
              <a:rPr lang="en-US" sz="1600" dirty="0" smtClean="0">
                <a:latin typeface="Courier"/>
                <a:cs typeface="Courier"/>
              </a:rPr>
              <a:t>...</a:t>
            </a:r>
          </a:p>
        </p:txBody>
      </p:sp>
      <p:sp>
        <p:nvSpPr>
          <p:cNvPr id="8" name="Rectangle 7"/>
          <p:cNvSpPr/>
          <p:nvPr/>
        </p:nvSpPr>
        <p:spPr>
          <a:xfrm>
            <a:off x="3794257" y="3247151"/>
            <a:ext cx="691327" cy="980576"/>
          </a:xfrm>
          <a:prstGeom prst="rect">
            <a:avLst/>
          </a:prstGeom>
          <a:ln>
            <a:solidFill>
              <a:srgbClr val="FFFFF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smtClean="0"/>
              <a:t>=</a:t>
            </a:r>
            <a:endParaRPr lang="en-US" sz="3600" dirty="0"/>
          </a:p>
        </p:txBody>
      </p:sp>
      <p:pic>
        <p:nvPicPr>
          <p:cNvPr id="4" name="Picture 3" descr="server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644" y="2117382"/>
            <a:ext cx="1632661" cy="2524007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52400" y="4863962"/>
            <a:ext cx="3794257" cy="1119410"/>
          </a:xfrm>
          <a:prstGeom prst="rect">
            <a:avLst/>
          </a:prstGeom>
          <a:ln>
            <a:solidFill>
              <a:srgbClr val="FFFFF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atin typeface="Arial"/>
                <a:cs typeface="Arial"/>
              </a:rPr>
              <a:t>+</a:t>
            </a:r>
          </a:p>
          <a:p>
            <a:pPr algn="ctr"/>
            <a:r>
              <a:rPr lang="en-US" sz="2400" dirty="0" err="1" smtClean="0">
                <a:latin typeface="Arial"/>
                <a:cs typeface="Arial"/>
              </a:rPr>
              <a:t>HTCondor</a:t>
            </a:r>
            <a:r>
              <a:rPr lang="en-US" sz="2400" dirty="0" smtClean="0">
                <a:latin typeface="Arial"/>
                <a:cs typeface="Arial"/>
              </a:rPr>
              <a:t> configuration</a:t>
            </a:r>
            <a:endParaRPr lang="en-US" sz="24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508537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Job Matching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1295399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On a regular basis, </a:t>
            </a:r>
            <a:r>
              <a:rPr lang="en-US" dirty="0"/>
              <a:t>the central manager reviews Job and Machine Class Ads and matches jobs to </a:t>
            </a:r>
            <a:r>
              <a:rPr lang="en-US" dirty="0" smtClean="0"/>
              <a:t>computers.</a:t>
            </a:r>
            <a:endParaRPr lang="en-US" dirty="0"/>
          </a:p>
        </p:txBody>
      </p:sp>
      <p:grpSp>
        <p:nvGrpSpPr>
          <p:cNvPr id="25" name="Group 24"/>
          <p:cNvGrpSpPr/>
          <p:nvPr/>
        </p:nvGrpSpPr>
        <p:grpSpPr>
          <a:xfrm>
            <a:off x="457200" y="4125698"/>
            <a:ext cx="2524144" cy="1977225"/>
            <a:chOff x="3086855" y="4123553"/>
            <a:chExt cx="2524144" cy="1977225"/>
          </a:xfrm>
        </p:grpSpPr>
        <p:pic>
          <p:nvPicPr>
            <p:cNvPr id="24" name="Picture 23" descr="queue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70925" y="4453650"/>
              <a:ext cx="2407920" cy="1606296"/>
            </a:xfrm>
            <a:prstGeom prst="rect">
              <a:avLst/>
            </a:prstGeom>
          </p:spPr>
        </p:pic>
        <p:sp>
          <p:nvSpPr>
            <p:cNvPr id="13" name="Rectangle 12"/>
            <p:cNvSpPr/>
            <p:nvPr/>
          </p:nvSpPr>
          <p:spPr>
            <a:xfrm>
              <a:off x="3086855" y="4123553"/>
              <a:ext cx="2524144" cy="1977225"/>
            </a:xfrm>
            <a:prstGeom prst="rect">
              <a:avLst/>
            </a:prstGeom>
            <a:no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latin typeface="Arial"/>
                  <a:cs typeface="Arial"/>
                </a:rPr>
                <a:t>submit</a:t>
              </a:r>
            </a:p>
            <a:p>
              <a:pPr algn="ctr"/>
              <a:endParaRPr lang="en-US" dirty="0" smtClean="0">
                <a:latin typeface="Arial"/>
                <a:cs typeface="Arial"/>
              </a:endParaRPr>
            </a:p>
            <a:p>
              <a:pPr algn="ctr"/>
              <a:endParaRPr lang="en-US" dirty="0"/>
            </a:p>
            <a:p>
              <a:pPr algn="ctr"/>
              <a:endParaRPr lang="en-US" dirty="0" smtClean="0"/>
            </a:p>
            <a:p>
              <a:pPr algn="ctr"/>
              <a:endParaRPr lang="en-US" dirty="0"/>
            </a:p>
            <a:p>
              <a:pPr algn="ctr"/>
              <a:endParaRPr lang="en-US" dirty="0" smtClean="0"/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6708589" y="3882987"/>
            <a:ext cx="1750032" cy="1141325"/>
            <a:chOff x="6708589" y="4275951"/>
            <a:chExt cx="1750032" cy="1141325"/>
          </a:xfrm>
        </p:grpSpPr>
        <p:pic>
          <p:nvPicPr>
            <p:cNvPr id="22" name="Picture 21" descr="person-writing460x300-scaled500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08589" y="4275951"/>
              <a:ext cx="1750032" cy="114132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7" name="Rectangle 16"/>
            <p:cNvSpPr/>
            <p:nvPr/>
          </p:nvSpPr>
          <p:spPr>
            <a:xfrm>
              <a:off x="6708589" y="4292026"/>
              <a:ext cx="1093261" cy="56262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latin typeface="Arial"/>
                  <a:cs typeface="Arial"/>
                </a:rPr>
                <a:t>execute</a:t>
              </a:r>
              <a:endParaRPr lang="en-US" dirty="0">
                <a:latin typeface="Arial"/>
                <a:cs typeface="Arial"/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7079234" y="4614646"/>
            <a:ext cx="1750032" cy="1141325"/>
            <a:chOff x="6708589" y="4275951"/>
            <a:chExt cx="1750032" cy="1141325"/>
          </a:xfrm>
        </p:grpSpPr>
        <p:pic>
          <p:nvPicPr>
            <p:cNvPr id="28" name="Picture 27" descr="person-writing460x300-scaled500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08589" y="4275951"/>
              <a:ext cx="1750032" cy="114132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29" name="Rectangle 28"/>
            <p:cNvSpPr/>
            <p:nvPr/>
          </p:nvSpPr>
          <p:spPr>
            <a:xfrm>
              <a:off x="6708589" y="4292026"/>
              <a:ext cx="1093261" cy="56262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latin typeface="Arial"/>
                  <a:cs typeface="Arial"/>
                </a:rPr>
                <a:t>execute</a:t>
              </a:r>
              <a:endParaRPr lang="en-US" dirty="0">
                <a:latin typeface="Arial"/>
                <a:cs typeface="Arial"/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6596047" y="5402879"/>
            <a:ext cx="1750032" cy="1141325"/>
            <a:chOff x="6708589" y="4275951"/>
            <a:chExt cx="1750032" cy="1141325"/>
          </a:xfrm>
        </p:grpSpPr>
        <p:pic>
          <p:nvPicPr>
            <p:cNvPr id="31" name="Picture 30" descr="person-writing460x300-scaled500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08589" y="4275951"/>
              <a:ext cx="1750032" cy="114132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32" name="Rectangle 31"/>
            <p:cNvSpPr/>
            <p:nvPr/>
          </p:nvSpPr>
          <p:spPr>
            <a:xfrm>
              <a:off x="6708589" y="4292026"/>
              <a:ext cx="1093261" cy="56262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latin typeface="Arial"/>
                  <a:cs typeface="Arial"/>
                </a:rPr>
                <a:t>execute</a:t>
              </a:r>
              <a:endParaRPr lang="en-US" dirty="0">
                <a:latin typeface="Arial"/>
                <a:cs typeface="Arial"/>
              </a:endParaRPr>
            </a:p>
          </p:txBody>
        </p:sp>
      </p:grpSp>
      <p:cxnSp>
        <p:nvCxnSpPr>
          <p:cNvPr id="38" name="Straight Arrow Connector 37"/>
          <p:cNvCxnSpPr>
            <a:stCxn id="4" idx="3"/>
            <a:endCxn id="22" idx="1"/>
          </p:cNvCxnSpPr>
          <p:nvPr/>
        </p:nvCxnSpPr>
        <p:spPr>
          <a:xfrm>
            <a:off x="5786354" y="4125698"/>
            <a:ext cx="922235" cy="327952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>
            <a:stCxn id="4" idx="3"/>
            <a:endCxn id="28" idx="1"/>
          </p:cNvCxnSpPr>
          <p:nvPr/>
        </p:nvCxnSpPr>
        <p:spPr>
          <a:xfrm>
            <a:off x="5786354" y="4125698"/>
            <a:ext cx="1292880" cy="1059611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>
            <a:stCxn id="4" idx="3"/>
            <a:endCxn id="31" idx="1"/>
          </p:cNvCxnSpPr>
          <p:nvPr/>
        </p:nvCxnSpPr>
        <p:spPr>
          <a:xfrm>
            <a:off x="5786354" y="4125698"/>
            <a:ext cx="809693" cy="1847844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>
            <a:stCxn id="4" idx="1"/>
            <a:endCxn id="13" idx="3"/>
          </p:cNvCxnSpPr>
          <p:nvPr/>
        </p:nvCxnSpPr>
        <p:spPr>
          <a:xfrm flipH="1">
            <a:off x="2981344" y="4125698"/>
            <a:ext cx="1111155" cy="988613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4" name="Picture 3" descr="manager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2499" y="3471976"/>
            <a:ext cx="1693855" cy="130744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3" name="Rectangle 32"/>
          <p:cNvSpPr/>
          <p:nvPr/>
        </p:nvSpPr>
        <p:spPr>
          <a:xfrm>
            <a:off x="3762103" y="4654833"/>
            <a:ext cx="2296163" cy="5626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Arial"/>
                <a:cs typeface="Arial"/>
              </a:rPr>
              <a:t>central manager</a:t>
            </a:r>
            <a:endParaRPr lang="en-US" dirty="0">
              <a:latin typeface="Arial"/>
              <a:cs typeface="Arial"/>
            </a:endParaRPr>
          </a:p>
        </p:txBody>
      </p:sp>
      <p:pic>
        <p:nvPicPr>
          <p:cNvPr id="23" name="Picture 22" descr="HTCondor_red_blk_notag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2499" y="2833938"/>
            <a:ext cx="1965768" cy="464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31388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anage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2499" y="3471976"/>
            <a:ext cx="1693855" cy="130744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Job Execution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(Then the submit and execute points communicate directly.)</a:t>
            </a:r>
            <a:endParaRPr lang="en-US" dirty="0"/>
          </a:p>
        </p:txBody>
      </p:sp>
      <p:grpSp>
        <p:nvGrpSpPr>
          <p:cNvPr id="25" name="Group 24"/>
          <p:cNvGrpSpPr/>
          <p:nvPr/>
        </p:nvGrpSpPr>
        <p:grpSpPr>
          <a:xfrm>
            <a:off x="457200" y="4125698"/>
            <a:ext cx="2524144" cy="1977225"/>
            <a:chOff x="3086855" y="4123553"/>
            <a:chExt cx="2524144" cy="1977225"/>
          </a:xfrm>
        </p:grpSpPr>
        <p:pic>
          <p:nvPicPr>
            <p:cNvPr id="24" name="Picture 23" descr="queue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70925" y="4453650"/>
              <a:ext cx="2407920" cy="1606296"/>
            </a:xfrm>
            <a:prstGeom prst="rect">
              <a:avLst/>
            </a:prstGeom>
          </p:spPr>
        </p:pic>
        <p:sp>
          <p:nvSpPr>
            <p:cNvPr id="13" name="Rectangle 12"/>
            <p:cNvSpPr/>
            <p:nvPr/>
          </p:nvSpPr>
          <p:spPr>
            <a:xfrm>
              <a:off x="3086855" y="4123553"/>
              <a:ext cx="2524144" cy="1977225"/>
            </a:xfrm>
            <a:prstGeom prst="rect">
              <a:avLst/>
            </a:prstGeom>
            <a:no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latin typeface="Arial"/>
                  <a:cs typeface="Arial"/>
                </a:rPr>
                <a:t>submit</a:t>
              </a:r>
            </a:p>
            <a:p>
              <a:pPr algn="ctr"/>
              <a:endParaRPr lang="en-US" dirty="0" smtClean="0">
                <a:latin typeface="Arial"/>
                <a:cs typeface="Arial"/>
              </a:endParaRPr>
            </a:p>
            <a:p>
              <a:pPr algn="ctr"/>
              <a:endParaRPr lang="en-US" dirty="0"/>
            </a:p>
            <a:p>
              <a:pPr algn="ctr"/>
              <a:endParaRPr lang="en-US" dirty="0" smtClean="0"/>
            </a:p>
            <a:p>
              <a:pPr algn="ctr"/>
              <a:endParaRPr lang="en-US" dirty="0"/>
            </a:p>
            <a:p>
              <a:pPr algn="ctr"/>
              <a:endParaRPr lang="en-US" dirty="0" smtClean="0"/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6708589" y="3882987"/>
            <a:ext cx="1750032" cy="1141325"/>
            <a:chOff x="6708589" y="4275951"/>
            <a:chExt cx="1750032" cy="1141325"/>
          </a:xfrm>
        </p:grpSpPr>
        <p:pic>
          <p:nvPicPr>
            <p:cNvPr id="22" name="Picture 21" descr="person-writing460x300-scaled500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08589" y="4275951"/>
              <a:ext cx="1750032" cy="114132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7" name="Rectangle 16"/>
            <p:cNvSpPr/>
            <p:nvPr/>
          </p:nvSpPr>
          <p:spPr>
            <a:xfrm>
              <a:off x="6708589" y="4292026"/>
              <a:ext cx="1093261" cy="56262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latin typeface="Arial"/>
                  <a:cs typeface="Arial"/>
                </a:rPr>
                <a:t>execute</a:t>
              </a:r>
              <a:endParaRPr lang="en-US" dirty="0">
                <a:latin typeface="Arial"/>
                <a:cs typeface="Arial"/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7079234" y="4614646"/>
            <a:ext cx="1750032" cy="1141325"/>
            <a:chOff x="6708589" y="4275951"/>
            <a:chExt cx="1750032" cy="1141325"/>
          </a:xfrm>
        </p:grpSpPr>
        <p:pic>
          <p:nvPicPr>
            <p:cNvPr id="28" name="Picture 27" descr="person-writing460x300-scaled500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08589" y="4275951"/>
              <a:ext cx="1750032" cy="114132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29" name="Rectangle 28"/>
            <p:cNvSpPr/>
            <p:nvPr/>
          </p:nvSpPr>
          <p:spPr>
            <a:xfrm>
              <a:off x="6708589" y="4292026"/>
              <a:ext cx="1093261" cy="56262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latin typeface="Arial"/>
                  <a:cs typeface="Arial"/>
                </a:rPr>
                <a:t>execute</a:t>
              </a:r>
              <a:endParaRPr lang="en-US" dirty="0">
                <a:latin typeface="Arial"/>
                <a:cs typeface="Arial"/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6596047" y="5402879"/>
            <a:ext cx="1750032" cy="1141325"/>
            <a:chOff x="6708589" y="4275951"/>
            <a:chExt cx="1750032" cy="1141325"/>
          </a:xfrm>
        </p:grpSpPr>
        <p:pic>
          <p:nvPicPr>
            <p:cNvPr id="31" name="Picture 30" descr="person-writing460x300-scaled500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08589" y="4275951"/>
              <a:ext cx="1750032" cy="114132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32" name="Rectangle 31"/>
            <p:cNvSpPr/>
            <p:nvPr/>
          </p:nvSpPr>
          <p:spPr>
            <a:xfrm>
              <a:off x="6708589" y="4292026"/>
              <a:ext cx="1093261" cy="56262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latin typeface="Arial"/>
                  <a:cs typeface="Arial"/>
                </a:rPr>
                <a:t>execute</a:t>
              </a:r>
              <a:endParaRPr lang="en-US" dirty="0">
                <a:latin typeface="Arial"/>
                <a:cs typeface="Arial"/>
              </a:endParaRPr>
            </a:p>
          </p:txBody>
        </p:sp>
      </p:grpSp>
      <p:cxnSp>
        <p:nvCxnSpPr>
          <p:cNvPr id="38" name="Straight Arrow Connector 37"/>
          <p:cNvCxnSpPr>
            <a:stCxn id="13" idx="3"/>
            <a:endCxn id="22" idx="1"/>
          </p:cNvCxnSpPr>
          <p:nvPr/>
        </p:nvCxnSpPr>
        <p:spPr>
          <a:xfrm flipV="1">
            <a:off x="2981344" y="4453650"/>
            <a:ext cx="3727245" cy="660661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>
            <a:stCxn id="13" idx="3"/>
            <a:endCxn id="28" idx="1"/>
          </p:cNvCxnSpPr>
          <p:nvPr/>
        </p:nvCxnSpPr>
        <p:spPr>
          <a:xfrm>
            <a:off x="2981344" y="5114311"/>
            <a:ext cx="4097890" cy="70998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>
            <a:stCxn id="13" idx="3"/>
            <a:endCxn id="31" idx="1"/>
          </p:cNvCxnSpPr>
          <p:nvPr/>
        </p:nvCxnSpPr>
        <p:spPr>
          <a:xfrm>
            <a:off x="2981344" y="5114311"/>
            <a:ext cx="3614703" cy="859231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3" name="Rectangle 32"/>
          <p:cNvSpPr/>
          <p:nvPr/>
        </p:nvSpPr>
        <p:spPr>
          <a:xfrm>
            <a:off x="3762103" y="4654833"/>
            <a:ext cx="2296163" cy="5626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Arial"/>
                <a:cs typeface="Arial"/>
              </a:rPr>
              <a:t>central manager</a:t>
            </a:r>
            <a:endParaRPr lang="en-US" dirty="0">
              <a:latin typeface="Arial"/>
              <a:cs typeface="Arial"/>
            </a:endParaRPr>
          </a:p>
        </p:txBody>
      </p:sp>
      <p:pic>
        <p:nvPicPr>
          <p:cNvPr id="34" name="Picture 33" descr="HTCondor_red_blk_notag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2499" y="2833938"/>
            <a:ext cx="1965768" cy="464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61535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054699" y="4340252"/>
            <a:ext cx="1221879" cy="369332"/>
          </a:xfrm>
          <a:prstGeom prst="rect">
            <a:avLst/>
          </a:prstGeom>
          <a:solidFill>
            <a:srgbClr val="C2E716"/>
          </a:solidFill>
          <a:ln w="76200" cmpd="sng">
            <a:noFill/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Impact"/>
                <a:cs typeface="Impact"/>
              </a:rPr>
              <a:t>HTCONDOR</a:t>
            </a:r>
          </a:p>
        </p:txBody>
      </p:sp>
      <p:pic>
        <p:nvPicPr>
          <p:cNvPr id="5" name="Picture 4" descr="Traffic-Cop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2599" y="2839158"/>
            <a:ext cx="4180113" cy="313508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</a:t>
            </a:r>
            <a:r>
              <a:rPr lang="en-US" dirty="0" err="1" smtClean="0"/>
              <a:t>HTCondor</a:t>
            </a:r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Software that schedules and runs computing tasks on computers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27446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Class Ads for People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Class Ads also provide lots of useful information about jobs and computers to </a:t>
            </a:r>
            <a:r>
              <a:rPr lang="en-US" dirty="0" err="1" smtClean="0"/>
              <a:t>HTCondor</a:t>
            </a:r>
            <a:r>
              <a:rPr lang="en-US" dirty="0" smtClean="0"/>
              <a:t> users and administrators</a:t>
            </a:r>
            <a:endParaRPr lang="en-US" dirty="0"/>
          </a:p>
        </p:txBody>
      </p:sp>
      <p:pic>
        <p:nvPicPr>
          <p:cNvPr id="4" name="Picture 3" descr="open-newspaper-hed-201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5800" y="3381093"/>
            <a:ext cx="4876800" cy="2745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32788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Finding Job Attributes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57238" y="2735405"/>
            <a:ext cx="8569234" cy="3785652"/>
          </a:xfrm>
          <a:prstGeom prst="rect">
            <a:avLst/>
          </a:prstGeom>
          <a:solidFill>
            <a:schemeClr val="tx1"/>
          </a:solidFill>
          <a:ln w="76200" cmpd="sng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FFFFFF"/>
                </a:solidFill>
                <a:latin typeface="Courier"/>
                <a:cs typeface="Courier"/>
              </a:rPr>
              <a:t>$ </a:t>
            </a:r>
            <a:r>
              <a:rPr lang="en-US" sz="1600" dirty="0" err="1" smtClean="0">
                <a:solidFill>
                  <a:srgbClr val="FFFFFF"/>
                </a:solidFill>
                <a:latin typeface="Courier"/>
                <a:cs typeface="Courier"/>
              </a:rPr>
              <a:t>condor_q</a:t>
            </a:r>
            <a:r>
              <a:rPr lang="en-US" sz="1600" dirty="0" smtClean="0">
                <a:solidFill>
                  <a:srgbClr val="FFFFFF"/>
                </a:solidFill>
                <a:latin typeface="Courier"/>
                <a:cs typeface="Courier"/>
              </a:rPr>
              <a:t> -l 128.0</a:t>
            </a:r>
            <a:endParaRPr lang="en-US" sz="1600" dirty="0">
              <a:solidFill>
                <a:srgbClr val="FFFFFF"/>
              </a:solidFill>
              <a:latin typeface="Courier"/>
              <a:cs typeface="Courier"/>
            </a:endParaRPr>
          </a:p>
          <a:p>
            <a:r>
              <a:rPr lang="en-US" sz="1600" dirty="0" err="1" smtClean="0">
                <a:solidFill>
                  <a:srgbClr val="FFFFFF"/>
                </a:solidFill>
                <a:latin typeface="Courier"/>
                <a:cs typeface="Courier"/>
              </a:rPr>
              <a:t>WhenToTransferOutput</a:t>
            </a:r>
            <a:r>
              <a:rPr lang="en-US" sz="1600" dirty="0" smtClean="0">
                <a:solidFill>
                  <a:srgbClr val="FFFFFF"/>
                </a:solidFill>
                <a:latin typeface="Courier"/>
                <a:cs typeface="Courier"/>
              </a:rPr>
              <a:t> </a:t>
            </a:r>
            <a:r>
              <a:rPr lang="en-US" sz="1600" dirty="0">
                <a:solidFill>
                  <a:srgbClr val="FFFFFF"/>
                </a:solidFill>
                <a:latin typeface="Courier"/>
                <a:cs typeface="Courier"/>
              </a:rPr>
              <a:t>= "ON_EXIT"</a:t>
            </a:r>
          </a:p>
          <a:p>
            <a:r>
              <a:rPr lang="en-US" sz="1600" dirty="0" err="1">
                <a:solidFill>
                  <a:srgbClr val="FFFFFF"/>
                </a:solidFill>
                <a:latin typeface="Courier"/>
                <a:cs typeface="Courier"/>
              </a:rPr>
              <a:t>TargetType</a:t>
            </a:r>
            <a:r>
              <a:rPr lang="en-US" sz="1600" dirty="0">
                <a:solidFill>
                  <a:srgbClr val="FFFFFF"/>
                </a:solidFill>
                <a:latin typeface="Courier"/>
                <a:cs typeface="Courier"/>
              </a:rPr>
              <a:t> = "Machine"</a:t>
            </a:r>
          </a:p>
          <a:p>
            <a:r>
              <a:rPr lang="en-US" sz="1600" dirty="0" err="1">
                <a:solidFill>
                  <a:srgbClr val="FFFFFF"/>
                </a:solidFill>
                <a:latin typeface="Courier"/>
                <a:cs typeface="Courier"/>
              </a:rPr>
              <a:t>Cmd</a:t>
            </a:r>
            <a:r>
              <a:rPr lang="en-US" sz="1600" dirty="0">
                <a:solidFill>
                  <a:srgbClr val="FFFFFF"/>
                </a:solidFill>
                <a:latin typeface="Courier"/>
                <a:cs typeface="Courier"/>
              </a:rPr>
              <a:t> = "/home</a:t>
            </a:r>
            <a:r>
              <a:rPr lang="en-US" sz="1600" dirty="0" smtClean="0">
                <a:solidFill>
                  <a:srgbClr val="FFFFFF"/>
                </a:solidFill>
                <a:latin typeface="Courier"/>
                <a:cs typeface="Courier"/>
              </a:rPr>
              <a:t>/</a:t>
            </a:r>
            <a:r>
              <a:rPr lang="en-US" sz="1600" dirty="0" err="1" smtClean="0">
                <a:solidFill>
                  <a:srgbClr val="FFFFFF"/>
                </a:solidFill>
                <a:latin typeface="Courier"/>
                <a:cs typeface="Courier"/>
              </a:rPr>
              <a:t>alice</a:t>
            </a:r>
            <a:r>
              <a:rPr lang="en-US" sz="1600" dirty="0" smtClean="0">
                <a:solidFill>
                  <a:srgbClr val="FFFFFF"/>
                </a:solidFill>
                <a:latin typeface="Courier"/>
                <a:cs typeface="Courier"/>
              </a:rPr>
              <a:t>/</a:t>
            </a:r>
            <a:r>
              <a:rPr lang="en-US" sz="1600" dirty="0">
                <a:solidFill>
                  <a:srgbClr val="FFFFFF"/>
                </a:solidFill>
                <a:latin typeface="Courier"/>
                <a:cs typeface="Courier"/>
              </a:rPr>
              <a:t>tests/</a:t>
            </a:r>
            <a:r>
              <a:rPr lang="en-US" sz="1600" dirty="0" err="1">
                <a:solidFill>
                  <a:srgbClr val="FFFFFF"/>
                </a:solidFill>
                <a:latin typeface="Courier"/>
                <a:cs typeface="Courier"/>
              </a:rPr>
              <a:t>htcondor_week</a:t>
            </a:r>
            <a:r>
              <a:rPr lang="en-US" sz="1600" dirty="0">
                <a:solidFill>
                  <a:srgbClr val="FFFFFF"/>
                </a:solidFill>
                <a:latin typeface="Courier"/>
                <a:cs typeface="Courier"/>
              </a:rPr>
              <a:t>/</a:t>
            </a:r>
            <a:r>
              <a:rPr lang="en-US" sz="1600" dirty="0" err="1">
                <a:solidFill>
                  <a:srgbClr val="FFFFFF"/>
                </a:solidFill>
                <a:latin typeface="Courier"/>
                <a:cs typeface="Courier"/>
              </a:rPr>
              <a:t>compare_states</a:t>
            </a:r>
            <a:r>
              <a:rPr lang="en-US" sz="1600" dirty="0">
                <a:solidFill>
                  <a:srgbClr val="FFFFFF"/>
                </a:solidFill>
                <a:latin typeface="Courier"/>
                <a:cs typeface="Courier"/>
              </a:rPr>
              <a:t>"</a:t>
            </a:r>
          </a:p>
          <a:p>
            <a:r>
              <a:rPr lang="en-US" sz="1600" dirty="0" err="1">
                <a:solidFill>
                  <a:srgbClr val="FFFFFF"/>
                </a:solidFill>
                <a:latin typeface="Courier"/>
                <a:cs typeface="Courier"/>
              </a:rPr>
              <a:t>JobUniverse</a:t>
            </a:r>
            <a:r>
              <a:rPr lang="en-US" sz="1600" dirty="0">
                <a:solidFill>
                  <a:srgbClr val="FFFFFF"/>
                </a:solidFill>
                <a:latin typeface="Courier"/>
                <a:cs typeface="Courier"/>
              </a:rPr>
              <a:t> = 5</a:t>
            </a:r>
          </a:p>
          <a:p>
            <a:r>
              <a:rPr lang="en-US" sz="1600" dirty="0" err="1">
                <a:solidFill>
                  <a:srgbClr val="FFFFFF"/>
                </a:solidFill>
                <a:latin typeface="Courier"/>
                <a:cs typeface="Courier"/>
              </a:rPr>
              <a:t>Iwd</a:t>
            </a:r>
            <a:r>
              <a:rPr lang="en-US" sz="1600" dirty="0">
                <a:solidFill>
                  <a:srgbClr val="FFFFFF"/>
                </a:solidFill>
                <a:latin typeface="Courier"/>
                <a:cs typeface="Courier"/>
              </a:rPr>
              <a:t> = "/home</a:t>
            </a:r>
            <a:r>
              <a:rPr lang="en-US" sz="1600" dirty="0" smtClean="0">
                <a:solidFill>
                  <a:srgbClr val="FFFFFF"/>
                </a:solidFill>
                <a:latin typeface="Courier"/>
                <a:cs typeface="Courier"/>
              </a:rPr>
              <a:t>/</a:t>
            </a:r>
            <a:r>
              <a:rPr lang="en-US" sz="1600" dirty="0" err="1" smtClean="0">
                <a:solidFill>
                  <a:srgbClr val="FFFFFF"/>
                </a:solidFill>
                <a:latin typeface="Courier"/>
                <a:cs typeface="Courier"/>
              </a:rPr>
              <a:t>alice</a:t>
            </a:r>
            <a:r>
              <a:rPr lang="en-US" sz="1600" dirty="0" smtClean="0">
                <a:solidFill>
                  <a:srgbClr val="FFFFFF"/>
                </a:solidFill>
                <a:latin typeface="Courier"/>
                <a:cs typeface="Courier"/>
              </a:rPr>
              <a:t>/</a:t>
            </a:r>
            <a:r>
              <a:rPr lang="en-US" sz="1600" dirty="0">
                <a:solidFill>
                  <a:srgbClr val="FFFFFF"/>
                </a:solidFill>
                <a:latin typeface="Courier"/>
                <a:cs typeface="Courier"/>
              </a:rPr>
              <a:t>tests/</a:t>
            </a:r>
            <a:r>
              <a:rPr lang="en-US" sz="1600" dirty="0" err="1">
                <a:solidFill>
                  <a:srgbClr val="FFFFFF"/>
                </a:solidFill>
                <a:latin typeface="Courier"/>
                <a:cs typeface="Courier"/>
              </a:rPr>
              <a:t>htcondor_week</a:t>
            </a:r>
            <a:r>
              <a:rPr lang="en-US" sz="1600" dirty="0">
                <a:solidFill>
                  <a:srgbClr val="FFFFFF"/>
                </a:solidFill>
                <a:latin typeface="Courier"/>
                <a:cs typeface="Courier"/>
              </a:rPr>
              <a:t>"</a:t>
            </a:r>
          </a:p>
          <a:p>
            <a:r>
              <a:rPr lang="en-US" sz="1600" dirty="0" err="1">
                <a:solidFill>
                  <a:srgbClr val="FFFFFF"/>
                </a:solidFill>
                <a:latin typeface="Courier"/>
                <a:cs typeface="Courier"/>
              </a:rPr>
              <a:t>RequestDisk</a:t>
            </a:r>
            <a:r>
              <a:rPr lang="en-US" sz="1600" dirty="0">
                <a:solidFill>
                  <a:srgbClr val="FFFFFF"/>
                </a:solidFill>
                <a:latin typeface="Courier"/>
                <a:cs typeface="Courier"/>
              </a:rPr>
              <a:t> = 20480</a:t>
            </a:r>
          </a:p>
          <a:p>
            <a:r>
              <a:rPr lang="en-US" sz="1600" dirty="0" err="1">
                <a:solidFill>
                  <a:srgbClr val="FFFFFF"/>
                </a:solidFill>
                <a:latin typeface="Courier"/>
                <a:cs typeface="Courier"/>
              </a:rPr>
              <a:t>NumJobStarts</a:t>
            </a:r>
            <a:r>
              <a:rPr lang="en-US" sz="1600" dirty="0">
                <a:solidFill>
                  <a:srgbClr val="FFFFFF"/>
                </a:solidFill>
                <a:latin typeface="Courier"/>
                <a:cs typeface="Courier"/>
              </a:rPr>
              <a:t> = 0</a:t>
            </a:r>
          </a:p>
          <a:p>
            <a:r>
              <a:rPr lang="en-US" sz="1600" dirty="0" err="1">
                <a:solidFill>
                  <a:srgbClr val="FFFFFF"/>
                </a:solidFill>
                <a:latin typeface="Courier"/>
                <a:cs typeface="Courier"/>
              </a:rPr>
              <a:t>WantRemoteIO</a:t>
            </a:r>
            <a:r>
              <a:rPr lang="en-US" sz="1600" dirty="0">
                <a:solidFill>
                  <a:srgbClr val="FFFFFF"/>
                </a:solidFill>
                <a:latin typeface="Courier"/>
                <a:cs typeface="Courier"/>
              </a:rPr>
              <a:t> = true</a:t>
            </a:r>
          </a:p>
          <a:p>
            <a:r>
              <a:rPr lang="en-US" sz="1600" dirty="0" err="1">
                <a:solidFill>
                  <a:srgbClr val="FFFFFF"/>
                </a:solidFill>
                <a:latin typeface="Courier"/>
                <a:cs typeface="Courier"/>
              </a:rPr>
              <a:t>OnExitRemove</a:t>
            </a:r>
            <a:r>
              <a:rPr lang="en-US" sz="1600" dirty="0">
                <a:solidFill>
                  <a:srgbClr val="FFFFFF"/>
                </a:solidFill>
                <a:latin typeface="Courier"/>
                <a:cs typeface="Courier"/>
              </a:rPr>
              <a:t> = true</a:t>
            </a:r>
          </a:p>
          <a:p>
            <a:r>
              <a:rPr lang="en-US" sz="1600" dirty="0" err="1">
                <a:solidFill>
                  <a:srgbClr val="FFFFFF"/>
                </a:solidFill>
                <a:latin typeface="Courier"/>
                <a:cs typeface="Courier"/>
              </a:rPr>
              <a:t>TransferInput</a:t>
            </a:r>
            <a:r>
              <a:rPr lang="en-US" sz="1600" dirty="0">
                <a:solidFill>
                  <a:srgbClr val="FFFFFF"/>
                </a:solidFill>
                <a:latin typeface="Courier"/>
                <a:cs typeface="Courier"/>
              </a:rPr>
              <a:t> = "</a:t>
            </a:r>
            <a:r>
              <a:rPr lang="en-US" sz="1600" dirty="0" err="1">
                <a:solidFill>
                  <a:srgbClr val="FFFFFF"/>
                </a:solidFill>
                <a:latin typeface="Courier"/>
                <a:cs typeface="Courier"/>
              </a:rPr>
              <a:t>us.dat,wi.dat</a:t>
            </a:r>
            <a:r>
              <a:rPr lang="en-US" sz="1600" dirty="0">
                <a:solidFill>
                  <a:srgbClr val="FFFFFF"/>
                </a:solidFill>
                <a:latin typeface="Courier"/>
                <a:cs typeface="Courier"/>
              </a:rPr>
              <a:t>"</a:t>
            </a:r>
          </a:p>
          <a:p>
            <a:r>
              <a:rPr lang="en-US" sz="1600" dirty="0" err="1">
                <a:solidFill>
                  <a:srgbClr val="FFFFFF"/>
                </a:solidFill>
                <a:latin typeface="Courier"/>
                <a:cs typeface="Courier"/>
              </a:rPr>
              <a:t>MyType</a:t>
            </a:r>
            <a:r>
              <a:rPr lang="en-US" sz="1600" dirty="0">
                <a:solidFill>
                  <a:srgbClr val="FFFFFF"/>
                </a:solidFill>
                <a:latin typeface="Courier"/>
                <a:cs typeface="Courier"/>
              </a:rPr>
              <a:t> = "</a:t>
            </a:r>
            <a:r>
              <a:rPr lang="en-US" sz="1600" dirty="0" smtClean="0">
                <a:solidFill>
                  <a:srgbClr val="FFFFFF"/>
                </a:solidFill>
                <a:latin typeface="Courier"/>
                <a:cs typeface="Courier"/>
              </a:rPr>
              <a:t>Job”</a:t>
            </a:r>
            <a:endParaRPr lang="en-US" sz="1600" dirty="0">
              <a:solidFill>
                <a:srgbClr val="FFFFFF"/>
              </a:solidFill>
              <a:latin typeface="Courier"/>
              <a:cs typeface="Courier"/>
            </a:endParaRPr>
          </a:p>
          <a:p>
            <a:r>
              <a:rPr lang="en-US" sz="1600" dirty="0" err="1" smtClean="0">
                <a:solidFill>
                  <a:srgbClr val="FFFFFF"/>
                </a:solidFill>
                <a:latin typeface="Courier"/>
                <a:cs typeface="Courier"/>
              </a:rPr>
              <a:t>UserLog</a:t>
            </a:r>
            <a:r>
              <a:rPr lang="en-US" sz="1600" dirty="0" smtClean="0">
                <a:solidFill>
                  <a:srgbClr val="FFFFFF"/>
                </a:solidFill>
                <a:latin typeface="Courier"/>
                <a:cs typeface="Courier"/>
              </a:rPr>
              <a:t> </a:t>
            </a:r>
            <a:r>
              <a:rPr lang="en-US" sz="1600" dirty="0">
                <a:solidFill>
                  <a:srgbClr val="FFFFFF"/>
                </a:solidFill>
                <a:latin typeface="Courier"/>
                <a:cs typeface="Courier"/>
              </a:rPr>
              <a:t>= "/home</a:t>
            </a:r>
            <a:r>
              <a:rPr lang="en-US" sz="1600" dirty="0" smtClean="0">
                <a:solidFill>
                  <a:srgbClr val="FFFFFF"/>
                </a:solidFill>
                <a:latin typeface="Courier"/>
                <a:cs typeface="Courier"/>
              </a:rPr>
              <a:t>/</a:t>
            </a:r>
            <a:r>
              <a:rPr lang="en-US" sz="1600" dirty="0" err="1" smtClean="0">
                <a:solidFill>
                  <a:srgbClr val="FFFFFF"/>
                </a:solidFill>
                <a:latin typeface="Courier"/>
                <a:cs typeface="Courier"/>
              </a:rPr>
              <a:t>alice</a:t>
            </a:r>
            <a:r>
              <a:rPr lang="en-US" sz="1600" dirty="0" smtClean="0">
                <a:solidFill>
                  <a:srgbClr val="FFFFFF"/>
                </a:solidFill>
                <a:latin typeface="Courier"/>
                <a:cs typeface="Courier"/>
              </a:rPr>
              <a:t>/</a:t>
            </a:r>
            <a:r>
              <a:rPr lang="en-US" sz="1600" dirty="0">
                <a:solidFill>
                  <a:srgbClr val="FFFFFF"/>
                </a:solidFill>
                <a:latin typeface="Courier"/>
                <a:cs typeface="Courier"/>
              </a:rPr>
              <a:t>tests/</a:t>
            </a:r>
            <a:r>
              <a:rPr lang="en-US" sz="1600" dirty="0" err="1">
                <a:solidFill>
                  <a:srgbClr val="FFFFFF"/>
                </a:solidFill>
                <a:latin typeface="Courier"/>
                <a:cs typeface="Courier"/>
              </a:rPr>
              <a:t>htcondor_week</a:t>
            </a:r>
            <a:r>
              <a:rPr lang="en-US" sz="1600" dirty="0">
                <a:solidFill>
                  <a:srgbClr val="FFFFFF"/>
                </a:solidFill>
                <a:latin typeface="Courier"/>
                <a:cs typeface="Courier"/>
              </a:rPr>
              <a:t>/</a:t>
            </a:r>
            <a:r>
              <a:rPr lang="en-US" sz="1600" dirty="0" err="1">
                <a:solidFill>
                  <a:srgbClr val="FFFFFF"/>
                </a:solidFill>
                <a:latin typeface="Courier"/>
                <a:cs typeface="Courier"/>
              </a:rPr>
              <a:t>job.log</a:t>
            </a:r>
            <a:r>
              <a:rPr lang="en-US" sz="1600" dirty="0">
                <a:solidFill>
                  <a:srgbClr val="FFFFFF"/>
                </a:solidFill>
                <a:latin typeface="Courier"/>
                <a:cs typeface="Courier"/>
              </a:rPr>
              <a:t>"</a:t>
            </a:r>
          </a:p>
          <a:p>
            <a:r>
              <a:rPr lang="en-US" sz="1600" dirty="0" err="1">
                <a:solidFill>
                  <a:srgbClr val="FFFFFF"/>
                </a:solidFill>
                <a:latin typeface="Courier"/>
                <a:cs typeface="Courier"/>
              </a:rPr>
              <a:t>RequestMemory</a:t>
            </a:r>
            <a:r>
              <a:rPr lang="en-US" sz="1600" dirty="0">
                <a:solidFill>
                  <a:srgbClr val="FFFFFF"/>
                </a:solidFill>
                <a:latin typeface="Courier"/>
                <a:cs typeface="Courier"/>
              </a:rPr>
              <a:t> = </a:t>
            </a:r>
            <a:r>
              <a:rPr lang="en-US" sz="1600" dirty="0" smtClean="0">
                <a:solidFill>
                  <a:srgbClr val="FFFFFF"/>
                </a:solidFill>
                <a:latin typeface="Courier"/>
                <a:cs typeface="Courier"/>
              </a:rPr>
              <a:t>20</a:t>
            </a:r>
          </a:p>
          <a:p>
            <a:r>
              <a:rPr lang="en-US" sz="1600" dirty="0" smtClean="0">
                <a:solidFill>
                  <a:srgbClr val="FFFFFF"/>
                </a:solidFill>
                <a:latin typeface="Courier"/>
                <a:cs typeface="Courier"/>
              </a:rPr>
              <a:t>...</a:t>
            </a:r>
            <a:endParaRPr lang="en-US" sz="1600" dirty="0">
              <a:solidFill>
                <a:srgbClr val="FFFFFF"/>
              </a:solidFill>
              <a:latin typeface="Courier"/>
              <a:cs typeface="Courier"/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Use the “long” option for </a:t>
            </a:r>
            <a:r>
              <a:rPr lang="en-US" dirty="0" err="1" smtClean="0">
                <a:latin typeface="Courier"/>
                <a:cs typeface="Courier"/>
              </a:rPr>
              <a:t>condor_q</a:t>
            </a:r>
            <a:r>
              <a:rPr lang="en-US" sz="2000" dirty="0" smtClean="0">
                <a:latin typeface="Courier"/>
                <a:cs typeface="Courier"/>
              </a:rPr>
              <a:t> </a:t>
            </a:r>
            <a:r>
              <a:rPr lang="en-US" sz="2000" b="1" dirty="0" err="1" smtClean="0">
                <a:solidFill>
                  <a:srgbClr val="000000"/>
                </a:solidFill>
                <a:latin typeface="Courier"/>
                <a:cs typeface="Courier"/>
              </a:rPr>
              <a:t>condor_q</a:t>
            </a:r>
            <a:r>
              <a:rPr lang="en-US" sz="2000" b="1" dirty="0" smtClean="0">
                <a:solidFill>
                  <a:srgbClr val="CB3A46"/>
                </a:solidFill>
                <a:latin typeface="Courier"/>
                <a:cs typeface="Courier"/>
              </a:rPr>
              <a:t> -l </a:t>
            </a:r>
            <a:r>
              <a:rPr lang="en-US" sz="2000" b="1" dirty="0" err="1" smtClean="0">
                <a:solidFill>
                  <a:srgbClr val="CB3A46"/>
                </a:solidFill>
                <a:latin typeface="Courier"/>
                <a:cs typeface="Courier"/>
              </a:rPr>
              <a:t>JobId</a:t>
            </a:r>
            <a:endParaRPr lang="en-US" sz="2000" b="1" dirty="0">
              <a:solidFill>
                <a:srgbClr val="CB3A46"/>
              </a:solidFill>
              <a:latin typeface="Courier"/>
              <a:cs typeface="Courier"/>
            </a:endParaRPr>
          </a:p>
        </p:txBody>
      </p:sp>
    </p:spTree>
    <p:extLst>
      <p:ext uri="{BB962C8B-B14F-4D97-AF65-F5344CB8AC3E}">
        <p14:creationId xmlns:p14="http://schemas.microsoft.com/office/powerpoint/2010/main" val="40670845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Useful Job Attributes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60190"/>
          </a:xfrm>
        </p:spPr>
        <p:txBody>
          <a:bodyPr>
            <a:normAutofit lnSpcReduction="10000"/>
          </a:bodyPr>
          <a:lstStyle/>
          <a:p>
            <a:r>
              <a:rPr lang="en-US" dirty="0" err="1" smtClean="0">
                <a:latin typeface="Courier"/>
                <a:cs typeface="Courier"/>
              </a:rPr>
              <a:t>UserLog</a:t>
            </a:r>
            <a:r>
              <a:rPr lang="en-US" dirty="0" smtClean="0"/>
              <a:t>: location of job log</a:t>
            </a:r>
            <a:endParaRPr lang="en-US" dirty="0"/>
          </a:p>
          <a:p>
            <a:r>
              <a:rPr lang="en-US" dirty="0" err="1" smtClean="0">
                <a:latin typeface="Courier"/>
                <a:cs typeface="Courier"/>
              </a:rPr>
              <a:t>Iwd</a:t>
            </a:r>
            <a:r>
              <a:rPr lang="en-US" dirty="0" smtClean="0"/>
              <a:t>: </a:t>
            </a:r>
            <a:r>
              <a:rPr lang="en-US" u="sng" dirty="0" smtClean="0"/>
              <a:t>I</a:t>
            </a:r>
            <a:r>
              <a:rPr lang="en-US" dirty="0" smtClean="0"/>
              <a:t>nitial </a:t>
            </a:r>
            <a:r>
              <a:rPr lang="en-US" u="sng" dirty="0"/>
              <a:t>W</a:t>
            </a:r>
            <a:r>
              <a:rPr lang="en-US" dirty="0" smtClean="0"/>
              <a:t>orking </a:t>
            </a:r>
            <a:r>
              <a:rPr lang="en-US" u="sng" dirty="0"/>
              <a:t>D</a:t>
            </a:r>
            <a:r>
              <a:rPr lang="en-US" dirty="0" smtClean="0"/>
              <a:t>irectory (</a:t>
            </a:r>
            <a:r>
              <a:rPr lang="en-US" dirty="0"/>
              <a:t>i</a:t>
            </a:r>
            <a:r>
              <a:rPr lang="en-US" dirty="0" smtClean="0"/>
              <a:t>.e. submission directory) on submit node</a:t>
            </a:r>
            <a:endParaRPr lang="en-US" dirty="0"/>
          </a:p>
          <a:p>
            <a:r>
              <a:rPr lang="en-US" dirty="0" err="1" smtClean="0">
                <a:latin typeface="Courier"/>
                <a:cs typeface="Courier"/>
              </a:rPr>
              <a:t>MemoryUsage</a:t>
            </a:r>
            <a:r>
              <a:rPr lang="en-US" dirty="0" smtClean="0"/>
              <a:t>: maximum memory the job has used </a:t>
            </a:r>
          </a:p>
          <a:p>
            <a:r>
              <a:rPr lang="en-US" dirty="0" err="1" smtClean="0">
                <a:latin typeface="Courier"/>
                <a:cs typeface="Courier"/>
              </a:rPr>
              <a:t>RemoteHost</a:t>
            </a:r>
            <a:r>
              <a:rPr lang="en-US" dirty="0" smtClean="0"/>
              <a:t>: where the job is running</a:t>
            </a:r>
          </a:p>
          <a:p>
            <a:r>
              <a:rPr lang="en-US" dirty="0" err="1" smtClean="0">
                <a:latin typeface="Courier"/>
                <a:cs typeface="Courier"/>
              </a:rPr>
              <a:t>BatchName</a:t>
            </a:r>
            <a:r>
              <a:rPr lang="en-US" dirty="0" smtClean="0"/>
              <a:t>: optional attribute to label job batches</a:t>
            </a:r>
          </a:p>
          <a:p>
            <a:r>
              <a:rPr lang="en-US" dirty="0" smtClean="0"/>
              <a:t>...and more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79058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Displaying Job Attributes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57238" y="3008680"/>
            <a:ext cx="8569234" cy="3139321"/>
          </a:xfrm>
          <a:prstGeom prst="rect">
            <a:avLst/>
          </a:prstGeom>
          <a:solidFill>
            <a:schemeClr val="tx1"/>
          </a:solidFill>
          <a:ln w="76200" cmpd="sng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  <a:latin typeface="Courier"/>
                <a:cs typeface="Courier"/>
              </a:rPr>
              <a:t>$ </a:t>
            </a:r>
            <a:r>
              <a:rPr lang="en-US" dirty="0" err="1" smtClean="0">
                <a:solidFill>
                  <a:srgbClr val="FFFFFF"/>
                </a:solidFill>
                <a:latin typeface="Courier"/>
                <a:cs typeface="Courier"/>
              </a:rPr>
              <a:t>condor_q</a:t>
            </a:r>
            <a:r>
              <a:rPr lang="en-US" dirty="0" smtClean="0">
                <a:solidFill>
                  <a:srgbClr val="FFFFFF"/>
                </a:solidFill>
                <a:latin typeface="Courier"/>
                <a:cs typeface="Courier"/>
              </a:rPr>
              <a:t> -</a:t>
            </a:r>
            <a:r>
              <a:rPr lang="en-US" dirty="0" err="1" smtClean="0">
                <a:solidFill>
                  <a:srgbClr val="FFFFFF"/>
                </a:solidFill>
                <a:latin typeface="Courier"/>
                <a:cs typeface="Courier"/>
              </a:rPr>
              <a:t>af</a:t>
            </a:r>
            <a:r>
              <a:rPr lang="en-US" dirty="0" smtClean="0">
                <a:solidFill>
                  <a:srgbClr val="FFFFFF"/>
                </a:solidFill>
                <a:latin typeface="Courier"/>
                <a:cs typeface="Courier"/>
              </a:rPr>
              <a:t> </a:t>
            </a:r>
            <a:r>
              <a:rPr lang="en-US" dirty="0" err="1" smtClean="0">
                <a:solidFill>
                  <a:srgbClr val="FFFFFF"/>
                </a:solidFill>
                <a:latin typeface="Courier"/>
                <a:cs typeface="Courier"/>
              </a:rPr>
              <a:t>ClusterId</a:t>
            </a:r>
            <a:r>
              <a:rPr lang="en-US" dirty="0" smtClean="0">
                <a:solidFill>
                  <a:srgbClr val="FFFFFF"/>
                </a:solidFill>
                <a:latin typeface="Courier"/>
                <a:cs typeface="Courier"/>
              </a:rPr>
              <a:t> </a:t>
            </a:r>
            <a:r>
              <a:rPr lang="en-US" dirty="0" err="1" smtClean="0">
                <a:solidFill>
                  <a:srgbClr val="FFFFFF"/>
                </a:solidFill>
                <a:latin typeface="Courier"/>
                <a:cs typeface="Courier"/>
              </a:rPr>
              <a:t>ProcId</a:t>
            </a:r>
            <a:r>
              <a:rPr lang="en-US" dirty="0" smtClean="0">
                <a:solidFill>
                  <a:srgbClr val="FFFFFF"/>
                </a:solidFill>
                <a:latin typeface="Courier"/>
                <a:cs typeface="Courier"/>
              </a:rPr>
              <a:t> </a:t>
            </a:r>
            <a:r>
              <a:rPr lang="en-US" dirty="0" err="1" smtClean="0">
                <a:solidFill>
                  <a:srgbClr val="FFFFFF"/>
                </a:solidFill>
                <a:latin typeface="Courier"/>
                <a:cs typeface="Courier"/>
              </a:rPr>
              <a:t>RemoteHost</a:t>
            </a:r>
            <a:r>
              <a:rPr lang="en-US" dirty="0" smtClean="0">
                <a:solidFill>
                  <a:srgbClr val="FFFFFF"/>
                </a:solidFill>
                <a:latin typeface="Courier"/>
                <a:cs typeface="Courier"/>
              </a:rPr>
              <a:t> </a:t>
            </a:r>
            <a:r>
              <a:rPr lang="en-US" dirty="0" err="1" smtClean="0">
                <a:solidFill>
                  <a:srgbClr val="FFFFFF"/>
                </a:solidFill>
                <a:latin typeface="Courier"/>
                <a:cs typeface="Courier"/>
              </a:rPr>
              <a:t>MemoryUsage</a:t>
            </a:r>
            <a:endParaRPr lang="en-US" dirty="0" smtClean="0">
              <a:solidFill>
                <a:srgbClr val="FFFFFF"/>
              </a:solidFill>
              <a:latin typeface="Courier"/>
              <a:cs typeface="Courier"/>
            </a:endParaRPr>
          </a:p>
          <a:p>
            <a:endParaRPr lang="en-US" dirty="0">
              <a:solidFill>
                <a:srgbClr val="FFFFFF"/>
              </a:solidFill>
              <a:latin typeface="Courier"/>
              <a:cs typeface="Courier"/>
            </a:endParaRPr>
          </a:p>
          <a:p>
            <a:r>
              <a:rPr lang="de-DE" dirty="0">
                <a:solidFill>
                  <a:srgbClr val="FFFFFF"/>
                </a:solidFill>
                <a:latin typeface="Courier"/>
                <a:cs typeface="Courier"/>
              </a:rPr>
              <a:t>17315225 116 slot1_1@e092.chtc.wisc.edu 1709</a:t>
            </a:r>
          </a:p>
          <a:p>
            <a:r>
              <a:rPr lang="de-DE" dirty="0">
                <a:solidFill>
                  <a:srgbClr val="FFFFFF"/>
                </a:solidFill>
                <a:latin typeface="Courier"/>
                <a:cs typeface="Courier"/>
              </a:rPr>
              <a:t>17315225 118 slot1_2@e093.chtc.wisc.edu 1709</a:t>
            </a:r>
          </a:p>
          <a:p>
            <a:r>
              <a:rPr lang="de-DE" dirty="0">
                <a:solidFill>
                  <a:srgbClr val="FFFFFF"/>
                </a:solidFill>
                <a:latin typeface="Courier"/>
                <a:cs typeface="Courier"/>
              </a:rPr>
              <a:t>17315225 137 slot1_8@e125.chtc.wisc.edu 1709</a:t>
            </a:r>
          </a:p>
          <a:p>
            <a:r>
              <a:rPr lang="de-DE" dirty="0">
                <a:solidFill>
                  <a:srgbClr val="FFFFFF"/>
                </a:solidFill>
                <a:latin typeface="Courier"/>
                <a:cs typeface="Courier"/>
              </a:rPr>
              <a:t>17315225 139 slot1_7@e121.chtc.wisc.edu 1709</a:t>
            </a:r>
          </a:p>
          <a:p>
            <a:r>
              <a:rPr lang="de-DE" dirty="0">
                <a:solidFill>
                  <a:srgbClr val="FFFFFF"/>
                </a:solidFill>
                <a:latin typeface="Courier"/>
                <a:cs typeface="Courier"/>
              </a:rPr>
              <a:t>18050961 0 slot1_5@c025.chtc.wisc.edu 196</a:t>
            </a:r>
          </a:p>
          <a:p>
            <a:r>
              <a:rPr lang="de-DE" dirty="0" smtClean="0">
                <a:solidFill>
                  <a:srgbClr val="FFFFFF"/>
                </a:solidFill>
                <a:latin typeface="Courier"/>
                <a:cs typeface="Courier"/>
              </a:rPr>
              <a:t>18050963 </a:t>
            </a:r>
            <a:r>
              <a:rPr lang="de-DE" dirty="0">
                <a:solidFill>
                  <a:srgbClr val="FFFFFF"/>
                </a:solidFill>
                <a:latin typeface="Courier"/>
                <a:cs typeface="Courier"/>
              </a:rPr>
              <a:t>0 slot1_3@atlas10.chtc.wisc.edu 269</a:t>
            </a:r>
          </a:p>
          <a:p>
            <a:r>
              <a:rPr lang="de-DE" dirty="0">
                <a:solidFill>
                  <a:srgbClr val="FFFFFF"/>
                </a:solidFill>
                <a:latin typeface="Courier"/>
                <a:cs typeface="Courier"/>
              </a:rPr>
              <a:t>18050964 0 slot1_25@e348.chtc.wisc.edu 245</a:t>
            </a:r>
          </a:p>
          <a:p>
            <a:r>
              <a:rPr lang="de-DE" dirty="0">
                <a:solidFill>
                  <a:srgbClr val="FFFFFF"/>
                </a:solidFill>
                <a:latin typeface="Courier"/>
                <a:cs typeface="Courier"/>
              </a:rPr>
              <a:t>18050965 0 slot1_23@e305.chtc.wisc.edu 196</a:t>
            </a:r>
          </a:p>
          <a:p>
            <a:r>
              <a:rPr lang="de-DE" dirty="0">
                <a:solidFill>
                  <a:srgbClr val="FFFFFF"/>
                </a:solidFill>
                <a:latin typeface="Courier"/>
                <a:cs typeface="Courier"/>
              </a:rPr>
              <a:t>18050971 0 slot1_6@e176.chtc.wisc.edu 220</a:t>
            </a:r>
            <a:endParaRPr lang="en-US" dirty="0" smtClean="0">
              <a:solidFill>
                <a:srgbClr val="FFFFFF"/>
              </a:solidFill>
              <a:latin typeface="Courier"/>
              <a:cs typeface="Courier"/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257238" y="1600200"/>
            <a:ext cx="8886762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Use the “auto-format” option:</a:t>
            </a:r>
          </a:p>
          <a:p>
            <a:pPr marL="0" indent="0">
              <a:buFont typeface="Arial"/>
              <a:buNone/>
            </a:pPr>
            <a:r>
              <a:rPr lang="en-US" sz="2000" b="1" dirty="0" smtClean="0">
                <a:solidFill>
                  <a:srgbClr val="CB3A46"/>
                </a:solidFill>
                <a:latin typeface="Courier"/>
                <a:cs typeface="Courier"/>
              </a:rPr>
              <a:t>  </a:t>
            </a:r>
            <a:r>
              <a:rPr lang="en-US" sz="2000" b="1" dirty="0" err="1" smtClean="0">
                <a:solidFill>
                  <a:srgbClr val="000000"/>
                </a:solidFill>
                <a:latin typeface="Courier"/>
                <a:cs typeface="Courier"/>
              </a:rPr>
              <a:t>condor_q</a:t>
            </a:r>
            <a:r>
              <a:rPr lang="en-US" sz="2000" b="1" dirty="0" smtClean="0">
                <a:solidFill>
                  <a:srgbClr val="CB3A46"/>
                </a:solidFill>
                <a:latin typeface="Courier"/>
                <a:cs typeface="Courier"/>
              </a:rPr>
              <a:t> [U/C/J] -</a:t>
            </a:r>
            <a:r>
              <a:rPr lang="en-US" sz="2000" b="1" dirty="0" err="1" smtClean="0">
                <a:solidFill>
                  <a:srgbClr val="CB3A46"/>
                </a:solidFill>
                <a:latin typeface="Courier"/>
                <a:cs typeface="Courier"/>
              </a:rPr>
              <a:t>af</a:t>
            </a:r>
            <a:r>
              <a:rPr lang="en-US" sz="2000" b="1" dirty="0" smtClean="0">
                <a:solidFill>
                  <a:srgbClr val="CB3A46"/>
                </a:solidFill>
                <a:latin typeface="Courier"/>
                <a:cs typeface="Courier"/>
              </a:rPr>
              <a:t> Attribute1 Attribute2 ...</a:t>
            </a:r>
            <a:endParaRPr lang="en-US" sz="2000" b="1" dirty="0">
              <a:solidFill>
                <a:srgbClr val="CB3A46"/>
              </a:solidFill>
              <a:latin typeface="Courier"/>
              <a:cs typeface="Courier"/>
            </a:endParaRPr>
          </a:p>
        </p:txBody>
      </p:sp>
    </p:spTree>
    <p:extLst>
      <p:ext uri="{BB962C8B-B14F-4D97-AF65-F5344CB8AC3E}">
        <p14:creationId xmlns:p14="http://schemas.microsoft.com/office/powerpoint/2010/main" val="18512886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Other Displays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57238" y="2815780"/>
            <a:ext cx="8569234" cy="2893100"/>
          </a:xfrm>
          <a:prstGeom prst="rect">
            <a:avLst/>
          </a:prstGeom>
          <a:solidFill>
            <a:schemeClr val="tx1"/>
          </a:solidFill>
          <a:ln w="76200" cmpd="sng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FFFFFF"/>
                </a:solidFill>
                <a:latin typeface="Courier"/>
                <a:cs typeface="Courier"/>
              </a:rPr>
              <a:t>$ </a:t>
            </a:r>
            <a:r>
              <a:rPr lang="en-US" sz="1400" dirty="0" err="1" smtClean="0">
                <a:solidFill>
                  <a:srgbClr val="FFFFFF"/>
                </a:solidFill>
                <a:latin typeface="Courier"/>
                <a:cs typeface="Courier"/>
              </a:rPr>
              <a:t>condor_q</a:t>
            </a:r>
            <a:r>
              <a:rPr lang="en-US" sz="1400" dirty="0" smtClean="0">
                <a:solidFill>
                  <a:srgbClr val="FFFFFF"/>
                </a:solidFill>
                <a:latin typeface="Courier"/>
                <a:cs typeface="Courier"/>
              </a:rPr>
              <a:t> -all</a:t>
            </a:r>
          </a:p>
          <a:p>
            <a:endParaRPr lang="en-US" sz="1400" dirty="0">
              <a:solidFill>
                <a:srgbClr val="FFFFFF"/>
              </a:solidFill>
              <a:latin typeface="Courier"/>
              <a:cs typeface="Courier"/>
            </a:endParaRPr>
          </a:p>
          <a:p>
            <a:r>
              <a:rPr lang="pl-PL" sz="1400" dirty="0">
                <a:solidFill>
                  <a:srgbClr val="FFFFFF"/>
                </a:solidFill>
                <a:latin typeface="Courier"/>
                <a:cs typeface="Courier"/>
              </a:rPr>
              <a:t>-- </a:t>
            </a:r>
            <a:r>
              <a:rPr lang="pl-PL" sz="1400" dirty="0" err="1">
                <a:solidFill>
                  <a:srgbClr val="FFFFFF"/>
                </a:solidFill>
                <a:latin typeface="Courier"/>
                <a:cs typeface="Courier"/>
              </a:rPr>
              <a:t>Schedd</a:t>
            </a:r>
            <a:r>
              <a:rPr lang="pl-PL" sz="1400" dirty="0">
                <a:solidFill>
                  <a:srgbClr val="FFFFFF"/>
                </a:solidFill>
                <a:latin typeface="Courier"/>
                <a:cs typeface="Courier"/>
              </a:rPr>
              <a:t>: submit-5.chtc.wisc.edu : &lt;128.104.101.92:9618?...</a:t>
            </a:r>
          </a:p>
          <a:p>
            <a:r>
              <a:rPr lang="pl-PL" sz="1400" dirty="0">
                <a:solidFill>
                  <a:srgbClr val="FFFFFF"/>
                </a:solidFill>
                <a:latin typeface="Courier"/>
                <a:cs typeface="Courier"/>
              </a:rPr>
              <a:t> ID           OWNER   </a:t>
            </a:r>
            <a:r>
              <a:rPr lang="pl-PL" sz="1400" dirty="0" smtClean="0">
                <a:solidFill>
                  <a:srgbClr val="FFFFFF"/>
                </a:solidFill>
                <a:latin typeface="Courier"/>
                <a:cs typeface="Courier"/>
              </a:rPr>
              <a:t>SUBMITTED     </a:t>
            </a:r>
            <a:r>
              <a:rPr lang="pl-PL" sz="1400" dirty="0">
                <a:solidFill>
                  <a:srgbClr val="FFFFFF"/>
                </a:solidFill>
                <a:latin typeface="Courier"/>
                <a:cs typeface="Courier"/>
              </a:rPr>
              <a:t>RUN_TIME ST PRI SIZE CMD</a:t>
            </a:r>
          </a:p>
          <a:p>
            <a:r>
              <a:rPr lang="pl-PL" sz="1400" dirty="0" smtClean="0">
                <a:solidFill>
                  <a:srgbClr val="FFFFFF"/>
                </a:solidFill>
                <a:latin typeface="Courier"/>
                <a:cs typeface="Courier"/>
              </a:rPr>
              <a:t>233.0         </a:t>
            </a:r>
            <a:r>
              <a:rPr lang="pl-PL" sz="1400" dirty="0" err="1" smtClean="0">
                <a:solidFill>
                  <a:srgbClr val="FFFFFF"/>
                </a:solidFill>
                <a:latin typeface="Courier"/>
                <a:cs typeface="Courier"/>
              </a:rPr>
              <a:t>alice</a:t>
            </a:r>
            <a:r>
              <a:rPr lang="pl-PL" sz="1400" dirty="0" smtClean="0">
                <a:solidFill>
                  <a:srgbClr val="FFFFFF"/>
                </a:solidFill>
                <a:latin typeface="Courier"/>
                <a:cs typeface="Courier"/>
              </a:rPr>
              <a:t>   5</a:t>
            </a:r>
            <a:r>
              <a:rPr lang="pl-PL" sz="1400" dirty="0">
                <a:solidFill>
                  <a:srgbClr val="FFFFFF"/>
                </a:solidFill>
                <a:latin typeface="Courier"/>
                <a:cs typeface="Courier"/>
              </a:rPr>
              <a:t>/3  10:25   2+09:01:27 R  0   3663 </a:t>
            </a:r>
            <a:r>
              <a:rPr lang="pl-PL" sz="1400" dirty="0" err="1">
                <a:solidFill>
                  <a:srgbClr val="FFFFFF"/>
                </a:solidFill>
                <a:latin typeface="Courier"/>
                <a:cs typeface="Courier"/>
              </a:rPr>
              <a:t>wrapper_exec</a:t>
            </a:r>
            <a:endParaRPr lang="pl-PL" sz="1400" dirty="0">
              <a:solidFill>
                <a:srgbClr val="FFFFFF"/>
              </a:solidFill>
              <a:latin typeface="Courier"/>
              <a:cs typeface="Courier"/>
            </a:endParaRPr>
          </a:p>
          <a:p>
            <a:r>
              <a:rPr lang="pl-PL" sz="1400" dirty="0" smtClean="0">
                <a:solidFill>
                  <a:srgbClr val="FFFFFF"/>
                </a:solidFill>
                <a:latin typeface="Courier"/>
                <a:cs typeface="Courier"/>
              </a:rPr>
              <a:t>240.0         </a:t>
            </a:r>
            <a:r>
              <a:rPr lang="pl-PL" sz="1400" dirty="0" err="1" smtClean="0">
                <a:solidFill>
                  <a:srgbClr val="FFFFFF"/>
                </a:solidFill>
                <a:latin typeface="Courier"/>
                <a:cs typeface="Courier"/>
              </a:rPr>
              <a:t>alice</a:t>
            </a:r>
            <a:r>
              <a:rPr lang="pl-PL" sz="1400" dirty="0" smtClean="0">
                <a:solidFill>
                  <a:srgbClr val="FFFFFF"/>
                </a:solidFill>
                <a:latin typeface="Courier"/>
                <a:cs typeface="Courier"/>
              </a:rPr>
              <a:t>   5</a:t>
            </a:r>
            <a:r>
              <a:rPr lang="pl-PL" sz="1400" dirty="0">
                <a:solidFill>
                  <a:srgbClr val="FFFFFF"/>
                </a:solidFill>
                <a:latin typeface="Courier"/>
                <a:cs typeface="Courier"/>
              </a:rPr>
              <a:t>/3  10:35   2+08:52:12 R  0   3663 </a:t>
            </a:r>
            <a:r>
              <a:rPr lang="pl-PL" sz="1400" dirty="0" err="1">
                <a:solidFill>
                  <a:srgbClr val="FFFFFF"/>
                </a:solidFill>
                <a:latin typeface="Courier"/>
                <a:cs typeface="Courier"/>
              </a:rPr>
              <a:t>wrapper_exec</a:t>
            </a:r>
            <a:endParaRPr lang="pl-PL" sz="1400" dirty="0">
              <a:solidFill>
                <a:srgbClr val="FFFFFF"/>
              </a:solidFill>
              <a:latin typeface="Courier"/>
              <a:cs typeface="Courier"/>
            </a:endParaRPr>
          </a:p>
          <a:p>
            <a:r>
              <a:rPr lang="pl-PL" sz="1400" dirty="0" smtClean="0">
                <a:solidFill>
                  <a:srgbClr val="FFFFFF"/>
                </a:solidFill>
                <a:latin typeface="Courier"/>
                <a:cs typeface="Courier"/>
              </a:rPr>
              <a:t>248.0         </a:t>
            </a:r>
            <a:r>
              <a:rPr lang="pl-PL" sz="1400" dirty="0" err="1" smtClean="0">
                <a:solidFill>
                  <a:srgbClr val="FFFFFF"/>
                </a:solidFill>
                <a:latin typeface="Courier"/>
                <a:cs typeface="Courier"/>
              </a:rPr>
              <a:t>alice</a:t>
            </a:r>
            <a:r>
              <a:rPr lang="pl-PL" sz="1400" dirty="0" smtClean="0">
                <a:solidFill>
                  <a:srgbClr val="FFFFFF"/>
                </a:solidFill>
                <a:latin typeface="Courier"/>
                <a:cs typeface="Courier"/>
              </a:rPr>
              <a:t>   5</a:t>
            </a:r>
            <a:r>
              <a:rPr lang="pl-PL" sz="1400" dirty="0">
                <a:solidFill>
                  <a:srgbClr val="FFFFFF"/>
                </a:solidFill>
                <a:latin typeface="Courier"/>
                <a:cs typeface="Courier"/>
              </a:rPr>
              <a:t>/3  13:17   2+08:18:00 R  0   3663 </a:t>
            </a:r>
            <a:r>
              <a:rPr lang="pl-PL" sz="1400" dirty="0" err="1">
                <a:solidFill>
                  <a:srgbClr val="FFFFFF"/>
                </a:solidFill>
                <a:latin typeface="Courier"/>
                <a:cs typeface="Courier"/>
              </a:rPr>
              <a:t>wrapper_exec</a:t>
            </a:r>
            <a:endParaRPr lang="pl-PL" sz="1400" dirty="0">
              <a:solidFill>
                <a:srgbClr val="FFFFFF"/>
              </a:solidFill>
              <a:latin typeface="Courier"/>
              <a:cs typeface="Courier"/>
            </a:endParaRPr>
          </a:p>
          <a:p>
            <a:r>
              <a:rPr lang="pl-PL" sz="1400" dirty="0" smtClean="0">
                <a:solidFill>
                  <a:srgbClr val="FFFFFF"/>
                </a:solidFill>
                <a:latin typeface="Courier"/>
                <a:cs typeface="Courier"/>
              </a:rPr>
              <a:t>631.6         bob     5</a:t>
            </a:r>
            <a:r>
              <a:rPr lang="pl-PL" sz="1400" dirty="0">
                <a:solidFill>
                  <a:srgbClr val="FFFFFF"/>
                </a:solidFill>
                <a:latin typeface="Courier"/>
                <a:cs typeface="Courier"/>
              </a:rPr>
              <a:t>/4  11:43   0+00:00:00 I  0    0.0 </a:t>
            </a:r>
            <a:r>
              <a:rPr lang="pl-PL" sz="1400" dirty="0" err="1">
                <a:solidFill>
                  <a:srgbClr val="FFFFFF"/>
                </a:solidFill>
                <a:latin typeface="Courier"/>
                <a:cs typeface="Courier"/>
              </a:rPr>
              <a:t>job.sh</a:t>
            </a:r>
            <a:endParaRPr lang="pl-PL" sz="1400" dirty="0">
              <a:solidFill>
                <a:srgbClr val="FFFFFF"/>
              </a:solidFill>
              <a:latin typeface="Courier"/>
              <a:cs typeface="Courier"/>
            </a:endParaRPr>
          </a:p>
          <a:p>
            <a:r>
              <a:rPr lang="pl-PL" sz="1400" dirty="0" smtClean="0">
                <a:solidFill>
                  <a:srgbClr val="FFFFFF"/>
                </a:solidFill>
                <a:latin typeface="Courier"/>
                <a:cs typeface="Courier"/>
              </a:rPr>
              <a:t>631.7         bob     5</a:t>
            </a:r>
            <a:r>
              <a:rPr lang="pl-PL" sz="1400" dirty="0">
                <a:solidFill>
                  <a:srgbClr val="FFFFFF"/>
                </a:solidFill>
                <a:latin typeface="Courier"/>
                <a:cs typeface="Courier"/>
              </a:rPr>
              <a:t>/4  11:43   0+00:00:00 I  0    0.0 </a:t>
            </a:r>
            <a:r>
              <a:rPr lang="pl-PL" sz="1400" dirty="0" err="1">
                <a:solidFill>
                  <a:srgbClr val="FFFFFF"/>
                </a:solidFill>
                <a:latin typeface="Courier"/>
                <a:cs typeface="Courier"/>
              </a:rPr>
              <a:t>job.sh</a:t>
            </a:r>
            <a:endParaRPr lang="pl-PL" sz="1400" dirty="0">
              <a:solidFill>
                <a:srgbClr val="FFFFFF"/>
              </a:solidFill>
              <a:latin typeface="Courier"/>
              <a:cs typeface="Courier"/>
            </a:endParaRPr>
          </a:p>
          <a:p>
            <a:r>
              <a:rPr lang="pl-PL" sz="1400" dirty="0" smtClean="0">
                <a:solidFill>
                  <a:srgbClr val="FFFFFF"/>
                </a:solidFill>
                <a:latin typeface="Courier"/>
                <a:cs typeface="Courier"/>
              </a:rPr>
              <a:t>631.8         </a:t>
            </a:r>
            <a:r>
              <a:rPr lang="pl-PL" sz="1400" dirty="0">
                <a:solidFill>
                  <a:srgbClr val="FFFFFF"/>
                </a:solidFill>
                <a:latin typeface="Courier"/>
                <a:cs typeface="Courier"/>
              </a:rPr>
              <a:t>bob </a:t>
            </a:r>
            <a:r>
              <a:rPr lang="pl-PL" sz="1400" dirty="0" smtClean="0">
                <a:solidFill>
                  <a:srgbClr val="FFFFFF"/>
                </a:solidFill>
                <a:latin typeface="Courier"/>
                <a:cs typeface="Courier"/>
              </a:rPr>
              <a:t>    5</a:t>
            </a:r>
            <a:r>
              <a:rPr lang="pl-PL" sz="1400" dirty="0">
                <a:solidFill>
                  <a:srgbClr val="FFFFFF"/>
                </a:solidFill>
                <a:latin typeface="Courier"/>
                <a:cs typeface="Courier"/>
              </a:rPr>
              <a:t>/4  11:43   0+00:00:00 I  0    0.0 </a:t>
            </a:r>
            <a:r>
              <a:rPr lang="pl-PL" sz="1400" dirty="0" err="1">
                <a:solidFill>
                  <a:srgbClr val="FFFFFF"/>
                </a:solidFill>
                <a:latin typeface="Courier"/>
                <a:cs typeface="Courier"/>
              </a:rPr>
              <a:t>job.sh</a:t>
            </a:r>
            <a:endParaRPr lang="pl-PL" sz="1400" dirty="0">
              <a:solidFill>
                <a:srgbClr val="FFFFFF"/>
              </a:solidFill>
              <a:latin typeface="Courier"/>
              <a:cs typeface="Courier"/>
            </a:endParaRPr>
          </a:p>
          <a:p>
            <a:r>
              <a:rPr lang="pl-PL" sz="1400" dirty="0" smtClean="0">
                <a:solidFill>
                  <a:srgbClr val="FFFFFF"/>
                </a:solidFill>
                <a:latin typeface="Courier"/>
                <a:cs typeface="Courier"/>
              </a:rPr>
              <a:t>631.9         bob     5</a:t>
            </a:r>
            <a:r>
              <a:rPr lang="pl-PL" sz="1400" dirty="0">
                <a:solidFill>
                  <a:srgbClr val="FFFFFF"/>
                </a:solidFill>
                <a:latin typeface="Courier"/>
                <a:cs typeface="Courier"/>
              </a:rPr>
              <a:t>/4  11:43   0+00:00:00 I  0    0.0 </a:t>
            </a:r>
            <a:r>
              <a:rPr lang="pl-PL" sz="1400" dirty="0" err="1">
                <a:solidFill>
                  <a:srgbClr val="FFFFFF"/>
                </a:solidFill>
                <a:latin typeface="Courier"/>
                <a:cs typeface="Courier"/>
              </a:rPr>
              <a:t>job.sh</a:t>
            </a:r>
            <a:endParaRPr lang="pl-PL" sz="1400" dirty="0">
              <a:solidFill>
                <a:srgbClr val="FFFFFF"/>
              </a:solidFill>
              <a:latin typeface="Courier"/>
              <a:cs typeface="Courier"/>
            </a:endParaRPr>
          </a:p>
          <a:p>
            <a:r>
              <a:rPr lang="pl-PL" sz="1400" dirty="0" smtClean="0">
                <a:solidFill>
                  <a:srgbClr val="FFFFFF"/>
                </a:solidFill>
                <a:latin typeface="Courier"/>
                <a:cs typeface="Courier"/>
              </a:rPr>
              <a:t>631.10        bob     5</a:t>
            </a:r>
            <a:r>
              <a:rPr lang="pl-PL" sz="1400" dirty="0">
                <a:solidFill>
                  <a:srgbClr val="FFFFFF"/>
                </a:solidFill>
                <a:latin typeface="Courier"/>
                <a:cs typeface="Courier"/>
              </a:rPr>
              <a:t>/4  11:43   0+00:00:00 I  0    0.0 </a:t>
            </a:r>
            <a:r>
              <a:rPr lang="pl-PL" sz="1400" dirty="0" err="1">
                <a:solidFill>
                  <a:srgbClr val="FFFFFF"/>
                </a:solidFill>
                <a:latin typeface="Courier"/>
                <a:cs typeface="Courier"/>
              </a:rPr>
              <a:t>job.sh</a:t>
            </a:r>
            <a:endParaRPr lang="pl-PL" sz="1400" dirty="0">
              <a:solidFill>
                <a:srgbClr val="FFFFFF"/>
              </a:solidFill>
              <a:latin typeface="Courier"/>
              <a:cs typeface="Courier"/>
            </a:endParaRPr>
          </a:p>
          <a:p>
            <a:r>
              <a:rPr lang="pl-PL" sz="1400" dirty="0" smtClean="0">
                <a:solidFill>
                  <a:srgbClr val="FFFFFF"/>
                </a:solidFill>
                <a:latin typeface="Courier"/>
                <a:cs typeface="Courier"/>
              </a:rPr>
              <a:t>631.16        bob     5/</a:t>
            </a:r>
            <a:r>
              <a:rPr lang="pl-PL" sz="1400" dirty="0">
                <a:solidFill>
                  <a:srgbClr val="FFFFFF"/>
                </a:solidFill>
                <a:latin typeface="Courier"/>
                <a:cs typeface="Courier"/>
              </a:rPr>
              <a:t>4  11:43   0+00:00:00 I  0    0.0 </a:t>
            </a:r>
            <a:r>
              <a:rPr lang="pl-PL" sz="1400" dirty="0" err="1">
                <a:solidFill>
                  <a:srgbClr val="FFFFFF"/>
                </a:solidFill>
                <a:latin typeface="Courier"/>
                <a:cs typeface="Courier"/>
              </a:rPr>
              <a:t>job.sh</a:t>
            </a:r>
            <a:endParaRPr lang="en-US" sz="1400" dirty="0" smtClean="0">
              <a:solidFill>
                <a:srgbClr val="FFFFFF"/>
              </a:solidFill>
              <a:latin typeface="Courier"/>
              <a:cs typeface="Courier"/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257238" y="1600200"/>
            <a:ext cx="8886762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See the whole queue (all users, all jobs)</a:t>
            </a:r>
          </a:p>
          <a:p>
            <a:pPr marL="0" indent="0">
              <a:buFont typeface="Arial"/>
              <a:buNone/>
            </a:pPr>
            <a:r>
              <a:rPr lang="en-US" sz="2000" dirty="0" smtClean="0">
                <a:latin typeface="Courier"/>
                <a:cs typeface="Courier"/>
              </a:rPr>
              <a:t>  </a:t>
            </a:r>
            <a:r>
              <a:rPr lang="en-US" sz="2000" b="1" dirty="0" err="1" smtClean="0">
                <a:solidFill>
                  <a:srgbClr val="000000"/>
                </a:solidFill>
                <a:latin typeface="Courier"/>
                <a:cs typeface="Courier"/>
              </a:rPr>
              <a:t>condor_q</a:t>
            </a:r>
            <a:r>
              <a:rPr lang="en-US" sz="2000" b="1" dirty="0" smtClean="0">
                <a:solidFill>
                  <a:srgbClr val="CB3A46"/>
                </a:solidFill>
                <a:latin typeface="Courier"/>
                <a:cs typeface="Courier"/>
              </a:rPr>
              <a:t> -all </a:t>
            </a:r>
            <a:endParaRPr lang="en-US" sz="2000" b="1" dirty="0">
              <a:solidFill>
                <a:srgbClr val="CB3A46"/>
              </a:solidFill>
              <a:latin typeface="Courier"/>
              <a:cs typeface="Courier"/>
            </a:endParaRPr>
          </a:p>
        </p:txBody>
      </p:sp>
    </p:spTree>
    <p:extLst>
      <p:ext uri="{BB962C8B-B14F-4D97-AF65-F5344CB8AC3E}">
        <p14:creationId xmlns:p14="http://schemas.microsoft.com/office/powerpoint/2010/main" val="35309041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Other Displays (cont.)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06558" y="2803452"/>
            <a:ext cx="8569234" cy="1938992"/>
          </a:xfrm>
          <a:prstGeom prst="rect">
            <a:avLst/>
          </a:prstGeom>
          <a:solidFill>
            <a:schemeClr val="tx1"/>
          </a:solidFill>
          <a:ln w="76200" cmpd="sng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FFFFFF"/>
                </a:solidFill>
                <a:latin typeface="Courier"/>
                <a:cs typeface="Courier"/>
              </a:rPr>
              <a:t>$ </a:t>
            </a:r>
            <a:r>
              <a:rPr lang="en-US" sz="1200" dirty="0" err="1" smtClean="0">
                <a:solidFill>
                  <a:srgbClr val="FFFFFF"/>
                </a:solidFill>
                <a:latin typeface="Courier"/>
                <a:cs typeface="Courier"/>
              </a:rPr>
              <a:t>condor_q</a:t>
            </a:r>
            <a:r>
              <a:rPr lang="en-US" sz="1200" dirty="0" smtClean="0">
                <a:solidFill>
                  <a:srgbClr val="FFFFFF"/>
                </a:solidFill>
                <a:latin typeface="Courier"/>
                <a:cs typeface="Courier"/>
              </a:rPr>
              <a:t> -all -batch </a:t>
            </a:r>
          </a:p>
          <a:p>
            <a:endParaRPr lang="en-US" sz="1200" dirty="0">
              <a:solidFill>
                <a:srgbClr val="FFFFFF"/>
              </a:solidFill>
              <a:latin typeface="Courier"/>
              <a:cs typeface="Courier"/>
            </a:endParaRPr>
          </a:p>
          <a:p>
            <a:r>
              <a:rPr lang="de-DE" sz="1200" dirty="0">
                <a:solidFill>
                  <a:srgbClr val="FFFFFF"/>
                </a:solidFill>
                <a:latin typeface="Courier"/>
                <a:cs typeface="Courier"/>
              </a:rPr>
              <a:t>-- </a:t>
            </a:r>
            <a:r>
              <a:rPr lang="de-DE" sz="1200" dirty="0" err="1">
                <a:solidFill>
                  <a:srgbClr val="FFFFFF"/>
                </a:solidFill>
                <a:latin typeface="Courier"/>
                <a:cs typeface="Courier"/>
              </a:rPr>
              <a:t>Schedd</a:t>
            </a:r>
            <a:r>
              <a:rPr lang="de-DE" sz="1200" dirty="0">
                <a:solidFill>
                  <a:srgbClr val="FFFFFF"/>
                </a:solidFill>
                <a:latin typeface="Courier"/>
                <a:cs typeface="Courier"/>
              </a:rPr>
              <a:t>: submit-5.chtc.wisc.edu : &lt;128.104.101.92:9618?...</a:t>
            </a:r>
          </a:p>
          <a:p>
            <a:r>
              <a:rPr lang="de-DE" sz="1200" dirty="0">
                <a:solidFill>
                  <a:srgbClr val="FFFFFF"/>
                </a:solidFill>
                <a:latin typeface="Courier"/>
                <a:cs typeface="Courier"/>
              </a:rPr>
              <a:t>OWNER    BATCH_NAME         SUBMITTED   DONE   RUN    IDLE   HOLD  TOTAL JOB_IDS</a:t>
            </a:r>
          </a:p>
          <a:p>
            <a:r>
              <a:rPr lang="de-DE" sz="1200" dirty="0" err="1" smtClean="0">
                <a:solidFill>
                  <a:srgbClr val="FFFFFF"/>
                </a:solidFill>
                <a:latin typeface="Courier"/>
                <a:cs typeface="Courier"/>
              </a:rPr>
              <a:t>alice</a:t>
            </a:r>
            <a:r>
              <a:rPr lang="de-DE" sz="1200" dirty="0" smtClean="0">
                <a:solidFill>
                  <a:srgbClr val="FFFFFF"/>
                </a:solidFill>
                <a:latin typeface="Courier"/>
                <a:cs typeface="Courier"/>
              </a:rPr>
              <a:t>    DAG: 128          </a:t>
            </a:r>
            <a:r>
              <a:rPr lang="de-DE" sz="1200" dirty="0">
                <a:solidFill>
                  <a:srgbClr val="FFFFFF"/>
                </a:solidFill>
                <a:latin typeface="Courier"/>
                <a:cs typeface="Courier"/>
              </a:rPr>
              <a:t>5/9  02:52    982      2      _      _   1000 18888976.0 ...</a:t>
            </a:r>
          </a:p>
          <a:p>
            <a:r>
              <a:rPr lang="de-DE" sz="1200" dirty="0" err="1" smtClean="0">
                <a:solidFill>
                  <a:srgbClr val="FFFFFF"/>
                </a:solidFill>
                <a:latin typeface="Courier"/>
                <a:cs typeface="Courier"/>
              </a:rPr>
              <a:t>bob</a:t>
            </a:r>
            <a:r>
              <a:rPr lang="de-DE" sz="1200" dirty="0" smtClean="0">
                <a:solidFill>
                  <a:srgbClr val="FFFFFF"/>
                </a:solidFill>
                <a:latin typeface="Courier"/>
                <a:cs typeface="Courier"/>
              </a:rPr>
              <a:t>      </a:t>
            </a:r>
            <a:r>
              <a:rPr lang="de-DE" sz="1200" dirty="0">
                <a:solidFill>
                  <a:srgbClr val="FFFFFF"/>
                </a:solidFill>
                <a:latin typeface="Courier"/>
                <a:cs typeface="Courier"/>
              </a:rPr>
              <a:t>DAG: </a:t>
            </a:r>
            <a:r>
              <a:rPr lang="de-DE" sz="1200" dirty="0" smtClean="0">
                <a:solidFill>
                  <a:srgbClr val="FFFFFF"/>
                </a:solidFill>
                <a:latin typeface="Courier"/>
                <a:cs typeface="Courier"/>
              </a:rPr>
              <a:t>139          </a:t>
            </a:r>
            <a:r>
              <a:rPr lang="de-DE" sz="1200" dirty="0">
                <a:solidFill>
                  <a:srgbClr val="FFFFFF"/>
                </a:solidFill>
                <a:latin typeface="Courier"/>
                <a:cs typeface="Courier"/>
              </a:rPr>
              <a:t>5/9  09:21      _      1     89      _    180 18910071.0 ...</a:t>
            </a:r>
          </a:p>
          <a:p>
            <a:r>
              <a:rPr lang="de-DE" sz="1200" dirty="0" err="1" smtClean="0">
                <a:solidFill>
                  <a:srgbClr val="FFFFFF"/>
                </a:solidFill>
                <a:latin typeface="Courier"/>
                <a:cs typeface="Courier"/>
              </a:rPr>
              <a:t>alice</a:t>
            </a:r>
            <a:r>
              <a:rPr lang="de-DE" sz="1200" dirty="0" smtClean="0">
                <a:solidFill>
                  <a:srgbClr val="FFFFFF"/>
                </a:solidFill>
                <a:latin typeface="Courier"/>
                <a:cs typeface="Courier"/>
              </a:rPr>
              <a:t>    DAG</a:t>
            </a:r>
            <a:r>
              <a:rPr lang="de-DE" sz="1200" dirty="0">
                <a:solidFill>
                  <a:srgbClr val="FFFFFF"/>
                </a:solidFill>
                <a:latin typeface="Courier"/>
                <a:cs typeface="Courier"/>
              </a:rPr>
              <a:t>: </a:t>
            </a:r>
            <a:r>
              <a:rPr lang="de-DE" sz="1200" dirty="0" smtClean="0">
                <a:solidFill>
                  <a:srgbClr val="FFFFFF"/>
                </a:solidFill>
                <a:latin typeface="Courier"/>
                <a:cs typeface="Courier"/>
              </a:rPr>
              <a:t>219          </a:t>
            </a:r>
            <a:r>
              <a:rPr lang="de-DE" sz="1200" dirty="0">
                <a:solidFill>
                  <a:srgbClr val="FFFFFF"/>
                </a:solidFill>
                <a:latin typeface="Courier"/>
                <a:cs typeface="Courier"/>
              </a:rPr>
              <a:t>5/9  10:31      1    997      2      _   1000 18911030.0 ...</a:t>
            </a:r>
          </a:p>
          <a:p>
            <a:r>
              <a:rPr lang="de-DE" sz="1200" dirty="0" err="1" smtClean="0">
                <a:solidFill>
                  <a:srgbClr val="FFFFFF"/>
                </a:solidFill>
                <a:latin typeface="Courier"/>
                <a:cs typeface="Courier"/>
              </a:rPr>
              <a:t>bob</a:t>
            </a:r>
            <a:r>
              <a:rPr lang="de-DE" sz="1200" dirty="0" smtClean="0">
                <a:solidFill>
                  <a:srgbClr val="FFFFFF"/>
                </a:solidFill>
                <a:latin typeface="Courier"/>
                <a:cs typeface="Courier"/>
              </a:rPr>
              <a:t>      DAG</a:t>
            </a:r>
            <a:r>
              <a:rPr lang="de-DE" sz="1200" dirty="0">
                <a:solidFill>
                  <a:srgbClr val="FFFFFF"/>
                </a:solidFill>
                <a:latin typeface="Courier"/>
                <a:cs typeface="Courier"/>
              </a:rPr>
              <a:t>: </a:t>
            </a:r>
            <a:r>
              <a:rPr lang="de-DE" sz="1200" dirty="0" smtClean="0">
                <a:solidFill>
                  <a:srgbClr val="FFFFFF"/>
                </a:solidFill>
                <a:latin typeface="Courier"/>
                <a:cs typeface="Courier"/>
              </a:rPr>
              <a:t>226          </a:t>
            </a:r>
            <a:r>
              <a:rPr lang="de-DE" sz="1200" dirty="0">
                <a:solidFill>
                  <a:srgbClr val="FFFFFF"/>
                </a:solidFill>
                <a:latin typeface="Courier"/>
                <a:cs typeface="Courier"/>
              </a:rPr>
              <a:t>5/9  10:51     10      _      1      _     44 18913051.0</a:t>
            </a:r>
          </a:p>
          <a:p>
            <a:r>
              <a:rPr lang="de-DE" sz="1200" dirty="0" err="1" smtClean="0">
                <a:solidFill>
                  <a:srgbClr val="FFFFFF"/>
                </a:solidFill>
                <a:latin typeface="Courier"/>
                <a:cs typeface="Courier"/>
              </a:rPr>
              <a:t>bob</a:t>
            </a:r>
            <a:r>
              <a:rPr lang="de-DE" sz="1200" dirty="0" smtClean="0">
                <a:solidFill>
                  <a:srgbClr val="FFFFFF"/>
                </a:solidFill>
                <a:latin typeface="Courier"/>
                <a:cs typeface="Courier"/>
              </a:rPr>
              <a:t>      CMD</a:t>
            </a:r>
            <a:r>
              <a:rPr lang="de-DE" sz="1200" dirty="0">
                <a:solidFill>
                  <a:srgbClr val="FFFFFF"/>
                </a:solidFill>
                <a:latin typeface="Courier"/>
                <a:cs typeface="Courier"/>
              </a:rPr>
              <a:t>: </a:t>
            </a:r>
            <a:r>
              <a:rPr lang="de-DE" sz="1200" dirty="0" err="1">
                <a:solidFill>
                  <a:srgbClr val="FFFFFF"/>
                </a:solidFill>
                <a:latin typeface="Courier"/>
                <a:cs typeface="Courier"/>
              </a:rPr>
              <a:t>ce_test.sh</a:t>
            </a:r>
            <a:r>
              <a:rPr lang="de-DE" sz="1200" dirty="0">
                <a:solidFill>
                  <a:srgbClr val="FFFFFF"/>
                </a:solidFill>
                <a:latin typeface="Courier"/>
                <a:cs typeface="Courier"/>
              </a:rPr>
              <a:t>   5/9  10:55      _      _      _      2      _ 18913029.0 ...</a:t>
            </a:r>
          </a:p>
          <a:p>
            <a:r>
              <a:rPr lang="de-DE" sz="1200" dirty="0" err="1" smtClean="0">
                <a:solidFill>
                  <a:srgbClr val="FFFFFF"/>
                </a:solidFill>
                <a:latin typeface="Courier"/>
                <a:cs typeface="Courier"/>
              </a:rPr>
              <a:t>alice</a:t>
            </a:r>
            <a:r>
              <a:rPr lang="de-DE" sz="1200" dirty="0" smtClean="0">
                <a:solidFill>
                  <a:srgbClr val="FFFFFF"/>
                </a:solidFill>
                <a:latin typeface="Courier"/>
                <a:cs typeface="Courier"/>
              </a:rPr>
              <a:t>    CMD</a:t>
            </a:r>
            <a:r>
              <a:rPr lang="de-DE" sz="1200" dirty="0">
                <a:solidFill>
                  <a:srgbClr val="FFFFFF"/>
                </a:solidFill>
                <a:latin typeface="Courier"/>
                <a:cs typeface="Courier"/>
              </a:rPr>
              <a:t>: </a:t>
            </a:r>
            <a:r>
              <a:rPr lang="de-DE" sz="1200" dirty="0" err="1">
                <a:solidFill>
                  <a:srgbClr val="FFFFFF"/>
                </a:solidFill>
                <a:latin typeface="Courier"/>
                <a:cs typeface="Courier"/>
              </a:rPr>
              <a:t>sb</a:t>
            </a:r>
            <a:r>
              <a:rPr lang="de-DE" sz="1200" dirty="0">
                <a:solidFill>
                  <a:srgbClr val="FFFFFF"/>
                </a:solidFill>
                <a:latin typeface="Courier"/>
                <a:cs typeface="Courier"/>
              </a:rPr>
              <a:t>           5/9  10:57      _      2    998      _      _ 18913030.0-999</a:t>
            </a:r>
            <a:endParaRPr lang="en-US" sz="1200" dirty="0">
              <a:solidFill>
                <a:srgbClr val="FFFFFF"/>
              </a:solidFill>
              <a:latin typeface="Courier"/>
              <a:cs typeface="Courier"/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257238" y="1580450"/>
            <a:ext cx="8886762" cy="49584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See the whole queue, grouped in batches</a:t>
            </a:r>
          </a:p>
          <a:p>
            <a:pPr marL="0" indent="0">
              <a:buNone/>
            </a:pPr>
            <a:r>
              <a:rPr lang="en-US" sz="2400" b="1" dirty="0">
                <a:latin typeface="Courier"/>
                <a:cs typeface="Courier"/>
              </a:rPr>
              <a:t>	</a:t>
            </a:r>
            <a:r>
              <a:rPr lang="en-US" sz="2400" b="1" dirty="0" err="1">
                <a:latin typeface="Courier"/>
                <a:cs typeface="Courier"/>
              </a:rPr>
              <a:t>condor_q</a:t>
            </a:r>
            <a:r>
              <a:rPr lang="en-US" sz="2400" b="1" dirty="0">
                <a:latin typeface="Courier"/>
                <a:cs typeface="Courier"/>
              </a:rPr>
              <a:t> </a:t>
            </a:r>
            <a:r>
              <a:rPr lang="en-US" sz="2400" b="1" dirty="0">
                <a:solidFill>
                  <a:srgbClr val="CB3A46"/>
                </a:solidFill>
                <a:latin typeface="Courier"/>
                <a:cs typeface="Courier"/>
              </a:rPr>
              <a:t>-all -batch</a:t>
            </a:r>
          </a:p>
          <a:p>
            <a:pPr marL="0" indent="0">
              <a:buNone/>
            </a:pPr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sz="2800" dirty="0" smtClean="0"/>
          </a:p>
          <a:p>
            <a:r>
              <a:rPr lang="en-US" sz="2400" dirty="0" smtClean="0"/>
              <a:t>Batches can be grouped manually using the </a:t>
            </a:r>
            <a:r>
              <a:rPr lang="en-US" sz="2400" dirty="0" err="1" smtClean="0">
                <a:latin typeface="Courier"/>
                <a:cs typeface="Courier"/>
              </a:rPr>
              <a:t>BatchName</a:t>
            </a:r>
            <a:r>
              <a:rPr lang="en-US" sz="2400" dirty="0" smtClean="0"/>
              <a:t> attribute in a submit file: </a:t>
            </a:r>
          </a:p>
          <a:p>
            <a:r>
              <a:rPr lang="en-US" sz="2400" dirty="0"/>
              <a:t>O</a:t>
            </a:r>
            <a:r>
              <a:rPr lang="en-US" sz="2400" dirty="0" smtClean="0"/>
              <a:t>therwise </a:t>
            </a:r>
            <a:r>
              <a:rPr lang="en-US" sz="2400" dirty="0" err="1" smtClean="0"/>
              <a:t>HTCondor</a:t>
            </a:r>
            <a:r>
              <a:rPr lang="en-US" sz="2400" dirty="0" smtClean="0"/>
              <a:t> groups jobs automatically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4092793" y="5322866"/>
            <a:ext cx="4199560" cy="369332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Courier"/>
                <a:cs typeface="Courier"/>
              </a:rPr>
              <a:t>+</a:t>
            </a:r>
            <a:r>
              <a:rPr lang="en-US" dirty="0" err="1" smtClean="0">
                <a:solidFill>
                  <a:srgbClr val="000000"/>
                </a:solidFill>
                <a:latin typeface="Courier"/>
                <a:cs typeface="Courier"/>
              </a:rPr>
              <a:t>JobBatchName</a:t>
            </a:r>
            <a:r>
              <a:rPr lang="en-US" dirty="0" smtClean="0">
                <a:solidFill>
                  <a:srgbClr val="000000"/>
                </a:solidFill>
                <a:latin typeface="Courier"/>
                <a:cs typeface="Courier"/>
              </a:rPr>
              <a:t> = “</a:t>
            </a:r>
            <a:r>
              <a:rPr lang="en-US" dirty="0" err="1" smtClean="0">
                <a:solidFill>
                  <a:srgbClr val="000000"/>
                </a:solidFill>
                <a:latin typeface="Courier"/>
                <a:cs typeface="Courier"/>
              </a:rPr>
              <a:t>CoolJobs</a:t>
            </a:r>
            <a:r>
              <a:rPr lang="en-US" dirty="0" smtClean="0">
                <a:solidFill>
                  <a:srgbClr val="000000"/>
                </a:solidFill>
                <a:latin typeface="Courier"/>
                <a:cs typeface="Courier"/>
              </a:rPr>
              <a:t>”</a:t>
            </a:r>
            <a:endParaRPr lang="en-US" dirty="0">
              <a:solidFill>
                <a:srgbClr val="000000"/>
              </a:solidFill>
              <a:latin typeface="Courier"/>
              <a:cs typeface="Courier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809872" y="6485876"/>
            <a:ext cx="3267366" cy="307777"/>
          </a:xfrm>
          <a:prstGeom prst="rect">
            <a:avLst/>
          </a:prstGeom>
          <a:solidFill>
            <a:schemeClr val="bg1"/>
          </a:solidFill>
          <a:ln w="12700" cmpd="sng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  <a:latin typeface="Arial"/>
                <a:cs typeface="Arial"/>
                <a:hlinkClick r:id="rId2"/>
              </a:rPr>
              <a:t>HTCondor Manual: condor_q</a:t>
            </a:r>
            <a:endParaRPr lang="en-US" sz="1400" dirty="0" smtClean="0">
              <a:solidFill>
                <a:srgbClr val="00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655456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Class Ads for Computers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6594" y="1600200"/>
            <a:ext cx="8724574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 smtClean="0">
                <a:solidFill>
                  <a:srgbClr val="000000"/>
                </a:solidFill>
                <a:cs typeface="Arial"/>
              </a:rPr>
              <a:t>as </a:t>
            </a:r>
            <a:r>
              <a:rPr lang="en-US" sz="2000" b="1" dirty="0" err="1" smtClean="0">
                <a:solidFill>
                  <a:srgbClr val="000000"/>
                </a:solidFill>
                <a:latin typeface="Courier"/>
                <a:cs typeface="Courier"/>
              </a:rPr>
              <a:t>condor_q</a:t>
            </a:r>
            <a:r>
              <a:rPr lang="en-US" sz="2000" dirty="0" smtClean="0">
                <a:solidFill>
                  <a:srgbClr val="000000"/>
                </a:solidFill>
              </a:rPr>
              <a:t> is to </a:t>
            </a:r>
            <a:r>
              <a:rPr lang="en-US" sz="2000" dirty="0" smtClean="0"/>
              <a:t>jobs, </a:t>
            </a:r>
            <a:r>
              <a:rPr lang="en-US" sz="2000" b="1" dirty="0" err="1" smtClean="0">
                <a:solidFill>
                  <a:srgbClr val="CB3A46"/>
                </a:solidFill>
                <a:latin typeface="Courier"/>
                <a:cs typeface="Courier"/>
              </a:rPr>
              <a:t>condor_status</a:t>
            </a:r>
            <a:r>
              <a:rPr lang="en-US" sz="2000" b="1" dirty="0" smtClean="0">
                <a:solidFill>
                  <a:srgbClr val="CB3A46"/>
                </a:solidFill>
              </a:rPr>
              <a:t> </a:t>
            </a:r>
            <a:r>
              <a:rPr lang="en-US" sz="2000" dirty="0" smtClean="0"/>
              <a:t>is to </a:t>
            </a:r>
            <a:r>
              <a:rPr lang="en-US" sz="2000" u="sng" dirty="0" smtClean="0"/>
              <a:t>computers (or “machines”)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40850" y="2294603"/>
            <a:ext cx="8886762" cy="2862322"/>
          </a:xfrm>
          <a:prstGeom prst="rect">
            <a:avLst/>
          </a:prstGeom>
          <a:solidFill>
            <a:schemeClr val="tx1"/>
          </a:solidFill>
          <a:ln w="76200" cmpd="sng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FFFFFF"/>
                </a:solidFill>
                <a:latin typeface="Courier"/>
                <a:cs typeface="Courier"/>
              </a:rPr>
              <a:t>$ </a:t>
            </a:r>
            <a:r>
              <a:rPr lang="en-US" sz="1200" dirty="0" err="1" smtClean="0">
                <a:solidFill>
                  <a:srgbClr val="FFFFFF"/>
                </a:solidFill>
                <a:latin typeface="Courier"/>
                <a:cs typeface="Courier"/>
              </a:rPr>
              <a:t>condor_status</a:t>
            </a:r>
            <a:endParaRPr lang="en-US" sz="1200" dirty="0">
              <a:solidFill>
                <a:srgbClr val="FFFFFF"/>
              </a:solidFill>
              <a:latin typeface="Courier"/>
              <a:cs typeface="Courier"/>
            </a:endParaRPr>
          </a:p>
          <a:p>
            <a:r>
              <a:rPr lang="en-US" sz="1200" dirty="0" smtClean="0">
                <a:solidFill>
                  <a:schemeClr val="bg1"/>
                </a:solidFill>
                <a:latin typeface="Courier"/>
                <a:cs typeface="Courier"/>
              </a:rPr>
              <a:t>Name							</a:t>
            </a:r>
            <a:r>
              <a:rPr lang="en-US" sz="1200" dirty="0" err="1" smtClean="0">
                <a:solidFill>
                  <a:schemeClr val="bg1"/>
                </a:solidFill>
                <a:latin typeface="Courier"/>
                <a:cs typeface="Courier"/>
              </a:rPr>
              <a:t>OpSys</a:t>
            </a:r>
            <a:r>
              <a:rPr lang="en-US" sz="1200" dirty="0" smtClean="0">
                <a:solidFill>
                  <a:schemeClr val="bg1"/>
                </a:solidFill>
                <a:latin typeface="Courier"/>
                <a:cs typeface="Courier"/>
              </a:rPr>
              <a:t>	Arch	State		Activity	</a:t>
            </a:r>
            <a:r>
              <a:rPr lang="en-US" sz="1200" dirty="0" err="1" smtClean="0">
                <a:solidFill>
                  <a:schemeClr val="bg1"/>
                </a:solidFill>
                <a:latin typeface="Courier"/>
                <a:cs typeface="Courier"/>
              </a:rPr>
              <a:t>LoadAv</a:t>
            </a:r>
            <a:r>
              <a:rPr lang="en-US" sz="1200" dirty="0">
                <a:solidFill>
                  <a:schemeClr val="bg1"/>
                </a:solidFill>
                <a:latin typeface="Courier"/>
                <a:cs typeface="Courier"/>
              </a:rPr>
              <a:t>	</a:t>
            </a:r>
            <a:r>
              <a:rPr lang="en-US" sz="1200" dirty="0" err="1" smtClean="0">
                <a:solidFill>
                  <a:schemeClr val="bg1"/>
                </a:solidFill>
                <a:latin typeface="Courier"/>
                <a:cs typeface="Courier"/>
              </a:rPr>
              <a:t>Mem</a:t>
            </a:r>
            <a:r>
              <a:rPr lang="en-US" sz="1200" dirty="0" smtClean="0">
                <a:solidFill>
                  <a:schemeClr val="bg1"/>
                </a:solidFill>
                <a:latin typeface="Courier"/>
                <a:cs typeface="Courier"/>
              </a:rPr>
              <a:t> </a:t>
            </a:r>
            <a:r>
              <a:rPr lang="en-US" sz="1200" dirty="0" err="1" smtClean="0">
                <a:solidFill>
                  <a:schemeClr val="bg1"/>
                </a:solidFill>
                <a:latin typeface="Courier"/>
                <a:cs typeface="Courier"/>
              </a:rPr>
              <a:t>Actvty</a:t>
            </a:r>
            <a:endParaRPr lang="en-US" sz="1200" dirty="0" smtClean="0">
              <a:solidFill>
                <a:schemeClr val="bg1"/>
              </a:solidFill>
              <a:latin typeface="Courier"/>
              <a:cs typeface="Courier"/>
            </a:endParaRPr>
          </a:p>
          <a:p>
            <a:r>
              <a:rPr lang="en-US" sz="1200" dirty="0">
                <a:solidFill>
                  <a:srgbClr val="FFFFFF"/>
                </a:solidFill>
                <a:latin typeface="Courier"/>
                <a:cs typeface="Courier"/>
              </a:rPr>
              <a:t>slot1@c001.chtc.wisc.edu </a:t>
            </a:r>
            <a:r>
              <a:rPr lang="en-US" sz="1200" dirty="0" smtClean="0">
                <a:solidFill>
                  <a:srgbClr val="FFFFFF"/>
                </a:solidFill>
                <a:latin typeface="Courier"/>
                <a:cs typeface="Courier"/>
              </a:rPr>
              <a:t>		  LINUX 	   X86_64 Unclaimed </a:t>
            </a:r>
            <a:r>
              <a:rPr lang="en-US" sz="1200" dirty="0">
                <a:solidFill>
                  <a:srgbClr val="FFFFFF"/>
                </a:solidFill>
                <a:latin typeface="Courier"/>
                <a:cs typeface="Courier"/>
              </a:rPr>
              <a:t>Idle      0.000     673 25+01</a:t>
            </a:r>
          </a:p>
          <a:p>
            <a:r>
              <a:rPr lang="de-DE" sz="1200" dirty="0">
                <a:solidFill>
                  <a:srgbClr val="FFFFFF"/>
                </a:solidFill>
                <a:latin typeface="Courier"/>
                <a:cs typeface="Courier"/>
              </a:rPr>
              <a:t>slot1_1@c001.chtc.wisc.edu           LINUX      X86_64 </a:t>
            </a:r>
            <a:r>
              <a:rPr lang="de-DE" sz="1200" dirty="0" err="1">
                <a:solidFill>
                  <a:srgbClr val="FFFFFF"/>
                </a:solidFill>
                <a:latin typeface="Courier"/>
                <a:cs typeface="Courier"/>
              </a:rPr>
              <a:t>Claimed</a:t>
            </a:r>
            <a:r>
              <a:rPr lang="de-DE" sz="1200" dirty="0">
                <a:solidFill>
                  <a:srgbClr val="FFFFFF"/>
                </a:solidFill>
                <a:latin typeface="Courier"/>
                <a:cs typeface="Courier"/>
              </a:rPr>
              <a:t>   </a:t>
            </a:r>
            <a:r>
              <a:rPr lang="de-DE" sz="1200" dirty="0" err="1">
                <a:solidFill>
                  <a:srgbClr val="FFFFFF"/>
                </a:solidFill>
                <a:latin typeface="Courier"/>
                <a:cs typeface="Courier"/>
              </a:rPr>
              <a:t>Busy</a:t>
            </a:r>
            <a:r>
              <a:rPr lang="de-DE" sz="1200" dirty="0">
                <a:solidFill>
                  <a:srgbClr val="FFFFFF"/>
                </a:solidFill>
                <a:latin typeface="Courier"/>
                <a:cs typeface="Courier"/>
              </a:rPr>
              <a:t>      1.000    2048  0+01</a:t>
            </a:r>
          </a:p>
          <a:p>
            <a:r>
              <a:rPr lang="de-DE" sz="1200" dirty="0">
                <a:solidFill>
                  <a:srgbClr val="FFFFFF"/>
                </a:solidFill>
                <a:latin typeface="Courier"/>
                <a:cs typeface="Courier"/>
              </a:rPr>
              <a:t>slot1_2@c001.chtc.wisc.edu           LINUX      X86_64 </a:t>
            </a:r>
            <a:r>
              <a:rPr lang="de-DE" sz="1200" dirty="0" err="1">
                <a:solidFill>
                  <a:srgbClr val="FFFFFF"/>
                </a:solidFill>
                <a:latin typeface="Courier"/>
                <a:cs typeface="Courier"/>
              </a:rPr>
              <a:t>Claimed</a:t>
            </a:r>
            <a:r>
              <a:rPr lang="de-DE" sz="1200" dirty="0">
                <a:solidFill>
                  <a:srgbClr val="FFFFFF"/>
                </a:solidFill>
                <a:latin typeface="Courier"/>
                <a:cs typeface="Courier"/>
              </a:rPr>
              <a:t>   </a:t>
            </a:r>
            <a:r>
              <a:rPr lang="de-DE" sz="1200" dirty="0" err="1">
                <a:solidFill>
                  <a:srgbClr val="FFFFFF"/>
                </a:solidFill>
                <a:latin typeface="Courier"/>
                <a:cs typeface="Courier"/>
              </a:rPr>
              <a:t>Busy</a:t>
            </a:r>
            <a:r>
              <a:rPr lang="de-DE" sz="1200" dirty="0">
                <a:solidFill>
                  <a:srgbClr val="FFFFFF"/>
                </a:solidFill>
                <a:latin typeface="Courier"/>
                <a:cs typeface="Courier"/>
              </a:rPr>
              <a:t>      1.000    2048  0+01</a:t>
            </a:r>
          </a:p>
          <a:p>
            <a:r>
              <a:rPr lang="de-DE" sz="1200" dirty="0">
                <a:solidFill>
                  <a:srgbClr val="FFFFFF"/>
                </a:solidFill>
                <a:latin typeface="Courier"/>
                <a:cs typeface="Courier"/>
              </a:rPr>
              <a:t>slot1_3@c001.chtc.wisc.edu           LINUX      X86_64 </a:t>
            </a:r>
            <a:r>
              <a:rPr lang="de-DE" sz="1200" dirty="0" err="1">
                <a:solidFill>
                  <a:srgbClr val="FFFFFF"/>
                </a:solidFill>
                <a:latin typeface="Courier"/>
                <a:cs typeface="Courier"/>
              </a:rPr>
              <a:t>Claimed</a:t>
            </a:r>
            <a:r>
              <a:rPr lang="de-DE" sz="1200" dirty="0">
                <a:solidFill>
                  <a:srgbClr val="FFFFFF"/>
                </a:solidFill>
                <a:latin typeface="Courier"/>
                <a:cs typeface="Courier"/>
              </a:rPr>
              <a:t>   </a:t>
            </a:r>
            <a:r>
              <a:rPr lang="de-DE" sz="1200" dirty="0" err="1">
                <a:solidFill>
                  <a:srgbClr val="FFFFFF"/>
                </a:solidFill>
                <a:latin typeface="Courier"/>
                <a:cs typeface="Courier"/>
              </a:rPr>
              <a:t>Busy</a:t>
            </a:r>
            <a:r>
              <a:rPr lang="de-DE" sz="1200" dirty="0">
                <a:solidFill>
                  <a:srgbClr val="FFFFFF"/>
                </a:solidFill>
                <a:latin typeface="Courier"/>
                <a:cs typeface="Courier"/>
              </a:rPr>
              <a:t>      1.000    2048  0+00</a:t>
            </a:r>
          </a:p>
          <a:p>
            <a:r>
              <a:rPr lang="de-DE" sz="1200" dirty="0">
                <a:solidFill>
                  <a:srgbClr val="FFFFFF"/>
                </a:solidFill>
                <a:latin typeface="Courier"/>
                <a:cs typeface="Courier"/>
              </a:rPr>
              <a:t>slot1_4@c001.chtc.wisc.edu           LINUX      X86_64 </a:t>
            </a:r>
            <a:r>
              <a:rPr lang="de-DE" sz="1200" dirty="0" err="1">
                <a:solidFill>
                  <a:srgbClr val="FFFFFF"/>
                </a:solidFill>
                <a:latin typeface="Courier"/>
                <a:cs typeface="Courier"/>
              </a:rPr>
              <a:t>Claimed</a:t>
            </a:r>
            <a:r>
              <a:rPr lang="de-DE" sz="1200" dirty="0">
                <a:solidFill>
                  <a:srgbClr val="FFFFFF"/>
                </a:solidFill>
                <a:latin typeface="Courier"/>
                <a:cs typeface="Courier"/>
              </a:rPr>
              <a:t>   </a:t>
            </a:r>
            <a:r>
              <a:rPr lang="de-DE" sz="1200" dirty="0" err="1">
                <a:solidFill>
                  <a:srgbClr val="FFFFFF"/>
                </a:solidFill>
                <a:latin typeface="Courier"/>
                <a:cs typeface="Courier"/>
              </a:rPr>
              <a:t>Busy</a:t>
            </a:r>
            <a:r>
              <a:rPr lang="de-DE" sz="1200" dirty="0">
                <a:solidFill>
                  <a:srgbClr val="FFFFFF"/>
                </a:solidFill>
                <a:latin typeface="Courier"/>
                <a:cs typeface="Courier"/>
              </a:rPr>
              <a:t>      1.000    2048  0+14</a:t>
            </a:r>
          </a:p>
          <a:p>
            <a:r>
              <a:rPr lang="de-DE" sz="1200" dirty="0">
                <a:solidFill>
                  <a:srgbClr val="FFFFFF"/>
                </a:solidFill>
                <a:latin typeface="Courier"/>
                <a:cs typeface="Courier"/>
              </a:rPr>
              <a:t>slot1_5@c001.chtc.wisc.edu           LINUX      X86_64 </a:t>
            </a:r>
            <a:r>
              <a:rPr lang="de-DE" sz="1200" dirty="0" err="1">
                <a:solidFill>
                  <a:srgbClr val="FFFFFF"/>
                </a:solidFill>
                <a:latin typeface="Courier"/>
                <a:cs typeface="Courier"/>
              </a:rPr>
              <a:t>Claimed</a:t>
            </a:r>
            <a:r>
              <a:rPr lang="de-DE" sz="1200" dirty="0">
                <a:solidFill>
                  <a:srgbClr val="FFFFFF"/>
                </a:solidFill>
                <a:latin typeface="Courier"/>
                <a:cs typeface="Courier"/>
              </a:rPr>
              <a:t>   </a:t>
            </a:r>
            <a:r>
              <a:rPr lang="de-DE" sz="1200" dirty="0" err="1">
                <a:solidFill>
                  <a:srgbClr val="FFFFFF"/>
                </a:solidFill>
                <a:latin typeface="Courier"/>
                <a:cs typeface="Courier"/>
              </a:rPr>
              <a:t>Busy</a:t>
            </a:r>
            <a:r>
              <a:rPr lang="de-DE" sz="1200" dirty="0">
                <a:solidFill>
                  <a:srgbClr val="FFFFFF"/>
                </a:solidFill>
                <a:latin typeface="Courier"/>
                <a:cs typeface="Courier"/>
              </a:rPr>
              <a:t>      1.000    1024  0+01</a:t>
            </a:r>
          </a:p>
          <a:p>
            <a:r>
              <a:rPr lang="en-US" sz="1200" dirty="0">
                <a:solidFill>
                  <a:srgbClr val="FFFFFF"/>
                </a:solidFill>
                <a:latin typeface="Courier"/>
                <a:cs typeface="Courier"/>
              </a:rPr>
              <a:t>slot1@c002.chtc.wisc.edu             LINUX      X86_64 Unclaimed Idle      1.000    2693 19+19</a:t>
            </a:r>
          </a:p>
          <a:p>
            <a:r>
              <a:rPr lang="de-DE" sz="1200" dirty="0">
                <a:solidFill>
                  <a:srgbClr val="FFFFFF"/>
                </a:solidFill>
                <a:latin typeface="Courier"/>
                <a:cs typeface="Courier"/>
              </a:rPr>
              <a:t>slot1_1@c002.chtc.wisc.edu           LINUX      X86_64 </a:t>
            </a:r>
            <a:r>
              <a:rPr lang="de-DE" sz="1200" dirty="0" err="1">
                <a:solidFill>
                  <a:srgbClr val="FFFFFF"/>
                </a:solidFill>
                <a:latin typeface="Courier"/>
                <a:cs typeface="Courier"/>
              </a:rPr>
              <a:t>Claimed</a:t>
            </a:r>
            <a:r>
              <a:rPr lang="de-DE" sz="1200" dirty="0">
                <a:solidFill>
                  <a:srgbClr val="FFFFFF"/>
                </a:solidFill>
                <a:latin typeface="Courier"/>
                <a:cs typeface="Courier"/>
              </a:rPr>
              <a:t>   </a:t>
            </a:r>
            <a:r>
              <a:rPr lang="de-DE" sz="1200" dirty="0" err="1">
                <a:solidFill>
                  <a:srgbClr val="FFFFFF"/>
                </a:solidFill>
                <a:latin typeface="Courier"/>
                <a:cs typeface="Courier"/>
              </a:rPr>
              <a:t>Busy</a:t>
            </a:r>
            <a:r>
              <a:rPr lang="de-DE" sz="1200" dirty="0">
                <a:solidFill>
                  <a:srgbClr val="FFFFFF"/>
                </a:solidFill>
                <a:latin typeface="Courier"/>
                <a:cs typeface="Courier"/>
              </a:rPr>
              <a:t>      1.000    2048  0+04</a:t>
            </a:r>
          </a:p>
          <a:p>
            <a:r>
              <a:rPr lang="de-DE" sz="1200" dirty="0">
                <a:solidFill>
                  <a:srgbClr val="FFFFFF"/>
                </a:solidFill>
                <a:latin typeface="Courier"/>
                <a:cs typeface="Courier"/>
              </a:rPr>
              <a:t>slot1_2@c002.chtc.wisc.edu           LINUX      X86_64 </a:t>
            </a:r>
            <a:r>
              <a:rPr lang="de-DE" sz="1200" dirty="0" err="1">
                <a:solidFill>
                  <a:srgbClr val="FFFFFF"/>
                </a:solidFill>
                <a:latin typeface="Courier"/>
                <a:cs typeface="Courier"/>
              </a:rPr>
              <a:t>Claimed</a:t>
            </a:r>
            <a:r>
              <a:rPr lang="de-DE" sz="1200" dirty="0">
                <a:solidFill>
                  <a:srgbClr val="FFFFFF"/>
                </a:solidFill>
                <a:latin typeface="Courier"/>
                <a:cs typeface="Courier"/>
              </a:rPr>
              <a:t>   </a:t>
            </a:r>
            <a:r>
              <a:rPr lang="de-DE" sz="1200" dirty="0" err="1">
                <a:solidFill>
                  <a:srgbClr val="FFFFFF"/>
                </a:solidFill>
                <a:latin typeface="Courier"/>
                <a:cs typeface="Courier"/>
              </a:rPr>
              <a:t>Busy</a:t>
            </a:r>
            <a:r>
              <a:rPr lang="de-DE" sz="1200" dirty="0">
                <a:solidFill>
                  <a:srgbClr val="FFFFFF"/>
                </a:solidFill>
                <a:latin typeface="Courier"/>
                <a:cs typeface="Courier"/>
              </a:rPr>
              <a:t>      1.000    2048  0+01</a:t>
            </a:r>
          </a:p>
          <a:p>
            <a:r>
              <a:rPr lang="de-DE" sz="1200" dirty="0">
                <a:solidFill>
                  <a:srgbClr val="FFFFFF"/>
                </a:solidFill>
                <a:latin typeface="Courier"/>
                <a:cs typeface="Courier"/>
              </a:rPr>
              <a:t>slot1_3@c002.chtc.wisc.edu           LINUX      X86_64 </a:t>
            </a:r>
            <a:r>
              <a:rPr lang="de-DE" sz="1200" dirty="0" err="1">
                <a:solidFill>
                  <a:srgbClr val="FFFFFF"/>
                </a:solidFill>
                <a:latin typeface="Courier"/>
                <a:cs typeface="Courier"/>
              </a:rPr>
              <a:t>Claimed</a:t>
            </a:r>
            <a:r>
              <a:rPr lang="de-DE" sz="1200" dirty="0">
                <a:solidFill>
                  <a:srgbClr val="FFFFFF"/>
                </a:solidFill>
                <a:latin typeface="Courier"/>
                <a:cs typeface="Courier"/>
              </a:rPr>
              <a:t>   </a:t>
            </a:r>
            <a:r>
              <a:rPr lang="de-DE" sz="1200" dirty="0" err="1">
                <a:solidFill>
                  <a:srgbClr val="FFFFFF"/>
                </a:solidFill>
                <a:latin typeface="Courier"/>
                <a:cs typeface="Courier"/>
              </a:rPr>
              <a:t>Busy</a:t>
            </a:r>
            <a:r>
              <a:rPr lang="de-DE" sz="1200" dirty="0">
                <a:solidFill>
                  <a:srgbClr val="FFFFFF"/>
                </a:solidFill>
                <a:latin typeface="Courier"/>
                <a:cs typeface="Courier"/>
              </a:rPr>
              <a:t>      0.990    2048  0+02</a:t>
            </a:r>
          </a:p>
          <a:p>
            <a:r>
              <a:rPr lang="en-US" sz="1200" dirty="0" smtClean="0">
                <a:solidFill>
                  <a:srgbClr val="FFFFFF"/>
                </a:solidFill>
                <a:latin typeface="Courier"/>
                <a:cs typeface="Courier"/>
              </a:rPr>
              <a:t>slot1</a:t>
            </a:r>
            <a:r>
              <a:rPr lang="en-US" sz="1200" dirty="0">
                <a:solidFill>
                  <a:srgbClr val="FFFFFF"/>
                </a:solidFill>
                <a:latin typeface="Courier"/>
                <a:cs typeface="Courier"/>
              </a:rPr>
              <a:t>@c004.chtc.wisc.edu             LINUX      X86_64 Unclaimed Idle      0.010     645 25+05</a:t>
            </a:r>
          </a:p>
          <a:p>
            <a:r>
              <a:rPr lang="de-DE" sz="1200" dirty="0">
                <a:solidFill>
                  <a:srgbClr val="FFFFFF"/>
                </a:solidFill>
                <a:latin typeface="Courier"/>
                <a:cs typeface="Courier"/>
              </a:rPr>
              <a:t>slot1_1@c004.chtc.wisc.edu           LINUX      X86_64 </a:t>
            </a:r>
            <a:r>
              <a:rPr lang="de-DE" sz="1200" dirty="0" err="1">
                <a:solidFill>
                  <a:srgbClr val="FFFFFF"/>
                </a:solidFill>
                <a:latin typeface="Courier"/>
                <a:cs typeface="Courier"/>
              </a:rPr>
              <a:t>Claimed</a:t>
            </a:r>
            <a:r>
              <a:rPr lang="de-DE" sz="1200" dirty="0">
                <a:solidFill>
                  <a:srgbClr val="FFFFFF"/>
                </a:solidFill>
                <a:latin typeface="Courier"/>
                <a:cs typeface="Courier"/>
              </a:rPr>
              <a:t>   </a:t>
            </a:r>
            <a:r>
              <a:rPr lang="de-DE" sz="1200" dirty="0" err="1">
                <a:solidFill>
                  <a:srgbClr val="FFFFFF"/>
                </a:solidFill>
                <a:latin typeface="Courier"/>
                <a:cs typeface="Courier"/>
              </a:rPr>
              <a:t>Busy</a:t>
            </a:r>
            <a:r>
              <a:rPr lang="de-DE" sz="1200" dirty="0">
                <a:solidFill>
                  <a:srgbClr val="FFFFFF"/>
                </a:solidFill>
                <a:latin typeface="Courier"/>
                <a:cs typeface="Courier"/>
              </a:rPr>
              <a:t>      1.000    2048  0+01</a:t>
            </a:r>
          </a:p>
          <a:p>
            <a:endParaRPr lang="en-US" sz="1200" dirty="0" smtClean="0">
              <a:solidFill>
                <a:schemeClr val="bg1"/>
              </a:solidFill>
              <a:latin typeface="Courier"/>
              <a:cs typeface="Courier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40850" y="5062612"/>
            <a:ext cx="8886762" cy="1200329"/>
          </a:xfrm>
          <a:prstGeom prst="rect">
            <a:avLst/>
          </a:prstGeom>
          <a:solidFill>
            <a:schemeClr val="tx1"/>
          </a:solidFill>
          <a:ln w="76200" cmpd="sng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FFFFFF"/>
                </a:solidFill>
                <a:latin typeface="Courier"/>
                <a:cs typeface="Courier"/>
              </a:rPr>
              <a:t>				 Total </a:t>
            </a:r>
            <a:r>
              <a:rPr lang="en-US" sz="1200" dirty="0">
                <a:solidFill>
                  <a:srgbClr val="FFFFFF"/>
                </a:solidFill>
                <a:latin typeface="Courier"/>
                <a:cs typeface="Courier"/>
              </a:rPr>
              <a:t>Owner Claimed Unclaimed Matched Preempting Backfill  </a:t>
            </a:r>
            <a:r>
              <a:rPr lang="en-US" sz="1200" dirty="0" smtClean="0">
                <a:solidFill>
                  <a:srgbClr val="FFFFFF"/>
                </a:solidFill>
                <a:latin typeface="Courier"/>
                <a:cs typeface="Courier"/>
              </a:rPr>
              <a:t>Drain</a:t>
            </a:r>
            <a:endParaRPr lang="en-US" sz="1200" dirty="0">
              <a:solidFill>
                <a:srgbClr val="FFFFFF"/>
              </a:solidFill>
              <a:latin typeface="Courier"/>
              <a:cs typeface="Courier"/>
            </a:endParaRPr>
          </a:p>
          <a:p>
            <a:endParaRPr lang="en-US" sz="1200" dirty="0">
              <a:solidFill>
                <a:srgbClr val="FFFFFF"/>
              </a:solidFill>
              <a:latin typeface="Courier"/>
              <a:cs typeface="Courier"/>
            </a:endParaRPr>
          </a:p>
          <a:p>
            <a:r>
              <a:rPr lang="en-US" sz="1200" dirty="0">
                <a:solidFill>
                  <a:srgbClr val="FFFFFF"/>
                </a:solidFill>
                <a:latin typeface="Courier"/>
                <a:cs typeface="Courier"/>
              </a:rPr>
              <a:t>        X86_64/LINUX 10962     0   10340       613       0          0        0      9</a:t>
            </a:r>
          </a:p>
          <a:p>
            <a:r>
              <a:rPr lang="en-US" sz="1200" dirty="0">
                <a:solidFill>
                  <a:srgbClr val="FFFFFF"/>
                </a:solidFill>
                <a:latin typeface="Courier"/>
                <a:cs typeface="Courier"/>
              </a:rPr>
              <a:t>      X86_64/WINDOWS     2     2       0         0       0          0        0      0</a:t>
            </a:r>
          </a:p>
          <a:p>
            <a:endParaRPr lang="en-US" sz="1200" dirty="0">
              <a:solidFill>
                <a:srgbClr val="FFFFFF"/>
              </a:solidFill>
              <a:latin typeface="Courier"/>
              <a:cs typeface="Courier"/>
            </a:endParaRPr>
          </a:p>
          <a:p>
            <a:r>
              <a:rPr lang="en-US" sz="1200" dirty="0">
                <a:solidFill>
                  <a:srgbClr val="FFFFFF"/>
                </a:solidFill>
                <a:latin typeface="Courier"/>
                <a:cs typeface="Courier"/>
              </a:rPr>
              <a:t>               Total 10964     2   10340       613       0          0        0      9</a:t>
            </a:r>
            <a:endParaRPr lang="en-US" sz="1200" dirty="0" smtClean="0">
              <a:solidFill>
                <a:srgbClr val="FFFFFF"/>
              </a:solidFill>
              <a:latin typeface="Courier"/>
              <a:cs typeface="Courier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809872" y="6485876"/>
            <a:ext cx="3267366" cy="307777"/>
          </a:xfrm>
          <a:prstGeom prst="rect">
            <a:avLst/>
          </a:prstGeom>
          <a:solidFill>
            <a:schemeClr val="bg1"/>
          </a:solidFill>
          <a:ln w="12700" cmpd="sng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  <a:latin typeface="Arial"/>
                <a:cs typeface="Arial"/>
                <a:hlinkClick r:id="rId2"/>
              </a:rPr>
              <a:t>HTCondor Manual: </a:t>
            </a:r>
            <a:r>
              <a:rPr lang="en-US" sz="1400" dirty="0" err="1" smtClean="0">
                <a:solidFill>
                  <a:srgbClr val="000000"/>
                </a:solidFill>
                <a:latin typeface="Arial"/>
                <a:cs typeface="Arial"/>
                <a:hlinkClick r:id="rId2"/>
              </a:rPr>
              <a:t>condor_status</a:t>
            </a:r>
            <a:endParaRPr lang="en-US" sz="1400" dirty="0" smtClean="0">
              <a:solidFill>
                <a:srgbClr val="00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680908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Machine Attributes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96427" y="2990031"/>
            <a:ext cx="8569234" cy="3539430"/>
          </a:xfrm>
          <a:prstGeom prst="rect">
            <a:avLst/>
          </a:prstGeom>
          <a:solidFill>
            <a:schemeClr val="tx1"/>
          </a:solidFill>
          <a:ln w="76200" cmpd="sng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FFFFFF"/>
                </a:solidFill>
                <a:latin typeface="Courier"/>
                <a:cs typeface="Courier"/>
              </a:rPr>
              <a:t>$ </a:t>
            </a:r>
            <a:r>
              <a:rPr lang="en-US" sz="1600" dirty="0" err="1" smtClean="0">
                <a:solidFill>
                  <a:srgbClr val="FFFFFF"/>
                </a:solidFill>
                <a:latin typeface="Courier"/>
                <a:cs typeface="Courier"/>
              </a:rPr>
              <a:t>condor_status</a:t>
            </a:r>
            <a:r>
              <a:rPr lang="en-US" sz="1600" dirty="0" smtClean="0">
                <a:solidFill>
                  <a:srgbClr val="FFFFFF"/>
                </a:solidFill>
                <a:latin typeface="Courier"/>
                <a:cs typeface="Courier"/>
              </a:rPr>
              <a:t> -l </a:t>
            </a:r>
            <a:r>
              <a:rPr lang="en-US" sz="1600" dirty="0">
                <a:solidFill>
                  <a:srgbClr val="FFFFFF"/>
                </a:solidFill>
                <a:latin typeface="Courier"/>
                <a:cs typeface="Courier"/>
              </a:rPr>
              <a:t>slot1_1@c001.chtc.wisc.edu</a:t>
            </a:r>
          </a:p>
          <a:p>
            <a:r>
              <a:rPr lang="en-US" sz="1600" dirty="0" err="1">
                <a:solidFill>
                  <a:srgbClr val="FFFFFF"/>
                </a:solidFill>
                <a:latin typeface="Courier"/>
                <a:cs typeface="Courier"/>
              </a:rPr>
              <a:t>HasFileTransfer</a:t>
            </a:r>
            <a:r>
              <a:rPr lang="en-US" sz="1600" dirty="0">
                <a:solidFill>
                  <a:srgbClr val="FFFFFF"/>
                </a:solidFill>
                <a:latin typeface="Courier"/>
                <a:cs typeface="Courier"/>
              </a:rPr>
              <a:t> = true</a:t>
            </a:r>
          </a:p>
          <a:p>
            <a:r>
              <a:rPr lang="en-US" sz="1600" dirty="0" smtClean="0">
                <a:solidFill>
                  <a:srgbClr val="FFFFFF"/>
                </a:solidFill>
                <a:latin typeface="Courier"/>
                <a:cs typeface="Courier"/>
              </a:rPr>
              <a:t>COLLECTOR_HOST_STRING </a:t>
            </a:r>
            <a:r>
              <a:rPr lang="en-US" sz="1600" dirty="0">
                <a:solidFill>
                  <a:srgbClr val="FFFFFF"/>
                </a:solidFill>
                <a:latin typeface="Courier"/>
                <a:cs typeface="Courier"/>
              </a:rPr>
              <a:t>= "</a:t>
            </a:r>
            <a:r>
              <a:rPr lang="en-US" sz="1600" dirty="0" err="1" smtClean="0">
                <a:solidFill>
                  <a:srgbClr val="FFFFFF"/>
                </a:solidFill>
                <a:latin typeface="Courier"/>
                <a:cs typeface="Courier"/>
              </a:rPr>
              <a:t>cm.chtc.wisc.edu</a:t>
            </a:r>
            <a:r>
              <a:rPr lang="en-US" sz="1600" dirty="0" smtClean="0">
                <a:solidFill>
                  <a:srgbClr val="FFFFFF"/>
                </a:solidFill>
                <a:latin typeface="Courier"/>
                <a:cs typeface="Courier"/>
              </a:rPr>
              <a:t>”</a:t>
            </a:r>
            <a:endParaRPr lang="en-US" sz="1600" dirty="0">
              <a:solidFill>
                <a:srgbClr val="FFFFFF"/>
              </a:solidFill>
              <a:latin typeface="Courier"/>
              <a:cs typeface="Courier"/>
            </a:endParaRPr>
          </a:p>
          <a:p>
            <a:r>
              <a:rPr lang="en-US" sz="1600" dirty="0" err="1" smtClean="0">
                <a:solidFill>
                  <a:srgbClr val="FFFFFF"/>
                </a:solidFill>
                <a:latin typeface="Courier"/>
                <a:cs typeface="Courier"/>
              </a:rPr>
              <a:t>TargetType</a:t>
            </a:r>
            <a:r>
              <a:rPr lang="en-US" sz="1600" dirty="0" smtClean="0">
                <a:solidFill>
                  <a:srgbClr val="FFFFFF"/>
                </a:solidFill>
                <a:latin typeface="Courier"/>
                <a:cs typeface="Courier"/>
              </a:rPr>
              <a:t> </a:t>
            </a:r>
            <a:r>
              <a:rPr lang="en-US" sz="1600" dirty="0">
                <a:solidFill>
                  <a:srgbClr val="FFFFFF"/>
                </a:solidFill>
                <a:latin typeface="Courier"/>
                <a:cs typeface="Courier"/>
              </a:rPr>
              <a:t>= "</a:t>
            </a:r>
            <a:r>
              <a:rPr lang="en-US" sz="1600" dirty="0" smtClean="0">
                <a:solidFill>
                  <a:srgbClr val="FFFFFF"/>
                </a:solidFill>
                <a:latin typeface="Courier"/>
                <a:cs typeface="Courier"/>
              </a:rPr>
              <a:t>Job”</a:t>
            </a:r>
            <a:endParaRPr lang="en-US" sz="1600" dirty="0">
              <a:solidFill>
                <a:srgbClr val="FFFFFF"/>
              </a:solidFill>
              <a:latin typeface="Courier"/>
              <a:cs typeface="Courier"/>
            </a:endParaRPr>
          </a:p>
          <a:p>
            <a:r>
              <a:rPr lang="en-US" sz="1600" dirty="0" err="1" smtClean="0">
                <a:solidFill>
                  <a:srgbClr val="FFFFFF"/>
                </a:solidFill>
                <a:latin typeface="Courier"/>
                <a:cs typeface="Courier"/>
              </a:rPr>
              <a:t>TotalTimeClaimedBusy</a:t>
            </a:r>
            <a:r>
              <a:rPr lang="en-US" sz="1600" dirty="0" smtClean="0">
                <a:solidFill>
                  <a:srgbClr val="FFFFFF"/>
                </a:solidFill>
                <a:latin typeface="Courier"/>
                <a:cs typeface="Courier"/>
              </a:rPr>
              <a:t> </a:t>
            </a:r>
            <a:r>
              <a:rPr lang="en-US" sz="1600" dirty="0">
                <a:solidFill>
                  <a:srgbClr val="FFFFFF"/>
                </a:solidFill>
                <a:latin typeface="Courier"/>
                <a:cs typeface="Courier"/>
              </a:rPr>
              <a:t>= </a:t>
            </a:r>
            <a:r>
              <a:rPr lang="en-US" sz="1600" dirty="0" smtClean="0">
                <a:solidFill>
                  <a:srgbClr val="FFFFFF"/>
                </a:solidFill>
                <a:latin typeface="Courier"/>
                <a:cs typeface="Courier"/>
              </a:rPr>
              <a:t>43334</a:t>
            </a:r>
            <a:r>
              <a:rPr lang="en-US" sz="1600" dirty="0">
                <a:solidFill>
                  <a:srgbClr val="FFFFFF"/>
                </a:solidFill>
                <a:latin typeface="Courier"/>
                <a:cs typeface="Courier"/>
              </a:rPr>
              <a:t>c001.chtc.wisc.edu</a:t>
            </a:r>
          </a:p>
          <a:p>
            <a:r>
              <a:rPr lang="en-US" sz="1600" dirty="0" err="1">
                <a:solidFill>
                  <a:srgbClr val="FFFFFF"/>
                </a:solidFill>
                <a:latin typeface="Courier"/>
                <a:cs typeface="Courier"/>
              </a:rPr>
              <a:t>UtsnameNodename</a:t>
            </a:r>
            <a:r>
              <a:rPr lang="en-US" sz="1600" dirty="0">
                <a:solidFill>
                  <a:srgbClr val="FFFFFF"/>
                </a:solidFill>
                <a:latin typeface="Courier"/>
                <a:cs typeface="Courier"/>
              </a:rPr>
              <a:t> = </a:t>
            </a:r>
            <a:r>
              <a:rPr lang="en-US" sz="1600" dirty="0" smtClean="0">
                <a:solidFill>
                  <a:srgbClr val="FFFFFF"/>
                </a:solidFill>
                <a:latin typeface="Courier"/>
                <a:cs typeface="Courier"/>
              </a:rPr>
              <a:t>""</a:t>
            </a:r>
            <a:endParaRPr lang="en-US" sz="1600" dirty="0">
              <a:solidFill>
                <a:srgbClr val="FFFFFF"/>
              </a:solidFill>
              <a:latin typeface="Courier"/>
              <a:cs typeface="Courier"/>
            </a:endParaRPr>
          </a:p>
          <a:p>
            <a:r>
              <a:rPr lang="en-US" sz="1600" dirty="0" err="1">
                <a:solidFill>
                  <a:srgbClr val="FFFFFF"/>
                </a:solidFill>
                <a:latin typeface="Courier"/>
                <a:cs typeface="Courier"/>
              </a:rPr>
              <a:t>Mips</a:t>
            </a:r>
            <a:r>
              <a:rPr lang="en-US" sz="1600" dirty="0">
                <a:solidFill>
                  <a:srgbClr val="FFFFFF"/>
                </a:solidFill>
                <a:latin typeface="Courier"/>
                <a:cs typeface="Courier"/>
              </a:rPr>
              <a:t> = 17902</a:t>
            </a:r>
          </a:p>
          <a:p>
            <a:r>
              <a:rPr lang="en-US" sz="1600" dirty="0" smtClean="0">
                <a:solidFill>
                  <a:srgbClr val="FFFFFF"/>
                </a:solidFill>
                <a:latin typeface="Courier"/>
                <a:cs typeface="Courier"/>
              </a:rPr>
              <a:t>MAX_PREEMPT </a:t>
            </a:r>
            <a:r>
              <a:rPr lang="en-US" sz="1600" dirty="0">
                <a:solidFill>
                  <a:srgbClr val="FFFFFF"/>
                </a:solidFill>
                <a:latin typeface="Courier"/>
                <a:cs typeface="Courier"/>
              </a:rPr>
              <a:t>= ( 3600 * ( 72 - 68 * ( </a:t>
            </a:r>
            <a:r>
              <a:rPr lang="en-US" sz="1600" dirty="0" err="1">
                <a:solidFill>
                  <a:srgbClr val="FFFFFF"/>
                </a:solidFill>
                <a:latin typeface="Courier"/>
                <a:cs typeface="Courier"/>
              </a:rPr>
              <a:t>WantGlidein</a:t>
            </a:r>
            <a:r>
              <a:rPr lang="en-US" sz="1600" dirty="0">
                <a:solidFill>
                  <a:srgbClr val="FFFFFF"/>
                </a:solidFill>
                <a:latin typeface="Courier"/>
                <a:cs typeface="Courier"/>
              </a:rPr>
              <a:t> =?= true ) ) )</a:t>
            </a:r>
          </a:p>
          <a:p>
            <a:r>
              <a:rPr lang="en-US" sz="1600" dirty="0">
                <a:solidFill>
                  <a:srgbClr val="FFFFFF"/>
                </a:solidFill>
                <a:latin typeface="Courier"/>
                <a:cs typeface="Courier"/>
              </a:rPr>
              <a:t>Requirements = ( START ) &amp;&amp; ( </a:t>
            </a:r>
            <a:r>
              <a:rPr lang="en-US" sz="1600" dirty="0" err="1">
                <a:solidFill>
                  <a:srgbClr val="FFFFFF"/>
                </a:solidFill>
                <a:latin typeface="Courier"/>
                <a:cs typeface="Courier"/>
              </a:rPr>
              <a:t>IsValidCheckpointPlatform</a:t>
            </a:r>
            <a:r>
              <a:rPr lang="en-US" sz="1600" dirty="0">
                <a:solidFill>
                  <a:srgbClr val="FFFFFF"/>
                </a:solidFill>
                <a:latin typeface="Courier"/>
                <a:cs typeface="Courier"/>
              </a:rPr>
              <a:t> ) &amp;&amp; ( </a:t>
            </a:r>
            <a:r>
              <a:rPr lang="en-US" sz="1600" dirty="0" err="1">
                <a:solidFill>
                  <a:srgbClr val="FFFFFF"/>
                </a:solidFill>
                <a:latin typeface="Courier"/>
                <a:cs typeface="Courier"/>
              </a:rPr>
              <a:t>WithinResourceLimits</a:t>
            </a:r>
            <a:r>
              <a:rPr lang="en-US" sz="1600" dirty="0">
                <a:solidFill>
                  <a:srgbClr val="FFFFFF"/>
                </a:solidFill>
                <a:latin typeface="Courier"/>
                <a:cs typeface="Courier"/>
              </a:rPr>
              <a:t> )</a:t>
            </a:r>
          </a:p>
          <a:p>
            <a:r>
              <a:rPr lang="en-US" sz="1600" dirty="0">
                <a:solidFill>
                  <a:srgbClr val="FFFFFF"/>
                </a:solidFill>
                <a:latin typeface="Courier"/>
                <a:cs typeface="Courier"/>
              </a:rPr>
              <a:t>State = "Claimed"</a:t>
            </a:r>
          </a:p>
          <a:p>
            <a:r>
              <a:rPr lang="en-US" sz="1600" dirty="0" err="1">
                <a:solidFill>
                  <a:srgbClr val="FFFFFF"/>
                </a:solidFill>
                <a:latin typeface="Courier"/>
                <a:cs typeface="Courier"/>
              </a:rPr>
              <a:t>OpSysMajorVer</a:t>
            </a:r>
            <a:r>
              <a:rPr lang="en-US" sz="1600" dirty="0">
                <a:solidFill>
                  <a:srgbClr val="FFFFFF"/>
                </a:solidFill>
                <a:latin typeface="Courier"/>
                <a:cs typeface="Courier"/>
              </a:rPr>
              <a:t> = 6</a:t>
            </a:r>
          </a:p>
          <a:p>
            <a:r>
              <a:rPr lang="en-US" sz="1600" dirty="0" err="1" smtClean="0">
                <a:solidFill>
                  <a:srgbClr val="FFFFFF"/>
                </a:solidFill>
                <a:latin typeface="Courier"/>
                <a:cs typeface="Courier"/>
              </a:rPr>
              <a:t>OpSysName</a:t>
            </a:r>
            <a:r>
              <a:rPr lang="en-US" sz="1600" dirty="0" smtClean="0">
                <a:solidFill>
                  <a:srgbClr val="FFFFFF"/>
                </a:solidFill>
                <a:latin typeface="Courier"/>
                <a:cs typeface="Courier"/>
              </a:rPr>
              <a:t> </a:t>
            </a:r>
            <a:r>
              <a:rPr lang="en-US" sz="1600" dirty="0">
                <a:solidFill>
                  <a:srgbClr val="FFFFFF"/>
                </a:solidFill>
                <a:latin typeface="Courier"/>
                <a:cs typeface="Courier"/>
              </a:rPr>
              <a:t>= "</a:t>
            </a:r>
            <a:r>
              <a:rPr lang="en-US" sz="1600" dirty="0" smtClean="0">
                <a:solidFill>
                  <a:srgbClr val="FFFFFF"/>
                </a:solidFill>
                <a:latin typeface="Courier"/>
                <a:cs typeface="Courier"/>
              </a:rPr>
              <a:t>SL”</a:t>
            </a:r>
          </a:p>
          <a:p>
            <a:r>
              <a:rPr lang="en-US" sz="1600" dirty="0" smtClean="0">
                <a:solidFill>
                  <a:srgbClr val="FFFFFF"/>
                </a:solidFill>
                <a:latin typeface="Courier"/>
                <a:cs typeface="Courier"/>
              </a:rPr>
              <a:t>...</a:t>
            </a:r>
            <a:endParaRPr lang="en-US" sz="1600" dirty="0">
              <a:solidFill>
                <a:srgbClr val="FFFFFF"/>
              </a:solidFill>
              <a:latin typeface="Courier"/>
              <a:cs typeface="Courier"/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110967" y="1600200"/>
            <a:ext cx="9033033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Use same options as </a:t>
            </a:r>
            <a:r>
              <a:rPr lang="en-US" b="1" dirty="0" err="1" smtClean="0">
                <a:solidFill>
                  <a:srgbClr val="000000"/>
                </a:solidFill>
                <a:latin typeface="Courier"/>
                <a:cs typeface="Courier"/>
              </a:rPr>
              <a:t>condor_q</a:t>
            </a:r>
            <a:r>
              <a:rPr lang="en-US" dirty="0" smtClean="0"/>
              <a:t>:</a:t>
            </a:r>
          </a:p>
          <a:p>
            <a:pPr marL="0" indent="0">
              <a:buFont typeface="Arial"/>
              <a:buNone/>
            </a:pPr>
            <a:r>
              <a:rPr lang="en-US" sz="2000" dirty="0" smtClean="0">
                <a:latin typeface="Courier"/>
                <a:cs typeface="Courier"/>
              </a:rPr>
              <a:t>  </a:t>
            </a:r>
            <a:r>
              <a:rPr lang="en-US" sz="2000" b="1" dirty="0" err="1" smtClean="0">
                <a:latin typeface="Courier"/>
                <a:cs typeface="Courier"/>
              </a:rPr>
              <a:t>condor_status</a:t>
            </a:r>
            <a:r>
              <a:rPr lang="en-US" sz="2000" b="1" dirty="0" smtClean="0">
                <a:solidFill>
                  <a:srgbClr val="CB3A46"/>
                </a:solidFill>
                <a:latin typeface="Courier"/>
                <a:cs typeface="Courier"/>
              </a:rPr>
              <a:t> -l Slot/Machine</a:t>
            </a:r>
          </a:p>
          <a:p>
            <a:pPr marL="0" indent="0">
              <a:buFont typeface="Arial"/>
              <a:buNone/>
            </a:pPr>
            <a:r>
              <a:rPr lang="en-US" sz="2000" b="1" dirty="0">
                <a:solidFill>
                  <a:srgbClr val="CB3A46"/>
                </a:solidFill>
                <a:latin typeface="Courier"/>
                <a:cs typeface="Courier"/>
              </a:rPr>
              <a:t> </a:t>
            </a:r>
            <a:r>
              <a:rPr lang="en-US" sz="2000" b="1" dirty="0" smtClean="0">
                <a:solidFill>
                  <a:srgbClr val="CB3A46"/>
                </a:solidFill>
                <a:latin typeface="Courier"/>
                <a:cs typeface="Courier"/>
              </a:rPr>
              <a:t> </a:t>
            </a:r>
            <a:r>
              <a:rPr lang="en-US" sz="2000" b="1" dirty="0" err="1" smtClean="0">
                <a:solidFill>
                  <a:srgbClr val="000000"/>
                </a:solidFill>
                <a:latin typeface="Courier"/>
                <a:cs typeface="Courier"/>
              </a:rPr>
              <a:t>condor_status</a:t>
            </a:r>
            <a:r>
              <a:rPr lang="en-US" sz="2000" b="1" dirty="0" smtClean="0">
                <a:solidFill>
                  <a:srgbClr val="CB3A46"/>
                </a:solidFill>
                <a:latin typeface="Courier"/>
                <a:cs typeface="Courier"/>
              </a:rPr>
              <a:t> [Machine] -</a:t>
            </a:r>
            <a:r>
              <a:rPr lang="en-US" sz="2000" b="1" dirty="0" err="1" smtClean="0">
                <a:solidFill>
                  <a:srgbClr val="CB3A46"/>
                </a:solidFill>
                <a:latin typeface="Courier"/>
                <a:cs typeface="Courier"/>
              </a:rPr>
              <a:t>af</a:t>
            </a:r>
            <a:r>
              <a:rPr lang="en-US" sz="2000" b="1" dirty="0" smtClean="0">
                <a:solidFill>
                  <a:srgbClr val="CB3A46"/>
                </a:solidFill>
                <a:latin typeface="Courier"/>
                <a:cs typeface="Courier"/>
              </a:rPr>
              <a:t> Attribute1 Attribute2 ...</a:t>
            </a:r>
            <a:endParaRPr lang="en-US" sz="2000" b="1" dirty="0">
              <a:solidFill>
                <a:srgbClr val="CB3A46"/>
              </a:solidFill>
              <a:latin typeface="Courier"/>
              <a:cs typeface="Courier"/>
            </a:endParaRPr>
          </a:p>
        </p:txBody>
      </p:sp>
    </p:spTree>
    <p:extLst>
      <p:ext uri="{BB962C8B-B14F-4D97-AF65-F5344CB8AC3E}">
        <p14:creationId xmlns:p14="http://schemas.microsoft.com/office/powerpoint/2010/main" val="34080140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Machine Attributes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57238" y="2799705"/>
            <a:ext cx="8713930" cy="3231653"/>
          </a:xfrm>
          <a:prstGeom prst="rect">
            <a:avLst/>
          </a:prstGeom>
          <a:solidFill>
            <a:schemeClr val="tx1"/>
          </a:solidFill>
          <a:ln w="76200" cmpd="sng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FFFFFF"/>
                </a:solidFill>
                <a:latin typeface="Courier"/>
                <a:cs typeface="Courier"/>
              </a:rPr>
              <a:t>$ </a:t>
            </a:r>
            <a:r>
              <a:rPr lang="en-US" sz="1200" dirty="0" err="1" smtClean="0">
                <a:solidFill>
                  <a:srgbClr val="FFFFFF"/>
                </a:solidFill>
                <a:latin typeface="Courier"/>
                <a:cs typeface="Courier"/>
              </a:rPr>
              <a:t>condor_q</a:t>
            </a:r>
            <a:r>
              <a:rPr lang="en-US" sz="1200" dirty="0" smtClean="0">
                <a:solidFill>
                  <a:srgbClr val="FFFFFF"/>
                </a:solidFill>
                <a:latin typeface="Courier"/>
                <a:cs typeface="Courier"/>
              </a:rPr>
              <a:t> -compact</a:t>
            </a:r>
          </a:p>
          <a:p>
            <a:r>
              <a:rPr lang="de-DE" sz="1200" dirty="0" err="1">
                <a:solidFill>
                  <a:srgbClr val="FFFFFF"/>
                </a:solidFill>
                <a:latin typeface="Courier"/>
                <a:cs typeface="Courier"/>
              </a:rPr>
              <a:t>Machine</a:t>
            </a:r>
            <a:r>
              <a:rPr lang="de-DE" sz="1200" dirty="0">
                <a:solidFill>
                  <a:srgbClr val="FFFFFF"/>
                </a:solidFill>
                <a:latin typeface="Courier"/>
                <a:cs typeface="Courier"/>
              </a:rPr>
              <a:t>                      </a:t>
            </a:r>
            <a:r>
              <a:rPr lang="de-DE" sz="1200" dirty="0" err="1">
                <a:solidFill>
                  <a:srgbClr val="FFFFFF"/>
                </a:solidFill>
                <a:latin typeface="Courier"/>
                <a:cs typeface="Courier"/>
              </a:rPr>
              <a:t>Platform</a:t>
            </a:r>
            <a:r>
              <a:rPr lang="de-DE" sz="1200" dirty="0">
                <a:solidFill>
                  <a:srgbClr val="FFFFFF"/>
                </a:solidFill>
                <a:latin typeface="Courier"/>
                <a:cs typeface="Courier"/>
              </a:rPr>
              <a:t>     Slots </a:t>
            </a:r>
            <a:r>
              <a:rPr lang="de-DE" sz="1200" dirty="0" err="1">
                <a:solidFill>
                  <a:srgbClr val="FFFFFF"/>
                </a:solidFill>
                <a:latin typeface="Courier"/>
                <a:cs typeface="Courier"/>
              </a:rPr>
              <a:t>Cpus</a:t>
            </a:r>
            <a:r>
              <a:rPr lang="de-DE" sz="1200" dirty="0">
                <a:solidFill>
                  <a:srgbClr val="FFFFFF"/>
                </a:solidFill>
                <a:latin typeface="Courier"/>
                <a:cs typeface="Courier"/>
              </a:rPr>
              <a:t> </a:t>
            </a:r>
            <a:r>
              <a:rPr lang="de-DE" sz="1200" dirty="0" err="1">
                <a:solidFill>
                  <a:srgbClr val="FFFFFF"/>
                </a:solidFill>
                <a:latin typeface="Courier"/>
                <a:cs typeface="Courier"/>
              </a:rPr>
              <a:t>Gpus</a:t>
            </a:r>
            <a:r>
              <a:rPr lang="de-DE" sz="1200" dirty="0">
                <a:solidFill>
                  <a:srgbClr val="FFFFFF"/>
                </a:solidFill>
                <a:latin typeface="Courier"/>
                <a:cs typeface="Courier"/>
              </a:rPr>
              <a:t>  </a:t>
            </a:r>
            <a:r>
              <a:rPr lang="de-DE" sz="1200" dirty="0" err="1">
                <a:solidFill>
                  <a:srgbClr val="FFFFFF"/>
                </a:solidFill>
                <a:latin typeface="Courier"/>
                <a:cs typeface="Courier"/>
              </a:rPr>
              <a:t>TotalGb</a:t>
            </a:r>
            <a:r>
              <a:rPr lang="de-DE" sz="1200" dirty="0">
                <a:solidFill>
                  <a:srgbClr val="FFFFFF"/>
                </a:solidFill>
                <a:latin typeface="Courier"/>
                <a:cs typeface="Courier"/>
              </a:rPr>
              <a:t> </a:t>
            </a:r>
            <a:r>
              <a:rPr lang="de-DE" sz="1200" dirty="0" err="1">
                <a:solidFill>
                  <a:srgbClr val="FFFFFF"/>
                </a:solidFill>
                <a:latin typeface="Courier"/>
                <a:cs typeface="Courier"/>
              </a:rPr>
              <a:t>FreCpu</a:t>
            </a:r>
            <a:r>
              <a:rPr lang="de-DE" sz="1200" dirty="0">
                <a:solidFill>
                  <a:srgbClr val="FFFFFF"/>
                </a:solidFill>
                <a:latin typeface="Courier"/>
                <a:cs typeface="Courier"/>
              </a:rPr>
              <a:t>  </a:t>
            </a:r>
            <a:r>
              <a:rPr lang="de-DE" sz="1200" dirty="0" err="1">
                <a:solidFill>
                  <a:srgbClr val="FFFFFF"/>
                </a:solidFill>
                <a:latin typeface="Courier"/>
                <a:cs typeface="Courier"/>
              </a:rPr>
              <a:t>FreeGb</a:t>
            </a:r>
            <a:r>
              <a:rPr lang="de-DE" sz="1200" dirty="0">
                <a:solidFill>
                  <a:srgbClr val="FFFFFF"/>
                </a:solidFill>
                <a:latin typeface="Courier"/>
                <a:cs typeface="Courier"/>
              </a:rPr>
              <a:t>  </a:t>
            </a:r>
            <a:r>
              <a:rPr lang="de-DE" sz="1200" dirty="0" err="1">
                <a:solidFill>
                  <a:srgbClr val="FFFFFF"/>
                </a:solidFill>
                <a:latin typeface="Courier"/>
                <a:cs typeface="Courier"/>
              </a:rPr>
              <a:t>CpuLoad</a:t>
            </a:r>
            <a:r>
              <a:rPr lang="de-DE" sz="1200" dirty="0">
                <a:solidFill>
                  <a:srgbClr val="FFFFFF"/>
                </a:solidFill>
                <a:latin typeface="Courier"/>
                <a:cs typeface="Courier"/>
              </a:rPr>
              <a:t> ST</a:t>
            </a:r>
          </a:p>
          <a:p>
            <a:r>
              <a:rPr lang="de-DE" sz="1200" dirty="0">
                <a:solidFill>
                  <a:srgbClr val="FFFFFF"/>
                </a:solidFill>
                <a:latin typeface="Courier"/>
                <a:cs typeface="Courier"/>
              </a:rPr>
              <a:t>e007.chtc.wisc.edu           x64/SL6          8    8         23.46      0     0.00    1.24 </a:t>
            </a:r>
            <a:r>
              <a:rPr lang="de-DE" sz="1200" dirty="0" err="1">
                <a:solidFill>
                  <a:srgbClr val="FFFFFF"/>
                </a:solidFill>
                <a:latin typeface="Courier"/>
                <a:cs typeface="Courier"/>
              </a:rPr>
              <a:t>Cb</a:t>
            </a:r>
            <a:r>
              <a:rPr lang="de-DE" sz="1200" dirty="0">
                <a:solidFill>
                  <a:srgbClr val="FFFFFF"/>
                </a:solidFill>
                <a:latin typeface="Courier"/>
                <a:cs typeface="Courier"/>
              </a:rPr>
              <a:t>  </a:t>
            </a:r>
          </a:p>
          <a:p>
            <a:r>
              <a:rPr lang="de-DE" sz="1200" dirty="0">
                <a:solidFill>
                  <a:srgbClr val="FFFFFF"/>
                </a:solidFill>
                <a:latin typeface="Courier"/>
                <a:cs typeface="Courier"/>
              </a:rPr>
              <a:t>e008.chtc.wisc.edu           x64/SL6          8    8         23.46      0     0.46    0.97 </a:t>
            </a:r>
            <a:r>
              <a:rPr lang="de-DE" sz="1200" dirty="0" err="1">
                <a:solidFill>
                  <a:srgbClr val="FFFFFF"/>
                </a:solidFill>
                <a:latin typeface="Courier"/>
                <a:cs typeface="Courier"/>
              </a:rPr>
              <a:t>Cb</a:t>
            </a:r>
            <a:r>
              <a:rPr lang="de-DE" sz="1200" dirty="0">
                <a:solidFill>
                  <a:srgbClr val="FFFFFF"/>
                </a:solidFill>
                <a:latin typeface="Courier"/>
                <a:cs typeface="Courier"/>
              </a:rPr>
              <a:t>  </a:t>
            </a:r>
          </a:p>
          <a:p>
            <a:r>
              <a:rPr lang="de-DE" sz="1200" dirty="0">
                <a:solidFill>
                  <a:srgbClr val="FFFFFF"/>
                </a:solidFill>
                <a:latin typeface="Courier"/>
                <a:cs typeface="Courier"/>
              </a:rPr>
              <a:t>e009.chtc.wisc.edu           x64/SL6         11   16         23.46      5     0.00    0.81 **  </a:t>
            </a:r>
          </a:p>
          <a:p>
            <a:r>
              <a:rPr lang="de-DE" sz="1200" dirty="0">
                <a:solidFill>
                  <a:srgbClr val="FFFFFF"/>
                </a:solidFill>
                <a:latin typeface="Courier"/>
                <a:cs typeface="Courier"/>
              </a:rPr>
              <a:t>e010.chtc.wisc.edu           x64/SL6          8    8         23.46      0     4.46    0.76 </a:t>
            </a:r>
            <a:r>
              <a:rPr lang="de-DE" sz="1200" dirty="0" err="1">
                <a:solidFill>
                  <a:srgbClr val="FFFFFF"/>
                </a:solidFill>
                <a:latin typeface="Courier"/>
                <a:cs typeface="Courier"/>
              </a:rPr>
              <a:t>Cb</a:t>
            </a:r>
            <a:r>
              <a:rPr lang="de-DE" sz="1200" dirty="0">
                <a:solidFill>
                  <a:srgbClr val="FFFFFF"/>
                </a:solidFill>
                <a:latin typeface="Courier"/>
                <a:cs typeface="Courier"/>
              </a:rPr>
              <a:t>  </a:t>
            </a:r>
          </a:p>
          <a:p>
            <a:r>
              <a:rPr lang="de-DE" sz="1200" dirty="0">
                <a:solidFill>
                  <a:srgbClr val="FFFFFF"/>
                </a:solidFill>
                <a:latin typeface="Courier"/>
                <a:cs typeface="Courier"/>
              </a:rPr>
              <a:t>matlab-build-1.chtc.wisc.edu x64/SL6          1   12         23.45     11    13.45    0.00 **  </a:t>
            </a:r>
          </a:p>
          <a:p>
            <a:r>
              <a:rPr lang="de-DE" sz="1200" dirty="0">
                <a:solidFill>
                  <a:srgbClr val="FFFFFF"/>
                </a:solidFill>
                <a:latin typeface="Courier"/>
                <a:cs typeface="Courier"/>
              </a:rPr>
              <a:t>matlab-build-5.chtc.wisc.edu x64/SL6          0   24         23.45     24    23.45    0.04 </a:t>
            </a:r>
            <a:r>
              <a:rPr lang="de-DE" sz="1200" dirty="0" err="1">
                <a:solidFill>
                  <a:srgbClr val="FFFFFF"/>
                </a:solidFill>
                <a:latin typeface="Courier"/>
                <a:cs typeface="Courier"/>
              </a:rPr>
              <a:t>Ui</a:t>
            </a:r>
            <a:r>
              <a:rPr lang="de-DE" sz="1200" dirty="0">
                <a:solidFill>
                  <a:srgbClr val="FFFFFF"/>
                </a:solidFill>
                <a:latin typeface="Courier"/>
                <a:cs typeface="Courier"/>
              </a:rPr>
              <a:t>  </a:t>
            </a:r>
          </a:p>
          <a:p>
            <a:r>
              <a:rPr lang="de-DE" sz="1200" dirty="0">
                <a:solidFill>
                  <a:srgbClr val="FFFFFF"/>
                </a:solidFill>
                <a:latin typeface="Courier"/>
                <a:cs typeface="Courier"/>
              </a:rPr>
              <a:t>mem1.chtc.wisc.edu           x64/SL6         24   80       1009.67      8     0.17    0.60 **  </a:t>
            </a:r>
          </a:p>
          <a:p>
            <a:endParaRPr lang="de-DE" sz="1200" dirty="0">
              <a:solidFill>
                <a:srgbClr val="FFFFFF"/>
              </a:solidFill>
              <a:latin typeface="Courier"/>
              <a:cs typeface="Courier"/>
            </a:endParaRPr>
          </a:p>
          <a:p>
            <a:endParaRPr lang="de-DE" sz="1200" dirty="0">
              <a:solidFill>
                <a:srgbClr val="FFFFFF"/>
              </a:solidFill>
              <a:latin typeface="Courier"/>
              <a:cs typeface="Courier"/>
            </a:endParaRPr>
          </a:p>
          <a:p>
            <a:r>
              <a:rPr lang="de-DE" sz="1200" dirty="0">
                <a:solidFill>
                  <a:srgbClr val="FFFFFF"/>
                </a:solidFill>
                <a:latin typeface="Courier"/>
                <a:cs typeface="Courier"/>
              </a:rPr>
              <a:t>                     Total </a:t>
            </a:r>
            <a:r>
              <a:rPr lang="de-DE" sz="1200" dirty="0" err="1">
                <a:solidFill>
                  <a:srgbClr val="FFFFFF"/>
                </a:solidFill>
                <a:latin typeface="Courier"/>
                <a:cs typeface="Courier"/>
              </a:rPr>
              <a:t>Owner</a:t>
            </a:r>
            <a:r>
              <a:rPr lang="de-DE" sz="1200" dirty="0">
                <a:solidFill>
                  <a:srgbClr val="FFFFFF"/>
                </a:solidFill>
                <a:latin typeface="Courier"/>
                <a:cs typeface="Courier"/>
              </a:rPr>
              <a:t> </a:t>
            </a:r>
            <a:r>
              <a:rPr lang="de-DE" sz="1200" dirty="0" err="1">
                <a:solidFill>
                  <a:srgbClr val="FFFFFF"/>
                </a:solidFill>
                <a:latin typeface="Courier"/>
                <a:cs typeface="Courier"/>
              </a:rPr>
              <a:t>Claimed</a:t>
            </a:r>
            <a:r>
              <a:rPr lang="de-DE" sz="1200" dirty="0">
                <a:solidFill>
                  <a:srgbClr val="FFFFFF"/>
                </a:solidFill>
                <a:latin typeface="Courier"/>
                <a:cs typeface="Courier"/>
              </a:rPr>
              <a:t> </a:t>
            </a:r>
            <a:r>
              <a:rPr lang="de-DE" sz="1200" dirty="0" err="1">
                <a:solidFill>
                  <a:srgbClr val="FFFFFF"/>
                </a:solidFill>
                <a:latin typeface="Courier"/>
                <a:cs typeface="Courier"/>
              </a:rPr>
              <a:t>Unclaimed</a:t>
            </a:r>
            <a:r>
              <a:rPr lang="de-DE" sz="1200" dirty="0">
                <a:solidFill>
                  <a:srgbClr val="FFFFFF"/>
                </a:solidFill>
                <a:latin typeface="Courier"/>
                <a:cs typeface="Courier"/>
              </a:rPr>
              <a:t> </a:t>
            </a:r>
            <a:r>
              <a:rPr lang="de-DE" sz="1200" dirty="0" err="1">
                <a:solidFill>
                  <a:srgbClr val="FFFFFF"/>
                </a:solidFill>
                <a:latin typeface="Courier"/>
                <a:cs typeface="Courier"/>
              </a:rPr>
              <a:t>Matched</a:t>
            </a:r>
            <a:r>
              <a:rPr lang="de-DE" sz="1200" dirty="0">
                <a:solidFill>
                  <a:srgbClr val="FFFFFF"/>
                </a:solidFill>
                <a:latin typeface="Courier"/>
                <a:cs typeface="Courier"/>
              </a:rPr>
              <a:t> </a:t>
            </a:r>
            <a:r>
              <a:rPr lang="de-DE" sz="1200" dirty="0" err="1">
                <a:solidFill>
                  <a:srgbClr val="FFFFFF"/>
                </a:solidFill>
                <a:latin typeface="Courier"/>
                <a:cs typeface="Courier"/>
              </a:rPr>
              <a:t>Preempting</a:t>
            </a:r>
            <a:r>
              <a:rPr lang="de-DE" sz="1200" dirty="0">
                <a:solidFill>
                  <a:srgbClr val="FFFFFF"/>
                </a:solidFill>
                <a:latin typeface="Courier"/>
                <a:cs typeface="Courier"/>
              </a:rPr>
              <a:t> </a:t>
            </a:r>
            <a:r>
              <a:rPr lang="de-DE" sz="1200" dirty="0" err="1">
                <a:solidFill>
                  <a:srgbClr val="FFFFFF"/>
                </a:solidFill>
                <a:latin typeface="Courier"/>
                <a:cs typeface="Courier"/>
              </a:rPr>
              <a:t>Backfill</a:t>
            </a:r>
            <a:r>
              <a:rPr lang="de-DE" sz="1200" dirty="0">
                <a:solidFill>
                  <a:srgbClr val="FFFFFF"/>
                </a:solidFill>
                <a:latin typeface="Courier"/>
                <a:cs typeface="Courier"/>
              </a:rPr>
              <a:t>  Drain</a:t>
            </a:r>
          </a:p>
          <a:p>
            <a:endParaRPr lang="de-DE" sz="1200" dirty="0">
              <a:solidFill>
                <a:srgbClr val="FFFFFF"/>
              </a:solidFill>
              <a:latin typeface="Courier"/>
              <a:cs typeface="Courier"/>
            </a:endParaRPr>
          </a:p>
          <a:p>
            <a:r>
              <a:rPr lang="de-DE" sz="1200" dirty="0">
                <a:solidFill>
                  <a:srgbClr val="FFFFFF"/>
                </a:solidFill>
                <a:latin typeface="Courier"/>
                <a:cs typeface="Courier"/>
              </a:rPr>
              <a:t>             x64/SL6 10416     0    9984       427       0          0        0      5</a:t>
            </a:r>
          </a:p>
          <a:p>
            <a:r>
              <a:rPr lang="de-DE" sz="1200" dirty="0">
                <a:solidFill>
                  <a:srgbClr val="FFFFFF"/>
                </a:solidFill>
                <a:latin typeface="Courier"/>
                <a:cs typeface="Courier"/>
              </a:rPr>
              <a:t>        x64/</a:t>
            </a:r>
            <a:r>
              <a:rPr lang="de-DE" sz="1200" dirty="0" err="1">
                <a:solidFill>
                  <a:srgbClr val="FFFFFF"/>
                </a:solidFill>
                <a:latin typeface="Courier"/>
                <a:cs typeface="Courier"/>
              </a:rPr>
              <a:t>WinVista</a:t>
            </a:r>
            <a:r>
              <a:rPr lang="de-DE" sz="1200" dirty="0">
                <a:solidFill>
                  <a:srgbClr val="FFFFFF"/>
                </a:solidFill>
                <a:latin typeface="Courier"/>
                <a:cs typeface="Courier"/>
              </a:rPr>
              <a:t>     2     2       0         0       0          0        0      0</a:t>
            </a:r>
          </a:p>
          <a:p>
            <a:endParaRPr lang="de-DE" sz="1200" dirty="0">
              <a:solidFill>
                <a:srgbClr val="FFFFFF"/>
              </a:solidFill>
              <a:latin typeface="Courier"/>
              <a:cs typeface="Courier"/>
            </a:endParaRPr>
          </a:p>
          <a:p>
            <a:r>
              <a:rPr lang="de-DE" sz="1200" dirty="0">
                <a:solidFill>
                  <a:srgbClr val="FFFFFF"/>
                </a:solidFill>
                <a:latin typeface="Courier"/>
                <a:cs typeface="Courier"/>
              </a:rPr>
              <a:t>               Total 10418     2    9984       427       0          0        0      5</a:t>
            </a:r>
            <a:endParaRPr lang="en-US" sz="1200" dirty="0" smtClean="0">
              <a:solidFill>
                <a:srgbClr val="FFFFFF"/>
              </a:solidFill>
              <a:latin typeface="Courier"/>
              <a:cs typeface="Courier"/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457200" y="1600200"/>
            <a:ext cx="8686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To summarize, use the “-compact” option</a:t>
            </a:r>
          </a:p>
          <a:p>
            <a:pPr marL="0" indent="0">
              <a:buFont typeface="Arial"/>
              <a:buNone/>
            </a:pPr>
            <a:r>
              <a:rPr lang="en-US" sz="2400" b="1" dirty="0" smtClean="0">
                <a:solidFill>
                  <a:srgbClr val="CB3A46"/>
                </a:solidFill>
                <a:latin typeface="Courier"/>
                <a:cs typeface="Courier"/>
              </a:rPr>
              <a:t> </a:t>
            </a:r>
            <a:r>
              <a:rPr lang="en-US" sz="2400" b="1" dirty="0" smtClean="0">
                <a:solidFill>
                  <a:srgbClr val="000000"/>
                </a:solidFill>
                <a:latin typeface="Courier"/>
                <a:cs typeface="Courier"/>
              </a:rPr>
              <a:t> </a:t>
            </a:r>
            <a:r>
              <a:rPr lang="en-US" sz="2400" b="1" dirty="0" err="1" smtClean="0">
                <a:solidFill>
                  <a:srgbClr val="000000"/>
                </a:solidFill>
                <a:latin typeface="Courier"/>
                <a:cs typeface="Courier"/>
              </a:rPr>
              <a:t>condor_status</a:t>
            </a:r>
            <a:r>
              <a:rPr lang="en-US" sz="2400" b="1" dirty="0" smtClean="0">
                <a:solidFill>
                  <a:srgbClr val="000000"/>
                </a:solidFill>
                <a:latin typeface="Courier"/>
                <a:cs typeface="Courier"/>
              </a:rPr>
              <a:t> </a:t>
            </a:r>
            <a:r>
              <a:rPr lang="en-US" sz="2400" b="1" dirty="0" smtClean="0">
                <a:solidFill>
                  <a:srgbClr val="CB3A46"/>
                </a:solidFill>
                <a:latin typeface="Courier"/>
                <a:cs typeface="Courier"/>
              </a:rPr>
              <a:t>-compact</a:t>
            </a:r>
            <a:endParaRPr lang="en-US" sz="2400" b="1" dirty="0">
              <a:solidFill>
                <a:srgbClr val="CB3A46"/>
              </a:solidFill>
              <a:latin typeface="Courier"/>
              <a:cs typeface="Courier"/>
            </a:endParaRPr>
          </a:p>
        </p:txBody>
      </p:sp>
    </p:spTree>
    <p:extLst>
      <p:ext uri="{BB962C8B-B14F-4D97-AF65-F5344CB8AC3E}">
        <p14:creationId xmlns:p14="http://schemas.microsoft.com/office/powerpoint/2010/main" val="11838340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(60 second) Pause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7258" y="5085428"/>
            <a:ext cx="7772400" cy="695875"/>
          </a:xfrm>
        </p:spPr>
        <p:txBody>
          <a:bodyPr>
            <a:normAutofit/>
          </a:bodyPr>
          <a:lstStyle/>
          <a:p>
            <a:pPr algn="ctr"/>
            <a:r>
              <a:rPr lang="en-US" sz="2800" dirty="0" smtClean="0"/>
              <a:t>Questions so far?  </a:t>
            </a:r>
            <a:endParaRPr lang="en-US" sz="2800" dirty="0"/>
          </a:p>
        </p:txBody>
      </p:sp>
      <p:pic>
        <p:nvPicPr>
          <p:cNvPr id="4" name="Picture 3" descr="california_condor_round_wall_clocks-r9e8161da78aa4c0a925b518af8766a4c_fup13_64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8332" y="1285862"/>
            <a:ext cx="2478265" cy="2478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4104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It </a:t>
            </a:r>
            <a:r>
              <a:rPr lang="en-US" dirty="0"/>
              <a:t>W</a:t>
            </a:r>
            <a:r>
              <a:rPr lang="en-US" dirty="0" smtClean="0"/>
              <a:t>orks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6461" y="1600200"/>
            <a:ext cx="8412805" cy="4525963"/>
          </a:xfrm>
        </p:spPr>
        <p:txBody>
          <a:bodyPr/>
          <a:lstStyle/>
          <a:p>
            <a:r>
              <a:rPr lang="en-US" dirty="0" smtClean="0"/>
              <a:t>Submit tasks to a queue (on a submit point)</a:t>
            </a:r>
          </a:p>
          <a:p>
            <a:r>
              <a:rPr lang="en-US" dirty="0" err="1" smtClean="0"/>
              <a:t>HTCondor</a:t>
            </a:r>
            <a:r>
              <a:rPr lang="en-US" dirty="0" smtClean="0"/>
              <a:t> schedules them to run on computers (execute points)</a:t>
            </a:r>
          </a:p>
        </p:txBody>
      </p:sp>
      <p:pic>
        <p:nvPicPr>
          <p:cNvPr id="10" name="Picture 9" descr="HTCondor_red_blk_notag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2821" y="3212480"/>
            <a:ext cx="1965768" cy="464616"/>
          </a:xfrm>
          <a:prstGeom prst="rect">
            <a:avLst/>
          </a:prstGeom>
        </p:spPr>
      </p:pic>
      <p:grpSp>
        <p:nvGrpSpPr>
          <p:cNvPr id="25" name="Group 24"/>
          <p:cNvGrpSpPr/>
          <p:nvPr/>
        </p:nvGrpSpPr>
        <p:grpSpPr>
          <a:xfrm>
            <a:off x="2411606" y="4058922"/>
            <a:ext cx="2524144" cy="1977225"/>
            <a:chOff x="3086855" y="4123553"/>
            <a:chExt cx="2524144" cy="1977225"/>
          </a:xfrm>
        </p:grpSpPr>
        <p:pic>
          <p:nvPicPr>
            <p:cNvPr id="24" name="Picture 23" descr="queue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70925" y="4453650"/>
              <a:ext cx="2407920" cy="1606296"/>
            </a:xfrm>
            <a:prstGeom prst="rect">
              <a:avLst/>
            </a:prstGeom>
          </p:spPr>
        </p:pic>
        <p:sp>
          <p:nvSpPr>
            <p:cNvPr id="13" name="Rectangle 12"/>
            <p:cNvSpPr/>
            <p:nvPr/>
          </p:nvSpPr>
          <p:spPr>
            <a:xfrm>
              <a:off x="3086855" y="4123553"/>
              <a:ext cx="2524144" cy="1977225"/>
            </a:xfrm>
            <a:prstGeom prst="rect">
              <a:avLst/>
            </a:prstGeom>
            <a:no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latin typeface="Arial"/>
                  <a:cs typeface="Arial"/>
                </a:rPr>
                <a:t>submit</a:t>
              </a:r>
            </a:p>
            <a:p>
              <a:pPr algn="ctr"/>
              <a:endParaRPr lang="en-US" dirty="0" smtClean="0">
                <a:latin typeface="Arial"/>
                <a:cs typeface="Arial"/>
              </a:endParaRPr>
            </a:p>
            <a:p>
              <a:pPr algn="ctr"/>
              <a:endParaRPr lang="en-US" dirty="0"/>
            </a:p>
            <a:p>
              <a:pPr algn="ctr"/>
              <a:endParaRPr lang="en-US" dirty="0" smtClean="0"/>
            </a:p>
            <a:p>
              <a:pPr algn="ctr"/>
              <a:endParaRPr lang="en-US" dirty="0"/>
            </a:p>
            <a:p>
              <a:pPr algn="ctr"/>
              <a:endParaRPr lang="en-US" dirty="0" smtClean="0"/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6708589" y="3882987"/>
            <a:ext cx="1750032" cy="1141325"/>
            <a:chOff x="6708589" y="4275951"/>
            <a:chExt cx="1750032" cy="1141325"/>
          </a:xfrm>
        </p:grpSpPr>
        <p:pic>
          <p:nvPicPr>
            <p:cNvPr id="22" name="Picture 21" descr="person-writing460x300-scaled500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08589" y="4275951"/>
              <a:ext cx="1750032" cy="114132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7" name="Rectangle 16"/>
            <p:cNvSpPr/>
            <p:nvPr/>
          </p:nvSpPr>
          <p:spPr>
            <a:xfrm>
              <a:off x="6708589" y="4292026"/>
              <a:ext cx="1093261" cy="56262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latin typeface="Arial"/>
                  <a:cs typeface="Arial"/>
                </a:rPr>
                <a:t>execute</a:t>
              </a:r>
              <a:endParaRPr lang="en-US" dirty="0">
                <a:latin typeface="Arial"/>
                <a:cs typeface="Arial"/>
              </a:endParaRPr>
            </a:p>
          </p:txBody>
        </p:sp>
      </p:grpSp>
      <p:pic>
        <p:nvPicPr>
          <p:cNvPr id="23" name="Picture 22" descr="stack-of-papers-537x350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461" y="4542499"/>
            <a:ext cx="1478478" cy="963626"/>
          </a:xfrm>
          <a:prstGeom prst="rect">
            <a:avLst/>
          </a:prstGeom>
        </p:spPr>
      </p:pic>
      <p:grpSp>
        <p:nvGrpSpPr>
          <p:cNvPr id="27" name="Group 26"/>
          <p:cNvGrpSpPr/>
          <p:nvPr/>
        </p:nvGrpSpPr>
        <p:grpSpPr>
          <a:xfrm>
            <a:off x="7079234" y="4614646"/>
            <a:ext cx="1750032" cy="1141325"/>
            <a:chOff x="6708589" y="4275951"/>
            <a:chExt cx="1750032" cy="1141325"/>
          </a:xfrm>
        </p:grpSpPr>
        <p:pic>
          <p:nvPicPr>
            <p:cNvPr id="28" name="Picture 27" descr="person-writing460x300-scaled500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08589" y="4275951"/>
              <a:ext cx="1750032" cy="114132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29" name="Rectangle 28"/>
            <p:cNvSpPr/>
            <p:nvPr/>
          </p:nvSpPr>
          <p:spPr>
            <a:xfrm>
              <a:off x="6708589" y="4292026"/>
              <a:ext cx="1093261" cy="56262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latin typeface="Arial"/>
                  <a:cs typeface="Arial"/>
                </a:rPr>
                <a:t>execute</a:t>
              </a:r>
              <a:endParaRPr lang="en-US" dirty="0">
                <a:latin typeface="Arial"/>
                <a:cs typeface="Arial"/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6596047" y="5402879"/>
            <a:ext cx="1750032" cy="1141325"/>
            <a:chOff x="6708589" y="4275951"/>
            <a:chExt cx="1750032" cy="1141325"/>
          </a:xfrm>
        </p:grpSpPr>
        <p:pic>
          <p:nvPicPr>
            <p:cNvPr id="31" name="Picture 30" descr="person-writing460x300-scaled500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08589" y="4275951"/>
              <a:ext cx="1750032" cy="114132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32" name="Rectangle 31"/>
            <p:cNvSpPr/>
            <p:nvPr/>
          </p:nvSpPr>
          <p:spPr>
            <a:xfrm>
              <a:off x="6708589" y="4292026"/>
              <a:ext cx="1093261" cy="56262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latin typeface="Arial"/>
                  <a:cs typeface="Arial"/>
                </a:rPr>
                <a:t>execute</a:t>
              </a:r>
              <a:endParaRPr lang="en-US" dirty="0">
                <a:latin typeface="Arial"/>
                <a:cs typeface="Arial"/>
              </a:endParaRPr>
            </a:p>
          </p:txBody>
        </p:sp>
      </p:grpSp>
      <p:cxnSp>
        <p:nvCxnSpPr>
          <p:cNvPr id="34" name="Straight Arrow Connector 33"/>
          <p:cNvCxnSpPr>
            <a:stCxn id="23" idx="3"/>
            <a:endCxn id="13" idx="1"/>
          </p:cNvCxnSpPr>
          <p:nvPr/>
        </p:nvCxnSpPr>
        <p:spPr>
          <a:xfrm>
            <a:off x="1894939" y="5024312"/>
            <a:ext cx="516667" cy="2322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>
            <a:stCxn id="10" idx="2"/>
            <a:endCxn id="22" idx="1"/>
          </p:cNvCxnSpPr>
          <p:nvPr/>
        </p:nvCxnSpPr>
        <p:spPr>
          <a:xfrm>
            <a:off x="5725705" y="3677096"/>
            <a:ext cx="982884" cy="776554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>
            <a:stCxn id="10" idx="2"/>
            <a:endCxn id="28" idx="1"/>
          </p:cNvCxnSpPr>
          <p:nvPr/>
        </p:nvCxnSpPr>
        <p:spPr>
          <a:xfrm>
            <a:off x="5725705" y="3677096"/>
            <a:ext cx="1353529" cy="1508213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>
            <a:stCxn id="10" idx="2"/>
            <a:endCxn id="31" idx="1"/>
          </p:cNvCxnSpPr>
          <p:nvPr/>
        </p:nvCxnSpPr>
        <p:spPr>
          <a:xfrm>
            <a:off x="5725705" y="3677096"/>
            <a:ext cx="870342" cy="2296446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>
            <a:stCxn id="10" idx="2"/>
            <a:endCxn id="13" idx="3"/>
          </p:cNvCxnSpPr>
          <p:nvPr/>
        </p:nvCxnSpPr>
        <p:spPr>
          <a:xfrm flipH="1">
            <a:off x="4935750" y="3677096"/>
            <a:ext cx="789955" cy="1370439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737919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Submitting Multiple Jobs</a:t>
            </a:r>
            <a:br>
              <a:rPr lang="en-US" dirty="0" smtClean="0"/>
            </a:br>
            <a:r>
              <a:rPr lang="en-US" dirty="0" smtClean="0"/>
              <a:t>with </a:t>
            </a:r>
            <a:r>
              <a:rPr lang="en-US" dirty="0" err="1" smtClean="0"/>
              <a:t>HTCondor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84758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Many Jobs, One Submit File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876" y="1600200"/>
            <a:ext cx="8591362" cy="4525963"/>
          </a:xfrm>
        </p:spPr>
        <p:txBody>
          <a:bodyPr/>
          <a:lstStyle/>
          <a:p>
            <a:r>
              <a:rPr lang="en-US" dirty="0" err="1" smtClean="0"/>
              <a:t>HTCondor</a:t>
            </a:r>
            <a:r>
              <a:rPr lang="en-US" dirty="0" smtClean="0"/>
              <a:t> has built-in ways to submit multiple independent jobs with one submit file</a:t>
            </a:r>
          </a:p>
          <a:p>
            <a:endParaRPr lang="en-US" dirty="0"/>
          </a:p>
        </p:txBody>
      </p:sp>
      <p:pic>
        <p:nvPicPr>
          <p:cNvPr id="4" name="Picture 3" descr="dominoes-0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2211" y="3135880"/>
            <a:ext cx="4362259" cy="3271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58590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Advantages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876" y="1600200"/>
            <a:ext cx="8591362" cy="4764741"/>
          </a:xfrm>
        </p:spPr>
        <p:txBody>
          <a:bodyPr/>
          <a:lstStyle/>
          <a:p>
            <a:r>
              <a:rPr lang="en-US" dirty="0" smtClean="0"/>
              <a:t>Run many independent jobs...</a:t>
            </a:r>
          </a:p>
          <a:p>
            <a:pPr lvl="1"/>
            <a:r>
              <a:rPr lang="en-US" dirty="0" smtClean="0"/>
              <a:t>analyze multiple data files</a:t>
            </a:r>
          </a:p>
          <a:p>
            <a:pPr lvl="1"/>
            <a:r>
              <a:rPr lang="en-US" dirty="0" smtClean="0"/>
              <a:t>test parameter or input combinations</a:t>
            </a:r>
          </a:p>
          <a:p>
            <a:pPr lvl="1"/>
            <a:r>
              <a:rPr lang="en-US" dirty="0" smtClean="0"/>
              <a:t>and more!</a:t>
            </a:r>
          </a:p>
          <a:p>
            <a:r>
              <a:rPr lang="en-US" dirty="0" smtClean="0"/>
              <a:t>...without having to: </a:t>
            </a:r>
          </a:p>
          <a:p>
            <a:pPr lvl="1"/>
            <a:r>
              <a:rPr lang="en-US" dirty="0" smtClean="0"/>
              <a:t>start each job individually</a:t>
            </a:r>
          </a:p>
          <a:p>
            <a:pPr lvl="1"/>
            <a:r>
              <a:rPr lang="en-US" dirty="0" smtClean="0"/>
              <a:t>create separate submit files for each job</a:t>
            </a:r>
          </a:p>
        </p:txBody>
      </p:sp>
    </p:spTree>
    <p:extLst>
      <p:ext uri="{BB962C8B-B14F-4D97-AF65-F5344CB8AC3E}">
        <p14:creationId xmlns:p14="http://schemas.microsoft.com/office/powerpoint/2010/main" val="7326955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Multiple, Numbered, Input </a:t>
            </a:r>
            <a:r>
              <a:rPr lang="en-US" dirty="0"/>
              <a:t>F</a:t>
            </a:r>
            <a:r>
              <a:rPr lang="en-US" dirty="0" smtClean="0"/>
              <a:t>iles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457200" y="5015443"/>
            <a:ext cx="8229600" cy="1333500"/>
          </a:xfrm>
        </p:spPr>
        <p:txBody>
          <a:bodyPr/>
          <a:lstStyle/>
          <a:p>
            <a:r>
              <a:rPr lang="en-US" dirty="0" smtClean="0"/>
              <a:t>Goal: create 3 jobs that each analyze a different input file.  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57200" y="2057363"/>
            <a:ext cx="4859363" cy="2585323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ourier"/>
                <a:cs typeface="Courier"/>
              </a:rPr>
              <a:t>executable = </a:t>
            </a:r>
            <a:r>
              <a:rPr lang="en-US" dirty="0" err="1" smtClean="0">
                <a:latin typeface="Courier"/>
                <a:cs typeface="Courier"/>
              </a:rPr>
              <a:t>analyze.exe</a:t>
            </a:r>
            <a:r>
              <a:rPr lang="en-US" dirty="0" smtClean="0">
                <a:latin typeface="Courier"/>
                <a:cs typeface="Courier"/>
              </a:rPr>
              <a:t> </a:t>
            </a:r>
          </a:p>
          <a:p>
            <a:r>
              <a:rPr lang="en-US" dirty="0" smtClean="0">
                <a:latin typeface="Courier"/>
                <a:cs typeface="Courier"/>
              </a:rPr>
              <a:t>arguments = </a:t>
            </a:r>
            <a:r>
              <a:rPr lang="en-US" dirty="0" err="1" smtClean="0">
                <a:latin typeface="Courier"/>
                <a:cs typeface="Courier"/>
              </a:rPr>
              <a:t>file.in</a:t>
            </a:r>
            <a:r>
              <a:rPr lang="en-US" dirty="0" smtClean="0">
                <a:latin typeface="Courier"/>
                <a:cs typeface="Courier"/>
              </a:rPr>
              <a:t> </a:t>
            </a:r>
            <a:r>
              <a:rPr lang="en-US" dirty="0" err="1" smtClean="0">
                <a:latin typeface="Courier"/>
                <a:cs typeface="Courier"/>
              </a:rPr>
              <a:t>file.out</a:t>
            </a:r>
            <a:endParaRPr lang="en-US" dirty="0">
              <a:latin typeface="Courier"/>
              <a:cs typeface="Courier"/>
            </a:endParaRPr>
          </a:p>
          <a:p>
            <a:r>
              <a:rPr lang="en-US" dirty="0" err="1" smtClean="0">
                <a:latin typeface="Courier"/>
                <a:cs typeface="Courier"/>
              </a:rPr>
              <a:t>transfer_input_files</a:t>
            </a:r>
            <a:r>
              <a:rPr lang="en-US" dirty="0" smtClean="0">
                <a:latin typeface="Courier"/>
                <a:cs typeface="Courier"/>
              </a:rPr>
              <a:t> = </a:t>
            </a:r>
            <a:r>
              <a:rPr lang="en-US" dirty="0" err="1" smtClean="0">
                <a:latin typeface="Courier"/>
                <a:cs typeface="Courier"/>
              </a:rPr>
              <a:t>file.in</a:t>
            </a:r>
            <a:endParaRPr lang="en-US" dirty="0" smtClean="0">
              <a:latin typeface="Courier"/>
              <a:cs typeface="Courier"/>
            </a:endParaRPr>
          </a:p>
          <a:p>
            <a:endParaRPr lang="en-US" dirty="0" smtClean="0">
              <a:latin typeface="Courier"/>
              <a:cs typeface="Courier"/>
            </a:endParaRPr>
          </a:p>
          <a:p>
            <a:r>
              <a:rPr lang="en-US" dirty="0">
                <a:latin typeface="Courier"/>
                <a:cs typeface="Courier"/>
              </a:rPr>
              <a:t>log = </a:t>
            </a:r>
            <a:r>
              <a:rPr lang="en-US" dirty="0" err="1">
                <a:latin typeface="Courier"/>
                <a:cs typeface="Courier"/>
              </a:rPr>
              <a:t>job.log</a:t>
            </a:r>
            <a:endParaRPr lang="en-US" dirty="0">
              <a:latin typeface="Courier"/>
              <a:cs typeface="Courier"/>
            </a:endParaRPr>
          </a:p>
          <a:p>
            <a:r>
              <a:rPr lang="en-US" dirty="0">
                <a:latin typeface="Courier"/>
                <a:cs typeface="Courier"/>
              </a:rPr>
              <a:t>output = </a:t>
            </a:r>
            <a:r>
              <a:rPr lang="en-US" dirty="0" err="1">
                <a:latin typeface="Courier"/>
                <a:cs typeface="Courier"/>
              </a:rPr>
              <a:t>job.out</a:t>
            </a:r>
            <a:endParaRPr lang="en-US" dirty="0">
              <a:latin typeface="Courier"/>
              <a:cs typeface="Courier"/>
            </a:endParaRPr>
          </a:p>
          <a:p>
            <a:r>
              <a:rPr lang="en-US" dirty="0">
                <a:latin typeface="Courier"/>
                <a:cs typeface="Courier"/>
              </a:rPr>
              <a:t>error = </a:t>
            </a:r>
            <a:r>
              <a:rPr lang="en-US" dirty="0" err="1" smtClean="0">
                <a:latin typeface="Courier"/>
                <a:cs typeface="Courier"/>
              </a:rPr>
              <a:t>job.err</a:t>
            </a:r>
            <a:endParaRPr lang="en-US" dirty="0">
              <a:latin typeface="Courier"/>
              <a:cs typeface="Courier"/>
            </a:endParaRPr>
          </a:p>
          <a:p>
            <a:endParaRPr lang="en-US" dirty="0">
              <a:latin typeface="Courier"/>
              <a:cs typeface="Courier"/>
            </a:endParaRPr>
          </a:p>
          <a:p>
            <a:r>
              <a:rPr lang="en-US" dirty="0" smtClean="0">
                <a:latin typeface="Courier"/>
                <a:cs typeface="Courier"/>
              </a:rPr>
              <a:t>queue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57200" y="1659045"/>
            <a:ext cx="1415973" cy="338554"/>
          </a:xfrm>
          <a:prstGeom prst="rect">
            <a:avLst/>
          </a:prstGeom>
          <a:noFill/>
          <a:ln w="76200" cmpd="sng">
            <a:noFill/>
          </a:ln>
        </p:spPr>
        <p:txBody>
          <a:bodyPr wrap="none" rtlCol="0">
            <a:spAutoFit/>
          </a:bodyPr>
          <a:lstStyle/>
          <a:p>
            <a:r>
              <a:rPr lang="en-US" sz="1600" dirty="0" err="1" smtClean="0">
                <a:solidFill>
                  <a:srgbClr val="000000"/>
                </a:solidFill>
                <a:latin typeface="Courier"/>
                <a:cs typeface="Courier"/>
              </a:rPr>
              <a:t>job.submit</a:t>
            </a:r>
            <a:endParaRPr lang="en-US" sz="1600" dirty="0" smtClean="0">
              <a:solidFill>
                <a:srgbClr val="000000"/>
              </a:solidFill>
              <a:latin typeface="Courier"/>
              <a:cs typeface="Courier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841910" y="2227490"/>
            <a:ext cx="2349590" cy="183466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dirty="0" err="1" smtClean="0">
                <a:latin typeface="Courier"/>
                <a:cs typeface="Courier"/>
              </a:rPr>
              <a:t>analyze.exe</a:t>
            </a:r>
            <a:endParaRPr lang="en-US" dirty="0" smtClean="0">
              <a:latin typeface="Courier"/>
              <a:cs typeface="Courier"/>
            </a:endParaRPr>
          </a:p>
          <a:p>
            <a:r>
              <a:rPr lang="en-US" dirty="0" smtClean="0">
                <a:latin typeface="Courier"/>
                <a:cs typeface="Courier"/>
              </a:rPr>
              <a:t>file0.in</a:t>
            </a:r>
          </a:p>
          <a:p>
            <a:r>
              <a:rPr lang="en-US" dirty="0" smtClean="0">
                <a:latin typeface="Courier"/>
                <a:cs typeface="Courier"/>
              </a:rPr>
              <a:t>file1.in</a:t>
            </a:r>
          </a:p>
          <a:p>
            <a:r>
              <a:rPr lang="en-US" dirty="0" smtClean="0">
                <a:latin typeface="Courier"/>
                <a:cs typeface="Courier"/>
              </a:rPr>
              <a:t>file2.in</a:t>
            </a:r>
          </a:p>
          <a:p>
            <a:endParaRPr lang="en-US" dirty="0">
              <a:latin typeface="Courier"/>
              <a:cs typeface="Courier"/>
            </a:endParaRPr>
          </a:p>
          <a:p>
            <a:r>
              <a:rPr lang="en-US" dirty="0" err="1" smtClean="0">
                <a:latin typeface="Courier"/>
                <a:cs typeface="Courier"/>
              </a:rPr>
              <a:t>job.submit</a:t>
            </a:r>
            <a:endParaRPr lang="en-US" dirty="0">
              <a:latin typeface="Courier"/>
              <a:cs typeface="Courier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841910" y="1860368"/>
            <a:ext cx="19854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Courier"/>
                <a:cs typeface="Courier"/>
              </a:rPr>
              <a:t>(</a:t>
            </a:r>
            <a:r>
              <a:rPr lang="en-US" dirty="0" err="1" smtClean="0">
                <a:latin typeface="Courier"/>
                <a:cs typeface="Courier"/>
              </a:rPr>
              <a:t>submit_dir</a:t>
            </a:r>
            <a:r>
              <a:rPr lang="en-US" dirty="0" smtClean="0">
                <a:latin typeface="Courier"/>
                <a:cs typeface="Courier"/>
              </a:rPr>
              <a:t>)/</a:t>
            </a:r>
            <a:endParaRPr lang="en-US" dirty="0">
              <a:latin typeface="Courier"/>
              <a:cs typeface="Courier"/>
            </a:endParaRPr>
          </a:p>
        </p:txBody>
      </p:sp>
    </p:spTree>
    <p:extLst>
      <p:ext uri="{BB962C8B-B14F-4D97-AF65-F5344CB8AC3E}">
        <p14:creationId xmlns:p14="http://schemas.microsoft.com/office/powerpoint/2010/main" val="11963879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Multiple</a:t>
            </a:r>
            <a:r>
              <a:rPr lang="en-US" dirty="0"/>
              <a:t> </a:t>
            </a:r>
            <a:r>
              <a:rPr lang="en-US" dirty="0" smtClean="0"/>
              <a:t>Jobs, No Variation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457200" y="5008338"/>
            <a:ext cx="8229600" cy="1333500"/>
          </a:xfrm>
        </p:spPr>
        <p:txBody>
          <a:bodyPr/>
          <a:lstStyle/>
          <a:p>
            <a:r>
              <a:rPr lang="en-US" dirty="0" smtClean="0"/>
              <a:t>This file generates 3 jobs, but doesn’t use multiple inputs and will overwrite outputs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5841910" y="2227490"/>
            <a:ext cx="2349590" cy="183466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dirty="0" err="1" smtClean="0">
                <a:latin typeface="Courier"/>
                <a:cs typeface="Courier"/>
              </a:rPr>
              <a:t>analyze.exe</a:t>
            </a:r>
            <a:endParaRPr lang="en-US" dirty="0" smtClean="0">
              <a:latin typeface="Courier"/>
              <a:cs typeface="Courier"/>
            </a:endParaRPr>
          </a:p>
          <a:p>
            <a:r>
              <a:rPr lang="en-US" dirty="0" smtClean="0">
                <a:latin typeface="Courier"/>
                <a:cs typeface="Courier"/>
              </a:rPr>
              <a:t>file0.in</a:t>
            </a:r>
          </a:p>
          <a:p>
            <a:r>
              <a:rPr lang="en-US" dirty="0" smtClean="0">
                <a:latin typeface="Courier"/>
                <a:cs typeface="Courier"/>
              </a:rPr>
              <a:t>file1.in</a:t>
            </a:r>
          </a:p>
          <a:p>
            <a:r>
              <a:rPr lang="en-US" dirty="0" smtClean="0">
                <a:latin typeface="Courier"/>
                <a:cs typeface="Courier"/>
              </a:rPr>
              <a:t>file2.in</a:t>
            </a:r>
          </a:p>
          <a:p>
            <a:endParaRPr lang="en-US" dirty="0">
              <a:latin typeface="Courier"/>
              <a:cs typeface="Courier"/>
            </a:endParaRPr>
          </a:p>
          <a:p>
            <a:r>
              <a:rPr lang="en-US" dirty="0" err="1" smtClean="0">
                <a:latin typeface="Courier"/>
                <a:cs typeface="Courier"/>
              </a:rPr>
              <a:t>job.submit</a:t>
            </a:r>
            <a:endParaRPr lang="en-US" dirty="0">
              <a:latin typeface="Courier"/>
              <a:cs typeface="Courier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841910" y="1860368"/>
            <a:ext cx="19854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Courier"/>
                <a:cs typeface="Courier"/>
              </a:rPr>
              <a:t>(</a:t>
            </a:r>
            <a:r>
              <a:rPr lang="en-US" dirty="0" err="1" smtClean="0">
                <a:latin typeface="Courier"/>
                <a:cs typeface="Courier"/>
              </a:rPr>
              <a:t>submit_dir</a:t>
            </a:r>
            <a:r>
              <a:rPr lang="en-US" dirty="0" smtClean="0">
                <a:latin typeface="Courier"/>
                <a:cs typeface="Courier"/>
              </a:rPr>
              <a:t>)/</a:t>
            </a:r>
            <a:endParaRPr lang="en-US" dirty="0">
              <a:latin typeface="Courier"/>
              <a:cs typeface="Courier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57200" y="2057363"/>
            <a:ext cx="4859363" cy="2585323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ourier"/>
                <a:cs typeface="Courier"/>
              </a:rPr>
              <a:t>executable = </a:t>
            </a:r>
            <a:r>
              <a:rPr lang="en-US" dirty="0" err="1" smtClean="0">
                <a:latin typeface="Courier"/>
                <a:cs typeface="Courier"/>
              </a:rPr>
              <a:t>analyze.exe</a:t>
            </a:r>
            <a:r>
              <a:rPr lang="en-US" dirty="0" smtClean="0">
                <a:latin typeface="Courier"/>
                <a:cs typeface="Courier"/>
              </a:rPr>
              <a:t> </a:t>
            </a:r>
          </a:p>
          <a:p>
            <a:r>
              <a:rPr lang="en-US" dirty="0" smtClean="0">
                <a:latin typeface="Courier"/>
                <a:cs typeface="Courier"/>
              </a:rPr>
              <a:t>arguments = file0.in file0.out</a:t>
            </a:r>
            <a:endParaRPr lang="en-US" dirty="0">
              <a:latin typeface="Courier"/>
              <a:cs typeface="Courier"/>
            </a:endParaRPr>
          </a:p>
          <a:p>
            <a:r>
              <a:rPr lang="en-US" dirty="0" err="1" smtClean="0">
                <a:latin typeface="Courier"/>
                <a:cs typeface="Courier"/>
              </a:rPr>
              <a:t>transfer_input_files</a:t>
            </a:r>
            <a:r>
              <a:rPr lang="en-US" dirty="0" smtClean="0">
                <a:latin typeface="Courier"/>
                <a:cs typeface="Courier"/>
              </a:rPr>
              <a:t> = </a:t>
            </a:r>
            <a:r>
              <a:rPr lang="en-US" dirty="0" err="1" smtClean="0">
                <a:latin typeface="Courier"/>
                <a:cs typeface="Courier"/>
              </a:rPr>
              <a:t>file.in</a:t>
            </a:r>
            <a:endParaRPr lang="en-US" dirty="0" smtClean="0">
              <a:latin typeface="Courier"/>
              <a:cs typeface="Courier"/>
            </a:endParaRPr>
          </a:p>
          <a:p>
            <a:endParaRPr lang="en-US" dirty="0" smtClean="0">
              <a:latin typeface="Courier"/>
              <a:cs typeface="Courier"/>
            </a:endParaRPr>
          </a:p>
          <a:p>
            <a:r>
              <a:rPr lang="en-US" dirty="0">
                <a:latin typeface="Courier"/>
                <a:cs typeface="Courier"/>
              </a:rPr>
              <a:t>log = </a:t>
            </a:r>
            <a:r>
              <a:rPr lang="en-US" dirty="0" err="1">
                <a:latin typeface="Courier"/>
                <a:cs typeface="Courier"/>
              </a:rPr>
              <a:t>job.log</a:t>
            </a:r>
            <a:endParaRPr lang="en-US" dirty="0">
              <a:latin typeface="Courier"/>
              <a:cs typeface="Courier"/>
            </a:endParaRPr>
          </a:p>
          <a:p>
            <a:r>
              <a:rPr lang="en-US" dirty="0">
                <a:latin typeface="Courier"/>
                <a:cs typeface="Courier"/>
              </a:rPr>
              <a:t>output = </a:t>
            </a:r>
            <a:r>
              <a:rPr lang="en-US" dirty="0" err="1">
                <a:latin typeface="Courier"/>
                <a:cs typeface="Courier"/>
              </a:rPr>
              <a:t>job.out</a:t>
            </a:r>
            <a:endParaRPr lang="en-US" dirty="0">
              <a:latin typeface="Courier"/>
              <a:cs typeface="Courier"/>
            </a:endParaRPr>
          </a:p>
          <a:p>
            <a:r>
              <a:rPr lang="en-US" dirty="0">
                <a:latin typeface="Courier"/>
                <a:cs typeface="Courier"/>
              </a:rPr>
              <a:t>error = </a:t>
            </a:r>
            <a:r>
              <a:rPr lang="en-US" dirty="0" err="1" smtClean="0">
                <a:latin typeface="Courier"/>
                <a:cs typeface="Courier"/>
              </a:rPr>
              <a:t>job.err</a:t>
            </a:r>
            <a:endParaRPr lang="en-US" dirty="0">
              <a:latin typeface="Courier"/>
              <a:cs typeface="Courier"/>
            </a:endParaRPr>
          </a:p>
          <a:p>
            <a:endParaRPr lang="en-US" dirty="0">
              <a:latin typeface="Courier"/>
              <a:cs typeface="Courier"/>
            </a:endParaRPr>
          </a:p>
          <a:p>
            <a:r>
              <a:rPr lang="en-US" b="1" dirty="0" smtClean="0">
                <a:latin typeface="Courier"/>
                <a:cs typeface="Courier"/>
              </a:rPr>
              <a:t>queue 3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57200" y="1659045"/>
            <a:ext cx="1415973" cy="338554"/>
          </a:xfrm>
          <a:prstGeom prst="rect">
            <a:avLst/>
          </a:prstGeom>
          <a:noFill/>
          <a:ln w="76200" cmpd="sng">
            <a:noFill/>
          </a:ln>
        </p:spPr>
        <p:txBody>
          <a:bodyPr wrap="none" rtlCol="0">
            <a:spAutoFit/>
          </a:bodyPr>
          <a:lstStyle/>
          <a:p>
            <a:r>
              <a:rPr lang="en-US" sz="1600" dirty="0" err="1" smtClean="0">
                <a:solidFill>
                  <a:srgbClr val="000000"/>
                </a:solidFill>
                <a:latin typeface="Courier"/>
                <a:cs typeface="Courier"/>
              </a:rPr>
              <a:t>job.submit</a:t>
            </a:r>
            <a:endParaRPr lang="en-US" sz="1600" dirty="0" smtClean="0">
              <a:solidFill>
                <a:srgbClr val="000000"/>
              </a:solidFill>
              <a:latin typeface="Courier"/>
              <a:cs typeface="Courier"/>
            </a:endParaRPr>
          </a:p>
        </p:txBody>
      </p:sp>
    </p:spTree>
    <p:extLst>
      <p:ext uri="{BB962C8B-B14F-4D97-AF65-F5344CB8AC3E}">
        <p14:creationId xmlns:p14="http://schemas.microsoft.com/office/powerpoint/2010/main" val="12398122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Automatic Variables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40400" y="1885671"/>
            <a:ext cx="3225800" cy="4525963"/>
          </a:xfrm>
        </p:spPr>
        <p:txBody>
          <a:bodyPr>
            <a:normAutofit fontScale="85000" lnSpcReduction="10000"/>
          </a:bodyPr>
          <a:lstStyle/>
          <a:p>
            <a:r>
              <a:rPr lang="en-US" dirty="0">
                <a:cs typeface="Arial"/>
              </a:rPr>
              <a:t>Each job’s </a:t>
            </a:r>
            <a:r>
              <a:rPr lang="en-US" dirty="0" err="1">
                <a:latin typeface="Courier"/>
                <a:cs typeface="Courier"/>
              </a:rPr>
              <a:t>ClusterId</a:t>
            </a:r>
            <a:r>
              <a:rPr lang="en-US" dirty="0">
                <a:cs typeface="Arial"/>
              </a:rPr>
              <a:t> and </a:t>
            </a:r>
            <a:r>
              <a:rPr lang="en-US" dirty="0" err="1">
                <a:latin typeface="Courier"/>
                <a:cs typeface="Courier"/>
              </a:rPr>
              <a:t>ProcId</a:t>
            </a:r>
            <a:r>
              <a:rPr lang="en-US" dirty="0">
                <a:cs typeface="Arial"/>
              </a:rPr>
              <a:t> numbers are saved as job attributes </a:t>
            </a:r>
          </a:p>
          <a:p>
            <a:r>
              <a:rPr lang="en-US" dirty="0">
                <a:cs typeface="Arial"/>
              </a:rPr>
              <a:t>They can be accessed inside the submit file </a:t>
            </a:r>
            <a:r>
              <a:rPr lang="en-US" dirty="0" smtClean="0">
                <a:cs typeface="Arial"/>
              </a:rPr>
              <a:t>using:</a:t>
            </a:r>
          </a:p>
          <a:p>
            <a:pPr lvl="1"/>
            <a:r>
              <a:rPr lang="en-US" dirty="0" smtClean="0">
                <a:cs typeface="Arial"/>
              </a:rPr>
              <a:t>$</a:t>
            </a:r>
            <a:r>
              <a:rPr lang="en-US" dirty="0">
                <a:cs typeface="Arial"/>
              </a:rPr>
              <a:t>(</a:t>
            </a:r>
            <a:r>
              <a:rPr lang="en-US" dirty="0" err="1">
                <a:latin typeface="Courier"/>
                <a:cs typeface="Courier"/>
              </a:rPr>
              <a:t>ClusterId</a:t>
            </a:r>
            <a:r>
              <a:rPr lang="en-US" dirty="0" smtClean="0">
                <a:latin typeface="Courier"/>
                <a:cs typeface="Courier"/>
              </a:rPr>
              <a:t>)</a:t>
            </a:r>
            <a:endParaRPr lang="en-US" dirty="0" smtClean="0">
              <a:cs typeface="Arial"/>
            </a:endParaRPr>
          </a:p>
          <a:p>
            <a:pPr lvl="1"/>
            <a:r>
              <a:rPr lang="en-US" dirty="0" smtClean="0">
                <a:cs typeface="Arial"/>
              </a:rPr>
              <a:t>$</a:t>
            </a:r>
            <a:r>
              <a:rPr lang="en-US" dirty="0">
                <a:cs typeface="Arial"/>
              </a:rPr>
              <a:t>(</a:t>
            </a:r>
            <a:r>
              <a:rPr lang="en-US" dirty="0" err="1">
                <a:latin typeface="Courier"/>
                <a:cs typeface="Courier"/>
              </a:rPr>
              <a:t>ProcId</a:t>
            </a:r>
            <a:r>
              <a:rPr lang="en-US" dirty="0" smtClean="0">
                <a:latin typeface="Courier"/>
                <a:cs typeface="Courier"/>
              </a:rPr>
              <a:t>)</a:t>
            </a:r>
            <a:endParaRPr lang="en-US" dirty="0">
              <a:cs typeface="Arial"/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-97453" y="1819043"/>
            <a:ext cx="5837853" cy="4149957"/>
            <a:chOff x="330200" y="1493838"/>
            <a:chExt cx="4381500" cy="3040062"/>
          </a:xfrm>
        </p:grpSpPr>
        <p:sp>
          <p:nvSpPr>
            <p:cNvPr id="5" name="Rectangle 4"/>
            <p:cNvSpPr/>
            <p:nvPr/>
          </p:nvSpPr>
          <p:spPr>
            <a:xfrm>
              <a:off x="330200" y="2489200"/>
              <a:ext cx="1168400" cy="7112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latin typeface="Courier"/>
                  <a:cs typeface="Courier"/>
                </a:rPr>
                <a:t>queue </a:t>
              </a:r>
              <a:r>
                <a:rPr lang="en-US" i="1" dirty="0" smtClean="0">
                  <a:latin typeface="Courier"/>
                  <a:cs typeface="Courier"/>
                </a:rPr>
                <a:t>N</a:t>
              </a:r>
              <a:endParaRPr lang="en-US" i="1" dirty="0">
                <a:latin typeface="Courier"/>
                <a:cs typeface="Courier"/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2413000" y="2032000"/>
              <a:ext cx="1168400" cy="7112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latin typeface="Arial"/>
                  <a:cs typeface="Arial"/>
                </a:rPr>
                <a:t>128</a:t>
              </a:r>
              <a:endParaRPr lang="en-US" dirty="0">
                <a:latin typeface="Arial"/>
                <a:cs typeface="Arial"/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2413000" y="2489200"/>
              <a:ext cx="1168400" cy="7112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latin typeface="Arial"/>
                  <a:cs typeface="Arial"/>
                </a:rPr>
                <a:t>128</a:t>
              </a:r>
              <a:endParaRPr lang="en-US" dirty="0">
                <a:latin typeface="Arial"/>
                <a:cs typeface="Arial"/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2425700" y="2959100"/>
              <a:ext cx="1168400" cy="7112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latin typeface="Arial"/>
                  <a:cs typeface="Arial"/>
                </a:rPr>
                <a:t>128</a:t>
              </a:r>
              <a:endParaRPr lang="en-US" dirty="0">
                <a:latin typeface="Arial"/>
                <a:cs typeface="Arial"/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3733800" y="2032000"/>
              <a:ext cx="647700" cy="7112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Arial"/>
                  <a:cs typeface="Arial"/>
                </a:rPr>
                <a:t>0</a:t>
              </a:r>
            </a:p>
          </p:txBody>
        </p:sp>
        <p:sp>
          <p:nvSpPr>
            <p:cNvPr id="10" name="Rectangle 9"/>
            <p:cNvSpPr/>
            <p:nvPr/>
          </p:nvSpPr>
          <p:spPr>
            <a:xfrm>
              <a:off x="3733800" y="2489200"/>
              <a:ext cx="647700" cy="7112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latin typeface="Arial"/>
                  <a:cs typeface="Arial"/>
                </a:rPr>
                <a:t>1</a:t>
              </a:r>
              <a:endParaRPr lang="en-US" dirty="0">
                <a:latin typeface="Arial"/>
                <a:cs typeface="Arial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3733800" y="2959100"/>
              <a:ext cx="647700" cy="7112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latin typeface="Arial"/>
                  <a:cs typeface="Arial"/>
                </a:rPr>
                <a:t>2</a:t>
              </a:r>
              <a:endParaRPr lang="en-US" dirty="0">
                <a:latin typeface="Arial"/>
                <a:cs typeface="Arial"/>
              </a:endParaRPr>
            </a:p>
          </p:txBody>
        </p:sp>
        <p:cxnSp>
          <p:nvCxnSpPr>
            <p:cNvPr id="13" name="Straight Arrow Connector 12"/>
            <p:cNvCxnSpPr>
              <a:stCxn id="5" idx="3"/>
              <a:endCxn id="6" idx="1"/>
            </p:cNvCxnSpPr>
            <p:nvPr/>
          </p:nvCxnSpPr>
          <p:spPr>
            <a:xfrm flipV="1">
              <a:off x="1498600" y="2387600"/>
              <a:ext cx="914400" cy="45720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>
              <a:stCxn id="5" idx="3"/>
              <a:endCxn id="7" idx="1"/>
            </p:cNvCxnSpPr>
            <p:nvPr/>
          </p:nvCxnSpPr>
          <p:spPr>
            <a:xfrm>
              <a:off x="1498600" y="2844800"/>
              <a:ext cx="914400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>
              <a:stCxn id="5" idx="3"/>
              <a:endCxn id="8" idx="1"/>
            </p:cNvCxnSpPr>
            <p:nvPr/>
          </p:nvCxnSpPr>
          <p:spPr>
            <a:xfrm>
              <a:off x="1498600" y="2844800"/>
              <a:ext cx="927100" cy="46990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18" name="Rectangle 17"/>
            <p:cNvSpPr/>
            <p:nvPr/>
          </p:nvSpPr>
          <p:spPr>
            <a:xfrm>
              <a:off x="2413000" y="1493838"/>
              <a:ext cx="1282700" cy="7112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 err="1" smtClean="0">
                  <a:latin typeface="Courier"/>
                  <a:cs typeface="Courier"/>
                </a:rPr>
                <a:t>ClusterId</a:t>
              </a:r>
              <a:endParaRPr lang="en-US" dirty="0">
                <a:latin typeface="Courier"/>
                <a:cs typeface="Courier"/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3390900" y="1493838"/>
              <a:ext cx="1320800" cy="7112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 err="1" smtClean="0">
                  <a:latin typeface="Courier"/>
                  <a:cs typeface="Courier"/>
                </a:rPr>
                <a:t>ProcId</a:t>
              </a:r>
              <a:endParaRPr lang="en-US" dirty="0">
                <a:latin typeface="Courier"/>
                <a:cs typeface="Courier"/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2425700" y="3390900"/>
              <a:ext cx="1168400" cy="7112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latin typeface="Arial"/>
                  <a:cs typeface="Arial"/>
                </a:rPr>
                <a:t>...</a:t>
              </a:r>
              <a:endParaRPr lang="en-US" dirty="0">
                <a:latin typeface="Arial"/>
                <a:cs typeface="Arial"/>
              </a:endParaRP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2413000" y="3822700"/>
              <a:ext cx="1168400" cy="7112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latin typeface="Arial"/>
                  <a:cs typeface="Arial"/>
                </a:rPr>
                <a:t>128</a:t>
              </a:r>
              <a:endParaRPr lang="en-US" dirty="0">
                <a:latin typeface="Arial"/>
                <a:cs typeface="Arial"/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3733800" y="3822700"/>
              <a:ext cx="647700" cy="7112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i="1" dirty="0" smtClean="0">
                  <a:latin typeface="Arial"/>
                  <a:cs typeface="Arial"/>
                </a:rPr>
                <a:t>N-1</a:t>
              </a:r>
              <a:endParaRPr lang="en-US" i="1" dirty="0">
                <a:latin typeface="Arial"/>
                <a:cs typeface="Arial"/>
              </a:endParaRPr>
            </a:p>
          </p:txBody>
        </p:sp>
        <p:cxnSp>
          <p:nvCxnSpPr>
            <p:cNvPr id="24" name="Straight Arrow Connector 23"/>
            <p:cNvCxnSpPr>
              <a:stCxn id="5" idx="3"/>
              <a:endCxn id="21" idx="1"/>
            </p:cNvCxnSpPr>
            <p:nvPr/>
          </p:nvCxnSpPr>
          <p:spPr>
            <a:xfrm>
              <a:off x="1498600" y="2844800"/>
              <a:ext cx="914400" cy="133350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6" name="Rectangle 25"/>
          <p:cNvSpPr/>
          <p:nvPr/>
        </p:nvSpPr>
        <p:spPr>
          <a:xfrm>
            <a:off x="4633828" y="4350342"/>
            <a:ext cx="1614366" cy="9489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Arial"/>
                <a:cs typeface="Arial"/>
              </a:rPr>
              <a:t>...</a:t>
            </a:r>
            <a:endParaRPr lang="en-US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054250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457200" y="2057363"/>
            <a:ext cx="4859363" cy="2585323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ourier"/>
                <a:cs typeface="Courier"/>
              </a:rPr>
              <a:t>executable = </a:t>
            </a:r>
            <a:r>
              <a:rPr lang="en-US" dirty="0" err="1" smtClean="0">
                <a:latin typeface="Courier"/>
                <a:cs typeface="Courier"/>
              </a:rPr>
              <a:t>analyze.exe</a:t>
            </a:r>
            <a:r>
              <a:rPr lang="en-US" dirty="0" smtClean="0">
                <a:latin typeface="Courier"/>
                <a:cs typeface="Courier"/>
              </a:rPr>
              <a:t> </a:t>
            </a:r>
          </a:p>
          <a:p>
            <a:r>
              <a:rPr lang="en-US" dirty="0" smtClean="0">
                <a:latin typeface="Courier"/>
                <a:cs typeface="Courier"/>
              </a:rPr>
              <a:t>arguments = </a:t>
            </a:r>
            <a:r>
              <a:rPr lang="en-US" dirty="0" err="1" smtClean="0">
                <a:latin typeface="Courier"/>
                <a:cs typeface="Courier"/>
              </a:rPr>
              <a:t>file.in</a:t>
            </a:r>
            <a:r>
              <a:rPr lang="en-US" dirty="0" smtClean="0">
                <a:latin typeface="Courier"/>
                <a:cs typeface="Courier"/>
              </a:rPr>
              <a:t> </a:t>
            </a:r>
            <a:r>
              <a:rPr lang="en-US" dirty="0" err="1" smtClean="0">
                <a:latin typeface="Courier"/>
                <a:cs typeface="Courier"/>
              </a:rPr>
              <a:t>file.out</a:t>
            </a:r>
            <a:endParaRPr lang="en-US" dirty="0">
              <a:latin typeface="Courier"/>
              <a:cs typeface="Courier"/>
            </a:endParaRPr>
          </a:p>
          <a:p>
            <a:r>
              <a:rPr lang="en-US" dirty="0" err="1" smtClean="0">
                <a:latin typeface="Courier"/>
                <a:cs typeface="Courier"/>
              </a:rPr>
              <a:t>transfer_input_files</a:t>
            </a:r>
            <a:r>
              <a:rPr lang="en-US" dirty="0" smtClean="0">
                <a:latin typeface="Courier"/>
                <a:cs typeface="Courier"/>
              </a:rPr>
              <a:t> = </a:t>
            </a:r>
            <a:r>
              <a:rPr lang="en-US" dirty="0" err="1" smtClean="0">
                <a:latin typeface="Courier"/>
                <a:cs typeface="Courier"/>
              </a:rPr>
              <a:t>file.in</a:t>
            </a:r>
            <a:endParaRPr lang="en-US" dirty="0" smtClean="0">
              <a:latin typeface="Courier"/>
              <a:cs typeface="Courier"/>
            </a:endParaRPr>
          </a:p>
          <a:p>
            <a:endParaRPr lang="en-US" dirty="0" smtClean="0">
              <a:latin typeface="Courier"/>
              <a:cs typeface="Courier"/>
            </a:endParaRPr>
          </a:p>
          <a:p>
            <a:r>
              <a:rPr lang="en-US" dirty="0">
                <a:latin typeface="Courier"/>
                <a:cs typeface="Courier"/>
              </a:rPr>
              <a:t>log = </a:t>
            </a:r>
            <a:r>
              <a:rPr lang="en-US" dirty="0" err="1">
                <a:latin typeface="Courier"/>
                <a:cs typeface="Courier"/>
              </a:rPr>
              <a:t>job.log</a:t>
            </a:r>
            <a:endParaRPr lang="en-US" dirty="0">
              <a:latin typeface="Courier"/>
              <a:cs typeface="Courier"/>
            </a:endParaRPr>
          </a:p>
          <a:p>
            <a:r>
              <a:rPr lang="en-US" dirty="0">
                <a:latin typeface="Courier"/>
                <a:cs typeface="Courier"/>
              </a:rPr>
              <a:t>output = </a:t>
            </a:r>
            <a:r>
              <a:rPr lang="en-US" dirty="0" err="1">
                <a:latin typeface="Courier"/>
                <a:cs typeface="Courier"/>
              </a:rPr>
              <a:t>job.out</a:t>
            </a:r>
            <a:endParaRPr lang="en-US" dirty="0">
              <a:latin typeface="Courier"/>
              <a:cs typeface="Courier"/>
            </a:endParaRPr>
          </a:p>
          <a:p>
            <a:r>
              <a:rPr lang="en-US" dirty="0">
                <a:latin typeface="Courier"/>
                <a:cs typeface="Courier"/>
              </a:rPr>
              <a:t>error = </a:t>
            </a:r>
            <a:r>
              <a:rPr lang="en-US" dirty="0" err="1" smtClean="0">
                <a:latin typeface="Courier"/>
                <a:cs typeface="Courier"/>
              </a:rPr>
              <a:t>job.err</a:t>
            </a:r>
            <a:endParaRPr lang="en-US" dirty="0">
              <a:latin typeface="Courier"/>
              <a:cs typeface="Courier"/>
            </a:endParaRPr>
          </a:p>
          <a:p>
            <a:endParaRPr lang="en-US" dirty="0">
              <a:latin typeface="Courier"/>
              <a:cs typeface="Courier"/>
            </a:endParaRPr>
          </a:p>
          <a:p>
            <a:r>
              <a:rPr lang="en-US" dirty="0" smtClean="0">
                <a:latin typeface="Courier"/>
                <a:cs typeface="Courier"/>
              </a:rPr>
              <a:t>queue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57200" y="1659045"/>
            <a:ext cx="1415973" cy="338554"/>
          </a:xfrm>
          <a:prstGeom prst="rect">
            <a:avLst/>
          </a:prstGeom>
          <a:noFill/>
          <a:ln w="76200" cmpd="sng">
            <a:noFill/>
          </a:ln>
        </p:spPr>
        <p:txBody>
          <a:bodyPr wrap="none" rtlCol="0">
            <a:spAutoFit/>
          </a:bodyPr>
          <a:lstStyle/>
          <a:p>
            <a:r>
              <a:rPr lang="en-US" sz="1600" dirty="0" err="1" smtClean="0">
                <a:solidFill>
                  <a:srgbClr val="000000"/>
                </a:solidFill>
                <a:latin typeface="Courier"/>
                <a:cs typeface="Courier"/>
              </a:rPr>
              <a:t>job.submit</a:t>
            </a:r>
            <a:endParaRPr lang="en-US" sz="1600" dirty="0" smtClean="0">
              <a:solidFill>
                <a:srgbClr val="000000"/>
              </a:solidFill>
              <a:latin typeface="Courier"/>
              <a:cs typeface="Courier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Job Variation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457200" y="5072595"/>
            <a:ext cx="8229600" cy="1333500"/>
          </a:xfrm>
        </p:spPr>
        <p:txBody>
          <a:bodyPr>
            <a:normAutofit/>
          </a:bodyPr>
          <a:lstStyle/>
          <a:p>
            <a:r>
              <a:rPr lang="en-US" dirty="0" smtClean="0"/>
              <a:t>How to uniquely identify each job (filenames, log/out/err names)?</a:t>
            </a:r>
          </a:p>
        </p:txBody>
      </p:sp>
      <p:sp>
        <p:nvSpPr>
          <p:cNvPr id="5" name="Rectangle 4"/>
          <p:cNvSpPr/>
          <p:nvPr/>
        </p:nvSpPr>
        <p:spPr>
          <a:xfrm>
            <a:off x="5841910" y="2227490"/>
            <a:ext cx="2349590" cy="183466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dirty="0" err="1" smtClean="0">
                <a:latin typeface="Courier"/>
                <a:cs typeface="Courier"/>
              </a:rPr>
              <a:t>analyze.exe</a:t>
            </a:r>
            <a:endParaRPr lang="en-US" dirty="0" smtClean="0">
              <a:latin typeface="Courier"/>
              <a:cs typeface="Courier"/>
            </a:endParaRPr>
          </a:p>
          <a:p>
            <a:r>
              <a:rPr lang="en-US" dirty="0" smtClean="0">
                <a:latin typeface="Courier"/>
                <a:cs typeface="Courier"/>
              </a:rPr>
              <a:t>file0.in</a:t>
            </a:r>
          </a:p>
          <a:p>
            <a:r>
              <a:rPr lang="en-US" dirty="0" smtClean="0">
                <a:latin typeface="Courier"/>
                <a:cs typeface="Courier"/>
              </a:rPr>
              <a:t>file1.in</a:t>
            </a:r>
          </a:p>
          <a:p>
            <a:r>
              <a:rPr lang="en-US" dirty="0" smtClean="0">
                <a:latin typeface="Courier"/>
                <a:cs typeface="Courier"/>
              </a:rPr>
              <a:t>file2.in</a:t>
            </a:r>
          </a:p>
          <a:p>
            <a:endParaRPr lang="en-US" dirty="0">
              <a:latin typeface="Courier"/>
              <a:cs typeface="Courier"/>
            </a:endParaRPr>
          </a:p>
          <a:p>
            <a:r>
              <a:rPr lang="en-US" dirty="0" err="1" smtClean="0">
                <a:latin typeface="Courier"/>
                <a:cs typeface="Courier"/>
              </a:rPr>
              <a:t>job.submit</a:t>
            </a:r>
            <a:endParaRPr lang="en-US" dirty="0">
              <a:latin typeface="Courier"/>
              <a:cs typeface="Courier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2141818" y="2388888"/>
            <a:ext cx="2324100" cy="297000"/>
          </a:xfrm>
          <a:prstGeom prst="roundRect">
            <a:avLst/>
          </a:prstGeom>
          <a:solidFill>
            <a:schemeClr val="accent6">
              <a:alpha val="30000"/>
            </a:schemeClr>
          </a:solidFill>
          <a:ln>
            <a:solidFill>
              <a:schemeClr val="accent6">
                <a:shade val="95000"/>
                <a:satMod val="105000"/>
                <a:alpha val="30000"/>
              </a:schemeClr>
            </a:solidFill>
          </a:ln>
          <a:effectLst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/>
          <p:cNvSpPr/>
          <p:nvPr/>
        </p:nvSpPr>
        <p:spPr>
          <a:xfrm>
            <a:off x="3683000" y="2717451"/>
            <a:ext cx="1003300" cy="195400"/>
          </a:xfrm>
          <a:prstGeom prst="roundRect">
            <a:avLst/>
          </a:prstGeom>
          <a:solidFill>
            <a:schemeClr val="accent6">
              <a:alpha val="30000"/>
            </a:schemeClr>
          </a:solidFill>
          <a:ln>
            <a:solidFill>
              <a:schemeClr val="accent6">
                <a:shade val="95000"/>
                <a:satMod val="105000"/>
                <a:alpha val="30000"/>
              </a:schemeClr>
            </a:solidFill>
          </a:ln>
          <a:effectLst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1356285" y="3253274"/>
            <a:ext cx="1003300" cy="195400"/>
          </a:xfrm>
          <a:prstGeom prst="roundRect">
            <a:avLst/>
          </a:prstGeom>
          <a:solidFill>
            <a:schemeClr val="accent6">
              <a:alpha val="30000"/>
            </a:schemeClr>
          </a:solidFill>
          <a:ln>
            <a:solidFill>
              <a:schemeClr val="accent6">
                <a:shade val="95000"/>
                <a:satMod val="105000"/>
                <a:alpha val="30000"/>
              </a:schemeClr>
            </a:solidFill>
          </a:ln>
          <a:effectLst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/>
          <p:cNvSpPr/>
          <p:nvPr/>
        </p:nvSpPr>
        <p:spPr>
          <a:xfrm>
            <a:off x="1749985" y="3546464"/>
            <a:ext cx="1003300" cy="195400"/>
          </a:xfrm>
          <a:prstGeom prst="roundRect">
            <a:avLst/>
          </a:prstGeom>
          <a:solidFill>
            <a:schemeClr val="accent6">
              <a:alpha val="30000"/>
            </a:schemeClr>
          </a:solidFill>
          <a:ln>
            <a:solidFill>
              <a:schemeClr val="accent6">
                <a:shade val="95000"/>
                <a:satMod val="105000"/>
                <a:alpha val="30000"/>
              </a:schemeClr>
            </a:solidFill>
          </a:ln>
          <a:effectLst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/>
          <p:cNvSpPr/>
          <p:nvPr/>
        </p:nvSpPr>
        <p:spPr>
          <a:xfrm>
            <a:off x="1642035" y="3837474"/>
            <a:ext cx="1003300" cy="195400"/>
          </a:xfrm>
          <a:prstGeom prst="roundRect">
            <a:avLst/>
          </a:prstGeom>
          <a:solidFill>
            <a:schemeClr val="accent6">
              <a:alpha val="30000"/>
            </a:schemeClr>
          </a:solidFill>
          <a:ln>
            <a:solidFill>
              <a:schemeClr val="accent6">
                <a:shade val="95000"/>
                <a:satMod val="105000"/>
                <a:alpha val="30000"/>
              </a:schemeClr>
            </a:solidFill>
          </a:ln>
          <a:effectLst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5841910" y="1860368"/>
            <a:ext cx="19854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Courier"/>
                <a:cs typeface="Courier"/>
              </a:rPr>
              <a:t>(</a:t>
            </a:r>
            <a:r>
              <a:rPr lang="en-US" dirty="0" err="1" smtClean="0">
                <a:latin typeface="Courier"/>
                <a:cs typeface="Courier"/>
              </a:rPr>
              <a:t>submit_dir</a:t>
            </a:r>
            <a:r>
              <a:rPr lang="en-US" dirty="0" smtClean="0">
                <a:latin typeface="Courier"/>
                <a:cs typeface="Courier"/>
              </a:rPr>
              <a:t>)/</a:t>
            </a:r>
            <a:endParaRPr lang="en-US" dirty="0">
              <a:latin typeface="Courier"/>
              <a:cs typeface="Courier"/>
            </a:endParaRPr>
          </a:p>
        </p:txBody>
      </p:sp>
    </p:spTree>
    <p:extLst>
      <p:ext uri="{BB962C8B-B14F-4D97-AF65-F5344CB8AC3E}">
        <p14:creationId xmlns:p14="http://schemas.microsoft.com/office/powerpoint/2010/main" val="31276850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Using $(</a:t>
            </a:r>
            <a:r>
              <a:rPr lang="en-US" dirty="0" err="1" smtClean="0"/>
              <a:t>ProcId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457200" y="5213022"/>
            <a:ext cx="8686800" cy="1333500"/>
          </a:xfrm>
        </p:spPr>
        <p:txBody>
          <a:bodyPr>
            <a:normAutofit/>
          </a:bodyPr>
          <a:lstStyle/>
          <a:p>
            <a:r>
              <a:rPr lang="en-US" dirty="0" smtClean="0"/>
              <a:t>Use the </a:t>
            </a:r>
            <a:r>
              <a:rPr lang="en-US" dirty="0" smtClean="0">
                <a:solidFill>
                  <a:srgbClr val="CB3A46"/>
                </a:solidFill>
                <a:latin typeface="Courier"/>
                <a:cs typeface="Courier"/>
              </a:rPr>
              <a:t>$(</a:t>
            </a:r>
            <a:r>
              <a:rPr lang="en-US" dirty="0" err="1" smtClean="0">
                <a:solidFill>
                  <a:srgbClr val="CB3A46"/>
                </a:solidFill>
                <a:latin typeface="Courier"/>
                <a:cs typeface="Courier"/>
              </a:rPr>
              <a:t>ClusterId</a:t>
            </a:r>
            <a:r>
              <a:rPr lang="en-US" dirty="0" smtClean="0">
                <a:solidFill>
                  <a:srgbClr val="CB3A46"/>
                </a:solidFill>
                <a:latin typeface="Courier"/>
                <a:cs typeface="Courier"/>
              </a:rPr>
              <a:t>)</a:t>
            </a:r>
            <a:r>
              <a:rPr lang="en-US" dirty="0" smtClean="0">
                <a:solidFill>
                  <a:srgbClr val="000000"/>
                </a:solidFill>
                <a:cs typeface="Arial"/>
              </a:rPr>
              <a:t>, </a:t>
            </a:r>
            <a:r>
              <a:rPr lang="en-US" dirty="0" smtClean="0">
                <a:solidFill>
                  <a:srgbClr val="CB3A46"/>
                </a:solidFill>
                <a:latin typeface="Courier"/>
                <a:cs typeface="Courier"/>
              </a:rPr>
              <a:t>$(</a:t>
            </a:r>
            <a:r>
              <a:rPr lang="en-US" dirty="0" err="1" smtClean="0">
                <a:solidFill>
                  <a:srgbClr val="CB3A46"/>
                </a:solidFill>
                <a:latin typeface="Courier"/>
                <a:cs typeface="Courier"/>
              </a:rPr>
              <a:t>ProcId</a:t>
            </a:r>
            <a:r>
              <a:rPr lang="en-US" dirty="0" smtClean="0">
                <a:solidFill>
                  <a:srgbClr val="CB3A46"/>
                </a:solidFill>
                <a:latin typeface="Courier"/>
                <a:cs typeface="Courier"/>
              </a:rPr>
              <a:t>)</a:t>
            </a:r>
            <a:r>
              <a:rPr lang="en-US" dirty="0" smtClean="0">
                <a:solidFill>
                  <a:srgbClr val="CB3A46"/>
                </a:solidFill>
                <a:cs typeface="Arial"/>
              </a:rPr>
              <a:t> </a:t>
            </a:r>
            <a:r>
              <a:rPr lang="en-US" dirty="0" smtClean="0"/>
              <a:t>variables to provide unique values to jobs.*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57200" y="1946402"/>
            <a:ext cx="7962900" cy="3139321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ourier"/>
                <a:cs typeface="Courier"/>
              </a:rPr>
              <a:t>executable </a:t>
            </a:r>
            <a:r>
              <a:rPr lang="en-US" dirty="0">
                <a:latin typeface="Courier"/>
                <a:cs typeface="Courier"/>
              </a:rPr>
              <a:t>= </a:t>
            </a:r>
            <a:r>
              <a:rPr lang="en-US" dirty="0" err="1">
                <a:latin typeface="Courier"/>
                <a:cs typeface="Courier"/>
              </a:rPr>
              <a:t>analyze.exe</a:t>
            </a:r>
            <a:r>
              <a:rPr lang="en-US" dirty="0">
                <a:latin typeface="Courier"/>
                <a:cs typeface="Courier"/>
              </a:rPr>
              <a:t> </a:t>
            </a:r>
          </a:p>
          <a:p>
            <a:r>
              <a:rPr lang="en-US" dirty="0">
                <a:latin typeface="Courier"/>
                <a:cs typeface="Courier"/>
              </a:rPr>
              <a:t>arguments = file</a:t>
            </a:r>
            <a:r>
              <a:rPr lang="en-US" b="1" dirty="0">
                <a:latin typeface="Courier"/>
                <a:cs typeface="Courier"/>
              </a:rPr>
              <a:t>$</a:t>
            </a:r>
            <a:r>
              <a:rPr lang="en-US" b="1" dirty="0" smtClean="0">
                <a:latin typeface="Courier"/>
                <a:cs typeface="Courier"/>
              </a:rPr>
              <a:t>(</a:t>
            </a:r>
            <a:r>
              <a:rPr lang="en-US" b="1" dirty="0" err="1" smtClean="0">
                <a:latin typeface="Courier"/>
                <a:cs typeface="Courier"/>
              </a:rPr>
              <a:t>ProcId</a:t>
            </a:r>
            <a:r>
              <a:rPr lang="en-US" b="1" dirty="0" smtClean="0">
                <a:latin typeface="Courier"/>
                <a:cs typeface="Courier"/>
              </a:rPr>
              <a:t>)</a:t>
            </a:r>
            <a:r>
              <a:rPr lang="en-US" dirty="0">
                <a:latin typeface="Courier"/>
                <a:cs typeface="Courier"/>
              </a:rPr>
              <a:t>.in file</a:t>
            </a:r>
            <a:r>
              <a:rPr lang="en-US" b="1" dirty="0">
                <a:latin typeface="Courier"/>
                <a:cs typeface="Courier"/>
              </a:rPr>
              <a:t>$</a:t>
            </a:r>
            <a:r>
              <a:rPr lang="en-US" b="1" dirty="0" smtClean="0">
                <a:latin typeface="Courier"/>
                <a:cs typeface="Courier"/>
              </a:rPr>
              <a:t>(</a:t>
            </a:r>
            <a:r>
              <a:rPr lang="en-US" b="1" dirty="0" err="1" smtClean="0">
                <a:latin typeface="Courier"/>
                <a:cs typeface="Courier"/>
              </a:rPr>
              <a:t>ProcId</a:t>
            </a:r>
            <a:r>
              <a:rPr lang="en-US" b="1" dirty="0" smtClean="0">
                <a:latin typeface="Courier"/>
                <a:cs typeface="Courier"/>
              </a:rPr>
              <a:t>)</a:t>
            </a:r>
            <a:r>
              <a:rPr lang="en-US" dirty="0">
                <a:latin typeface="Courier"/>
                <a:cs typeface="Courier"/>
              </a:rPr>
              <a:t>.out</a:t>
            </a:r>
          </a:p>
          <a:p>
            <a:r>
              <a:rPr lang="en-US" dirty="0" err="1">
                <a:latin typeface="Courier"/>
                <a:cs typeface="Courier"/>
              </a:rPr>
              <a:t>should_transfer_files</a:t>
            </a:r>
            <a:r>
              <a:rPr lang="en-US" dirty="0">
                <a:latin typeface="Courier"/>
                <a:cs typeface="Courier"/>
              </a:rPr>
              <a:t> = YES</a:t>
            </a:r>
          </a:p>
          <a:p>
            <a:r>
              <a:rPr lang="en-US" dirty="0" err="1">
                <a:latin typeface="Courier"/>
                <a:cs typeface="Courier"/>
              </a:rPr>
              <a:t>transfer_input_files</a:t>
            </a:r>
            <a:r>
              <a:rPr lang="en-US" dirty="0">
                <a:latin typeface="Courier"/>
                <a:cs typeface="Courier"/>
              </a:rPr>
              <a:t> = file</a:t>
            </a:r>
            <a:r>
              <a:rPr lang="en-US" b="1" dirty="0">
                <a:latin typeface="Courier"/>
                <a:cs typeface="Courier"/>
              </a:rPr>
              <a:t>$</a:t>
            </a:r>
            <a:r>
              <a:rPr lang="en-US" b="1" dirty="0" smtClean="0">
                <a:latin typeface="Courier"/>
                <a:cs typeface="Courier"/>
              </a:rPr>
              <a:t>(</a:t>
            </a:r>
            <a:r>
              <a:rPr lang="en-US" b="1" dirty="0" err="1" smtClean="0">
                <a:latin typeface="Courier"/>
                <a:cs typeface="Courier"/>
              </a:rPr>
              <a:t>ProcId</a:t>
            </a:r>
            <a:r>
              <a:rPr lang="en-US" b="1" dirty="0" smtClean="0">
                <a:latin typeface="Courier"/>
                <a:cs typeface="Courier"/>
              </a:rPr>
              <a:t>)</a:t>
            </a:r>
            <a:r>
              <a:rPr lang="en-US" dirty="0">
                <a:latin typeface="Courier"/>
                <a:cs typeface="Courier"/>
              </a:rPr>
              <a:t>.in</a:t>
            </a:r>
          </a:p>
          <a:p>
            <a:r>
              <a:rPr lang="en-US" dirty="0" err="1">
                <a:latin typeface="Courier"/>
                <a:cs typeface="Courier"/>
              </a:rPr>
              <a:t>when_to_transfer_output</a:t>
            </a:r>
            <a:r>
              <a:rPr lang="en-US" dirty="0">
                <a:latin typeface="Courier"/>
                <a:cs typeface="Courier"/>
              </a:rPr>
              <a:t> = ON_EXIT</a:t>
            </a:r>
          </a:p>
          <a:p>
            <a:endParaRPr lang="en-US" dirty="0" smtClean="0">
              <a:latin typeface="Courier"/>
              <a:cs typeface="Courier"/>
            </a:endParaRPr>
          </a:p>
          <a:p>
            <a:r>
              <a:rPr lang="en-US" dirty="0">
                <a:latin typeface="Courier"/>
                <a:cs typeface="Courier"/>
              </a:rPr>
              <a:t>log = job_</a:t>
            </a:r>
            <a:r>
              <a:rPr lang="en-US" b="1" dirty="0">
                <a:latin typeface="Courier"/>
                <a:cs typeface="Courier"/>
              </a:rPr>
              <a:t>$(</a:t>
            </a:r>
            <a:r>
              <a:rPr lang="en-US" b="1" dirty="0" err="1">
                <a:latin typeface="Courier"/>
                <a:cs typeface="Courier"/>
              </a:rPr>
              <a:t>ClusterId</a:t>
            </a:r>
            <a:r>
              <a:rPr lang="en-US" b="1" dirty="0">
                <a:latin typeface="Courier"/>
                <a:cs typeface="Courier"/>
              </a:rPr>
              <a:t>)</a:t>
            </a:r>
            <a:r>
              <a:rPr lang="en-US" dirty="0">
                <a:latin typeface="Courier"/>
                <a:cs typeface="Courier"/>
              </a:rPr>
              <a:t>.log</a:t>
            </a:r>
          </a:p>
          <a:p>
            <a:r>
              <a:rPr lang="en-US" dirty="0">
                <a:latin typeface="Courier"/>
                <a:cs typeface="Courier"/>
              </a:rPr>
              <a:t>output = job_</a:t>
            </a:r>
            <a:r>
              <a:rPr lang="en-US" b="1" dirty="0">
                <a:latin typeface="Courier"/>
                <a:cs typeface="Courier"/>
              </a:rPr>
              <a:t>$(</a:t>
            </a:r>
            <a:r>
              <a:rPr lang="en-US" b="1" dirty="0" err="1">
                <a:latin typeface="Courier"/>
                <a:cs typeface="Courier"/>
              </a:rPr>
              <a:t>ClusterId</a:t>
            </a:r>
            <a:r>
              <a:rPr lang="en-US" b="1" dirty="0">
                <a:latin typeface="Courier"/>
                <a:cs typeface="Courier"/>
              </a:rPr>
              <a:t>)_$(</a:t>
            </a:r>
            <a:r>
              <a:rPr lang="en-US" b="1" dirty="0" err="1">
                <a:latin typeface="Courier"/>
                <a:cs typeface="Courier"/>
              </a:rPr>
              <a:t>ProcId</a:t>
            </a:r>
            <a:r>
              <a:rPr lang="en-US" b="1" dirty="0">
                <a:latin typeface="Courier"/>
                <a:cs typeface="Courier"/>
              </a:rPr>
              <a:t>)</a:t>
            </a:r>
            <a:r>
              <a:rPr lang="en-US" dirty="0">
                <a:latin typeface="Courier"/>
                <a:cs typeface="Courier"/>
              </a:rPr>
              <a:t>.out</a:t>
            </a:r>
          </a:p>
          <a:p>
            <a:r>
              <a:rPr lang="en-US" dirty="0">
                <a:latin typeface="Courier"/>
                <a:cs typeface="Courier"/>
              </a:rPr>
              <a:t>error = job_</a:t>
            </a:r>
            <a:r>
              <a:rPr lang="en-US" b="1" dirty="0">
                <a:latin typeface="Courier"/>
                <a:cs typeface="Courier"/>
              </a:rPr>
              <a:t>$(</a:t>
            </a:r>
            <a:r>
              <a:rPr lang="en-US" b="1" dirty="0" err="1">
                <a:latin typeface="Courier"/>
                <a:cs typeface="Courier"/>
              </a:rPr>
              <a:t>ClusterId</a:t>
            </a:r>
            <a:r>
              <a:rPr lang="en-US" b="1" dirty="0">
                <a:latin typeface="Courier"/>
                <a:cs typeface="Courier"/>
              </a:rPr>
              <a:t>)_$(</a:t>
            </a:r>
            <a:r>
              <a:rPr lang="en-US" b="1" dirty="0" err="1">
                <a:latin typeface="Courier"/>
                <a:cs typeface="Courier"/>
              </a:rPr>
              <a:t>ProcId</a:t>
            </a:r>
            <a:r>
              <a:rPr lang="en-US" b="1" dirty="0">
                <a:latin typeface="Courier"/>
                <a:cs typeface="Courier"/>
              </a:rPr>
              <a:t>)</a:t>
            </a:r>
            <a:r>
              <a:rPr lang="en-US" dirty="0">
                <a:latin typeface="Courier"/>
                <a:cs typeface="Courier"/>
              </a:rPr>
              <a:t>.</a:t>
            </a:r>
            <a:r>
              <a:rPr lang="en-US" dirty="0" smtClean="0">
                <a:latin typeface="Courier"/>
                <a:cs typeface="Courier"/>
              </a:rPr>
              <a:t>err</a:t>
            </a:r>
            <a:endParaRPr lang="en-US" dirty="0">
              <a:latin typeface="Courier"/>
              <a:cs typeface="Courier"/>
            </a:endParaRPr>
          </a:p>
          <a:p>
            <a:endParaRPr lang="en-US" dirty="0">
              <a:latin typeface="Courier"/>
              <a:cs typeface="Courier"/>
            </a:endParaRPr>
          </a:p>
          <a:p>
            <a:r>
              <a:rPr lang="en-US" b="1" dirty="0" smtClean="0">
                <a:latin typeface="Courier"/>
                <a:cs typeface="Courier"/>
              </a:rPr>
              <a:t>queue 3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57200" y="1607848"/>
            <a:ext cx="1415973" cy="338554"/>
          </a:xfrm>
          <a:prstGeom prst="rect">
            <a:avLst/>
          </a:prstGeom>
          <a:noFill/>
          <a:ln w="76200" cmpd="sng">
            <a:noFill/>
          </a:ln>
        </p:spPr>
        <p:txBody>
          <a:bodyPr wrap="none" rtlCol="0">
            <a:spAutoFit/>
          </a:bodyPr>
          <a:lstStyle/>
          <a:p>
            <a:r>
              <a:rPr lang="en-US" sz="1600" dirty="0" err="1" smtClean="0">
                <a:solidFill>
                  <a:srgbClr val="000000"/>
                </a:solidFill>
                <a:latin typeface="Courier"/>
                <a:cs typeface="Courier"/>
              </a:rPr>
              <a:t>job.submit</a:t>
            </a:r>
            <a:endParaRPr lang="en-US" sz="1600" dirty="0" smtClean="0">
              <a:solidFill>
                <a:srgbClr val="000000"/>
              </a:solidFill>
              <a:latin typeface="Courier"/>
              <a:cs typeface="Courier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959100" y="6485876"/>
            <a:ext cx="5461000" cy="307777"/>
          </a:xfrm>
          <a:prstGeom prst="rect">
            <a:avLst/>
          </a:prstGeom>
          <a:solidFill>
            <a:schemeClr val="bg1"/>
          </a:solidFill>
          <a:ln w="12700" cmpd="sng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  <a:latin typeface="Arial"/>
                <a:cs typeface="Arial"/>
              </a:rPr>
              <a:t>* May also see </a:t>
            </a:r>
            <a:r>
              <a:rPr lang="en-US" sz="1400" dirty="0">
                <a:solidFill>
                  <a:srgbClr val="000000"/>
                </a:solidFill>
                <a:latin typeface="Courier"/>
                <a:cs typeface="Courier"/>
              </a:rPr>
              <a:t>$</a:t>
            </a:r>
            <a:r>
              <a:rPr lang="en-US" sz="1400" dirty="0" smtClean="0">
                <a:solidFill>
                  <a:srgbClr val="000000"/>
                </a:solidFill>
                <a:latin typeface="Courier"/>
                <a:cs typeface="Courier"/>
              </a:rPr>
              <a:t>(Cluster)</a:t>
            </a:r>
            <a:r>
              <a:rPr lang="en-US" sz="1400" dirty="0" smtClean="0">
                <a:solidFill>
                  <a:srgbClr val="000000"/>
                </a:solidFill>
                <a:latin typeface="Arial"/>
                <a:cs typeface="Arial"/>
              </a:rPr>
              <a:t>, </a:t>
            </a:r>
            <a:r>
              <a:rPr lang="en-US" sz="1400" dirty="0" smtClean="0">
                <a:solidFill>
                  <a:srgbClr val="000000"/>
                </a:solidFill>
                <a:latin typeface="Courier"/>
                <a:cs typeface="Courier"/>
              </a:rPr>
              <a:t>$(Process) </a:t>
            </a:r>
            <a:r>
              <a:rPr lang="en-US" sz="1400" dirty="0" smtClean="0">
                <a:solidFill>
                  <a:srgbClr val="000000"/>
                </a:solidFill>
                <a:latin typeface="Arial"/>
                <a:cs typeface="Arial"/>
              </a:rPr>
              <a:t>in documentation</a:t>
            </a:r>
          </a:p>
        </p:txBody>
      </p:sp>
    </p:spTree>
    <p:extLst>
      <p:ext uri="{BB962C8B-B14F-4D97-AF65-F5344CB8AC3E}">
        <p14:creationId xmlns:p14="http://schemas.microsoft.com/office/powerpoint/2010/main" val="30722654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messy_desk.jpg"/>
          <p:cNvPicPr>
            <a:picLocks noChangeAspect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08196"/>
            <a:ext cx="9144000" cy="442912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Organizing Jobs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20295" y="2074683"/>
            <a:ext cx="8660884" cy="3416319"/>
          </a:xfrm>
          <a:prstGeom prst="rect">
            <a:avLst/>
          </a:prstGeom>
          <a:solidFill>
            <a:schemeClr val="tx1">
              <a:alpha val="55000"/>
            </a:schemeClr>
          </a:solidFill>
          <a:ln w="76200" cmpd="sng">
            <a:noFill/>
          </a:ln>
        </p:spPr>
        <p:txBody>
          <a:bodyPr wrap="square" rtlCol="0">
            <a:spAutoFit/>
          </a:bodyPr>
          <a:lstStyle/>
          <a:p>
            <a:r>
              <a:rPr lang="is-IS" sz="1200" dirty="0">
                <a:solidFill>
                  <a:srgbClr val="FFFFFF">
                    <a:alpha val="40000"/>
                  </a:srgbClr>
                </a:solidFill>
                <a:latin typeface="Courier"/>
                <a:cs typeface="Courier"/>
              </a:rPr>
              <a:t>12181445_0.err  16058473_0.err  17381628_0.err  18159900_0.err  5175744_0.err  7266263_0.err</a:t>
            </a:r>
          </a:p>
          <a:p>
            <a:r>
              <a:rPr lang="is-IS" sz="1200" dirty="0">
                <a:solidFill>
                  <a:srgbClr val="FFFFFF">
                    <a:alpha val="40000"/>
                  </a:srgbClr>
                </a:solidFill>
                <a:latin typeface="Courier"/>
                <a:cs typeface="Courier"/>
              </a:rPr>
              <a:t>12181445_0.log  16058473_0.log  17381628_0.log  18159900_0.log  5175744_0.log  7266263_0.log</a:t>
            </a:r>
          </a:p>
          <a:p>
            <a:r>
              <a:rPr lang="is-IS" sz="1200" dirty="0">
                <a:solidFill>
                  <a:srgbClr val="FFFFFF">
                    <a:alpha val="40000"/>
                  </a:srgbClr>
                </a:solidFill>
                <a:latin typeface="Courier"/>
                <a:cs typeface="Courier"/>
              </a:rPr>
              <a:t>12181445_0.out  16058473_0.out  17381628_0.out  18159900_0.out  5175744_0.out  7266263_0.out</a:t>
            </a:r>
          </a:p>
          <a:p>
            <a:r>
              <a:rPr lang="is-IS" sz="1200" dirty="0">
                <a:solidFill>
                  <a:srgbClr val="FFFFFF">
                    <a:alpha val="40000"/>
                  </a:srgbClr>
                </a:solidFill>
                <a:latin typeface="Courier"/>
                <a:cs typeface="Courier"/>
              </a:rPr>
              <a:t>13609567_0.err  16060330_0.err  17381640_0.err  3446080_0.err   5176204_0.err  7266267_0.err</a:t>
            </a:r>
          </a:p>
          <a:p>
            <a:r>
              <a:rPr lang="is-IS" sz="1200" dirty="0">
                <a:solidFill>
                  <a:srgbClr val="FFFFFF">
                    <a:alpha val="40000"/>
                  </a:srgbClr>
                </a:solidFill>
                <a:latin typeface="Courier"/>
                <a:cs typeface="Courier"/>
              </a:rPr>
              <a:t>13609567_0.log  16060330_0.log  17381640_0.log  3446080_0.log   5176204_0.log  7266267_0.log</a:t>
            </a:r>
          </a:p>
          <a:p>
            <a:r>
              <a:rPr lang="is-IS" sz="1200" dirty="0">
                <a:solidFill>
                  <a:srgbClr val="FFFFFF">
                    <a:alpha val="40000"/>
                  </a:srgbClr>
                </a:solidFill>
                <a:latin typeface="Courier"/>
                <a:cs typeface="Courier"/>
              </a:rPr>
              <a:t>13609567_0.out  16060330_0.out  17381640_0.out  3446080_0.out   5176204_0.out  7266267_0.out</a:t>
            </a:r>
          </a:p>
          <a:p>
            <a:r>
              <a:rPr lang="is-IS" sz="1200" dirty="0">
                <a:solidFill>
                  <a:srgbClr val="FFFFFF">
                    <a:alpha val="40000"/>
                  </a:srgbClr>
                </a:solidFill>
                <a:latin typeface="Courier"/>
                <a:cs typeface="Courier"/>
              </a:rPr>
              <a:t>13612268_0.err  16254074_0.err  17381665_0.err  3446306_0.err   5295132_0.err  7937420_0.err</a:t>
            </a:r>
          </a:p>
          <a:p>
            <a:r>
              <a:rPr lang="is-IS" sz="1200" dirty="0">
                <a:solidFill>
                  <a:srgbClr val="FFFFFF">
                    <a:alpha val="40000"/>
                  </a:srgbClr>
                </a:solidFill>
                <a:latin typeface="Courier"/>
                <a:cs typeface="Courier"/>
              </a:rPr>
              <a:t>13612268_0.log  16254074_0.log  17381665_0.log  3446306_0.log   5295132_0.log  7937420_0.log</a:t>
            </a:r>
          </a:p>
          <a:p>
            <a:r>
              <a:rPr lang="is-IS" sz="1200" dirty="0">
                <a:solidFill>
                  <a:srgbClr val="FFFFFF">
                    <a:alpha val="40000"/>
                  </a:srgbClr>
                </a:solidFill>
                <a:latin typeface="Courier"/>
                <a:cs typeface="Courier"/>
              </a:rPr>
              <a:t>13612268_0.out  16254074_0.out  17381665_0.out  3446306_0.out   5295132_0.out  7937420_0.out</a:t>
            </a:r>
          </a:p>
          <a:p>
            <a:r>
              <a:rPr lang="is-IS" sz="1200" dirty="0">
                <a:solidFill>
                  <a:srgbClr val="FFFFFF">
                    <a:alpha val="40000"/>
                  </a:srgbClr>
                </a:solidFill>
                <a:latin typeface="Courier"/>
                <a:cs typeface="Courier"/>
              </a:rPr>
              <a:t>13630381_0.err  17134215_0.err  17381676_0.err  4347054_0.err   5318339_0.err  8779997_0.err</a:t>
            </a:r>
          </a:p>
          <a:p>
            <a:r>
              <a:rPr lang="is-IS" sz="1200" dirty="0">
                <a:solidFill>
                  <a:srgbClr val="FFFFFF">
                    <a:alpha val="40000"/>
                  </a:srgbClr>
                </a:solidFill>
                <a:latin typeface="Courier"/>
                <a:cs typeface="Courier"/>
              </a:rPr>
              <a:t>13630381_0.log  17134215_0.log  17381676_0.log  4347054_0.log   5318339_0.log  8779997_0.log</a:t>
            </a:r>
          </a:p>
          <a:p>
            <a:r>
              <a:rPr lang="is-IS" sz="1200" dirty="0">
                <a:solidFill>
                  <a:srgbClr val="FFFFFF">
                    <a:alpha val="40000"/>
                  </a:srgbClr>
                </a:solidFill>
                <a:latin typeface="Courier"/>
                <a:cs typeface="Courier"/>
              </a:rPr>
              <a:t>13630381_0.out  17134215_0.out  17381676_0.out  4347054_0.out   5318339_0.out  8779997_0.out</a:t>
            </a:r>
          </a:p>
          <a:p>
            <a:r>
              <a:rPr lang="is-IS" sz="1200" dirty="0">
                <a:solidFill>
                  <a:srgbClr val="FFFFFF">
                    <a:alpha val="40000"/>
                  </a:srgbClr>
                </a:solidFill>
                <a:latin typeface="Courier"/>
                <a:cs typeface="Courier"/>
              </a:rPr>
              <a:t>15348741_0.err  17134280_0.err  17382621_0.err  5024440_0.err   6842935_0.err  8839492_0.err</a:t>
            </a:r>
          </a:p>
          <a:p>
            <a:r>
              <a:rPr lang="is-IS" sz="1200" dirty="0">
                <a:solidFill>
                  <a:srgbClr val="FFFFFF">
                    <a:alpha val="40000"/>
                  </a:srgbClr>
                </a:solidFill>
                <a:latin typeface="Courier"/>
                <a:cs typeface="Courier"/>
              </a:rPr>
              <a:t>15348741_0.log  17134280_0.log  17382621_0.log  5024440_0.log   6842935_0.log  8839492_0.log</a:t>
            </a:r>
          </a:p>
          <a:p>
            <a:r>
              <a:rPr lang="is-IS" sz="1200" dirty="0">
                <a:solidFill>
                  <a:srgbClr val="FFFFFF">
                    <a:alpha val="40000"/>
                  </a:srgbClr>
                </a:solidFill>
                <a:latin typeface="Courier"/>
                <a:cs typeface="Courier"/>
              </a:rPr>
              <a:t>15348741_0.out  17134280_0.out  17382621_0.out  5024440_0.out   6842935_0.out  8839492_0.out</a:t>
            </a:r>
          </a:p>
          <a:p>
            <a:r>
              <a:rPr lang="is-IS" sz="1200" dirty="0">
                <a:solidFill>
                  <a:srgbClr val="FFFFFF">
                    <a:alpha val="40000"/>
                  </a:srgbClr>
                </a:solidFill>
                <a:latin typeface="Courier"/>
                <a:cs typeface="Courier"/>
              </a:rPr>
              <a:t>15741282_0.err  17381597_0.err  17392160_0.err  5175145_0.err   6882517_0.err  8873254_0.err</a:t>
            </a:r>
          </a:p>
          <a:p>
            <a:r>
              <a:rPr lang="is-IS" sz="1200" dirty="0">
                <a:solidFill>
                  <a:srgbClr val="FFFFFF">
                    <a:alpha val="40000"/>
                  </a:srgbClr>
                </a:solidFill>
                <a:latin typeface="Courier"/>
                <a:cs typeface="Courier"/>
              </a:rPr>
              <a:t>15741282_0.log  17381597_0.log  17392160_0.log  5175145_0.log   6882517_0.log  8873254_0.log</a:t>
            </a:r>
          </a:p>
          <a:p>
            <a:r>
              <a:rPr lang="is-IS" sz="1200" dirty="0">
                <a:solidFill>
                  <a:srgbClr val="FFFFFF">
                    <a:alpha val="40000"/>
                  </a:srgbClr>
                </a:solidFill>
                <a:latin typeface="Courier"/>
                <a:cs typeface="Courier"/>
              </a:rPr>
              <a:t>15741282_0.out  17381597_0.out  17392160_0.out  5175145_0.out   6882517_0.out  8873254_0.out</a:t>
            </a:r>
            <a:endParaRPr lang="en-US" sz="1200" dirty="0" smtClean="0">
              <a:solidFill>
                <a:srgbClr val="FFFFFF">
                  <a:alpha val="40000"/>
                </a:srgbClr>
              </a:solidFill>
              <a:latin typeface="Courier"/>
              <a:cs typeface="Courier"/>
            </a:endParaRPr>
          </a:p>
        </p:txBody>
      </p:sp>
    </p:spTree>
    <p:extLst>
      <p:ext uri="{BB962C8B-B14F-4D97-AF65-F5344CB8AC3E}">
        <p14:creationId xmlns:p14="http://schemas.microsoft.com/office/powerpoint/2010/main" val="26141638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Shared Files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11700"/>
          </a:xfrm>
        </p:spPr>
        <p:txBody>
          <a:bodyPr>
            <a:normAutofit/>
          </a:bodyPr>
          <a:lstStyle/>
          <a:p>
            <a:r>
              <a:rPr lang="en-US" dirty="0" err="1" smtClean="0"/>
              <a:t>HTCondor</a:t>
            </a:r>
            <a:r>
              <a:rPr lang="en-US" dirty="0" smtClean="0"/>
              <a:t> can transfer an entire directory or all the contents of a directory</a:t>
            </a:r>
          </a:p>
          <a:p>
            <a:pPr lvl="1"/>
            <a:r>
              <a:rPr lang="en-US" dirty="0" smtClean="0"/>
              <a:t>transfer whole directory</a:t>
            </a:r>
          </a:p>
          <a:p>
            <a:pPr marL="457200" lvl="1" indent="0">
              <a:buNone/>
            </a:pPr>
            <a:endParaRPr lang="en-US" dirty="0" smtClean="0"/>
          </a:p>
          <a:p>
            <a:pPr lvl="1"/>
            <a:r>
              <a:rPr lang="en-US" dirty="0" smtClean="0"/>
              <a:t>transfer contents only</a:t>
            </a:r>
          </a:p>
          <a:p>
            <a:pPr marL="457200" lvl="1" indent="0">
              <a:buNone/>
            </a:pPr>
            <a:endParaRPr lang="en-US" dirty="0" smtClean="0"/>
          </a:p>
          <a:p>
            <a:r>
              <a:rPr lang="en-US" dirty="0" smtClean="0"/>
              <a:t>Useful for jobs with many shared files; transfer a directory of files instead of listing files individually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965200" y="4239080"/>
            <a:ext cx="4356100" cy="369332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err="1" smtClean="0">
                <a:latin typeface="Courier"/>
                <a:cs typeface="Courier"/>
              </a:rPr>
              <a:t>transfer_input_files</a:t>
            </a:r>
            <a:r>
              <a:rPr lang="en-US" dirty="0" smtClean="0">
                <a:latin typeface="Courier"/>
                <a:cs typeface="Courier"/>
              </a:rPr>
              <a:t> </a:t>
            </a:r>
            <a:r>
              <a:rPr lang="en-US" dirty="0">
                <a:latin typeface="Courier"/>
                <a:cs typeface="Courier"/>
              </a:rPr>
              <a:t>= </a:t>
            </a:r>
            <a:r>
              <a:rPr lang="en-US" b="1" dirty="0" smtClean="0">
                <a:latin typeface="Courier"/>
                <a:cs typeface="Courier"/>
              </a:rPr>
              <a:t>shared/</a:t>
            </a:r>
            <a:endParaRPr lang="en-US" b="1" dirty="0">
              <a:latin typeface="Courier"/>
              <a:cs typeface="Courier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65200" y="3220360"/>
            <a:ext cx="4356100" cy="369332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err="1" smtClean="0">
                <a:latin typeface="Courier"/>
                <a:cs typeface="Courier"/>
              </a:rPr>
              <a:t>transfer_input_files</a:t>
            </a:r>
            <a:r>
              <a:rPr lang="en-US" dirty="0" smtClean="0">
                <a:latin typeface="Courier"/>
                <a:cs typeface="Courier"/>
              </a:rPr>
              <a:t> </a:t>
            </a:r>
            <a:r>
              <a:rPr lang="en-US" dirty="0">
                <a:latin typeface="Courier"/>
                <a:cs typeface="Courier"/>
              </a:rPr>
              <a:t>= </a:t>
            </a:r>
            <a:r>
              <a:rPr lang="en-US" b="1" dirty="0" smtClean="0">
                <a:latin typeface="Courier"/>
                <a:cs typeface="Courier"/>
              </a:rPr>
              <a:t>shared</a:t>
            </a:r>
            <a:endParaRPr lang="en-US" b="1" dirty="0">
              <a:latin typeface="Courier"/>
              <a:cs typeface="Courier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197510" y="2884982"/>
            <a:ext cx="2489290" cy="185211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dirty="0" err="1" smtClean="0">
                <a:latin typeface="Courier"/>
                <a:cs typeface="Courier"/>
              </a:rPr>
              <a:t>job.submit</a:t>
            </a:r>
            <a:endParaRPr lang="en-US" sz="1600" dirty="0" smtClean="0">
              <a:latin typeface="Courier"/>
              <a:cs typeface="Courier"/>
            </a:endParaRPr>
          </a:p>
          <a:p>
            <a:r>
              <a:rPr lang="en-US" sz="1600" b="1" dirty="0" smtClean="0">
                <a:latin typeface="Courier"/>
                <a:cs typeface="Courier"/>
              </a:rPr>
              <a:t>shared/</a:t>
            </a:r>
          </a:p>
          <a:p>
            <a:r>
              <a:rPr lang="en-US" sz="1600" dirty="0">
                <a:latin typeface="Courier"/>
                <a:cs typeface="Courier"/>
              </a:rPr>
              <a:t> </a:t>
            </a:r>
            <a:r>
              <a:rPr lang="en-US" sz="1600" dirty="0" smtClean="0">
                <a:latin typeface="Courier"/>
                <a:cs typeface="Courier"/>
              </a:rPr>
              <a:t>   </a:t>
            </a:r>
            <a:r>
              <a:rPr lang="en-US" sz="1600" dirty="0" err="1" smtClean="0">
                <a:latin typeface="Courier"/>
                <a:cs typeface="Courier"/>
              </a:rPr>
              <a:t>reference.db</a:t>
            </a:r>
            <a:endParaRPr lang="en-US" sz="1600" dirty="0" smtClean="0">
              <a:latin typeface="Courier"/>
              <a:cs typeface="Courier"/>
            </a:endParaRPr>
          </a:p>
          <a:p>
            <a:r>
              <a:rPr lang="en-US" sz="1600" dirty="0">
                <a:latin typeface="Courier"/>
                <a:cs typeface="Courier"/>
              </a:rPr>
              <a:t> </a:t>
            </a:r>
            <a:r>
              <a:rPr lang="en-US" sz="1600" dirty="0" smtClean="0">
                <a:latin typeface="Courier"/>
                <a:cs typeface="Courier"/>
              </a:rPr>
              <a:t>   </a:t>
            </a:r>
            <a:r>
              <a:rPr lang="en-US" sz="1600" dirty="0" err="1" smtClean="0">
                <a:latin typeface="Courier"/>
                <a:cs typeface="Courier"/>
              </a:rPr>
              <a:t>parse.py</a:t>
            </a:r>
            <a:endParaRPr lang="en-US" sz="1600" dirty="0" smtClean="0">
              <a:latin typeface="Courier"/>
              <a:cs typeface="Courier"/>
            </a:endParaRPr>
          </a:p>
          <a:p>
            <a:r>
              <a:rPr lang="en-US" sz="1600" dirty="0">
                <a:latin typeface="Courier"/>
                <a:cs typeface="Courier"/>
              </a:rPr>
              <a:t> </a:t>
            </a:r>
            <a:r>
              <a:rPr lang="en-US" sz="1600" dirty="0" smtClean="0">
                <a:latin typeface="Courier"/>
                <a:cs typeface="Courier"/>
              </a:rPr>
              <a:t>   </a:t>
            </a:r>
            <a:r>
              <a:rPr lang="en-US" sz="1600" dirty="0" err="1" smtClean="0">
                <a:latin typeface="Courier"/>
                <a:cs typeface="Courier"/>
              </a:rPr>
              <a:t>analyze.py</a:t>
            </a:r>
            <a:endParaRPr lang="en-US" sz="1600" dirty="0" smtClean="0">
              <a:latin typeface="Courier"/>
              <a:cs typeface="Courier"/>
            </a:endParaRPr>
          </a:p>
          <a:p>
            <a:r>
              <a:rPr lang="en-US" sz="1600" dirty="0">
                <a:latin typeface="Courier"/>
                <a:cs typeface="Courier"/>
              </a:rPr>
              <a:t> </a:t>
            </a:r>
            <a:r>
              <a:rPr lang="en-US" sz="1600" dirty="0" smtClean="0">
                <a:latin typeface="Courier"/>
                <a:cs typeface="Courier"/>
              </a:rPr>
              <a:t>   </a:t>
            </a:r>
            <a:r>
              <a:rPr lang="en-US" sz="1600" dirty="0" err="1" smtClean="0">
                <a:latin typeface="Courier"/>
                <a:cs typeface="Courier"/>
              </a:rPr>
              <a:t>cleanup.py</a:t>
            </a:r>
            <a:endParaRPr lang="en-US" sz="1600" dirty="0" smtClean="0">
              <a:latin typeface="Courier"/>
              <a:cs typeface="Courier"/>
            </a:endParaRPr>
          </a:p>
          <a:p>
            <a:r>
              <a:rPr lang="en-US" sz="1600" dirty="0">
                <a:latin typeface="Courier"/>
                <a:cs typeface="Courier"/>
              </a:rPr>
              <a:t> </a:t>
            </a:r>
            <a:r>
              <a:rPr lang="en-US" sz="1600" dirty="0" smtClean="0">
                <a:latin typeface="Courier"/>
                <a:cs typeface="Courier"/>
              </a:rPr>
              <a:t>   </a:t>
            </a:r>
            <a:r>
              <a:rPr lang="en-US" sz="1600" dirty="0" err="1" smtClean="0">
                <a:latin typeface="Courier"/>
                <a:cs typeface="Courier"/>
              </a:rPr>
              <a:t>links.config</a:t>
            </a:r>
            <a:endParaRPr lang="en-US" sz="1600" dirty="0">
              <a:latin typeface="Courier"/>
              <a:cs typeface="Courier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148190" y="2552637"/>
            <a:ext cx="178536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>
                <a:latin typeface="Courier"/>
                <a:cs typeface="Courier"/>
              </a:rPr>
              <a:t>(</a:t>
            </a:r>
            <a:r>
              <a:rPr lang="en-US" sz="1600" dirty="0" err="1" smtClean="0">
                <a:latin typeface="Courier"/>
                <a:cs typeface="Courier"/>
              </a:rPr>
              <a:t>submit_dir</a:t>
            </a:r>
            <a:r>
              <a:rPr lang="en-US" sz="1600" dirty="0" smtClean="0">
                <a:latin typeface="Courier"/>
                <a:cs typeface="Courier"/>
              </a:rPr>
              <a:t>)/</a:t>
            </a:r>
            <a:endParaRPr lang="en-US" sz="1600" dirty="0">
              <a:latin typeface="Courier"/>
              <a:cs typeface="Courier"/>
            </a:endParaRPr>
          </a:p>
        </p:txBody>
      </p:sp>
    </p:spTree>
    <p:extLst>
      <p:ext uri="{BB962C8B-B14F-4D97-AF65-F5344CB8AC3E}">
        <p14:creationId xmlns:p14="http://schemas.microsoft.com/office/powerpoint/2010/main" val="14267180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Single Computer</a:t>
            </a:r>
            <a:endParaRPr lang="en-US" dirty="0"/>
          </a:p>
        </p:txBody>
      </p:sp>
      <p:pic>
        <p:nvPicPr>
          <p:cNvPr id="10" name="Picture 9" descr="HTCondor_red_blk_notag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9699" y="3339861"/>
            <a:ext cx="1256518" cy="296982"/>
          </a:xfrm>
          <a:prstGeom prst="rect">
            <a:avLst/>
          </a:prstGeom>
        </p:spPr>
      </p:pic>
      <p:grpSp>
        <p:nvGrpSpPr>
          <p:cNvPr id="25" name="Group 24"/>
          <p:cNvGrpSpPr/>
          <p:nvPr/>
        </p:nvGrpSpPr>
        <p:grpSpPr>
          <a:xfrm>
            <a:off x="4330455" y="3416178"/>
            <a:ext cx="1743497" cy="1431043"/>
            <a:chOff x="3086855" y="4123553"/>
            <a:chExt cx="2524144" cy="1977225"/>
          </a:xfrm>
        </p:grpSpPr>
        <p:pic>
          <p:nvPicPr>
            <p:cNvPr id="24" name="Picture 23" descr="queue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70925" y="4453650"/>
              <a:ext cx="2407920" cy="1606296"/>
            </a:xfrm>
            <a:prstGeom prst="rect">
              <a:avLst/>
            </a:prstGeom>
          </p:spPr>
        </p:pic>
        <p:sp>
          <p:nvSpPr>
            <p:cNvPr id="13" name="Rectangle 12"/>
            <p:cNvSpPr/>
            <p:nvPr/>
          </p:nvSpPr>
          <p:spPr>
            <a:xfrm>
              <a:off x="3086855" y="4123553"/>
              <a:ext cx="2524144" cy="1977225"/>
            </a:xfrm>
            <a:prstGeom prst="rect">
              <a:avLst/>
            </a:prstGeom>
            <a:no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latin typeface="Arial"/>
                  <a:cs typeface="Arial"/>
                </a:rPr>
                <a:t>submit</a:t>
              </a:r>
            </a:p>
            <a:p>
              <a:pPr algn="ctr"/>
              <a:endParaRPr lang="en-US" dirty="0"/>
            </a:p>
            <a:p>
              <a:pPr algn="ctr"/>
              <a:endParaRPr lang="en-US" dirty="0" smtClean="0"/>
            </a:p>
            <a:p>
              <a:pPr algn="ctr"/>
              <a:endParaRPr lang="en-US" dirty="0"/>
            </a:p>
            <a:p>
              <a:pPr algn="ctr"/>
              <a:endParaRPr lang="en-US" dirty="0" smtClean="0"/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6229699" y="2163653"/>
            <a:ext cx="1750032" cy="1141325"/>
            <a:chOff x="6708589" y="4275951"/>
            <a:chExt cx="1750032" cy="1141325"/>
          </a:xfrm>
        </p:grpSpPr>
        <p:pic>
          <p:nvPicPr>
            <p:cNvPr id="22" name="Picture 21" descr="person-writing460x300-scaled500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08589" y="4275951"/>
              <a:ext cx="1750032" cy="114132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7" name="Rectangle 16"/>
            <p:cNvSpPr/>
            <p:nvPr/>
          </p:nvSpPr>
          <p:spPr>
            <a:xfrm>
              <a:off x="6708589" y="4292026"/>
              <a:ext cx="1093261" cy="56262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latin typeface="Arial"/>
                  <a:cs typeface="Arial"/>
                </a:rPr>
                <a:t>execute</a:t>
              </a:r>
              <a:endParaRPr lang="en-US" dirty="0">
                <a:latin typeface="Arial"/>
                <a:cs typeface="Arial"/>
              </a:endParaRPr>
            </a:p>
          </p:txBody>
        </p:sp>
      </p:grpSp>
      <p:pic>
        <p:nvPicPr>
          <p:cNvPr id="23" name="Picture 22" descr="stack-of-papers-537x350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2045" y="5006454"/>
            <a:ext cx="1478478" cy="963626"/>
          </a:xfrm>
          <a:prstGeom prst="rect">
            <a:avLst/>
          </a:prstGeom>
        </p:spPr>
      </p:pic>
      <p:grpSp>
        <p:nvGrpSpPr>
          <p:cNvPr id="27" name="Group 26"/>
          <p:cNvGrpSpPr/>
          <p:nvPr/>
        </p:nvGrpSpPr>
        <p:grpSpPr>
          <a:xfrm>
            <a:off x="6229699" y="3692141"/>
            <a:ext cx="1750032" cy="1141325"/>
            <a:chOff x="6708589" y="4275951"/>
            <a:chExt cx="1750032" cy="1141325"/>
          </a:xfrm>
        </p:grpSpPr>
        <p:pic>
          <p:nvPicPr>
            <p:cNvPr id="28" name="Picture 27" descr="person-writing460x300-scaled500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08589" y="4275951"/>
              <a:ext cx="1750032" cy="114132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29" name="Rectangle 28"/>
            <p:cNvSpPr/>
            <p:nvPr/>
          </p:nvSpPr>
          <p:spPr>
            <a:xfrm>
              <a:off x="6708589" y="4292026"/>
              <a:ext cx="1093261" cy="56262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latin typeface="Arial"/>
                  <a:cs typeface="Arial"/>
                </a:rPr>
                <a:t>execute</a:t>
              </a:r>
              <a:endParaRPr lang="en-US" dirty="0">
                <a:latin typeface="Arial"/>
                <a:cs typeface="Arial"/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4323920" y="2173172"/>
            <a:ext cx="1750032" cy="1141325"/>
            <a:chOff x="6708589" y="4275951"/>
            <a:chExt cx="1750032" cy="1141325"/>
          </a:xfrm>
        </p:grpSpPr>
        <p:pic>
          <p:nvPicPr>
            <p:cNvPr id="31" name="Picture 30" descr="person-writing460x300-scaled500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08589" y="4275951"/>
              <a:ext cx="1750032" cy="114132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32" name="Rectangle 31"/>
            <p:cNvSpPr/>
            <p:nvPr/>
          </p:nvSpPr>
          <p:spPr>
            <a:xfrm>
              <a:off x="6708589" y="4292026"/>
              <a:ext cx="1093261" cy="56262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latin typeface="Arial"/>
                  <a:cs typeface="Arial"/>
                </a:rPr>
                <a:t>execute</a:t>
              </a:r>
              <a:endParaRPr lang="en-US" dirty="0">
                <a:latin typeface="Arial"/>
                <a:cs typeface="Arial"/>
              </a:endParaRPr>
            </a:p>
          </p:txBody>
        </p:sp>
      </p:grpSp>
      <p:cxnSp>
        <p:nvCxnSpPr>
          <p:cNvPr id="34" name="Straight Arrow Connector 33"/>
          <p:cNvCxnSpPr>
            <a:stCxn id="23" idx="3"/>
            <a:endCxn id="13" idx="1"/>
          </p:cNvCxnSpPr>
          <p:nvPr/>
        </p:nvCxnSpPr>
        <p:spPr>
          <a:xfrm flipV="1">
            <a:off x="3300523" y="4131700"/>
            <a:ext cx="1029932" cy="135656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33" name="Picture 32" descr="Desktop_computer_clipart_-_Yellow_theme.svg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528" y="1911964"/>
            <a:ext cx="3317904" cy="3317904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4167432" y="1989737"/>
            <a:ext cx="3970158" cy="302816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Straight Connector 19"/>
          <p:cNvCxnSpPr/>
          <p:nvPr/>
        </p:nvCxnSpPr>
        <p:spPr>
          <a:xfrm flipH="1">
            <a:off x="3300523" y="1989737"/>
            <a:ext cx="866909" cy="752615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 flipH="1" flipV="1">
            <a:off x="3205717" y="3858973"/>
            <a:ext cx="961715" cy="1158925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951407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Organize Files in Sub-Directories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Create sub-directories* and use paths in the submit file to separate input, error, log, and output files.  </a:t>
            </a:r>
            <a:endParaRPr lang="en-US" dirty="0"/>
          </a:p>
        </p:txBody>
      </p:sp>
      <p:pic>
        <p:nvPicPr>
          <p:cNvPr id="7" name="Picture 6" descr="Signpost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5647" y="3242351"/>
            <a:ext cx="4400961" cy="2928791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 rot="21210502">
            <a:off x="2588455" y="4484927"/>
            <a:ext cx="1720278" cy="53047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latin typeface="Arial"/>
                <a:cs typeface="Arial"/>
              </a:rPr>
              <a:t>input</a:t>
            </a:r>
            <a:endParaRPr lang="en-US" sz="2000" b="1" dirty="0">
              <a:latin typeface="Arial"/>
              <a:cs typeface="Arial"/>
            </a:endParaRPr>
          </a:p>
        </p:txBody>
      </p:sp>
      <p:sp>
        <p:nvSpPr>
          <p:cNvPr id="9" name="Rounded Rectangle 8"/>
          <p:cNvSpPr/>
          <p:nvPr/>
        </p:nvSpPr>
        <p:spPr>
          <a:xfrm rot="422014">
            <a:off x="4431251" y="3703843"/>
            <a:ext cx="1720278" cy="53047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latin typeface="Arial"/>
                <a:cs typeface="Arial"/>
              </a:rPr>
              <a:t>output</a:t>
            </a:r>
            <a:endParaRPr lang="en-US" sz="2000" b="1" dirty="0">
              <a:latin typeface="Arial"/>
              <a:cs typeface="Arial"/>
            </a:endParaRPr>
          </a:p>
        </p:txBody>
      </p:sp>
      <p:sp>
        <p:nvSpPr>
          <p:cNvPr id="10" name="Rounded Rectangle 9"/>
          <p:cNvSpPr/>
          <p:nvPr/>
        </p:nvSpPr>
        <p:spPr>
          <a:xfrm rot="420000">
            <a:off x="4461133" y="4082427"/>
            <a:ext cx="1720278" cy="53047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latin typeface="Arial"/>
                <a:cs typeface="Arial"/>
              </a:rPr>
              <a:t>error</a:t>
            </a:r>
            <a:endParaRPr lang="en-US" sz="2000" b="1" dirty="0">
              <a:latin typeface="Arial"/>
              <a:cs typeface="Arial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4461133" y="4685864"/>
            <a:ext cx="1720278" cy="53047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latin typeface="Arial"/>
                <a:cs typeface="Arial"/>
              </a:rPr>
              <a:t>log</a:t>
            </a:r>
            <a:endParaRPr lang="en-US" sz="2000" b="1" dirty="0">
              <a:latin typeface="Arial"/>
              <a:cs typeface="Arial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409909" y="6336699"/>
            <a:ext cx="47778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* must be created before the job is submitted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98029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Use Paths for File Type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16964" y="3839369"/>
            <a:ext cx="7966118" cy="2308324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ourier"/>
                <a:cs typeface="Courier"/>
              </a:rPr>
              <a:t>executable = </a:t>
            </a:r>
            <a:r>
              <a:rPr lang="en-US" dirty="0" err="1" smtClean="0">
                <a:latin typeface="Courier"/>
                <a:cs typeface="Courier"/>
              </a:rPr>
              <a:t>analyze.exe</a:t>
            </a:r>
            <a:r>
              <a:rPr lang="en-US" dirty="0" smtClean="0">
                <a:latin typeface="Courier"/>
                <a:cs typeface="Courier"/>
              </a:rPr>
              <a:t> </a:t>
            </a:r>
          </a:p>
          <a:p>
            <a:r>
              <a:rPr lang="en-US" dirty="0" smtClean="0">
                <a:latin typeface="Courier"/>
                <a:cs typeface="Courier"/>
              </a:rPr>
              <a:t>arguments = file$(Process).in file$(</a:t>
            </a:r>
            <a:r>
              <a:rPr lang="en-US" dirty="0" err="1" smtClean="0">
                <a:latin typeface="Courier"/>
                <a:cs typeface="Courier"/>
              </a:rPr>
              <a:t>ProcId</a:t>
            </a:r>
            <a:r>
              <a:rPr lang="en-US" dirty="0" smtClean="0">
                <a:latin typeface="Courier"/>
                <a:cs typeface="Courier"/>
              </a:rPr>
              <a:t>).out</a:t>
            </a:r>
            <a:endParaRPr lang="en-US" dirty="0">
              <a:latin typeface="Courier"/>
              <a:cs typeface="Courier"/>
            </a:endParaRPr>
          </a:p>
          <a:p>
            <a:r>
              <a:rPr lang="en-US" dirty="0" err="1" smtClean="0">
                <a:latin typeface="Courier"/>
                <a:cs typeface="Courier"/>
              </a:rPr>
              <a:t>transfer_input_files</a:t>
            </a:r>
            <a:r>
              <a:rPr lang="en-US" dirty="0" smtClean="0">
                <a:latin typeface="Courier"/>
                <a:cs typeface="Courier"/>
              </a:rPr>
              <a:t> = </a:t>
            </a:r>
            <a:r>
              <a:rPr lang="en-US" b="1" dirty="0" smtClean="0">
                <a:latin typeface="Courier"/>
                <a:cs typeface="Courier"/>
              </a:rPr>
              <a:t>input</a:t>
            </a:r>
            <a:r>
              <a:rPr lang="en-US" dirty="0" smtClean="0">
                <a:latin typeface="Courier"/>
                <a:cs typeface="Courier"/>
              </a:rPr>
              <a:t>/file$(</a:t>
            </a:r>
            <a:r>
              <a:rPr lang="en-US" dirty="0" err="1" smtClean="0">
                <a:latin typeface="Courier"/>
                <a:cs typeface="Courier"/>
              </a:rPr>
              <a:t>ProcId</a:t>
            </a:r>
            <a:r>
              <a:rPr lang="en-US" dirty="0" smtClean="0">
                <a:latin typeface="Courier"/>
                <a:cs typeface="Courier"/>
              </a:rPr>
              <a:t>).in</a:t>
            </a:r>
          </a:p>
          <a:p>
            <a:endParaRPr lang="en-US" dirty="0" smtClean="0">
              <a:latin typeface="Courier"/>
              <a:cs typeface="Courier"/>
            </a:endParaRPr>
          </a:p>
          <a:p>
            <a:r>
              <a:rPr lang="en-US" dirty="0">
                <a:latin typeface="Courier"/>
                <a:cs typeface="Courier"/>
              </a:rPr>
              <a:t>log = </a:t>
            </a:r>
            <a:r>
              <a:rPr lang="en-US" b="1" dirty="0">
                <a:latin typeface="Courier"/>
                <a:cs typeface="Courier"/>
              </a:rPr>
              <a:t>log</a:t>
            </a:r>
            <a:r>
              <a:rPr lang="en-US" dirty="0">
                <a:latin typeface="Courier"/>
                <a:cs typeface="Courier"/>
              </a:rPr>
              <a:t>/job$(</a:t>
            </a:r>
            <a:r>
              <a:rPr lang="en-US" dirty="0" err="1">
                <a:latin typeface="Courier"/>
                <a:cs typeface="Courier"/>
              </a:rPr>
              <a:t>ProcId</a:t>
            </a:r>
            <a:r>
              <a:rPr lang="en-US" dirty="0">
                <a:latin typeface="Courier"/>
                <a:cs typeface="Courier"/>
              </a:rPr>
              <a:t>).log</a:t>
            </a:r>
          </a:p>
          <a:p>
            <a:r>
              <a:rPr lang="en-US" dirty="0">
                <a:latin typeface="Courier"/>
                <a:cs typeface="Courier"/>
              </a:rPr>
              <a:t>error = </a:t>
            </a:r>
            <a:r>
              <a:rPr lang="en-US" b="1" dirty="0">
                <a:latin typeface="Courier"/>
                <a:cs typeface="Courier"/>
              </a:rPr>
              <a:t>err</a:t>
            </a:r>
            <a:r>
              <a:rPr lang="en-US" dirty="0">
                <a:latin typeface="Courier"/>
                <a:cs typeface="Courier"/>
              </a:rPr>
              <a:t>/job$(</a:t>
            </a:r>
            <a:r>
              <a:rPr lang="en-US" dirty="0" err="1">
                <a:latin typeface="Courier"/>
                <a:cs typeface="Courier"/>
              </a:rPr>
              <a:t>ProcId</a:t>
            </a:r>
            <a:r>
              <a:rPr lang="en-US" dirty="0">
                <a:latin typeface="Courier"/>
                <a:cs typeface="Courier"/>
              </a:rPr>
              <a:t>).</a:t>
            </a:r>
            <a:r>
              <a:rPr lang="en-US" dirty="0" smtClean="0">
                <a:latin typeface="Courier"/>
                <a:cs typeface="Courier"/>
              </a:rPr>
              <a:t>err</a:t>
            </a:r>
            <a:endParaRPr lang="en-US" dirty="0">
              <a:latin typeface="Courier"/>
              <a:cs typeface="Courier"/>
            </a:endParaRPr>
          </a:p>
          <a:p>
            <a:endParaRPr lang="en-US" dirty="0">
              <a:latin typeface="Courier"/>
              <a:cs typeface="Courier"/>
            </a:endParaRPr>
          </a:p>
          <a:p>
            <a:r>
              <a:rPr lang="en-US" dirty="0" smtClean="0">
                <a:latin typeface="Courier"/>
                <a:cs typeface="Courier"/>
              </a:rPr>
              <a:t>queue </a:t>
            </a:r>
            <a:r>
              <a:rPr lang="en-US" dirty="0">
                <a:latin typeface="Courier"/>
                <a:cs typeface="Courier"/>
              </a:rPr>
              <a:t>3</a:t>
            </a:r>
            <a:endParaRPr lang="en-US" dirty="0" smtClean="0">
              <a:latin typeface="Courier"/>
              <a:cs typeface="Courier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241210" y="1981599"/>
            <a:ext cx="8732456" cy="1207025"/>
            <a:chOff x="196387" y="643041"/>
            <a:chExt cx="8732456" cy="1207025"/>
          </a:xfrm>
        </p:grpSpPr>
        <p:sp>
          <p:nvSpPr>
            <p:cNvPr id="6" name="Rectangle 5"/>
            <p:cNvSpPr/>
            <p:nvPr/>
          </p:nvSpPr>
          <p:spPr>
            <a:xfrm>
              <a:off x="196387" y="692358"/>
              <a:ext cx="8622492" cy="1157708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en-US" dirty="0" err="1" smtClean="0">
                  <a:latin typeface="Courier"/>
                  <a:cs typeface="Courier"/>
                </a:rPr>
                <a:t>job.submit</a:t>
              </a:r>
              <a:endParaRPr lang="en-US" dirty="0" smtClean="0">
                <a:latin typeface="Courier"/>
                <a:cs typeface="Courier"/>
              </a:endParaRPr>
            </a:p>
            <a:p>
              <a:r>
                <a:rPr lang="en-US" dirty="0" err="1" smtClean="0">
                  <a:latin typeface="Courier"/>
                  <a:cs typeface="Courier"/>
                </a:rPr>
                <a:t>analyze.exe</a:t>
              </a:r>
              <a:endParaRPr lang="en-US" dirty="0" smtClean="0">
                <a:latin typeface="Courier"/>
                <a:cs typeface="Courier"/>
              </a:endParaRPr>
            </a:p>
            <a:p>
              <a:endParaRPr lang="en-US" dirty="0">
                <a:latin typeface="Courier"/>
                <a:cs typeface="Courier"/>
              </a:endParaRPr>
            </a:p>
            <a:p>
              <a:endParaRPr lang="en-US" dirty="0" smtClean="0">
                <a:latin typeface="Courier"/>
                <a:cs typeface="Courier"/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3800141" y="696857"/>
              <a:ext cx="2041825" cy="109310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en-US" b="1" dirty="0" smtClean="0">
                  <a:latin typeface="Courier"/>
                  <a:cs typeface="Courier"/>
                </a:rPr>
                <a:t>input</a:t>
              </a:r>
              <a:r>
                <a:rPr lang="en-US" dirty="0" smtClean="0">
                  <a:latin typeface="Courier"/>
                  <a:cs typeface="Courier"/>
                </a:rPr>
                <a:t>/</a:t>
              </a:r>
            </a:p>
            <a:p>
              <a:r>
                <a:rPr lang="en-US" dirty="0">
                  <a:latin typeface="Courier"/>
                  <a:cs typeface="Courier"/>
                </a:rPr>
                <a:t> </a:t>
              </a:r>
              <a:r>
                <a:rPr lang="en-US" dirty="0" smtClean="0">
                  <a:latin typeface="Courier"/>
                  <a:cs typeface="Courier"/>
                </a:rPr>
                <a:t> file0</a:t>
              </a:r>
              <a:r>
                <a:rPr lang="en-US" dirty="0">
                  <a:latin typeface="Courier"/>
                  <a:cs typeface="Courier"/>
                </a:rPr>
                <a:t>.in</a:t>
              </a:r>
            </a:p>
            <a:p>
              <a:r>
                <a:rPr lang="en-US" dirty="0">
                  <a:latin typeface="Courier"/>
                  <a:cs typeface="Courier"/>
                </a:rPr>
                <a:t>  </a:t>
              </a:r>
              <a:r>
                <a:rPr lang="en-US" dirty="0" smtClean="0">
                  <a:latin typeface="Courier"/>
                  <a:cs typeface="Courier"/>
                </a:rPr>
                <a:t>file1</a:t>
              </a:r>
              <a:r>
                <a:rPr lang="en-US" dirty="0">
                  <a:latin typeface="Courier"/>
                  <a:cs typeface="Courier"/>
                </a:rPr>
                <a:t>.in</a:t>
              </a:r>
            </a:p>
            <a:p>
              <a:r>
                <a:rPr lang="en-US" dirty="0">
                  <a:latin typeface="Courier"/>
                  <a:cs typeface="Courier"/>
                </a:rPr>
                <a:t>  </a:t>
              </a:r>
              <a:r>
                <a:rPr lang="en-US" dirty="0" smtClean="0">
                  <a:latin typeface="Courier"/>
                  <a:cs typeface="Courier"/>
                </a:rPr>
                <a:t>file2</a:t>
              </a:r>
              <a:r>
                <a:rPr lang="en-US" dirty="0">
                  <a:latin typeface="Courier"/>
                  <a:cs typeface="Courier"/>
                </a:rPr>
                <a:t>.in</a:t>
              </a:r>
              <a:endParaRPr lang="en-US" dirty="0"/>
            </a:p>
          </p:txBody>
        </p:sp>
        <p:sp>
          <p:nvSpPr>
            <p:cNvPr id="8" name="Rectangle 7"/>
            <p:cNvSpPr/>
            <p:nvPr/>
          </p:nvSpPr>
          <p:spPr>
            <a:xfrm>
              <a:off x="5440049" y="692357"/>
              <a:ext cx="2122212" cy="110917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en-US" b="1" dirty="0" smtClean="0">
                  <a:latin typeface="Courier"/>
                  <a:cs typeface="Courier"/>
                </a:rPr>
                <a:t>log</a:t>
              </a:r>
              <a:r>
                <a:rPr lang="en-US" dirty="0" smtClean="0">
                  <a:latin typeface="Courier"/>
                  <a:cs typeface="Courier"/>
                </a:rPr>
                <a:t>/</a:t>
              </a:r>
            </a:p>
            <a:p>
              <a:r>
                <a:rPr lang="en-US" dirty="0">
                  <a:latin typeface="Courier"/>
                  <a:cs typeface="Courier"/>
                </a:rPr>
                <a:t> </a:t>
              </a:r>
              <a:r>
                <a:rPr lang="en-US" dirty="0" smtClean="0">
                  <a:latin typeface="Courier"/>
                  <a:cs typeface="Courier"/>
                </a:rPr>
                <a:t> job0.log</a:t>
              </a:r>
              <a:endParaRPr lang="en-US" dirty="0">
                <a:latin typeface="Courier"/>
                <a:cs typeface="Courier"/>
              </a:endParaRPr>
            </a:p>
            <a:p>
              <a:r>
                <a:rPr lang="en-US" dirty="0">
                  <a:latin typeface="Courier"/>
                  <a:cs typeface="Courier"/>
                </a:rPr>
                <a:t>  </a:t>
              </a:r>
              <a:r>
                <a:rPr lang="en-US" dirty="0" smtClean="0">
                  <a:latin typeface="Courier"/>
                  <a:cs typeface="Courier"/>
                </a:rPr>
                <a:t>job1.log</a:t>
              </a:r>
              <a:endParaRPr lang="en-US" dirty="0">
                <a:latin typeface="Courier"/>
                <a:cs typeface="Courier"/>
              </a:endParaRPr>
            </a:p>
            <a:p>
              <a:r>
                <a:rPr lang="en-US" dirty="0">
                  <a:latin typeface="Courier"/>
                  <a:cs typeface="Courier"/>
                </a:rPr>
                <a:t>  </a:t>
              </a:r>
              <a:r>
                <a:rPr lang="en-US" dirty="0" smtClean="0">
                  <a:latin typeface="Courier"/>
                  <a:cs typeface="Courier"/>
                </a:rPr>
                <a:t>job2.log</a:t>
              </a:r>
              <a:endParaRPr lang="en-US" dirty="0"/>
            </a:p>
          </p:txBody>
        </p:sp>
        <p:sp>
          <p:nvSpPr>
            <p:cNvPr id="9" name="Rectangle 8"/>
            <p:cNvSpPr/>
            <p:nvPr/>
          </p:nvSpPr>
          <p:spPr>
            <a:xfrm>
              <a:off x="7031714" y="692358"/>
              <a:ext cx="1897129" cy="110917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en-US" b="1" dirty="0" smtClean="0">
                  <a:latin typeface="Courier"/>
                  <a:cs typeface="Courier"/>
                </a:rPr>
                <a:t>err</a:t>
              </a:r>
              <a:r>
                <a:rPr lang="en-US" dirty="0" smtClean="0">
                  <a:latin typeface="Courier"/>
                  <a:cs typeface="Courier"/>
                </a:rPr>
                <a:t>/</a:t>
              </a:r>
            </a:p>
            <a:p>
              <a:r>
                <a:rPr lang="en-US" dirty="0">
                  <a:latin typeface="Courier"/>
                  <a:cs typeface="Courier"/>
                </a:rPr>
                <a:t> </a:t>
              </a:r>
              <a:r>
                <a:rPr lang="en-US" dirty="0" smtClean="0">
                  <a:latin typeface="Courier"/>
                  <a:cs typeface="Courier"/>
                </a:rPr>
                <a:t> job0</a:t>
              </a:r>
              <a:r>
                <a:rPr lang="en-US" dirty="0">
                  <a:latin typeface="Courier"/>
                  <a:cs typeface="Courier"/>
                </a:rPr>
                <a:t>.err</a:t>
              </a:r>
            </a:p>
            <a:p>
              <a:r>
                <a:rPr lang="en-US" dirty="0">
                  <a:latin typeface="Courier"/>
                  <a:cs typeface="Courier"/>
                </a:rPr>
                <a:t>  </a:t>
              </a:r>
              <a:r>
                <a:rPr lang="en-US" dirty="0" smtClean="0">
                  <a:latin typeface="Courier"/>
                  <a:cs typeface="Courier"/>
                </a:rPr>
                <a:t>job1</a:t>
              </a:r>
              <a:r>
                <a:rPr lang="en-US" dirty="0">
                  <a:latin typeface="Courier"/>
                  <a:cs typeface="Courier"/>
                </a:rPr>
                <a:t>.err</a:t>
              </a:r>
            </a:p>
            <a:p>
              <a:r>
                <a:rPr lang="en-US" dirty="0">
                  <a:latin typeface="Courier"/>
                  <a:cs typeface="Courier"/>
                </a:rPr>
                <a:t>  </a:t>
              </a:r>
              <a:r>
                <a:rPr lang="en-US" dirty="0" smtClean="0">
                  <a:latin typeface="Courier"/>
                  <a:cs typeface="Courier"/>
                </a:rPr>
                <a:t>job2</a:t>
              </a:r>
              <a:r>
                <a:rPr lang="en-US" dirty="0">
                  <a:latin typeface="Courier"/>
                  <a:cs typeface="Courier"/>
                </a:rPr>
                <a:t>.err</a:t>
              </a:r>
              <a:endParaRPr lang="en-US" dirty="0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2068721" y="643041"/>
              <a:ext cx="1430882" cy="9645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en-US" dirty="0" smtClean="0">
                  <a:latin typeface="Courier"/>
                  <a:cs typeface="Courier"/>
                </a:rPr>
                <a:t>file0</a:t>
              </a:r>
              <a:r>
                <a:rPr lang="en-US" dirty="0">
                  <a:latin typeface="Courier"/>
                  <a:cs typeface="Courier"/>
                </a:rPr>
                <a:t>.out</a:t>
              </a:r>
            </a:p>
            <a:p>
              <a:r>
                <a:rPr lang="en-US" dirty="0" smtClean="0">
                  <a:latin typeface="Courier"/>
                  <a:cs typeface="Courier"/>
                </a:rPr>
                <a:t>file1</a:t>
              </a:r>
              <a:r>
                <a:rPr lang="en-US" dirty="0">
                  <a:latin typeface="Courier"/>
                  <a:cs typeface="Courier"/>
                </a:rPr>
                <a:t>.out</a:t>
              </a:r>
            </a:p>
            <a:p>
              <a:r>
                <a:rPr lang="en-US" dirty="0" smtClean="0">
                  <a:latin typeface="Courier"/>
                  <a:cs typeface="Courier"/>
                </a:rPr>
                <a:t>file2</a:t>
              </a:r>
              <a:r>
                <a:rPr lang="en-US" dirty="0">
                  <a:latin typeface="Courier"/>
                  <a:cs typeface="Courier"/>
                </a:rPr>
                <a:t>.out</a:t>
              </a:r>
              <a:endParaRPr lang="en-US" dirty="0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516964" y="3500815"/>
            <a:ext cx="1415973" cy="338554"/>
          </a:xfrm>
          <a:prstGeom prst="rect">
            <a:avLst/>
          </a:prstGeom>
          <a:noFill/>
          <a:ln w="76200" cmpd="sng">
            <a:noFill/>
          </a:ln>
        </p:spPr>
        <p:txBody>
          <a:bodyPr wrap="none" rtlCol="0">
            <a:spAutoFit/>
          </a:bodyPr>
          <a:lstStyle/>
          <a:p>
            <a:r>
              <a:rPr lang="en-US" sz="1600" dirty="0" err="1" smtClean="0">
                <a:solidFill>
                  <a:srgbClr val="000000"/>
                </a:solidFill>
                <a:latin typeface="Courier"/>
                <a:cs typeface="Courier"/>
              </a:rPr>
              <a:t>job.submit</a:t>
            </a:r>
            <a:endParaRPr lang="en-US" sz="1600" dirty="0" smtClean="0">
              <a:solidFill>
                <a:srgbClr val="000000"/>
              </a:solidFill>
              <a:latin typeface="Courier"/>
              <a:cs typeface="Courier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41210" y="1666083"/>
            <a:ext cx="19854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Courier"/>
                <a:cs typeface="Courier"/>
              </a:rPr>
              <a:t>(</a:t>
            </a:r>
            <a:r>
              <a:rPr lang="en-US" dirty="0" err="1" smtClean="0">
                <a:latin typeface="Courier"/>
                <a:cs typeface="Courier"/>
              </a:rPr>
              <a:t>submit_dir</a:t>
            </a:r>
            <a:r>
              <a:rPr lang="en-US" dirty="0" smtClean="0">
                <a:latin typeface="Courier"/>
                <a:cs typeface="Courier"/>
              </a:rPr>
              <a:t>)/</a:t>
            </a:r>
            <a:endParaRPr lang="en-US" dirty="0">
              <a:latin typeface="Courier"/>
              <a:cs typeface="Courier"/>
            </a:endParaRPr>
          </a:p>
        </p:txBody>
      </p:sp>
    </p:spTree>
    <p:extLst>
      <p:ext uri="{BB962C8B-B14F-4D97-AF65-F5344CB8AC3E}">
        <p14:creationId xmlns:p14="http://schemas.microsoft.com/office/powerpoint/2010/main" val="6956212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InitialDir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6910" y="1600201"/>
            <a:ext cx="8672704" cy="3393039"/>
          </a:xfrm>
        </p:spPr>
        <p:txBody>
          <a:bodyPr>
            <a:normAutofit/>
          </a:bodyPr>
          <a:lstStyle/>
          <a:p>
            <a:r>
              <a:rPr lang="en-US" dirty="0" smtClean="0"/>
              <a:t>Change the submission directory for each job using </a:t>
            </a:r>
            <a:r>
              <a:rPr lang="en-US" dirty="0" err="1" smtClean="0">
                <a:solidFill>
                  <a:srgbClr val="CB3A46"/>
                </a:solidFill>
                <a:latin typeface="Courier"/>
                <a:cs typeface="Courier"/>
              </a:rPr>
              <a:t>initialdir</a:t>
            </a:r>
            <a:endParaRPr lang="en-US" dirty="0" smtClean="0">
              <a:solidFill>
                <a:srgbClr val="CB3A46"/>
              </a:solidFill>
              <a:latin typeface="Courier"/>
              <a:cs typeface="Courier"/>
            </a:endParaRPr>
          </a:p>
          <a:p>
            <a:r>
              <a:rPr lang="en-US" dirty="0" smtClean="0">
                <a:cs typeface="Arial"/>
              </a:rPr>
              <a:t>Allows the user to organize job files into separate directories.  </a:t>
            </a:r>
          </a:p>
          <a:p>
            <a:r>
              <a:rPr lang="en-US" dirty="0" smtClean="0">
                <a:cs typeface="Arial"/>
              </a:rPr>
              <a:t>Use the same name for all input/output files</a:t>
            </a:r>
          </a:p>
          <a:p>
            <a:r>
              <a:rPr lang="en-US" dirty="0" smtClean="0">
                <a:cs typeface="Arial"/>
              </a:rPr>
              <a:t>Useful for jobs with lots of output files</a:t>
            </a:r>
          </a:p>
          <a:p>
            <a:endParaRPr lang="en-US" dirty="0">
              <a:cs typeface="Arial"/>
            </a:endParaRPr>
          </a:p>
        </p:txBody>
      </p:sp>
      <p:pic>
        <p:nvPicPr>
          <p:cNvPr id="6" name="Picture 5" descr="box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910" y="4837139"/>
            <a:ext cx="1734541" cy="1734541"/>
          </a:xfrm>
          <a:prstGeom prst="rect">
            <a:avLst/>
          </a:prstGeom>
        </p:spPr>
      </p:pic>
      <p:pic>
        <p:nvPicPr>
          <p:cNvPr id="7" name="Picture 6" descr="box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451" y="4853214"/>
            <a:ext cx="1734541" cy="1734541"/>
          </a:xfrm>
          <a:prstGeom prst="rect">
            <a:avLst/>
          </a:prstGeom>
        </p:spPr>
      </p:pic>
      <p:pic>
        <p:nvPicPr>
          <p:cNvPr id="8" name="Picture 7" descr="box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5992" y="4853214"/>
            <a:ext cx="1734541" cy="1734541"/>
          </a:xfrm>
          <a:prstGeom prst="rect">
            <a:avLst/>
          </a:prstGeom>
        </p:spPr>
      </p:pic>
      <p:pic>
        <p:nvPicPr>
          <p:cNvPr id="9" name="Picture 8" descr="box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0533" y="4853214"/>
            <a:ext cx="1734541" cy="1734541"/>
          </a:xfrm>
          <a:prstGeom prst="rect">
            <a:avLst/>
          </a:prstGeom>
        </p:spPr>
      </p:pic>
      <p:pic>
        <p:nvPicPr>
          <p:cNvPr id="10" name="Picture 9" descr="box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5074" y="4853214"/>
            <a:ext cx="1734541" cy="1734541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11425" y="5483001"/>
            <a:ext cx="914400" cy="9144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000000"/>
                </a:solidFill>
              </a:rPr>
              <a:t>job0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2307253" y="5529798"/>
            <a:ext cx="914400" cy="9144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000000"/>
                </a:solidFill>
              </a:rPr>
              <a:t>job1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4091840" y="5483001"/>
            <a:ext cx="914400" cy="9144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000000"/>
                </a:solidFill>
              </a:rPr>
              <a:t>job2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5779964" y="5483001"/>
            <a:ext cx="914400" cy="9144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000000"/>
                </a:solidFill>
              </a:rPr>
              <a:t>job3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7499571" y="5483001"/>
            <a:ext cx="914400" cy="9144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000000"/>
                </a:solidFill>
              </a:rPr>
              <a:t>job4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1303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Separate Jobs with </a:t>
            </a:r>
            <a:r>
              <a:rPr lang="en-US" dirty="0" err="1" smtClean="0"/>
              <a:t>InitialDir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33338" y="3638228"/>
            <a:ext cx="8453463" cy="2585323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ourier"/>
                <a:cs typeface="Courier"/>
              </a:rPr>
              <a:t>executable = </a:t>
            </a:r>
            <a:r>
              <a:rPr lang="en-US" dirty="0" err="1" smtClean="0">
                <a:latin typeface="Courier"/>
                <a:cs typeface="Courier"/>
              </a:rPr>
              <a:t>analyze.exe</a:t>
            </a:r>
            <a:endParaRPr lang="en-US" dirty="0" smtClean="0">
              <a:latin typeface="Courier"/>
              <a:cs typeface="Courier"/>
            </a:endParaRPr>
          </a:p>
          <a:p>
            <a:r>
              <a:rPr lang="en-US" dirty="0" err="1">
                <a:latin typeface="Courier"/>
                <a:cs typeface="Courier"/>
              </a:rPr>
              <a:t>initialdir</a:t>
            </a:r>
            <a:r>
              <a:rPr lang="en-US" dirty="0">
                <a:latin typeface="Courier"/>
                <a:cs typeface="Courier"/>
              </a:rPr>
              <a:t> = </a:t>
            </a:r>
            <a:r>
              <a:rPr lang="en-US" b="1" dirty="0">
                <a:latin typeface="Courier"/>
                <a:cs typeface="Courier"/>
              </a:rPr>
              <a:t>job$(</a:t>
            </a:r>
            <a:r>
              <a:rPr lang="en-US" b="1" dirty="0" err="1">
                <a:latin typeface="Courier"/>
                <a:cs typeface="Courier"/>
              </a:rPr>
              <a:t>ProcId</a:t>
            </a:r>
            <a:r>
              <a:rPr lang="en-US" b="1" dirty="0" smtClean="0">
                <a:latin typeface="Courier"/>
                <a:cs typeface="Courier"/>
              </a:rPr>
              <a:t>)</a:t>
            </a:r>
            <a:endParaRPr lang="en-US" dirty="0" smtClean="0">
              <a:latin typeface="Courier"/>
              <a:cs typeface="Courier"/>
            </a:endParaRPr>
          </a:p>
          <a:p>
            <a:r>
              <a:rPr lang="en-US" dirty="0" smtClean="0">
                <a:latin typeface="Courier"/>
                <a:cs typeface="Courier"/>
              </a:rPr>
              <a:t>arguments = </a:t>
            </a:r>
            <a:r>
              <a:rPr lang="en-US" dirty="0" err="1" smtClean="0">
                <a:latin typeface="Courier"/>
                <a:cs typeface="Courier"/>
              </a:rPr>
              <a:t>file.in</a:t>
            </a:r>
            <a:r>
              <a:rPr lang="en-US" dirty="0" smtClean="0">
                <a:latin typeface="Courier"/>
                <a:cs typeface="Courier"/>
              </a:rPr>
              <a:t> </a:t>
            </a:r>
            <a:r>
              <a:rPr lang="en-US" dirty="0" err="1" smtClean="0">
                <a:latin typeface="Courier"/>
                <a:cs typeface="Courier"/>
              </a:rPr>
              <a:t>file.out</a:t>
            </a:r>
            <a:endParaRPr lang="en-US" dirty="0">
              <a:latin typeface="Courier"/>
              <a:cs typeface="Courier"/>
            </a:endParaRPr>
          </a:p>
          <a:p>
            <a:r>
              <a:rPr lang="en-US" dirty="0" err="1" smtClean="0">
                <a:latin typeface="Courier"/>
                <a:cs typeface="Courier"/>
              </a:rPr>
              <a:t>transfer_input_files</a:t>
            </a:r>
            <a:r>
              <a:rPr lang="en-US" dirty="0" smtClean="0">
                <a:latin typeface="Courier"/>
                <a:cs typeface="Courier"/>
              </a:rPr>
              <a:t> = </a:t>
            </a:r>
            <a:r>
              <a:rPr lang="en-US" dirty="0" err="1" smtClean="0">
                <a:latin typeface="Courier"/>
                <a:cs typeface="Courier"/>
              </a:rPr>
              <a:t>file.in</a:t>
            </a:r>
            <a:r>
              <a:rPr lang="en-US" dirty="0" smtClean="0">
                <a:latin typeface="Courier"/>
                <a:cs typeface="Courier"/>
              </a:rPr>
              <a:t> </a:t>
            </a:r>
          </a:p>
          <a:p>
            <a:endParaRPr lang="en-US" dirty="0" smtClean="0">
              <a:latin typeface="Courier"/>
              <a:cs typeface="Courier"/>
            </a:endParaRPr>
          </a:p>
          <a:p>
            <a:r>
              <a:rPr lang="en-US" dirty="0">
                <a:latin typeface="Courier"/>
                <a:cs typeface="Courier"/>
              </a:rPr>
              <a:t>log = </a:t>
            </a:r>
            <a:r>
              <a:rPr lang="en-US" dirty="0" err="1">
                <a:latin typeface="Courier"/>
                <a:cs typeface="Courier"/>
              </a:rPr>
              <a:t>job.log</a:t>
            </a:r>
            <a:endParaRPr lang="en-US" dirty="0">
              <a:latin typeface="Courier"/>
              <a:cs typeface="Courier"/>
            </a:endParaRPr>
          </a:p>
          <a:p>
            <a:r>
              <a:rPr lang="en-US" dirty="0">
                <a:latin typeface="Courier"/>
                <a:cs typeface="Courier"/>
              </a:rPr>
              <a:t>error = </a:t>
            </a:r>
            <a:r>
              <a:rPr lang="en-US" dirty="0" err="1" smtClean="0">
                <a:latin typeface="Courier"/>
                <a:cs typeface="Courier"/>
              </a:rPr>
              <a:t>job.err</a:t>
            </a:r>
            <a:endParaRPr lang="en-US" dirty="0">
              <a:latin typeface="Courier"/>
              <a:cs typeface="Courier"/>
            </a:endParaRPr>
          </a:p>
          <a:p>
            <a:endParaRPr lang="en-US" dirty="0">
              <a:latin typeface="Courier"/>
              <a:cs typeface="Courier"/>
            </a:endParaRPr>
          </a:p>
          <a:p>
            <a:r>
              <a:rPr lang="en-US" dirty="0" smtClean="0">
                <a:latin typeface="Courier"/>
                <a:cs typeface="Courier"/>
              </a:rPr>
              <a:t>queue </a:t>
            </a:r>
            <a:r>
              <a:rPr lang="en-US" dirty="0">
                <a:latin typeface="Courier"/>
                <a:cs typeface="Courier"/>
              </a:rPr>
              <a:t>3</a:t>
            </a:r>
            <a:endParaRPr lang="en-US" dirty="0" smtClean="0">
              <a:latin typeface="Courier"/>
              <a:cs typeface="Courier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33338" y="1825811"/>
            <a:ext cx="8453463" cy="149112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dirty="0" err="1" smtClean="0">
                <a:latin typeface="Courier"/>
                <a:cs typeface="Courier"/>
              </a:rPr>
              <a:t>job.submit</a:t>
            </a:r>
            <a:endParaRPr lang="en-US" dirty="0" smtClean="0">
              <a:latin typeface="Courier"/>
              <a:cs typeface="Courier"/>
            </a:endParaRPr>
          </a:p>
          <a:p>
            <a:r>
              <a:rPr lang="en-US" dirty="0" err="1" smtClean="0">
                <a:latin typeface="Courier"/>
                <a:cs typeface="Courier"/>
              </a:rPr>
              <a:t>analyze.exe</a:t>
            </a:r>
            <a:endParaRPr lang="en-US" dirty="0" smtClean="0">
              <a:latin typeface="Courier"/>
              <a:cs typeface="Courier"/>
            </a:endParaRPr>
          </a:p>
          <a:p>
            <a:endParaRPr lang="en-US" dirty="0">
              <a:latin typeface="Courier"/>
              <a:cs typeface="Courier"/>
            </a:endParaRPr>
          </a:p>
          <a:p>
            <a:endParaRPr lang="en-US" dirty="0" smtClean="0">
              <a:latin typeface="Courier"/>
              <a:cs typeface="Courier"/>
            </a:endParaRPr>
          </a:p>
          <a:p>
            <a:endParaRPr lang="en-US" dirty="0" smtClean="0">
              <a:latin typeface="Courier"/>
              <a:cs typeface="Courier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441388" y="1792941"/>
            <a:ext cx="1778000" cy="1524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 smtClean="0">
                <a:latin typeface="Courier"/>
                <a:cs typeface="Courier"/>
              </a:rPr>
              <a:t>job0/</a:t>
            </a:r>
          </a:p>
          <a:p>
            <a:r>
              <a:rPr lang="en-US" b="1" dirty="0" smtClean="0">
                <a:latin typeface="Courier"/>
                <a:cs typeface="Courier"/>
              </a:rPr>
              <a:t>  </a:t>
            </a:r>
            <a:r>
              <a:rPr lang="en-US" dirty="0" err="1" smtClean="0">
                <a:latin typeface="Courier"/>
                <a:cs typeface="Courier"/>
              </a:rPr>
              <a:t>file.in</a:t>
            </a:r>
            <a:endParaRPr lang="en-US" dirty="0">
              <a:latin typeface="Courier"/>
              <a:cs typeface="Courier"/>
            </a:endParaRPr>
          </a:p>
          <a:p>
            <a:r>
              <a:rPr lang="en-US" dirty="0">
                <a:latin typeface="Courier"/>
                <a:cs typeface="Courier"/>
              </a:rPr>
              <a:t>  </a:t>
            </a:r>
            <a:r>
              <a:rPr lang="en-US" dirty="0" err="1" smtClean="0">
                <a:latin typeface="Courier"/>
                <a:cs typeface="Courier"/>
              </a:rPr>
              <a:t>job.log</a:t>
            </a:r>
            <a:endParaRPr lang="en-US" dirty="0">
              <a:latin typeface="Courier"/>
              <a:cs typeface="Courier"/>
            </a:endParaRPr>
          </a:p>
          <a:p>
            <a:r>
              <a:rPr lang="en-US" dirty="0">
                <a:latin typeface="Courier"/>
                <a:cs typeface="Courier"/>
              </a:rPr>
              <a:t>  </a:t>
            </a:r>
            <a:r>
              <a:rPr lang="en-US" dirty="0" err="1" smtClean="0">
                <a:latin typeface="Courier"/>
                <a:cs typeface="Courier"/>
              </a:rPr>
              <a:t>job.err</a:t>
            </a:r>
            <a:endParaRPr lang="en-US" dirty="0">
              <a:latin typeface="Courier"/>
              <a:cs typeface="Courier"/>
            </a:endParaRPr>
          </a:p>
          <a:p>
            <a:r>
              <a:rPr lang="en-US" dirty="0">
                <a:latin typeface="Courier"/>
                <a:cs typeface="Courier"/>
              </a:rPr>
              <a:t>  </a:t>
            </a:r>
            <a:r>
              <a:rPr lang="en-US" dirty="0" err="1" smtClean="0">
                <a:latin typeface="Courier"/>
                <a:cs typeface="Courier"/>
              </a:rPr>
              <a:t>file.out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4371788" y="1807884"/>
            <a:ext cx="1778000" cy="1524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 smtClean="0">
                <a:latin typeface="Courier"/>
                <a:cs typeface="Courier"/>
              </a:rPr>
              <a:t>job1/</a:t>
            </a:r>
          </a:p>
          <a:p>
            <a:r>
              <a:rPr lang="en-US" b="1" dirty="0" smtClean="0">
                <a:latin typeface="Courier"/>
                <a:cs typeface="Courier"/>
              </a:rPr>
              <a:t>  </a:t>
            </a:r>
            <a:r>
              <a:rPr lang="en-US" dirty="0" err="1" smtClean="0">
                <a:latin typeface="Courier"/>
                <a:cs typeface="Courier"/>
              </a:rPr>
              <a:t>file.in</a:t>
            </a:r>
            <a:endParaRPr lang="en-US" dirty="0">
              <a:latin typeface="Courier"/>
              <a:cs typeface="Courier"/>
            </a:endParaRPr>
          </a:p>
          <a:p>
            <a:r>
              <a:rPr lang="en-US" dirty="0">
                <a:latin typeface="Courier"/>
                <a:cs typeface="Courier"/>
              </a:rPr>
              <a:t>  </a:t>
            </a:r>
            <a:r>
              <a:rPr lang="en-US" dirty="0" err="1" smtClean="0">
                <a:latin typeface="Courier"/>
                <a:cs typeface="Courier"/>
              </a:rPr>
              <a:t>job.log</a:t>
            </a:r>
            <a:endParaRPr lang="en-US" dirty="0">
              <a:latin typeface="Courier"/>
              <a:cs typeface="Courier"/>
            </a:endParaRPr>
          </a:p>
          <a:p>
            <a:r>
              <a:rPr lang="en-US" dirty="0">
                <a:latin typeface="Courier"/>
                <a:cs typeface="Courier"/>
              </a:rPr>
              <a:t>  </a:t>
            </a:r>
            <a:r>
              <a:rPr lang="en-US" dirty="0" err="1" smtClean="0">
                <a:latin typeface="Courier"/>
                <a:cs typeface="Courier"/>
              </a:rPr>
              <a:t>job.err</a:t>
            </a:r>
            <a:endParaRPr lang="en-US" dirty="0">
              <a:latin typeface="Courier"/>
              <a:cs typeface="Courier"/>
            </a:endParaRPr>
          </a:p>
          <a:p>
            <a:r>
              <a:rPr lang="en-US" dirty="0">
                <a:latin typeface="Courier"/>
                <a:cs typeface="Courier"/>
              </a:rPr>
              <a:t>  </a:t>
            </a:r>
            <a:r>
              <a:rPr lang="en-US" dirty="0" err="1" smtClean="0">
                <a:latin typeface="Courier"/>
                <a:cs typeface="Courier"/>
              </a:rPr>
              <a:t>file.out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6179672" y="1825812"/>
            <a:ext cx="1778000" cy="1524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 smtClean="0">
                <a:latin typeface="Courier"/>
                <a:cs typeface="Courier"/>
              </a:rPr>
              <a:t>job2/</a:t>
            </a:r>
          </a:p>
          <a:p>
            <a:r>
              <a:rPr lang="en-US" b="1" dirty="0" smtClean="0">
                <a:latin typeface="Courier"/>
                <a:cs typeface="Courier"/>
              </a:rPr>
              <a:t>  </a:t>
            </a:r>
            <a:r>
              <a:rPr lang="en-US" dirty="0" err="1" smtClean="0">
                <a:latin typeface="Courier"/>
                <a:cs typeface="Courier"/>
              </a:rPr>
              <a:t>file.in</a:t>
            </a:r>
            <a:endParaRPr lang="en-US" dirty="0">
              <a:latin typeface="Courier"/>
              <a:cs typeface="Courier"/>
            </a:endParaRPr>
          </a:p>
          <a:p>
            <a:r>
              <a:rPr lang="en-US" dirty="0">
                <a:latin typeface="Courier"/>
                <a:cs typeface="Courier"/>
              </a:rPr>
              <a:t>  </a:t>
            </a:r>
            <a:r>
              <a:rPr lang="en-US" dirty="0" err="1" smtClean="0">
                <a:latin typeface="Courier"/>
                <a:cs typeface="Courier"/>
              </a:rPr>
              <a:t>job.log</a:t>
            </a:r>
            <a:endParaRPr lang="en-US" dirty="0">
              <a:latin typeface="Courier"/>
              <a:cs typeface="Courier"/>
            </a:endParaRPr>
          </a:p>
          <a:p>
            <a:r>
              <a:rPr lang="en-US" dirty="0">
                <a:latin typeface="Courier"/>
                <a:cs typeface="Courier"/>
              </a:rPr>
              <a:t>  </a:t>
            </a:r>
            <a:r>
              <a:rPr lang="en-US" dirty="0" err="1" smtClean="0">
                <a:latin typeface="Courier"/>
                <a:cs typeface="Courier"/>
              </a:rPr>
              <a:t>job.err</a:t>
            </a:r>
            <a:endParaRPr lang="en-US" dirty="0">
              <a:latin typeface="Courier"/>
              <a:cs typeface="Courier"/>
            </a:endParaRPr>
          </a:p>
          <a:p>
            <a:r>
              <a:rPr lang="en-US" dirty="0">
                <a:latin typeface="Courier"/>
                <a:cs typeface="Courier"/>
              </a:rPr>
              <a:t>  </a:t>
            </a:r>
            <a:r>
              <a:rPr lang="en-US" dirty="0" err="1" smtClean="0">
                <a:latin typeface="Courier"/>
                <a:cs typeface="Courier"/>
              </a:rPr>
              <a:t>file.out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33338" y="3314521"/>
            <a:ext cx="1415973" cy="338554"/>
          </a:xfrm>
          <a:prstGeom prst="rect">
            <a:avLst/>
          </a:prstGeom>
          <a:noFill/>
          <a:ln w="76200" cmpd="sng">
            <a:noFill/>
          </a:ln>
        </p:spPr>
        <p:txBody>
          <a:bodyPr wrap="none" rtlCol="0">
            <a:spAutoFit/>
          </a:bodyPr>
          <a:lstStyle/>
          <a:p>
            <a:r>
              <a:rPr lang="en-US" sz="1600" dirty="0" err="1" smtClean="0">
                <a:solidFill>
                  <a:srgbClr val="000000"/>
                </a:solidFill>
                <a:latin typeface="Courier"/>
                <a:cs typeface="Courier"/>
              </a:rPr>
              <a:t>job.submit</a:t>
            </a:r>
            <a:endParaRPr lang="en-US" sz="1600" dirty="0" smtClean="0">
              <a:solidFill>
                <a:srgbClr val="000000"/>
              </a:solidFill>
              <a:latin typeface="Courier"/>
              <a:cs typeface="Courier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33338" y="1450453"/>
            <a:ext cx="19854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Courier"/>
                <a:cs typeface="Courier"/>
              </a:rPr>
              <a:t>(</a:t>
            </a:r>
            <a:r>
              <a:rPr lang="en-US" dirty="0" err="1" smtClean="0">
                <a:latin typeface="Courier"/>
                <a:cs typeface="Courier"/>
              </a:rPr>
              <a:t>submit_dir</a:t>
            </a:r>
            <a:r>
              <a:rPr lang="en-US" dirty="0" smtClean="0">
                <a:latin typeface="Courier"/>
                <a:cs typeface="Courier"/>
              </a:rPr>
              <a:t>)/</a:t>
            </a:r>
            <a:endParaRPr lang="en-US" dirty="0">
              <a:latin typeface="Courier"/>
              <a:cs typeface="Courier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5662706" y="4078941"/>
            <a:ext cx="2629647" cy="164353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Arial"/>
                <a:cs typeface="Arial"/>
              </a:rPr>
              <a:t>Executable should be in the directory with the submit file, *not*  in the individual job directories</a:t>
            </a:r>
            <a:endParaRPr lang="en-US" dirty="0">
              <a:latin typeface="Arial"/>
              <a:cs typeface="Arial"/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 flipH="1" flipV="1">
            <a:off x="3720353" y="3869765"/>
            <a:ext cx="1942354" cy="101600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cxnSp>
      <p:cxnSp>
        <p:nvCxnSpPr>
          <p:cNvPr id="15" name="Straight Arrow Connector 14"/>
          <p:cNvCxnSpPr>
            <a:stCxn id="11" idx="1"/>
          </p:cNvCxnSpPr>
          <p:nvPr/>
        </p:nvCxnSpPr>
        <p:spPr>
          <a:xfrm flipH="1" flipV="1">
            <a:off x="1649311" y="2525059"/>
            <a:ext cx="4013395" cy="237564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cxnSp>
    </p:spTree>
    <p:extLst>
      <p:ext uri="{BB962C8B-B14F-4D97-AF65-F5344CB8AC3E}">
        <p14:creationId xmlns:p14="http://schemas.microsoft.com/office/powerpoint/2010/main" val="13285897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Other Submission Methods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What if your input files/directories aren’t numbered from 0 - (N-1)?  </a:t>
            </a:r>
          </a:p>
          <a:p>
            <a:r>
              <a:rPr lang="en-US" dirty="0" smtClean="0"/>
              <a:t>There are other ways to submit many jobs!</a:t>
            </a:r>
            <a:endParaRPr lang="en-US" dirty="0"/>
          </a:p>
        </p:txBody>
      </p:sp>
      <p:pic>
        <p:nvPicPr>
          <p:cNvPr id="5" name="Picture 4" descr="sak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8843" y="3510624"/>
            <a:ext cx="3763498" cy="2951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12447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Submitting Multiple Jobs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39952" y="1600200"/>
            <a:ext cx="2266908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Replacing single job inputs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with a variable of choice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57200" y="1779431"/>
            <a:ext cx="6038055" cy="1754327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ourier"/>
                <a:cs typeface="Courier"/>
              </a:rPr>
              <a:t>executable = </a:t>
            </a:r>
            <a:r>
              <a:rPr lang="en-US" dirty="0" err="1" smtClean="0">
                <a:latin typeface="Courier"/>
                <a:cs typeface="Courier"/>
              </a:rPr>
              <a:t>compare_states</a:t>
            </a:r>
            <a:endParaRPr lang="en-US" dirty="0" smtClean="0">
              <a:latin typeface="Courier"/>
              <a:cs typeface="Courier"/>
            </a:endParaRPr>
          </a:p>
          <a:p>
            <a:r>
              <a:rPr lang="en-US" dirty="0" smtClean="0">
                <a:latin typeface="Courier"/>
                <a:cs typeface="Courier"/>
              </a:rPr>
              <a:t>arguments = </a:t>
            </a:r>
            <a:r>
              <a:rPr lang="en-US" dirty="0" err="1" smtClean="0">
                <a:latin typeface="Courier"/>
                <a:cs typeface="Courier"/>
              </a:rPr>
              <a:t>wi.dat</a:t>
            </a:r>
            <a:r>
              <a:rPr lang="en-US" dirty="0" smtClean="0">
                <a:latin typeface="Courier"/>
                <a:cs typeface="Courier"/>
              </a:rPr>
              <a:t> </a:t>
            </a:r>
            <a:r>
              <a:rPr lang="en-US" dirty="0" err="1" smtClean="0">
                <a:latin typeface="Courier"/>
                <a:cs typeface="Courier"/>
              </a:rPr>
              <a:t>us.dat</a:t>
            </a:r>
            <a:r>
              <a:rPr lang="en-US" dirty="0" smtClean="0">
                <a:latin typeface="Courier"/>
                <a:cs typeface="Courier"/>
              </a:rPr>
              <a:t> </a:t>
            </a:r>
            <a:r>
              <a:rPr lang="en-US" dirty="0" err="1" smtClean="0">
                <a:latin typeface="Courier"/>
                <a:cs typeface="Courier"/>
              </a:rPr>
              <a:t>wi.dat.out</a:t>
            </a:r>
            <a:endParaRPr lang="en-US" dirty="0" smtClean="0">
              <a:latin typeface="Courier"/>
              <a:cs typeface="Courier"/>
            </a:endParaRPr>
          </a:p>
          <a:p>
            <a:endParaRPr lang="en-US" dirty="0">
              <a:latin typeface="Courier"/>
              <a:cs typeface="Courier"/>
            </a:endParaRPr>
          </a:p>
          <a:p>
            <a:r>
              <a:rPr lang="en-US" dirty="0" err="1" smtClean="0">
                <a:latin typeface="Courier"/>
                <a:cs typeface="Courier"/>
              </a:rPr>
              <a:t>transfer_input_files</a:t>
            </a:r>
            <a:r>
              <a:rPr lang="en-US" dirty="0" smtClean="0">
                <a:latin typeface="Courier"/>
                <a:cs typeface="Courier"/>
              </a:rPr>
              <a:t> = </a:t>
            </a:r>
            <a:r>
              <a:rPr lang="en-US" dirty="0" err="1" smtClean="0">
                <a:latin typeface="Courier"/>
                <a:cs typeface="Courier"/>
              </a:rPr>
              <a:t>us.dat</a:t>
            </a:r>
            <a:r>
              <a:rPr lang="en-US" dirty="0" smtClean="0">
                <a:latin typeface="Courier"/>
                <a:cs typeface="Courier"/>
              </a:rPr>
              <a:t>, </a:t>
            </a:r>
            <a:r>
              <a:rPr lang="en-US" dirty="0" err="1" smtClean="0">
                <a:latin typeface="Courier"/>
                <a:cs typeface="Courier"/>
              </a:rPr>
              <a:t>wi.dat</a:t>
            </a:r>
            <a:endParaRPr lang="en-US" dirty="0" smtClean="0">
              <a:latin typeface="Courier"/>
              <a:cs typeface="Courier"/>
            </a:endParaRPr>
          </a:p>
          <a:p>
            <a:endParaRPr lang="en-US" dirty="0">
              <a:latin typeface="Courier"/>
              <a:cs typeface="Courier"/>
            </a:endParaRPr>
          </a:p>
          <a:p>
            <a:r>
              <a:rPr lang="en-US" dirty="0" smtClean="0">
                <a:latin typeface="Courier"/>
                <a:cs typeface="Courier"/>
              </a:rPr>
              <a:t>queue 1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57200" y="4501276"/>
            <a:ext cx="6038055" cy="1754327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ourier"/>
                <a:cs typeface="Courier"/>
              </a:rPr>
              <a:t>executable = </a:t>
            </a:r>
            <a:r>
              <a:rPr lang="en-US" dirty="0" err="1" smtClean="0">
                <a:latin typeface="Courier"/>
                <a:cs typeface="Courier"/>
              </a:rPr>
              <a:t>compare_states</a:t>
            </a:r>
            <a:endParaRPr lang="en-US" dirty="0" smtClean="0">
              <a:latin typeface="Courier"/>
              <a:cs typeface="Courier"/>
            </a:endParaRPr>
          </a:p>
          <a:p>
            <a:r>
              <a:rPr lang="en-US" dirty="0" smtClean="0">
                <a:latin typeface="Courier"/>
                <a:cs typeface="Courier"/>
              </a:rPr>
              <a:t>arguments = </a:t>
            </a:r>
            <a:r>
              <a:rPr lang="en-US" b="1" dirty="0" smtClean="0">
                <a:latin typeface="Courier"/>
                <a:cs typeface="Courier"/>
              </a:rPr>
              <a:t>$(</a:t>
            </a:r>
            <a:r>
              <a:rPr lang="en-US" b="1" dirty="0" err="1" smtClean="0">
                <a:latin typeface="Courier"/>
                <a:cs typeface="Courier"/>
              </a:rPr>
              <a:t>infile</a:t>
            </a:r>
            <a:r>
              <a:rPr lang="en-US" b="1" dirty="0" smtClean="0">
                <a:latin typeface="Courier"/>
                <a:cs typeface="Courier"/>
              </a:rPr>
              <a:t>) </a:t>
            </a:r>
            <a:r>
              <a:rPr lang="en-US" dirty="0" err="1" smtClean="0">
                <a:latin typeface="Courier"/>
                <a:cs typeface="Courier"/>
              </a:rPr>
              <a:t>us.dat</a:t>
            </a:r>
            <a:r>
              <a:rPr lang="en-US" dirty="0" smtClean="0">
                <a:latin typeface="Courier"/>
                <a:cs typeface="Courier"/>
              </a:rPr>
              <a:t> </a:t>
            </a:r>
            <a:r>
              <a:rPr lang="en-US" b="1" dirty="0" smtClean="0">
                <a:latin typeface="Courier"/>
                <a:cs typeface="Courier"/>
              </a:rPr>
              <a:t>$(</a:t>
            </a:r>
            <a:r>
              <a:rPr lang="en-US" b="1" dirty="0" err="1" smtClean="0">
                <a:latin typeface="Courier"/>
                <a:cs typeface="Courier"/>
              </a:rPr>
              <a:t>infile</a:t>
            </a:r>
            <a:r>
              <a:rPr lang="en-US" b="1" dirty="0" smtClean="0">
                <a:latin typeface="Courier"/>
                <a:cs typeface="Courier"/>
              </a:rPr>
              <a:t>)</a:t>
            </a:r>
            <a:r>
              <a:rPr lang="en-US" dirty="0" smtClean="0">
                <a:latin typeface="Courier"/>
                <a:cs typeface="Courier"/>
              </a:rPr>
              <a:t>.out</a:t>
            </a:r>
          </a:p>
          <a:p>
            <a:endParaRPr lang="en-US" dirty="0">
              <a:latin typeface="Courier"/>
              <a:cs typeface="Courier"/>
            </a:endParaRPr>
          </a:p>
          <a:p>
            <a:r>
              <a:rPr lang="en-US" dirty="0" err="1" smtClean="0">
                <a:latin typeface="Courier"/>
                <a:cs typeface="Courier"/>
              </a:rPr>
              <a:t>transfer_input_files</a:t>
            </a:r>
            <a:r>
              <a:rPr lang="en-US" dirty="0" smtClean="0">
                <a:latin typeface="Courier"/>
                <a:cs typeface="Courier"/>
              </a:rPr>
              <a:t> = </a:t>
            </a:r>
            <a:r>
              <a:rPr lang="en-US" dirty="0" err="1" smtClean="0">
                <a:latin typeface="Courier"/>
                <a:cs typeface="Courier"/>
              </a:rPr>
              <a:t>us.dat</a:t>
            </a:r>
            <a:r>
              <a:rPr lang="en-US" dirty="0" smtClean="0">
                <a:latin typeface="Courier"/>
                <a:cs typeface="Courier"/>
              </a:rPr>
              <a:t>, </a:t>
            </a:r>
            <a:r>
              <a:rPr lang="en-US" b="1" dirty="0" smtClean="0">
                <a:latin typeface="Courier"/>
                <a:cs typeface="Courier"/>
              </a:rPr>
              <a:t>$(</a:t>
            </a:r>
            <a:r>
              <a:rPr lang="en-US" b="1" dirty="0" err="1" smtClean="0">
                <a:latin typeface="Courier"/>
                <a:cs typeface="Courier"/>
              </a:rPr>
              <a:t>infile</a:t>
            </a:r>
            <a:r>
              <a:rPr lang="en-US" b="1" dirty="0" smtClean="0">
                <a:latin typeface="Courier"/>
                <a:cs typeface="Courier"/>
              </a:rPr>
              <a:t>)</a:t>
            </a:r>
          </a:p>
          <a:p>
            <a:endParaRPr lang="en-US" dirty="0">
              <a:latin typeface="Courier"/>
              <a:cs typeface="Courier"/>
            </a:endParaRPr>
          </a:p>
          <a:p>
            <a:r>
              <a:rPr lang="en-US" dirty="0" smtClean="0">
                <a:latin typeface="Courier"/>
                <a:cs typeface="Courier"/>
              </a:rPr>
              <a:t>queue ...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2125443" y="2126265"/>
            <a:ext cx="977488" cy="321500"/>
          </a:xfrm>
          <a:prstGeom prst="roundRect">
            <a:avLst/>
          </a:prstGeom>
          <a:solidFill>
            <a:schemeClr val="accent6">
              <a:alpha val="30000"/>
            </a:schemeClr>
          </a:solidFill>
          <a:ln>
            <a:solidFill>
              <a:schemeClr val="accent6">
                <a:shade val="95000"/>
                <a:satMod val="105000"/>
                <a:alpha val="30000"/>
              </a:schemeClr>
            </a:solidFill>
          </a:ln>
          <a:effectLst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/>
          <p:cNvSpPr/>
          <p:nvPr/>
        </p:nvSpPr>
        <p:spPr>
          <a:xfrm>
            <a:off x="4102958" y="2126265"/>
            <a:ext cx="864946" cy="321500"/>
          </a:xfrm>
          <a:prstGeom prst="roundRect">
            <a:avLst/>
          </a:prstGeom>
          <a:solidFill>
            <a:schemeClr val="accent6">
              <a:alpha val="30000"/>
            </a:schemeClr>
          </a:solidFill>
          <a:ln>
            <a:solidFill>
              <a:schemeClr val="accent6">
                <a:shade val="95000"/>
                <a:satMod val="105000"/>
                <a:alpha val="30000"/>
              </a:schemeClr>
            </a:solidFill>
          </a:ln>
          <a:effectLst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/>
          <p:cNvSpPr/>
          <p:nvPr/>
        </p:nvSpPr>
        <p:spPr>
          <a:xfrm>
            <a:off x="4778208" y="2640665"/>
            <a:ext cx="864946" cy="321500"/>
          </a:xfrm>
          <a:prstGeom prst="roundRect">
            <a:avLst/>
          </a:prstGeom>
          <a:solidFill>
            <a:schemeClr val="accent6">
              <a:alpha val="30000"/>
            </a:schemeClr>
          </a:solidFill>
          <a:ln>
            <a:solidFill>
              <a:schemeClr val="accent6">
                <a:shade val="95000"/>
                <a:satMod val="105000"/>
                <a:alpha val="30000"/>
              </a:schemeClr>
            </a:solidFill>
          </a:ln>
          <a:effectLst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07735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48881783"/>
              </p:ext>
            </p:extLst>
          </p:nvPr>
        </p:nvGraphicFramePr>
        <p:xfrm>
          <a:off x="457200" y="1533569"/>
          <a:ext cx="8369272" cy="4831372"/>
        </p:xfrm>
        <a:graphic>
          <a:graphicData uri="http://schemas.openxmlformats.org/drawingml/2006/table">
            <a:tbl>
              <a:tblPr bandCol="1">
                <a:tableStyleId>{616DA210-FB5B-4158-B5E0-FEB733F419BA}</a:tableStyleId>
              </a:tblPr>
              <a:tblGrid>
                <a:gridCol w="1632857"/>
                <a:gridCol w="6736415"/>
              </a:tblGrid>
              <a:tr h="2011162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Arial"/>
                          <a:cs typeface="Arial"/>
                        </a:rPr>
                        <a:t>multiple “queue” statements</a:t>
                      </a:r>
                      <a:endParaRPr lang="en-US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Arial"/>
                        <a:cs typeface="Arial"/>
                      </a:endParaRPr>
                    </a:p>
                  </a:txBody>
                  <a:tcPr/>
                </a:tc>
              </a:tr>
              <a:tr h="669302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Arial"/>
                          <a:cs typeface="Arial"/>
                        </a:rPr>
                        <a:t>matching ... pattern</a:t>
                      </a:r>
                      <a:endParaRPr lang="en-US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Arial"/>
                        <a:cs typeface="Arial"/>
                      </a:endParaRPr>
                    </a:p>
                  </a:txBody>
                  <a:tcPr/>
                </a:tc>
              </a:tr>
              <a:tr h="626908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Arial"/>
                          <a:cs typeface="Arial"/>
                        </a:rPr>
                        <a:t>in ... list</a:t>
                      </a:r>
                      <a:endParaRPr lang="en-US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Arial"/>
                        <a:cs typeface="Arial"/>
                      </a:endParaRPr>
                    </a:p>
                  </a:txBody>
                  <a:tcPr/>
                </a:tc>
              </a:tr>
              <a:tr h="1524000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Arial"/>
                          <a:cs typeface="Arial"/>
                        </a:rPr>
                        <a:t>from ... file</a:t>
                      </a:r>
                      <a:endParaRPr lang="en-US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Arial"/>
                        <a:cs typeface="Arial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Possible Queue Statements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371628" y="1641536"/>
            <a:ext cx="6315172" cy="1754327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err="1" smtClean="0">
                <a:latin typeface="Courier"/>
                <a:cs typeface="Courier"/>
              </a:rPr>
              <a:t>infile</a:t>
            </a:r>
            <a:r>
              <a:rPr lang="en-US" dirty="0" smtClean="0">
                <a:latin typeface="Courier"/>
                <a:cs typeface="Courier"/>
              </a:rPr>
              <a:t> = </a:t>
            </a:r>
            <a:r>
              <a:rPr lang="en-US" dirty="0" err="1" smtClean="0">
                <a:latin typeface="Courier"/>
                <a:cs typeface="Courier"/>
              </a:rPr>
              <a:t>wi.dat</a:t>
            </a:r>
            <a:endParaRPr lang="en-US" dirty="0" smtClean="0">
              <a:latin typeface="Courier"/>
              <a:cs typeface="Courier"/>
            </a:endParaRPr>
          </a:p>
          <a:p>
            <a:r>
              <a:rPr lang="en-US" dirty="0" smtClean="0">
                <a:latin typeface="Courier"/>
                <a:cs typeface="Courier"/>
              </a:rPr>
              <a:t>queue 1</a:t>
            </a:r>
          </a:p>
          <a:p>
            <a:r>
              <a:rPr lang="en-US" dirty="0" err="1" smtClean="0">
                <a:latin typeface="Courier"/>
                <a:cs typeface="Courier"/>
              </a:rPr>
              <a:t>infile</a:t>
            </a:r>
            <a:r>
              <a:rPr lang="en-US" dirty="0" smtClean="0">
                <a:latin typeface="Courier"/>
                <a:cs typeface="Courier"/>
              </a:rPr>
              <a:t> = </a:t>
            </a:r>
            <a:r>
              <a:rPr lang="en-US" dirty="0" err="1" smtClean="0">
                <a:latin typeface="Courier"/>
                <a:cs typeface="Courier"/>
              </a:rPr>
              <a:t>ca.dat</a:t>
            </a:r>
            <a:endParaRPr lang="en-US" dirty="0" smtClean="0">
              <a:latin typeface="Courier"/>
              <a:cs typeface="Courier"/>
            </a:endParaRPr>
          </a:p>
          <a:p>
            <a:r>
              <a:rPr lang="en-US" dirty="0" smtClean="0">
                <a:latin typeface="Courier"/>
                <a:cs typeface="Courier"/>
              </a:rPr>
              <a:t>queue 1</a:t>
            </a:r>
          </a:p>
          <a:p>
            <a:r>
              <a:rPr lang="en-US" dirty="0" err="1" smtClean="0">
                <a:latin typeface="Courier"/>
                <a:cs typeface="Courier"/>
              </a:rPr>
              <a:t>infile</a:t>
            </a:r>
            <a:r>
              <a:rPr lang="en-US" dirty="0" smtClean="0">
                <a:latin typeface="Courier"/>
                <a:cs typeface="Courier"/>
              </a:rPr>
              <a:t> = </a:t>
            </a:r>
            <a:r>
              <a:rPr lang="en-US" dirty="0" err="1" smtClean="0">
                <a:latin typeface="Courier"/>
                <a:cs typeface="Courier"/>
              </a:rPr>
              <a:t>ia.dat</a:t>
            </a:r>
            <a:endParaRPr lang="en-US" dirty="0" smtClean="0">
              <a:latin typeface="Courier"/>
              <a:cs typeface="Courier"/>
            </a:endParaRPr>
          </a:p>
          <a:p>
            <a:r>
              <a:rPr lang="en-US" dirty="0" smtClean="0">
                <a:latin typeface="Courier"/>
                <a:cs typeface="Courier"/>
              </a:rPr>
              <a:t>queue 1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371628" y="3659822"/>
            <a:ext cx="6315172" cy="369332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ourier"/>
                <a:cs typeface="Courier"/>
              </a:rPr>
              <a:t>queue </a:t>
            </a:r>
            <a:r>
              <a:rPr lang="en-US" dirty="0" err="1" smtClean="0">
                <a:latin typeface="Courier"/>
                <a:cs typeface="Courier"/>
              </a:rPr>
              <a:t>infile</a:t>
            </a:r>
            <a:r>
              <a:rPr lang="en-US" dirty="0" smtClean="0">
                <a:latin typeface="Courier"/>
                <a:cs typeface="Courier"/>
              </a:rPr>
              <a:t> matching *.</a:t>
            </a:r>
            <a:r>
              <a:rPr lang="en-US" dirty="0" err="1" smtClean="0">
                <a:latin typeface="Courier"/>
                <a:cs typeface="Courier"/>
              </a:rPr>
              <a:t>dat</a:t>
            </a:r>
            <a:endParaRPr lang="en-US" dirty="0" smtClean="0">
              <a:latin typeface="Courier"/>
              <a:cs typeface="Courier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371628" y="4318781"/>
            <a:ext cx="6315172" cy="369332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ourier"/>
                <a:cs typeface="Courier"/>
              </a:rPr>
              <a:t>queue </a:t>
            </a:r>
            <a:r>
              <a:rPr lang="en-US" dirty="0" err="1" smtClean="0">
                <a:latin typeface="Courier"/>
                <a:cs typeface="Courier"/>
              </a:rPr>
              <a:t>infile</a:t>
            </a:r>
            <a:r>
              <a:rPr lang="en-US" dirty="0" smtClean="0">
                <a:latin typeface="Courier"/>
                <a:cs typeface="Courier"/>
              </a:rPr>
              <a:t> in (</a:t>
            </a:r>
            <a:r>
              <a:rPr lang="en-US" dirty="0" err="1" smtClean="0">
                <a:latin typeface="Courier"/>
                <a:cs typeface="Courier"/>
              </a:rPr>
              <a:t>wi.dat</a:t>
            </a:r>
            <a:r>
              <a:rPr lang="en-US" dirty="0">
                <a:latin typeface="Courier"/>
                <a:cs typeface="Courier"/>
              </a:rPr>
              <a:t> </a:t>
            </a:r>
            <a:r>
              <a:rPr lang="en-US" dirty="0" err="1" smtClean="0">
                <a:latin typeface="Courier"/>
                <a:cs typeface="Courier"/>
              </a:rPr>
              <a:t>ca.dat</a:t>
            </a:r>
            <a:r>
              <a:rPr lang="en-US" dirty="0" smtClean="0">
                <a:latin typeface="Courier"/>
                <a:cs typeface="Courier"/>
              </a:rPr>
              <a:t> </a:t>
            </a:r>
            <a:r>
              <a:rPr lang="en-US" dirty="0" err="1" smtClean="0">
                <a:latin typeface="Courier"/>
                <a:cs typeface="Courier"/>
              </a:rPr>
              <a:t>ia.dat</a:t>
            </a:r>
            <a:r>
              <a:rPr lang="en-US" dirty="0" smtClean="0">
                <a:latin typeface="Courier"/>
                <a:cs typeface="Courier"/>
              </a:rPr>
              <a:t>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371628" y="4988535"/>
            <a:ext cx="6315172" cy="369332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ourier"/>
                <a:cs typeface="Courier"/>
              </a:rPr>
              <a:t>queue </a:t>
            </a:r>
            <a:r>
              <a:rPr lang="en-US" dirty="0" err="1" smtClean="0">
                <a:latin typeface="Courier"/>
                <a:cs typeface="Courier"/>
              </a:rPr>
              <a:t>infile</a:t>
            </a:r>
            <a:r>
              <a:rPr lang="en-US" dirty="0" smtClean="0">
                <a:latin typeface="Courier"/>
                <a:cs typeface="Courier"/>
              </a:rPr>
              <a:t> from </a:t>
            </a:r>
            <a:r>
              <a:rPr lang="en-US" dirty="0" err="1" smtClean="0">
                <a:latin typeface="Courier"/>
                <a:cs typeface="Courier"/>
              </a:rPr>
              <a:t>state_list.txt</a:t>
            </a:r>
            <a:endParaRPr lang="en-US" dirty="0" smtClean="0">
              <a:latin typeface="Courier"/>
              <a:cs typeface="Courier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977458" y="5136979"/>
            <a:ext cx="1495313" cy="923330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err="1" smtClean="0">
                <a:latin typeface="Courier"/>
                <a:cs typeface="Courier"/>
              </a:rPr>
              <a:t>wi.dat</a:t>
            </a:r>
            <a:endParaRPr lang="en-US" dirty="0" smtClean="0">
              <a:latin typeface="Courier"/>
              <a:cs typeface="Courier"/>
            </a:endParaRPr>
          </a:p>
          <a:p>
            <a:r>
              <a:rPr lang="en-US" dirty="0" err="1" smtClean="0">
                <a:latin typeface="Courier"/>
                <a:cs typeface="Courier"/>
              </a:rPr>
              <a:t>ca.dat</a:t>
            </a:r>
            <a:endParaRPr lang="en-US" dirty="0" smtClean="0">
              <a:latin typeface="Courier"/>
              <a:cs typeface="Courier"/>
            </a:endParaRPr>
          </a:p>
          <a:p>
            <a:r>
              <a:rPr lang="en-US" dirty="0" err="1" smtClean="0">
                <a:latin typeface="Courier"/>
                <a:cs typeface="Courier"/>
              </a:rPr>
              <a:t>ia.dat</a:t>
            </a:r>
            <a:endParaRPr lang="en-US" dirty="0" smtClean="0">
              <a:latin typeface="Courier"/>
              <a:cs typeface="Courier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632763" y="5984110"/>
            <a:ext cx="1908495" cy="338554"/>
          </a:xfrm>
          <a:prstGeom prst="rect">
            <a:avLst/>
          </a:prstGeom>
          <a:noFill/>
          <a:ln w="76200" cmpd="sng">
            <a:noFill/>
          </a:ln>
        </p:spPr>
        <p:txBody>
          <a:bodyPr wrap="none" rtlCol="0">
            <a:spAutoFit/>
          </a:bodyPr>
          <a:lstStyle/>
          <a:p>
            <a:r>
              <a:rPr lang="en-US" sz="1600" dirty="0" err="1" smtClean="0">
                <a:solidFill>
                  <a:srgbClr val="000000"/>
                </a:solidFill>
                <a:latin typeface="Courier"/>
                <a:cs typeface="Courier"/>
              </a:rPr>
              <a:t>state_list.txt</a:t>
            </a:r>
            <a:endParaRPr lang="en-US" sz="1600" dirty="0" smtClean="0">
              <a:solidFill>
                <a:srgbClr val="000000"/>
              </a:solidFill>
              <a:latin typeface="Courier"/>
              <a:cs typeface="Courier"/>
            </a:endParaRPr>
          </a:p>
        </p:txBody>
      </p:sp>
    </p:spTree>
    <p:extLst>
      <p:ext uri="{BB962C8B-B14F-4D97-AF65-F5344CB8AC3E}">
        <p14:creationId xmlns:p14="http://schemas.microsoft.com/office/powerpoint/2010/main" val="9361910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44323857"/>
              </p:ext>
            </p:extLst>
          </p:nvPr>
        </p:nvGraphicFramePr>
        <p:xfrm>
          <a:off x="457200" y="1533569"/>
          <a:ext cx="8369272" cy="4831372"/>
        </p:xfrm>
        <a:graphic>
          <a:graphicData uri="http://schemas.openxmlformats.org/drawingml/2006/table">
            <a:tbl>
              <a:tblPr bandCol="1">
                <a:tableStyleId>{616DA210-FB5B-4158-B5E0-FEB733F419BA}</a:tableStyleId>
              </a:tblPr>
              <a:tblGrid>
                <a:gridCol w="1632857"/>
                <a:gridCol w="6736415"/>
              </a:tblGrid>
              <a:tr h="2011162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Arial"/>
                          <a:cs typeface="Arial"/>
                        </a:rPr>
                        <a:t>multiple “queue” statements</a:t>
                      </a:r>
                      <a:endParaRPr lang="en-US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Arial"/>
                        <a:cs typeface="Arial"/>
                      </a:endParaRPr>
                    </a:p>
                  </a:txBody>
                  <a:tcPr/>
                </a:tc>
              </a:tr>
              <a:tr h="669302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Arial"/>
                          <a:cs typeface="Arial"/>
                        </a:rPr>
                        <a:t>matching ... pattern</a:t>
                      </a:r>
                      <a:endParaRPr lang="en-US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Arial"/>
                        <a:cs typeface="Arial"/>
                      </a:endParaRPr>
                    </a:p>
                  </a:txBody>
                  <a:tcPr/>
                </a:tc>
              </a:tr>
              <a:tr h="626908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Arial"/>
                          <a:cs typeface="Arial"/>
                        </a:rPr>
                        <a:t>in ... list</a:t>
                      </a:r>
                      <a:endParaRPr lang="en-US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Arial"/>
                        <a:cs typeface="Arial"/>
                      </a:endParaRPr>
                    </a:p>
                  </a:txBody>
                  <a:tcPr/>
                </a:tc>
              </a:tr>
              <a:tr h="1524000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Arial"/>
                          <a:cs typeface="Arial"/>
                        </a:rPr>
                        <a:t>from ... file</a:t>
                      </a:r>
                      <a:endParaRPr lang="en-US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Arial"/>
                        <a:cs typeface="Arial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Possible Queue Statements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371628" y="1641536"/>
            <a:ext cx="6315172" cy="1754327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err="1" smtClean="0">
                <a:latin typeface="Courier"/>
                <a:cs typeface="Courier"/>
              </a:rPr>
              <a:t>infile</a:t>
            </a:r>
            <a:r>
              <a:rPr lang="en-US" dirty="0" smtClean="0">
                <a:latin typeface="Courier"/>
                <a:cs typeface="Courier"/>
              </a:rPr>
              <a:t> = </a:t>
            </a:r>
            <a:r>
              <a:rPr lang="en-US" dirty="0" err="1" smtClean="0">
                <a:latin typeface="Courier"/>
                <a:cs typeface="Courier"/>
              </a:rPr>
              <a:t>wi.dat</a:t>
            </a:r>
            <a:endParaRPr lang="en-US" dirty="0" smtClean="0">
              <a:latin typeface="Courier"/>
              <a:cs typeface="Courier"/>
            </a:endParaRPr>
          </a:p>
          <a:p>
            <a:r>
              <a:rPr lang="en-US" dirty="0" smtClean="0">
                <a:latin typeface="Courier"/>
                <a:cs typeface="Courier"/>
              </a:rPr>
              <a:t>queue 1</a:t>
            </a:r>
          </a:p>
          <a:p>
            <a:r>
              <a:rPr lang="en-US" dirty="0" err="1" smtClean="0">
                <a:latin typeface="Courier"/>
                <a:cs typeface="Courier"/>
              </a:rPr>
              <a:t>infile</a:t>
            </a:r>
            <a:r>
              <a:rPr lang="en-US" dirty="0" smtClean="0">
                <a:latin typeface="Courier"/>
                <a:cs typeface="Courier"/>
              </a:rPr>
              <a:t> = </a:t>
            </a:r>
            <a:r>
              <a:rPr lang="en-US" dirty="0" err="1" smtClean="0">
                <a:latin typeface="Courier"/>
                <a:cs typeface="Courier"/>
              </a:rPr>
              <a:t>ca.dat</a:t>
            </a:r>
            <a:endParaRPr lang="en-US" dirty="0" smtClean="0">
              <a:latin typeface="Courier"/>
              <a:cs typeface="Courier"/>
            </a:endParaRPr>
          </a:p>
          <a:p>
            <a:r>
              <a:rPr lang="en-US" dirty="0" smtClean="0">
                <a:latin typeface="Courier"/>
                <a:cs typeface="Courier"/>
              </a:rPr>
              <a:t>queue 1</a:t>
            </a:r>
          </a:p>
          <a:p>
            <a:r>
              <a:rPr lang="en-US" dirty="0" err="1" smtClean="0">
                <a:latin typeface="Courier"/>
                <a:cs typeface="Courier"/>
              </a:rPr>
              <a:t>infile</a:t>
            </a:r>
            <a:r>
              <a:rPr lang="en-US" dirty="0" smtClean="0">
                <a:latin typeface="Courier"/>
                <a:cs typeface="Courier"/>
              </a:rPr>
              <a:t> = </a:t>
            </a:r>
            <a:r>
              <a:rPr lang="en-US" dirty="0" err="1" smtClean="0">
                <a:latin typeface="Courier"/>
                <a:cs typeface="Courier"/>
              </a:rPr>
              <a:t>ia.dat</a:t>
            </a:r>
            <a:endParaRPr lang="en-US" dirty="0" smtClean="0">
              <a:latin typeface="Courier"/>
              <a:cs typeface="Courier"/>
            </a:endParaRPr>
          </a:p>
          <a:p>
            <a:r>
              <a:rPr lang="en-US" dirty="0" smtClean="0">
                <a:latin typeface="Courier"/>
                <a:cs typeface="Courier"/>
              </a:rPr>
              <a:t>queue 1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371628" y="3659822"/>
            <a:ext cx="6315172" cy="369332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ourier"/>
                <a:cs typeface="Courier"/>
              </a:rPr>
              <a:t>queue </a:t>
            </a:r>
            <a:r>
              <a:rPr lang="en-US" dirty="0" err="1" smtClean="0">
                <a:latin typeface="Courier"/>
                <a:cs typeface="Courier"/>
              </a:rPr>
              <a:t>infile</a:t>
            </a:r>
            <a:r>
              <a:rPr lang="en-US" dirty="0" smtClean="0">
                <a:latin typeface="Courier"/>
                <a:cs typeface="Courier"/>
              </a:rPr>
              <a:t> matching *.</a:t>
            </a:r>
            <a:r>
              <a:rPr lang="en-US" dirty="0" err="1" smtClean="0">
                <a:latin typeface="Courier"/>
                <a:cs typeface="Courier"/>
              </a:rPr>
              <a:t>dat</a:t>
            </a:r>
            <a:endParaRPr lang="en-US" dirty="0" smtClean="0">
              <a:latin typeface="Courier"/>
              <a:cs typeface="Courier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371628" y="4318781"/>
            <a:ext cx="6315172" cy="369332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ourier"/>
                <a:cs typeface="Courier"/>
              </a:rPr>
              <a:t>queue </a:t>
            </a:r>
            <a:r>
              <a:rPr lang="en-US" dirty="0" err="1" smtClean="0">
                <a:latin typeface="Courier"/>
                <a:cs typeface="Courier"/>
              </a:rPr>
              <a:t>infile</a:t>
            </a:r>
            <a:r>
              <a:rPr lang="en-US" dirty="0" smtClean="0">
                <a:latin typeface="Courier"/>
                <a:cs typeface="Courier"/>
              </a:rPr>
              <a:t> in (</a:t>
            </a:r>
            <a:r>
              <a:rPr lang="en-US" dirty="0" err="1" smtClean="0">
                <a:latin typeface="Courier"/>
                <a:cs typeface="Courier"/>
              </a:rPr>
              <a:t>wi.dat</a:t>
            </a:r>
            <a:r>
              <a:rPr lang="en-US" dirty="0">
                <a:latin typeface="Courier"/>
                <a:cs typeface="Courier"/>
              </a:rPr>
              <a:t> </a:t>
            </a:r>
            <a:r>
              <a:rPr lang="en-US" dirty="0" err="1" smtClean="0">
                <a:latin typeface="Courier"/>
                <a:cs typeface="Courier"/>
              </a:rPr>
              <a:t>ca.dat</a:t>
            </a:r>
            <a:r>
              <a:rPr lang="en-US" dirty="0" smtClean="0">
                <a:latin typeface="Courier"/>
                <a:cs typeface="Courier"/>
              </a:rPr>
              <a:t> </a:t>
            </a:r>
            <a:r>
              <a:rPr lang="en-US" dirty="0" err="1" smtClean="0">
                <a:latin typeface="Courier"/>
                <a:cs typeface="Courier"/>
              </a:rPr>
              <a:t>ia.dat</a:t>
            </a:r>
            <a:r>
              <a:rPr lang="en-US" dirty="0" smtClean="0">
                <a:latin typeface="Courier"/>
                <a:cs typeface="Courier"/>
              </a:rPr>
              <a:t>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371628" y="4988535"/>
            <a:ext cx="6315172" cy="369332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ourier"/>
                <a:cs typeface="Courier"/>
              </a:rPr>
              <a:t>queue </a:t>
            </a:r>
            <a:r>
              <a:rPr lang="en-US" dirty="0" err="1" smtClean="0">
                <a:latin typeface="Courier"/>
                <a:cs typeface="Courier"/>
              </a:rPr>
              <a:t>infile</a:t>
            </a:r>
            <a:r>
              <a:rPr lang="en-US" dirty="0" smtClean="0">
                <a:latin typeface="Courier"/>
                <a:cs typeface="Courier"/>
              </a:rPr>
              <a:t> from </a:t>
            </a:r>
            <a:r>
              <a:rPr lang="en-US" dirty="0" err="1" smtClean="0">
                <a:latin typeface="Courier"/>
                <a:cs typeface="Courier"/>
              </a:rPr>
              <a:t>state_list.txt</a:t>
            </a:r>
            <a:endParaRPr lang="en-US" dirty="0" smtClean="0">
              <a:latin typeface="Courier"/>
              <a:cs typeface="Courier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977458" y="5136979"/>
            <a:ext cx="1495313" cy="923330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err="1" smtClean="0">
                <a:latin typeface="Courier"/>
                <a:cs typeface="Courier"/>
              </a:rPr>
              <a:t>wi.dat</a:t>
            </a:r>
            <a:endParaRPr lang="en-US" dirty="0" smtClean="0">
              <a:latin typeface="Courier"/>
              <a:cs typeface="Courier"/>
            </a:endParaRPr>
          </a:p>
          <a:p>
            <a:r>
              <a:rPr lang="en-US" dirty="0" err="1" smtClean="0">
                <a:latin typeface="Courier"/>
                <a:cs typeface="Courier"/>
              </a:rPr>
              <a:t>ca.dat</a:t>
            </a:r>
            <a:endParaRPr lang="en-US" dirty="0" smtClean="0">
              <a:latin typeface="Courier"/>
              <a:cs typeface="Courier"/>
            </a:endParaRPr>
          </a:p>
          <a:p>
            <a:r>
              <a:rPr lang="en-US" dirty="0" err="1" smtClean="0">
                <a:latin typeface="Courier"/>
                <a:cs typeface="Courier"/>
              </a:rPr>
              <a:t>ia.dat</a:t>
            </a:r>
            <a:endParaRPr lang="en-US" dirty="0" smtClean="0">
              <a:latin typeface="Courier"/>
              <a:cs typeface="Courier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2371628" y="1641536"/>
            <a:ext cx="6315172" cy="1754327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>
            <a:off x="2371628" y="1641536"/>
            <a:ext cx="6315172" cy="1754327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4" name="Rounded Rectangle 13"/>
          <p:cNvSpPr/>
          <p:nvPr/>
        </p:nvSpPr>
        <p:spPr>
          <a:xfrm>
            <a:off x="6337456" y="2478126"/>
            <a:ext cx="2199243" cy="394529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Not Recommended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6632763" y="5984110"/>
            <a:ext cx="1908495" cy="338554"/>
          </a:xfrm>
          <a:prstGeom prst="rect">
            <a:avLst/>
          </a:prstGeom>
          <a:noFill/>
          <a:ln w="76200" cmpd="sng">
            <a:noFill/>
          </a:ln>
        </p:spPr>
        <p:txBody>
          <a:bodyPr wrap="none" rtlCol="0">
            <a:spAutoFit/>
          </a:bodyPr>
          <a:lstStyle/>
          <a:p>
            <a:r>
              <a:rPr lang="en-US" sz="1600" dirty="0" err="1" smtClean="0">
                <a:solidFill>
                  <a:srgbClr val="000000"/>
                </a:solidFill>
                <a:latin typeface="Courier"/>
                <a:cs typeface="Courier"/>
              </a:rPr>
              <a:t>state_list.txt</a:t>
            </a:r>
            <a:endParaRPr lang="en-US" sz="1600" dirty="0" smtClean="0">
              <a:solidFill>
                <a:srgbClr val="000000"/>
              </a:solidFill>
              <a:latin typeface="Courier"/>
              <a:cs typeface="Courier"/>
            </a:endParaRPr>
          </a:p>
        </p:txBody>
      </p:sp>
    </p:spTree>
    <p:extLst>
      <p:ext uri="{BB962C8B-B14F-4D97-AF65-F5344CB8AC3E}">
        <p14:creationId xmlns:p14="http://schemas.microsoft.com/office/powerpoint/2010/main" val="27312613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25058577"/>
              </p:ext>
            </p:extLst>
          </p:nvPr>
        </p:nvGraphicFramePr>
        <p:xfrm>
          <a:off x="457200" y="1608274"/>
          <a:ext cx="8369272" cy="4116872"/>
        </p:xfrm>
        <a:graphic>
          <a:graphicData uri="http://schemas.openxmlformats.org/drawingml/2006/table">
            <a:tbl>
              <a:tblPr bandCol="1">
                <a:tableStyleId>{616DA210-FB5B-4158-B5E0-FEB733F419BA}</a:tableStyleId>
              </a:tblPr>
              <a:tblGrid>
                <a:gridCol w="1632857"/>
                <a:gridCol w="6736415"/>
              </a:tblGrid>
              <a:tr h="931725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Arial"/>
                          <a:cs typeface="Arial"/>
                        </a:rPr>
                        <a:t>multiple queue statements</a:t>
                      </a:r>
                      <a:endParaRPr lang="en-US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Arial"/>
                          <a:cs typeface="Arial"/>
                        </a:rPr>
                        <a:t>Not</a:t>
                      </a:r>
                      <a:r>
                        <a:rPr lang="en-US" baseline="0" dirty="0" smtClean="0">
                          <a:latin typeface="Arial"/>
                          <a:cs typeface="Arial"/>
                        </a:rPr>
                        <a:t> recommended.  Can be useful when submitting job batches where a single (non-file/argument) characteristic is changing</a:t>
                      </a:r>
                      <a:endParaRPr lang="en-US" dirty="0">
                        <a:latin typeface="Arial"/>
                        <a:cs typeface="Arial"/>
                      </a:endParaRPr>
                    </a:p>
                  </a:txBody>
                  <a:tcPr/>
                </a:tc>
              </a:tr>
              <a:tr h="926353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Arial"/>
                          <a:cs typeface="Arial"/>
                        </a:rPr>
                        <a:t>matching .. pattern</a:t>
                      </a:r>
                      <a:endParaRPr lang="en-US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Arial"/>
                          <a:cs typeface="Arial"/>
                        </a:rPr>
                        <a:t>Natural</a:t>
                      </a:r>
                      <a:r>
                        <a:rPr lang="en-US" baseline="0" dirty="0" smtClean="0">
                          <a:latin typeface="Arial"/>
                          <a:cs typeface="Arial"/>
                        </a:rPr>
                        <a:t> nested looping, minimal programming, use optional “files” and “</a:t>
                      </a:r>
                      <a:r>
                        <a:rPr lang="en-US" baseline="0" dirty="0" err="1" smtClean="0">
                          <a:latin typeface="Arial"/>
                          <a:cs typeface="Arial"/>
                        </a:rPr>
                        <a:t>dirs</a:t>
                      </a:r>
                      <a:r>
                        <a:rPr lang="en-US" baseline="0" dirty="0" smtClean="0">
                          <a:latin typeface="Arial"/>
                          <a:cs typeface="Arial"/>
                        </a:rPr>
                        <a:t>” keywords to only match files or directories</a:t>
                      </a:r>
                    </a:p>
                    <a:p>
                      <a:r>
                        <a:rPr lang="en-US" baseline="0" dirty="0" smtClean="0">
                          <a:latin typeface="Arial"/>
                          <a:cs typeface="Arial"/>
                        </a:rPr>
                        <a:t>Requires good naming conventions, </a:t>
                      </a:r>
                      <a:endParaRPr lang="en-US" dirty="0">
                        <a:latin typeface="Arial"/>
                        <a:cs typeface="Arial"/>
                      </a:endParaRPr>
                    </a:p>
                  </a:txBody>
                  <a:tcPr/>
                </a:tc>
              </a:tr>
              <a:tr h="941294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Arial"/>
                          <a:cs typeface="Arial"/>
                        </a:rPr>
                        <a:t>in .. list</a:t>
                      </a:r>
                      <a:endParaRPr lang="en-US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Arial"/>
                          <a:cs typeface="Arial"/>
                        </a:rPr>
                        <a:t>Supports multiple variables, all information contained in a single file, reproducible</a:t>
                      </a:r>
                    </a:p>
                    <a:p>
                      <a:r>
                        <a:rPr lang="en-US" dirty="0" smtClean="0">
                          <a:latin typeface="Arial"/>
                          <a:cs typeface="Arial"/>
                        </a:rPr>
                        <a:t>Harder to automate submit file creation</a:t>
                      </a:r>
                      <a:endParaRPr lang="en-US" dirty="0">
                        <a:latin typeface="Arial"/>
                        <a:cs typeface="Arial"/>
                      </a:endParaRPr>
                    </a:p>
                  </a:txBody>
                  <a:tcPr/>
                </a:tc>
              </a:tr>
              <a:tr h="1317500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Arial"/>
                          <a:cs typeface="Arial"/>
                        </a:rPr>
                        <a:t>from .. file</a:t>
                      </a:r>
                      <a:endParaRPr lang="en-US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Arial"/>
                          <a:cs typeface="Arial"/>
                        </a:rPr>
                        <a:t>Supports multiple variables, highly modular</a:t>
                      </a:r>
                      <a:r>
                        <a:rPr lang="en-US" baseline="0" dirty="0" smtClean="0">
                          <a:latin typeface="Arial"/>
                          <a:cs typeface="Arial"/>
                        </a:rPr>
                        <a:t> (easy to use one submit file for many job batches), reproducible</a:t>
                      </a:r>
                    </a:p>
                    <a:p>
                      <a:r>
                        <a:rPr lang="en-US" baseline="0" dirty="0" smtClean="0">
                          <a:latin typeface="Arial"/>
                          <a:cs typeface="Arial"/>
                        </a:rPr>
                        <a:t>A</a:t>
                      </a:r>
                      <a:r>
                        <a:rPr lang="en-US" dirty="0" smtClean="0">
                          <a:latin typeface="Arial"/>
                          <a:cs typeface="Arial"/>
                        </a:rPr>
                        <a:t>dditiona</a:t>
                      </a:r>
                      <a:r>
                        <a:rPr lang="en-US" baseline="0" dirty="0" smtClean="0">
                          <a:latin typeface="Arial"/>
                          <a:cs typeface="Arial"/>
                        </a:rPr>
                        <a:t>l file needed</a:t>
                      </a:r>
                      <a:endParaRPr lang="en-US" dirty="0">
                        <a:latin typeface="Arial"/>
                        <a:cs typeface="Arial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Queue Statement Comparison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53157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Using Multiple </a:t>
            </a:r>
            <a:r>
              <a:rPr lang="en-US" dirty="0"/>
              <a:t>V</a:t>
            </a:r>
            <a:r>
              <a:rPr lang="en-US" dirty="0" smtClean="0"/>
              <a:t>ariables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Both the “</a:t>
            </a:r>
            <a:r>
              <a:rPr lang="en-US" dirty="0" smtClean="0">
                <a:latin typeface="Courier"/>
                <a:cs typeface="Courier"/>
              </a:rPr>
              <a:t>from</a:t>
            </a:r>
            <a:r>
              <a:rPr lang="en-US" dirty="0" smtClean="0"/>
              <a:t>” and “</a:t>
            </a:r>
            <a:r>
              <a:rPr lang="en-US" dirty="0" smtClean="0">
                <a:latin typeface="Courier"/>
                <a:cs typeface="Courier"/>
              </a:rPr>
              <a:t>in</a:t>
            </a:r>
            <a:r>
              <a:rPr lang="en-US" dirty="0" smtClean="0"/>
              <a:t>” syntax support using multiple variables from a list.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33337" y="3115816"/>
            <a:ext cx="5044219" cy="2308324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ourier"/>
                <a:cs typeface="Courier"/>
              </a:rPr>
              <a:t>executable = </a:t>
            </a:r>
            <a:r>
              <a:rPr lang="en-US" dirty="0" err="1" smtClean="0">
                <a:latin typeface="Courier"/>
                <a:cs typeface="Courier"/>
              </a:rPr>
              <a:t>compare_states</a:t>
            </a:r>
            <a:endParaRPr lang="en-US" dirty="0" smtClean="0">
              <a:latin typeface="Courier"/>
              <a:cs typeface="Courier"/>
            </a:endParaRPr>
          </a:p>
          <a:p>
            <a:r>
              <a:rPr lang="en-US" dirty="0" smtClean="0">
                <a:latin typeface="Courier"/>
                <a:cs typeface="Courier"/>
              </a:rPr>
              <a:t>arguments = -y </a:t>
            </a:r>
            <a:r>
              <a:rPr lang="en-US" b="1" dirty="0" smtClean="0">
                <a:latin typeface="Courier"/>
                <a:cs typeface="Courier"/>
              </a:rPr>
              <a:t>$(option) </a:t>
            </a:r>
            <a:r>
              <a:rPr lang="en-US" dirty="0" smtClean="0">
                <a:latin typeface="Courier"/>
                <a:cs typeface="Courier"/>
              </a:rPr>
              <a:t>-</a:t>
            </a:r>
            <a:r>
              <a:rPr lang="en-US" dirty="0" err="1" smtClean="0">
                <a:latin typeface="Courier"/>
                <a:cs typeface="Courier"/>
              </a:rPr>
              <a:t>i</a:t>
            </a:r>
            <a:r>
              <a:rPr lang="en-US" dirty="0" smtClean="0">
                <a:latin typeface="Courier"/>
                <a:cs typeface="Courier"/>
              </a:rPr>
              <a:t> </a:t>
            </a:r>
            <a:r>
              <a:rPr lang="en-US" b="1" dirty="0" smtClean="0">
                <a:latin typeface="Courier"/>
                <a:cs typeface="Courier"/>
              </a:rPr>
              <a:t>$(file)</a:t>
            </a:r>
          </a:p>
          <a:p>
            <a:endParaRPr lang="en-US" dirty="0">
              <a:latin typeface="Courier"/>
              <a:cs typeface="Courier"/>
            </a:endParaRPr>
          </a:p>
          <a:p>
            <a:r>
              <a:rPr lang="en-US" dirty="0" err="1" smtClean="0">
                <a:latin typeface="Courier"/>
                <a:cs typeface="Courier"/>
              </a:rPr>
              <a:t>should_transfer_files</a:t>
            </a:r>
            <a:r>
              <a:rPr lang="en-US" dirty="0" smtClean="0">
                <a:latin typeface="Courier"/>
                <a:cs typeface="Courier"/>
              </a:rPr>
              <a:t> = YES</a:t>
            </a:r>
          </a:p>
          <a:p>
            <a:r>
              <a:rPr lang="en-US" dirty="0" err="1" smtClean="0">
                <a:latin typeface="Courier"/>
                <a:cs typeface="Courier"/>
              </a:rPr>
              <a:t>when_to_transfer_output</a:t>
            </a:r>
            <a:r>
              <a:rPr lang="en-US" dirty="0" smtClean="0">
                <a:latin typeface="Courier"/>
                <a:cs typeface="Courier"/>
              </a:rPr>
              <a:t> = ON_EXIT</a:t>
            </a:r>
          </a:p>
          <a:p>
            <a:r>
              <a:rPr lang="en-US" dirty="0" err="1">
                <a:latin typeface="Courier"/>
                <a:cs typeface="Courier"/>
              </a:rPr>
              <a:t>transfer_input_files</a:t>
            </a:r>
            <a:r>
              <a:rPr lang="en-US" dirty="0">
                <a:latin typeface="Courier"/>
                <a:cs typeface="Courier"/>
              </a:rPr>
              <a:t> = </a:t>
            </a:r>
            <a:r>
              <a:rPr lang="en-US" b="1" dirty="0" smtClean="0">
                <a:latin typeface="Courier"/>
                <a:cs typeface="Courier"/>
              </a:rPr>
              <a:t>$(file)</a:t>
            </a:r>
          </a:p>
          <a:p>
            <a:endParaRPr lang="en-US" dirty="0">
              <a:latin typeface="Courier"/>
              <a:cs typeface="Courier"/>
            </a:endParaRPr>
          </a:p>
          <a:p>
            <a:r>
              <a:rPr lang="en-US" dirty="0" smtClean="0">
                <a:latin typeface="Courier"/>
                <a:cs typeface="Courier"/>
              </a:rPr>
              <a:t>queue </a:t>
            </a:r>
            <a:r>
              <a:rPr lang="en-US" b="1" dirty="0" err="1" smtClean="0">
                <a:latin typeface="Courier"/>
                <a:cs typeface="Courier"/>
              </a:rPr>
              <a:t>file,option</a:t>
            </a:r>
            <a:r>
              <a:rPr lang="en-US" b="1" dirty="0" smtClean="0">
                <a:latin typeface="Courier"/>
                <a:cs typeface="Courier"/>
              </a:rPr>
              <a:t> </a:t>
            </a:r>
            <a:r>
              <a:rPr lang="en-US" dirty="0" smtClean="0">
                <a:latin typeface="Courier"/>
                <a:cs typeface="Courier"/>
              </a:rPr>
              <a:t>from </a:t>
            </a:r>
            <a:r>
              <a:rPr lang="en-US" dirty="0" err="1" smtClean="0">
                <a:latin typeface="Courier"/>
                <a:cs typeface="Courier"/>
              </a:rPr>
              <a:t>job_list.txt</a:t>
            </a:r>
            <a:endParaRPr lang="en-US" dirty="0" smtClean="0">
              <a:latin typeface="Courier"/>
              <a:cs typeface="Courier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636902" y="3118635"/>
            <a:ext cx="2999097" cy="1754327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err="1" smtClean="0">
                <a:latin typeface="Courier"/>
                <a:cs typeface="Courier"/>
              </a:rPr>
              <a:t>wi.dat</a:t>
            </a:r>
            <a:r>
              <a:rPr lang="en-US" dirty="0" smtClean="0">
                <a:latin typeface="Courier"/>
                <a:cs typeface="Courier"/>
              </a:rPr>
              <a:t>, 2010</a:t>
            </a:r>
          </a:p>
          <a:p>
            <a:r>
              <a:rPr lang="en-US" dirty="0" err="1" smtClean="0">
                <a:latin typeface="Courier"/>
                <a:cs typeface="Courier"/>
              </a:rPr>
              <a:t>wi.dat</a:t>
            </a:r>
            <a:r>
              <a:rPr lang="en-US" dirty="0" smtClean="0">
                <a:latin typeface="Courier"/>
                <a:cs typeface="Courier"/>
              </a:rPr>
              <a:t>, 2015</a:t>
            </a:r>
          </a:p>
          <a:p>
            <a:r>
              <a:rPr lang="en-US" dirty="0" err="1" smtClean="0">
                <a:latin typeface="Courier"/>
                <a:cs typeface="Courier"/>
              </a:rPr>
              <a:t>ca.dat</a:t>
            </a:r>
            <a:r>
              <a:rPr lang="en-US" dirty="0" smtClean="0">
                <a:latin typeface="Courier"/>
                <a:cs typeface="Courier"/>
              </a:rPr>
              <a:t>, 2010</a:t>
            </a:r>
          </a:p>
          <a:p>
            <a:r>
              <a:rPr lang="en-US" dirty="0" err="1" smtClean="0">
                <a:latin typeface="Courier"/>
                <a:cs typeface="Courier"/>
              </a:rPr>
              <a:t>ca.dat</a:t>
            </a:r>
            <a:r>
              <a:rPr lang="en-US" dirty="0" smtClean="0">
                <a:latin typeface="Courier"/>
                <a:cs typeface="Courier"/>
              </a:rPr>
              <a:t>, 2015</a:t>
            </a:r>
          </a:p>
          <a:p>
            <a:r>
              <a:rPr lang="en-US" dirty="0" err="1" smtClean="0">
                <a:latin typeface="Courier"/>
                <a:cs typeface="Courier"/>
              </a:rPr>
              <a:t>ia.dat</a:t>
            </a:r>
            <a:r>
              <a:rPr lang="en-US" dirty="0" smtClean="0">
                <a:latin typeface="Courier"/>
                <a:cs typeface="Courier"/>
              </a:rPr>
              <a:t>, 2010</a:t>
            </a:r>
          </a:p>
          <a:p>
            <a:r>
              <a:rPr lang="en-US" dirty="0" err="1" smtClean="0">
                <a:latin typeface="Courier"/>
                <a:cs typeface="Courier"/>
              </a:rPr>
              <a:t>ia.dat</a:t>
            </a:r>
            <a:r>
              <a:rPr lang="en-US" dirty="0" smtClean="0">
                <a:latin typeface="Courier"/>
                <a:cs typeface="Courier"/>
              </a:rPr>
              <a:t>, 2015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33337" y="2777262"/>
            <a:ext cx="1415973" cy="338554"/>
          </a:xfrm>
          <a:prstGeom prst="rect">
            <a:avLst/>
          </a:prstGeom>
          <a:noFill/>
          <a:ln w="76200" cmpd="sng">
            <a:noFill/>
          </a:ln>
        </p:spPr>
        <p:txBody>
          <a:bodyPr wrap="none" rtlCol="0">
            <a:spAutoFit/>
          </a:bodyPr>
          <a:lstStyle/>
          <a:p>
            <a:r>
              <a:rPr lang="en-US" sz="1600" dirty="0" err="1" smtClean="0">
                <a:solidFill>
                  <a:srgbClr val="000000"/>
                </a:solidFill>
                <a:latin typeface="Courier"/>
                <a:cs typeface="Courier"/>
              </a:rPr>
              <a:t>job.submit</a:t>
            </a:r>
            <a:endParaRPr lang="en-US" sz="1600" dirty="0" smtClean="0">
              <a:solidFill>
                <a:srgbClr val="000000"/>
              </a:solidFill>
              <a:latin typeface="Courier"/>
              <a:cs typeface="Courier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636902" y="2780081"/>
            <a:ext cx="1662234" cy="338554"/>
          </a:xfrm>
          <a:prstGeom prst="rect">
            <a:avLst/>
          </a:prstGeom>
          <a:noFill/>
          <a:ln w="76200" cmpd="sng">
            <a:noFill/>
          </a:ln>
        </p:spPr>
        <p:txBody>
          <a:bodyPr wrap="none" rtlCol="0">
            <a:spAutoFit/>
          </a:bodyPr>
          <a:lstStyle/>
          <a:p>
            <a:r>
              <a:rPr lang="en-US" sz="1600" dirty="0" err="1" smtClean="0">
                <a:solidFill>
                  <a:srgbClr val="000000"/>
                </a:solidFill>
                <a:latin typeface="Courier"/>
                <a:cs typeface="Courier"/>
              </a:rPr>
              <a:t>job_list.txt</a:t>
            </a:r>
            <a:endParaRPr lang="en-US" sz="1600" dirty="0" smtClean="0">
              <a:solidFill>
                <a:srgbClr val="000000"/>
              </a:solidFill>
              <a:latin typeface="Courier"/>
              <a:cs typeface="Courier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409909" y="6152033"/>
            <a:ext cx="407562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 smtClean="0">
                <a:hlinkClick r:id="rId2"/>
              </a:rPr>
              <a:t>HTCondor</a:t>
            </a:r>
            <a:r>
              <a:rPr lang="en-US" dirty="0" smtClean="0">
                <a:hlinkClick r:id="rId2"/>
              </a:rPr>
              <a:t> Manual: submit file options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06798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Multiple Computers</a:t>
            </a:r>
            <a:endParaRPr lang="en-US" dirty="0"/>
          </a:p>
        </p:txBody>
      </p:sp>
      <p:pic>
        <p:nvPicPr>
          <p:cNvPr id="10" name="Picture 9" descr="HTCondor_red_blk_notag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5333" y="1858234"/>
            <a:ext cx="1965768" cy="464616"/>
          </a:xfrm>
          <a:prstGeom prst="rect">
            <a:avLst/>
          </a:prstGeom>
        </p:spPr>
      </p:pic>
      <p:grpSp>
        <p:nvGrpSpPr>
          <p:cNvPr id="25" name="Group 24"/>
          <p:cNvGrpSpPr/>
          <p:nvPr/>
        </p:nvGrpSpPr>
        <p:grpSpPr>
          <a:xfrm>
            <a:off x="1824127" y="3032173"/>
            <a:ext cx="2524144" cy="1977225"/>
            <a:chOff x="3086855" y="4123553"/>
            <a:chExt cx="2524144" cy="1977225"/>
          </a:xfrm>
        </p:grpSpPr>
        <p:pic>
          <p:nvPicPr>
            <p:cNvPr id="24" name="Picture 23" descr="queue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70925" y="4453650"/>
              <a:ext cx="2407920" cy="1606296"/>
            </a:xfrm>
            <a:prstGeom prst="rect">
              <a:avLst/>
            </a:prstGeom>
          </p:spPr>
        </p:pic>
        <p:sp>
          <p:nvSpPr>
            <p:cNvPr id="13" name="Rectangle 12"/>
            <p:cNvSpPr/>
            <p:nvPr/>
          </p:nvSpPr>
          <p:spPr>
            <a:xfrm>
              <a:off x="3086855" y="4123553"/>
              <a:ext cx="2524144" cy="1977225"/>
            </a:xfrm>
            <a:prstGeom prst="rect">
              <a:avLst/>
            </a:prstGeom>
            <a:no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latin typeface="Arial"/>
                  <a:cs typeface="Arial"/>
                </a:rPr>
                <a:t>submit</a:t>
              </a:r>
            </a:p>
            <a:p>
              <a:pPr algn="ctr"/>
              <a:endParaRPr lang="en-US" dirty="0" smtClean="0">
                <a:latin typeface="Arial"/>
                <a:cs typeface="Arial"/>
              </a:endParaRPr>
            </a:p>
            <a:p>
              <a:pPr algn="ctr"/>
              <a:endParaRPr lang="en-US" dirty="0"/>
            </a:p>
            <a:p>
              <a:pPr algn="ctr"/>
              <a:endParaRPr lang="en-US" dirty="0" smtClean="0"/>
            </a:p>
            <a:p>
              <a:pPr algn="ctr"/>
              <a:endParaRPr lang="en-US" dirty="0"/>
            </a:p>
            <a:p>
              <a:pPr algn="ctr"/>
              <a:endParaRPr lang="en-US" dirty="0" smtClean="0"/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6596047" y="2741662"/>
            <a:ext cx="1750032" cy="1141325"/>
            <a:chOff x="6708589" y="4275951"/>
            <a:chExt cx="1750032" cy="1141325"/>
          </a:xfrm>
        </p:grpSpPr>
        <p:pic>
          <p:nvPicPr>
            <p:cNvPr id="22" name="Picture 21" descr="person-writing460x300-scaled500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08589" y="4275951"/>
              <a:ext cx="1750032" cy="114132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7" name="Rectangle 16"/>
            <p:cNvSpPr/>
            <p:nvPr/>
          </p:nvSpPr>
          <p:spPr>
            <a:xfrm>
              <a:off x="6708589" y="4292026"/>
              <a:ext cx="1093261" cy="56262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latin typeface="Arial"/>
                  <a:cs typeface="Arial"/>
                </a:rPr>
                <a:t>execute</a:t>
              </a:r>
              <a:endParaRPr lang="en-US" dirty="0">
                <a:latin typeface="Arial"/>
                <a:cs typeface="Arial"/>
              </a:endParaRPr>
            </a:p>
          </p:txBody>
        </p:sp>
      </p:grpSp>
      <p:pic>
        <p:nvPicPr>
          <p:cNvPr id="23" name="Picture 22" descr="stack-of-papers-537x350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38973"/>
            <a:ext cx="1478478" cy="963626"/>
          </a:xfrm>
          <a:prstGeom prst="rect">
            <a:avLst/>
          </a:prstGeom>
        </p:spPr>
      </p:pic>
      <p:grpSp>
        <p:nvGrpSpPr>
          <p:cNvPr id="27" name="Group 26"/>
          <p:cNvGrpSpPr/>
          <p:nvPr/>
        </p:nvGrpSpPr>
        <p:grpSpPr>
          <a:xfrm>
            <a:off x="6596047" y="4043984"/>
            <a:ext cx="1750032" cy="1141325"/>
            <a:chOff x="6708589" y="4275951"/>
            <a:chExt cx="1750032" cy="1141325"/>
          </a:xfrm>
        </p:grpSpPr>
        <p:pic>
          <p:nvPicPr>
            <p:cNvPr id="28" name="Picture 27" descr="person-writing460x300-scaled500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08589" y="4275951"/>
              <a:ext cx="1750032" cy="114132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29" name="Rectangle 28"/>
            <p:cNvSpPr/>
            <p:nvPr/>
          </p:nvSpPr>
          <p:spPr>
            <a:xfrm>
              <a:off x="6708589" y="4292026"/>
              <a:ext cx="1093261" cy="56262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latin typeface="Arial"/>
                  <a:cs typeface="Arial"/>
                </a:rPr>
                <a:t>execute</a:t>
              </a:r>
              <a:endParaRPr lang="en-US" dirty="0">
                <a:latin typeface="Arial"/>
                <a:cs typeface="Arial"/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6596047" y="5402879"/>
            <a:ext cx="1750032" cy="1141325"/>
            <a:chOff x="6708589" y="4275951"/>
            <a:chExt cx="1750032" cy="1141325"/>
          </a:xfrm>
        </p:grpSpPr>
        <p:pic>
          <p:nvPicPr>
            <p:cNvPr id="31" name="Picture 30" descr="person-writing460x300-scaled500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08589" y="4275951"/>
              <a:ext cx="1750032" cy="114132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32" name="Rectangle 31"/>
            <p:cNvSpPr/>
            <p:nvPr/>
          </p:nvSpPr>
          <p:spPr>
            <a:xfrm>
              <a:off x="6708589" y="4292026"/>
              <a:ext cx="1093261" cy="56262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latin typeface="Arial"/>
                  <a:cs typeface="Arial"/>
                </a:rPr>
                <a:t>execute</a:t>
              </a:r>
              <a:endParaRPr lang="en-US" dirty="0">
                <a:latin typeface="Arial"/>
                <a:cs typeface="Arial"/>
              </a:endParaRPr>
            </a:p>
          </p:txBody>
        </p:sp>
      </p:grpSp>
      <p:cxnSp>
        <p:nvCxnSpPr>
          <p:cNvPr id="34" name="Straight Arrow Connector 33"/>
          <p:cNvCxnSpPr>
            <a:stCxn id="23" idx="3"/>
            <a:endCxn id="13" idx="1"/>
          </p:cNvCxnSpPr>
          <p:nvPr/>
        </p:nvCxnSpPr>
        <p:spPr>
          <a:xfrm>
            <a:off x="1478478" y="4020786"/>
            <a:ext cx="345649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>
            <a:stCxn id="10" idx="2"/>
            <a:endCxn id="22" idx="1"/>
          </p:cNvCxnSpPr>
          <p:nvPr/>
        </p:nvCxnSpPr>
        <p:spPr>
          <a:xfrm>
            <a:off x="5348217" y="2322850"/>
            <a:ext cx="1247830" cy="989475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>
            <a:stCxn id="10" idx="2"/>
            <a:endCxn id="28" idx="1"/>
          </p:cNvCxnSpPr>
          <p:nvPr/>
        </p:nvCxnSpPr>
        <p:spPr>
          <a:xfrm>
            <a:off x="5348217" y="2322850"/>
            <a:ext cx="1247830" cy="2291797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>
            <a:stCxn id="10" idx="2"/>
            <a:endCxn id="31" idx="1"/>
          </p:cNvCxnSpPr>
          <p:nvPr/>
        </p:nvCxnSpPr>
        <p:spPr>
          <a:xfrm>
            <a:off x="5348217" y="2322850"/>
            <a:ext cx="1247830" cy="3650692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>
            <a:stCxn id="10" idx="2"/>
            <a:endCxn id="13" idx="3"/>
          </p:cNvCxnSpPr>
          <p:nvPr/>
        </p:nvCxnSpPr>
        <p:spPr>
          <a:xfrm flipH="1">
            <a:off x="4348271" y="2322850"/>
            <a:ext cx="999946" cy="1697936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5" name="Picture 4" descr="server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4701" y="4652064"/>
            <a:ext cx="1000291" cy="1533779"/>
          </a:xfrm>
          <a:prstGeom prst="rect">
            <a:avLst/>
          </a:prstGeom>
        </p:spPr>
      </p:pic>
      <p:pic>
        <p:nvPicPr>
          <p:cNvPr id="36" name="Picture 35" descr="server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3709" y="2819574"/>
            <a:ext cx="642719" cy="985502"/>
          </a:xfrm>
          <a:prstGeom prst="rect">
            <a:avLst/>
          </a:prstGeom>
        </p:spPr>
      </p:pic>
      <p:pic>
        <p:nvPicPr>
          <p:cNvPr id="39" name="Picture 38" descr="server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2129" y="4121896"/>
            <a:ext cx="642719" cy="985502"/>
          </a:xfrm>
          <a:prstGeom prst="rect">
            <a:avLst/>
          </a:prstGeom>
        </p:spPr>
      </p:pic>
      <p:pic>
        <p:nvPicPr>
          <p:cNvPr id="40" name="Picture 39" descr="server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2129" y="5480791"/>
            <a:ext cx="642719" cy="985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35399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Other Features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3870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Match only files or directories: </a:t>
            </a:r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Submit multiple jobs with same input data</a:t>
            </a:r>
          </a:p>
          <a:p>
            <a:pPr marL="0" indent="0">
              <a:buNone/>
            </a:pPr>
            <a:endParaRPr lang="en-US" dirty="0" smtClean="0"/>
          </a:p>
          <a:p>
            <a:pPr lvl="1"/>
            <a:r>
              <a:rPr lang="en-US" dirty="0" smtClean="0"/>
              <a:t>Use other </a:t>
            </a:r>
            <a:r>
              <a:rPr lang="en-US" dirty="0"/>
              <a:t>automatic </a:t>
            </a:r>
            <a:r>
              <a:rPr lang="en-US" dirty="0" smtClean="0"/>
              <a:t>variables: </a:t>
            </a:r>
            <a:r>
              <a:rPr lang="en-US" dirty="0">
                <a:solidFill>
                  <a:srgbClr val="CB3A46"/>
                </a:solidFill>
                <a:latin typeface="Courier"/>
                <a:cs typeface="Courier"/>
              </a:rPr>
              <a:t>$(Step)</a:t>
            </a:r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sz="2600" dirty="0"/>
              <a:t>Come to </a:t>
            </a:r>
            <a:r>
              <a:rPr lang="en-US" sz="2600" dirty="0" smtClean="0"/>
              <a:t>TJ’s talk:  </a:t>
            </a:r>
            <a:r>
              <a:rPr lang="en-US" sz="2600" dirty="0" smtClean="0">
                <a:hlinkClick r:id="rId2"/>
              </a:rPr>
              <a:t>Advanced Submit</a:t>
            </a:r>
            <a:r>
              <a:rPr lang="en-US" sz="2600" dirty="0" smtClean="0"/>
              <a:t> at 4:25 today</a:t>
            </a:r>
            <a:endParaRPr lang="en-US" sz="2600" dirty="0"/>
          </a:p>
        </p:txBody>
      </p:sp>
      <p:sp>
        <p:nvSpPr>
          <p:cNvPr id="4" name="TextBox 3"/>
          <p:cNvSpPr txBox="1"/>
          <p:nvPr/>
        </p:nvSpPr>
        <p:spPr>
          <a:xfrm>
            <a:off x="985029" y="2239905"/>
            <a:ext cx="6818416" cy="369332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Courier"/>
                <a:cs typeface="Courier"/>
              </a:rPr>
              <a:t>queue input matching </a:t>
            </a:r>
            <a:r>
              <a:rPr lang="en-US" i="1" dirty="0" smtClean="0">
                <a:solidFill>
                  <a:srgbClr val="000000"/>
                </a:solidFill>
                <a:latin typeface="Courier"/>
                <a:cs typeface="Courier"/>
              </a:rPr>
              <a:t>files</a:t>
            </a:r>
            <a:r>
              <a:rPr lang="en-US" dirty="0" smtClean="0">
                <a:solidFill>
                  <a:srgbClr val="000000"/>
                </a:solidFill>
                <a:latin typeface="Courier"/>
                <a:cs typeface="Courier"/>
              </a:rPr>
              <a:t> *.</a:t>
            </a:r>
            <a:r>
              <a:rPr lang="en-US" dirty="0" err="1" smtClean="0">
                <a:solidFill>
                  <a:srgbClr val="000000"/>
                </a:solidFill>
                <a:latin typeface="Courier"/>
                <a:cs typeface="Courier"/>
              </a:rPr>
              <a:t>dat</a:t>
            </a:r>
            <a:endParaRPr lang="en-US" dirty="0">
              <a:solidFill>
                <a:srgbClr val="000000"/>
              </a:solidFill>
              <a:latin typeface="Courier"/>
              <a:cs typeface="Courier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85029" y="2666404"/>
            <a:ext cx="6818416" cy="369332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Courier"/>
                <a:cs typeface="Courier"/>
              </a:rPr>
              <a:t>queue directory matching </a:t>
            </a:r>
            <a:r>
              <a:rPr lang="en-US" i="1" dirty="0" err="1" smtClean="0">
                <a:solidFill>
                  <a:srgbClr val="000000"/>
                </a:solidFill>
                <a:latin typeface="Courier"/>
                <a:cs typeface="Courier"/>
              </a:rPr>
              <a:t>dirs</a:t>
            </a:r>
            <a:r>
              <a:rPr lang="en-US" dirty="0" smtClean="0">
                <a:solidFill>
                  <a:srgbClr val="000000"/>
                </a:solidFill>
                <a:latin typeface="Courier"/>
                <a:cs typeface="Courier"/>
              </a:rPr>
              <a:t> job*</a:t>
            </a:r>
            <a:endParaRPr lang="en-US" dirty="0">
              <a:solidFill>
                <a:srgbClr val="000000"/>
              </a:solidFill>
              <a:latin typeface="Courier"/>
              <a:cs typeface="Courier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59629" y="3804165"/>
            <a:ext cx="6818416" cy="369332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Courier"/>
                <a:cs typeface="Courier"/>
              </a:rPr>
              <a:t>queue 10 input matching </a:t>
            </a:r>
            <a:r>
              <a:rPr lang="en-US" i="1" dirty="0" smtClean="0">
                <a:solidFill>
                  <a:srgbClr val="000000"/>
                </a:solidFill>
                <a:latin typeface="Courier"/>
                <a:cs typeface="Courier"/>
              </a:rPr>
              <a:t>files</a:t>
            </a:r>
            <a:r>
              <a:rPr lang="en-US" dirty="0" smtClean="0">
                <a:solidFill>
                  <a:srgbClr val="000000"/>
                </a:solidFill>
                <a:latin typeface="Courier"/>
                <a:cs typeface="Courier"/>
              </a:rPr>
              <a:t> *.</a:t>
            </a:r>
            <a:r>
              <a:rPr lang="en-US" dirty="0" err="1" smtClean="0">
                <a:solidFill>
                  <a:srgbClr val="000000"/>
                </a:solidFill>
                <a:latin typeface="Courier"/>
                <a:cs typeface="Courier"/>
              </a:rPr>
              <a:t>dat</a:t>
            </a:r>
            <a:endParaRPr lang="en-US" dirty="0">
              <a:solidFill>
                <a:srgbClr val="000000"/>
              </a:solidFill>
              <a:latin typeface="Courier"/>
              <a:cs typeface="Courier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59629" y="4899762"/>
            <a:ext cx="6818416" cy="646331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Courier"/>
                <a:cs typeface="Courier"/>
              </a:rPr>
              <a:t>arguments = -</a:t>
            </a:r>
            <a:r>
              <a:rPr lang="en-US" dirty="0" err="1" smtClean="0">
                <a:solidFill>
                  <a:srgbClr val="000000"/>
                </a:solidFill>
                <a:latin typeface="Courier"/>
                <a:cs typeface="Courier"/>
              </a:rPr>
              <a:t>i</a:t>
            </a:r>
            <a:r>
              <a:rPr lang="en-US" dirty="0" smtClean="0">
                <a:solidFill>
                  <a:srgbClr val="000000"/>
                </a:solidFill>
                <a:latin typeface="Courier"/>
                <a:cs typeface="Courier"/>
              </a:rPr>
              <a:t> $(input) -rep $(Step)</a:t>
            </a:r>
          </a:p>
          <a:p>
            <a:r>
              <a:rPr lang="en-US" dirty="0" smtClean="0">
                <a:solidFill>
                  <a:srgbClr val="000000"/>
                </a:solidFill>
                <a:latin typeface="Courier"/>
                <a:cs typeface="Courier"/>
              </a:rPr>
              <a:t>queue 10 input matching </a:t>
            </a:r>
            <a:r>
              <a:rPr lang="en-US" i="1" dirty="0" smtClean="0">
                <a:solidFill>
                  <a:srgbClr val="000000"/>
                </a:solidFill>
                <a:latin typeface="Courier"/>
                <a:cs typeface="Courier"/>
              </a:rPr>
              <a:t>files</a:t>
            </a:r>
            <a:r>
              <a:rPr lang="en-US" dirty="0" smtClean="0">
                <a:solidFill>
                  <a:srgbClr val="000000"/>
                </a:solidFill>
                <a:latin typeface="Courier"/>
                <a:cs typeface="Courier"/>
              </a:rPr>
              <a:t> *.</a:t>
            </a:r>
            <a:r>
              <a:rPr lang="en-US" dirty="0" err="1" smtClean="0">
                <a:solidFill>
                  <a:srgbClr val="000000"/>
                </a:solidFill>
                <a:latin typeface="Courier"/>
                <a:cs typeface="Courier"/>
              </a:rPr>
              <a:t>dat</a:t>
            </a:r>
            <a:endParaRPr lang="en-US" dirty="0">
              <a:solidFill>
                <a:srgbClr val="000000"/>
              </a:solidFill>
              <a:latin typeface="Courier"/>
              <a:cs typeface="Courier"/>
            </a:endParaRPr>
          </a:p>
        </p:txBody>
      </p:sp>
    </p:spTree>
    <p:extLst>
      <p:ext uri="{BB962C8B-B14F-4D97-AF65-F5344CB8AC3E}">
        <p14:creationId xmlns:p14="http://schemas.microsoft.com/office/powerpoint/2010/main" val="40411866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Testing and Troubleshooting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41385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Can </a:t>
            </a:r>
            <a:r>
              <a:rPr lang="en-US" dirty="0"/>
              <a:t>G</a:t>
            </a:r>
            <a:r>
              <a:rPr lang="en-US" dirty="0" smtClean="0"/>
              <a:t>o </a:t>
            </a:r>
            <a:r>
              <a:rPr lang="en-US" dirty="0"/>
              <a:t>W</a:t>
            </a:r>
            <a:r>
              <a:rPr lang="en-US" dirty="0" smtClean="0"/>
              <a:t>rong?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35714"/>
          </a:xfrm>
        </p:spPr>
        <p:txBody>
          <a:bodyPr>
            <a:normAutofit/>
          </a:bodyPr>
          <a:lstStyle/>
          <a:p>
            <a:r>
              <a:rPr lang="en-US" dirty="0" smtClean="0"/>
              <a:t>Jobs can go wrong “internally”:</a:t>
            </a:r>
          </a:p>
          <a:p>
            <a:pPr lvl="1"/>
            <a:r>
              <a:rPr lang="en-US" dirty="0" smtClean="0"/>
              <a:t>something happens after the executable begins to run</a:t>
            </a:r>
          </a:p>
          <a:p>
            <a:r>
              <a:rPr lang="en-US" dirty="0" smtClean="0"/>
              <a:t>Jobs can go wrong from </a:t>
            </a:r>
            <a:r>
              <a:rPr lang="en-US" dirty="0" err="1" smtClean="0"/>
              <a:t>HTCondor’s</a:t>
            </a:r>
            <a:r>
              <a:rPr lang="en-US" dirty="0" smtClean="0"/>
              <a:t> perspective:</a:t>
            </a:r>
          </a:p>
          <a:p>
            <a:pPr lvl="1"/>
            <a:r>
              <a:rPr lang="en-US" dirty="0" smtClean="0"/>
              <a:t>A job can’t be started at all, </a:t>
            </a:r>
          </a:p>
          <a:p>
            <a:pPr lvl="1"/>
            <a:r>
              <a:rPr lang="en-US" dirty="0" smtClean="0"/>
              <a:t>Uses too much memory, </a:t>
            </a:r>
          </a:p>
          <a:p>
            <a:pPr lvl="1"/>
            <a:r>
              <a:rPr lang="en-US" dirty="0" smtClean="0"/>
              <a:t>Has a badly formatted executable, </a:t>
            </a:r>
          </a:p>
          <a:p>
            <a:pPr lvl="1"/>
            <a:r>
              <a:rPr lang="en-US" dirty="0" smtClean="0"/>
              <a:t>And more...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96489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Reviewing Failed Jobs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A job’s log, output and error files can provide valuable information for troubleshooting</a:t>
            </a:r>
            <a:endParaRPr lang="en-US" sz="2800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46110388"/>
              </p:ext>
            </p:extLst>
          </p:nvPr>
        </p:nvGraphicFramePr>
        <p:xfrm>
          <a:off x="1122067" y="2861352"/>
          <a:ext cx="6787995" cy="3127413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2262665"/>
                <a:gridCol w="2262665"/>
                <a:gridCol w="2262665"/>
              </a:tblGrid>
              <a:tr h="567093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Arial"/>
                          <a:cs typeface="Arial"/>
                        </a:rPr>
                        <a:t>Log</a:t>
                      </a:r>
                      <a:endParaRPr lang="en-US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Arial"/>
                          <a:cs typeface="Arial"/>
                        </a:rPr>
                        <a:t>Output</a:t>
                      </a:r>
                      <a:endParaRPr lang="en-US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Arial"/>
                          <a:cs typeface="Arial"/>
                        </a:rPr>
                        <a:t>Error</a:t>
                      </a:r>
                      <a:endParaRPr lang="en-US" dirty="0">
                        <a:latin typeface="Arial"/>
                        <a:cs typeface="Arial"/>
                      </a:endParaRPr>
                    </a:p>
                  </a:txBody>
                  <a:tcPr/>
                </a:tc>
              </a:tr>
              <a:tr h="2310333">
                <a:tc>
                  <a:txBody>
                    <a:bodyPr/>
                    <a:lstStyle/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dirty="0" smtClean="0">
                          <a:latin typeface="Arial"/>
                          <a:cs typeface="Arial"/>
                        </a:rPr>
                        <a:t>When jobs were submitted, started, and stopped</a:t>
                      </a:r>
                    </a:p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dirty="0" smtClean="0">
                          <a:latin typeface="Arial"/>
                          <a:cs typeface="Arial"/>
                        </a:rPr>
                        <a:t>Resources used</a:t>
                      </a:r>
                    </a:p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dirty="0" smtClean="0">
                          <a:latin typeface="Arial"/>
                          <a:cs typeface="Arial"/>
                        </a:rPr>
                        <a:t>Exit status</a:t>
                      </a:r>
                    </a:p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dirty="0" smtClean="0">
                          <a:latin typeface="Arial"/>
                          <a:cs typeface="Arial"/>
                        </a:rPr>
                        <a:t>Where job ran</a:t>
                      </a:r>
                    </a:p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dirty="0" smtClean="0">
                          <a:latin typeface="Arial"/>
                          <a:cs typeface="Arial"/>
                        </a:rPr>
                        <a:t>Interruption</a:t>
                      </a:r>
                      <a:r>
                        <a:rPr lang="en-US" baseline="0" dirty="0" smtClean="0">
                          <a:latin typeface="Arial"/>
                          <a:cs typeface="Arial"/>
                        </a:rPr>
                        <a:t> reasons</a:t>
                      </a:r>
                      <a:endParaRPr lang="en-US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Arial"/>
                          <a:cs typeface="Arial"/>
                        </a:rPr>
                        <a:t>Any “print” or “display” information from your program</a:t>
                      </a:r>
                      <a:endParaRPr lang="en-US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>
                          <a:latin typeface="Arial"/>
                          <a:cs typeface="Arial"/>
                        </a:rPr>
                        <a:t>Ecaptured</a:t>
                      </a:r>
                      <a:r>
                        <a:rPr lang="en-US" baseline="0" dirty="0" smtClean="0">
                          <a:latin typeface="Arial"/>
                          <a:cs typeface="Arial"/>
                        </a:rPr>
                        <a:t> by the operating system</a:t>
                      </a:r>
                      <a:endParaRPr lang="en-US" dirty="0" smtClean="0">
                        <a:latin typeface="Arial"/>
                        <a:cs typeface="Arial"/>
                      </a:endParaRPr>
                    </a:p>
                    <a:p>
                      <a:endParaRPr lang="en-US" dirty="0" smtClean="0">
                        <a:latin typeface="Arial"/>
                        <a:cs typeface="Arial"/>
                      </a:endParaRPr>
                    </a:p>
                    <a:p>
                      <a:endParaRPr lang="en-US" dirty="0">
                        <a:latin typeface="Arial"/>
                        <a:cs typeface="Arial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014717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Reviewing Jobs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To review a large group of jobs at once, use </a:t>
            </a:r>
            <a:r>
              <a:rPr lang="en-US" b="1" dirty="0" err="1" smtClean="0">
                <a:solidFill>
                  <a:srgbClr val="CB3A46"/>
                </a:solidFill>
                <a:latin typeface="Courier"/>
                <a:cs typeface="Courier"/>
              </a:rPr>
              <a:t>condor_history</a:t>
            </a:r>
            <a:endParaRPr lang="en-US" b="1" dirty="0" smtClean="0">
              <a:solidFill>
                <a:srgbClr val="CB3A46"/>
              </a:solidFill>
              <a:latin typeface="Courier"/>
              <a:cs typeface="Courier"/>
            </a:endParaRPr>
          </a:p>
          <a:p>
            <a:pPr marL="0" indent="0">
              <a:buNone/>
            </a:pPr>
            <a:r>
              <a:rPr lang="en-US" sz="2400" b="1" dirty="0" smtClean="0">
                <a:solidFill>
                  <a:srgbClr val="CB3A46"/>
                </a:solidFill>
                <a:latin typeface="Courier"/>
                <a:cs typeface="Courier"/>
              </a:rPr>
              <a:t>  </a:t>
            </a:r>
            <a:r>
              <a:rPr lang="en-US" sz="2000" dirty="0" smtClean="0">
                <a:solidFill>
                  <a:srgbClr val="000000"/>
                </a:solidFill>
                <a:cs typeface="Arial"/>
              </a:rPr>
              <a:t>As</a:t>
            </a:r>
            <a:r>
              <a:rPr lang="en-US" sz="2000" b="1" dirty="0" smtClean="0">
                <a:solidFill>
                  <a:srgbClr val="000000"/>
                </a:solidFill>
                <a:cs typeface="Arial"/>
              </a:rPr>
              <a:t> </a:t>
            </a:r>
            <a:r>
              <a:rPr lang="en-US" sz="2000" b="1" dirty="0" err="1" smtClean="0">
                <a:solidFill>
                  <a:srgbClr val="000000"/>
                </a:solidFill>
                <a:latin typeface="Courier"/>
                <a:cs typeface="Courier"/>
              </a:rPr>
              <a:t>condor_q</a:t>
            </a:r>
            <a:r>
              <a:rPr lang="en-US" sz="2000" dirty="0" smtClean="0">
                <a:solidFill>
                  <a:srgbClr val="000000"/>
                </a:solidFill>
              </a:rPr>
              <a:t> is to the  present, </a:t>
            </a:r>
            <a:r>
              <a:rPr lang="en-US" sz="2000" b="1" dirty="0" err="1" smtClean="0">
                <a:solidFill>
                  <a:srgbClr val="000000"/>
                </a:solidFill>
                <a:latin typeface="Courier"/>
                <a:cs typeface="Courier"/>
              </a:rPr>
              <a:t>condor_history</a:t>
            </a:r>
            <a:r>
              <a:rPr lang="en-US" sz="2000" dirty="0" smtClean="0">
                <a:solidFill>
                  <a:srgbClr val="000000"/>
                </a:solidFill>
              </a:rPr>
              <a:t> </a:t>
            </a:r>
            <a:r>
              <a:rPr lang="en-US" sz="2000" dirty="0" smtClean="0"/>
              <a:t>is to the past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29424" y="3379450"/>
            <a:ext cx="7510940" cy="2893100"/>
          </a:xfrm>
          <a:prstGeom prst="rect">
            <a:avLst/>
          </a:prstGeom>
          <a:solidFill>
            <a:schemeClr val="tx1"/>
          </a:solidFill>
          <a:ln w="76200" cmpd="sng"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FFFF"/>
                </a:solidFill>
                <a:latin typeface="Courier"/>
                <a:cs typeface="Courier"/>
              </a:rPr>
              <a:t>$ </a:t>
            </a:r>
            <a:r>
              <a:rPr lang="en-US" sz="1400" dirty="0" err="1" smtClean="0">
                <a:solidFill>
                  <a:srgbClr val="FFFFFF"/>
                </a:solidFill>
                <a:latin typeface="Courier"/>
                <a:cs typeface="Courier"/>
              </a:rPr>
              <a:t>condor_history</a:t>
            </a:r>
            <a:r>
              <a:rPr lang="en-US" sz="1400" dirty="0" smtClean="0">
                <a:solidFill>
                  <a:srgbClr val="FFFFFF"/>
                </a:solidFill>
                <a:latin typeface="Courier"/>
                <a:cs typeface="Courier"/>
              </a:rPr>
              <a:t> </a:t>
            </a:r>
            <a:r>
              <a:rPr lang="en-US" sz="1400" dirty="0" err="1" smtClean="0">
                <a:solidFill>
                  <a:srgbClr val="FFFFFF"/>
                </a:solidFill>
                <a:latin typeface="Courier"/>
                <a:cs typeface="Courier"/>
              </a:rPr>
              <a:t>alice</a:t>
            </a:r>
            <a:endParaRPr lang="en-US" sz="1400" dirty="0" smtClean="0">
              <a:solidFill>
                <a:srgbClr val="FFFFFF"/>
              </a:solidFill>
              <a:latin typeface="Courier"/>
              <a:cs typeface="Courier"/>
            </a:endParaRPr>
          </a:p>
          <a:p>
            <a:r>
              <a:rPr lang="en-US" sz="1400" dirty="0">
                <a:solidFill>
                  <a:srgbClr val="FFFFFF"/>
                </a:solidFill>
                <a:latin typeface="Courier"/>
                <a:cs typeface="Courier"/>
              </a:rPr>
              <a:t> ID      </a:t>
            </a:r>
            <a:r>
              <a:rPr lang="en-US" sz="1400" dirty="0" smtClean="0">
                <a:solidFill>
                  <a:srgbClr val="FFFFFF"/>
                </a:solidFill>
                <a:latin typeface="Courier"/>
                <a:cs typeface="Courier"/>
              </a:rPr>
              <a:t>OWNER    </a:t>
            </a:r>
            <a:r>
              <a:rPr lang="en-US" sz="1400" dirty="0">
                <a:solidFill>
                  <a:srgbClr val="FFFFFF"/>
                </a:solidFill>
                <a:latin typeface="Courier"/>
                <a:cs typeface="Courier"/>
              </a:rPr>
              <a:t>SUBMITTED   RUN_TIME    ST  COMPLETED   CMD </a:t>
            </a:r>
          </a:p>
          <a:p>
            <a:r>
              <a:rPr lang="en-US" sz="1400" dirty="0" smtClean="0">
                <a:solidFill>
                  <a:srgbClr val="FFFFFF"/>
                </a:solidFill>
                <a:latin typeface="Courier"/>
                <a:cs typeface="Courier"/>
              </a:rPr>
              <a:t>189.1012 </a:t>
            </a:r>
            <a:r>
              <a:rPr lang="en-US" sz="1400" dirty="0" err="1">
                <a:solidFill>
                  <a:srgbClr val="FFFFFF"/>
                </a:solidFill>
                <a:latin typeface="Courier"/>
                <a:cs typeface="Courier"/>
              </a:rPr>
              <a:t>alice</a:t>
            </a:r>
            <a:r>
              <a:rPr lang="en-US" sz="1400" dirty="0">
                <a:solidFill>
                  <a:srgbClr val="FFFFFF"/>
                </a:solidFill>
                <a:latin typeface="Courier"/>
                <a:cs typeface="Courier"/>
              </a:rPr>
              <a:t>    5/11 09:52   0+00:07:37 C   5/11 16:00 /home/</a:t>
            </a:r>
            <a:r>
              <a:rPr lang="en-US" sz="1400" dirty="0" err="1">
                <a:solidFill>
                  <a:srgbClr val="FFFFFF"/>
                </a:solidFill>
                <a:latin typeface="Courier"/>
                <a:cs typeface="Courier"/>
              </a:rPr>
              <a:t>alice</a:t>
            </a:r>
            <a:endParaRPr lang="en-US" sz="1400" dirty="0">
              <a:solidFill>
                <a:srgbClr val="FFFFFF"/>
              </a:solidFill>
              <a:latin typeface="Courier"/>
              <a:cs typeface="Courier"/>
            </a:endParaRPr>
          </a:p>
          <a:p>
            <a:r>
              <a:rPr lang="en-US" sz="1400" dirty="0" smtClean="0">
                <a:solidFill>
                  <a:srgbClr val="FFFFFF"/>
                </a:solidFill>
                <a:latin typeface="Courier"/>
                <a:cs typeface="Courier"/>
              </a:rPr>
              <a:t>189.1002 </a:t>
            </a:r>
            <a:r>
              <a:rPr lang="en-US" sz="1400" dirty="0" err="1">
                <a:solidFill>
                  <a:srgbClr val="FFFFFF"/>
                </a:solidFill>
                <a:latin typeface="Courier"/>
                <a:cs typeface="Courier"/>
              </a:rPr>
              <a:t>alice</a:t>
            </a:r>
            <a:r>
              <a:rPr lang="en-US" sz="1400" dirty="0">
                <a:solidFill>
                  <a:srgbClr val="FFFFFF"/>
                </a:solidFill>
                <a:latin typeface="Courier"/>
                <a:cs typeface="Courier"/>
              </a:rPr>
              <a:t>    5/11 09:52   0+00:08:03 C   5/11 16:00 /home/</a:t>
            </a:r>
            <a:r>
              <a:rPr lang="en-US" sz="1400" dirty="0" err="1">
                <a:solidFill>
                  <a:srgbClr val="FFFFFF"/>
                </a:solidFill>
                <a:latin typeface="Courier"/>
                <a:cs typeface="Courier"/>
              </a:rPr>
              <a:t>alice</a:t>
            </a:r>
            <a:endParaRPr lang="en-US" sz="1400" dirty="0">
              <a:solidFill>
                <a:srgbClr val="FFFFFF"/>
              </a:solidFill>
              <a:latin typeface="Courier"/>
              <a:cs typeface="Courier"/>
            </a:endParaRPr>
          </a:p>
          <a:p>
            <a:r>
              <a:rPr lang="en-US" sz="1400" dirty="0" smtClean="0">
                <a:solidFill>
                  <a:srgbClr val="FFFFFF"/>
                </a:solidFill>
                <a:latin typeface="Courier"/>
                <a:cs typeface="Courier"/>
              </a:rPr>
              <a:t>189.1081 </a:t>
            </a:r>
            <a:r>
              <a:rPr lang="en-US" sz="1400" dirty="0" err="1">
                <a:solidFill>
                  <a:srgbClr val="FFFFFF"/>
                </a:solidFill>
                <a:latin typeface="Courier"/>
                <a:cs typeface="Courier"/>
              </a:rPr>
              <a:t>alice</a:t>
            </a:r>
            <a:r>
              <a:rPr lang="en-US" sz="1400" dirty="0">
                <a:solidFill>
                  <a:srgbClr val="FFFFFF"/>
                </a:solidFill>
                <a:latin typeface="Courier"/>
                <a:cs typeface="Courier"/>
              </a:rPr>
              <a:t>    5/11 09:52   0+00:03:16 C   5/11 16:00 /home/</a:t>
            </a:r>
            <a:r>
              <a:rPr lang="en-US" sz="1400" dirty="0" err="1">
                <a:solidFill>
                  <a:srgbClr val="FFFFFF"/>
                </a:solidFill>
                <a:latin typeface="Courier"/>
                <a:cs typeface="Courier"/>
              </a:rPr>
              <a:t>alice</a:t>
            </a:r>
            <a:endParaRPr lang="en-US" sz="1400" dirty="0">
              <a:solidFill>
                <a:srgbClr val="FFFFFF"/>
              </a:solidFill>
              <a:latin typeface="Courier"/>
              <a:cs typeface="Courier"/>
            </a:endParaRPr>
          </a:p>
          <a:p>
            <a:r>
              <a:rPr lang="en-US" sz="1400" dirty="0" smtClean="0">
                <a:solidFill>
                  <a:srgbClr val="FFFFFF"/>
                </a:solidFill>
                <a:latin typeface="Courier"/>
                <a:cs typeface="Courier"/>
              </a:rPr>
              <a:t>189.944  </a:t>
            </a:r>
            <a:r>
              <a:rPr lang="en-US" sz="1400" dirty="0" err="1">
                <a:solidFill>
                  <a:srgbClr val="FFFFFF"/>
                </a:solidFill>
                <a:latin typeface="Courier"/>
                <a:cs typeface="Courier"/>
              </a:rPr>
              <a:t>alice</a:t>
            </a:r>
            <a:r>
              <a:rPr lang="en-US" sz="1400" dirty="0">
                <a:solidFill>
                  <a:srgbClr val="FFFFFF"/>
                </a:solidFill>
                <a:latin typeface="Courier"/>
                <a:cs typeface="Courier"/>
              </a:rPr>
              <a:t>    5/11 09:52   0+00:11:15 C   5/11 16:00 /home/</a:t>
            </a:r>
            <a:r>
              <a:rPr lang="en-US" sz="1400" dirty="0" err="1">
                <a:solidFill>
                  <a:srgbClr val="FFFFFF"/>
                </a:solidFill>
                <a:latin typeface="Courier"/>
                <a:cs typeface="Courier"/>
              </a:rPr>
              <a:t>alice</a:t>
            </a:r>
            <a:endParaRPr lang="en-US" sz="1400" dirty="0">
              <a:solidFill>
                <a:srgbClr val="FFFFFF"/>
              </a:solidFill>
              <a:latin typeface="Courier"/>
              <a:cs typeface="Courier"/>
            </a:endParaRPr>
          </a:p>
          <a:p>
            <a:r>
              <a:rPr lang="en-US" sz="1400" dirty="0" smtClean="0">
                <a:solidFill>
                  <a:srgbClr val="FFFFFF"/>
                </a:solidFill>
                <a:latin typeface="Courier"/>
                <a:cs typeface="Courier"/>
              </a:rPr>
              <a:t>189.659  </a:t>
            </a:r>
            <a:r>
              <a:rPr lang="en-US" sz="1400" dirty="0" err="1">
                <a:solidFill>
                  <a:srgbClr val="FFFFFF"/>
                </a:solidFill>
                <a:latin typeface="Courier"/>
                <a:cs typeface="Courier"/>
              </a:rPr>
              <a:t>alice</a:t>
            </a:r>
            <a:r>
              <a:rPr lang="en-US" sz="1400" dirty="0">
                <a:solidFill>
                  <a:srgbClr val="FFFFFF"/>
                </a:solidFill>
                <a:latin typeface="Courier"/>
                <a:cs typeface="Courier"/>
              </a:rPr>
              <a:t>    5/11 09:52   0+00:26:56 C   5/11 16:00 /home/</a:t>
            </a:r>
            <a:r>
              <a:rPr lang="en-US" sz="1400" dirty="0" err="1">
                <a:solidFill>
                  <a:srgbClr val="FFFFFF"/>
                </a:solidFill>
                <a:latin typeface="Courier"/>
                <a:cs typeface="Courier"/>
              </a:rPr>
              <a:t>alice</a:t>
            </a:r>
            <a:endParaRPr lang="en-US" sz="1400" dirty="0">
              <a:solidFill>
                <a:srgbClr val="FFFFFF"/>
              </a:solidFill>
              <a:latin typeface="Courier"/>
              <a:cs typeface="Courier"/>
            </a:endParaRPr>
          </a:p>
          <a:p>
            <a:r>
              <a:rPr lang="en-US" sz="1400" dirty="0" smtClean="0">
                <a:solidFill>
                  <a:srgbClr val="FFFFFF"/>
                </a:solidFill>
                <a:latin typeface="Courier"/>
                <a:cs typeface="Courier"/>
              </a:rPr>
              <a:t>189.653  </a:t>
            </a:r>
            <a:r>
              <a:rPr lang="en-US" sz="1400" dirty="0" err="1">
                <a:solidFill>
                  <a:srgbClr val="FFFFFF"/>
                </a:solidFill>
                <a:latin typeface="Courier"/>
                <a:cs typeface="Courier"/>
              </a:rPr>
              <a:t>alice</a:t>
            </a:r>
            <a:r>
              <a:rPr lang="en-US" sz="1400" dirty="0">
                <a:solidFill>
                  <a:srgbClr val="FFFFFF"/>
                </a:solidFill>
                <a:latin typeface="Courier"/>
                <a:cs typeface="Courier"/>
              </a:rPr>
              <a:t>    5/11 09:52   0+00:27:07 C   5/11 16:00 /home/</a:t>
            </a:r>
            <a:r>
              <a:rPr lang="en-US" sz="1400" dirty="0" err="1">
                <a:solidFill>
                  <a:srgbClr val="FFFFFF"/>
                </a:solidFill>
                <a:latin typeface="Courier"/>
                <a:cs typeface="Courier"/>
              </a:rPr>
              <a:t>alice</a:t>
            </a:r>
            <a:endParaRPr lang="en-US" sz="1400" dirty="0">
              <a:solidFill>
                <a:srgbClr val="FFFFFF"/>
              </a:solidFill>
              <a:latin typeface="Courier"/>
              <a:cs typeface="Courier"/>
            </a:endParaRPr>
          </a:p>
          <a:p>
            <a:r>
              <a:rPr lang="en-US" sz="1400" dirty="0" smtClean="0">
                <a:solidFill>
                  <a:srgbClr val="FFFFFF"/>
                </a:solidFill>
                <a:latin typeface="Courier"/>
                <a:cs typeface="Courier"/>
              </a:rPr>
              <a:t>189.1040 </a:t>
            </a:r>
            <a:r>
              <a:rPr lang="en-US" sz="1400" dirty="0" err="1">
                <a:solidFill>
                  <a:srgbClr val="FFFFFF"/>
                </a:solidFill>
                <a:latin typeface="Courier"/>
                <a:cs typeface="Courier"/>
              </a:rPr>
              <a:t>alice</a:t>
            </a:r>
            <a:r>
              <a:rPr lang="en-US" sz="1400" dirty="0">
                <a:solidFill>
                  <a:srgbClr val="FFFFFF"/>
                </a:solidFill>
                <a:latin typeface="Courier"/>
                <a:cs typeface="Courier"/>
              </a:rPr>
              <a:t>    5/11 09:52   0+00:05:15 C   5/11 15:59 /home/</a:t>
            </a:r>
            <a:r>
              <a:rPr lang="en-US" sz="1400" dirty="0" err="1">
                <a:solidFill>
                  <a:srgbClr val="FFFFFF"/>
                </a:solidFill>
                <a:latin typeface="Courier"/>
                <a:cs typeface="Courier"/>
              </a:rPr>
              <a:t>alice</a:t>
            </a:r>
            <a:endParaRPr lang="en-US" sz="1400" dirty="0">
              <a:solidFill>
                <a:srgbClr val="FFFFFF"/>
              </a:solidFill>
              <a:latin typeface="Courier"/>
              <a:cs typeface="Courier"/>
            </a:endParaRPr>
          </a:p>
          <a:p>
            <a:r>
              <a:rPr lang="en-US" sz="1400" dirty="0" smtClean="0">
                <a:solidFill>
                  <a:srgbClr val="FFFFFF"/>
                </a:solidFill>
                <a:latin typeface="Courier"/>
                <a:cs typeface="Courier"/>
              </a:rPr>
              <a:t>189.1003 </a:t>
            </a:r>
            <a:r>
              <a:rPr lang="en-US" sz="1400" dirty="0" err="1">
                <a:solidFill>
                  <a:srgbClr val="FFFFFF"/>
                </a:solidFill>
                <a:latin typeface="Courier"/>
                <a:cs typeface="Courier"/>
              </a:rPr>
              <a:t>alice</a:t>
            </a:r>
            <a:r>
              <a:rPr lang="en-US" sz="1400" dirty="0">
                <a:solidFill>
                  <a:srgbClr val="FFFFFF"/>
                </a:solidFill>
                <a:latin typeface="Courier"/>
                <a:cs typeface="Courier"/>
              </a:rPr>
              <a:t>    5/11 09:52   0+00:07:38 C   5/11 15:59 /home/</a:t>
            </a:r>
            <a:r>
              <a:rPr lang="en-US" sz="1400" dirty="0" err="1">
                <a:solidFill>
                  <a:srgbClr val="FFFFFF"/>
                </a:solidFill>
                <a:latin typeface="Courier"/>
                <a:cs typeface="Courier"/>
              </a:rPr>
              <a:t>alice</a:t>
            </a:r>
            <a:endParaRPr lang="en-US" sz="1400" dirty="0">
              <a:solidFill>
                <a:srgbClr val="FFFFFF"/>
              </a:solidFill>
              <a:latin typeface="Courier"/>
              <a:cs typeface="Courier"/>
            </a:endParaRPr>
          </a:p>
          <a:p>
            <a:r>
              <a:rPr lang="en-US" sz="1400" dirty="0" smtClean="0">
                <a:solidFill>
                  <a:srgbClr val="FFFFFF"/>
                </a:solidFill>
                <a:latin typeface="Courier"/>
                <a:cs typeface="Courier"/>
              </a:rPr>
              <a:t>189.962  </a:t>
            </a:r>
            <a:r>
              <a:rPr lang="en-US" sz="1400" dirty="0" err="1">
                <a:solidFill>
                  <a:srgbClr val="FFFFFF"/>
                </a:solidFill>
                <a:latin typeface="Courier"/>
                <a:cs typeface="Courier"/>
              </a:rPr>
              <a:t>alice</a:t>
            </a:r>
            <a:r>
              <a:rPr lang="en-US" sz="1400" dirty="0">
                <a:solidFill>
                  <a:srgbClr val="FFFFFF"/>
                </a:solidFill>
                <a:latin typeface="Courier"/>
                <a:cs typeface="Courier"/>
              </a:rPr>
              <a:t>    5/11 09:52   0+00:09:36 C   5/11 15:59 /home/</a:t>
            </a:r>
            <a:r>
              <a:rPr lang="en-US" sz="1400" dirty="0" err="1">
                <a:solidFill>
                  <a:srgbClr val="FFFFFF"/>
                </a:solidFill>
                <a:latin typeface="Courier"/>
                <a:cs typeface="Courier"/>
              </a:rPr>
              <a:t>alice</a:t>
            </a:r>
            <a:endParaRPr lang="en-US" sz="1400" dirty="0">
              <a:solidFill>
                <a:srgbClr val="FFFFFF"/>
              </a:solidFill>
              <a:latin typeface="Courier"/>
              <a:cs typeface="Courier"/>
            </a:endParaRPr>
          </a:p>
          <a:p>
            <a:r>
              <a:rPr lang="en-US" sz="1400" dirty="0" smtClean="0">
                <a:solidFill>
                  <a:srgbClr val="FFFFFF"/>
                </a:solidFill>
                <a:latin typeface="Courier"/>
                <a:cs typeface="Courier"/>
              </a:rPr>
              <a:t>189.961  </a:t>
            </a:r>
            <a:r>
              <a:rPr lang="en-US" sz="1400" dirty="0" err="1">
                <a:solidFill>
                  <a:srgbClr val="FFFFFF"/>
                </a:solidFill>
                <a:latin typeface="Courier"/>
                <a:cs typeface="Courier"/>
              </a:rPr>
              <a:t>alice</a:t>
            </a:r>
            <a:r>
              <a:rPr lang="en-US" sz="1400" dirty="0">
                <a:solidFill>
                  <a:srgbClr val="FFFFFF"/>
                </a:solidFill>
                <a:latin typeface="Courier"/>
                <a:cs typeface="Courier"/>
              </a:rPr>
              <a:t>    5/11 09:52   0+00:09:43 C   5/11 15:59 /home/</a:t>
            </a:r>
            <a:r>
              <a:rPr lang="en-US" sz="1400" dirty="0" err="1">
                <a:solidFill>
                  <a:srgbClr val="FFFFFF"/>
                </a:solidFill>
                <a:latin typeface="Courier"/>
                <a:cs typeface="Courier"/>
              </a:rPr>
              <a:t>alice</a:t>
            </a:r>
            <a:endParaRPr lang="en-US" sz="1400" dirty="0">
              <a:solidFill>
                <a:srgbClr val="FFFFFF"/>
              </a:solidFill>
              <a:latin typeface="Courier"/>
              <a:cs typeface="Courier"/>
            </a:endParaRPr>
          </a:p>
          <a:p>
            <a:r>
              <a:rPr lang="en-US" sz="1400" dirty="0" smtClean="0">
                <a:solidFill>
                  <a:srgbClr val="FFFFFF"/>
                </a:solidFill>
                <a:latin typeface="Courier"/>
                <a:cs typeface="Courier"/>
              </a:rPr>
              <a:t>189.898  </a:t>
            </a:r>
            <a:r>
              <a:rPr lang="en-US" sz="1400" dirty="0" err="1">
                <a:solidFill>
                  <a:srgbClr val="FFFFFF"/>
                </a:solidFill>
                <a:latin typeface="Courier"/>
                <a:cs typeface="Courier"/>
              </a:rPr>
              <a:t>alice</a:t>
            </a:r>
            <a:r>
              <a:rPr lang="en-US" sz="1400" dirty="0">
                <a:solidFill>
                  <a:srgbClr val="FFFFFF"/>
                </a:solidFill>
                <a:latin typeface="Courier"/>
                <a:cs typeface="Courier"/>
              </a:rPr>
              <a:t>    5/11 09:52   0+00:13:47 C   5/11 15:59 /home/</a:t>
            </a:r>
            <a:r>
              <a:rPr lang="en-US" sz="1400" dirty="0" err="1">
                <a:solidFill>
                  <a:srgbClr val="FFFFFF"/>
                </a:solidFill>
                <a:latin typeface="Courier"/>
                <a:cs typeface="Courier"/>
              </a:rPr>
              <a:t>alice</a:t>
            </a:r>
            <a:endParaRPr lang="en-US" sz="1400" dirty="0" smtClean="0">
              <a:solidFill>
                <a:srgbClr val="FFFFFF"/>
              </a:solidFill>
              <a:latin typeface="Courier"/>
              <a:cs typeface="Courier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056465" y="6408372"/>
            <a:ext cx="3242706" cy="307777"/>
          </a:xfrm>
          <a:prstGeom prst="rect">
            <a:avLst/>
          </a:prstGeom>
          <a:solidFill>
            <a:schemeClr val="bg1"/>
          </a:solidFill>
          <a:ln w="12700" cmpd="sng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  <a:latin typeface="Arial"/>
                <a:cs typeface="Arial"/>
                <a:hlinkClick r:id="rId2"/>
              </a:rPr>
              <a:t>HTCondor Manual: </a:t>
            </a:r>
            <a:r>
              <a:rPr lang="en-US" sz="1400" dirty="0" err="1" smtClean="0">
                <a:solidFill>
                  <a:srgbClr val="000000"/>
                </a:solidFill>
                <a:latin typeface="Arial"/>
                <a:cs typeface="Arial"/>
                <a:hlinkClick r:id="rId2"/>
              </a:rPr>
              <a:t>condor_history</a:t>
            </a:r>
            <a:endParaRPr lang="en-US" sz="1400" dirty="0" smtClean="0">
              <a:solidFill>
                <a:srgbClr val="00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286142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“Live” Troubleshooting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075385"/>
          </a:xfrm>
        </p:spPr>
        <p:txBody>
          <a:bodyPr>
            <a:normAutofit/>
          </a:bodyPr>
          <a:lstStyle/>
          <a:p>
            <a:r>
              <a:rPr lang="en-US" dirty="0" smtClean="0"/>
              <a:t>To log in to a job where it is running, use: </a:t>
            </a:r>
          </a:p>
          <a:p>
            <a:pPr marL="457200" lvl="1" indent="0">
              <a:buNone/>
            </a:pPr>
            <a:r>
              <a:rPr lang="en-US" sz="2000" b="1" dirty="0" err="1" smtClean="0">
                <a:solidFill>
                  <a:srgbClr val="CB3A46"/>
                </a:solidFill>
                <a:latin typeface="Courier"/>
                <a:cs typeface="Courier"/>
              </a:rPr>
              <a:t>condor_ssh_to_job</a:t>
            </a:r>
            <a:r>
              <a:rPr lang="en-US" sz="2000" b="1" dirty="0" smtClean="0">
                <a:solidFill>
                  <a:srgbClr val="CB3A46"/>
                </a:solidFill>
                <a:latin typeface="Courier"/>
                <a:cs typeface="Courier"/>
              </a:rPr>
              <a:t> </a:t>
            </a:r>
            <a:r>
              <a:rPr lang="en-US" sz="2000" b="1" dirty="0" err="1" smtClean="0">
                <a:solidFill>
                  <a:srgbClr val="CB3A46"/>
                </a:solidFill>
                <a:latin typeface="Courier"/>
                <a:cs typeface="Courier"/>
              </a:rPr>
              <a:t>JobId</a:t>
            </a:r>
            <a:endParaRPr lang="en-US" sz="2000" b="1" dirty="0">
              <a:solidFill>
                <a:srgbClr val="CB3A46"/>
              </a:solidFill>
              <a:latin typeface="Courier"/>
              <a:cs typeface="Courier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49300" y="2832046"/>
            <a:ext cx="7378700" cy="923330"/>
          </a:xfrm>
          <a:prstGeom prst="rect">
            <a:avLst/>
          </a:prstGeom>
          <a:solidFill>
            <a:schemeClr val="tx1"/>
          </a:solidFill>
          <a:ln w="76200" cmpd="sng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  <a:latin typeface="Courier"/>
                <a:cs typeface="Courier"/>
              </a:rPr>
              <a:t>$ </a:t>
            </a:r>
            <a:r>
              <a:rPr lang="en-US" dirty="0" err="1" smtClean="0">
                <a:solidFill>
                  <a:srgbClr val="FFFFFF"/>
                </a:solidFill>
                <a:latin typeface="Courier"/>
                <a:cs typeface="Courier"/>
              </a:rPr>
              <a:t>condor_ssh_to_job</a:t>
            </a:r>
            <a:r>
              <a:rPr lang="en-US" dirty="0" smtClean="0">
                <a:solidFill>
                  <a:srgbClr val="FFFFFF"/>
                </a:solidFill>
                <a:latin typeface="Courier"/>
                <a:cs typeface="Courier"/>
              </a:rPr>
              <a:t> 128.0</a:t>
            </a:r>
            <a:endParaRPr lang="en-US" dirty="0">
              <a:solidFill>
                <a:srgbClr val="FFFFFF"/>
              </a:solidFill>
              <a:latin typeface="Courier"/>
              <a:cs typeface="Courier"/>
            </a:endParaRPr>
          </a:p>
          <a:p>
            <a:r>
              <a:rPr lang="en-US" dirty="0">
                <a:solidFill>
                  <a:srgbClr val="FFFFFF"/>
                </a:solidFill>
                <a:latin typeface="Courier"/>
                <a:cs typeface="Courier"/>
              </a:rPr>
              <a:t>Welcome to slot1_31@e395.chtc.wisc.edu!</a:t>
            </a:r>
          </a:p>
          <a:p>
            <a:r>
              <a:rPr lang="en-US" dirty="0">
                <a:solidFill>
                  <a:srgbClr val="FFFFFF"/>
                </a:solidFill>
                <a:latin typeface="Courier"/>
                <a:cs typeface="Courier"/>
              </a:rPr>
              <a:t>Your condor job is running with </a:t>
            </a:r>
            <a:r>
              <a:rPr lang="en-US" dirty="0" err="1">
                <a:solidFill>
                  <a:srgbClr val="FFFFFF"/>
                </a:solidFill>
                <a:latin typeface="Courier"/>
                <a:cs typeface="Courier"/>
              </a:rPr>
              <a:t>pid</a:t>
            </a:r>
            <a:r>
              <a:rPr lang="en-US" dirty="0">
                <a:solidFill>
                  <a:srgbClr val="FFFFFF"/>
                </a:solidFill>
                <a:latin typeface="Courier"/>
                <a:cs typeface="Courier"/>
              </a:rPr>
              <a:t>(s) 3954839.</a:t>
            </a:r>
            <a:endParaRPr lang="en-US" dirty="0" smtClean="0">
              <a:solidFill>
                <a:srgbClr val="FFFFFF"/>
              </a:solidFill>
              <a:latin typeface="Courier"/>
              <a:cs typeface="Courier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056465" y="6550223"/>
            <a:ext cx="3242706" cy="307777"/>
          </a:xfrm>
          <a:prstGeom prst="rect">
            <a:avLst/>
          </a:prstGeom>
          <a:solidFill>
            <a:schemeClr val="bg1"/>
          </a:solidFill>
          <a:ln w="12700" cmpd="sng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  <a:latin typeface="Arial"/>
                <a:cs typeface="Arial"/>
                <a:hlinkClick r:id="rId2"/>
              </a:rPr>
              <a:t>HTCondor Manual: </a:t>
            </a:r>
            <a:r>
              <a:rPr lang="en-US" sz="1400" dirty="0" err="1" smtClean="0">
                <a:solidFill>
                  <a:srgbClr val="000000"/>
                </a:solidFill>
                <a:latin typeface="Arial"/>
                <a:cs typeface="Arial"/>
                <a:hlinkClick r:id="rId2"/>
              </a:rPr>
              <a:t>condor_ssh_to_job</a:t>
            </a:r>
            <a:endParaRPr lang="en-US" sz="1400" dirty="0" smtClean="0">
              <a:solidFill>
                <a:srgbClr val="00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397855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 smtClean="0"/>
              <a:t>Held Jobs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7275" y="1600200"/>
            <a:ext cx="8754074" cy="4839162"/>
          </a:xfrm>
        </p:spPr>
        <p:txBody>
          <a:bodyPr>
            <a:normAutofit/>
          </a:bodyPr>
          <a:lstStyle/>
          <a:p>
            <a:r>
              <a:rPr lang="en-US" dirty="0" err="1" smtClean="0"/>
              <a:t>HTCondor</a:t>
            </a:r>
            <a:r>
              <a:rPr lang="en-US" dirty="0" smtClean="0"/>
              <a:t> will put your job on hold if there’s something YOU need to fix.</a:t>
            </a:r>
          </a:p>
          <a:p>
            <a:r>
              <a:rPr lang="en-US" dirty="0" smtClean="0"/>
              <a:t>A job that goes on hold is interrupted (all </a:t>
            </a:r>
          </a:p>
          <a:p>
            <a:pPr marL="0" indent="0">
              <a:buNone/>
            </a:pPr>
            <a:r>
              <a:rPr lang="en-US" dirty="0" smtClean="0"/>
              <a:t>  progress is lost) and kept from running </a:t>
            </a:r>
          </a:p>
          <a:p>
            <a:pPr marL="0" indent="0">
              <a:buNone/>
            </a:pPr>
            <a:r>
              <a:rPr lang="en-US" dirty="0" smtClean="0"/>
              <a:t>  again, but remains </a:t>
            </a:r>
          </a:p>
          <a:p>
            <a:pPr marL="0" indent="0">
              <a:buNone/>
            </a:pPr>
            <a:r>
              <a:rPr lang="en-US" dirty="0" smtClean="0"/>
              <a:t>  in the queue in the 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“H” state.</a:t>
            </a:r>
            <a:endParaRPr lang="en-US" dirty="0">
              <a:latin typeface="Courier"/>
              <a:cs typeface="Courier"/>
            </a:endParaRPr>
          </a:p>
          <a:p>
            <a:pPr lvl="1"/>
            <a:endParaRPr lang="en-US" dirty="0" smtClean="0">
              <a:latin typeface="Courier"/>
              <a:cs typeface="Courier"/>
            </a:endParaRPr>
          </a:p>
          <a:p>
            <a:pPr marL="457200" lvl="1" indent="0">
              <a:buNone/>
            </a:pPr>
            <a:endParaRPr lang="en-US" dirty="0">
              <a:latin typeface="Courier"/>
              <a:cs typeface="Courier"/>
            </a:endParaRPr>
          </a:p>
          <a:p>
            <a:pPr marL="457200" lvl="1" indent="0">
              <a:buNone/>
            </a:pPr>
            <a:endParaRPr lang="en-US" sz="1200" dirty="0" smtClean="0">
              <a:cs typeface="Arial"/>
            </a:endParaRPr>
          </a:p>
        </p:txBody>
      </p:sp>
      <p:pic>
        <p:nvPicPr>
          <p:cNvPr id="6" name="Picture 5" descr="red-light-ticket-Queen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2495" y="4030821"/>
            <a:ext cx="3622446" cy="2408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35073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Diagnosing Holds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If </a:t>
            </a:r>
            <a:r>
              <a:rPr lang="en-US" dirty="0" err="1" smtClean="0"/>
              <a:t>HTCondor</a:t>
            </a:r>
            <a:r>
              <a:rPr lang="en-US" dirty="0" smtClean="0"/>
              <a:t> puts a job on hold, it provides a hold reason, which can be viewed with: </a:t>
            </a:r>
          </a:p>
          <a:p>
            <a:pPr marL="0" indent="0">
              <a:buNone/>
            </a:pPr>
            <a:r>
              <a:rPr lang="en-US" sz="2400" b="1" dirty="0" smtClean="0">
                <a:solidFill>
                  <a:srgbClr val="CB3A46"/>
                </a:solidFill>
                <a:latin typeface="Courier"/>
                <a:cs typeface="Courier"/>
              </a:rPr>
              <a:t>   </a:t>
            </a:r>
            <a:r>
              <a:rPr lang="en-US" sz="2400" b="1" dirty="0" smtClean="0">
                <a:solidFill>
                  <a:srgbClr val="000000"/>
                </a:solidFill>
                <a:latin typeface="Courier"/>
                <a:cs typeface="Courier"/>
              </a:rPr>
              <a:t> </a:t>
            </a:r>
            <a:r>
              <a:rPr lang="en-US" sz="2400" b="1" dirty="0" err="1" smtClean="0">
                <a:solidFill>
                  <a:srgbClr val="000000"/>
                </a:solidFill>
                <a:latin typeface="Courier"/>
                <a:cs typeface="Courier"/>
              </a:rPr>
              <a:t>condor_q</a:t>
            </a:r>
            <a:r>
              <a:rPr lang="en-US" sz="2400" b="1" dirty="0" smtClean="0">
                <a:solidFill>
                  <a:srgbClr val="000000"/>
                </a:solidFill>
                <a:latin typeface="Courier"/>
                <a:cs typeface="Courier"/>
              </a:rPr>
              <a:t> </a:t>
            </a:r>
            <a:r>
              <a:rPr lang="en-US" sz="2400" b="1" dirty="0" smtClean="0">
                <a:solidFill>
                  <a:srgbClr val="CB3A46"/>
                </a:solidFill>
                <a:latin typeface="Courier"/>
                <a:cs typeface="Courier"/>
              </a:rPr>
              <a:t>-hold</a:t>
            </a:r>
            <a:endParaRPr lang="en-US" sz="2400" b="1" dirty="0">
              <a:solidFill>
                <a:srgbClr val="CB3A46"/>
              </a:solidFill>
              <a:latin typeface="Courier"/>
              <a:cs typeface="Courier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73402" y="3366210"/>
            <a:ext cx="8686799" cy="3108544"/>
          </a:xfrm>
          <a:prstGeom prst="rect">
            <a:avLst/>
          </a:prstGeom>
          <a:solidFill>
            <a:schemeClr val="tx1"/>
          </a:solidFill>
          <a:ln w="76200" cmpd="sng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  <a:latin typeface="Courier"/>
                <a:cs typeface="Courier"/>
              </a:rPr>
              <a:t>$ </a:t>
            </a:r>
            <a:r>
              <a:rPr lang="en-US" sz="1400" dirty="0" err="1" smtClean="0">
                <a:solidFill>
                  <a:schemeClr val="bg1"/>
                </a:solidFill>
                <a:latin typeface="Courier"/>
                <a:cs typeface="Courier"/>
              </a:rPr>
              <a:t>condor_q</a:t>
            </a:r>
            <a:r>
              <a:rPr lang="en-US" sz="1400" dirty="0" smtClean="0">
                <a:solidFill>
                  <a:schemeClr val="bg1"/>
                </a:solidFill>
                <a:latin typeface="Courier"/>
                <a:cs typeface="Courier"/>
              </a:rPr>
              <a:t> -hold</a:t>
            </a:r>
          </a:p>
          <a:p>
            <a:r>
              <a:rPr lang="en-US" sz="1400" dirty="0" smtClean="0">
                <a:solidFill>
                  <a:schemeClr val="bg1"/>
                </a:solidFill>
                <a:latin typeface="Courier"/>
                <a:cs typeface="Courier"/>
              </a:rPr>
              <a:t>128.0 </a:t>
            </a:r>
            <a:r>
              <a:rPr lang="en-US" sz="1400" dirty="0" err="1" smtClean="0">
                <a:solidFill>
                  <a:schemeClr val="bg1"/>
                </a:solidFill>
                <a:latin typeface="Courier"/>
                <a:cs typeface="Courier"/>
              </a:rPr>
              <a:t>alice</a:t>
            </a:r>
            <a:r>
              <a:rPr lang="en-US" sz="1400" dirty="0" smtClean="0">
                <a:solidFill>
                  <a:schemeClr val="bg1"/>
                </a:solidFill>
                <a:latin typeface="Courier"/>
                <a:cs typeface="Courier"/>
              </a:rPr>
              <a:t>  </a:t>
            </a:r>
            <a:r>
              <a:rPr lang="en-US" sz="1400" dirty="0">
                <a:solidFill>
                  <a:schemeClr val="bg1"/>
                </a:solidFill>
                <a:latin typeface="Courier"/>
                <a:cs typeface="Courier"/>
              </a:rPr>
              <a:t>5/2 16:27 Error from slot1_1@wid-003.chtc.wisc.edu: Job </a:t>
            </a:r>
            <a:endParaRPr lang="en-US" sz="1400" dirty="0" smtClean="0">
              <a:solidFill>
                <a:schemeClr val="bg1"/>
              </a:solidFill>
              <a:latin typeface="Courier"/>
              <a:cs typeface="Courier"/>
            </a:endParaRPr>
          </a:p>
          <a:p>
            <a:r>
              <a:rPr lang="en-US" sz="1400" dirty="0" smtClean="0">
                <a:solidFill>
                  <a:schemeClr val="bg1"/>
                </a:solidFill>
                <a:latin typeface="Courier"/>
                <a:cs typeface="Courier"/>
              </a:rPr>
              <a:t>  has </a:t>
            </a:r>
            <a:r>
              <a:rPr lang="en-US" sz="1400" dirty="0">
                <a:solidFill>
                  <a:schemeClr val="bg1"/>
                </a:solidFill>
                <a:latin typeface="Courier"/>
                <a:cs typeface="Courier"/>
              </a:rPr>
              <a:t>gone over memory limit of 2048 megabytes</a:t>
            </a:r>
            <a:r>
              <a:rPr lang="en-US" sz="1400" dirty="0" smtClean="0">
                <a:solidFill>
                  <a:schemeClr val="bg1"/>
                </a:solidFill>
                <a:latin typeface="Courier"/>
                <a:cs typeface="Courier"/>
              </a:rPr>
              <a:t>.</a:t>
            </a:r>
          </a:p>
          <a:p>
            <a:r>
              <a:rPr lang="en-US" sz="1400" dirty="0" smtClean="0">
                <a:solidFill>
                  <a:schemeClr val="bg1"/>
                </a:solidFill>
                <a:latin typeface="Courier"/>
                <a:cs typeface="Courier"/>
              </a:rPr>
              <a:t>174.0 </a:t>
            </a:r>
            <a:r>
              <a:rPr lang="en-US" sz="1400" dirty="0" err="1" smtClean="0">
                <a:solidFill>
                  <a:schemeClr val="bg1"/>
                </a:solidFill>
                <a:latin typeface="Courier"/>
                <a:cs typeface="Courier"/>
              </a:rPr>
              <a:t>alice</a:t>
            </a:r>
            <a:r>
              <a:rPr lang="en-US" sz="1400" dirty="0" smtClean="0">
                <a:solidFill>
                  <a:schemeClr val="bg1"/>
                </a:solidFill>
                <a:latin typeface="Courier"/>
                <a:cs typeface="Courier"/>
              </a:rPr>
              <a:t>  5/5 </a:t>
            </a:r>
            <a:r>
              <a:rPr lang="en-US" sz="1400" dirty="0">
                <a:solidFill>
                  <a:schemeClr val="bg1"/>
                </a:solidFill>
                <a:latin typeface="Courier"/>
                <a:cs typeface="Courier"/>
              </a:rPr>
              <a:t>20:53 Error from slot1_20@e098.chtc.wisc.edu: SHADOW at </a:t>
            </a:r>
            <a:endParaRPr lang="en-US" sz="1400" dirty="0" smtClean="0">
              <a:solidFill>
                <a:schemeClr val="bg1"/>
              </a:solidFill>
              <a:latin typeface="Courier"/>
              <a:cs typeface="Courier"/>
            </a:endParaRPr>
          </a:p>
          <a:p>
            <a:r>
              <a:rPr lang="en-US" sz="1400" dirty="0">
                <a:solidFill>
                  <a:schemeClr val="bg1"/>
                </a:solidFill>
                <a:latin typeface="Courier"/>
                <a:cs typeface="Courier"/>
              </a:rPr>
              <a:t> </a:t>
            </a:r>
            <a:r>
              <a:rPr lang="en-US" sz="1400" dirty="0" smtClean="0">
                <a:solidFill>
                  <a:schemeClr val="bg1"/>
                </a:solidFill>
                <a:latin typeface="Courier"/>
                <a:cs typeface="Courier"/>
              </a:rPr>
              <a:t> 128.104.101.92 </a:t>
            </a:r>
            <a:r>
              <a:rPr lang="en-US" sz="1400" dirty="0">
                <a:solidFill>
                  <a:schemeClr val="bg1"/>
                </a:solidFill>
                <a:latin typeface="Courier"/>
                <a:cs typeface="Courier"/>
              </a:rPr>
              <a:t>failed to send file(s) to &lt;128.104.101.98:35110&gt;: error </a:t>
            </a:r>
            <a:endParaRPr lang="en-US" sz="1400" dirty="0" smtClean="0">
              <a:solidFill>
                <a:schemeClr val="bg1"/>
              </a:solidFill>
              <a:latin typeface="Courier"/>
              <a:cs typeface="Courier"/>
            </a:endParaRPr>
          </a:p>
          <a:p>
            <a:r>
              <a:rPr lang="en-US" sz="1400" dirty="0">
                <a:solidFill>
                  <a:schemeClr val="bg1"/>
                </a:solidFill>
                <a:latin typeface="Courier"/>
                <a:cs typeface="Courier"/>
              </a:rPr>
              <a:t> </a:t>
            </a:r>
            <a:r>
              <a:rPr lang="en-US" sz="1400" dirty="0" smtClean="0">
                <a:solidFill>
                  <a:schemeClr val="bg1"/>
                </a:solidFill>
                <a:latin typeface="Courier"/>
                <a:cs typeface="Courier"/>
              </a:rPr>
              <a:t> reading from </a:t>
            </a:r>
            <a:r>
              <a:rPr lang="en-US" sz="1400" dirty="0">
                <a:solidFill>
                  <a:schemeClr val="bg1"/>
                </a:solidFill>
                <a:latin typeface="Courier"/>
                <a:cs typeface="Courier"/>
              </a:rPr>
              <a:t>/home</a:t>
            </a:r>
            <a:r>
              <a:rPr lang="en-US" sz="1400" dirty="0" smtClean="0">
                <a:solidFill>
                  <a:schemeClr val="bg1"/>
                </a:solidFill>
                <a:latin typeface="Courier"/>
                <a:cs typeface="Courier"/>
              </a:rPr>
              <a:t>/</a:t>
            </a:r>
            <a:r>
              <a:rPr lang="en-US" sz="1400" dirty="0" err="1" smtClean="0">
                <a:solidFill>
                  <a:schemeClr val="bg1"/>
                </a:solidFill>
                <a:latin typeface="Courier"/>
                <a:cs typeface="Courier"/>
              </a:rPr>
              <a:t>alice</a:t>
            </a:r>
            <a:r>
              <a:rPr lang="en-US" sz="1400" dirty="0" smtClean="0">
                <a:solidFill>
                  <a:schemeClr val="bg1"/>
                </a:solidFill>
                <a:latin typeface="Courier"/>
                <a:cs typeface="Courier"/>
              </a:rPr>
              <a:t>/</a:t>
            </a:r>
            <a:r>
              <a:rPr lang="en-US" sz="1400" dirty="0" err="1" smtClean="0">
                <a:solidFill>
                  <a:schemeClr val="bg1"/>
                </a:solidFill>
                <a:latin typeface="Courier"/>
                <a:cs typeface="Courier"/>
              </a:rPr>
              <a:t>script.py</a:t>
            </a:r>
            <a:r>
              <a:rPr lang="en-US" sz="1400" dirty="0" smtClean="0">
                <a:solidFill>
                  <a:schemeClr val="bg1"/>
                </a:solidFill>
                <a:latin typeface="Courier"/>
                <a:cs typeface="Courier"/>
              </a:rPr>
              <a:t>: </a:t>
            </a:r>
            <a:r>
              <a:rPr lang="en-US" sz="1400" dirty="0">
                <a:solidFill>
                  <a:schemeClr val="bg1"/>
                </a:solidFill>
                <a:latin typeface="Courier"/>
                <a:cs typeface="Courier"/>
              </a:rPr>
              <a:t>(</a:t>
            </a:r>
            <a:r>
              <a:rPr lang="en-US" sz="1400" dirty="0" err="1">
                <a:solidFill>
                  <a:schemeClr val="bg1"/>
                </a:solidFill>
                <a:latin typeface="Courier"/>
                <a:cs typeface="Courier"/>
              </a:rPr>
              <a:t>errno</a:t>
            </a:r>
            <a:r>
              <a:rPr lang="en-US" sz="1400" dirty="0">
                <a:solidFill>
                  <a:schemeClr val="bg1"/>
                </a:solidFill>
                <a:latin typeface="Courier"/>
                <a:cs typeface="Courier"/>
              </a:rPr>
              <a:t> 2) No such file or directory; </a:t>
            </a:r>
            <a:endParaRPr lang="en-US" sz="1400" dirty="0" smtClean="0">
              <a:solidFill>
                <a:schemeClr val="bg1"/>
              </a:solidFill>
              <a:latin typeface="Courier"/>
              <a:cs typeface="Courier"/>
            </a:endParaRPr>
          </a:p>
          <a:p>
            <a:r>
              <a:rPr lang="en-US" sz="1400" dirty="0">
                <a:solidFill>
                  <a:schemeClr val="bg1"/>
                </a:solidFill>
                <a:latin typeface="Courier"/>
                <a:cs typeface="Courier"/>
              </a:rPr>
              <a:t> </a:t>
            </a:r>
            <a:r>
              <a:rPr lang="en-US" sz="1400" dirty="0" smtClean="0">
                <a:solidFill>
                  <a:schemeClr val="bg1"/>
                </a:solidFill>
                <a:latin typeface="Courier"/>
                <a:cs typeface="Courier"/>
              </a:rPr>
              <a:t> STARTER </a:t>
            </a:r>
            <a:r>
              <a:rPr lang="en-US" sz="1400" dirty="0">
                <a:solidFill>
                  <a:schemeClr val="bg1"/>
                </a:solidFill>
                <a:latin typeface="Courier"/>
                <a:cs typeface="Courier"/>
              </a:rPr>
              <a:t>failed to receive file(s) from &lt;128.104.101.92:9618</a:t>
            </a:r>
            <a:r>
              <a:rPr lang="en-US" sz="1400" dirty="0" smtClean="0">
                <a:solidFill>
                  <a:schemeClr val="bg1"/>
                </a:solidFill>
                <a:latin typeface="Courier"/>
                <a:cs typeface="Courier"/>
              </a:rPr>
              <a:t>&gt;</a:t>
            </a:r>
            <a:endParaRPr lang="en-US" sz="1400" dirty="0">
              <a:solidFill>
                <a:schemeClr val="bg1"/>
              </a:solidFill>
              <a:latin typeface="Courier"/>
              <a:cs typeface="Courier"/>
            </a:endParaRPr>
          </a:p>
          <a:p>
            <a:r>
              <a:rPr lang="en-US" sz="1400" dirty="0" smtClean="0">
                <a:solidFill>
                  <a:schemeClr val="bg1"/>
                </a:solidFill>
                <a:latin typeface="Courier"/>
                <a:cs typeface="Courier"/>
              </a:rPr>
              <a:t>319.959 </a:t>
            </a:r>
            <a:r>
              <a:rPr lang="en-US" sz="1400" dirty="0" err="1" smtClean="0">
                <a:solidFill>
                  <a:schemeClr val="bg1"/>
                </a:solidFill>
                <a:latin typeface="Courier"/>
                <a:cs typeface="Courier"/>
              </a:rPr>
              <a:t>alice</a:t>
            </a:r>
            <a:r>
              <a:rPr lang="en-US" sz="1400" dirty="0" smtClean="0">
                <a:solidFill>
                  <a:schemeClr val="bg1"/>
                </a:solidFill>
                <a:latin typeface="Courier"/>
                <a:cs typeface="Courier"/>
              </a:rPr>
              <a:t>  5</a:t>
            </a:r>
            <a:r>
              <a:rPr lang="en-US" sz="1400" dirty="0">
                <a:solidFill>
                  <a:schemeClr val="bg1"/>
                </a:solidFill>
                <a:latin typeface="Courier"/>
                <a:cs typeface="Courier"/>
              </a:rPr>
              <a:t>/10 05:23 Error from slot1_11@e138.chtc.wisc.edu: </a:t>
            </a:r>
            <a:r>
              <a:rPr lang="en-US" sz="1400" dirty="0" smtClean="0">
                <a:solidFill>
                  <a:schemeClr val="bg1"/>
                </a:solidFill>
                <a:latin typeface="Courier"/>
                <a:cs typeface="Courier"/>
              </a:rPr>
              <a:t>STARTER</a:t>
            </a:r>
          </a:p>
          <a:p>
            <a:r>
              <a:rPr lang="en-US" sz="1400" dirty="0">
                <a:solidFill>
                  <a:schemeClr val="bg1"/>
                </a:solidFill>
                <a:latin typeface="Courier"/>
                <a:cs typeface="Courier"/>
              </a:rPr>
              <a:t> </a:t>
            </a:r>
            <a:r>
              <a:rPr lang="en-US" sz="1400" dirty="0" smtClean="0">
                <a:solidFill>
                  <a:schemeClr val="bg1"/>
                </a:solidFill>
                <a:latin typeface="Courier"/>
                <a:cs typeface="Courier"/>
              </a:rPr>
              <a:t> </a:t>
            </a:r>
            <a:r>
              <a:rPr lang="en-US" sz="1400" dirty="0">
                <a:solidFill>
                  <a:schemeClr val="bg1"/>
                </a:solidFill>
                <a:latin typeface="Courier"/>
                <a:cs typeface="Courier"/>
              </a:rPr>
              <a:t>at 128.104.101.138 failed to send file(s) to &lt;128.104.101.92:9618&gt;; SHADOW at </a:t>
            </a:r>
            <a:endParaRPr lang="en-US" sz="1400" dirty="0" smtClean="0">
              <a:solidFill>
                <a:schemeClr val="bg1"/>
              </a:solidFill>
              <a:latin typeface="Courier"/>
              <a:cs typeface="Courier"/>
            </a:endParaRPr>
          </a:p>
          <a:p>
            <a:r>
              <a:rPr lang="en-US" sz="1400" dirty="0">
                <a:solidFill>
                  <a:schemeClr val="bg1"/>
                </a:solidFill>
                <a:latin typeface="Courier"/>
                <a:cs typeface="Courier"/>
              </a:rPr>
              <a:t> </a:t>
            </a:r>
            <a:r>
              <a:rPr lang="en-US" sz="1400" dirty="0" smtClean="0">
                <a:solidFill>
                  <a:schemeClr val="bg1"/>
                </a:solidFill>
                <a:latin typeface="Courier"/>
                <a:cs typeface="Courier"/>
              </a:rPr>
              <a:t> 128.104.101.92 </a:t>
            </a:r>
            <a:r>
              <a:rPr lang="en-US" sz="1400" dirty="0">
                <a:solidFill>
                  <a:schemeClr val="bg1"/>
                </a:solidFill>
                <a:latin typeface="Courier"/>
                <a:cs typeface="Courier"/>
              </a:rPr>
              <a:t>failed to write to file /home</a:t>
            </a:r>
            <a:r>
              <a:rPr lang="en-US" sz="1400" dirty="0" smtClean="0">
                <a:solidFill>
                  <a:schemeClr val="bg1"/>
                </a:solidFill>
                <a:latin typeface="Courier"/>
                <a:cs typeface="Courier"/>
              </a:rPr>
              <a:t>/</a:t>
            </a:r>
            <a:r>
              <a:rPr lang="en-US" sz="1400" dirty="0" err="1" smtClean="0">
                <a:solidFill>
                  <a:schemeClr val="bg1"/>
                </a:solidFill>
                <a:latin typeface="Courier"/>
                <a:cs typeface="Courier"/>
              </a:rPr>
              <a:t>alice</a:t>
            </a:r>
            <a:r>
              <a:rPr lang="en-US" sz="1400" dirty="0" smtClean="0">
                <a:solidFill>
                  <a:schemeClr val="bg1"/>
                </a:solidFill>
                <a:latin typeface="Courier"/>
                <a:cs typeface="Courier"/>
              </a:rPr>
              <a:t>/</a:t>
            </a:r>
            <a:r>
              <a:rPr lang="en-US" sz="1400" dirty="0">
                <a:solidFill>
                  <a:schemeClr val="bg1"/>
                </a:solidFill>
                <a:latin typeface="Courier"/>
                <a:cs typeface="Courier"/>
              </a:rPr>
              <a:t>Test_18925319_16.err</a:t>
            </a:r>
            <a:r>
              <a:rPr lang="en-US" sz="1400" dirty="0" smtClean="0">
                <a:solidFill>
                  <a:schemeClr val="bg1"/>
                </a:solidFill>
                <a:latin typeface="Courier"/>
                <a:cs typeface="Courier"/>
              </a:rPr>
              <a:t>:</a:t>
            </a:r>
          </a:p>
          <a:p>
            <a:r>
              <a:rPr lang="en-US" sz="1400" dirty="0">
                <a:solidFill>
                  <a:schemeClr val="bg1"/>
                </a:solidFill>
                <a:latin typeface="Courier"/>
                <a:cs typeface="Courier"/>
              </a:rPr>
              <a:t> </a:t>
            </a:r>
            <a:r>
              <a:rPr lang="en-US" sz="1400" dirty="0" smtClean="0">
                <a:solidFill>
                  <a:schemeClr val="bg1"/>
                </a:solidFill>
                <a:latin typeface="Courier"/>
                <a:cs typeface="Courier"/>
              </a:rPr>
              <a:t> (</a:t>
            </a:r>
            <a:r>
              <a:rPr lang="en-US" sz="1400" dirty="0" err="1">
                <a:solidFill>
                  <a:schemeClr val="bg1"/>
                </a:solidFill>
                <a:latin typeface="Courier"/>
                <a:cs typeface="Courier"/>
              </a:rPr>
              <a:t>errno</a:t>
            </a:r>
            <a:r>
              <a:rPr lang="en-US" sz="1400" dirty="0">
                <a:solidFill>
                  <a:schemeClr val="bg1"/>
                </a:solidFill>
                <a:latin typeface="Courier"/>
                <a:cs typeface="Courier"/>
              </a:rPr>
              <a:t> 122) Disk quota </a:t>
            </a:r>
            <a:r>
              <a:rPr lang="en-US" sz="1400" dirty="0" smtClean="0">
                <a:solidFill>
                  <a:schemeClr val="bg1"/>
                </a:solidFill>
                <a:latin typeface="Courier"/>
                <a:cs typeface="Courier"/>
              </a:rPr>
              <a:t>exceeded </a:t>
            </a:r>
            <a:endParaRPr lang="en-US" sz="1400" dirty="0">
              <a:solidFill>
                <a:schemeClr val="bg1"/>
              </a:solidFill>
              <a:latin typeface="Courier"/>
              <a:cs typeface="Courier"/>
            </a:endParaRPr>
          </a:p>
          <a:p>
            <a:r>
              <a:rPr lang="en-US" sz="1400" dirty="0" smtClean="0">
                <a:solidFill>
                  <a:schemeClr val="bg1"/>
                </a:solidFill>
                <a:latin typeface="Courier"/>
                <a:cs typeface="Courier"/>
              </a:rPr>
              <a:t>534.2   </a:t>
            </a:r>
            <a:r>
              <a:rPr lang="en-US" sz="1400" dirty="0" err="1" smtClean="0">
                <a:solidFill>
                  <a:schemeClr val="bg1"/>
                </a:solidFill>
                <a:latin typeface="Courier"/>
                <a:cs typeface="Courier"/>
              </a:rPr>
              <a:t>alice</a:t>
            </a:r>
            <a:r>
              <a:rPr lang="en-US" sz="1400" dirty="0" smtClean="0">
                <a:solidFill>
                  <a:schemeClr val="bg1"/>
                </a:solidFill>
                <a:latin typeface="Courier"/>
                <a:cs typeface="Courier"/>
              </a:rPr>
              <a:t>  5</a:t>
            </a:r>
            <a:r>
              <a:rPr lang="en-US" sz="1400" dirty="0">
                <a:solidFill>
                  <a:schemeClr val="bg1"/>
                </a:solidFill>
                <a:latin typeface="Courier"/>
                <a:cs typeface="Courier"/>
              </a:rPr>
              <a:t>/10 09:46 Error from slot1_38@e270.chtc.wisc.edu: Failed </a:t>
            </a:r>
            <a:endParaRPr lang="en-US" sz="1400" dirty="0" smtClean="0">
              <a:solidFill>
                <a:schemeClr val="bg1"/>
              </a:solidFill>
              <a:latin typeface="Courier"/>
              <a:cs typeface="Courier"/>
            </a:endParaRPr>
          </a:p>
          <a:p>
            <a:r>
              <a:rPr lang="en-US" sz="1400" dirty="0">
                <a:solidFill>
                  <a:schemeClr val="bg1"/>
                </a:solidFill>
                <a:latin typeface="Courier"/>
                <a:cs typeface="Courier"/>
              </a:rPr>
              <a:t> </a:t>
            </a:r>
            <a:r>
              <a:rPr lang="en-US" sz="1400" dirty="0" smtClean="0">
                <a:solidFill>
                  <a:schemeClr val="bg1"/>
                </a:solidFill>
                <a:latin typeface="Courier"/>
                <a:cs typeface="Courier"/>
              </a:rPr>
              <a:t> to </a:t>
            </a:r>
            <a:r>
              <a:rPr lang="en-US" sz="1400" dirty="0">
                <a:solidFill>
                  <a:schemeClr val="bg1"/>
                </a:solidFill>
                <a:latin typeface="Courier"/>
                <a:cs typeface="Courier"/>
              </a:rPr>
              <a:t>execute '/</a:t>
            </a:r>
            <a:r>
              <a:rPr lang="en-US" sz="1400" dirty="0" err="1">
                <a:solidFill>
                  <a:schemeClr val="bg1"/>
                </a:solidFill>
                <a:latin typeface="Courier"/>
                <a:cs typeface="Courier"/>
              </a:rPr>
              <a:t>var</a:t>
            </a:r>
            <a:r>
              <a:rPr lang="en-US" sz="1400" dirty="0">
                <a:solidFill>
                  <a:schemeClr val="bg1"/>
                </a:solidFill>
                <a:latin typeface="Courier"/>
                <a:cs typeface="Courier"/>
              </a:rPr>
              <a:t>/lib/condor/execute/slot1/dir_2471876/</a:t>
            </a:r>
            <a:r>
              <a:rPr lang="en-US" sz="1400" dirty="0" err="1">
                <a:solidFill>
                  <a:schemeClr val="bg1"/>
                </a:solidFill>
                <a:latin typeface="Courier"/>
                <a:cs typeface="Courier"/>
              </a:rPr>
              <a:t>condor_exec.exe</a:t>
            </a:r>
            <a:r>
              <a:rPr lang="en-US" sz="1400" dirty="0">
                <a:solidFill>
                  <a:schemeClr val="bg1"/>
                </a:solidFill>
                <a:latin typeface="Courier"/>
                <a:cs typeface="Courier"/>
              </a:rPr>
              <a:t>' </a:t>
            </a:r>
            <a:r>
              <a:rPr lang="en-US" sz="1400" dirty="0" smtClean="0">
                <a:solidFill>
                  <a:schemeClr val="bg1"/>
                </a:solidFill>
                <a:latin typeface="Courier"/>
                <a:cs typeface="Courier"/>
              </a:rPr>
              <a:t>with </a:t>
            </a:r>
          </a:p>
          <a:p>
            <a:r>
              <a:rPr lang="en-US" sz="1400" dirty="0">
                <a:solidFill>
                  <a:schemeClr val="bg1"/>
                </a:solidFill>
                <a:latin typeface="Courier"/>
                <a:cs typeface="Courier"/>
              </a:rPr>
              <a:t> </a:t>
            </a:r>
            <a:r>
              <a:rPr lang="en-US" sz="1400" dirty="0" smtClean="0">
                <a:solidFill>
                  <a:schemeClr val="bg1"/>
                </a:solidFill>
                <a:latin typeface="Courier"/>
                <a:cs typeface="Courier"/>
              </a:rPr>
              <a:t> arguments </a:t>
            </a:r>
            <a:r>
              <a:rPr lang="en-US" sz="1400" dirty="0">
                <a:solidFill>
                  <a:schemeClr val="bg1"/>
                </a:solidFill>
                <a:latin typeface="Courier"/>
                <a:cs typeface="Courier"/>
              </a:rPr>
              <a:t>2: (</a:t>
            </a:r>
            <a:r>
              <a:rPr lang="en-US" sz="1400" dirty="0" err="1">
                <a:solidFill>
                  <a:schemeClr val="bg1"/>
                </a:solidFill>
                <a:latin typeface="Courier"/>
                <a:cs typeface="Courier"/>
              </a:rPr>
              <a:t>errno</a:t>
            </a:r>
            <a:r>
              <a:rPr lang="en-US" sz="1400" dirty="0">
                <a:solidFill>
                  <a:schemeClr val="bg1"/>
                </a:solidFill>
                <a:latin typeface="Courier"/>
                <a:cs typeface="Courier"/>
              </a:rPr>
              <a:t>=2: 'No such file or directory')</a:t>
            </a:r>
            <a:endParaRPr lang="en-US" sz="1400" dirty="0" smtClean="0">
              <a:solidFill>
                <a:schemeClr val="bg1"/>
              </a:solidFill>
              <a:latin typeface="Courier"/>
              <a:cs typeface="Courier"/>
            </a:endParaRPr>
          </a:p>
        </p:txBody>
      </p:sp>
    </p:spTree>
    <p:extLst>
      <p:ext uri="{BB962C8B-B14F-4D97-AF65-F5344CB8AC3E}">
        <p14:creationId xmlns:p14="http://schemas.microsoft.com/office/powerpoint/2010/main" val="15977866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Common Hold Reasons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Job has used more memory than requested</a:t>
            </a:r>
          </a:p>
          <a:p>
            <a:r>
              <a:rPr lang="en-US" dirty="0" smtClean="0"/>
              <a:t>Incorrect path to files that need to be transferred</a:t>
            </a:r>
          </a:p>
          <a:p>
            <a:r>
              <a:rPr lang="en-US" dirty="0" smtClean="0"/>
              <a:t>Badly formatted bash scripts (have Windows instead of Unix line endings)</a:t>
            </a:r>
          </a:p>
          <a:p>
            <a:r>
              <a:rPr lang="en-US" dirty="0" smtClean="0"/>
              <a:t>Submit directory is over quota</a:t>
            </a:r>
          </a:p>
          <a:p>
            <a:r>
              <a:rPr lang="en-US" dirty="0" smtClean="0"/>
              <a:t>The admin has put your job on hold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4120052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Fixing Holds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531138" cy="3725923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Job attributes can be edited while jobs are in the queue using:</a:t>
            </a:r>
          </a:p>
          <a:p>
            <a:pPr marL="0" indent="0">
              <a:buNone/>
            </a:pPr>
            <a:r>
              <a:rPr lang="en-US" sz="2400" dirty="0"/>
              <a:t> </a:t>
            </a:r>
            <a:r>
              <a:rPr lang="en-US" sz="2400" dirty="0" smtClean="0"/>
              <a:t>   </a:t>
            </a:r>
            <a:r>
              <a:rPr lang="en-US" sz="2400" b="1" dirty="0" err="1" smtClean="0">
                <a:solidFill>
                  <a:srgbClr val="CB3A46"/>
                </a:solidFill>
                <a:latin typeface="Courier"/>
                <a:cs typeface="Courier"/>
              </a:rPr>
              <a:t>condor_qedit</a:t>
            </a:r>
            <a:r>
              <a:rPr lang="en-US" sz="2400" b="1" dirty="0" smtClean="0">
                <a:solidFill>
                  <a:srgbClr val="CB3A46"/>
                </a:solidFill>
                <a:latin typeface="Courier"/>
                <a:cs typeface="Courier"/>
              </a:rPr>
              <a:t> [U/C/J] Attribute Value</a:t>
            </a:r>
          </a:p>
          <a:p>
            <a:endParaRPr lang="en-US" dirty="0">
              <a:latin typeface="Courier"/>
              <a:cs typeface="Courier"/>
            </a:endParaRPr>
          </a:p>
          <a:p>
            <a:pPr marL="0" indent="0">
              <a:buNone/>
            </a:pPr>
            <a:endParaRPr lang="en-US" sz="1800" dirty="0" smtClean="0">
              <a:latin typeface="Courier"/>
              <a:cs typeface="Courier"/>
            </a:endParaRPr>
          </a:p>
          <a:p>
            <a:r>
              <a:rPr lang="en-US" dirty="0" smtClean="0"/>
              <a:t>If a job has been fixed and can run again, release it with:</a:t>
            </a:r>
          </a:p>
          <a:p>
            <a:pPr marL="0" indent="0">
              <a:buNone/>
            </a:pPr>
            <a:r>
              <a:rPr lang="en-US" sz="2400" dirty="0" smtClean="0"/>
              <a:t>      </a:t>
            </a:r>
            <a:r>
              <a:rPr lang="en-US" sz="2400" b="1" dirty="0" err="1" smtClean="0">
                <a:solidFill>
                  <a:srgbClr val="CB3A46"/>
                </a:solidFill>
                <a:latin typeface="Courier"/>
                <a:cs typeface="Courier"/>
              </a:rPr>
              <a:t>condor_release</a:t>
            </a:r>
            <a:r>
              <a:rPr lang="en-US" sz="2400" b="1" dirty="0" smtClean="0">
                <a:solidFill>
                  <a:srgbClr val="CB3A46"/>
                </a:solidFill>
                <a:latin typeface="Courier"/>
                <a:cs typeface="Courier"/>
              </a:rPr>
              <a:t> [U/C/J]</a:t>
            </a:r>
            <a:endParaRPr lang="en-US" sz="2400" b="1" dirty="0">
              <a:solidFill>
                <a:srgbClr val="CB3A46"/>
              </a:solidFill>
              <a:latin typeface="Courier"/>
              <a:cs typeface="Courier"/>
            </a:endParaRPr>
          </a:p>
          <a:p>
            <a:endParaRPr lang="en-US" dirty="0">
              <a:latin typeface="Courier"/>
              <a:cs typeface="Courier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54714" y="3078392"/>
            <a:ext cx="8059783" cy="646331"/>
          </a:xfrm>
          <a:prstGeom prst="rect">
            <a:avLst/>
          </a:prstGeom>
          <a:solidFill>
            <a:schemeClr val="tx1"/>
          </a:solidFill>
          <a:ln w="76200" cmpd="sng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  <a:latin typeface="Courier"/>
                <a:cs typeface="Courier"/>
              </a:rPr>
              <a:t>$ </a:t>
            </a:r>
            <a:r>
              <a:rPr lang="en-US" dirty="0" err="1" smtClean="0">
                <a:solidFill>
                  <a:srgbClr val="FFFFFF"/>
                </a:solidFill>
                <a:latin typeface="Courier"/>
                <a:cs typeface="Courier"/>
              </a:rPr>
              <a:t>condor_qedit</a:t>
            </a:r>
            <a:r>
              <a:rPr lang="en-US" dirty="0" smtClean="0">
                <a:solidFill>
                  <a:srgbClr val="FFFFFF"/>
                </a:solidFill>
                <a:latin typeface="Courier"/>
                <a:cs typeface="Courier"/>
              </a:rPr>
              <a:t> 128.0 </a:t>
            </a:r>
            <a:r>
              <a:rPr lang="en-US" dirty="0" err="1" smtClean="0">
                <a:solidFill>
                  <a:srgbClr val="FFFFFF"/>
                </a:solidFill>
                <a:latin typeface="Courier"/>
                <a:cs typeface="Courier"/>
              </a:rPr>
              <a:t>RequestMemory</a:t>
            </a:r>
            <a:r>
              <a:rPr lang="en-US" dirty="0" smtClean="0">
                <a:solidFill>
                  <a:srgbClr val="FFFFFF"/>
                </a:solidFill>
                <a:latin typeface="Courier"/>
                <a:cs typeface="Courier"/>
              </a:rPr>
              <a:t> 3072</a:t>
            </a:r>
            <a:endParaRPr lang="en-US" dirty="0">
              <a:solidFill>
                <a:srgbClr val="FFFFFF"/>
              </a:solidFill>
              <a:latin typeface="Courier"/>
              <a:cs typeface="Courier"/>
            </a:endParaRPr>
          </a:p>
          <a:p>
            <a:r>
              <a:rPr lang="en-US" dirty="0">
                <a:solidFill>
                  <a:srgbClr val="FFFFFF"/>
                </a:solidFill>
                <a:latin typeface="Courier"/>
                <a:cs typeface="Courier"/>
              </a:rPr>
              <a:t>Set attribute </a:t>
            </a:r>
            <a:r>
              <a:rPr lang="en-US" dirty="0" smtClean="0">
                <a:solidFill>
                  <a:srgbClr val="FFFFFF"/>
                </a:solidFill>
                <a:latin typeface="Courier"/>
                <a:cs typeface="Courier"/>
              </a:rPr>
              <a:t>”</a:t>
            </a:r>
            <a:r>
              <a:rPr lang="en-US" dirty="0" err="1" smtClean="0">
                <a:solidFill>
                  <a:srgbClr val="FFFFFF"/>
                </a:solidFill>
                <a:latin typeface="Courier"/>
                <a:cs typeface="Courier"/>
              </a:rPr>
              <a:t>RequestMemory</a:t>
            </a:r>
            <a:r>
              <a:rPr lang="en-US" dirty="0" smtClean="0">
                <a:solidFill>
                  <a:srgbClr val="FFFFFF"/>
                </a:solidFill>
                <a:latin typeface="Courier"/>
                <a:cs typeface="Courier"/>
              </a:rPr>
              <a:t>"</a:t>
            </a:r>
            <a:r>
              <a:rPr lang="en-US" dirty="0">
                <a:solidFill>
                  <a:srgbClr val="FFFFFF"/>
                </a:solidFill>
                <a:latin typeface="Courier"/>
                <a:cs typeface="Courier"/>
              </a:rPr>
              <a:t>.</a:t>
            </a:r>
            <a:endParaRPr lang="en-US" dirty="0" smtClean="0">
              <a:solidFill>
                <a:srgbClr val="FFFFFF"/>
              </a:solidFill>
              <a:latin typeface="Courier"/>
              <a:cs typeface="Courier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27017" y="5418942"/>
            <a:ext cx="8059783" cy="646331"/>
          </a:xfrm>
          <a:prstGeom prst="rect">
            <a:avLst/>
          </a:prstGeom>
          <a:solidFill>
            <a:schemeClr val="tx1"/>
          </a:solidFill>
          <a:ln w="76200" cmpd="sng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  <a:latin typeface="Courier"/>
                <a:cs typeface="Courier"/>
              </a:rPr>
              <a:t>$ </a:t>
            </a:r>
            <a:r>
              <a:rPr lang="en-US" dirty="0" err="1" smtClean="0">
                <a:solidFill>
                  <a:srgbClr val="FFFFFF"/>
                </a:solidFill>
                <a:latin typeface="Courier"/>
                <a:cs typeface="Courier"/>
              </a:rPr>
              <a:t>condor_release</a:t>
            </a:r>
            <a:r>
              <a:rPr lang="en-US" dirty="0" smtClean="0">
                <a:solidFill>
                  <a:srgbClr val="FFFFFF"/>
                </a:solidFill>
                <a:latin typeface="Courier"/>
                <a:cs typeface="Courier"/>
              </a:rPr>
              <a:t> 128.0</a:t>
            </a:r>
            <a:endParaRPr lang="en-US" dirty="0">
              <a:solidFill>
                <a:srgbClr val="FFFFFF"/>
              </a:solidFill>
              <a:latin typeface="Courier"/>
              <a:cs typeface="Courier"/>
            </a:endParaRPr>
          </a:p>
          <a:p>
            <a:r>
              <a:rPr lang="en-US" dirty="0">
                <a:solidFill>
                  <a:srgbClr val="FFFFFF"/>
                </a:solidFill>
                <a:latin typeface="Courier"/>
                <a:cs typeface="Courier"/>
              </a:rPr>
              <a:t>Job 18933774.0 released</a:t>
            </a:r>
            <a:endParaRPr lang="en-US" dirty="0" smtClean="0">
              <a:solidFill>
                <a:srgbClr val="FFFFFF"/>
              </a:solidFill>
              <a:latin typeface="Courier"/>
              <a:cs typeface="Courier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056465" y="6160448"/>
            <a:ext cx="3242706" cy="523220"/>
          </a:xfrm>
          <a:prstGeom prst="rect">
            <a:avLst/>
          </a:prstGeom>
          <a:solidFill>
            <a:schemeClr val="bg1"/>
          </a:solidFill>
          <a:ln w="12700" cmpd="sng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  <a:latin typeface="Arial"/>
                <a:cs typeface="Arial"/>
                <a:hlinkClick r:id="rId2"/>
              </a:rPr>
              <a:t>HTCondor Manual: </a:t>
            </a:r>
            <a:r>
              <a:rPr lang="en-US" sz="1400" dirty="0" err="1" smtClean="0">
                <a:solidFill>
                  <a:srgbClr val="000000"/>
                </a:solidFill>
                <a:latin typeface="Arial"/>
                <a:cs typeface="Arial"/>
                <a:hlinkClick r:id="rId2"/>
              </a:rPr>
              <a:t>condor_qedit</a:t>
            </a:r>
            <a:endParaRPr lang="en-US" sz="1400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r>
              <a:rPr lang="en-US" sz="1400" dirty="0" err="1" smtClean="0">
                <a:solidFill>
                  <a:srgbClr val="000000"/>
                </a:solidFill>
                <a:latin typeface="Arial"/>
                <a:cs typeface="Arial"/>
                <a:hlinkClick r:id="rId3"/>
              </a:rPr>
              <a:t>HTCondor</a:t>
            </a:r>
            <a:r>
              <a:rPr lang="en-US" sz="1400" dirty="0" smtClean="0">
                <a:solidFill>
                  <a:srgbClr val="000000"/>
                </a:solidFill>
                <a:latin typeface="Arial"/>
                <a:cs typeface="Arial"/>
                <a:hlinkClick r:id="rId3"/>
              </a:rPr>
              <a:t> Manual: </a:t>
            </a:r>
            <a:r>
              <a:rPr lang="en-US" sz="1400" dirty="0" err="1" smtClean="0">
                <a:solidFill>
                  <a:srgbClr val="000000"/>
                </a:solidFill>
                <a:latin typeface="Arial"/>
                <a:cs typeface="Arial"/>
                <a:hlinkClick r:id="rId3"/>
              </a:rPr>
              <a:t>condor_release</a:t>
            </a:r>
            <a:endParaRPr lang="en-US" sz="1400" dirty="0" smtClean="0">
              <a:solidFill>
                <a:srgbClr val="00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029186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</a:t>
            </a:r>
            <a:r>
              <a:rPr lang="en-US" dirty="0" err="1" smtClean="0"/>
              <a:t>HTCondor</a:t>
            </a:r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199"/>
            <a:ext cx="8229600" cy="4951881"/>
          </a:xfrm>
        </p:spPr>
        <p:txBody>
          <a:bodyPr>
            <a:normAutofit fontScale="92500" lnSpcReduction="10000"/>
          </a:bodyPr>
          <a:lstStyle/>
          <a:p>
            <a:r>
              <a:rPr lang="en-US" dirty="0" err="1"/>
              <a:t>HTCondor</a:t>
            </a:r>
            <a:r>
              <a:rPr lang="en-US" dirty="0"/>
              <a:t> manages and runs work on your behalf</a:t>
            </a:r>
          </a:p>
          <a:p>
            <a:r>
              <a:rPr lang="en-US" dirty="0" smtClean="0"/>
              <a:t>Schedule tasks on </a:t>
            </a:r>
            <a:r>
              <a:rPr lang="en-US" dirty="0"/>
              <a:t>a single </a:t>
            </a:r>
            <a:r>
              <a:rPr lang="en-US" dirty="0" smtClean="0"/>
              <a:t>computer to not overwhelm the computer</a:t>
            </a:r>
            <a:endParaRPr lang="en-US" dirty="0"/>
          </a:p>
          <a:p>
            <a:r>
              <a:rPr lang="en-US" dirty="0" smtClean="0"/>
              <a:t>Schedule tasks on a group* of computers (which may/may not be directly accessible to the user)</a:t>
            </a:r>
          </a:p>
          <a:p>
            <a:r>
              <a:rPr lang="en-US" dirty="0" smtClean="0"/>
              <a:t>Schedule tasks submitted by multiple users on one or more computers</a:t>
            </a:r>
          </a:p>
          <a:p>
            <a:pPr marL="0" indent="0">
              <a:buNone/>
            </a:pPr>
            <a:endParaRPr lang="en-US" sz="2600" dirty="0" smtClean="0"/>
          </a:p>
          <a:p>
            <a:pPr marL="0" indent="0">
              <a:buNone/>
            </a:pPr>
            <a:r>
              <a:rPr lang="en-US" sz="2600" dirty="0" smtClean="0"/>
              <a:t>*in </a:t>
            </a:r>
            <a:r>
              <a:rPr lang="en-US" sz="2600" dirty="0" err="1" smtClean="0"/>
              <a:t>HTCondor</a:t>
            </a:r>
            <a:r>
              <a:rPr lang="en-US" sz="2600" dirty="0" smtClean="0"/>
              <a:t>-speak, a “pool”</a:t>
            </a:r>
            <a:endParaRPr lang="en-US" sz="2600" dirty="0"/>
          </a:p>
        </p:txBody>
      </p:sp>
    </p:spTree>
    <p:extLst>
      <p:ext uri="{BB962C8B-B14F-4D97-AF65-F5344CB8AC3E}">
        <p14:creationId xmlns:p14="http://schemas.microsoft.com/office/powerpoint/2010/main" val="4816922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Holding or Removing Jobs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3315" y="1600200"/>
            <a:ext cx="8727352" cy="4914153"/>
          </a:xfrm>
        </p:spPr>
        <p:txBody>
          <a:bodyPr>
            <a:normAutofit/>
          </a:bodyPr>
          <a:lstStyle/>
          <a:p>
            <a:r>
              <a:rPr lang="en-US" dirty="0" smtClean="0"/>
              <a:t>If you know your job has a problem and it hasn’t yet completed, you can: </a:t>
            </a:r>
          </a:p>
          <a:p>
            <a:pPr lvl="1"/>
            <a:r>
              <a:rPr lang="en-US" sz="2400" dirty="0"/>
              <a:t>Place it on hold yourself, with </a:t>
            </a:r>
            <a:r>
              <a:rPr lang="en-US" sz="2400" b="1" dirty="0" err="1" smtClean="0">
                <a:solidFill>
                  <a:srgbClr val="CB3A46"/>
                </a:solidFill>
                <a:latin typeface="Courier"/>
                <a:cs typeface="Courier"/>
              </a:rPr>
              <a:t>condor_hold</a:t>
            </a:r>
            <a:r>
              <a:rPr lang="en-US" sz="2400" b="1" dirty="0" smtClean="0">
                <a:solidFill>
                  <a:srgbClr val="CB3A46"/>
                </a:solidFill>
                <a:latin typeface="Courier"/>
                <a:cs typeface="Courier"/>
              </a:rPr>
              <a:t> [U/C/J]</a:t>
            </a:r>
          </a:p>
          <a:p>
            <a:pPr lvl="1"/>
            <a:endParaRPr lang="en-US" dirty="0">
              <a:latin typeface="Courier"/>
              <a:cs typeface="Courier"/>
            </a:endParaRPr>
          </a:p>
          <a:p>
            <a:pPr lvl="1"/>
            <a:endParaRPr lang="en-US" dirty="0" smtClean="0">
              <a:latin typeface="Courier"/>
              <a:cs typeface="Courier"/>
            </a:endParaRPr>
          </a:p>
          <a:p>
            <a:pPr lvl="1"/>
            <a:endParaRPr lang="en-US" dirty="0">
              <a:latin typeface="Courier"/>
              <a:cs typeface="Courier"/>
            </a:endParaRPr>
          </a:p>
          <a:p>
            <a:pPr lvl="1"/>
            <a:endParaRPr lang="en-US" dirty="0" smtClean="0">
              <a:latin typeface="Courier"/>
              <a:cs typeface="Courier"/>
            </a:endParaRPr>
          </a:p>
          <a:p>
            <a:pPr lvl="1"/>
            <a:endParaRPr lang="en-US" dirty="0">
              <a:latin typeface="Courier"/>
              <a:cs typeface="Courier"/>
            </a:endParaRPr>
          </a:p>
          <a:p>
            <a:pPr lvl="1"/>
            <a:r>
              <a:rPr lang="en-US" sz="2400" dirty="0">
                <a:cs typeface="Arial"/>
              </a:rPr>
              <a:t>Remove it from the queue, using </a:t>
            </a:r>
            <a:r>
              <a:rPr lang="en-US" sz="2400" b="1" dirty="0" err="1" smtClean="0">
                <a:solidFill>
                  <a:srgbClr val="CB3A46"/>
                </a:solidFill>
                <a:latin typeface="Courier"/>
                <a:cs typeface="Courier"/>
              </a:rPr>
              <a:t>condor_rm</a:t>
            </a:r>
            <a:r>
              <a:rPr lang="en-US" sz="2400" b="1" dirty="0" smtClean="0">
                <a:solidFill>
                  <a:srgbClr val="CB3A46"/>
                </a:solidFill>
                <a:latin typeface="Courier"/>
                <a:cs typeface="Courier"/>
              </a:rPr>
              <a:t> [U/C/J]</a:t>
            </a:r>
          </a:p>
          <a:p>
            <a:pPr marL="457200" lvl="1" indent="0">
              <a:buNone/>
            </a:pPr>
            <a:endParaRPr lang="en-US" dirty="0">
              <a:latin typeface="Courier"/>
              <a:cs typeface="Courier"/>
            </a:endParaRPr>
          </a:p>
          <a:p>
            <a:pPr marL="457200" lvl="1" indent="0">
              <a:buNone/>
            </a:pPr>
            <a:endParaRPr lang="en-US" sz="1200" dirty="0" smtClean="0">
              <a:cs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73315" y="3313179"/>
            <a:ext cx="8601389" cy="646331"/>
          </a:xfrm>
          <a:prstGeom prst="rect">
            <a:avLst/>
          </a:prstGeom>
          <a:solidFill>
            <a:schemeClr val="tx1"/>
          </a:solidFill>
          <a:ln w="76200" cmpd="sng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  <a:latin typeface="Courier"/>
                <a:cs typeface="Courier"/>
              </a:rPr>
              <a:t>$ </a:t>
            </a:r>
            <a:r>
              <a:rPr lang="en-US" dirty="0" err="1" smtClean="0">
                <a:solidFill>
                  <a:srgbClr val="FFFFFF"/>
                </a:solidFill>
                <a:latin typeface="Courier"/>
                <a:cs typeface="Courier"/>
              </a:rPr>
              <a:t>condor_hold</a:t>
            </a:r>
            <a:r>
              <a:rPr lang="en-US" dirty="0" smtClean="0">
                <a:solidFill>
                  <a:srgbClr val="FFFFFF"/>
                </a:solidFill>
                <a:latin typeface="Courier"/>
                <a:cs typeface="Courier"/>
              </a:rPr>
              <a:t> bob</a:t>
            </a:r>
            <a:endParaRPr lang="en-US" dirty="0">
              <a:solidFill>
                <a:srgbClr val="FFFFFF"/>
              </a:solidFill>
              <a:latin typeface="Courier"/>
              <a:cs typeface="Courier"/>
            </a:endParaRPr>
          </a:p>
          <a:p>
            <a:r>
              <a:rPr lang="en-US" dirty="0">
                <a:solidFill>
                  <a:srgbClr val="FFFFFF"/>
                </a:solidFill>
                <a:latin typeface="Courier"/>
                <a:cs typeface="Courier"/>
              </a:rPr>
              <a:t>All jobs of user </a:t>
            </a:r>
            <a:r>
              <a:rPr lang="en-US" dirty="0" smtClean="0">
                <a:solidFill>
                  <a:srgbClr val="FFFFFF"/>
                </a:solidFill>
                <a:latin typeface="Courier"/>
                <a:cs typeface="Courier"/>
              </a:rPr>
              <a:t>”bob" </a:t>
            </a:r>
            <a:r>
              <a:rPr lang="en-US" dirty="0">
                <a:solidFill>
                  <a:srgbClr val="FFFFFF"/>
                </a:solidFill>
                <a:latin typeface="Courier"/>
                <a:cs typeface="Courier"/>
              </a:rPr>
              <a:t>have been held</a:t>
            </a:r>
            <a:endParaRPr lang="en-US" dirty="0" smtClean="0">
              <a:solidFill>
                <a:srgbClr val="FFFFFF"/>
              </a:solidFill>
              <a:latin typeface="Courier"/>
              <a:cs typeface="Courier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73315" y="4909950"/>
            <a:ext cx="8601389" cy="646331"/>
          </a:xfrm>
          <a:prstGeom prst="rect">
            <a:avLst/>
          </a:prstGeom>
          <a:solidFill>
            <a:schemeClr val="tx1"/>
          </a:solidFill>
          <a:ln w="76200" cmpd="sng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nl-NL" dirty="0" smtClean="0">
                <a:solidFill>
                  <a:srgbClr val="FFFFFF"/>
                </a:solidFill>
                <a:latin typeface="Courier"/>
                <a:cs typeface="Courier"/>
              </a:rPr>
              <a:t>$ </a:t>
            </a:r>
            <a:r>
              <a:rPr lang="nl-NL" dirty="0" err="1" smtClean="0">
                <a:solidFill>
                  <a:srgbClr val="FFFFFF"/>
                </a:solidFill>
                <a:latin typeface="Courier"/>
                <a:cs typeface="Courier"/>
              </a:rPr>
              <a:t>condor_hold</a:t>
            </a:r>
            <a:r>
              <a:rPr lang="nl-NL" dirty="0" smtClean="0">
                <a:solidFill>
                  <a:srgbClr val="FFFFFF"/>
                </a:solidFill>
                <a:latin typeface="Courier"/>
                <a:cs typeface="Courier"/>
              </a:rPr>
              <a:t> 128.0</a:t>
            </a:r>
            <a:endParaRPr lang="nl-NL" dirty="0">
              <a:solidFill>
                <a:srgbClr val="FFFFFF"/>
              </a:solidFill>
              <a:latin typeface="Courier"/>
              <a:cs typeface="Courier"/>
            </a:endParaRPr>
          </a:p>
          <a:p>
            <a:r>
              <a:rPr lang="nl-NL" dirty="0">
                <a:solidFill>
                  <a:srgbClr val="FFFFFF"/>
                </a:solidFill>
                <a:latin typeface="Courier"/>
                <a:cs typeface="Courier"/>
              </a:rPr>
              <a:t>Job </a:t>
            </a:r>
            <a:r>
              <a:rPr lang="nl-NL" dirty="0" smtClean="0">
                <a:solidFill>
                  <a:srgbClr val="FFFFFF"/>
                </a:solidFill>
                <a:latin typeface="Courier"/>
                <a:cs typeface="Courier"/>
              </a:rPr>
              <a:t>128.0 held</a:t>
            </a:r>
            <a:endParaRPr lang="en-US" dirty="0" smtClean="0">
              <a:solidFill>
                <a:srgbClr val="FFFFFF"/>
              </a:solidFill>
              <a:latin typeface="Courier"/>
              <a:cs typeface="Courier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73315" y="4120298"/>
            <a:ext cx="8601389" cy="646331"/>
          </a:xfrm>
          <a:prstGeom prst="rect">
            <a:avLst/>
          </a:prstGeom>
          <a:solidFill>
            <a:schemeClr val="tx1"/>
          </a:solidFill>
          <a:ln w="76200" cmpd="sng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  <a:latin typeface="Courier"/>
                <a:cs typeface="Courier"/>
              </a:rPr>
              <a:t>$ </a:t>
            </a:r>
            <a:r>
              <a:rPr lang="en-US" dirty="0" err="1" smtClean="0">
                <a:solidFill>
                  <a:srgbClr val="FFFFFF"/>
                </a:solidFill>
                <a:latin typeface="Courier"/>
                <a:cs typeface="Courier"/>
              </a:rPr>
              <a:t>condor_hold</a:t>
            </a:r>
            <a:r>
              <a:rPr lang="en-US" dirty="0" smtClean="0">
                <a:solidFill>
                  <a:srgbClr val="FFFFFF"/>
                </a:solidFill>
                <a:latin typeface="Courier"/>
                <a:cs typeface="Courier"/>
              </a:rPr>
              <a:t> 128</a:t>
            </a:r>
            <a:endParaRPr lang="en-US" dirty="0">
              <a:solidFill>
                <a:srgbClr val="FFFFFF"/>
              </a:solidFill>
              <a:latin typeface="Courier"/>
              <a:cs typeface="Courier"/>
            </a:endParaRPr>
          </a:p>
          <a:p>
            <a:r>
              <a:rPr lang="en-US" dirty="0">
                <a:solidFill>
                  <a:srgbClr val="FFFFFF"/>
                </a:solidFill>
                <a:latin typeface="Courier"/>
                <a:cs typeface="Courier"/>
              </a:rPr>
              <a:t>All jobs in cluster </a:t>
            </a:r>
            <a:r>
              <a:rPr lang="en-US" dirty="0" smtClean="0">
                <a:solidFill>
                  <a:srgbClr val="FFFFFF"/>
                </a:solidFill>
                <a:latin typeface="Courier"/>
                <a:cs typeface="Courier"/>
              </a:rPr>
              <a:t>128 have </a:t>
            </a:r>
            <a:r>
              <a:rPr lang="en-US" dirty="0">
                <a:solidFill>
                  <a:srgbClr val="FFFFFF"/>
                </a:solidFill>
                <a:latin typeface="Courier"/>
                <a:cs typeface="Courier"/>
              </a:rPr>
              <a:t>been </a:t>
            </a:r>
            <a:r>
              <a:rPr lang="en-US" dirty="0" smtClean="0">
                <a:solidFill>
                  <a:srgbClr val="FFFFFF"/>
                </a:solidFill>
                <a:latin typeface="Courier"/>
                <a:cs typeface="Courier"/>
              </a:rPr>
              <a:t>held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056465" y="6272753"/>
            <a:ext cx="3242706" cy="523220"/>
          </a:xfrm>
          <a:prstGeom prst="rect">
            <a:avLst/>
          </a:prstGeom>
          <a:solidFill>
            <a:schemeClr val="bg1"/>
          </a:solidFill>
          <a:ln w="12700" cmpd="sng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  <a:latin typeface="Arial"/>
                <a:cs typeface="Arial"/>
                <a:hlinkClick r:id="rId2"/>
              </a:rPr>
              <a:t>HTCondor Manual: </a:t>
            </a:r>
            <a:r>
              <a:rPr lang="en-US" sz="1400" dirty="0" err="1" smtClean="0">
                <a:solidFill>
                  <a:srgbClr val="000000"/>
                </a:solidFill>
                <a:latin typeface="Arial"/>
                <a:cs typeface="Arial"/>
                <a:hlinkClick r:id="rId2"/>
              </a:rPr>
              <a:t>condor_hold</a:t>
            </a:r>
            <a:endParaRPr lang="en-US" sz="1400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r>
              <a:rPr lang="en-US" sz="1400" dirty="0" err="1" smtClean="0">
                <a:solidFill>
                  <a:srgbClr val="000000"/>
                </a:solidFill>
                <a:latin typeface="Arial"/>
                <a:cs typeface="Arial"/>
                <a:hlinkClick r:id="rId3"/>
              </a:rPr>
              <a:t>HTCondor</a:t>
            </a:r>
            <a:r>
              <a:rPr lang="en-US" sz="1400" dirty="0" smtClean="0">
                <a:solidFill>
                  <a:srgbClr val="000000"/>
                </a:solidFill>
                <a:latin typeface="Arial"/>
                <a:cs typeface="Arial"/>
                <a:hlinkClick r:id="rId3"/>
              </a:rPr>
              <a:t> Manual: </a:t>
            </a:r>
            <a:r>
              <a:rPr lang="en-US" sz="1400" dirty="0" err="1" smtClean="0">
                <a:solidFill>
                  <a:srgbClr val="000000"/>
                </a:solidFill>
                <a:latin typeface="Arial"/>
                <a:cs typeface="Arial"/>
                <a:hlinkClick r:id="rId3"/>
              </a:rPr>
              <a:t>condor_rm</a:t>
            </a:r>
            <a:endParaRPr lang="en-US" sz="1400" dirty="0" smtClean="0">
              <a:solidFill>
                <a:srgbClr val="00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110378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Job States, Revisited</a:t>
            </a:r>
            <a:endParaRPr lang="en-US" dirty="0"/>
          </a:p>
        </p:txBody>
      </p:sp>
      <p:sp>
        <p:nvSpPr>
          <p:cNvPr id="4" name="Rounded Rectangle 3"/>
          <p:cNvSpPr/>
          <p:nvPr/>
        </p:nvSpPr>
        <p:spPr>
          <a:xfrm>
            <a:off x="1607736" y="1760301"/>
            <a:ext cx="1376435" cy="134217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latin typeface="Arial"/>
              </a:rPr>
              <a:t>Idle </a:t>
            </a:r>
          </a:p>
          <a:p>
            <a:pPr algn="ctr"/>
            <a:r>
              <a:rPr lang="en-US" sz="1600" dirty="0" smtClean="0">
                <a:latin typeface="Arial"/>
              </a:rPr>
              <a:t>(I)</a:t>
            </a:r>
            <a:endParaRPr lang="en-US" sz="1600" dirty="0">
              <a:latin typeface="Arial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4349666" y="1760301"/>
            <a:ext cx="1357795" cy="134745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latin typeface="Arial"/>
              </a:rPr>
              <a:t>Running (R)</a:t>
            </a:r>
            <a:endParaRPr lang="en-US" sz="1600" dirty="0">
              <a:latin typeface="Arial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6939624" y="1760300"/>
            <a:ext cx="1396424" cy="134217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latin typeface="Arial"/>
              </a:rPr>
              <a:t>Completed</a:t>
            </a:r>
          </a:p>
          <a:p>
            <a:pPr algn="ctr"/>
            <a:r>
              <a:rPr lang="en-US" sz="1600" dirty="0" smtClean="0">
                <a:latin typeface="Arial"/>
              </a:rPr>
              <a:t>(C)</a:t>
            </a:r>
            <a:endParaRPr lang="en-US" sz="1600" dirty="0">
              <a:latin typeface="Arial"/>
            </a:endParaRPr>
          </a:p>
        </p:txBody>
      </p:sp>
      <p:cxnSp>
        <p:nvCxnSpPr>
          <p:cNvPr id="7" name="Straight Arrow Connector 6"/>
          <p:cNvCxnSpPr>
            <a:endCxn id="4" idx="1"/>
          </p:cNvCxnSpPr>
          <p:nvPr/>
        </p:nvCxnSpPr>
        <p:spPr>
          <a:xfrm>
            <a:off x="937968" y="2431389"/>
            <a:ext cx="669768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>
            <a:stCxn id="4" idx="3"/>
            <a:endCxn id="5" idx="1"/>
          </p:cNvCxnSpPr>
          <p:nvPr/>
        </p:nvCxnSpPr>
        <p:spPr>
          <a:xfrm>
            <a:off x="2984171" y="2431389"/>
            <a:ext cx="1365495" cy="263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>
            <a:stCxn id="5" idx="3"/>
            <a:endCxn id="6" idx="1"/>
          </p:cNvCxnSpPr>
          <p:nvPr/>
        </p:nvCxnSpPr>
        <p:spPr>
          <a:xfrm flipV="1">
            <a:off x="5707461" y="2431388"/>
            <a:ext cx="1232163" cy="263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Rounded Rectangle 11"/>
          <p:cNvSpPr/>
          <p:nvPr/>
        </p:nvSpPr>
        <p:spPr>
          <a:xfrm>
            <a:off x="0" y="2094482"/>
            <a:ext cx="1157570" cy="673814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latin typeface="Arial"/>
              </a:rPr>
              <a:t>condor_</a:t>
            </a:r>
          </a:p>
          <a:p>
            <a:pPr algn="ctr"/>
            <a:r>
              <a:rPr lang="en-US" sz="1600" dirty="0" smtClean="0">
                <a:latin typeface="Arial"/>
              </a:rPr>
              <a:t>submit</a:t>
            </a:r>
            <a:endParaRPr lang="en-US" sz="1600" dirty="0">
              <a:latin typeface="Arial"/>
            </a:endParaRPr>
          </a:p>
        </p:txBody>
      </p:sp>
      <p:sp>
        <p:nvSpPr>
          <p:cNvPr id="49" name="Right Bracket 48"/>
          <p:cNvSpPr/>
          <p:nvPr/>
        </p:nvSpPr>
        <p:spPr>
          <a:xfrm rot="5400000">
            <a:off x="3472706" y="3336866"/>
            <a:ext cx="160781" cy="4791053"/>
          </a:xfrm>
          <a:prstGeom prst="rightBracket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ight Bracket 49"/>
          <p:cNvSpPr/>
          <p:nvPr/>
        </p:nvSpPr>
        <p:spPr>
          <a:xfrm rot="5400000">
            <a:off x="7513627" y="4639606"/>
            <a:ext cx="160778" cy="2185568"/>
          </a:xfrm>
          <a:prstGeom prst="rightBracket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ounded Rectangle 50"/>
          <p:cNvSpPr/>
          <p:nvPr/>
        </p:nvSpPr>
        <p:spPr>
          <a:xfrm>
            <a:off x="2543518" y="5700253"/>
            <a:ext cx="1806148" cy="67381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latin typeface="Arial"/>
              </a:rPr>
              <a:t>in the queue</a:t>
            </a:r>
            <a:endParaRPr lang="en-US" sz="1600" dirty="0">
              <a:latin typeface="Arial"/>
            </a:endParaRPr>
          </a:p>
        </p:txBody>
      </p:sp>
      <p:sp>
        <p:nvSpPr>
          <p:cNvPr id="52" name="Rounded Rectangle 51"/>
          <p:cNvSpPr/>
          <p:nvPr/>
        </p:nvSpPr>
        <p:spPr>
          <a:xfrm>
            <a:off x="6497746" y="5716328"/>
            <a:ext cx="2156900" cy="67381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latin typeface="Arial"/>
              </a:rPr>
              <a:t>leaving the queue</a:t>
            </a:r>
            <a:endParaRPr lang="en-US" sz="1600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93694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Job States, Revisited</a:t>
            </a:r>
            <a:endParaRPr lang="en-US" dirty="0"/>
          </a:p>
        </p:txBody>
      </p:sp>
      <p:sp>
        <p:nvSpPr>
          <p:cNvPr id="4" name="Rounded Rectangle 3"/>
          <p:cNvSpPr/>
          <p:nvPr/>
        </p:nvSpPr>
        <p:spPr>
          <a:xfrm>
            <a:off x="1607736" y="1760301"/>
            <a:ext cx="1376435" cy="134217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latin typeface="Arial"/>
              </a:rPr>
              <a:t>Idle </a:t>
            </a:r>
          </a:p>
          <a:p>
            <a:pPr algn="ctr"/>
            <a:r>
              <a:rPr lang="en-US" sz="1600" dirty="0" smtClean="0">
                <a:latin typeface="Arial"/>
              </a:rPr>
              <a:t>(I)</a:t>
            </a:r>
            <a:endParaRPr lang="en-US" sz="1600" dirty="0">
              <a:latin typeface="Arial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4349666" y="1760301"/>
            <a:ext cx="1357795" cy="134745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latin typeface="Arial"/>
              </a:rPr>
              <a:t>Running (R)</a:t>
            </a:r>
            <a:endParaRPr lang="en-US" sz="1600" dirty="0">
              <a:latin typeface="Arial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6939624" y="1760300"/>
            <a:ext cx="1396424" cy="134217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latin typeface="Arial"/>
              </a:rPr>
              <a:t>Completed</a:t>
            </a:r>
          </a:p>
          <a:p>
            <a:pPr algn="ctr"/>
            <a:r>
              <a:rPr lang="en-US" sz="1600" dirty="0" smtClean="0">
                <a:latin typeface="Arial"/>
              </a:rPr>
              <a:t>(C)</a:t>
            </a:r>
            <a:endParaRPr lang="en-US" sz="1600" dirty="0">
              <a:latin typeface="Arial"/>
            </a:endParaRPr>
          </a:p>
        </p:txBody>
      </p:sp>
      <p:cxnSp>
        <p:nvCxnSpPr>
          <p:cNvPr id="7" name="Straight Arrow Connector 6"/>
          <p:cNvCxnSpPr>
            <a:endCxn id="4" idx="1"/>
          </p:cNvCxnSpPr>
          <p:nvPr/>
        </p:nvCxnSpPr>
        <p:spPr>
          <a:xfrm>
            <a:off x="937968" y="2431389"/>
            <a:ext cx="669768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>
            <a:stCxn id="4" idx="3"/>
            <a:endCxn id="5" idx="1"/>
          </p:cNvCxnSpPr>
          <p:nvPr/>
        </p:nvCxnSpPr>
        <p:spPr>
          <a:xfrm>
            <a:off x="2984171" y="2431389"/>
            <a:ext cx="1365495" cy="263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>
            <a:stCxn id="5" idx="3"/>
            <a:endCxn id="6" idx="1"/>
          </p:cNvCxnSpPr>
          <p:nvPr/>
        </p:nvCxnSpPr>
        <p:spPr>
          <a:xfrm flipV="1">
            <a:off x="5707461" y="2431388"/>
            <a:ext cx="1232163" cy="263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Rounded Rectangle 11"/>
          <p:cNvSpPr/>
          <p:nvPr/>
        </p:nvSpPr>
        <p:spPr>
          <a:xfrm>
            <a:off x="0" y="2094482"/>
            <a:ext cx="1157570" cy="673814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latin typeface="Arial"/>
              </a:rPr>
              <a:t>condor_</a:t>
            </a:r>
          </a:p>
          <a:p>
            <a:pPr algn="ctr"/>
            <a:r>
              <a:rPr lang="en-US" sz="1600" dirty="0" smtClean="0">
                <a:latin typeface="Arial"/>
              </a:rPr>
              <a:t>submit</a:t>
            </a:r>
            <a:endParaRPr lang="en-US" sz="1600" dirty="0">
              <a:latin typeface="Arial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2775165" y="4303590"/>
            <a:ext cx="1376435" cy="134217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latin typeface="Arial"/>
              </a:rPr>
              <a:t>Held</a:t>
            </a:r>
          </a:p>
          <a:p>
            <a:pPr algn="ctr"/>
            <a:r>
              <a:rPr lang="en-US" sz="1600" dirty="0" smtClean="0">
                <a:latin typeface="Arial"/>
              </a:rPr>
              <a:t>(H)</a:t>
            </a:r>
            <a:endParaRPr lang="en-US" sz="1600" dirty="0">
              <a:latin typeface="Arial"/>
            </a:endParaRPr>
          </a:p>
        </p:txBody>
      </p:sp>
      <p:cxnSp>
        <p:nvCxnSpPr>
          <p:cNvPr id="19" name="Straight Arrow Connector 18"/>
          <p:cNvCxnSpPr>
            <a:stCxn id="4" idx="3"/>
            <a:endCxn id="14" idx="0"/>
          </p:cNvCxnSpPr>
          <p:nvPr/>
        </p:nvCxnSpPr>
        <p:spPr>
          <a:xfrm>
            <a:off x="2984171" y="2431389"/>
            <a:ext cx="479212" cy="187220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stCxn id="5" idx="1"/>
            <a:endCxn id="14" idx="0"/>
          </p:cNvCxnSpPr>
          <p:nvPr/>
        </p:nvCxnSpPr>
        <p:spPr>
          <a:xfrm flipH="1">
            <a:off x="3463383" y="2434027"/>
            <a:ext cx="886283" cy="186956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>
            <a:stCxn id="14" idx="1"/>
            <a:endCxn id="4" idx="2"/>
          </p:cNvCxnSpPr>
          <p:nvPr/>
        </p:nvCxnSpPr>
        <p:spPr>
          <a:xfrm flipH="1" flipV="1">
            <a:off x="2295954" y="3102476"/>
            <a:ext cx="479211" cy="187220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7" name="Rounded Rectangle 46"/>
          <p:cNvSpPr/>
          <p:nvPr/>
        </p:nvSpPr>
        <p:spPr>
          <a:xfrm>
            <a:off x="2674325" y="3469244"/>
            <a:ext cx="1826010" cy="67381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 err="1" smtClean="0">
                <a:latin typeface="Arial"/>
              </a:rPr>
              <a:t>condor_hold</a:t>
            </a:r>
            <a:r>
              <a:rPr lang="en-US" sz="1600" dirty="0" smtClean="0">
                <a:latin typeface="Arial"/>
              </a:rPr>
              <a:t>, or </a:t>
            </a:r>
            <a:r>
              <a:rPr lang="en-US" sz="1600" dirty="0" err="1" smtClean="0">
                <a:latin typeface="Arial"/>
              </a:rPr>
              <a:t>HTCondor</a:t>
            </a:r>
            <a:r>
              <a:rPr lang="en-US" sz="1600" dirty="0" smtClean="0">
                <a:latin typeface="Arial"/>
              </a:rPr>
              <a:t> puts</a:t>
            </a:r>
          </a:p>
          <a:p>
            <a:pPr algn="ctr"/>
            <a:r>
              <a:rPr lang="en-US" sz="1600" dirty="0" smtClean="0">
                <a:latin typeface="Arial"/>
              </a:rPr>
              <a:t>a job on hold</a:t>
            </a:r>
            <a:endParaRPr lang="en-US" sz="1600" dirty="0">
              <a:latin typeface="Arial"/>
            </a:endParaRPr>
          </a:p>
        </p:txBody>
      </p:sp>
      <p:sp>
        <p:nvSpPr>
          <p:cNvPr id="48" name="Rounded Rectangle 47"/>
          <p:cNvSpPr/>
          <p:nvPr/>
        </p:nvSpPr>
        <p:spPr>
          <a:xfrm>
            <a:off x="868176" y="3757926"/>
            <a:ext cx="1806148" cy="67381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 err="1" smtClean="0">
                <a:latin typeface="Arial"/>
              </a:rPr>
              <a:t>condor_release</a:t>
            </a:r>
            <a:endParaRPr lang="en-US" sz="1600" dirty="0">
              <a:latin typeface="Arial"/>
            </a:endParaRPr>
          </a:p>
        </p:txBody>
      </p:sp>
      <p:sp>
        <p:nvSpPr>
          <p:cNvPr id="49" name="Right Bracket 48"/>
          <p:cNvSpPr/>
          <p:nvPr/>
        </p:nvSpPr>
        <p:spPr>
          <a:xfrm rot="5400000">
            <a:off x="3472706" y="3336866"/>
            <a:ext cx="160781" cy="4791053"/>
          </a:xfrm>
          <a:prstGeom prst="rightBracket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ight Bracket 49"/>
          <p:cNvSpPr/>
          <p:nvPr/>
        </p:nvSpPr>
        <p:spPr>
          <a:xfrm rot="5400000">
            <a:off x="7513627" y="4639606"/>
            <a:ext cx="160778" cy="2185568"/>
          </a:xfrm>
          <a:prstGeom prst="rightBracket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ounded Rectangle 50"/>
          <p:cNvSpPr/>
          <p:nvPr/>
        </p:nvSpPr>
        <p:spPr>
          <a:xfrm>
            <a:off x="2543518" y="5700253"/>
            <a:ext cx="1806148" cy="67381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latin typeface="Arial"/>
              </a:rPr>
              <a:t>in the queue</a:t>
            </a:r>
            <a:endParaRPr lang="en-US" sz="1600" dirty="0">
              <a:latin typeface="Arial"/>
            </a:endParaRPr>
          </a:p>
        </p:txBody>
      </p:sp>
      <p:sp>
        <p:nvSpPr>
          <p:cNvPr id="52" name="Rounded Rectangle 51"/>
          <p:cNvSpPr/>
          <p:nvPr/>
        </p:nvSpPr>
        <p:spPr>
          <a:xfrm>
            <a:off x="6497746" y="5716328"/>
            <a:ext cx="2156900" cy="67381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latin typeface="Arial"/>
              </a:rPr>
              <a:t>leaving the queue</a:t>
            </a:r>
            <a:endParaRPr lang="en-US" sz="1600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947130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Job States, Revisited*</a:t>
            </a:r>
            <a:endParaRPr lang="en-US" dirty="0"/>
          </a:p>
        </p:txBody>
      </p:sp>
      <p:sp>
        <p:nvSpPr>
          <p:cNvPr id="4" name="Rounded Rectangle 3"/>
          <p:cNvSpPr/>
          <p:nvPr/>
        </p:nvSpPr>
        <p:spPr>
          <a:xfrm>
            <a:off x="1607736" y="1760301"/>
            <a:ext cx="1376435" cy="134217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latin typeface="Arial"/>
              </a:rPr>
              <a:t>Idle </a:t>
            </a:r>
          </a:p>
          <a:p>
            <a:pPr algn="ctr"/>
            <a:r>
              <a:rPr lang="en-US" sz="1600" dirty="0" smtClean="0">
                <a:latin typeface="Arial"/>
              </a:rPr>
              <a:t>(I)</a:t>
            </a:r>
            <a:endParaRPr lang="en-US" sz="1600" dirty="0">
              <a:latin typeface="Arial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4349666" y="1760301"/>
            <a:ext cx="1357795" cy="134745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latin typeface="Arial"/>
              </a:rPr>
              <a:t>Running (R)</a:t>
            </a:r>
            <a:endParaRPr lang="en-US" sz="1600" dirty="0">
              <a:latin typeface="Arial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6939624" y="1760300"/>
            <a:ext cx="1396424" cy="134217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latin typeface="Arial"/>
              </a:rPr>
              <a:t>Completed</a:t>
            </a:r>
          </a:p>
          <a:p>
            <a:pPr algn="ctr"/>
            <a:r>
              <a:rPr lang="en-US" sz="1600" dirty="0" smtClean="0">
                <a:latin typeface="Arial"/>
              </a:rPr>
              <a:t>(C)</a:t>
            </a:r>
            <a:endParaRPr lang="en-US" sz="1600" dirty="0">
              <a:latin typeface="Arial"/>
            </a:endParaRPr>
          </a:p>
        </p:txBody>
      </p:sp>
      <p:cxnSp>
        <p:nvCxnSpPr>
          <p:cNvPr id="7" name="Straight Arrow Connector 6"/>
          <p:cNvCxnSpPr>
            <a:endCxn id="4" idx="1"/>
          </p:cNvCxnSpPr>
          <p:nvPr/>
        </p:nvCxnSpPr>
        <p:spPr>
          <a:xfrm>
            <a:off x="937968" y="2431389"/>
            <a:ext cx="669768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>
            <a:stCxn id="4" idx="3"/>
            <a:endCxn id="5" idx="1"/>
          </p:cNvCxnSpPr>
          <p:nvPr/>
        </p:nvCxnSpPr>
        <p:spPr>
          <a:xfrm>
            <a:off x="2984171" y="2431389"/>
            <a:ext cx="1365495" cy="263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>
            <a:stCxn id="5" idx="3"/>
            <a:endCxn id="6" idx="1"/>
          </p:cNvCxnSpPr>
          <p:nvPr/>
        </p:nvCxnSpPr>
        <p:spPr>
          <a:xfrm flipV="1">
            <a:off x="5707461" y="2431388"/>
            <a:ext cx="1232163" cy="263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Rounded Rectangle 11"/>
          <p:cNvSpPr/>
          <p:nvPr/>
        </p:nvSpPr>
        <p:spPr>
          <a:xfrm>
            <a:off x="0" y="2094482"/>
            <a:ext cx="1157570" cy="673814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latin typeface="Arial"/>
              </a:rPr>
              <a:t>condor_</a:t>
            </a:r>
          </a:p>
          <a:p>
            <a:pPr algn="ctr"/>
            <a:r>
              <a:rPr lang="en-US" sz="1600" dirty="0" smtClean="0">
                <a:latin typeface="Arial"/>
              </a:rPr>
              <a:t>submit</a:t>
            </a:r>
            <a:endParaRPr lang="en-US" sz="1600" dirty="0">
              <a:latin typeface="Arial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2775165" y="4303590"/>
            <a:ext cx="1376435" cy="134217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latin typeface="Arial"/>
              </a:rPr>
              <a:t>Held</a:t>
            </a:r>
          </a:p>
          <a:p>
            <a:pPr algn="ctr"/>
            <a:r>
              <a:rPr lang="en-US" sz="1600" dirty="0" smtClean="0">
                <a:latin typeface="Arial"/>
              </a:rPr>
              <a:t>(H)</a:t>
            </a:r>
            <a:endParaRPr lang="en-US" sz="1600" dirty="0">
              <a:latin typeface="Arial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6959613" y="3632502"/>
            <a:ext cx="1376435" cy="134217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latin typeface="Arial"/>
              </a:rPr>
              <a:t>Removed</a:t>
            </a:r>
          </a:p>
          <a:p>
            <a:pPr algn="ctr"/>
            <a:r>
              <a:rPr lang="en-US" sz="1600" dirty="0" smtClean="0">
                <a:latin typeface="Arial"/>
              </a:rPr>
              <a:t>(X)</a:t>
            </a:r>
            <a:endParaRPr lang="en-US" sz="1600" dirty="0">
              <a:latin typeface="Arial"/>
            </a:endParaRPr>
          </a:p>
        </p:txBody>
      </p:sp>
      <p:cxnSp>
        <p:nvCxnSpPr>
          <p:cNvPr id="19" name="Straight Arrow Connector 18"/>
          <p:cNvCxnSpPr>
            <a:stCxn id="4" idx="3"/>
            <a:endCxn id="14" idx="0"/>
          </p:cNvCxnSpPr>
          <p:nvPr/>
        </p:nvCxnSpPr>
        <p:spPr>
          <a:xfrm>
            <a:off x="2984171" y="2431389"/>
            <a:ext cx="479212" cy="187220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stCxn id="5" idx="1"/>
            <a:endCxn id="14" idx="0"/>
          </p:cNvCxnSpPr>
          <p:nvPr/>
        </p:nvCxnSpPr>
        <p:spPr>
          <a:xfrm flipH="1">
            <a:off x="3463383" y="2434027"/>
            <a:ext cx="886283" cy="186956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>
            <a:stCxn id="14" idx="1"/>
            <a:endCxn id="4" idx="2"/>
          </p:cNvCxnSpPr>
          <p:nvPr/>
        </p:nvCxnSpPr>
        <p:spPr>
          <a:xfrm flipH="1" flipV="1">
            <a:off x="2295954" y="3102476"/>
            <a:ext cx="479211" cy="187220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>
            <a:stCxn id="5" idx="2"/>
            <a:endCxn id="15" idx="1"/>
          </p:cNvCxnSpPr>
          <p:nvPr/>
        </p:nvCxnSpPr>
        <p:spPr>
          <a:xfrm>
            <a:off x="5028564" y="3107752"/>
            <a:ext cx="1931049" cy="119583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>
            <a:stCxn id="14" idx="3"/>
            <a:endCxn id="15" idx="1"/>
          </p:cNvCxnSpPr>
          <p:nvPr/>
        </p:nvCxnSpPr>
        <p:spPr>
          <a:xfrm flipV="1">
            <a:off x="4151600" y="4303590"/>
            <a:ext cx="2808013" cy="6710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>
            <a:stCxn id="4" idx="3"/>
            <a:endCxn id="15" idx="1"/>
          </p:cNvCxnSpPr>
          <p:nvPr/>
        </p:nvCxnSpPr>
        <p:spPr>
          <a:xfrm>
            <a:off x="2984171" y="2431389"/>
            <a:ext cx="3975442" cy="187220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5" name="Rounded Rectangle 44"/>
          <p:cNvSpPr/>
          <p:nvPr/>
        </p:nvSpPr>
        <p:spPr>
          <a:xfrm>
            <a:off x="5176907" y="3806151"/>
            <a:ext cx="1607739" cy="67381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 err="1" smtClean="0">
                <a:latin typeface="Arial"/>
              </a:rPr>
              <a:t>condor_rm</a:t>
            </a:r>
            <a:endParaRPr lang="en-US" sz="1600" dirty="0">
              <a:latin typeface="Arial"/>
            </a:endParaRPr>
          </a:p>
        </p:txBody>
      </p:sp>
      <p:sp>
        <p:nvSpPr>
          <p:cNvPr id="47" name="Rounded Rectangle 46"/>
          <p:cNvSpPr/>
          <p:nvPr/>
        </p:nvSpPr>
        <p:spPr>
          <a:xfrm>
            <a:off x="2741927" y="3469244"/>
            <a:ext cx="1607739" cy="67381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 err="1">
                <a:latin typeface="Arial"/>
              </a:rPr>
              <a:t>condor_hold</a:t>
            </a:r>
            <a:r>
              <a:rPr lang="en-US" sz="1600" dirty="0">
                <a:latin typeface="Arial"/>
              </a:rPr>
              <a:t>, or job </a:t>
            </a:r>
            <a:r>
              <a:rPr lang="en-US" sz="1600" dirty="0" smtClean="0">
                <a:latin typeface="Arial"/>
              </a:rPr>
              <a:t>error</a:t>
            </a:r>
            <a:endParaRPr lang="en-US" sz="1600" dirty="0">
              <a:latin typeface="Arial"/>
            </a:endParaRPr>
          </a:p>
        </p:txBody>
      </p:sp>
      <p:sp>
        <p:nvSpPr>
          <p:cNvPr id="48" name="Rounded Rectangle 47"/>
          <p:cNvSpPr/>
          <p:nvPr/>
        </p:nvSpPr>
        <p:spPr>
          <a:xfrm>
            <a:off x="868176" y="3757926"/>
            <a:ext cx="1806148" cy="67381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 err="1" smtClean="0">
                <a:latin typeface="Arial"/>
              </a:rPr>
              <a:t>condor_release</a:t>
            </a:r>
            <a:endParaRPr lang="en-US" sz="1600" dirty="0">
              <a:latin typeface="Arial"/>
            </a:endParaRPr>
          </a:p>
        </p:txBody>
      </p:sp>
      <p:sp>
        <p:nvSpPr>
          <p:cNvPr id="49" name="Right Bracket 48"/>
          <p:cNvSpPr/>
          <p:nvPr/>
        </p:nvSpPr>
        <p:spPr>
          <a:xfrm rot="5400000">
            <a:off x="3472706" y="3336866"/>
            <a:ext cx="160781" cy="4791053"/>
          </a:xfrm>
          <a:prstGeom prst="rightBracket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ight Bracket 49"/>
          <p:cNvSpPr/>
          <p:nvPr/>
        </p:nvSpPr>
        <p:spPr>
          <a:xfrm rot="5400000">
            <a:off x="7513627" y="4639606"/>
            <a:ext cx="160778" cy="2185568"/>
          </a:xfrm>
          <a:prstGeom prst="rightBracket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ounded Rectangle 50"/>
          <p:cNvSpPr/>
          <p:nvPr/>
        </p:nvSpPr>
        <p:spPr>
          <a:xfrm>
            <a:off x="2543518" y="5700253"/>
            <a:ext cx="1806148" cy="67381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latin typeface="Arial"/>
              </a:rPr>
              <a:t>in the queue</a:t>
            </a:r>
            <a:endParaRPr lang="en-US" sz="1600" dirty="0">
              <a:latin typeface="Arial"/>
            </a:endParaRPr>
          </a:p>
        </p:txBody>
      </p:sp>
      <p:sp>
        <p:nvSpPr>
          <p:cNvPr id="52" name="Rounded Rectangle 51"/>
          <p:cNvSpPr/>
          <p:nvPr/>
        </p:nvSpPr>
        <p:spPr>
          <a:xfrm>
            <a:off x="6497746" y="5716328"/>
            <a:ext cx="2156900" cy="67381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latin typeface="Arial"/>
              </a:rPr>
              <a:t>leaving the queue</a:t>
            </a:r>
            <a:endParaRPr lang="en-US" sz="1600" dirty="0">
              <a:latin typeface="Arial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543518" y="6374067"/>
            <a:ext cx="6256835" cy="349462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*not comprehensive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92592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Use Cases and </a:t>
            </a:r>
            <a:br>
              <a:rPr lang="en-US" dirty="0" smtClean="0"/>
            </a:br>
            <a:r>
              <a:rPr lang="en-US" dirty="0" err="1" smtClean="0"/>
              <a:t>HTCondor</a:t>
            </a:r>
            <a:r>
              <a:rPr lang="en-US" dirty="0" smtClean="0"/>
              <a:t> Features</a:t>
            </a:r>
            <a:endParaRPr lang="en-US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86485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Interactive Jobs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4980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An interactive job proceeds like a normal batch job, but opens a bash session into the job’s execution directory instead of running an executable.</a:t>
            </a:r>
          </a:p>
          <a:p>
            <a:pPr marL="457200" lvl="1" indent="0">
              <a:buNone/>
            </a:pPr>
            <a:r>
              <a:rPr lang="en-US" sz="2600" b="1" dirty="0" err="1" smtClean="0">
                <a:solidFill>
                  <a:srgbClr val="000000"/>
                </a:solidFill>
                <a:latin typeface="Courier"/>
                <a:cs typeface="Courier"/>
              </a:rPr>
              <a:t>condor_submit</a:t>
            </a:r>
            <a:r>
              <a:rPr lang="en-US" sz="2600" b="1" dirty="0" smtClean="0">
                <a:solidFill>
                  <a:srgbClr val="000000"/>
                </a:solidFill>
                <a:latin typeface="Courier"/>
                <a:cs typeface="Courier"/>
              </a:rPr>
              <a:t> </a:t>
            </a:r>
            <a:r>
              <a:rPr lang="en-US" sz="2600" b="1" dirty="0" smtClean="0">
                <a:solidFill>
                  <a:srgbClr val="CB3A46"/>
                </a:solidFill>
                <a:latin typeface="Courier"/>
                <a:cs typeface="Courier"/>
              </a:rPr>
              <a:t>-</a:t>
            </a:r>
            <a:r>
              <a:rPr lang="en-US" sz="2600" b="1" dirty="0" err="1" smtClean="0">
                <a:solidFill>
                  <a:srgbClr val="CB3A46"/>
                </a:solidFill>
                <a:latin typeface="Courier"/>
                <a:cs typeface="Courier"/>
              </a:rPr>
              <a:t>i</a:t>
            </a:r>
            <a:r>
              <a:rPr lang="en-US" sz="2600" b="1" dirty="0" smtClean="0">
                <a:solidFill>
                  <a:srgbClr val="CB3A46"/>
                </a:solidFill>
                <a:latin typeface="Courier"/>
                <a:cs typeface="Courier"/>
              </a:rPr>
              <a:t> </a:t>
            </a:r>
            <a:r>
              <a:rPr lang="en-US" sz="2600" b="1" dirty="0" err="1" smtClean="0">
                <a:solidFill>
                  <a:srgbClr val="CB3A46"/>
                </a:solidFill>
                <a:latin typeface="Courier"/>
                <a:cs typeface="Courier"/>
              </a:rPr>
              <a:t>submit_file</a:t>
            </a:r>
            <a:endParaRPr lang="en-US" sz="2600" b="1" dirty="0" smtClean="0">
              <a:solidFill>
                <a:srgbClr val="CB3A46"/>
              </a:solidFill>
              <a:latin typeface="Courier"/>
              <a:cs typeface="Courier"/>
            </a:endParaRPr>
          </a:p>
          <a:p>
            <a:pPr marL="457200" lvl="1" indent="0">
              <a:buNone/>
            </a:pPr>
            <a:endParaRPr lang="en-US" sz="2200" dirty="0" smtClean="0">
              <a:latin typeface="Courier"/>
              <a:cs typeface="Courier"/>
            </a:endParaRP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Useful for testing and troubleshooting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57200" y="3908778"/>
            <a:ext cx="8229600" cy="1477328"/>
          </a:xfrm>
          <a:prstGeom prst="rect">
            <a:avLst/>
          </a:prstGeom>
          <a:solidFill>
            <a:schemeClr val="tx1"/>
          </a:solidFill>
          <a:ln w="76200" cmpd="sng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  <a:latin typeface="Courier"/>
                <a:cs typeface="Courier"/>
              </a:rPr>
              <a:t>$ </a:t>
            </a:r>
            <a:r>
              <a:rPr lang="en-US" dirty="0" err="1" smtClean="0">
                <a:solidFill>
                  <a:srgbClr val="FFFFFF"/>
                </a:solidFill>
                <a:latin typeface="Courier"/>
                <a:cs typeface="Courier"/>
              </a:rPr>
              <a:t>condor_submit</a:t>
            </a:r>
            <a:r>
              <a:rPr lang="en-US" dirty="0" smtClean="0">
                <a:solidFill>
                  <a:srgbClr val="FFFFFF"/>
                </a:solidFill>
                <a:latin typeface="Courier"/>
                <a:cs typeface="Courier"/>
              </a:rPr>
              <a:t> </a:t>
            </a:r>
            <a:r>
              <a:rPr lang="en-US" dirty="0">
                <a:solidFill>
                  <a:srgbClr val="FFFFFF"/>
                </a:solidFill>
                <a:latin typeface="Courier"/>
                <a:cs typeface="Courier"/>
              </a:rPr>
              <a:t>-</a:t>
            </a:r>
            <a:r>
              <a:rPr lang="en-US" dirty="0" err="1">
                <a:solidFill>
                  <a:srgbClr val="FFFFFF"/>
                </a:solidFill>
                <a:latin typeface="Courier"/>
                <a:cs typeface="Courier"/>
              </a:rPr>
              <a:t>i</a:t>
            </a:r>
            <a:r>
              <a:rPr lang="en-US" dirty="0">
                <a:solidFill>
                  <a:srgbClr val="FFFFFF"/>
                </a:solidFill>
                <a:latin typeface="Courier"/>
                <a:cs typeface="Courier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Courier"/>
                <a:cs typeface="Courier"/>
              </a:rPr>
              <a:t>interactive.submit</a:t>
            </a:r>
            <a:r>
              <a:rPr lang="en-US" dirty="0">
                <a:solidFill>
                  <a:srgbClr val="FFFFFF"/>
                </a:solidFill>
                <a:latin typeface="Courier"/>
                <a:cs typeface="Courier"/>
              </a:rPr>
              <a:t> </a:t>
            </a:r>
          </a:p>
          <a:p>
            <a:r>
              <a:rPr lang="en-US" dirty="0">
                <a:solidFill>
                  <a:srgbClr val="FFFFFF"/>
                </a:solidFill>
                <a:latin typeface="Courier"/>
                <a:cs typeface="Courier"/>
              </a:rPr>
              <a:t>Submitting job(s).</a:t>
            </a:r>
          </a:p>
          <a:p>
            <a:r>
              <a:rPr lang="en-US" dirty="0">
                <a:solidFill>
                  <a:srgbClr val="FFFFFF"/>
                </a:solidFill>
                <a:latin typeface="Courier"/>
                <a:cs typeface="Courier"/>
              </a:rPr>
              <a:t>1 job(s) submitted to cluster 18980881.</a:t>
            </a:r>
          </a:p>
          <a:p>
            <a:r>
              <a:rPr lang="en-US" dirty="0">
                <a:solidFill>
                  <a:srgbClr val="FFFFFF"/>
                </a:solidFill>
                <a:latin typeface="Courier"/>
                <a:cs typeface="Courier"/>
              </a:rPr>
              <a:t>Waiting for job to start..</a:t>
            </a:r>
            <a:r>
              <a:rPr lang="en-US" dirty="0" smtClean="0">
                <a:solidFill>
                  <a:srgbClr val="FFFFFF"/>
                </a:solidFill>
                <a:latin typeface="Courier"/>
                <a:cs typeface="Courier"/>
              </a:rPr>
              <a:t>.</a:t>
            </a:r>
          </a:p>
          <a:p>
            <a:r>
              <a:rPr lang="en-US" dirty="0">
                <a:solidFill>
                  <a:srgbClr val="FFFFFF"/>
                </a:solidFill>
                <a:latin typeface="Courier"/>
                <a:cs typeface="Courier"/>
              </a:rPr>
              <a:t>Welcome to slot1_9@e184.chtc.wisc.edu</a:t>
            </a:r>
            <a:r>
              <a:rPr lang="en-US" dirty="0" smtClean="0">
                <a:solidFill>
                  <a:srgbClr val="FFFFFF"/>
                </a:solidFill>
                <a:latin typeface="Courier"/>
                <a:cs typeface="Courier"/>
              </a:rPr>
              <a:t>!</a:t>
            </a:r>
            <a:endParaRPr lang="en-US" dirty="0">
              <a:solidFill>
                <a:srgbClr val="FFFFFF"/>
              </a:solidFill>
              <a:latin typeface="Courier"/>
              <a:cs typeface="Courier"/>
            </a:endParaRPr>
          </a:p>
        </p:txBody>
      </p:sp>
    </p:spTree>
    <p:extLst>
      <p:ext uri="{BB962C8B-B14F-4D97-AF65-F5344CB8AC3E}">
        <p14:creationId xmlns:p14="http://schemas.microsoft.com/office/powerpoint/2010/main" val="3294102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Output Handling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4001" y="1600200"/>
            <a:ext cx="8621888" cy="4525963"/>
          </a:xfrm>
        </p:spPr>
        <p:txBody>
          <a:bodyPr/>
          <a:lstStyle/>
          <a:p>
            <a:r>
              <a:rPr lang="en-US" dirty="0" smtClean="0"/>
              <a:t>Only transfer back specific files from the job’s execution using </a:t>
            </a:r>
            <a:r>
              <a:rPr lang="en-US" sz="2400" dirty="0" err="1" smtClean="0">
                <a:latin typeface="Courier"/>
                <a:cs typeface="Courier"/>
              </a:rPr>
              <a:t>transfer_ouput_files</a:t>
            </a:r>
            <a:endParaRPr lang="en-US" sz="2400" dirty="0" smtClean="0">
              <a:latin typeface="Courier"/>
              <a:cs typeface="Courier"/>
            </a:endParaRPr>
          </a:p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5120392" y="3607048"/>
            <a:ext cx="2946490" cy="21441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dirty="0" smtClean="0">
                <a:latin typeface="Courier"/>
                <a:cs typeface="Courier"/>
              </a:rPr>
              <a:t>  </a:t>
            </a:r>
            <a:r>
              <a:rPr lang="en-US" sz="1600" dirty="0" err="1" smtClean="0">
                <a:latin typeface="Courier"/>
                <a:cs typeface="Courier"/>
              </a:rPr>
              <a:t>condor_exec.exe</a:t>
            </a:r>
            <a:endParaRPr lang="en-US" sz="1600" dirty="0" smtClean="0">
              <a:latin typeface="Courier"/>
              <a:cs typeface="Courier"/>
            </a:endParaRPr>
          </a:p>
          <a:p>
            <a:r>
              <a:rPr lang="en-US" sz="1600" dirty="0">
                <a:latin typeface="Courier"/>
                <a:cs typeface="Courier"/>
              </a:rPr>
              <a:t> </a:t>
            </a:r>
            <a:r>
              <a:rPr lang="en-US" sz="1600" dirty="0" smtClean="0">
                <a:latin typeface="Courier"/>
                <a:cs typeface="Courier"/>
              </a:rPr>
              <a:t> results-tmp-01.dat</a:t>
            </a:r>
          </a:p>
          <a:p>
            <a:r>
              <a:rPr lang="en-US" sz="1600" dirty="0">
                <a:latin typeface="Courier"/>
                <a:cs typeface="Courier"/>
              </a:rPr>
              <a:t> </a:t>
            </a:r>
            <a:r>
              <a:rPr lang="en-US" sz="1600" dirty="0" smtClean="0">
                <a:latin typeface="Courier"/>
                <a:cs typeface="Courier"/>
              </a:rPr>
              <a:t> results-tmp-02.dat</a:t>
            </a:r>
          </a:p>
          <a:p>
            <a:r>
              <a:rPr lang="en-US" sz="1600" dirty="0">
                <a:latin typeface="Courier"/>
                <a:cs typeface="Courier"/>
              </a:rPr>
              <a:t> </a:t>
            </a:r>
            <a:r>
              <a:rPr lang="en-US" sz="1600" dirty="0" smtClean="0">
                <a:latin typeface="Courier"/>
                <a:cs typeface="Courier"/>
              </a:rPr>
              <a:t> results-tmp-03.dat</a:t>
            </a:r>
          </a:p>
          <a:p>
            <a:r>
              <a:rPr lang="en-US" sz="1600" dirty="0" smtClean="0">
                <a:latin typeface="Courier"/>
                <a:cs typeface="Courier"/>
              </a:rPr>
              <a:t>  results-tmp-04.dat</a:t>
            </a:r>
          </a:p>
          <a:p>
            <a:r>
              <a:rPr lang="en-US" sz="1600" dirty="0">
                <a:latin typeface="Courier"/>
                <a:cs typeface="Courier"/>
              </a:rPr>
              <a:t> </a:t>
            </a:r>
            <a:r>
              <a:rPr lang="en-US" sz="1600" dirty="0" smtClean="0">
                <a:latin typeface="Courier"/>
                <a:cs typeface="Courier"/>
              </a:rPr>
              <a:t> results-tmp-05.dat</a:t>
            </a:r>
          </a:p>
          <a:p>
            <a:r>
              <a:rPr lang="en-US" sz="1600" b="1" dirty="0">
                <a:latin typeface="Courier"/>
                <a:cs typeface="Courier"/>
              </a:rPr>
              <a:t>  </a:t>
            </a:r>
            <a:r>
              <a:rPr lang="en-US" sz="1600" b="1" dirty="0" smtClean="0">
                <a:latin typeface="Courier"/>
                <a:cs typeface="Courier"/>
              </a:rPr>
              <a:t>results-</a:t>
            </a:r>
            <a:r>
              <a:rPr lang="en-US" sz="1600" b="1" dirty="0" err="1" smtClean="0">
                <a:latin typeface="Courier"/>
                <a:cs typeface="Courier"/>
              </a:rPr>
              <a:t>final.dat</a:t>
            </a:r>
            <a:endParaRPr lang="en-US" sz="1600" b="1" dirty="0" smtClean="0">
              <a:latin typeface="Courier"/>
              <a:cs typeface="Courier"/>
            </a:endParaRPr>
          </a:p>
          <a:p>
            <a:endParaRPr lang="en-US" sz="1600" b="1" dirty="0">
              <a:latin typeface="Courier"/>
              <a:cs typeface="Courier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70162" y="2779424"/>
            <a:ext cx="8116638" cy="369332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rgbClr val="000000"/>
                </a:solidFill>
                <a:latin typeface="Courier"/>
                <a:cs typeface="Courier"/>
              </a:rPr>
              <a:t>transfer_output_files</a:t>
            </a:r>
            <a:r>
              <a:rPr lang="en-US" dirty="0" smtClean="0">
                <a:solidFill>
                  <a:srgbClr val="000000"/>
                </a:solidFill>
                <a:latin typeface="Courier"/>
                <a:cs typeface="Courier"/>
              </a:rPr>
              <a:t> = results-</a:t>
            </a:r>
            <a:r>
              <a:rPr lang="en-US" dirty="0" err="1" smtClean="0">
                <a:solidFill>
                  <a:srgbClr val="000000"/>
                </a:solidFill>
                <a:latin typeface="Courier"/>
                <a:cs typeface="Courier"/>
              </a:rPr>
              <a:t>final.dat</a:t>
            </a:r>
            <a:endParaRPr lang="en-US" dirty="0">
              <a:solidFill>
                <a:srgbClr val="000000"/>
              </a:solidFill>
              <a:latin typeface="Courier"/>
              <a:cs typeface="Courier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25470" y="3619609"/>
            <a:ext cx="2946490" cy="21441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sz="1600" dirty="0">
              <a:latin typeface="Courier"/>
              <a:cs typeface="Courier"/>
            </a:endParaRPr>
          </a:p>
          <a:p>
            <a:endParaRPr lang="en-US" sz="1600" dirty="0" smtClean="0">
              <a:latin typeface="Courier"/>
              <a:cs typeface="Courier"/>
            </a:endParaRPr>
          </a:p>
          <a:p>
            <a:endParaRPr lang="en-US" sz="1600" dirty="0">
              <a:latin typeface="Courier"/>
              <a:cs typeface="Courier"/>
            </a:endParaRPr>
          </a:p>
          <a:p>
            <a:endParaRPr lang="en-US" sz="1600" dirty="0" smtClean="0">
              <a:latin typeface="Courier"/>
              <a:cs typeface="Courier"/>
            </a:endParaRPr>
          </a:p>
          <a:p>
            <a:endParaRPr lang="en-US" sz="1600" dirty="0">
              <a:latin typeface="Courier"/>
              <a:cs typeface="Courier"/>
            </a:endParaRPr>
          </a:p>
          <a:p>
            <a:endParaRPr lang="en-US" sz="1600" dirty="0" smtClean="0">
              <a:latin typeface="Courier"/>
              <a:cs typeface="Courier"/>
            </a:endParaRPr>
          </a:p>
          <a:p>
            <a:endParaRPr lang="en-US" sz="1600" dirty="0" smtClean="0">
              <a:latin typeface="Courier"/>
              <a:cs typeface="Courier"/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 flipH="1">
            <a:off x="2564574" y="5313794"/>
            <a:ext cx="2774178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725470" y="3250277"/>
            <a:ext cx="19854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Courier"/>
                <a:cs typeface="Courier"/>
              </a:rPr>
              <a:t>(</a:t>
            </a:r>
            <a:r>
              <a:rPr lang="en-US" dirty="0" err="1" smtClean="0">
                <a:latin typeface="Courier"/>
                <a:cs typeface="Courier"/>
              </a:rPr>
              <a:t>submit_dir</a:t>
            </a:r>
            <a:r>
              <a:rPr lang="en-US" dirty="0" smtClean="0">
                <a:latin typeface="Courier"/>
                <a:cs typeface="Courier"/>
              </a:rPr>
              <a:t>)/</a:t>
            </a:r>
            <a:endParaRPr lang="en-US" dirty="0">
              <a:latin typeface="Courier"/>
              <a:cs typeface="Courier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120392" y="3220811"/>
            <a:ext cx="21239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Courier"/>
                <a:cs typeface="Courier"/>
              </a:rPr>
              <a:t>(</a:t>
            </a:r>
            <a:r>
              <a:rPr lang="en-US" dirty="0" err="1" smtClean="0">
                <a:latin typeface="Courier"/>
                <a:cs typeface="Courier"/>
              </a:rPr>
              <a:t>execute_dir</a:t>
            </a:r>
            <a:r>
              <a:rPr lang="en-US" dirty="0">
                <a:latin typeface="Courier"/>
                <a:cs typeface="Courier"/>
              </a:rPr>
              <a:t>)</a:t>
            </a:r>
            <a:r>
              <a:rPr lang="en-US" dirty="0" smtClean="0">
                <a:latin typeface="Courier"/>
                <a:cs typeface="Courier"/>
              </a:rPr>
              <a:t>/</a:t>
            </a:r>
            <a:endParaRPr lang="en-US" dirty="0">
              <a:latin typeface="Courier"/>
              <a:cs typeface="Courier"/>
            </a:endParaRPr>
          </a:p>
        </p:txBody>
      </p:sp>
    </p:spTree>
    <p:extLst>
      <p:ext uri="{BB962C8B-B14F-4D97-AF65-F5344CB8AC3E}">
        <p14:creationId xmlns:p14="http://schemas.microsoft.com/office/powerpoint/2010/main" val="26908685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</a:t>
            </a:r>
            <a:r>
              <a:rPr lang="en-US" dirty="0" smtClean="0"/>
              <a:t>elf-</a:t>
            </a:r>
            <a:r>
              <a:rPr lang="en-US" dirty="0" err="1"/>
              <a:t>C</a:t>
            </a:r>
            <a:r>
              <a:rPr lang="en-US" dirty="0" err="1" smtClean="0"/>
              <a:t>heckpointing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r>
              <a:rPr lang="en-US" dirty="0" smtClean="0"/>
              <a:t>By default, a job that is interrupted will start from the beginning if it is restarted. </a:t>
            </a:r>
          </a:p>
          <a:p>
            <a:r>
              <a:rPr lang="en-US" dirty="0" smtClean="0"/>
              <a:t>It is possible to implement self-</a:t>
            </a:r>
            <a:r>
              <a:rPr lang="en-US" dirty="0" err="1" smtClean="0"/>
              <a:t>checkpointing</a:t>
            </a:r>
            <a:r>
              <a:rPr lang="en-US" dirty="0" smtClean="0"/>
              <a:t>, which will allow a job to restart from a saved state if interrupted.  </a:t>
            </a:r>
          </a:p>
          <a:p>
            <a:r>
              <a:rPr lang="en-US" dirty="0" smtClean="0"/>
              <a:t>Self-</a:t>
            </a:r>
            <a:r>
              <a:rPr lang="en-US" dirty="0" err="1" smtClean="0"/>
              <a:t>checkpointing</a:t>
            </a:r>
            <a:r>
              <a:rPr lang="en-US" dirty="0" smtClean="0"/>
              <a:t> is useful for very long jobs, and being able to run on opportunistic resources.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5438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</a:t>
            </a:r>
            <a:r>
              <a:rPr lang="en-US" dirty="0" smtClean="0"/>
              <a:t>elf-</a:t>
            </a:r>
            <a:r>
              <a:rPr lang="en-US" dirty="0" err="1" smtClean="0"/>
              <a:t>Checkpointing</a:t>
            </a:r>
            <a:r>
              <a:rPr lang="en-US" dirty="0" smtClean="0"/>
              <a:t> How-To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7556" y="1600200"/>
            <a:ext cx="8692444" cy="4525963"/>
          </a:xfrm>
        </p:spPr>
        <p:txBody>
          <a:bodyPr/>
          <a:lstStyle/>
          <a:p>
            <a:r>
              <a:rPr lang="en-US" dirty="0" smtClean="0"/>
              <a:t>Edit executable:</a:t>
            </a:r>
          </a:p>
          <a:p>
            <a:pPr lvl="1"/>
            <a:r>
              <a:rPr lang="en-US" dirty="0" smtClean="0"/>
              <a:t>Save intermediate states to a checkpoint file</a:t>
            </a:r>
          </a:p>
          <a:p>
            <a:pPr lvl="1"/>
            <a:r>
              <a:rPr lang="en-US" dirty="0" smtClean="0"/>
              <a:t>Always check for a checkpoint file when starting</a:t>
            </a:r>
          </a:p>
          <a:p>
            <a:r>
              <a:rPr lang="en-US" dirty="0" smtClean="0"/>
              <a:t>Add </a:t>
            </a:r>
            <a:r>
              <a:rPr lang="en-US" dirty="0" err="1" smtClean="0"/>
              <a:t>HTCondor</a:t>
            </a:r>
            <a:r>
              <a:rPr lang="en-US" dirty="0" smtClean="0"/>
              <a:t> option that a) saves all intermediate/output files from the interrupted job and b) transfers them to the job when </a:t>
            </a:r>
            <a:r>
              <a:rPr lang="en-US" dirty="0" err="1" smtClean="0"/>
              <a:t>HTCondor</a:t>
            </a:r>
            <a:r>
              <a:rPr lang="en-US" dirty="0" smtClean="0"/>
              <a:t> runs it again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886251" y="5493810"/>
            <a:ext cx="6818416" cy="369332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Courier"/>
                <a:cs typeface="Courier"/>
              </a:rPr>
              <a:t>when_to_transfer_output</a:t>
            </a:r>
            <a:r>
              <a:rPr lang="en-US" dirty="0">
                <a:latin typeface="Courier"/>
                <a:cs typeface="Courier"/>
              </a:rPr>
              <a:t> = </a:t>
            </a:r>
            <a:r>
              <a:rPr lang="en-US" dirty="0" smtClean="0">
                <a:latin typeface="Courier"/>
                <a:cs typeface="Courier"/>
              </a:rPr>
              <a:t>ON_EXIT_OR_EVICT</a:t>
            </a:r>
            <a:endParaRPr lang="en-US" dirty="0">
              <a:latin typeface="Courier"/>
              <a:cs typeface="Courier"/>
            </a:endParaRPr>
          </a:p>
        </p:txBody>
      </p:sp>
    </p:spTree>
    <p:extLst>
      <p:ext uri="{BB962C8B-B14F-4D97-AF65-F5344CB8AC3E}">
        <p14:creationId xmlns:p14="http://schemas.microsoft.com/office/powerpoint/2010/main" val="33948230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Job Universes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7766698" cy="5008138"/>
          </a:xfrm>
        </p:spPr>
        <p:txBody>
          <a:bodyPr>
            <a:normAutofit/>
          </a:bodyPr>
          <a:lstStyle/>
          <a:p>
            <a:r>
              <a:rPr lang="en-US" dirty="0" err="1" smtClean="0"/>
              <a:t>HTCondor</a:t>
            </a:r>
            <a:r>
              <a:rPr lang="en-US" dirty="0" smtClean="0"/>
              <a:t> has different “universes” for running specialized job types</a:t>
            </a:r>
          </a:p>
          <a:p>
            <a:pPr marL="0" indent="0">
              <a:buNone/>
            </a:pPr>
            <a:r>
              <a:rPr lang="en-US" sz="1500" dirty="0">
                <a:solidFill>
                  <a:srgbClr val="000000"/>
                </a:solidFill>
                <a:cs typeface="Arial"/>
              </a:rPr>
              <a:t> </a:t>
            </a:r>
            <a:r>
              <a:rPr lang="en-US" sz="1500" dirty="0" smtClean="0">
                <a:solidFill>
                  <a:srgbClr val="000000"/>
                </a:solidFill>
                <a:cs typeface="Arial"/>
              </a:rPr>
              <a:t>       </a:t>
            </a:r>
            <a:r>
              <a:rPr lang="en-US" sz="1500" dirty="0" smtClean="0">
                <a:solidFill>
                  <a:srgbClr val="000000"/>
                </a:solidFill>
                <a:cs typeface="Arial"/>
                <a:hlinkClick r:id="rId2"/>
              </a:rPr>
              <a:t>HTCondor </a:t>
            </a:r>
            <a:r>
              <a:rPr lang="en-US" sz="1500" dirty="0">
                <a:solidFill>
                  <a:srgbClr val="000000"/>
                </a:solidFill>
                <a:cs typeface="Arial"/>
                <a:hlinkClick r:id="rId2"/>
              </a:rPr>
              <a:t>Manual: Choosing an HTCondor </a:t>
            </a:r>
            <a:r>
              <a:rPr lang="en-US" sz="1500" dirty="0" smtClean="0">
                <a:solidFill>
                  <a:srgbClr val="000000"/>
                </a:solidFill>
                <a:cs typeface="Arial"/>
                <a:hlinkClick r:id="rId2"/>
              </a:rPr>
              <a:t>Universe</a:t>
            </a:r>
            <a:endParaRPr lang="en-US" dirty="0" smtClean="0"/>
          </a:p>
          <a:p>
            <a:r>
              <a:rPr lang="en-US" dirty="0" smtClean="0"/>
              <a:t>Vanilla (default)</a:t>
            </a:r>
          </a:p>
          <a:p>
            <a:pPr lvl="1"/>
            <a:r>
              <a:rPr lang="en-US" dirty="0" smtClean="0"/>
              <a:t>good </a:t>
            </a:r>
            <a:r>
              <a:rPr lang="en-US" dirty="0"/>
              <a:t>for most software</a:t>
            </a:r>
          </a:p>
          <a:p>
            <a:pPr marL="457200" lvl="1" indent="0">
              <a:buNone/>
            </a:pPr>
            <a:r>
              <a:rPr lang="en-US" sz="1500" dirty="0">
                <a:hlinkClick r:id="rId3"/>
              </a:rPr>
              <a:t>HTCondor Manual: Vanilla </a:t>
            </a:r>
            <a:r>
              <a:rPr lang="en-US" sz="1500" dirty="0" smtClean="0">
                <a:hlinkClick r:id="rId3"/>
              </a:rPr>
              <a:t>Universe</a:t>
            </a:r>
            <a:endParaRPr lang="en-US" dirty="0" smtClean="0"/>
          </a:p>
          <a:p>
            <a:r>
              <a:rPr lang="en-US" dirty="0"/>
              <a:t>S</a:t>
            </a:r>
            <a:r>
              <a:rPr lang="en-US" dirty="0" smtClean="0"/>
              <a:t>et </a:t>
            </a:r>
            <a:r>
              <a:rPr lang="en-US" dirty="0"/>
              <a:t>in the submit </a:t>
            </a:r>
            <a:endParaRPr lang="en-US" dirty="0" smtClean="0"/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file </a:t>
            </a:r>
            <a:r>
              <a:rPr lang="en-US" dirty="0"/>
              <a:t>using: </a:t>
            </a:r>
          </a:p>
          <a:p>
            <a:endParaRPr lang="en-US" dirty="0" smtClean="0"/>
          </a:p>
        </p:txBody>
      </p:sp>
      <p:sp>
        <p:nvSpPr>
          <p:cNvPr id="5" name="TextBox 4"/>
          <p:cNvSpPr txBox="1"/>
          <p:nvPr/>
        </p:nvSpPr>
        <p:spPr>
          <a:xfrm>
            <a:off x="1571621" y="5634348"/>
            <a:ext cx="2939100" cy="369332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ourier"/>
                <a:cs typeface="Courier"/>
              </a:rPr>
              <a:t>universe = vanilla</a:t>
            </a:r>
            <a:endParaRPr lang="en-US" dirty="0">
              <a:latin typeface="Courier"/>
              <a:cs typeface="Courier"/>
            </a:endParaRPr>
          </a:p>
        </p:txBody>
      </p:sp>
      <p:pic>
        <p:nvPicPr>
          <p:cNvPr id="6" name="Picture 5" descr="universes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2368" y="3365814"/>
            <a:ext cx="3287730" cy="2465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2626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User-Focused Tutorial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For the purposes of this tutorial, we are assuming that someone else has set up </a:t>
            </a:r>
            <a:r>
              <a:rPr lang="en-US" dirty="0" err="1" smtClean="0"/>
              <a:t>HTCondor</a:t>
            </a:r>
            <a:r>
              <a:rPr lang="en-US" dirty="0" smtClean="0"/>
              <a:t> on a computer/computers to create a </a:t>
            </a:r>
            <a:r>
              <a:rPr lang="en-US" dirty="0" err="1" smtClean="0"/>
              <a:t>HTCondor</a:t>
            </a:r>
            <a:r>
              <a:rPr lang="en-US" dirty="0" smtClean="0"/>
              <a:t> “pool”.  </a:t>
            </a:r>
          </a:p>
          <a:p>
            <a:r>
              <a:rPr lang="en-US" dirty="0" smtClean="0"/>
              <a:t>The focus of this talk is how to run computational work on this system.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sz="1900" dirty="0" smtClean="0">
                <a:solidFill>
                  <a:srgbClr val="000000"/>
                </a:solidFill>
                <a:cs typeface="Arial"/>
              </a:rPr>
              <a:t>Setting up an </a:t>
            </a:r>
            <a:r>
              <a:rPr lang="en-US" sz="1900" dirty="0" err="1" smtClean="0">
                <a:solidFill>
                  <a:srgbClr val="000000"/>
                </a:solidFill>
                <a:cs typeface="Arial"/>
              </a:rPr>
              <a:t>HTCondor</a:t>
            </a:r>
            <a:r>
              <a:rPr lang="en-US" sz="1900" dirty="0" smtClean="0">
                <a:solidFill>
                  <a:srgbClr val="000000"/>
                </a:solidFill>
                <a:cs typeface="Arial"/>
              </a:rPr>
              <a:t> pool </a:t>
            </a:r>
            <a:r>
              <a:rPr lang="en-US" sz="1900" dirty="0">
                <a:solidFill>
                  <a:srgbClr val="000000"/>
                </a:solidFill>
                <a:cs typeface="Arial"/>
              </a:rPr>
              <a:t>will be covered in “</a:t>
            </a:r>
            <a:r>
              <a:rPr lang="en-US" sz="1900" dirty="0">
                <a:solidFill>
                  <a:srgbClr val="000000"/>
                </a:solidFill>
                <a:cs typeface="Arial"/>
                <a:hlinkClick r:id="rId2"/>
              </a:rPr>
              <a:t>Administering HTCondor</a:t>
            </a:r>
            <a:r>
              <a:rPr lang="en-US" sz="1900" dirty="0">
                <a:solidFill>
                  <a:srgbClr val="000000"/>
                </a:solidFill>
                <a:cs typeface="Arial"/>
              </a:rPr>
              <a:t>”, by Greg </a:t>
            </a:r>
            <a:r>
              <a:rPr lang="en-US" sz="1900" dirty="0" err="1">
                <a:solidFill>
                  <a:srgbClr val="000000"/>
                </a:solidFill>
                <a:cs typeface="Arial"/>
              </a:rPr>
              <a:t>Thain</a:t>
            </a:r>
            <a:r>
              <a:rPr lang="en-US" sz="1900" dirty="0">
                <a:solidFill>
                  <a:srgbClr val="000000"/>
                </a:solidFill>
                <a:cs typeface="Arial"/>
              </a:rPr>
              <a:t>, at 1:05 today (May </a:t>
            </a:r>
            <a:r>
              <a:rPr lang="en-US" sz="1900" dirty="0" smtClean="0">
                <a:solidFill>
                  <a:srgbClr val="000000"/>
                </a:solidFill>
                <a:cs typeface="Arial"/>
              </a:rPr>
              <a:t>17)</a:t>
            </a:r>
            <a:endParaRPr lang="en-US" sz="1900" dirty="0">
              <a:solidFill>
                <a:srgbClr val="000000"/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310534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Other Universes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050280" cy="4525963"/>
          </a:xfrm>
        </p:spPr>
        <p:txBody>
          <a:bodyPr>
            <a:normAutofit/>
          </a:bodyPr>
          <a:lstStyle/>
          <a:p>
            <a:r>
              <a:rPr lang="en-US" dirty="0" smtClean="0"/>
              <a:t>Standard</a:t>
            </a:r>
          </a:p>
          <a:p>
            <a:pPr lvl="1"/>
            <a:r>
              <a:rPr lang="en-US" dirty="0" smtClean="0"/>
              <a:t>Built for code (C, </a:t>
            </a:r>
            <a:r>
              <a:rPr lang="en-US" dirty="0" err="1" smtClean="0"/>
              <a:t>fortran</a:t>
            </a:r>
            <a:r>
              <a:rPr lang="en-US" dirty="0" smtClean="0"/>
              <a:t>) that can be statically compiled with </a:t>
            </a:r>
            <a:r>
              <a:rPr lang="en-US" dirty="0" err="1" smtClean="0">
                <a:latin typeface="Courier"/>
                <a:cs typeface="Courier"/>
              </a:rPr>
              <a:t>condor_compile</a:t>
            </a:r>
            <a:endParaRPr lang="en-US" dirty="0" smtClean="0">
              <a:latin typeface="Courier"/>
              <a:cs typeface="Courier"/>
            </a:endParaRPr>
          </a:p>
          <a:p>
            <a:pPr marL="457200" lvl="1" indent="0">
              <a:buNone/>
            </a:pPr>
            <a:r>
              <a:rPr lang="en-US" sz="1400" dirty="0" err="1" smtClean="0">
                <a:hlinkClick r:id="rId2"/>
              </a:rPr>
              <a:t>HTCondor</a:t>
            </a:r>
            <a:r>
              <a:rPr lang="en-US" sz="1400" dirty="0" smtClean="0">
                <a:hlinkClick r:id="rId2"/>
              </a:rPr>
              <a:t> Manual: Standard Universe</a:t>
            </a:r>
            <a:endParaRPr lang="en-US" sz="1400" dirty="0" smtClean="0"/>
          </a:p>
          <a:p>
            <a:r>
              <a:rPr lang="en-US" dirty="0" smtClean="0"/>
              <a:t>Java</a:t>
            </a:r>
          </a:p>
          <a:p>
            <a:pPr lvl="1"/>
            <a:r>
              <a:rPr lang="en-US" dirty="0"/>
              <a:t>B</a:t>
            </a:r>
            <a:r>
              <a:rPr lang="en-US" dirty="0" smtClean="0"/>
              <a:t>uilt-in Java support</a:t>
            </a:r>
          </a:p>
          <a:p>
            <a:pPr marL="457200" lvl="1" indent="0">
              <a:buNone/>
            </a:pPr>
            <a:r>
              <a:rPr lang="en-US" sz="1400" dirty="0" err="1" smtClean="0">
                <a:hlinkClick r:id="rId3"/>
              </a:rPr>
              <a:t>HTCondor</a:t>
            </a:r>
            <a:r>
              <a:rPr lang="en-US" sz="1400" dirty="0" smtClean="0">
                <a:hlinkClick r:id="rId3"/>
              </a:rPr>
              <a:t> Manual: Java Applications</a:t>
            </a:r>
            <a:endParaRPr lang="en-US" sz="1400" dirty="0" smtClean="0"/>
          </a:p>
          <a:p>
            <a:r>
              <a:rPr lang="en-US" dirty="0" smtClean="0"/>
              <a:t>Local</a:t>
            </a:r>
          </a:p>
          <a:p>
            <a:pPr lvl="1"/>
            <a:r>
              <a:rPr lang="en-US" dirty="0" smtClean="0"/>
              <a:t>Run jobs on the submit node</a:t>
            </a:r>
          </a:p>
          <a:p>
            <a:pPr marL="457200" lvl="1" indent="0">
              <a:buNone/>
            </a:pPr>
            <a:r>
              <a:rPr lang="en-US" sz="1400" dirty="0" err="1" smtClean="0">
                <a:hlinkClick r:id="rId4"/>
              </a:rPr>
              <a:t>HTCondor</a:t>
            </a:r>
            <a:r>
              <a:rPr lang="en-US" sz="1400" dirty="0" smtClean="0">
                <a:hlinkClick r:id="rId4"/>
              </a:rPr>
              <a:t> Manual: Local Universe</a:t>
            </a:r>
            <a:endParaRPr lang="en-US" sz="1400" dirty="0"/>
          </a:p>
        </p:txBody>
      </p:sp>
      <p:pic>
        <p:nvPicPr>
          <p:cNvPr id="4" name="Picture 3" descr="Java_logo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2127" y="3479443"/>
            <a:ext cx="1493790" cy="1493790"/>
          </a:xfrm>
          <a:prstGeom prst="rect">
            <a:avLst/>
          </a:prstGeom>
        </p:spPr>
      </p:pic>
      <p:pic>
        <p:nvPicPr>
          <p:cNvPr id="8" name="Picture 7" descr="galaxy.jp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49" r="21420"/>
          <a:stretch/>
        </p:blipFill>
        <p:spPr>
          <a:xfrm>
            <a:off x="6296572" y="3319369"/>
            <a:ext cx="2506093" cy="3060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08579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Other Universes (cont.)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600200"/>
            <a:ext cx="7889995" cy="4792133"/>
          </a:xfrm>
        </p:spPr>
        <p:txBody>
          <a:bodyPr>
            <a:normAutofit fontScale="92500"/>
          </a:bodyPr>
          <a:lstStyle/>
          <a:p>
            <a:r>
              <a:rPr lang="en-US" dirty="0" err="1" smtClean="0"/>
              <a:t>Docker</a:t>
            </a:r>
            <a:endParaRPr lang="en-US" dirty="0" smtClean="0"/>
          </a:p>
          <a:p>
            <a:pPr lvl="1"/>
            <a:r>
              <a:rPr lang="en-US" dirty="0" smtClean="0"/>
              <a:t>Run jobs inside a </a:t>
            </a:r>
            <a:r>
              <a:rPr lang="en-US" dirty="0" err="1" smtClean="0"/>
              <a:t>Docker</a:t>
            </a:r>
            <a:r>
              <a:rPr lang="en-US" dirty="0" smtClean="0"/>
              <a:t> container</a:t>
            </a:r>
          </a:p>
          <a:p>
            <a:pPr marL="457200" lvl="1" indent="0">
              <a:buNone/>
            </a:pPr>
            <a:r>
              <a:rPr lang="en-US" sz="1600" dirty="0" smtClean="0">
                <a:hlinkClick r:id="rId2"/>
              </a:rPr>
              <a:t> </a:t>
            </a:r>
            <a:r>
              <a:rPr lang="en-US" sz="1600" dirty="0" err="1" smtClean="0">
                <a:hlinkClick r:id="rId2"/>
              </a:rPr>
              <a:t>HTCondor</a:t>
            </a:r>
            <a:r>
              <a:rPr lang="en-US" sz="1600" dirty="0" smtClean="0">
                <a:hlinkClick r:id="rId2"/>
              </a:rPr>
              <a:t> Manual: </a:t>
            </a:r>
            <a:r>
              <a:rPr lang="en-US" sz="1600" dirty="0" err="1" smtClean="0">
                <a:hlinkClick r:id="rId2"/>
              </a:rPr>
              <a:t>Docker</a:t>
            </a:r>
            <a:r>
              <a:rPr lang="en-US" sz="1600" dirty="0" smtClean="0">
                <a:hlinkClick r:id="rId2"/>
              </a:rPr>
              <a:t> Universe Applications</a:t>
            </a:r>
            <a:endParaRPr lang="en-US" sz="1600" dirty="0" smtClean="0"/>
          </a:p>
          <a:p>
            <a:r>
              <a:rPr lang="en-US" dirty="0" smtClean="0"/>
              <a:t>VM</a:t>
            </a:r>
          </a:p>
          <a:p>
            <a:pPr lvl="1"/>
            <a:r>
              <a:rPr lang="en-US" dirty="0" smtClean="0"/>
              <a:t>Run jobs inside a virtual machine</a:t>
            </a:r>
          </a:p>
          <a:p>
            <a:pPr marL="457200" lvl="1" indent="0">
              <a:buNone/>
            </a:pPr>
            <a:r>
              <a:rPr lang="en-US" sz="1500" dirty="0" err="1" smtClean="0">
                <a:hlinkClick r:id="rId3"/>
              </a:rPr>
              <a:t>HTCondor</a:t>
            </a:r>
            <a:r>
              <a:rPr lang="en-US" sz="1500" dirty="0" smtClean="0">
                <a:hlinkClick r:id="rId3"/>
              </a:rPr>
              <a:t> Manual: Virtual Machine Applications</a:t>
            </a:r>
            <a:endParaRPr lang="en-US" sz="1500" dirty="0" smtClean="0"/>
          </a:p>
          <a:p>
            <a:r>
              <a:rPr lang="en-US" dirty="0" smtClean="0"/>
              <a:t>Parallel</a:t>
            </a:r>
          </a:p>
          <a:p>
            <a:pPr lvl="1"/>
            <a:r>
              <a:rPr lang="en-US" dirty="0" smtClean="0"/>
              <a:t>Used for coordinating jobs across multiple servers (e.g. MPI code)</a:t>
            </a:r>
            <a:endParaRPr lang="en-US" dirty="0"/>
          </a:p>
          <a:p>
            <a:pPr lvl="1"/>
            <a:r>
              <a:rPr lang="en-US" dirty="0" smtClean="0"/>
              <a:t>Not necessary for single server multi-core jobs</a:t>
            </a:r>
          </a:p>
          <a:p>
            <a:pPr marL="457200" lvl="1" indent="0">
              <a:buNone/>
            </a:pPr>
            <a:r>
              <a:rPr lang="en-US" sz="1500" dirty="0" err="1" smtClean="0">
                <a:hlinkClick r:id="rId4"/>
              </a:rPr>
              <a:t>HTCondor</a:t>
            </a:r>
            <a:r>
              <a:rPr lang="en-US" sz="1500" dirty="0">
                <a:hlinkClick r:id="rId4"/>
              </a:rPr>
              <a:t> </a:t>
            </a:r>
            <a:r>
              <a:rPr lang="en-US" sz="1500" dirty="0" smtClean="0">
                <a:hlinkClick r:id="rId4"/>
              </a:rPr>
              <a:t>Manual: Parallel Applications</a:t>
            </a:r>
            <a:endParaRPr lang="en-US" sz="1500" dirty="0" smtClean="0"/>
          </a:p>
        </p:txBody>
      </p:sp>
      <p:pic>
        <p:nvPicPr>
          <p:cNvPr id="6" name="Picture 5" descr="large_h-trans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80" t="8351" r="56327" b="13530"/>
          <a:stretch/>
        </p:blipFill>
        <p:spPr>
          <a:xfrm>
            <a:off x="6828963" y="1787961"/>
            <a:ext cx="2120802" cy="1622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69127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Multi-CPU and GPU Computing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506478" cy="4525963"/>
          </a:xfrm>
        </p:spPr>
        <p:txBody>
          <a:bodyPr/>
          <a:lstStyle/>
          <a:p>
            <a:r>
              <a:rPr lang="en-US" dirty="0" smtClean="0"/>
              <a:t>Jobs that use multiple cores on a single computer can be run in the vanilla universe (parallel universe not needed): </a:t>
            </a:r>
          </a:p>
          <a:p>
            <a:endParaRPr lang="en-US" dirty="0"/>
          </a:p>
          <a:p>
            <a:r>
              <a:rPr lang="en-US" dirty="0" smtClean="0"/>
              <a:t>If there are computers with GPUs, request them with: 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985029" y="3275924"/>
            <a:ext cx="6818416" cy="369332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rgbClr val="000000"/>
                </a:solidFill>
                <a:latin typeface="Courier"/>
                <a:cs typeface="Courier"/>
              </a:rPr>
              <a:t>request_cpus</a:t>
            </a:r>
            <a:r>
              <a:rPr lang="en-US" dirty="0" smtClean="0">
                <a:solidFill>
                  <a:srgbClr val="000000"/>
                </a:solidFill>
                <a:latin typeface="Courier"/>
                <a:cs typeface="Courier"/>
              </a:rPr>
              <a:t> = 16</a:t>
            </a:r>
            <a:endParaRPr lang="en-US" dirty="0">
              <a:solidFill>
                <a:srgbClr val="000000"/>
              </a:solidFill>
              <a:latin typeface="Courier"/>
              <a:cs typeface="Courier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85029" y="4954767"/>
            <a:ext cx="6818416" cy="369332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rgbClr val="000000"/>
                </a:solidFill>
                <a:latin typeface="Courier"/>
                <a:cs typeface="Courier"/>
              </a:rPr>
              <a:t>request_gpus</a:t>
            </a:r>
            <a:r>
              <a:rPr lang="en-US" dirty="0" smtClean="0">
                <a:solidFill>
                  <a:srgbClr val="000000"/>
                </a:solidFill>
                <a:latin typeface="Courier"/>
                <a:cs typeface="Courier"/>
              </a:rPr>
              <a:t> = 1</a:t>
            </a:r>
            <a:endParaRPr lang="en-US" dirty="0">
              <a:solidFill>
                <a:srgbClr val="000000"/>
              </a:solidFill>
              <a:latin typeface="Courier"/>
              <a:cs typeface="Courier"/>
            </a:endParaRPr>
          </a:p>
        </p:txBody>
      </p:sp>
    </p:spTree>
    <p:extLst>
      <p:ext uri="{BB962C8B-B14F-4D97-AF65-F5344CB8AC3E}">
        <p14:creationId xmlns:p14="http://schemas.microsoft.com/office/powerpoint/2010/main" val="2391246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Automation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51792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Automation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After job submission, </a:t>
            </a:r>
            <a:r>
              <a:rPr lang="en-US" dirty="0" err="1" smtClean="0"/>
              <a:t>HTCondor</a:t>
            </a:r>
            <a:r>
              <a:rPr lang="en-US" dirty="0" smtClean="0"/>
              <a:t> manages jobs based on its configuration</a:t>
            </a:r>
          </a:p>
          <a:p>
            <a:r>
              <a:rPr lang="en-US" dirty="0" smtClean="0"/>
              <a:t>You can use options that will customize job management even further</a:t>
            </a:r>
          </a:p>
          <a:p>
            <a:r>
              <a:rPr lang="en-US" dirty="0" smtClean="0"/>
              <a:t>These options can </a:t>
            </a:r>
          </a:p>
          <a:p>
            <a:pPr marL="0" indent="0">
              <a:buNone/>
            </a:pPr>
            <a:r>
              <a:rPr lang="en-US" dirty="0" smtClean="0"/>
              <a:t>   automate when </a:t>
            </a:r>
          </a:p>
          <a:p>
            <a:pPr marL="0" indent="0">
              <a:buNone/>
            </a:pPr>
            <a:r>
              <a:rPr lang="en-US" dirty="0" smtClean="0"/>
              <a:t>   jobs are started, </a:t>
            </a:r>
          </a:p>
          <a:p>
            <a:pPr marL="0" indent="0">
              <a:buNone/>
            </a:pPr>
            <a:r>
              <a:rPr lang="en-US" dirty="0" smtClean="0"/>
              <a:t>   stopped, and removed.</a:t>
            </a:r>
          </a:p>
        </p:txBody>
      </p:sp>
      <p:pic>
        <p:nvPicPr>
          <p:cNvPr id="4" name="Picture 3" descr="car_assembly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0980" y="3845188"/>
            <a:ext cx="3453623" cy="2109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94422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Retries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Problem: a small number of jobs fail with a known error code; if they run again, they complete successfully.</a:t>
            </a:r>
          </a:p>
          <a:p>
            <a:r>
              <a:rPr lang="en-US" dirty="0" smtClean="0"/>
              <a:t>Solution: If the job exits with the error code, leave it in the queue to run again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57200" y="4786141"/>
            <a:ext cx="8304580" cy="369332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Courier"/>
                <a:cs typeface="Courier"/>
              </a:rPr>
              <a:t>on_exit_remove</a:t>
            </a:r>
            <a:r>
              <a:rPr lang="en-US" dirty="0">
                <a:latin typeface="Courier"/>
                <a:cs typeface="Courier"/>
              </a:rPr>
              <a:t> = (</a:t>
            </a:r>
            <a:r>
              <a:rPr lang="en-US" dirty="0" err="1">
                <a:latin typeface="Courier"/>
                <a:cs typeface="Courier"/>
              </a:rPr>
              <a:t>ExitBySignal</a:t>
            </a:r>
            <a:r>
              <a:rPr lang="en-US" dirty="0">
                <a:latin typeface="Courier"/>
                <a:cs typeface="Courier"/>
              </a:rPr>
              <a:t> == False) &amp;&amp; (</a:t>
            </a:r>
            <a:r>
              <a:rPr lang="en-US" dirty="0" err="1">
                <a:latin typeface="Courier"/>
                <a:cs typeface="Courier"/>
              </a:rPr>
              <a:t>ExitCode</a:t>
            </a:r>
            <a:r>
              <a:rPr lang="en-US" dirty="0">
                <a:latin typeface="Courier"/>
                <a:cs typeface="Courier"/>
              </a:rPr>
              <a:t> == 0) </a:t>
            </a:r>
          </a:p>
        </p:txBody>
      </p:sp>
    </p:spTree>
    <p:extLst>
      <p:ext uri="{BB962C8B-B14F-4D97-AF65-F5344CB8AC3E}">
        <p14:creationId xmlns:p14="http://schemas.microsoft.com/office/powerpoint/2010/main" val="11134148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Automatically Hold Jobs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Problem: Your job should run in 2 hours or less, but a few jobs “hang” randomly and run for days</a:t>
            </a:r>
          </a:p>
          <a:p>
            <a:r>
              <a:rPr lang="en-US" dirty="0" smtClean="0"/>
              <a:t>Solution: Put jobs on hold if they run for over 2 hours, using a </a:t>
            </a:r>
            <a:r>
              <a:rPr lang="en-US" dirty="0" err="1" smtClean="0">
                <a:solidFill>
                  <a:srgbClr val="CB3A46"/>
                </a:solidFill>
                <a:latin typeface="Courier"/>
                <a:cs typeface="Courier"/>
              </a:rPr>
              <a:t>periodic_hold</a:t>
            </a:r>
            <a:r>
              <a:rPr lang="en-US" dirty="0" smtClean="0"/>
              <a:t> statement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57200" y="4939006"/>
            <a:ext cx="8229600" cy="646331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err="1" smtClean="0">
                <a:latin typeface="Courier"/>
                <a:cs typeface="Courier"/>
              </a:rPr>
              <a:t>periodic_hold</a:t>
            </a:r>
            <a:r>
              <a:rPr lang="en-US" dirty="0" smtClean="0">
                <a:latin typeface="Courier"/>
                <a:cs typeface="Courier"/>
              </a:rPr>
              <a:t> </a:t>
            </a:r>
            <a:r>
              <a:rPr lang="en-US" dirty="0">
                <a:latin typeface="Courier"/>
                <a:cs typeface="Courier"/>
              </a:rPr>
              <a:t>= (</a:t>
            </a:r>
            <a:r>
              <a:rPr lang="en-US" dirty="0" err="1">
                <a:latin typeface="Courier"/>
                <a:cs typeface="Courier"/>
              </a:rPr>
              <a:t>JobStatus</a:t>
            </a:r>
            <a:r>
              <a:rPr lang="en-US" dirty="0">
                <a:latin typeface="Courier"/>
                <a:cs typeface="Courier"/>
              </a:rPr>
              <a:t> == 2) &amp;&amp; </a:t>
            </a:r>
            <a:endParaRPr lang="en-US" dirty="0" smtClean="0">
              <a:latin typeface="Courier"/>
              <a:cs typeface="Courier"/>
            </a:endParaRPr>
          </a:p>
          <a:p>
            <a:r>
              <a:rPr lang="en-US" dirty="0" smtClean="0">
                <a:latin typeface="Courier"/>
                <a:cs typeface="Courier"/>
              </a:rPr>
              <a:t>(</a:t>
            </a:r>
            <a:r>
              <a:rPr lang="en-US" dirty="0">
                <a:latin typeface="Courier"/>
                <a:cs typeface="Courier"/>
              </a:rPr>
              <a:t>(</a:t>
            </a:r>
            <a:r>
              <a:rPr lang="en-US" dirty="0" err="1">
                <a:latin typeface="Courier"/>
                <a:cs typeface="Courier"/>
              </a:rPr>
              <a:t>CurrentTime</a:t>
            </a:r>
            <a:r>
              <a:rPr lang="en-US" dirty="0">
                <a:latin typeface="Courier"/>
                <a:cs typeface="Courier"/>
              </a:rPr>
              <a:t> - </a:t>
            </a:r>
            <a:r>
              <a:rPr lang="en-US" dirty="0" err="1">
                <a:latin typeface="Courier"/>
                <a:cs typeface="Courier"/>
              </a:rPr>
              <a:t>EnteredCurrentStatus</a:t>
            </a:r>
            <a:r>
              <a:rPr lang="en-US" dirty="0">
                <a:latin typeface="Courier"/>
                <a:cs typeface="Courier"/>
              </a:rPr>
              <a:t>) &gt; (</a:t>
            </a:r>
            <a:r>
              <a:rPr lang="en-US" dirty="0" smtClean="0">
                <a:latin typeface="Courier"/>
                <a:cs typeface="Courier"/>
              </a:rPr>
              <a:t>60 * </a:t>
            </a:r>
            <a:r>
              <a:rPr lang="en-US" dirty="0">
                <a:latin typeface="Courier"/>
                <a:cs typeface="Courier"/>
              </a:rPr>
              <a:t>60 * </a:t>
            </a:r>
            <a:r>
              <a:rPr lang="en-US" dirty="0" smtClean="0">
                <a:latin typeface="Courier"/>
                <a:cs typeface="Courier"/>
              </a:rPr>
              <a:t>2)</a:t>
            </a:r>
            <a:r>
              <a:rPr lang="en-US" dirty="0">
                <a:latin typeface="Courier"/>
                <a:cs typeface="Courier"/>
              </a:rPr>
              <a:t>)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 flipH="1">
            <a:off x="4796246" y="4845293"/>
            <a:ext cx="1763145" cy="19726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 flipV="1">
            <a:off x="7089567" y="5585337"/>
            <a:ext cx="359783" cy="12609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 flipV="1">
            <a:off x="2626222" y="5498729"/>
            <a:ext cx="409102" cy="19457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8" name="Rounded Rectangle 17"/>
          <p:cNvSpPr/>
          <p:nvPr/>
        </p:nvSpPr>
        <p:spPr>
          <a:xfrm>
            <a:off x="5588214" y="4367175"/>
            <a:ext cx="1942353" cy="478118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rial"/>
                <a:cs typeface="Arial"/>
              </a:rPr>
              <a:t>job is running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6714778" y="5716228"/>
            <a:ext cx="1631577" cy="409935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rial"/>
                <a:cs typeface="Arial"/>
              </a:rPr>
              <a:t>2 hours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1637681" y="5681547"/>
            <a:ext cx="3158565" cy="687294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rial"/>
                <a:cs typeface="Arial"/>
              </a:rPr>
              <a:t>How long the job has been running, in seconds</a:t>
            </a:r>
          </a:p>
        </p:txBody>
      </p:sp>
    </p:spTree>
    <p:extLst>
      <p:ext uri="{BB962C8B-B14F-4D97-AF65-F5344CB8AC3E}">
        <p14:creationId xmlns:p14="http://schemas.microsoft.com/office/powerpoint/2010/main" val="22496761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Automatically Release Jobs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Problem (related to previous): A few jobs are being held for running long; they will complete if they run again.</a:t>
            </a:r>
          </a:p>
          <a:p>
            <a:r>
              <a:rPr lang="en-US" dirty="0" smtClean="0"/>
              <a:t>Solution: automatically release those held jobs with a </a:t>
            </a:r>
            <a:r>
              <a:rPr lang="en-US" dirty="0" err="1" smtClean="0">
                <a:solidFill>
                  <a:srgbClr val="CB3A46"/>
                </a:solidFill>
                <a:latin typeface="Courier"/>
                <a:cs typeface="Courier"/>
              </a:rPr>
              <a:t>periodic_release</a:t>
            </a:r>
            <a:r>
              <a:rPr lang="en-US" dirty="0" smtClean="0"/>
              <a:t> option, up to 5 times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839420" y="5000651"/>
            <a:ext cx="6780323" cy="646331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Courier"/>
                <a:cs typeface="Courier"/>
              </a:rPr>
              <a:t>periodic_release</a:t>
            </a:r>
            <a:r>
              <a:rPr lang="en-US" dirty="0">
                <a:latin typeface="Courier"/>
                <a:cs typeface="Courier"/>
              </a:rPr>
              <a:t> = (</a:t>
            </a:r>
            <a:r>
              <a:rPr lang="en-US" dirty="0" err="1">
                <a:latin typeface="Courier"/>
                <a:cs typeface="Courier"/>
              </a:rPr>
              <a:t>JobStatus</a:t>
            </a:r>
            <a:r>
              <a:rPr lang="en-US" dirty="0">
                <a:latin typeface="Courier"/>
                <a:cs typeface="Courier"/>
              </a:rPr>
              <a:t> == 5) &amp;&amp; </a:t>
            </a:r>
            <a:endParaRPr lang="en-US" dirty="0" smtClean="0">
              <a:latin typeface="Courier"/>
              <a:cs typeface="Courier"/>
            </a:endParaRPr>
          </a:p>
          <a:p>
            <a:r>
              <a:rPr lang="en-US" dirty="0" smtClean="0">
                <a:latin typeface="Courier"/>
                <a:cs typeface="Courier"/>
              </a:rPr>
              <a:t>   (</a:t>
            </a:r>
            <a:r>
              <a:rPr lang="en-US" dirty="0" err="1">
                <a:latin typeface="Courier"/>
                <a:cs typeface="Courier"/>
              </a:rPr>
              <a:t>HoldReason</a:t>
            </a:r>
            <a:r>
              <a:rPr lang="en-US" dirty="0">
                <a:latin typeface="Courier"/>
                <a:cs typeface="Courier"/>
              </a:rPr>
              <a:t> == 3) &amp;&amp; </a:t>
            </a:r>
            <a:r>
              <a:rPr lang="en-US" dirty="0" smtClean="0">
                <a:latin typeface="Courier"/>
                <a:cs typeface="Courier"/>
              </a:rPr>
              <a:t>(</a:t>
            </a:r>
            <a:r>
              <a:rPr lang="en-US" dirty="0" err="1" smtClean="0">
                <a:latin typeface="Courier"/>
                <a:cs typeface="Courier"/>
              </a:rPr>
              <a:t>NumJobStarts</a:t>
            </a:r>
            <a:r>
              <a:rPr lang="en-US" dirty="0" smtClean="0">
                <a:latin typeface="Courier"/>
                <a:cs typeface="Courier"/>
              </a:rPr>
              <a:t> </a:t>
            </a:r>
            <a:r>
              <a:rPr lang="en-US" dirty="0">
                <a:latin typeface="Courier"/>
                <a:cs typeface="Courier"/>
              </a:rPr>
              <a:t>&lt; 5)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 flipH="1">
            <a:off x="5523698" y="4845293"/>
            <a:ext cx="345231" cy="29589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 flipV="1">
            <a:off x="5967566" y="5548045"/>
            <a:ext cx="499352" cy="27712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V="1">
            <a:off x="2478267" y="5548045"/>
            <a:ext cx="628813" cy="24764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4" name="Rounded Rectangle 13"/>
          <p:cNvSpPr/>
          <p:nvPr/>
        </p:nvSpPr>
        <p:spPr>
          <a:xfrm>
            <a:off x="5047035" y="4367175"/>
            <a:ext cx="1643787" cy="478118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rial"/>
                <a:cs typeface="Arial"/>
              </a:rPr>
              <a:t>job is </a:t>
            </a:r>
            <a:r>
              <a:rPr lang="en-US" dirty="0" smtClean="0">
                <a:latin typeface="Arial"/>
                <a:cs typeface="Arial"/>
              </a:rPr>
              <a:t>held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1155844" y="5780345"/>
            <a:ext cx="2489803" cy="644362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rial"/>
                <a:cs typeface="Arial"/>
              </a:rPr>
              <a:t>job was put on hold by </a:t>
            </a:r>
            <a:r>
              <a:rPr lang="en-US" dirty="0" err="1">
                <a:latin typeface="Arial"/>
                <a:cs typeface="Arial"/>
              </a:rPr>
              <a:t>periodic_hold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353715" y="5815096"/>
            <a:ext cx="2674214" cy="74219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rial"/>
                <a:cs typeface="Arial"/>
              </a:rPr>
              <a:t>job has started running less than 5 times</a:t>
            </a:r>
          </a:p>
        </p:txBody>
      </p:sp>
    </p:spTree>
    <p:extLst>
      <p:ext uri="{BB962C8B-B14F-4D97-AF65-F5344CB8AC3E}">
        <p14:creationId xmlns:p14="http://schemas.microsoft.com/office/powerpoint/2010/main" val="23740960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Automatically Remove Jobs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Problem: </a:t>
            </a:r>
            <a:r>
              <a:rPr lang="en-US" dirty="0" smtClean="0"/>
              <a:t>Jobs are repetitively failing</a:t>
            </a:r>
            <a:endParaRPr lang="en-US" dirty="0"/>
          </a:p>
          <a:p>
            <a:r>
              <a:rPr lang="en-US" dirty="0"/>
              <a:t>Solution: </a:t>
            </a:r>
            <a:r>
              <a:rPr lang="en-US" dirty="0" smtClean="0"/>
              <a:t>Remove jobs from the queue using a </a:t>
            </a:r>
            <a:r>
              <a:rPr lang="en-US" dirty="0" err="1" smtClean="0">
                <a:solidFill>
                  <a:srgbClr val="CB3A46"/>
                </a:solidFill>
                <a:latin typeface="Courier"/>
                <a:cs typeface="Courier"/>
              </a:rPr>
              <a:t>periodic_remove</a:t>
            </a:r>
            <a:r>
              <a:rPr lang="en-US" dirty="0" smtClean="0"/>
              <a:t> </a:t>
            </a:r>
            <a:r>
              <a:rPr lang="en-US" dirty="0"/>
              <a:t>statement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39420" y="3595147"/>
            <a:ext cx="6780323" cy="369332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err="1" smtClean="0">
                <a:latin typeface="Courier"/>
                <a:cs typeface="Courier"/>
              </a:rPr>
              <a:t>periodic_remove</a:t>
            </a:r>
            <a:r>
              <a:rPr lang="en-US" dirty="0" smtClean="0">
                <a:latin typeface="Courier"/>
                <a:cs typeface="Courier"/>
              </a:rPr>
              <a:t> </a:t>
            </a:r>
            <a:r>
              <a:rPr lang="en-US" dirty="0">
                <a:latin typeface="Courier"/>
                <a:cs typeface="Courier"/>
              </a:rPr>
              <a:t>= </a:t>
            </a:r>
            <a:r>
              <a:rPr lang="en-US" dirty="0" smtClean="0">
                <a:latin typeface="Courier"/>
                <a:cs typeface="Courier"/>
              </a:rPr>
              <a:t>(</a:t>
            </a:r>
            <a:r>
              <a:rPr lang="en-US" dirty="0" err="1" smtClean="0">
                <a:latin typeface="Courier"/>
                <a:cs typeface="Courier"/>
              </a:rPr>
              <a:t>NumJobsStarts</a:t>
            </a:r>
            <a:r>
              <a:rPr lang="en-US" dirty="0" smtClean="0">
                <a:latin typeface="Courier"/>
                <a:cs typeface="Courier"/>
              </a:rPr>
              <a:t> </a:t>
            </a:r>
            <a:r>
              <a:rPr lang="en-US" dirty="0">
                <a:latin typeface="Courier"/>
                <a:cs typeface="Courier"/>
              </a:rPr>
              <a:t>&gt;</a:t>
            </a:r>
            <a:r>
              <a:rPr lang="en-US" dirty="0" smtClean="0">
                <a:latin typeface="Courier"/>
                <a:cs typeface="Courier"/>
              </a:rPr>
              <a:t> </a:t>
            </a:r>
            <a:r>
              <a:rPr lang="en-US" dirty="0">
                <a:latin typeface="Courier"/>
                <a:cs typeface="Courier"/>
              </a:rPr>
              <a:t>5)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 flipH="1" flipV="1">
            <a:off x="5264774" y="3858973"/>
            <a:ext cx="345231" cy="33288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9" name="Rounded Rectangle 8"/>
          <p:cNvSpPr/>
          <p:nvPr/>
        </p:nvSpPr>
        <p:spPr>
          <a:xfrm>
            <a:off x="4412421" y="4191856"/>
            <a:ext cx="2674214" cy="74219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rial"/>
                <a:cs typeface="Arial"/>
              </a:rPr>
              <a:t>job has started running </a:t>
            </a:r>
            <a:r>
              <a:rPr lang="en-US" dirty="0" smtClean="0">
                <a:latin typeface="Arial"/>
                <a:cs typeface="Arial"/>
              </a:rPr>
              <a:t>more than </a:t>
            </a:r>
            <a:r>
              <a:rPr lang="en-US" dirty="0">
                <a:latin typeface="Arial"/>
                <a:cs typeface="Arial"/>
              </a:rPr>
              <a:t>5 times</a:t>
            </a:r>
          </a:p>
        </p:txBody>
      </p:sp>
    </p:spTree>
    <p:extLst>
      <p:ext uri="{BB962C8B-B14F-4D97-AF65-F5344CB8AC3E}">
        <p14:creationId xmlns:p14="http://schemas.microsoft.com/office/powerpoint/2010/main" val="28051602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Automatic Memory Increase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Putting all these pieces together, the following lines will:</a:t>
            </a:r>
          </a:p>
          <a:p>
            <a:pPr lvl="1"/>
            <a:r>
              <a:rPr lang="en-US" sz="2400" dirty="0" smtClean="0"/>
              <a:t>request a default amount of memory (2GB)</a:t>
            </a:r>
          </a:p>
          <a:p>
            <a:pPr lvl="1"/>
            <a:r>
              <a:rPr lang="en-US" sz="2400" dirty="0" smtClean="0"/>
              <a:t>put the job on hold if it is exceeded</a:t>
            </a:r>
          </a:p>
          <a:p>
            <a:pPr lvl="1"/>
            <a:r>
              <a:rPr lang="en-US" sz="2400" dirty="0" smtClean="0"/>
              <a:t>release the the job with an increased memory request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28706" y="4310281"/>
            <a:ext cx="8516470" cy="1815882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 err="1" smtClean="0">
                <a:latin typeface="Courier"/>
                <a:cs typeface="Courier"/>
              </a:rPr>
              <a:t>request_memory</a:t>
            </a:r>
            <a:r>
              <a:rPr lang="en-US" sz="1600" dirty="0" smtClean="0">
                <a:latin typeface="Courier"/>
                <a:cs typeface="Courier"/>
              </a:rPr>
              <a:t> </a:t>
            </a:r>
            <a:r>
              <a:rPr lang="en-US" sz="1600" dirty="0">
                <a:latin typeface="Courier"/>
                <a:cs typeface="Courier"/>
              </a:rPr>
              <a:t>= </a:t>
            </a:r>
            <a:r>
              <a:rPr lang="en-US" sz="1600" dirty="0" err="1">
                <a:latin typeface="Courier"/>
                <a:cs typeface="Courier"/>
              </a:rPr>
              <a:t>ifthenelse</a:t>
            </a:r>
            <a:r>
              <a:rPr lang="en-US" sz="1600" dirty="0">
                <a:latin typeface="Courier"/>
                <a:cs typeface="Courier"/>
              </a:rPr>
              <a:t>(</a:t>
            </a:r>
            <a:r>
              <a:rPr lang="en-US" sz="1600" dirty="0" err="1">
                <a:latin typeface="Courier"/>
                <a:cs typeface="Courier"/>
              </a:rPr>
              <a:t>MemoryUsage</a:t>
            </a:r>
            <a:r>
              <a:rPr lang="en-US" sz="1600" dirty="0">
                <a:latin typeface="Courier"/>
                <a:cs typeface="Courier"/>
              </a:rPr>
              <a:t> =!= undefined,</a:t>
            </a:r>
            <a:r>
              <a:rPr lang="en-US" sz="1600" dirty="0" smtClean="0">
                <a:latin typeface="Courier"/>
                <a:cs typeface="Courier"/>
              </a:rPr>
              <a:t>(</a:t>
            </a:r>
            <a:r>
              <a:rPr lang="en-US" sz="1600" dirty="0" err="1" smtClean="0">
                <a:latin typeface="Courier"/>
                <a:cs typeface="Courier"/>
              </a:rPr>
              <a:t>MemoryUsage</a:t>
            </a:r>
            <a:r>
              <a:rPr lang="en-US" sz="1600" dirty="0" smtClean="0">
                <a:latin typeface="Courier"/>
                <a:cs typeface="Courier"/>
              </a:rPr>
              <a:t> </a:t>
            </a:r>
            <a:r>
              <a:rPr lang="en-US" sz="1600" dirty="0">
                <a:latin typeface="Courier"/>
                <a:cs typeface="Courier"/>
              </a:rPr>
              <a:t>* </a:t>
            </a:r>
            <a:r>
              <a:rPr lang="en-US" sz="1600" dirty="0" smtClean="0">
                <a:latin typeface="Courier"/>
                <a:cs typeface="Courier"/>
              </a:rPr>
              <a:t>3/2), 2048)</a:t>
            </a:r>
          </a:p>
          <a:p>
            <a:r>
              <a:rPr lang="en-US" sz="1600" dirty="0" err="1" smtClean="0">
                <a:latin typeface="Courier"/>
                <a:cs typeface="Courier"/>
              </a:rPr>
              <a:t>periodic_hold</a:t>
            </a:r>
            <a:r>
              <a:rPr lang="en-US" sz="1600" dirty="0" smtClean="0">
                <a:latin typeface="Courier"/>
                <a:cs typeface="Courier"/>
              </a:rPr>
              <a:t> </a:t>
            </a:r>
            <a:r>
              <a:rPr lang="en-US" sz="1600" dirty="0">
                <a:latin typeface="Courier"/>
                <a:cs typeface="Courier"/>
              </a:rPr>
              <a:t>= (</a:t>
            </a:r>
            <a:r>
              <a:rPr lang="en-US" sz="1600" dirty="0" err="1">
                <a:latin typeface="Courier"/>
                <a:cs typeface="Courier"/>
              </a:rPr>
              <a:t>MemoryUsage</a:t>
            </a:r>
            <a:r>
              <a:rPr lang="en-US" sz="1600" dirty="0">
                <a:latin typeface="Courier"/>
                <a:cs typeface="Courier"/>
              </a:rPr>
              <a:t> &gt;= ((</a:t>
            </a:r>
            <a:r>
              <a:rPr lang="en-US" sz="1600" dirty="0" err="1">
                <a:latin typeface="Courier"/>
                <a:cs typeface="Courier"/>
              </a:rPr>
              <a:t>RequestMemory</a:t>
            </a:r>
            <a:r>
              <a:rPr lang="en-US" sz="1600" dirty="0">
                <a:latin typeface="Courier"/>
                <a:cs typeface="Courier"/>
              </a:rPr>
              <a:t>) * 5/4 )) &amp;&amp; (</a:t>
            </a:r>
            <a:r>
              <a:rPr lang="en-US" sz="1600" dirty="0" err="1">
                <a:latin typeface="Courier"/>
                <a:cs typeface="Courier"/>
              </a:rPr>
              <a:t>JobStatus</a:t>
            </a:r>
            <a:r>
              <a:rPr lang="en-US" sz="1600" dirty="0">
                <a:latin typeface="Courier"/>
                <a:cs typeface="Courier"/>
              </a:rPr>
              <a:t> = 2)</a:t>
            </a:r>
            <a:endParaRPr lang="en-US" sz="1600" dirty="0" smtClean="0">
              <a:latin typeface="Courier"/>
              <a:cs typeface="Courier"/>
            </a:endParaRPr>
          </a:p>
          <a:p>
            <a:r>
              <a:rPr lang="en-US" sz="1600" dirty="0" err="1">
                <a:latin typeface="Courier"/>
                <a:cs typeface="Courier"/>
              </a:rPr>
              <a:t>periodic_release</a:t>
            </a:r>
            <a:r>
              <a:rPr lang="en-US" sz="1600" dirty="0">
                <a:latin typeface="Courier"/>
                <a:cs typeface="Courier"/>
              </a:rPr>
              <a:t> = (</a:t>
            </a:r>
            <a:r>
              <a:rPr lang="en-US" sz="1600" dirty="0" err="1">
                <a:latin typeface="Courier"/>
                <a:cs typeface="Courier"/>
              </a:rPr>
              <a:t>JobStatus</a:t>
            </a:r>
            <a:r>
              <a:rPr lang="en-US" sz="1600" dirty="0">
                <a:latin typeface="Courier"/>
                <a:cs typeface="Courier"/>
              </a:rPr>
              <a:t> == 5) &amp;&amp; ((</a:t>
            </a:r>
            <a:r>
              <a:rPr lang="en-US" sz="1600" dirty="0" err="1">
                <a:latin typeface="Courier"/>
                <a:cs typeface="Courier"/>
              </a:rPr>
              <a:t>CurrentTime</a:t>
            </a:r>
            <a:r>
              <a:rPr lang="en-US" sz="1600" dirty="0">
                <a:latin typeface="Courier"/>
                <a:cs typeface="Courier"/>
              </a:rPr>
              <a:t> - </a:t>
            </a:r>
            <a:r>
              <a:rPr lang="en-US" sz="1600" dirty="0" err="1">
                <a:latin typeface="Courier"/>
                <a:cs typeface="Courier"/>
              </a:rPr>
              <a:t>EnteredCurrentStatus</a:t>
            </a:r>
            <a:r>
              <a:rPr lang="en-US" sz="1600" dirty="0">
                <a:latin typeface="Courier"/>
                <a:cs typeface="Courier"/>
              </a:rPr>
              <a:t>) </a:t>
            </a:r>
            <a:r>
              <a:rPr lang="en-US" sz="1600" dirty="0" smtClean="0">
                <a:latin typeface="Courier"/>
                <a:cs typeface="Courier"/>
              </a:rPr>
              <a:t>&gt; 180) </a:t>
            </a:r>
            <a:r>
              <a:rPr lang="en-US" sz="1600" dirty="0">
                <a:latin typeface="Courier"/>
                <a:cs typeface="Courier"/>
              </a:rPr>
              <a:t>&amp;&amp; </a:t>
            </a:r>
            <a:r>
              <a:rPr lang="en-US" sz="1600" dirty="0" smtClean="0">
                <a:latin typeface="Courier"/>
                <a:cs typeface="Courier"/>
              </a:rPr>
              <a:t>(</a:t>
            </a:r>
            <a:r>
              <a:rPr lang="en-US" sz="1600" dirty="0" err="1" smtClean="0">
                <a:latin typeface="Courier"/>
                <a:cs typeface="Courier"/>
              </a:rPr>
              <a:t>NumJobStarts</a:t>
            </a:r>
            <a:r>
              <a:rPr lang="en-US" sz="1600" dirty="0" smtClean="0">
                <a:latin typeface="Courier"/>
                <a:cs typeface="Courier"/>
              </a:rPr>
              <a:t> </a:t>
            </a:r>
            <a:r>
              <a:rPr lang="en-US" sz="1600" dirty="0">
                <a:latin typeface="Courier"/>
                <a:cs typeface="Courier"/>
              </a:rPr>
              <a:t>&lt; 5) &amp;&amp; (</a:t>
            </a:r>
            <a:r>
              <a:rPr lang="en-US" sz="1600" dirty="0" err="1">
                <a:latin typeface="Courier"/>
                <a:cs typeface="Courier"/>
              </a:rPr>
              <a:t>HoldReasonCode</a:t>
            </a:r>
            <a:r>
              <a:rPr lang="en-US" sz="1600" dirty="0">
                <a:latin typeface="Courier"/>
                <a:cs typeface="Courier"/>
              </a:rPr>
              <a:t> =!= 13) &amp;&amp; (</a:t>
            </a:r>
            <a:r>
              <a:rPr lang="en-US" sz="1600" dirty="0" err="1">
                <a:latin typeface="Courier"/>
                <a:cs typeface="Courier"/>
              </a:rPr>
              <a:t>HoldReasonCode</a:t>
            </a:r>
            <a:r>
              <a:rPr lang="en-US" sz="1600" dirty="0">
                <a:latin typeface="Courier"/>
                <a:cs typeface="Courier"/>
              </a:rPr>
              <a:t> =!</a:t>
            </a:r>
            <a:r>
              <a:rPr lang="en-US" sz="1600" dirty="0" smtClean="0">
                <a:latin typeface="Courier"/>
                <a:cs typeface="Courier"/>
              </a:rPr>
              <a:t>= 34</a:t>
            </a:r>
            <a:r>
              <a:rPr lang="en-US" sz="1600" dirty="0">
                <a:latin typeface="Courier"/>
                <a:cs typeface="Courier"/>
              </a:rPr>
              <a:t>)</a:t>
            </a:r>
            <a:endParaRPr lang="en-US" sz="1600" dirty="0" smtClean="0">
              <a:latin typeface="Courier"/>
              <a:cs typeface="Courier"/>
            </a:endParaRPr>
          </a:p>
        </p:txBody>
      </p:sp>
    </p:spTree>
    <p:extLst>
      <p:ext uri="{BB962C8B-B14F-4D97-AF65-F5344CB8AC3E}">
        <p14:creationId xmlns:p14="http://schemas.microsoft.com/office/powerpoint/2010/main" val="13045944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solidFill>
          <a:schemeClr val="tx1"/>
        </a:solidFill>
        <a:ln w="76200" cmpd="sng">
          <a:solidFill>
            <a:srgbClr val="000000"/>
          </a:solidFill>
        </a:ln>
      </a:spPr>
      <a:bodyPr wrap="square" rtlCol="0">
        <a:spAutoFit/>
      </a:bodyPr>
      <a:lstStyle>
        <a:defPPr>
          <a:defRPr dirty="0" smtClean="0">
            <a:solidFill>
              <a:srgbClr val="FFFFFF"/>
            </a:solidFill>
            <a:latin typeface="Courier"/>
            <a:cs typeface="Courier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15768</TotalTime>
  <Words>6680</Words>
  <Application>Microsoft Macintosh PowerPoint</Application>
  <PresentationFormat>On-screen Show (4:3)</PresentationFormat>
  <Paragraphs>1267</Paragraphs>
  <Slides>102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102</vt:i4>
      </vt:variant>
    </vt:vector>
  </HeadingPairs>
  <TitlesOfParts>
    <vt:vector size="103" baseType="lpstr">
      <vt:lpstr>Office Theme</vt:lpstr>
      <vt:lpstr>An Introduction to Using</vt:lpstr>
      <vt:lpstr>Covered In This Tutorial</vt:lpstr>
      <vt:lpstr>Introduction</vt:lpstr>
      <vt:lpstr>What is HTCondor?</vt:lpstr>
      <vt:lpstr>How It Works</vt:lpstr>
      <vt:lpstr>Single Computer</vt:lpstr>
      <vt:lpstr>Multiple Computers</vt:lpstr>
      <vt:lpstr>Why HTCondor?</vt:lpstr>
      <vt:lpstr>User-Focused Tutorial</vt:lpstr>
      <vt:lpstr>Running a Job with HTCondor</vt:lpstr>
      <vt:lpstr>Jobs</vt:lpstr>
      <vt:lpstr>Job Example</vt:lpstr>
      <vt:lpstr>File Transfer</vt:lpstr>
      <vt:lpstr>Job Translation</vt:lpstr>
      <vt:lpstr>Submit File</vt:lpstr>
      <vt:lpstr>Submit File</vt:lpstr>
      <vt:lpstr>Submit File</vt:lpstr>
      <vt:lpstr>Submit File</vt:lpstr>
      <vt:lpstr>Submit File</vt:lpstr>
      <vt:lpstr>Submitting and Monitoring</vt:lpstr>
      <vt:lpstr>condor_q</vt:lpstr>
      <vt:lpstr>Job Idle</vt:lpstr>
      <vt:lpstr>Job Starts</vt:lpstr>
      <vt:lpstr>Job Running</vt:lpstr>
      <vt:lpstr>Job Completes</vt:lpstr>
      <vt:lpstr>Job Completes (cont.)</vt:lpstr>
      <vt:lpstr>Log File</vt:lpstr>
      <vt:lpstr>Job States</vt:lpstr>
      <vt:lpstr>Assumptions</vt:lpstr>
      <vt:lpstr>Shared Filesystem</vt:lpstr>
      <vt:lpstr>Resource Request</vt:lpstr>
      <vt:lpstr>Resource Assumptions</vt:lpstr>
      <vt:lpstr>Job Matching and  Class Ad Attributes</vt:lpstr>
      <vt:lpstr>The Central Manager</vt:lpstr>
      <vt:lpstr>Class Ads</vt:lpstr>
      <vt:lpstr>Job Class Ad</vt:lpstr>
      <vt:lpstr>Computer “Machine” Class Ad</vt:lpstr>
      <vt:lpstr>Job Matching</vt:lpstr>
      <vt:lpstr>Job Execution</vt:lpstr>
      <vt:lpstr>Class Ads for People</vt:lpstr>
      <vt:lpstr>Finding Job Attributes</vt:lpstr>
      <vt:lpstr>Useful Job Attributes</vt:lpstr>
      <vt:lpstr>Displaying Job Attributes</vt:lpstr>
      <vt:lpstr>Other Displays</vt:lpstr>
      <vt:lpstr>Other Displays (cont.)</vt:lpstr>
      <vt:lpstr>Class Ads for Computers</vt:lpstr>
      <vt:lpstr>Machine Attributes</vt:lpstr>
      <vt:lpstr>Machine Attributes</vt:lpstr>
      <vt:lpstr>(60 second) Pause</vt:lpstr>
      <vt:lpstr>Submitting Multiple Jobs with HTCondor</vt:lpstr>
      <vt:lpstr>Many Jobs, One Submit File</vt:lpstr>
      <vt:lpstr>Advantages</vt:lpstr>
      <vt:lpstr>Multiple, Numbered, Input Files</vt:lpstr>
      <vt:lpstr>Multiple Jobs, No Variation</vt:lpstr>
      <vt:lpstr>Automatic Variables</vt:lpstr>
      <vt:lpstr>Job Variation</vt:lpstr>
      <vt:lpstr>Using $(ProcId)</vt:lpstr>
      <vt:lpstr>Organizing Jobs</vt:lpstr>
      <vt:lpstr>Shared Files</vt:lpstr>
      <vt:lpstr>Organize Files in Sub-Directories</vt:lpstr>
      <vt:lpstr>Use Paths for File Type</vt:lpstr>
      <vt:lpstr>InitialDir</vt:lpstr>
      <vt:lpstr>Separate Jobs with InitialDir</vt:lpstr>
      <vt:lpstr>Other Submission Methods</vt:lpstr>
      <vt:lpstr>Submitting Multiple Jobs</vt:lpstr>
      <vt:lpstr>Possible Queue Statements</vt:lpstr>
      <vt:lpstr>Possible Queue Statements</vt:lpstr>
      <vt:lpstr>Queue Statement Comparison</vt:lpstr>
      <vt:lpstr>Using Multiple Variables</vt:lpstr>
      <vt:lpstr>Other Features</vt:lpstr>
      <vt:lpstr>Testing and Troubleshooting</vt:lpstr>
      <vt:lpstr>What Can Go Wrong?</vt:lpstr>
      <vt:lpstr>Reviewing Failed Jobs</vt:lpstr>
      <vt:lpstr>Reviewing Jobs</vt:lpstr>
      <vt:lpstr>“Live” Troubleshooting</vt:lpstr>
      <vt:lpstr>Held Jobs</vt:lpstr>
      <vt:lpstr>Diagnosing Holds</vt:lpstr>
      <vt:lpstr>Common Hold Reasons</vt:lpstr>
      <vt:lpstr>Fixing Holds</vt:lpstr>
      <vt:lpstr>Holding or Removing Jobs</vt:lpstr>
      <vt:lpstr>Job States, Revisited</vt:lpstr>
      <vt:lpstr>Job States, Revisited</vt:lpstr>
      <vt:lpstr>Job States, Revisited*</vt:lpstr>
      <vt:lpstr>Use Cases and  HTCondor Features</vt:lpstr>
      <vt:lpstr>Interactive Jobs</vt:lpstr>
      <vt:lpstr>Output Handling</vt:lpstr>
      <vt:lpstr>Self-Checkpointing</vt:lpstr>
      <vt:lpstr>Self-Checkpointing How-To</vt:lpstr>
      <vt:lpstr>Job Universes</vt:lpstr>
      <vt:lpstr>Other Universes</vt:lpstr>
      <vt:lpstr>Other Universes (cont.)</vt:lpstr>
      <vt:lpstr>Multi-CPU and GPU Computing</vt:lpstr>
      <vt:lpstr>Automation</vt:lpstr>
      <vt:lpstr>Automation</vt:lpstr>
      <vt:lpstr>Retries</vt:lpstr>
      <vt:lpstr>Automatically Hold Jobs</vt:lpstr>
      <vt:lpstr>Automatically Release Jobs</vt:lpstr>
      <vt:lpstr>Automatically Remove Jobs</vt:lpstr>
      <vt:lpstr>Automatic Memory Increase</vt:lpstr>
      <vt:lpstr>Relevant Job Attributes</vt:lpstr>
      <vt:lpstr>Workflows</vt:lpstr>
      <vt:lpstr>Final Questions?</vt:lpstr>
    </vt:vector>
  </TitlesOfParts>
  <Company>CHTC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HTCondor User Tutorial</dc:title>
  <dc:creator>Christina Koch</dc:creator>
  <cp:lastModifiedBy>Christina Koch</cp:lastModifiedBy>
  <cp:revision>930</cp:revision>
  <dcterms:created xsi:type="dcterms:W3CDTF">2016-05-05T14:18:54Z</dcterms:created>
  <dcterms:modified xsi:type="dcterms:W3CDTF">2016-06-14T13:48:49Z</dcterms:modified>
</cp:coreProperties>
</file>