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300" r:id="rId45"/>
    <p:sldId id="305" r:id="rId46"/>
    <p:sldId id="301" r:id="rId47"/>
    <p:sldId id="302" r:id="rId48"/>
    <p:sldId id="303" r:id="rId49"/>
    <p:sldId id="304" r:id="rId50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C60036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182" autoAdjust="0"/>
  </p:normalViewPr>
  <p:slideViewPr>
    <p:cSldViewPr snapToGrid="0">
      <p:cViewPr varScale="1">
        <p:scale>
          <a:sx n="72" d="100"/>
          <a:sy n="72" d="100"/>
        </p:scale>
        <p:origin x="-106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1956"/>
    </p:cViewPr>
  </p:sorterViewPr>
  <p:notesViewPr>
    <p:cSldViewPr snapToGrid="0">
      <p:cViewPr varScale="1">
        <p:scale>
          <a:sx n="49" d="100"/>
          <a:sy n="49" d="100"/>
        </p:scale>
        <p:origin x="-152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0DDE668-1C34-46D8-8C87-45DBD7915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47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“How do images get made”?  More on</a:t>
            </a:r>
            <a:r>
              <a:rPr lang="en-US" baseline="0" dirty="0" smtClean="0"/>
              <a:t> that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CEE68-4C95-4B0C-90E9-077A3604CC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3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4" y="436960"/>
            <a:ext cx="2211387" cy="941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6" y="1494235"/>
            <a:ext cx="2708275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3258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830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7B0B7-E75A-45E6-8334-DC3A57A25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6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77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771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E83DE-4924-4CEB-B587-40D68EDCB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42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A3E85EF-A547-4A61-A8C9-3E9E1DCBDD7B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4E1-0D79-4690-B9C9-5B0019275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8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CD3C1-F3D7-49B2-81A6-ACBCE5229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093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BF044-77D7-4194-95AC-E462B665E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7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25178"/>
            <a:ext cx="3810000" cy="28039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25178"/>
            <a:ext cx="3810000" cy="28039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4686300"/>
            <a:ext cx="990600" cy="342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DFF8D-01C6-456E-8402-4011AB2E7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6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8208D-0250-4ED8-9CAC-6A438104E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4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16ACA-F66D-42EC-9687-31F200158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3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2BB8D-2BA2-4A87-8345-E04FA754A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D8796-CD78-4233-9DC4-1E30FC031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8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4A80B-6551-4727-811A-FBD5B1D74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1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016794"/>
            <a:ext cx="8399462" cy="317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" descr="CHTC_logo_color_horiz.jp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06541"/>
            <a:ext cx="2762250" cy="436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0" y="4691063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4869657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867BA1-219C-45C4-9A3B-62EE257080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6" y="4636294"/>
            <a:ext cx="2708275" cy="479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0" r:id="rId3"/>
    <p:sldLayoutId id="214748373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4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49411/?addrs=127.0.0.1:49411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and HTCondor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Greg Thain</a:t>
            </a:r>
          </a:p>
          <a:p>
            <a:r>
              <a:rPr lang="en-US" dirty="0" smtClean="0"/>
              <a:t>HTCondor Week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76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At the Command Line</a:t>
            </a:r>
            <a:endParaRPr lang="en-US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24" y="988516"/>
            <a:ext cx="8753476" cy="415498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hostname</a:t>
            </a:r>
          </a:p>
          <a:p>
            <a:r>
              <a:rPr lang="en-US" sz="2400" dirty="0" smtClean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whale</a:t>
            </a:r>
            <a:br>
              <a:rPr lang="en-US" sz="2400" dirty="0" smtClean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dirty="0" smtClean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redhat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-release </a:t>
            </a:r>
          </a:p>
          <a:p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Fedora release 20 (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Heisenbug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dirty="0" smtClean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run 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ubuntu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cat /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debian_version</a:t>
            </a:r>
            <a:endParaRPr lang="en-US" sz="2400" dirty="0">
              <a:solidFill>
                <a:srgbClr val="00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jessie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endParaRPr lang="en-US" sz="2400" dirty="0">
              <a:solidFill>
                <a:srgbClr val="00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 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run 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ubuntu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sleep 0</a:t>
            </a:r>
          </a:p>
          <a:p>
            <a:endParaRPr lang="en-US" sz="2400" dirty="0">
              <a:solidFill>
                <a:srgbClr val="00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	0m1.825s</a:t>
            </a:r>
          </a:p>
          <a:p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	0m0.017s</a:t>
            </a:r>
          </a:p>
          <a:p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	0m0.024s</a:t>
            </a:r>
          </a:p>
        </p:txBody>
      </p:sp>
    </p:spTree>
    <p:extLst>
      <p:ext uri="{BB962C8B-B14F-4D97-AF65-F5344CB8AC3E}">
        <p14:creationId xmlns:p14="http://schemas.microsoft.com/office/powerpoint/2010/main" val="7728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More CLI detail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5715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$ </a:t>
            </a:r>
            <a:r>
              <a:rPr lang="en-US" dirty="0" err="1"/>
              <a:t>docker</a:t>
            </a:r>
            <a:r>
              <a:rPr lang="en-US" dirty="0"/>
              <a:t> run </a:t>
            </a:r>
            <a:r>
              <a:rPr lang="en-US" dirty="0" err="1"/>
              <a:t>ubuntu</a:t>
            </a:r>
            <a:r>
              <a:rPr lang="en-US" dirty="0"/>
              <a:t> cat </a:t>
            </a:r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debian_version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451485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</a:t>
            </a:r>
            <a:r>
              <a:rPr lang="en-US" sz="2400" dirty="0" err="1" smtClean="0"/>
              <a:t>docker</a:t>
            </a:r>
            <a:r>
              <a:rPr lang="en-US" sz="2400" dirty="0" smtClean="0"/>
              <a:t> commands are bound into the “</a:t>
            </a:r>
            <a:r>
              <a:rPr lang="en-US" sz="2400" dirty="0" err="1" smtClean="0"/>
              <a:t>docker</a:t>
            </a:r>
            <a:r>
              <a:rPr lang="en-US" sz="2400" dirty="0" smtClean="0"/>
              <a:t>” executable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3908154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“run” command runs a process in a container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3053457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</a:t>
            </a:r>
            <a:r>
              <a:rPr lang="en-US" sz="2400" dirty="0" err="1" smtClean="0"/>
              <a:t>ubuntu</a:t>
            </a:r>
            <a:r>
              <a:rPr lang="en-US" sz="2400" dirty="0" smtClean="0"/>
              <a:t>” is the base </a:t>
            </a:r>
            <a:r>
              <a:rPr lang="en-US" sz="2400" dirty="0" err="1" smtClean="0"/>
              <a:t>filesystem</a:t>
            </a:r>
            <a:r>
              <a:rPr lang="en-US" sz="2400" dirty="0" smtClean="0"/>
              <a:t> for the container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an “image”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3800" y="209284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“cat” is the Unix process, </a:t>
            </a:r>
            <a:r>
              <a:rPr lang="en-US" sz="2400" dirty="0" smtClean="0">
                <a:solidFill>
                  <a:srgbClr val="FF0000"/>
                </a:solidFill>
              </a:rPr>
              <a:t>from the image</a:t>
            </a:r>
            <a:endParaRPr lang="en-US" sz="2400" dirty="0"/>
          </a:p>
          <a:p>
            <a:r>
              <a:rPr lang="en-US" sz="2400" dirty="0" smtClean="0"/>
              <a:t>  we will run (followed by the arguments)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04800" y="1543050"/>
            <a:ext cx="990600" cy="3043762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057400" y="1657351"/>
            <a:ext cx="304800" cy="2250803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429000" y="1657351"/>
            <a:ext cx="0" cy="1494227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4390103" y="1616999"/>
            <a:ext cx="1828800" cy="549789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59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Images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Images provide the user level </a:t>
            </a:r>
            <a:r>
              <a:rPr lang="en-US" dirty="0" err="1" smtClean="0"/>
              <a:t>filesystem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Doesn’t contain the </a:t>
            </a:r>
            <a:r>
              <a:rPr lang="en-US" dirty="0" err="1" smtClean="0"/>
              <a:t>linux</a:t>
            </a:r>
            <a:r>
              <a:rPr lang="en-US" dirty="0" smtClean="0"/>
              <a:t> kernel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Or device drivers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Or swap space</a:t>
            </a:r>
          </a:p>
          <a:p>
            <a:pPr marL="0" indent="0">
              <a:buNone/>
            </a:pPr>
            <a:r>
              <a:rPr lang="en-US" dirty="0" smtClean="0"/>
              <a:t>Very small:  </a:t>
            </a:r>
            <a:r>
              <a:rPr lang="en-US" dirty="0" err="1" smtClean="0"/>
              <a:t>ubuntu</a:t>
            </a:r>
            <a:r>
              <a:rPr lang="en-US" dirty="0" smtClean="0"/>
              <a:t>: 200Mb.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Images are READ ONLY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37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run two step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Every image that </a:t>
            </a:r>
            <a:r>
              <a:rPr lang="en-US" dirty="0" err="1" smtClean="0"/>
              <a:t>docker</a:t>
            </a:r>
            <a:r>
              <a:rPr lang="en-US" dirty="0" smtClean="0"/>
              <a:t> run must be local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to get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search image-name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pull image-name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Docker run implies pull first!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run can fail if image doesn’t exist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or is unreachable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0215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Where images come from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400" dirty="0" smtClean="0"/>
              <a:t>Docker, </a:t>
            </a:r>
            <a:r>
              <a:rPr lang="en-US" sz="7400" dirty="0" err="1" smtClean="0"/>
              <a:t>inc</a:t>
            </a:r>
            <a:r>
              <a:rPr lang="en-US" sz="7400" dirty="0" smtClean="0"/>
              <a:t> provides a public-access </a:t>
            </a:r>
            <a:r>
              <a:rPr lang="en-US" sz="7400" b="1" dirty="0" smtClean="0"/>
              <a:t>hub</a:t>
            </a:r>
          </a:p>
          <a:p>
            <a:pPr marL="0" indent="0">
              <a:buNone/>
            </a:pPr>
            <a:endParaRPr lang="en-US" sz="7400" b="1" dirty="0" smtClean="0"/>
          </a:p>
          <a:p>
            <a:pPr marL="0" indent="0">
              <a:buNone/>
            </a:pPr>
            <a:r>
              <a:rPr lang="en-US" sz="7400" dirty="0" smtClean="0"/>
              <a:t>Contains </a:t>
            </a:r>
            <a:r>
              <a:rPr lang="en-US" sz="7400" b="1" dirty="0" smtClean="0"/>
              <a:t>10,000</a:t>
            </a:r>
            <a:r>
              <a:rPr lang="en-US" sz="7400" dirty="0" smtClean="0"/>
              <a:t>+ publically usable images behind a CDN</a:t>
            </a:r>
          </a:p>
          <a:p>
            <a:pPr marL="0" indent="0">
              <a:buNone/>
            </a:pPr>
            <a:endParaRPr lang="en-US" sz="7400" dirty="0"/>
          </a:p>
          <a:p>
            <a:pPr marL="0" indent="0">
              <a:buNone/>
            </a:pPr>
            <a:r>
              <a:rPr lang="en-US" sz="7400" dirty="0" smtClean="0"/>
              <a:t>What’s local?</a:t>
            </a:r>
          </a:p>
          <a:p>
            <a:pPr marL="0" indent="0">
              <a:buNone/>
            </a:pPr>
            <a:r>
              <a:rPr lang="en-US" sz="7400" dirty="0"/>
              <a:t>	</a:t>
            </a:r>
            <a:r>
              <a:rPr lang="en-US" sz="7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7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7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images</a:t>
            </a:r>
          </a:p>
          <a:p>
            <a:pPr marL="0" indent="0">
              <a:buNone/>
            </a:pP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 images</a:t>
            </a:r>
          </a:p>
          <a:p>
            <a:pPr marL="0" indent="0">
              <a:buNone/>
            </a:pP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REPOSITORY          TAG                 IMAGE ID            CREATED             VIRTUAL SIZE</a:t>
            </a:r>
          </a:p>
          <a:p>
            <a:pPr marL="0" indent="0">
              <a:buNone/>
            </a:pPr>
            <a:r>
              <a:rPr lang="en-US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new_ubu</a:t>
            </a: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latest              b67902967df7        8 weeks ago         192.7 MB</a:t>
            </a:r>
          </a:p>
          <a:p>
            <a:pPr marL="0" indent="0">
              <a:buNone/>
            </a:pP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&lt;none&gt;              &lt;none&gt;              dd58b0ec6b9a        8 weeks ago         192.7 MB</a:t>
            </a:r>
          </a:p>
          <a:p>
            <a:pPr marL="0" indent="0">
              <a:buNone/>
            </a:pP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&lt;none&gt;              &lt;none&gt;              1d19dc9e2e4f        8 weeks ago         192.7 MB</a:t>
            </a:r>
          </a:p>
          <a:p>
            <a:pPr marL="0" indent="0">
              <a:buNone/>
            </a:pP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rocker/</a:t>
            </a:r>
            <a:r>
              <a:rPr lang="en-US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rstudio</a:t>
            </a: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      latest              14fad19147b6        8 weeks ago         787 MB</a:t>
            </a:r>
          </a:p>
          <a:p>
            <a:pPr marL="0" indent="0">
              <a:buNone/>
            </a:pPr>
            <a:r>
              <a:rPr lang="en-US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ubuntu</a:t>
            </a: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latest              d0955f21bf24        8 weeks ago         192.7 MB</a:t>
            </a:r>
          </a:p>
          <a:p>
            <a:pPr marL="0" indent="0">
              <a:buNone/>
            </a:pPr>
            <a:r>
              <a:rPr lang="en-US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busybox</a:t>
            </a: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latest              4986bf8c1536        4 months ago        2.433 MB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7400" dirty="0" smtClean="0"/>
              <a:t>How to get</a:t>
            </a:r>
          </a:p>
          <a:p>
            <a:pPr marL="0" indent="0">
              <a:buNone/>
            </a:pPr>
            <a:r>
              <a:rPr lang="en-US" sz="7400" dirty="0"/>
              <a:t>	</a:t>
            </a:r>
            <a:r>
              <a:rPr lang="en-US" sz="7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7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7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search image-name</a:t>
            </a:r>
          </a:p>
          <a:p>
            <a:pPr marL="0" indent="0">
              <a:buNone/>
            </a:pPr>
            <a:r>
              <a:rPr lang="en-US" sz="7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7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7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7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pull image-name</a:t>
            </a:r>
          </a:p>
          <a:p>
            <a:pPr marL="0" indent="0">
              <a:buNone/>
            </a:pPr>
            <a:r>
              <a:rPr lang="en-US" sz="7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1172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Image name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hub.demo.org:8080/user/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image:ver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371600" y="1609872"/>
            <a:ext cx="3657600" cy="2104878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495800" y="1626576"/>
            <a:ext cx="2362200" cy="888024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04800" y="1543050"/>
            <a:ext cx="990600" cy="3043762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" y="4563249"/>
            <a:ext cx="773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Name of the hub (default </a:t>
            </a:r>
            <a:r>
              <a:rPr lang="en-US" sz="2400" dirty="0" err="1" smtClean="0"/>
              <a:t>docker-io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990600" y="3714750"/>
            <a:ext cx="773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Name of the user (default:  system user)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581400" y="2536372"/>
            <a:ext cx="773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Image name and version:  (default: “latest”)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855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Wait!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I don’t want my images public!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Easy to make your own images (from tar files)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docker</a:t>
            </a:r>
            <a:r>
              <a:rPr lang="en-US" dirty="0" smtClean="0"/>
              <a:t> hub is open source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Straightforward to start your own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is it distributed?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8210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hub is an image!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run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-registry</a:t>
            </a: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smtClean="0">
                <a:cs typeface="Courier New" panose="02070309020205020404" pitchFamily="49" charset="0"/>
              </a:rPr>
              <a:t>and a bunch of setup – google for details)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Any production site will want to run own hub</a:t>
            </a:r>
          </a:p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Or put a caching proxy in front of the public one</a:t>
            </a:r>
          </a:p>
        </p:txBody>
      </p:sp>
    </p:spTree>
    <p:extLst>
      <p:ext uri="{BB962C8B-B14F-4D97-AF65-F5344CB8AC3E}">
        <p14:creationId xmlns:p14="http://schemas.microsoft.com/office/powerpoint/2010/main" val="183580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Under the hood of images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smtClean="0">
                <a:cs typeface="Courier New" panose="02070309020205020404" pitchFamily="49" charset="0"/>
              </a:rPr>
              <a:t>Images are composed of layers</a:t>
            </a:r>
          </a:p>
          <a:p>
            <a:pPr marL="0" indent="0">
              <a:buNone/>
            </a:pPr>
            <a:r>
              <a:rPr lang="en-US" sz="3600" dirty="0" smtClean="0">
                <a:cs typeface="Courier New" panose="02070309020205020404" pitchFamily="49" charset="0"/>
              </a:rPr>
              <a:t>Images can share base layers:</a:t>
            </a:r>
          </a:p>
          <a:p>
            <a:pPr marL="0" indent="0">
              <a:buNone/>
            </a:pPr>
            <a:r>
              <a:rPr lang="en-US" sz="3600" dirty="0">
                <a:cs typeface="Courier New" panose="02070309020205020404" pitchFamily="49" charset="0"/>
              </a:rPr>
              <a:t>	</a:t>
            </a:r>
            <a:r>
              <a:rPr lang="en-US" sz="3600" dirty="0" err="1" smtClean="0">
                <a:cs typeface="Courier New" panose="02070309020205020404" pitchFamily="49" charset="0"/>
              </a:rPr>
              <a:t>ubuntu</a:t>
            </a:r>
            <a:r>
              <a:rPr lang="en-US" sz="3600" dirty="0" smtClean="0">
                <a:cs typeface="Courier New" panose="02070309020205020404" pitchFamily="49" charset="0"/>
              </a:rPr>
              <a:t>                   : 200 Mb</a:t>
            </a:r>
          </a:p>
          <a:p>
            <a:pPr marL="0" indent="0">
              <a:buNone/>
            </a:pPr>
            <a:r>
              <a:rPr lang="en-US" sz="3600" dirty="0">
                <a:cs typeface="Courier New" panose="02070309020205020404" pitchFamily="49" charset="0"/>
              </a:rPr>
              <a:t>	</a:t>
            </a:r>
            <a:r>
              <a:rPr lang="en-US" sz="3600" dirty="0" err="1" smtClean="0">
                <a:cs typeface="Courier New" panose="02070309020205020404" pitchFamily="49" charset="0"/>
              </a:rPr>
              <a:t>ubuntu</a:t>
            </a:r>
            <a:r>
              <a:rPr lang="en-US" sz="3600" dirty="0" smtClean="0">
                <a:cs typeface="Courier New" panose="02070309020205020404" pitchFamily="49" charset="0"/>
              </a:rPr>
              <a:t> + R            :  250 Mb</a:t>
            </a:r>
          </a:p>
          <a:p>
            <a:pPr marL="0" indent="0">
              <a:buNone/>
            </a:pPr>
            <a:r>
              <a:rPr lang="en-US" sz="3600" dirty="0">
                <a:cs typeface="Courier New" panose="02070309020205020404" pitchFamily="49" charset="0"/>
              </a:rPr>
              <a:t>	</a:t>
            </a:r>
            <a:r>
              <a:rPr lang="en-US" sz="3600" dirty="0" err="1" smtClean="0">
                <a:cs typeface="Courier New" panose="02070309020205020404" pitchFamily="49" charset="0"/>
              </a:rPr>
              <a:t>ubuntu</a:t>
            </a:r>
            <a:r>
              <a:rPr lang="en-US" sz="3600" dirty="0" smtClean="0">
                <a:cs typeface="Courier New" panose="02070309020205020404" pitchFamily="49" charset="0"/>
              </a:rPr>
              <a:t> + </a:t>
            </a:r>
            <a:r>
              <a:rPr lang="en-US" sz="3600" dirty="0" err="1" smtClean="0">
                <a:cs typeface="Courier New" panose="02070309020205020404" pitchFamily="49" charset="0"/>
              </a:rPr>
              <a:t>matlab</a:t>
            </a:r>
            <a:r>
              <a:rPr lang="en-US" sz="3600" dirty="0" smtClean="0">
                <a:cs typeface="Courier New" panose="02070309020205020404" pitchFamily="49" charset="0"/>
              </a:rPr>
              <a:t>  :  250 Mb</a:t>
            </a:r>
          </a:p>
          <a:p>
            <a:pPr marL="0" indent="0">
              <a:buNone/>
            </a:pPr>
            <a:r>
              <a:rPr lang="en-US" sz="3600" dirty="0" smtClean="0">
                <a:cs typeface="Courier New" panose="02070309020205020404" pitchFamily="49" charset="0"/>
              </a:rPr>
              <a:t>All three: 300 Mb.</a:t>
            </a:r>
          </a:p>
        </p:txBody>
      </p:sp>
    </p:spTree>
    <p:extLst>
      <p:ext uri="{BB962C8B-B14F-4D97-AF65-F5344CB8AC3E}">
        <p14:creationId xmlns:p14="http://schemas.microsoft.com/office/powerpoint/2010/main" val="81386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Container vs. Image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cs typeface="Courier New" panose="02070309020205020404" pitchFamily="49" charset="0"/>
              </a:rPr>
              <a:t>Image</a:t>
            </a:r>
            <a:r>
              <a:rPr lang="en-US" dirty="0" smtClean="0">
                <a:cs typeface="Courier New" panose="02070309020205020404" pitchFamily="49" charset="0"/>
              </a:rPr>
              <a:t> is like Unix program on disk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read only, static</a:t>
            </a:r>
          </a:p>
          <a:p>
            <a:pPr marL="0" indent="0">
              <a:buNone/>
            </a:pPr>
            <a:r>
              <a:rPr lang="en-US" b="1" dirty="0" smtClean="0">
                <a:cs typeface="Courier New" panose="02070309020205020404" pitchFamily="49" charset="0"/>
              </a:rPr>
              <a:t>Container</a:t>
            </a:r>
            <a:r>
              <a:rPr lang="en-US" dirty="0" smtClean="0">
                <a:cs typeface="Courier New" panose="02070309020205020404" pitchFamily="49" charset="0"/>
              </a:rPr>
              <a:t> is like Unix process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Docker run starts a container from an image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Container states:  like a condor job: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	R</a:t>
            </a:r>
            <a:r>
              <a:rPr lang="en-US" dirty="0" smtClean="0">
                <a:cs typeface="Courier New" panose="02070309020205020404" pitchFamily="49" charset="0"/>
              </a:rPr>
              <a:t>unning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Stopped</a:t>
            </a:r>
          </a:p>
          <a:p>
            <a:pPr marL="0" indent="0">
              <a:buNone/>
            </a:pPr>
            <a:endParaRPr lang="en-US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54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Start with the Basics…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HTCondor is designed to: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Allow a machine “owner” to loan it out</a:t>
            </a:r>
          </a:p>
          <a:p>
            <a:pPr marL="0" indent="0">
              <a:buNone/>
            </a:pPr>
            <a:r>
              <a:rPr lang="en-US" dirty="0" smtClean="0"/>
              <a:t>	The machine must be protected from job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7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Containers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8839200" cy="4000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CONTAINER ID IMAGE          COMMAND     NAMES</a:t>
            </a:r>
            <a:endParaRPr lang="en-US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b71fff77e7b9 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ubuntu:latest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/bin/sleep 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owly_tannenba</a:t>
            </a:r>
            <a:endParaRPr lang="en-US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shows running containers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–a</a:t>
            </a: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CONTAINER ID IMAGE          COMMAND     NAMES</a:t>
            </a: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b71fff77e7b9  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ubuntu:latest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/bin/sleep 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owly_tannenba</a:t>
            </a:r>
            <a:endParaRPr lang="en-US" sz="2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7eff0a4dd0b4 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debian:jessie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/bin/sleep  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owly_tannenba</a:t>
            </a:r>
            <a:endParaRPr lang="en-US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72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Operations on Containers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–a</a:t>
            </a:r>
          </a:p>
          <a:p>
            <a:pPr marL="0" indent="0">
              <a:buNone/>
            </a:pP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run …</a:t>
            </a: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stop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containerId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restart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containerId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containerId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17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Where is my output?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diff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containerId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$ sudo docker diff 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7bbb </a:t>
            </a:r>
          </a:p>
          <a:p>
            <a:pPr marL="0" indent="0">
              <a:buNone/>
            </a:pP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/dev </a:t>
            </a:r>
            <a:endParaRPr lang="pt-BR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/dev/kmsg </a:t>
            </a:r>
            <a:endParaRPr lang="pt-BR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</a:p>
          <a:p>
            <a:pPr marL="0" indent="0">
              <a:buNone/>
            </a:pP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 /foo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containerId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:/path /host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Works on running or stopped containers</a:t>
            </a:r>
          </a:p>
        </p:txBody>
      </p:sp>
    </p:spTree>
    <p:extLst>
      <p:ext uri="{BB962C8B-B14F-4D97-AF65-F5344CB8AC3E}">
        <p14:creationId xmlns:p14="http://schemas.microsoft.com/office/powerpoint/2010/main" val="206161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Or, use “volumes”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run –v /host:/container …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cs typeface="Courier New" panose="02070309020205020404" pitchFamily="49" charset="0"/>
              </a:rPr>
              <a:t>Volume </a:t>
            </a:r>
            <a:r>
              <a:rPr lang="en-US" dirty="0" smtClean="0">
                <a:cs typeface="Courier New" panose="02070309020205020404" pitchFamily="49" charset="0"/>
              </a:rPr>
              <a:t>is a directory that isn’t mapped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Output to volume goes directly to host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Fast:  just a local mount</a:t>
            </a:r>
          </a:p>
        </p:txBody>
      </p:sp>
    </p:spTree>
    <p:extLst>
      <p:ext uri="{BB962C8B-B14F-4D97-AF65-F5344CB8AC3E}">
        <p14:creationId xmlns:p14="http://schemas.microsoft.com/office/powerpoint/2010/main" val="373682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Why should you care?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Reproducibilty</a:t>
            </a:r>
            <a:endParaRPr lang="en-US" dirty="0" smtClean="0"/>
          </a:p>
          <a:p>
            <a:pPr lvl="1"/>
            <a:r>
              <a:rPr lang="en-US" dirty="0" smtClean="0"/>
              <a:t>How many .</a:t>
            </a:r>
            <a:r>
              <a:rPr lang="en-US" dirty="0" err="1" smtClean="0"/>
              <a:t>so’s</a:t>
            </a:r>
            <a:r>
              <a:rPr lang="en-US" dirty="0" smtClean="0"/>
              <a:t> in /</a:t>
            </a:r>
            <a:r>
              <a:rPr lang="en-US" dirty="0" err="1" smtClean="0"/>
              <a:t>usr</a:t>
            </a:r>
            <a:r>
              <a:rPr lang="en-US" dirty="0" smtClean="0"/>
              <a:t>/lib64 do you use?</a:t>
            </a:r>
          </a:p>
          <a:p>
            <a:pPr lvl="1"/>
            <a:r>
              <a:rPr lang="en-US" dirty="0" smtClean="0"/>
              <a:t>Will a RHEL 6 app run on RHEL 9 in five years?</a:t>
            </a:r>
          </a:p>
          <a:p>
            <a:r>
              <a:rPr lang="en-US" dirty="0" smtClean="0"/>
              <a:t>Packaging</a:t>
            </a:r>
          </a:p>
          <a:p>
            <a:pPr lvl="1"/>
            <a:r>
              <a:rPr lang="en-US" dirty="0" smtClean="0"/>
              <a:t>Image is a great to package large software stacks</a:t>
            </a:r>
          </a:p>
          <a:p>
            <a:r>
              <a:rPr lang="en-US" dirty="0" smtClean="0"/>
              <a:t>Ease of inspection and management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Imagine an OSG with container support!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71700"/>
            <a:ext cx="8229600" cy="85725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Arial Black" panose="020B0A04020102020204" pitchFamily="34" charset="0"/>
              </a:rPr>
              <a:t>I Know What You</a:t>
            </a:r>
            <a:br>
              <a:rPr lang="en-US" sz="6600" dirty="0" smtClean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Are Thinking!</a:t>
            </a:r>
            <a:endParaRPr lang="en-US" sz="6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73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Isn’t this a Virtual Machine?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Containers </a:t>
            </a:r>
            <a:r>
              <a:rPr lang="en-US" dirty="0" smtClean="0">
                <a:solidFill>
                  <a:srgbClr val="FF0000"/>
                </a:solidFill>
              </a:rPr>
              <a:t>share Linux kernel </a:t>
            </a:r>
            <a:r>
              <a:rPr lang="en-US" dirty="0" smtClean="0"/>
              <a:t>with host</a:t>
            </a:r>
          </a:p>
          <a:p>
            <a:r>
              <a:rPr lang="en-US" dirty="0" smtClean="0"/>
              <a:t>Host can “</a:t>
            </a:r>
            <a:r>
              <a:rPr lang="en-US" dirty="0" err="1" smtClean="0"/>
              <a:t>ps</a:t>
            </a:r>
            <a:r>
              <a:rPr lang="en-US" dirty="0" smtClean="0"/>
              <a:t>” into container</a:t>
            </a:r>
          </a:p>
          <a:p>
            <a:pPr lvl="1"/>
            <a:r>
              <a:rPr lang="en-US" dirty="0" smtClean="0"/>
              <a:t>One-way mirror, not black box</a:t>
            </a:r>
          </a:p>
          <a:p>
            <a:r>
              <a:rPr lang="en-US" dirty="0" smtClean="0"/>
              <a:t>Docker provides namespace for images</a:t>
            </a:r>
          </a:p>
          <a:p>
            <a:r>
              <a:rPr lang="en-US" dirty="0" smtClean="0"/>
              <a:t>Docker containers do not run system daemons</a:t>
            </a:r>
          </a:p>
          <a:p>
            <a:pPr lvl="1"/>
            <a:r>
              <a:rPr lang="en-US" dirty="0" smtClean="0"/>
              <a:t>CUPS, email, </a:t>
            </a:r>
            <a:r>
              <a:rPr lang="en-US" dirty="0" err="1" smtClean="0"/>
              <a:t>cron</a:t>
            </a:r>
            <a:r>
              <a:rPr lang="en-US" dirty="0" smtClean="0"/>
              <a:t>, </a:t>
            </a:r>
            <a:r>
              <a:rPr lang="en-US" dirty="0" err="1" smtClean="0"/>
              <a:t>init</a:t>
            </a:r>
            <a:r>
              <a:rPr lang="en-US" dirty="0" smtClean="0"/>
              <a:t>, </a:t>
            </a:r>
            <a:r>
              <a:rPr lang="en-US" dirty="0" err="1" smtClean="0"/>
              <a:t>fsck</a:t>
            </a:r>
            <a:r>
              <a:rPr lang="en-US" dirty="0" smtClean="0"/>
              <a:t>, (think about security!)</a:t>
            </a:r>
          </a:p>
          <a:p>
            <a:r>
              <a:rPr lang="en-US" dirty="0" smtClean="0"/>
              <a:t>Docker images much smaller than VM ones</a:t>
            </a:r>
          </a:p>
          <a:p>
            <a:pPr lvl="1"/>
            <a:r>
              <a:rPr lang="en-US" dirty="0" smtClean="0"/>
              <a:t>Just a set of files, not a disk image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Much more likely to be universally available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122" name="Picture 2" descr="KV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5215794"/>
            <a:ext cx="2857500" cy="66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livehacking.com/web/wp-content/uploads/2012/06/xen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4686300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45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Semantics: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VM vs. Container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VMs provide ONE operation:</a:t>
            </a:r>
          </a:p>
          <a:p>
            <a:pPr lvl="1"/>
            <a:r>
              <a:rPr lang="en-US" dirty="0" smtClean="0"/>
              <a:t>Boot the black box</a:t>
            </a:r>
          </a:p>
          <a:p>
            <a:pPr lvl="1"/>
            <a:r>
              <a:rPr lang="en-US" dirty="0" smtClean="0"/>
              <a:t>Run until </a:t>
            </a:r>
            <a:r>
              <a:rPr lang="en-US" dirty="0" err="1" smtClean="0"/>
              <a:t>poweroff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Containers provide process interface:</a:t>
            </a:r>
          </a:p>
          <a:p>
            <a:pPr lvl="1"/>
            <a:r>
              <a:rPr lang="en-US" dirty="0" smtClean="0"/>
              <a:t>Start this process within the contain</a:t>
            </a:r>
          </a:p>
          <a:p>
            <a:pPr lvl="1"/>
            <a:r>
              <a:rPr lang="en-US" dirty="0" smtClean="0"/>
              <a:t>Run until that process exits</a:t>
            </a:r>
          </a:p>
          <a:p>
            <a:pPr lvl="1"/>
            <a:r>
              <a:rPr lang="en-US" dirty="0" smtClean="0"/>
              <a:t>Much more Condor-like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433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Docker and HTCondor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9715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New “</a:t>
            </a:r>
            <a:r>
              <a:rPr lang="en-US" dirty="0" err="1" smtClean="0"/>
              <a:t>docker</a:t>
            </a:r>
            <a:r>
              <a:rPr lang="en-US" dirty="0" smtClean="0"/>
              <a:t> universe”</a:t>
            </a:r>
          </a:p>
          <a:p>
            <a:pPr lvl="1"/>
            <a:r>
              <a:rPr lang="en-US" dirty="0" smtClean="0"/>
              <a:t>(not actually new universe id)</a:t>
            </a:r>
            <a:endParaRPr lang="en-US" dirty="0"/>
          </a:p>
        </p:txBody>
      </p:sp>
      <p:pic>
        <p:nvPicPr>
          <p:cNvPr id="4098" name="Picture 2" descr="HTCondor High Throughput Compu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2914650"/>
            <a:ext cx="5838825" cy="104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2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Installation of </a:t>
            </a:r>
            <a:r>
              <a:rPr lang="en-US" dirty="0">
                <a:latin typeface="Arial Black" panose="020B0A04020102020204" pitchFamily="34" charset="0"/>
              </a:rPr>
              <a:t>D</a:t>
            </a:r>
            <a:r>
              <a:rPr lang="en-US" dirty="0" smtClean="0">
                <a:latin typeface="Arial Black" panose="020B0A04020102020204" pitchFamily="34" charset="0"/>
              </a:rPr>
              <a:t>ocker universe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57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Need </a:t>
            </a:r>
            <a:r>
              <a:rPr lang="en-US" dirty="0" err="1" smtClean="0"/>
              <a:t>docker</a:t>
            </a:r>
            <a:r>
              <a:rPr lang="en-US" dirty="0" smtClean="0"/>
              <a:t> (maybe from EPEL)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yum install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docker-io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Condor needs to be in the </a:t>
            </a:r>
            <a:r>
              <a:rPr lang="en-US" dirty="0" err="1" smtClean="0"/>
              <a:t>docker</a:t>
            </a:r>
            <a:r>
              <a:rPr lang="en-US" dirty="0" smtClean="0"/>
              <a:t> group!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useradd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condor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service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start</a:t>
            </a:r>
          </a:p>
        </p:txBody>
      </p:sp>
    </p:spTree>
    <p:extLst>
      <p:ext uri="{BB962C8B-B14F-4D97-AF65-F5344CB8AC3E}">
        <p14:creationId xmlns:p14="http://schemas.microsoft.com/office/powerpoint/2010/main" val="370496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3755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Ancient History: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err="1" smtClean="0">
                <a:latin typeface="Arial Black" panose="020B0A04020102020204" pitchFamily="34" charset="0"/>
              </a:rPr>
              <a:t>Chroot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HTCondor used to </a:t>
            </a:r>
            <a:r>
              <a:rPr lang="en-US" dirty="0" err="1" smtClean="0"/>
              <a:t>chroot</a:t>
            </a:r>
            <a:r>
              <a:rPr lang="en-US" dirty="0" smtClean="0"/>
              <a:t> every job: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job could touch the file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Private files in host machine stayed private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8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What?  No Knobs?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57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Default install should require no condor knobs!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have them anyway: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DOCKER = /</a:t>
            </a:r>
            <a:r>
              <a:rPr lang="en-US" dirty="0" err="1" smtClean="0"/>
              <a:t>usr</a:t>
            </a:r>
            <a:r>
              <a:rPr lang="en-US" dirty="0" smtClean="0"/>
              <a:t>/bin/</a:t>
            </a:r>
            <a:r>
              <a:rPr lang="en-US" dirty="0" err="1" smtClean="0"/>
              <a:t>docker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95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Condor startd detects </a:t>
            </a:r>
            <a:r>
              <a:rPr lang="en-US" dirty="0" err="1" smtClean="0">
                <a:latin typeface="Arial Black" panose="020B0A04020102020204" pitchFamily="34" charset="0"/>
              </a:rPr>
              <a:t>docker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1"/>
            <a:ext cx="8686800" cy="36575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–l |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HasDocker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DockerVersion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"Docker version 1.5.0, build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a8a31ef/1.5.0“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HasDocker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Check </a:t>
            </a:r>
            <a:r>
              <a:rPr lang="en-US" dirty="0" err="1" smtClean="0"/>
              <a:t>StarterLog</a:t>
            </a:r>
            <a:r>
              <a:rPr lang="en-US" dirty="0" smtClean="0"/>
              <a:t> for error messages</a:t>
            </a:r>
          </a:p>
        </p:txBody>
      </p:sp>
    </p:spTree>
    <p:extLst>
      <p:ext uri="{BB962C8B-B14F-4D97-AF65-F5344CB8AC3E}">
        <p14:creationId xmlns:p14="http://schemas.microsoft.com/office/powerpoint/2010/main" val="50389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Universe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my_executable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arguments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arg1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docker_image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deb7_and_HEP_stack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transfer_input_files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some_input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output = out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error = err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log = log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6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2034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Docker Universe Job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Is still a job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Docker containers have the job-nature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ondor_submit</a:t>
            </a:r>
            <a:endParaRPr lang="en-US" dirty="0" smtClean="0"/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ondor_rm</a:t>
            </a:r>
            <a:endParaRPr lang="en-US" dirty="0" smtClean="0"/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ondor_hold</a:t>
            </a:r>
            <a:endParaRPr lang="en-US" dirty="0" smtClean="0"/>
          </a:p>
          <a:p>
            <a:pPr lvl="1"/>
            <a:r>
              <a:rPr lang="en-US" dirty="0" smtClean="0"/>
              <a:t>Write entries to the </a:t>
            </a:r>
            <a:r>
              <a:rPr lang="en-US" strike="sngStrike" dirty="0" smtClean="0"/>
              <a:t>user log </a:t>
            </a:r>
            <a:r>
              <a:rPr lang="en-US" dirty="0"/>
              <a:t> </a:t>
            </a:r>
            <a:r>
              <a:rPr lang="en-US" dirty="0" smtClean="0"/>
              <a:t>event log</a:t>
            </a:r>
          </a:p>
          <a:p>
            <a:pPr lvl="1"/>
            <a:r>
              <a:rPr lang="en-US" dirty="0" err="1" smtClean="0"/>
              <a:t>condor_dagman</a:t>
            </a:r>
            <a:r>
              <a:rPr lang="en-US" dirty="0" smtClean="0"/>
              <a:t> works with them</a:t>
            </a:r>
          </a:p>
          <a:p>
            <a:pPr lvl="1"/>
            <a:r>
              <a:rPr lang="en-US" dirty="0" smtClean="0"/>
              <a:t>Policy expressions work.</a:t>
            </a:r>
          </a:p>
          <a:p>
            <a:pPr lvl="1"/>
            <a:r>
              <a:rPr lang="en-US" dirty="0" smtClean="0"/>
              <a:t>Matchmaking works</a:t>
            </a:r>
          </a:p>
          <a:p>
            <a:pPr lvl="1"/>
            <a:r>
              <a:rPr lang="en-US" dirty="0" smtClean="0"/>
              <a:t>User </a:t>
            </a:r>
            <a:r>
              <a:rPr lang="en-US" dirty="0" err="1" smtClean="0"/>
              <a:t>prio</a:t>
            </a:r>
            <a:r>
              <a:rPr lang="en-US" dirty="0" smtClean="0"/>
              <a:t> / job </a:t>
            </a:r>
            <a:r>
              <a:rPr lang="en-US" dirty="0" err="1" smtClean="0"/>
              <a:t>prio</a:t>
            </a:r>
            <a:r>
              <a:rPr lang="en-US" dirty="0" smtClean="0"/>
              <a:t> / group quotas all work</a:t>
            </a:r>
          </a:p>
          <a:p>
            <a:pPr lvl="1"/>
            <a:r>
              <a:rPr lang="en-US" dirty="0" err="1" smtClean="0"/>
              <a:t>Stdin</a:t>
            </a:r>
            <a:r>
              <a:rPr lang="en-US" dirty="0" smtClean="0"/>
              <a:t>, </a:t>
            </a:r>
            <a:r>
              <a:rPr lang="en-US" dirty="0" err="1" smtClean="0"/>
              <a:t>stdout</a:t>
            </a:r>
            <a:r>
              <a:rPr lang="en-US" dirty="0" smtClean="0"/>
              <a:t>, </a:t>
            </a:r>
            <a:r>
              <a:rPr lang="en-US" dirty="0" err="1" smtClean="0"/>
              <a:t>stderr</a:t>
            </a:r>
            <a:r>
              <a:rPr lang="en-US" dirty="0" smtClean="0"/>
              <a:t> work</a:t>
            </a:r>
          </a:p>
          <a:p>
            <a:pPr lvl="1"/>
            <a:r>
              <a:rPr lang="en-US" dirty="0" smtClean="0"/>
              <a:t>Etc. etc. etc.*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51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Universe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0286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my_executable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7249" y="2800351"/>
            <a:ext cx="7391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Executable comes either from submit machine or image</a:t>
            </a:r>
          </a:p>
          <a:p>
            <a:endParaRPr lang="en-US" sz="3200" dirty="0"/>
          </a:p>
          <a:p>
            <a:r>
              <a:rPr lang="en-US" sz="3200" dirty="0" smtClean="0"/>
              <a:t>NEVER FROM execute machine!</a:t>
            </a:r>
            <a:endParaRPr lang="en-US" sz="32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124200" y="2057400"/>
            <a:ext cx="2286000" cy="914400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64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Universe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0286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executable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my_executable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7249" y="2800351"/>
            <a:ext cx="7391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Executable can even be omitted!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trivia:  true for what other universe?</a:t>
            </a:r>
          </a:p>
          <a:p>
            <a:endParaRPr lang="en-US" sz="3200" dirty="0"/>
          </a:p>
          <a:p>
            <a:r>
              <a:rPr lang="en-US" sz="3200" dirty="0" smtClean="0"/>
              <a:t>(Images can name a default command)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801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Universe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0286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my_executable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nput_files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my_executable</a:t>
            </a:r>
            <a:endParaRPr lang="en-US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1" y="2800350"/>
            <a:ext cx="82190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executable is transferred, </a:t>
            </a:r>
          </a:p>
          <a:p>
            <a:r>
              <a:rPr lang="en-US" sz="3200" dirty="0" smtClean="0"/>
              <a:t>Executable copied from submit machine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(useful for scripts)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729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Universe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4858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my_executable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docker_image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=deb7_and_HEP_stack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325755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Image is the name of the </a:t>
            </a:r>
            <a:r>
              <a:rPr lang="en-US" sz="2400" dirty="0" err="1" smtClean="0"/>
              <a:t>docker</a:t>
            </a:r>
            <a:r>
              <a:rPr lang="en-US" sz="2400" dirty="0" smtClean="0"/>
              <a:t> image stored on execute machine.  Condor will fetch it if needed.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74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Universe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142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transfer_input_files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some_input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2966398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HTCondor can transfer input files from submit machine into container</a:t>
            </a:r>
          </a:p>
          <a:p>
            <a:endParaRPr lang="en-US" sz="2400" dirty="0"/>
          </a:p>
          <a:p>
            <a:r>
              <a:rPr lang="en-US" sz="2400" dirty="0" smtClean="0"/>
              <a:t>(same with output in reverse)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387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Condor’s use of Docker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2" y="1200151"/>
            <a:ext cx="8892208" cy="34861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Condor volume mounts the scratch </a:t>
            </a:r>
            <a:r>
              <a:rPr lang="en-US" dirty="0" err="1" smtClean="0"/>
              <a:t>dir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Condor sets the </a:t>
            </a:r>
            <a:r>
              <a:rPr lang="en-US" dirty="0" err="1" smtClean="0"/>
              <a:t>cwd</a:t>
            </a:r>
            <a:r>
              <a:rPr lang="en-US" dirty="0" smtClean="0"/>
              <a:t> of job to the scratch </a:t>
            </a:r>
            <a:r>
              <a:rPr lang="en-US" dirty="0" err="1" smtClean="0"/>
              <a:t>dir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Can’t see NFS mounted </a:t>
            </a:r>
            <a:r>
              <a:rPr lang="en-US" dirty="0" err="1" smtClean="0"/>
              <a:t>filesystems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Condor runs the job with the usual </a:t>
            </a:r>
            <a:r>
              <a:rPr lang="en-US" dirty="0" err="1" smtClean="0"/>
              <a:t>uid</a:t>
            </a:r>
            <a:r>
              <a:rPr lang="en-US" dirty="0" smtClean="0"/>
              <a:t> rules.</a:t>
            </a:r>
          </a:p>
          <a:p>
            <a:pPr marL="0" indent="0">
              <a:buNone/>
            </a:pPr>
            <a:r>
              <a:rPr lang="en-US" dirty="0" smtClean="0"/>
              <a:t>Sets container name to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HTCJob</a:t>
            </a:r>
            <a:r>
              <a:rPr lang="en-US" dirty="0" smtClean="0"/>
              <a:t>_$(CLUSTER) _$(PROC)_</a:t>
            </a:r>
            <a:r>
              <a:rPr lang="en-US" dirty="0" err="1" smtClean="0"/>
              <a:t>slotName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21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5631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 Black" panose="020B0A04020102020204" pitchFamily="34" charset="0"/>
              </a:rPr>
              <a:t>Chroot</a:t>
            </a:r>
            <a:r>
              <a:rPr lang="en-US" dirty="0" smtClean="0">
                <a:latin typeface="Arial Black" panose="020B0A04020102020204" pitchFamily="34" charset="0"/>
              </a:rPr>
              <a:t>: more trouble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than value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Increasingly difficult to work: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Shared libraries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/dev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/sys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/run pipes for syslog, etc.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latin typeface="Arial Black" panose="020B0A04020102020204" pitchFamily="34" charset="0"/>
              </a:rPr>
              <a:t>How to create root </a:t>
            </a:r>
            <a:r>
              <a:rPr lang="en-US" dirty="0" err="1" smtClean="0">
                <a:latin typeface="Arial Black" panose="020B0A04020102020204" pitchFamily="34" charset="0"/>
              </a:rPr>
              <a:t>filesystem</a:t>
            </a:r>
            <a:r>
              <a:rPr lang="en-US" dirty="0" smtClean="0">
                <a:latin typeface="Arial Black" panose="020B0A04020102020204" pitchFamily="34" charset="0"/>
              </a:rPr>
              <a:t>?</a:t>
            </a:r>
          </a:p>
          <a:p>
            <a:pPr marL="0" indent="0" algn="ctr">
              <a:buNone/>
            </a:pPr>
            <a:r>
              <a:rPr lang="en-US" sz="1900" dirty="0" smtClean="0"/>
              <a:t>Easier now with yum, apt get, etc., but still hard:</a:t>
            </a:r>
            <a:endParaRPr lang="en-US" sz="1900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22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Scratch </a:t>
            </a:r>
            <a:r>
              <a:rPr lang="en-US" dirty="0" err="1" smtClean="0">
                <a:latin typeface="Arial Black" panose="020B0A04020102020204" pitchFamily="34" charset="0"/>
              </a:rPr>
              <a:t>dir</a:t>
            </a:r>
            <a:r>
              <a:rPr lang="en-US" dirty="0" smtClean="0">
                <a:latin typeface="Arial Black" panose="020B0A04020102020204" pitchFamily="34" charset="0"/>
              </a:rPr>
              <a:t> == Volume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5432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Means normal file </a:t>
            </a:r>
            <a:r>
              <a:rPr lang="en-US" dirty="0" err="1" smtClean="0"/>
              <a:t>xfer</a:t>
            </a:r>
            <a:r>
              <a:rPr lang="en-US" dirty="0" smtClean="0"/>
              <a:t> rules apply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transfer in, transfer out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subdirectory rule holds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condor_tail</a:t>
            </a:r>
            <a:r>
              <a:rPr lang="en-US" dirty="0" smtClean="0"/>
              <a:t> works</a:t>
            </a:r>
          </a:p>
          <a:p>
            <a:pPr marL="0" indent="0">
              <a:buNone/>
            </a:pPr>
            <a:r>
              <a:rPr lang="en-US" dirty="0" err="1" smtClean="0"/>
              <a:t>RequestDisk</a:t>
            </a:r>
            <a:r>
              <a:rPr lang="en-US" dirty="0" smtClean="0"/>
              <a:t> applies to scratch </a:t>
            </a:r>
            <a:r>
              <a:rPr lang="en-US" dirty="0" err="1" smtClean="0"/>
              <a:t>dir</a:t>
            </a:r>
            <a:r>
              <a:rPr lang="en-US" dirty="0" smtClean="0"/>
              <a:t>, not container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Any changes to the container are not </a:t>
            </a:r>
            <a:r>
              <a:rPr lang="en-US" dirty="0" err="1" smtClean="0"/>
              <a:t>xfered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Container is removed on job exit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4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Resource limiting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4858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RequestCpus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RequestMemory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1024M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RequestDisk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Somewhat ignored…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2800349"/>
            <a:ext cx="7391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RequestCpus</a:t>
            </a:r>
            <a:r>
              <a:rPr lang="en-US" sz="3200" dirty="0" smtClean="0"/>
              <a:t> translated into </a:t>
            </a:r>
            <a:r>
              <a:rPr lang="en-US" sz="3200" dirty="0" err="1" smtClean="0"/>
              <a:t>cgroup</a:t>
            </a:r>
            <a:r>
              <a:rPr lang="en-US" sz="3200" dirty="0" smtClean="0"/>
              <a:t> shares</a:t>
            </a:r>
          </a:p>
          <a:p>
            <a:r>
              <a:rPr lang="en-US" sz="3200" dirty="0" err="1" smtClean="0"/>
              <a:t>RequestMemory</a:t>
            </a:r>
            <a:r>
              <a:rPr lang="en-US" sz="3200" dirty="0" smtClean="0"/>
              <a:t> enforced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If exceeded, job gets OOM killed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job goes on hold</a:t>
            </a:r>
          </a:p>
        </p:txBody>
      </p:sp>
    </p:spTree>
    <p:extLst>
      <p:ext uri="{BB962C8B-B14F-4D97-AF65-F5344CB8AC3E}">
        <p14:creationId xmlns:p14="http://schemas.microsoft.com/office/powerpoint/2010/main" val="213822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Why is my job on hold?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028701"/>
            <a:ext cx="8305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Docker couldn’t find image name:</a:t>
            </a:r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-- Submitter: localhost : &lt;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127.0.0.1:49411?addrs=127.0.0.1:49411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: localhost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ID      OWNER          HELD_SINCE  HOLD_REASON                                                                   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286.0   gthain          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5/10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10:13 Error from slot1@localhost: Cannot start container: invalid image name: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debain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dirty="0" smtClean="0"/>
              <a:t>Exceeded </a:t>
            </a:r>
            <a:r>
              <a:rPr lang="en-US" sz="3200" dirty="0"/>
              <a:t>memory limit?</a:t>
            </a:r>
          </a:p>
          <a:p>
            <a:r>
              <a:rPr lang="en-US" sz="3200" dirty="0"/>
              <a:t>	Just like vanilla job with </a:t>
            </a:r>
            <a:r>
              <a:rPr lang="en-US" sz="3200" dirty="0" err="1"/>
              <a:t>cgroups</a:t>
            </a:r>
            <a:endParaRPr lang="en-US" sz="3200" dirty="0"/>
          </a:p>
          <a:p>
            <a:r>
              <a:rPr lang="en-US" sz="3200" dirty="0"/>
              <a:t> 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79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Coming soon…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3394472"/>
          </a:xfrm>
        </p:spPr>
        <p:txBody>
          <a:bodyPr/>
          <a:lstStyle/>
          <a:p>
            <a:r>
              <a:rPr lang="en-US" dirty="0" smtClean="0"/>
              <a:t>Advertise images we already have</a:t>
            </a:r>
          </a:p>
          <a:p>
            <a:r>
              <a:rPr lang="en-US" dirty="0" smtClean="0"/>
              <a:t>Garbage collection of used images</a:t>
            </a:r>
          </a:p>
          <a:p>
            <a:r>
              <a:rPr lang="en-US" dirty="0" smtClean="0"/>
              <a:t>Report resource usage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18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Potential Features?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4289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Network support?  Better than NAT?  </a:t>
            </a:r>
            <a:r>
              <a:rPr lang="en-US" dirty="0" err="1" smtClean="0"/>
              <a:t>LARKy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Support for shared </a:t>
            </a:r>
            <a:r>
              <a:rPr lang="en-US" dirty="0" err="1" smtClean="0"/>
              <a:t>filesystems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Mapping other directories to containers?</a:t>
            </a:r>
          </a:p>
          <a:p>
            <a:pPr marL="0" indent="0">
              <a:buNone/>
            </a:pPr>
            <a:r>
              <a:rPr lang="en-US" dirty="0" smtClean="0"/>
              <a:t>Get entire container diff back?</a:t>
            </a:r>
          </a:p>
          <a:p>
            <a:pPr marL="0" indent="0">
              <a:buNone/>
            </a:pPr>
            <a:r>
              <a:rPr lang="en-US" dirty="0" smtClean="0"/>
              <a:t>Run containers as root?</a:t>
            </a:r>
          </a:p>
          <a:p>
            <a:pPr marL="0" indent="0">
              <a:buNone/>
            </a:pPr>
            <a:r>
              <a:rPr lang="en-US" dirty="0" smtClean="0"/>
              <a:t>Mount fake /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cpuinfo</a:t>
            </a:r>
            <a:r>
              <a:rPr lang="en-US" dirty="0" smtClean="0"/>
              <a:t> and friends</a:t>
            </a:r>
          </a:p>
          <a:p>
            <a:pPr marL="0" indent="0">
              <a:buNone/>
            </a:pPr>
            <a:r>
              <a:rPr lang="en-US" dirty="0" err="1" smtClean="0"/>
              <a:t>condor_ssh_to_job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Automatic checkpoint and restart of containers!</a:t>
            </a:r>
          </a:p>
        </p:txBody>
      </p:sp>
    </p:spTree>
    <p:extLst>
      <p:ext uri="{BB962C8B-B14F-4D97-AF65-F5344CB8AC3E}">
        <p14:creationId xmlns:p14="http://schemas.microsoft.com/office/powerpoint/2010/main" val="491532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Admin-specified</a:t>
            </a:r>
          </a:p>
          <a:p>
            <a:pPr lvl="1"/>
            <a:r>
              <a:rPr lang="en-US" dirty="0" smtClean="0"/>
              <a:t>DOCKER_VOLUMES = A, B</a:t>
            </a:r>
          </a:p>
          <a:p>
            <a:pPr lvl="1"/>
            <a:r>
              <a:rPr lang="en-US" dirty="0" smtClean="0"/>
              <a:t>DOCKER_VOLUME_DIR_A = /path1</a:t>
            </a:r>
          </a:p>
          <a:p>
            <a:pPr lvl="1"/>
            <a:r>
              <a:rPr lang="en-US" dirty="0" smtClean="0"/>
              <a:t>DOCKER_VOLUME_DIR_B = /path2:ro</a:t>
            </a:r>
          </a:p>
          <a:p>
            <a:pPr lvl="1"/>
            <a:r>
              <a:rPr lang="en-US" dirty="0" smtClean="0"/>
              <a:t>DOCKER_MOUNT_VOLUMES = A, B</a:t>
            </a:r>
          </a:p>
          <a:p>
            <a:r>
              <a:rPr lang="en-US" dirty="0" err="1" smtClean="0"/>
              <a:t>HasDockerVolumesA</a:t>
            </a:r>
            <a:r>
              <a:rPr lang="en-US" dirty="0" smtClean="0"/>
              <a:t> = true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Volume Mounts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CD3C1-F3D7-49B2-81A6-ACBCE522995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7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Surprises with Docker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5759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Moving fast – bugs added/removed quickly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10 Gb limit on container growth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Security concerns</a:t>
            </a:r>
          </a:p>
          <a:p>
            <a:pPr marL="0" indent="0">
              <a:buNone/>
            </a:pPr>
            <a:r>
              <a:rPr lang="en-US" dirty="0" smtClean="0"/>
              <a:t>Adding new hub requires </a:t>
            </a:r>
            <a:r>
              <a:rPr lang="en-US" dirty="0" err="1" smtClean="0"/>
              <a:t>ssl</a:t>
            </a:r>
            <a:r>
              <a:rPr lang="en-US" dirty="0" smtClean="0"/>
              <a:t> cert on client</a:t>
            </a:r>
          </a:p>
          <a:p>
            <a:pPr marL="0" indent="0">
              <a:buNone/>
            </a:pPr>
            <a:r>
              <a:rPr lang="en-US" dirty="0" smtClean="0"/>
              <a:t>Containers don’t nest by default</a:t>
            </a:r>
          </a:p>
          <a:p>
            <a:pPr marL="0" indent="0">
              <a:buNone/>
            </a:pPr>
            <a:r>
              <a:rPr lang="en-US" dirty="0" smtClean="0"/>
              <a:t>Docker needs root – problem for </a:t>
            </a:r>
            <a:r>
              <a:rPr lang="en-US" dirty="0" err="1" smtClean="0"/>
              <a:t>glidein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support for Windows/Mac/BSD or other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Everyone shares a </a:t>
            </a:r>
            <a:r>
              <a:rPr lang="en-US" dirty="0" err="1" smtClean="0"/>
              <a:t>linux</a:t>
            </a:r>
            <a:r>
              <a:rPr lang="en-US" dirty="0" smtClean="0"/>
              <a:t> kernel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The “</a:t>
            </a:r>
            <a:r>
              <a:rPr lang="en-US" dirty="0" err="1" smtClean="0"/>
              <a:t>init</a:t>
            </a:r>
            <a:r>
              <a:rPr lang="en-US" dirty="0" smtClean="0"/>
              <a:t>” problem</a:t>
            </a:r>
          </a:p>
        </p:txBody>
      </p:sp>
    </p:spTree>
    <p:extLst>
      <p:ext uri="{BB962C8B-B14F-4D97-AF65-F5344CB8AC3E}">
        <p14:creationId xmlns:p14="http://schemas.microsoft.com/office/powerpoint/2010/main" val="204710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The “</a:t>
            </a:r>
            <a:r>
              <a:rPr lang="en-US" dirty="0" err="1" smtClean="0">
                <a:latin typeface="Arial Black" panose="020B0A04020102020204" pitchFamily="34" charset="0"/>
              </a:rPr>
              <a:t>init</a:t>
            </a:r>
            <a:r>
              <a:rPr lang="en-US" dirty="0" smtClean="0">
                <a:latin typeface="Arial Black" panose="020B0A04020102020204" pitchFamily="34" charset="0"/>
              </a:rPr>
              <a:t>” problem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575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Or, “How come my </a:t>
            </a:r>
            <a:r>
              <a:rPr lang="en-US" dirty="0" err="1" smtClean="0"/>
              <a:t>docker</a:t>
            </a:r>
            <a:r>
              <a:rPr lang="en-US" dirty="0" smtClean="0"/>
              <a:t> job isn’t exiting”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Docker process runs as </a:t>
            </a:r>
            <a:r>
              <a:rPr lang="en-US" dirty="0" err="1" smtClean="0"/>
              <a:t>pid</a:t>
            </a:r>
            <a:r>
              <a:rPr lang="en-US" dirty="0" smtClean="0"/>
              <a:t> 1 in </a:t>
            </a:r>
            <a:r>
              <a:rPr lang="en-US" dirty="0" err="1" smtClean="0"/>
              <a:t>pid</a:t>
            </a:r>
            <a:r>
              <a:rPr lang="en-US" dirty="0" smtClean="0"/>
              <a:t> namespace</a:t>
            </a:r>
          </a:p>
          <a:p>
            <a:pPr marL="0" indent="0">
              <a:buNone/>
            </a:pPr>
            <a:r>
              <a:rPr lang="en-US" dirty="0" smtClean="0"/>
              <a:t>Linux blocks all unhandled catchable signals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Soft kills usually don’t work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shell wrapper fixes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condor_pid_ns_init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830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Alternatives to </a:t>
            </a:r>
            <a:r>
              <a:rPr lang="en-US" dirty="0" err="1" smtClean="0">
                <a:latin typeface="Arial Black" panose="020B0A04020102020204" pitchFamily="34" charset="0"/>
              </a:rPr>
              <a:t>docker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57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RedHat</a:t>
            </a:r>
            <a:r>
              <a:rPr lang="en-US" dirty="0" smtClean="0"/>
              <a:t>: Rocket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Systemd</a:t>
            </a:r>
            <a:r>
              <a:rPr lang="en-US" dirty="0" smtClean="0"/>
              <a:t>:  </a:t>
            </a:r>
            <a:r>
              <a:rPr lang="en-US" dirty="0" err="1" smtClean="0"/>
              <a:t>nspawn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 descr="Screen Shot 2015-02-09 at 10.50.44 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10371"/>
            <a:ext cx="3524250" cy="176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348" y="2674876"/>
            <a:ext cx="2733675" cy="118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86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Summary 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657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Docker universe runs containers like jobs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Could be game-changing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Very interested in user feedback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5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Repos make images Easier*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-y --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releasever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=21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nogpg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installroot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=/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srv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mycontainer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--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disablerepo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='*' --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enablerepo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=fedora install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fedora-release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vim-minimal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debootstrap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--arch=amd64 unstable ~/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debian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-tree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0" indent="0">
              <a:buNone/>
            </a:pPr>
            <a:endParaRPr lang="en-US" sz="24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pacstrap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-c -d ~/arch-tree/ base</a:t>
            </a: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29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We gave up!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HTCondor no longer </a:t>
            </a:r>
            <a:r>
              <a:rPr lang="en-US" dirty="0" err="1" smtClean="0"/>
              <a:t>chroots</a:t>
            </a:r>
            <a:r>
              <a:rPr lang="en-US" dirty="0" smtClean="0"/>
              <a:t> all jobs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you can optionally do so.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Very few site sites do…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NAMED_CHROOT = /foo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Enter Docker!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backgroundMark x1="12854" y1="20307" x2="12854" y2="20307"/>
                        <a14:backgroundMark x1="15686" y1="4215" x2="22222" y2="49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71650"/>
            <a:ext cx="45720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7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1450"/>
            <a:ext cx="8229600" cy="857250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This is Docker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backgroundMark x1="12854" y1="20307" x2="12854" y2="20307"/>
                        <a14:backgroundMark x1="15686" y1="4215" x2="22222" y2="49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71750"/>
            <a:ext cx="45720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10287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Docker manages Linux containers.</a:t>
            </a:r>
          </a:p>
          <a:p>
            <a:r>
              <a:rPr lang="en-US" sz="3200" dirty="0" smtClean="0"/>
              <a:t>Containers give Linux processes a private: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782791" y="2129109"/>
            <a:ext cx="312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Root file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Process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NATed</a:t>
            </a:r>
            <a:r>
              <a:rPr lang="en-US" sz="3200" dirty="0" smtClean="0"/>
              <a:t>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UID space</a:t>
            </a:r>
          </a:p>
        </p:txBody>
      </p:sp>
    </p:spTree>
    <p:extLst>
      <p:ext uri="{BB962C8B-B14F-4D97-AF65-F5344CB8AC3E}">
        <p14:creationId xmlns:p14="http://schemas.microsoft.com/office/powerpoint/2010/main" val="269332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Examples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43050"/>
            <a:ext cx="4572396" cy="2226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66" r="41740" b="81969"/>
          <a:stretch/>
        </p:blipFill>
        <p:spPr bwMode="auto">
          <a:xfrm>
            <a:off x="2286000" y="1543050"/>
            <a:ext cx="533400" cy="371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38600" y="95061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is an “</a:t>
            </a:r>
            <a:r>
              <a:rPr lang="en-US" sz="2800" dirty="0" err="1" smtClean="0"/>
              <a:t>ubuntu</a:t>
            </a:r>
            <a:r>
              <a:rPr lang="en-US" sz="2800" dirty="0" smtClean="0"/>
              <a:t>” container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19400" y="1143000"/>
            <a:ext cx="1219200" cy="40005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24200" y="4229100"/>
            <a:ext cx="525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is my host OS, running Fedora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3829050"/>
            <a:ext cx="876300" cy="596258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92496" y="1945387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Processes in other containers on this machine can NOT see </a:t>
            </a:r>
            <a:r>
              <a:rPr lang="en-US" sz="2400" smtClean="0"/>
              <a:t>what’s going </a:t>
            </a:r>
            <a:r>
              <a:rPr lang="en-US" sz="2400" dirty="0" smtClean="0"/>
              <a:t>on in this “</a:t>
            </a:r>
            <a:r>
              <a:rPr lang="en-US" sz="2400" dirty="0" err="1" smtClean="0"/>
              <a:t>ubuntu</a:t>
            </a:r>
            <a:r>
              <a:rPr lang="en-US" sz="2400" dirty="0" smtClean="0"/>
              <a:t>” container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819400" y="2114550"/>
            <a:ext cx="2673096" cy="1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340864" y="2228850"/>
            <a:ext cx="3151632" cy="404312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873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HTCondor-Presentation-Template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HTCondor-Presentation-Template</Template>
  <TotalTime>27537</TotalTime>
  <Words>1291</Words>
  <Application>Microsoft Office PowerPoint</Application>
  <PresentationFormat>On-screen Show (16:9)</PresentationFormat>
  <Paragraphs>385</Paragraphs>
  <Slides>49</Slides>
  <Notes>1</Notes>
  <HiddenSlides>12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HTCondor-Presentation-Template</vt:lpstr>
      <vt:lpstr>Docker and HTCondor</vt:lpstr>
      <vt:lpstr>Start with the Basics…</vt:lpstr>
      <vt:lpstr>Ancient History: Chroot</vt:lpstr>
      <vt:lpstr>Chroot: more trouble than value</vt:lpstr>
      <vt:lpstr>Repos make images Easier*</vt:lpstr>
      <vt:lpstr>We gave up!</vt:lpstr>
      <vt:lpstr>Enter Docker!</vt:lpstr>
      <vt:lpstr>This is Docker</vt:lpstr>
      <vt:lpstr>Examples</vt:lpstr>
      <vt:lpstr>At the Command Line</vt:lpstr>
      <vt:lpstr>More CLI detail</vt:lpstr>
      <vt:lpstr>Images</vt:lpstr>
      <vt:lpstr>Docker run two step</vt:lpstr>
      <vt:lpstr>Where images come from</vt:lpstr>
      <vt:lpstr>Image name</vt:lpstr>
      <vt:lpstr>Wait! I don’t want my images public!</vt:lpstr>
      <vt:lpstr>Docker hub is an image!</vt:lpstr>
      <vt:lpstr>Under the hood of images</vt:lpstr>
      <vt:lpstr>Container vs. Image</vt:lpstr>
      <vt:lpstr>Containers</vt:lpstr>
      <vt:lpstr>Operations on Containers</vt:lpstr>
      <vt:lpstr>Where is my output?</vt:lpstr>
      <vt:lpstr>Or, use “volumes”</vt:lpstr>
      <vt:lpstr>Why should you care?</vt:lpstr>
      <vt:lpstr>I Know What You Are Thinking!</vt:lpstr>
      <vt:lpstr>Isn’t this a Virtual Machine?</vt:lpstr>
      <vt:lpstr>Semantics: VM vs. Container</vt:lpstr>
      <vt:lpstr>Docker and HTCondor</vt:lpstr>
      <vt:lpstr>Installation of Docker universe</vt:lpstr>
      <vt:lpstr>What?  No Knobs?</vt:lpstr>
      <vt:lpstr>Condor startd detects docker</vt:lpstr>
      <vt:lpstr>Docker Universe</vt:lpstr>
      <vt:lpstr>Docker Universe Job Is still a job</vt:lpstr>
      <vt:lpstr>Docker Universe</vt:lpstr>
      <vt:lpstr>Docker Universe</vt:lpstr>
      <vt:lpstr>Docker Universe</vt:lpstr>
      <vt:lpstr>Docker Universe</vt:lpstr>
      <vt:lpstr>Docker Universe</vt:lpstr>
      <vt:lpstr>Condor’s use of Docker</vt:lpstr>
      <vt:lpstr>Scratch dir == Volume</vt:lpstr>
      <vt:lpstr>Docker Resource limiting</vt:lpstr>
      <vt:lpstr>Why is my job on hold?</vt:lpstr>
      <vt:lpstr>Coming soon…</vt:lpstr>
      <vt:lpstr>Potential Features?</vt:lpstr>
      <vt:lpstr>Custom Volume Mounts</vt:lpstr>
      <vt:lpstr>Surprises with Docker</vt:lpstr>
      <vt:lpstr>The “init” problem</vt:lpstr>
      <vt:lpstr>Alternatives to docker</vt:lpstr>
      <vt:lpstr>Summary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High Throughput was my cluster?  Greg Thain  Center for High Throughput Computing</dc:title>
  <dc:creator>gthain</dc:creator>
  <cp:lastModifiedBy>gthain</cp:lastModifiedBy>
  <cp:revision>209</cp:revision>
  <dcterms:created xsi:type="dcterms:W3CDTF">2014-04-23T21:43:38Z</dcterms:created>
  <dcterms:modified xsi:type="dcterms:W3CDTF">2016-05-20T14:58:01Z</dcterms:modified>
</cp:coreProperties>
</file>