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1"/>
  </p:notesMasterIdLst>
  <p:sldIdLst>
    <p:sldId id="256" r:id="rId2"/>
    <p:sldId id="273" r:id="rId3"/>
    <p:sldId id="274" r:id="rId4"/>
    <p:sldId id="275" r:id="rId5"/>
    <p:sldId id="282" r:id="rId6"/>
    <p:sldId id="277" r:id="rId7"/>
    <p:sldId id="276" r:id="rId8"/>
    <p:sldId id="257" r:id="rId9"/>
    <p:sldId id="259" r:id="rId10"/>
    <p:sldId id="261" r:id="rId11"/>
    <p:sldId id="262" r:id="rId12"/>
    <p:sldId id="263" r:id="rId13"/>
    <p:sldId id="284" r:id="rId14"/>
    <p:sldId id="285" r:id="rId15"/>
    <p:sldId id="287" r:id="rId16"/>
    <p:sldId id="288" r:id="rId17"/>
    <p:sldId id="264" r:id="rId18"/>
    <p:sldId id="290" r:id="rId19"/>
    <p:sldId id="289" r:id="rId20"/>
    <p:sldId id="291" r:id="rId21"/>
    <p:sldId id="292" r:id="rId22"/>
    <p:sldId id="293" r:id="rId23"/>
    <p:sldId id="294" r:id="rId24"/>
    <p:sldId id="258" r:id="rId25"/>
    <p:sldId id="268" r:id="rId26"/>
    <p:sldId id="267" r:id="rId27"/>
    <p:sldId id="269" r:id="rId28"/>
    <p:sldId id="265" r:id="rId29"/>
    <p:sldId id="296" r:id="rId30"/>
    <p:sldId id="298" r:id="rId31"/>
    <p:sldId id="297" r:id="rId32"/>
    <p:sldId id="266" r:id="rId33"/>
    <p:sldId id="301" r:id="rId34"/>
    <p:sldId id="270" r:id="rId35"/>
    <p:sldId id="302" r:id="rId36"/>
    <p:sldId id="303" r:id="rId37"/>
    <p:sldId id="271" r:id="rId38"/>
    <p:sldId id="272" r:id="rId39"/>
    <p:sldId id="304" r:id="rId40"/>
    <p:sldId id="305" r:id="rId41"/>
    <p:sldId id="306" r:id="rId42"/>
    <p:sldId id="309" r:id="rId43"/>
    <p:sldId id="279" r:id="rId44"/>
    <p:sldId id="307" r:id="rId45"/>
    <p:sldId id="308" r:id="rId46"/>
    <p:sldId id="295" r:id="rId47"/>
    <p:sldId id="280" r:id="rId48"/>
    <p:sldId id="299" r:id="rId49"/>
    <p:sldId id="300" r:id="rId5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578" autoAdjust="0"/>
    <p:restoredTop sz="94679" autoAdjust="0"/>
  </p:normalViewPr>
  <p:slideViewPr>
    <p:cSldViewPr>
      <p:cViewPr varScale="1">
        <p:scale>
          <a:sx n="68" d="100"/>
          <a:sy n="68" d="100"/>
        </p:scale>
        <p:origin x="-78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481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A28B23-4523-4E02-9A56-BEAF844A9B43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5CEE68-4C95-4B0C-90E9-077A3604CC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3142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“How do images get made”?  More on</a:t>
            </a:r>
            <a:r>
              <a:rPr lang="en-US" baseline="0" dirty="0" smtClean="0"/>
              <a:t> that later.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5CEE68-4C95-4B0C-90E9-077A3604CC46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9313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E85EF-A547-4A61-A8C9-3E9E1DCBDD7B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3D4E1-0D79-4690-B9C9-5B00192750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883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E85EF-A547-4A61-A8C9-3E9E1DCBDD7B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3D4E1-0D79-4690-B9C9-5B00192750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7958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E85EF-A547-4A61-A8C9-3E9E1DCBDD7B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3D4E1-0D79-4690-B9C9-5B00192750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8244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E85EF-A547-4A61-A8C9-3E9E1DCBDD7B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3D4E1-0D79-4690-B9C9-5B00192750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64866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E85EF-A547-4A61-A8C9-3E9E1DCBDD7B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3D4E1-0D79-4690-B9C9-5B00192750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066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E85EF-A547-4A61-A8C9-3E9E1DCBDD7B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3D4E1-0D79-4690-B9C9-5B00192750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930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E85EF-A547-4A61-A8C9-3E9E1DCBDD7B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3D4E1-0D79-4690-B9C9-5B00192750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284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E85EF-A547-4A61-A8C9-3E9E1DCBDD7B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3D4E1-0D79-4690-B9C9-5B00192750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1843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E85EF-A547-4A61-A8C9-3E9E1DCBDD7B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3D4E1-0D79-4690-B9C9-5B00192750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2593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E85EF-A547-4A61-A8C9-3E9E1DCBDD7B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3D4E1-0D79-4690-B9C9-5B00192750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81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E85EF-A547-4A61-A8C9-3E9E1DCBDD7B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43D4E1-0D79-4690-B9C9-5B00192750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688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3E85EF-A547-4A61-A8C9-3E9E1DCBDD7B}" type="datetimeFigureOut">
              <a:rPr lang="en-US" smtClean="0"/>
              <a:t>5/19/2015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43D4E1-0D79-4690-B9C9-5B00192750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280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hyperlink" Target="http://127.0.0.1:49411/?addrs=127.0.0.1:49411" TargetMode="Externa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Arial Black" panose="020B0A04020102020204" pitchFamily="34" charset="0"/>
              </a:rPr>
              <a:t>Docker and HTCondor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Greg Thain</a:t>
            </a:r>
          </a:p>
          <a:p>
            <a:r>
              <a:rPr lang="en-US" dirty="0" smtClean="0"/>
              <a:t>HTCondor Week 2015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4680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CC00"/>
                </a:solidFill>
                <a:latin typeface="Arial Black" panose="020B0A04020102020204" pitchFamily="34" charset="0"/>
              </a:rPr>
              <a:t>At the Command Line</a:t>
            </a:r>
            <a:endParaRPr lang="en-US" dirty="0">
              <a:solidFill>
                <a:srgbClr val="00CC00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61924" y="1907113"/>
            <a:ext cx="8753476" cy="415498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C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 hostname</a:t>
            </a:r>
          </a:p>
          <a:p>
            <a:r>
              <a:rPr lang="en-US" sz="2400" dirty="0" smtClean="0">
                <a:solidFill>
                  <a:srgbClr val="00C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whale</a:t>
            </a:r>
            <a:br>
              <a:rPr lang="en-US" sz="2400" dirty="0" smtClean="0">
                <a:solidFill>
                  <a:srgbClr val="00C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dirty="0">
                <a:solidFill>
                  <a:srgbClr val="00C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 </a:t>
            </a:r>
            <a:r>
              <a:rPr lang="en-US" sz="2400" dirty="0" smtClean="0">
                <a:solidFill>
                  <a:srgbClr val="00C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cat </a:t>
            </a:r>
            <a:r>
              <a:rPr lang="en-US" sz="2400" dirty="0">
                <a:solidFill>
                  <a:srgbClr val="00C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sz="2400" dirty="0" err="1">
                <a:solidFill>
                  <a:srgbClr val="00C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etc</a:t>
            </a:r>
            <a:r>
              <a:rPr lang="en-US" sz="2400" dirty="0">
                <a:solidFill>
                  <a:srgbClr val="00C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sz="2400" dirty="0" err="1">
                <a:solidFill>
                  <a:srgbClr val="00C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redhat</a:t>
            </a:r>
            <a:r>
              <a:rPr lang="en-US" sz="2400" dirty="0">
                <a:solidFill>
                  <a:srgbClr val="00C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-release </a:t>
            </a:r>
          </a:p>
          <a:p>
            <a:r>
              <a:rPr lang="en-US" sz="2400" dirty="0">
                <a:solidFill>
                  <a:srgbClr val="00C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Fedora release 20 (</a:t>
            </a:r>
            <a:r>
              <a:rPr lang="en-US" sz="2400" dirty="0" err="1">
                <a:solidFill>
                  <a:srgbClr val="00C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Heisenbug</a:t>
            </a:r>
            <a:r>
              <a:rPr lang="en-US" sz="2400" dirty="0">
                <a:solidFill>
                  <a:srgbClr val="00C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r>
              <a:rPr lang="en-US" sz="2400" dirty="0" smtClean="0">
                <a:solidFill>
                  <a:srgbClr val="00C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 </a:t>
            </a:r>
            <a:r>
              <a:rPr lang="en-US" sz="2400" dirty="0" err="1">
                <a:solidFill>
                  <a:srgbClr val="00C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docker</a:t>
            </a:r>
            <a:r>
              <a:rPr lang="en-US" sz="2400" dirty="0">
                <a:solidFill>
                  <a:srgbClr val="00C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run </a:t>
            </a:r>
            <a:r>
              <a:rPr lang="en-US" sz="2400" dirty="0" err="1">
                <a:solidFill>
                  <a:srgbClr val="00C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ubuntu</a:t>
            </a:r>
            <a:r>
              <a:rPr lang="en-US" sz="2400" dirty="0">
                <a:solidFill>
                  <a:srgbClr val="00C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cat /</a:t>
            </a:r>
            <a:r>
              <a:rPr lang="en-US" sz="2400" dirty="0" err="1">
                <a:solidFill>
                  <a:srgbClr val="00C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etc</a:t>
            </a:r>
            <a:r>
              <a:rPr lang="en-US" sz="2400" dirty="0">
                <a:solidFill>
                  <a:srgbClr val="00C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sz="2400" dirty="0" err="1">
                <a:solidFill>
                  <a:srgbClr val="00C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debian_version</a:t>
            </a:r>
            <a:endParaRPr lang="en-US" sz="2400" dirty="0">
              <a:solidFill>
                <a:srgbClr val="00CC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dirty="0" err="1">
                <a:solidFill>
                  <a:srgbClr val="00C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jessie</a:t>
            </a:r>
            <a:r>
              <a:rPr lang="en-US" sz="2400" dirty="0">
                <a:solidFill>
                  <a:srgbClr val="00C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sz="2400" dirty="0" err="1">
                <a:solidFill>
                  <a:srgbClr val="00C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sid</a:t>
            </a:r>
            <a:endParaRPr lang="en-US" sz="2400" dirty="0">
              <a:solidFill>
                <a:srgbClr val="00CC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dirty="0" smtClean="0">
                <a:solidFill>
                  <a:srgbClr val="00C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$ </a:t>
            </a:r>
            <a:r>
              <a:rPr lang="en-US" sz="2400" dirty="0">
                <a:solidFill>
                  <a:srgbClr val="00C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time </a:t>
            </a:r>
            <a:r>
              <a:rPr lang="en-US" sz="2400" dirty="0" err="1">
                <a:solidFill>
                  <a:srgbClr val="00C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docker</a:t>
            </a:r>
            <a:r>
              <a:rPr lang="en-US" sz="2400" dirty="0">
                <a:solidFill>
                  <a:srgbClr val="00C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run </a:t>
            </a:r>
            <a:r>
              <a:rPr lang="en-US" sz="2400" dirty="0" err="1">
                <a:solidFill>
                  <a:srgbClr val="00C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ubuntu</a:t>
            </a:r>
            <a:r>
              <a:rPr lang="en-US" sz="2400" dirty="0">
                <a:solidFill>
                  <a:srgbClr val="00C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sleep 0</a:t>
            </a:r>
          </a:p>
          <a:p>
            <a:endParaRPr lang="en-US" sz="2400" dirty="0">
              <a:solidFill>
                <a:srgbClr val="00CC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400" dirty="0">
                <a:solidFill>
                  <a:srgbClr val="00C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real	0m1.825s</a:t>
            </a:r>
          </a:p>
          <a:p>
            <a:r>
              <a:rPr lang="en-US" sz="2400" dirty="0">
                <a:solidFill>
                  <a:srgbClr val="00C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user	0m0.017s</a:t>
            </a:r>
          </a:p>
          <a:p>
            <a:r>
              <a:rPr lang="en-US" sz="2400" dirty="0">
                <a:solidFill>
                  <a:srgbClr val="00C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sys	0m0.024s</a:t>
            </a:r>
          </a:p>
        </p:txBody>
      </p:sp>
    </p:spTree>
    <p:extLst>
      <p:ext uri="{BB962C8B-B14F-4D97-AF65-F5344CB8AC3E}">
        <p14:creationId xmlns:p14="http://schemas.microsoft.com/office/powerpoint/2010/main" val="1103549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Black" panose="020B0A04020102020204" pitchFamily="34" charset="0"/>
              </a:rPr>
              <a:t>More CLI detail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7620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$ </a:t>
            </a:r>
            <a:r>
              <a:rPr lang="en-US" dirty="0" err="1"/>
              <a:t>docker</a:t>
            </a:r>
            <a:r>
              <a:rPr lang="en-US" dirty="0"/>
              <a:t> run </a:t>
            </a:r>
            <a:r>
              <a:rPr lang="en-US" dirty="0" err="1"/>
              <a:t>ubuntu</a:t>
            </a:r>
            <a:r>
              <a:rPr lang="en-US" dirty="0"/>
              <a:t> cat </a:t>
            </a:r>
            <a:r>
              <a:rPr lang="en-US" dirty="0" smtClean="0"/>
              <a:t>/</a:t>
            </a:r>
            <a:r>
              <a:rPr lang="en-US" dirty="0" err="1" smtClean="0"/>
              <a:t>etc</a:t>
            </a:r>
            <a:r>
              <a:rPr lang="en-US" dirty="0" smtClean="0"/>
              <a:t>/</a:t>
            </a:r>
            <a:r>
              <a:rPr lang="en-US" dirty="0" err="1" smtClean="0"/>
              <a:t>debian_version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6019799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All </a:t>
            </a:r>
            <a:r>
              <a:rPr lang="en-US" sz="2400" dirty="0" err="1" smtClean="0"/>
              <a:t>docker</a:t>
            </a:r>
            <a:r>
              <a:rPr lang="en-US" sz="2400" dirty="0" smtClean="0"/>
              <a:t> commands are bound into the “</a:t>
            </a:r>
            <a:r>
              <a:rPr lang="en-US" sz="2400" dirty="0" err="1" smtClean="0"/>
              <a:t>docker</a:t>
            </a:r>
            <a:r>
              <a:rPr lang="en-US" sz="2400" dirty="0" smtClean="0"/>
              <a:t>” executable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1295400" y="5210871"/>
            <a:ext cx="8001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“run” command runs a process in a container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2743200" y="4071275"/>
            <a:ext cx="8001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“</a:t>
            </a:r>
            <a:r>
              <a:rPr lang="en-US" sz="2400" dirty="0" err="1" smtClean="0"/>
              <a:t>ubuntu</a:t>
            </a:r>
            <a:r>
              <a:rPr lang="en-US" sz="2400" dirty="0" smtClean="0"/>
              <a:t>” is the base </a:t>
            </a:r>
            <a:r>
              <a:rPr lang="en-US" sz="2400" dirty="0" err="1" smtClean="0"/>
              <a:t>filesystem</a:t>
            </a:r>
            <a:r>
              <a:rPr lang="en-US" sz="2400" dirty="0" smtClean="0"/>
              <a:t> for the container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 an “image”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733800" y="2790453"/>
            <a:ext cx="8001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“cat” is the Unix process, </a:t>
            </a:r>
            <a:r>
              <a:rPr lang="en-US" sz="2400" dirty="0" smtClean="0">
                <a:solidFill>
                  <a:srgbClr val="FF0000"/>
                </a:solidFill>
              </a:rPr>
              <a:t>from the image</a:t>
            </a:r>
            <a:endParaRPr lang="en-US" sz="2400" dirty="0"/>
          </a:p>
          <a:p>
            <a:r>
              <a:rPr lang="en-US" sz="2400" dirty="0" smtClean="0"/>
              <a:t>  we will run (followed by the arguments)</a:t>
            </a:r>
            <a:endParaRPr lang="en-US" sz="2400" dirty="0"/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304800" y="2057400"/>
            <a:ext cx="990600" cy="4058349"/>
          </a:xfrm>
          <a:prstGeom prst="straightConnector1">
            <a:avLst/>
          </a:prstGeom>
          <a:ln w="603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2057400" y="2209801"/>
            <a:ext cx="304800" cy="3001070"/>
          </a:xfrm>
          <a:prstGeom prst="straightConnector1">
            <a:avLst/>
          </a:prstGeom>
          <a:ln w="603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3429000" y="2209801"/>
            <a:ext cx="0" cy="1992303"/>
          </a:xfrm>
          <a:prstGeom prst="straightConnector1">
            <a:avLst/>
          </a:prstGeom>
          <a:ln w="603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 flipV="1">
            <a:off x="4390103" y="2155999"/>
            <a:ext cx="1828800" cy="733052"/>
          </a:xfrm>
          <a:prstGeom prst="straightConnector1">
            <a:avLst/>
          </a:prstGeom>
          <a:ln w="603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10043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8" grpId="0"/>
      <p:bldP spid="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Black" panose="020B0A04020102020204" pitchFamily="34" charset="0"/>
              </a:rPr>
              <a:t>Images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Images provide the user level </a:t>
            </a:r>
            <a:r>
              <a:rPr lang="en-US" dirty="0" err="1" smtClean="0"/>
              <a:t>filesystem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Doesn’t contain the </a:t>
            </a:r>
            <a:r>
              <a:rPr lang="en-US" dirty="0" err="1" smtClean="0"/>
              <a:t>linux</a:t>
            </a:r>
            <a:r>
              <a:rPr lang="en-US" dirty="0" smtClean="0"/>
              <a:t> kernel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Or device drivers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Or swap space</a:t>
            </a:r>
          </a:p>
          <a:p>
            <a:pPr marL="0" indent="0">
              <a:buNone/>
            </a:pPr>
            <a:r>
              <a:rPr lang="en-US" dirty="0" smtClean="0"/>
              <a:t>Very small:  </a:t>
            </a:r>
            <a:r>
              <a:rPr lang="en-US" dirty="0" err="1" smtClean="0"/>
              <a:t>ubuntu</a:t>
            </a:r>
            <a:r>
              <a:rPr lang="en-US" dirty="0" smtClean="0"/>
              <a:t>: 200Mb.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Images are READ ONLY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6047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Black" panose="020B0A04020102020204" pitchFamily="34" charset="0"/>
              </a:rPr>
              <a:t>Docker run two step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Every image that </a:t>
            </a:r>
            <a:r>
              <a:rPr lang="en-US" dirty="0" err="1" smtClean="0"/>
              <a:t>docker</a:t>
            </a:r>
            <a:r>
              <a:rPr lang="en-US" dirty="0" smtClean="0"/>
              <a:t> run must be local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How to get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docker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search image-name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docker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pull image-name</a:t>
            </a:r>
          </a:p>
          <a:p>
            <a:pPr marL="0" indent="0">
              <a:buNone/>
            </a:pPr>
            <a:r>
              <a:rPr lang="en-US" dirty="0" smtClean="0">
                <a:cs typeface="Courier New" panose="02070309020205020404" pitchFamily="49" charset="0"/>
              </a:rPr>
              <a:t>Docker run implies pull first!</a:t>
            </a:r>
          </a:p>
          <a:p>
            <a:pPr marL="0" indent="0">
              <a:buNone/>
            </a:pPr>
            <a:r>
              <a:rPr lang="en-US" dirty="0">
                <a:cs typeface="Courier New" panose="02070309020205020404" pitchFamily="49" charset="0"/>
              </a:rPr>
              <a:t>	</a:t>
            </a:r>
            <a:r>
              <a:rPr lang="en-US" dirty="0" smtClean="0">
                <a:cs typeface="Courier New" panose="02070309020205020404" pitchFamily="49" charset="0"/>
              </a:rPr>
              <a:t>run can fail if image doesn’t exist</a:t>
            </a:r>
          </a:p>
          <a:p>
            <a:pPr marL="0" indent="0">
              <a:buNone/>
            </a:pPr>
            <a:r>
              <a:rPr lang="en-US" dirty="0">
                <a:cs typeface="Courier New" panose="02070309020205020404" pitchFamily="49" charset="0"/>
              </a:rPr>
              <a:t>	</a:t>
            </a:r>
            <a:r>
              <a:rPr lang="en-US" dirty="0" smtClean="0">
                <a:cs typeface="Courier New" panose="02070309020205020404" pitchFamily="49" charset="0"/>
              </a:rPr>
              <a:t>or is unreachable</a:t>
            </a:r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361879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 Black" panose="020B0A04020102020204" pitchFamily="34" charset="0"/>
              </a:rPr>
              <a:t>Where images come from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7400" dirty="0" smtClean="0"/>
              <a:t>Docker, </a:t>
            </a:r>
            <a:r>
              <a:rPr lang="en-US" sz="7400" dirty="0" err="1" smtClean="0"/>
              <a:t>inc</a:t>
            </a:r>
            <a:r>
              <a:rPr lang="en-US" sz="7400" dirty="0" smtClean="0"/>
              <a:t> provides a public-access </a:t>
            </a:r>
            <a:r>
              <a:rPr lang="en-US" sz="7400" b="1" dirty="0" smtClean="0"/>
              <a:t>hub</a:t>
            </a:r>
          </a:p>
          <a:p>
            <a:pPr marL="0" indent="0">
              <a:buNone/>
            </a:pPr>
            <a:endParaRPr lang="en-US" sz="7400" b="1" dirty="0" smtClean="0"/>
          </a:p>
          <a:p>
            <a:pPr marL="0" indent="0">
              <a:buNone/>
            </a:pPr>
            <a:r>
              <a:rPr lang="en-US" sz="7400" dirty="0" smtClean="0"/>
              <a:t>Contains </a:t>
            </a:r>
            <a:r>
              <a:rPr lang="en-US" sz="7400" b="1" dirty="0" smtClean="0"/>
              <a:t>10,000</a:t>
            </a:r>
            <a:r>
              <a:rPr lang="en-US" sz="7400" dirty="0" smtClean="0"/>
              <a:t>+ publically usable images behind a CDN</a:t>
            </a:r>
          </a:p>
          <a:p>
            <a:pPr marL="0" indent="0">
              <a:buNone/>
            </a:pPr>
            <a:endParaRPr lang="en-US" sz="7400" dirty="0"/>
          </a:p>
          <a:p>
            <a:pPr marL="0" indent="0">
              <a:buNone/>
            </a:pPr>
            <a:r>
              <a:rPr lang="en-US" sz="7400" dirty="0" smtClean="0"/>
              <a:t>What’s local?</a:t>
            </a:r>
          </a:p>
          <a:p>
            <a:pPr marL="0" indent="0">
              <a:buNone/>
            </a:pPr>
            <a:r>
              <a:rPr lang="en-US" sz="7400" dirty="0"/>
              <a:t>	</a:t>
            </a:r>
            <a:r>
              <a:rPr lang="en-US" sz="7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 </a:t>
            </a:r>
            <a:r>
              <a:rPr lang="en-US" sz="7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docker</a:t>
            </a:r>
            <a:r>
              <a:rPr lang="en-US" sz="7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images</a:t>
            </a:r>
          </a:p>
          <a:p>
            <a:pPr marL="0" indent="0">
              <a:buNone/>
            </a:pPr>
            <a:r>
              <a:rPr lang="en-US" sz="4400" dirty="0">
                <a:latin typeface="Courier New" panose="02070309020205020404" pitchFamily="49" charset="0"/>
                <a:cs typeface="Courier New" panose="02070309020205020404" pitchFamily="49" charset="0"/>
              </a:rPr>
              <a:t>$ </a:t>
            </a:r>
            <a:r>
              <a:rPr lang="en-US" sz="4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docker</a:t>
            </a:r>
            <a:r>
              <a:rPr lang="en-US" sz="4400" dirty="0">
                <a:latin typeface="Courier New" panose="02070309020205020404" pitchFamily="49" charset="0"/>
                <a:cs typeface="Courier New" panose="02070309020205020404" pitchFamily="49" charset="0"/>
              </a:rPr>
              <a:t> images</a:t>
            </a:r>
          </a:p>
          <a:p>
            <a:pPr marL="0" indent="0">
              <a:buNone/>
            </a:pPr>
            <a:r>
              <a:rPr lang="en-US" sz="4400" dirty="0">
                <a:latin typeface="Courier New" panose="02070309020205020404" pitchFamily="49" charset="0"/>
                <a:cs typeface="Courier New" panose="02070309020205020404" pitchFamily="49" charset="0"/>
              </a:rPr>
              <a:t>REPOSITORY          TAG                 IMAGE ID            CREATED             VIRTUAL SIZE</a:t>
            </a:r>
          </a:p>
          <a:p>
            <a:pPr marL="0" indent="0">
              <a:buNone/>
            </a:pPr>
            <a:r>
              <a:rPr lang="en-US" sz="4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new_ubu</a:t>
            </a:r>
            <a:r>
              <a:rPr lang="en-US" sz="4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latest              b67902967df7        8 weeks ago         192.7 MB</a:t>
            </a:r>
          </a:p>
          <a:p>
            <a:pPr marL="0" indent="0">
              <a:buNone/>
            </a:pPr>
            <a:r>
              <a:rPr lang="en-US" sz="4400" dirty="0">
                <a:latin typeface="Courier New" panose="02070309020205020404" pitchFamily="49" charset="0"/>
                <a:cs typeface="Courier New" panose="02070309020205020404" pitchFamily="49" charset="0"/>
              </a:rPr>
              <a:t>&lt;none&gt;              &lt;none&gt;              dd58b0ec6b9a        8 weeks ago         192.7 MB</a:t>
            </a:r>
          </a:p>
          <a:p>
            <a:pPr marL="0" indent="0">
              <a:buNone/>
            </a:pPr>
            <a:r>
              <a:rPr lang="en-US" sz="4400" dirty="0">
                <a:latin typeface="Courier New" panose="02070309020205020404" pitchFamily="49" charset="0"/>
                <a:cs typeface="Courier New" panose="02070309020205020404" pitchFamily="49" charset="0"/>
              </a:rPr>
              <a:t>&lt;none&gt;              &lt;none&gt;              1d19dc9e2e4f        8 weeks ago         192.7 MB</a:t>
            </a:r>
          </a:p>
          <a:p>
            <a:pPr marL="0" indent="0">
              <a:buNone/>
            </a:pPr>
            <a:r>
              <a:rPr lang="en-US" sz="4400" dirty="0">
                <a:latin typeface="Courier New" panose="02070309020205020404" pitchFamily="49" charset="0"/>
                <a:cs typeface="Courier New" panose="02070309020205020404" pitchFamily="49" charset="0"/>
              </a:rPr>
              <a:t>rocker/</a:t>
            </a:r>
            <a:r>
              <a:rPr lang="en-US" sz="4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rstudio</a:t>
            </a:r>
            <a:r>
              <a:rPr lang="en-US" sz="4400" dirty="0">
                <a:latin typeface="Courier New" panose="02070309020205020404" pitchFamily="49" charset="0"/>
                <a:cs typeface="Courier New" panose="02070309020205020404" pitchFamily="49" charset="0"/>
              </a:rPr>
              <a:t>      latest              14fad19147b6        8 weeks ago         787 MB</a:t>
            </a:r>
          </a:p>
          <a:p>
            <a:pPr marL="0" indent="0">
              <a:buNone/>
            </a:pPr>
            <a:r>
              <a:rPr lang="en-US" sz="4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ubuntu</a:t>
            </a:r>
            <a:r>
              <a:rPr lang="en-US" sz="4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latest              d0955f21bf24        8 weeks ago         192.7 MB</a:t>
            </a:r>
          </a:p>
          <a:p>
            <a:pPr marL="0" indent="0">
              <a:buNone/>
            </a:pPr>
            <a:r>
              <a:rPr lang="en-US" sz="4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busybox</a:t>
            </a:r>
            <a:r>
              <a:rPr lang="en-US" sz="44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latest              4986bf8c1536        4 months ago        2.433 MB</a:t>
            </a:r>
          </a:p>
          <a:p>
            <a:pPr marL="0" indent="0">
              <a:buNone/>
            </a:pPr>
            <a:endParaRPr lang="en-US" sz="3400" dirty="0"/>
          </a:p>
          <a:p>
            <a:pPr marL="0" indent="0">
              <a:buNone/>
            </a:pPr>
            <a:r>
              <a:rPr lang="en-US" sz="7400" dirty="0" smtClean="0"/>
              <a:t>How to get</a:t>
            </a:r>
          </a:p>
          <a:p>
            <a:pPr marL="0" indent="0">
              <a:buNone/>
            </a:pPr>
            <a:r>
              <a:rPr lang="en-US" sz="7400" dirty="0"/>
              <a:t>	</a:t>
            </a:r>
            <a:r>
              <a:rPr lang="en-US" sz="7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 </a:t>
            </a:r>
            <a:r>
              <a:rPr lang="en-US" sz="7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docker</a:t>
            </a:r>
            <a:r>
              <a:rPr lang="en-US" sz="7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search image-name</a:t>
            </a:r>
          </a:p>
          <a:p>
            <a:pPr marL="0" indent="0">
              <a:buNone/>
            </a:pPr>
            <a:r>
              <a:rPr lang="en-US" sz="7400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sz="7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 </a:t>
            </a:r>
            <a:r>
              <a:rPr lang="en-US" sz="7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docker</a:t>
            </a:r>
            <a:r>
              <a:rPr lang="en-US" sz="7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pull image-name</a:t>
            </a:r>
          </a:p>
          <a:p>
            <a:pPr marL="0" indent="0">
              <a:buNone/>
            </a:pPr>
            <a:r>
              <a:rPr lang="en-US" sz="740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610437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Black" panose="020B0A04020102020204" pitchFamily="34" charset="0"/>
              </a:rPr>
              <a:t>Image name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hub.demo.org:8080/user/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image:ver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/>
              <a:t>	</a:t>
            </a:r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1371600" y="2146496"/>
            <a:ext cx="3657600" cy="2806504"/>
          </a:xfrm>
          <a:prstGeom prst="straightConnector1">
            <a:avLst/>
          </a:prstGeom>
          <a:ln w="603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V="1">
            <a:off x="4495800" y="2168768"/>
            <a:ext cx="2362200" cy="1184032"/>
          </a:xfrm>
          <a:prstGeom prst="straightConnector1">
            <a:avLst/>
          </a:prstGeom>
          <a:ln w="603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304800" y="2057400"/>
            <a:ext cx="990600" cy="4058349"/>
          </a:xfrm>
          <a:prstGeom prst="straightConnector1">
            <a:avLst/>
          </a:prstGeom>
          <a:ln w="603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228600" y="6084332"/>
            <a:ext cx="7734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Name of the hub (default </a:t>
            </a:r>
            <a:r>
              <a:rPr lang="en-US" sz="2400" dirty="0" err="1" smtClean="0"/>
              <a:t>docker-io</a:t>
            </a:r>
            <a:r>
              <a:rPr lang="en-US" sz="2400" dirty="0" smtClean="0"/>
              <a:t>)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990600" y="4953000"/>
            <a:ext cx="7734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Name of the user (default:  system user)</a:t>
            </a:r>
            <a:endParaRPr lang="en-US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3581400" y="3381829"/>
            <a:ext cx="7734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Image name and version:  (default: “latest”)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60065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1524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rial Black" panose="020B0A04020102020204" pitchFamily="34" charset="0"/>
              </a:rPr>
              <a:t>Wait!</a:t>
            </a:r>
            <a:br>
              <a:rPr lang="en-US" dirty="0" smtClean="0">
                <a:latin typeface="Arial Black" panose="020B0A04020102020204" pitchFamily="34" charset="0"/>
              </a:rPr>
            </a:br>
            <a:r>
              <a:rPr lang="en-US" dirty="0" smtClean="0">
                <a:latin typeface="Arial Black" panose="020B0A04020102020204" pitchFamily="34" charset="0"/>
              </a:rPr>
              <a:t>I don’t want my images public!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Easy to make your own images (from tar files)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 err="1" smtClean="0"/>
              <a:t>docker</a:t>
            </a:r>
            <a:r>
              <a:rPr lang="en-US" dirty="0" smtClean="0"/>
              <a:t> hub is open source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Straightforward to start your own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How is it distributed?</a:t>
            </a:r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189217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Black" panose="020B0A04020102020204" pitchFamily="34" charset="0"/>
              </a:rPr>
              <a:t>Docker hub is an image!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 </a:t>
            </a:r>
            <a:r>
              <a:rPr lang="en-US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docker</a:t>
            </a: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run </a:t>
            </a:r>
            <a:r>
              <a:rPr lang="en-US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docker</a:t>
            </a: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docker</a:t>
            </a: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-registry</a:t>
            </a:r>
          </a:p>
          <a:p>
            <a:pPr marL="0" indent="0">
              <a:buNone/>
            </a:pPr>
            <a:endParaRPr lang="en-US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800" dirty="0" smtClean="0">
                <a:cs typeface="Courier New" panose="02070309020205020404" pitchFamily="49" charset="0"/>
              </a:rPr>
              <a:t>and a bunch of setup – google for details)</a:t>
            </a:r>
            <a:endParaRPr lang="en-US" sz="2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800" dirty="0"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800" dirty="0" smtClean="0">
                <a:cs typeface="Courier New" panose="02070309020205020404" pitchFamily="49" charset="0"/>
              </a:rPr>
              <a:t>Any production site will want to run own hub</a:t>
            </a:r>
          </a:p>
          <a:p>
            <a:pPr marL="0" indent="0">
              <a:buNone/>
            </a:pPr>
            <a:r>
              <a:rPr lang="en-US" sz="2800" dirty="0" smtClean="0">
                <a:cs typeface="Courier New" panose="02070309020205020404" pitchFamily="49" charset="0"/>
              </a:rPr>
              <a:t>Or put a caching proxy in front of the public one</a:t>
            </a:r>
          </a:p>
        </p:txBody>
      </p:sp>
    </p:spTree>
    <p:extLst>
      <p:ext uri="{BB962C8B-B14F-4D97-AF65-F5344CB8AC3E}">
        <p14:creationId xmlns:p14="http://schemas.microsoft.com/office/powerpoint/2010/main" val="4277789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Black" panose="020B0A04020102020204" pitchFamily="34" charset="0"/>
              </a:rPr>
              <a:t>Under the hood of images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>
                <a:cs typeface="Courier New" panose="02070309020205020404" pitchFamily="49" charset="0"/>
              </a:rPr>
              <a:t>Images are composed of layers</a:t>
            </a:r>
          </a:p>
          <a:p>
            <a:pPr marL="0" indent="0">
              <a:buNone/>
            </a:pPr>
            <a:r>
              <a:rPr lang="en-US" sz="3600" dirty="0" smtClean="0">
                <a:cs typeface="Courier New" panose="02070309020205020404" pitchFamily="49" charset="0"/>
              </a:rPr>
              <a:t>Images can share base layers:</a:t>
            </a:r>
          </a:p>
          <a:p>
            <a:pPr marL="0" indent="0">
              <a:buNone/>
            </a:pPr>
            <a:r>
              <a:rPr lang="en-US" sz="3600" dirty="0">
                <a:cs typeface="Courier New" panose="02070309020205020404" pitchFamily="49" charset="0"/>
              </a:rPr>
              <a:t>	</a:t>
            </a:r>
            <a:r>
              <a:rPr lang="en-US" sz="3600" dirty="0" err="1" smtClean="0">
                <a:cs typeface="Courier New" panose="02070309020205020404" pitchFamily="49" charset="0"/>
              </a:rPr>
              <a:t>ubuntu</a:t>
            </a:r>
            <a:r>
              <a:rPr lang="en-US" sz="3600" dirty="0" smtClean="0">
                <a:cs typeface="Courier New" panose="02070309020205020404" pitchFamily="49" charset="0"/>
              </a:rPr>
              <a:t>                   : 200 Mb</a:t>
            </a:r>
          </a:p>
          <a:p>
            <a:pPr marL="0" indent="0">
              <a:buNone/>
            </a:pPr>
            <a:r>
              <a:rPr lang="en-US" sz="3600" dirty="0">
                <a:cs typeface="Courier New" panose="02070309020205020404" pitchFamily="49" charset="0"/>
              </a:rPr>
              <a:t>	</a:t>
            </a:r>
            <a:r>
              <a:rPr lang="en-US" sz="3600" dirty="0" err="1" smtClean="0">
                <a:cs typeface="Courier New" panose="02070309020205020404" pitchFamily="49" charset="0"/>
              </a:rPr>
              <a:t>ubuntu</a:t>
            </a:r>
            <a:r>
              <a:rPr lang="en-US" sz="3600" dirty="0" smtClean="0">
                <a:cs typeface="Courier New" panose="02070309020205020404" pitchFamily="49" charset="0"/>
              </a:rPr>
              <a:t> + R            :  250 Mb</a:t>
            </a:r>
          </a:p>
          <a:p>
            <a:pPr marL="0" indent="0">
              <a:buNone/>
            </a:pPr>
            <a:r>
              <a:rPr lang="en-US" sz="3600" dirty="0">
                <a:cs typeface="Courier New" panose="02070309020205020404" pitchFamily="49" charset="0"/>
              </a:rPr>
              <a:t>	</a:t>
            </a:r>
            <a:r>
              <a:rPr lang="en-US" sz="3600" dirty="0" err="1" smtClean="0">
                <a:cs typeface="Courier New" panose="02070309020205020404" pitchFamily="49" charset="0"/>
              </a:rPr>
              <a:t>ubuntu</a:t>
            </a:r>
            <a:r>
              <a:rPr lang="en-US" sz="3600" dirty="0" smtClean="0">
                <a:cs typeface="Courier New" panose="02070309020205020404" pitchFamily="49" charset="0"/>
              </a:rPr>
              <a:t> + </a:t>
            </a:r>
            <a:r>
              <a:rPr lang="en-US" sz="3600" dirty="0" err="1" smtClean="0">
                <a:cs typeface="Courier New" panose="02070309020205020404" pitchFamily="49" charset="0"/>
              </a:rPr>
              <a:t>matlab</a:t>
            </a:r>
            <a:r>
              <a:rPr lang="en-US" sz="3600" dirty="0" smtClean="0">
                <a:cs typeface="Courier New" panose="02070309020205020404" pitchFamily="49" charset="0"/>
              </a:rPr>
              <a:t>  :  250 Mb</a:t>
            </a:r>
          </a:p>
          <a:p>
            <a:pPr marL="0" indent="0">
              <a:buNone/>
            </a:pPr>
            <a:r>
              <a:rPr lang="en-US" sz="3600" dirty="0" smtClean="0">
                <a:cs typeface="Courier New" panose="02070309020205020404" pitchFamily="49" charset="0"/>
              </a:rPr>
              <a:t>All three: 300 Mb.</a:t>
            </a:r>
          </a:p>
        </p:txBody>
      </p:sp>
    </p:spTree>
    <p:extLst>
      <p:ext uri="{BB962C8B-B14F-4D97-AF65-F5344CB8AC3E}">
        <p14:creationId xmlns:p14="http://schemas.microsoft.com/office/powerpoint/2010/main" val="1343066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Black" panose="020B0A04020102020204" pitchFamily="34" charset="0"/>
              </a:rPr>
              <a:t>Container vs. Image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b="1" dirty="0" smtClean="0">
                <a:cs typeface="Courier New" panose="02070309020205020404" pitchFamily="49" charset="0"/>
              </a:rPr>
              <a:t>Image</a:t>
            </a:r>
            <a:r>
              <a:rPr lang="en-US" dirty="0" smtClean="0">
                <a:cs typeface="Courier New" panose="02070309020205020404" pitchFamily="49" charset="0"/>
              </a:rPr>
              <a:t> is like Unix program on disk</a:t>
            </a:r>
          </a:p>
          <a:p>
            <a:pPr marL="0" indent="0">
              <a:buNone/>
            </a:pPr>
            <a:r>
              <a:rPr lang="en-US" dirty="0">
                <a:cs typeface="Courier New" panose="02070309020205020404" pitchFamily="49" charset="0"/>
              </a:rPr>
              <a:t>	</a:t>
            </a:r>
            <a:r>
              <a:rPr lang="en-US" dirty="0" smtClean="0">
                <a:cs typeface="Courier New" panose="02070309020205020404" pitchFamily="49" charset="0"/>
              </a:rPr>
              <a:t>read only, static</a:t>
            </a:r>
          </a:p>
          <a:p>
            <a:pPr marL="0" indent="0">
              <a:buNone/>
            </a:pPr>
            <a:r>
              <a:rPr lang="en-US" b="1" dirty="0" smtClean="0">
                <a:cs typeface="Courier New" panose="02070309020205020404" pitchFamily="49" charset="0"/>
              </a:rPr>
              <a:t>Container</a:t>
            </a:r>
            <a:r>
              <a:rPr lang="en-US" dirty="0" smtClean="0">
                <a:cs typeface="Courier New" panose="02070309020205020404" pitchFamily="49" charset="0"/>
              </a:rPr>
              <a:t> is like Unix process</a:t>
            </a:r>
          </a:p>
          <a:p>
            <a:pPr marL="0" indent="0">
              <a:buNone/>
            </a:pPr>
            <a:endParaRPr lang="en-US" dirty="0"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cs typeface="Courier New" panose="02070309020205020404" pitchFamily="49" charset="0"/>
              </a:rPr>
              <a:t>Docker run starts a container from an image</a:t>
            </a:r>
          </a:p>
          <a:p>
            <a:pPr marL="0" indent="0">
              <a:buNone/>
            </a:pPr>
            <a:r>
              <a:rPr lang="en-US" dirty="0" smtClean="0">
                <a:cs typeface="Courier New" panose="02070309020205020404" pitchFamily="49" charset="0"/>
              </a:rPr>
              <a:t>Container states:  like a condor job:</a:t>
            </a:r>
          </a:p>
          <a:p>
            <a:pPr marL="0" indent="0">
              <a:buNone/>
            </a:pPr>
            <a:r>
              <a:rPr lang="en-US" dirty="0">
                <a:cs typeface="Courier New" panose="02070309020205020404" pitchFamily="49" charset="0"/>
              </a:rPr>
              <a:t>	R</a:t>
            </a:r>
            <a:r>
              <a:rPr lang="en-US" dirty="0" smtClean="0">
                <a:cs typeface="Courier New" panose="02070309020205020404" pitchFamily="49" charset="0"/>
              </a:rPr>
              <a:t>unning</a:t>
            </a:r>
          </a:p>
          <a:p>
            <a:pPr marL="0" indent="0">
              <a:buNone/>
            </a:pPr>
            <a:r>
              <a:rPr lang="en-US" dirty="0">
                <a:cs typeface="Courier New" panose="02070309020205020404" pitchFamily="49" charset="0"/>
              </a:rPr>
              <a:t>	</a:t>
            </a:r>
            <a:r>
              <a:rPr lang="en-US" dirty="0" smtClean="0">
                <a:cs typeface="Courier New" panose="02070309020205020404" pitchFamily="49" charset="0"/>
              </a:rPr>
              <a:t>Stopped</a:t>
            </a:r>
          </a:p>
          <a:p>
            <a:pPr marL="0" indent="0">
              <a:buNone/>
            </a:pPr>
            <a:endParaRPr lang="en-US" dirty="0" smtClean="0"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6449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Black" panose="020B0A04020102020204" pitchFamily="34" charset="0"/>
              </a:rPr>
              <a:t>Start with the Basics…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HTCondor is designed to: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Allow a machine “owner” to loan it out</a:t>
            </a:r>
          </a:p>
          <a:p>
            <a:pPr marL="0" indent="0">
              <a:buNone/>
            </a:pPr>
            <a:r>
              <a:rPr lang="en-US" dirty="0" smtClean="0"/>
              <a:t>	The machine must be protected from job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5427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Black" panose="020B0A04020102020204" pitchFamily="34" charset="0"/>
              </a:rPr>
              <a:t>Containers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0"/>
            <a:ext cx="8839200" cy="5334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docker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ps</a:t>
            </a:r>
            <a:endParaRPr lang="en-US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1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CONTAINER ID IMAGE          COMMAND     NAMES</a:t>
            </a:r>
            <a:endParaRPr lang="en-US" sz="2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100" dirty="0">
                <a:latin typeface="Courier New" panose="02070309020205020404" pitchFamily="49" charset="0"/>
                <a:cs typeface="Courier New" panose="02070309020205020404" pitchFamily="49" charset="0"/>
              </a:rPr>
              <a:t>b71fff77e7b9  </a:t>
            </a:r>
            <a:r>
              <a:rPr lang="en-US" sz="21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ubuntu:latest</a:t>
            </a:r>
            <a:r>
              <a:rPr lang="en-US" sz="2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/bin/sleep  </a:t>
            </a:r>
            <a:r>
              <a:rPr lang="en-US" sz="21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owly_tannenba</a:t>
            </a:r>
            <a:endParaRPr lang="en-US" sz="2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800" dirty="0" smtClean="0">
                <a:cs typeface="Courier New" panose="02070309020205020404" pitchFamily="49" charset="0"/>
              </a:rPr>
              <a:t>shows running containers</a:t>
            </a:r>
          </a:p>
          <a:p>
            <a:pPr marL="0" indent="0">
              <a:buNone/>
            </a:pP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docker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ps</a:t>
            </a: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–a</a:t>
            </a:r>
          </a:p>
          <a:p>
            <a:pPr marL="0" indent="0">
              <a:buNone/>
            </a:pPr>
            <a:r>
              <a:rPr lang="en-US" sz="2100" dirty="0">
                <a:latin typeface="Courier New" panose="02070309020205020404" pitchFamily="49" charset="0"/>
                <a:cs typeface="Courier New" panose="02070309020205020404" pitchFamily="49" charset="0"/>
              </a:rPr>
              <a:t>CONTAINER ID IMAGE          COMMAND     NAMES</a:t>
            </a:r>
          </a:p>
          <a:p>
            <a:pPr marL="0" indent="0">
              <a:buNone/>
            </a:pPr>
            <a:r>
              <a:rPr lang="en-US" sz="2100" dirty="0">
                <a:latin typeface="Courier New" panose="02070309020205020404" pitchFamily="49" charset="0"/>
                <a:cs typeface="Courier New" panose="02070309020205020404" pitchFamily="49" charset="0"/>
              </a:rPr>
              <a:t>b71fff77e7b9  </a:t>
            </a:r>
            <a:r>
              <a:rPr lang="en-US" sz="2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ubuntu:latest</a:t>
            </a:r>
            <a:r>
              <a:rPr lang="en-US" sz="2100" dirty="0">
                <a:latin typeface="Courier New" panose="02070309020205020404" pitchFamily="49" charset="0"/>
                <a:cs typeface="Courier New" panose="02070309020205020404" pitchFamily="49" charset="0"/>
              </a:rPr>
              <a:t> /bin/sleep  </a:t>
            </a:r>
            <a:r>
              <a:rPr lang="en-US" sz="21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owly_tannenba</a:t>
            </a:r>
            <a:endParaRPr lang="en-US" sz="21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7eff0a4dd0b4  </a:t>
            </a:r>
            <a:r>
              <a:rPr lang="en-US" sz="21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debian:jessie</a:t>
            </a:r>
            <a:r>
              <a:rPr lang="en-US" sz="21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100" dirty="0">
                <a:latin typeface="Courier New" panose="02070309020205020404" pitchFamily="49" charset="0"/>
                <a:cs typeface="Courier New" panose="02070309020205020404" pitchFamily="49" charset="0"/>
              </a:rPr>
              <a:t>/bin/sleep  </a:t>
            </a:r>
            <a:r>
              <a:rPr lang="en-US" sz="21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owly_tannenba</a:t>
            </a:r>
            <a:endParaRPr lang="en-US" sz="2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1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800" dirty="0" smtClean="0"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3066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Black" panose="020B0A04020102020204" pitchFamily="34" charset="0"/>
              </a:rPr>
              <a:t>Operations on Containers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 </a:t>
            </a:r>
            <a:r>
              <a:rPr lang="en-US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docker</a:t>
            </a: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ps</a:t>
            </a: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–a</a:t>
            </a:r>
          </a:p>
          <a:p>
            <a:pPr marL="0" indent="0">
              <a:buNone/>
            </a:pPr>
            <a:endParaRPr lang="en-US" sz="2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 </a:t>
            </a:r>
            <a:r>
              <a:rPr lang="en-US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docker</a:t>
            </a: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run …</a:t>
            </a:r>
          </a:p>
          <a:p>
            <a:pPr marL="0" indent="0">
              <a:buNone/>
            </a:pPr>
            <a:endParaRPr lang="en-US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 </a:t>
            </a:r>
            <a:r>
              <a:rPr lang="en-US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docker</a:t>
            </a: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stop </a:t>
            </a:r>
            <a:r>
              <a:rPr lang="en-US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containerId</a:t>
            </a:r>
            <a:endParaRPr lang="en-US" sz="2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 </a:t>
            </a:r>
            <a:r>
              <a:rPr lang="en-US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docker</a:t>
            </a: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restart </a:t>
            </a:r>
            <a:r>
              <a:rPr lang="en-US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containerId</a:t>
            </a:r>
            <a:endParaRPr lang="en-US" sz="2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 </a:t>
            </a:r>
            <a:r>
              <a:rPr lang="en-US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docker</a:t>
            </a: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rm</a:t>
            </a: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containerId</a:t>
            </a:r>
            <a:endParaRPr lang="en-US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8959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Black" panose="020B0A04020102020204" pitchFamily="34" charset="0"/>
              </a:rPr>
              <a:t>Where is my output?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US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 </a:t>
            </a:r>
            <a:r>
              <a:rPr lang="en-US" sz="28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docker</a:t>
            </a:r>
            <a:r>
              <a:rPr lang="en-US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diff </a:t>
            </a:r>
            <a:r>
              <a:rPr lang="en-US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containerId</a:t>
            </a:r>
            <a:endParaRPr lang="en-US" sz="2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pt-BR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$ sudo docker diff </a:t>
            </a:r>
            <a:r>
              <a:rPr lang="pt-BR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7bbb </a:t>
            </a:r>
          </a:p>
          <a:p>
            <a:pPr marL="0" indent="0">
              <a:buNone/>
            </a:pPr>
            <a:r>
              <a:rPr lang="pt-BR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 </a:t>
            </a:r>
            <a:r>
              <a:rPr lang="pt-BR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/dev </a:t>
            </a:r>
            <a:endParaRPr lang="pt-BR" sz="2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pt-BR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 </a:t>
            </a:r>
            <a:r>
              <a:rPr lang="pt-BR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/dev/kmsg </a:t>
            </a:r>
            <a:endParaRPr lang="pt-BR" sz="2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pt-BR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 </a:t>
            </a:r>
            <a:r>
              <a:rPr lang="pt-BR" sz="2800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pt-BR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etc</a:t>
            </a:r>
          </a:p>
          <a:p>
            <a:pPr marL="0" indent="0">
              <a:buNone/>
            </a:pPr>
            <a:r>
              <a:rPr lang="pt-BR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 /foo</a:t>
            </a:r>
            <a:endParaRPr lang="en-US" sz="2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 </a:t>
            </a:r>
            <a:r>
              <a:rPr lang="en-US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docker</a:t>
            </a: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cp</a:t>
            </a: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containerId</a:t>
            </a: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:/path /host</a:t>
            </a:r>
            <a:endParaRPr lang="en-US" sz="28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800" dirty="0" smtClean="0"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800" dirty="0" smtClean="0">
                <a:cs typeface="Courier New" panose="02070309020205020404" pitchFamily="49" charset="0"/>
              </a:rPr>
              <a:t>Works on running or stopped containers</a:t>
            </a:r>
          </a:p>
        </p:txBody>
      </p:sp>
    </p:spTree>
    <p:extLst>
      <p:ext uri="{BB962C8B-B14F-4D97-AF65-F5344CB8AC3E}">
        <p14:creationId xmlns:p14="http://schemas.microsoft.com/office/powerpoint/2010/main" val="1574994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Black" panose="020B0A04020102020204" pitchFamily="34" charset="0"/>
              </a:rPr>
              <a:t>Or, use “volumes”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b="1" dirty="0" smtClean="0"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docker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run –v /host:/container …</a:t>
            </a: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cs typeface="Courier New" panose="02070309020205020404" pitchFamily="49" charset="0"/>
              </a:rPr>
              <a:t>Volume </a:t>
            </a:r>
            <a:r>
              <a:rPr lang="en-US" dirty="0" smtClean="0">
                <a:cs typeface="Courier New" panose="02070309020205020404" pitchFamily="49" charset="0"/>
              </a:rPr>
              <a:t>is a directory that isn’t mapped</a:t>
            </a:r>
          </a:p>
          <a:p>
            <a:pPr marL="0" indent="0">
              <a:buNone/>
            </a:pPr>
            <a:r>
              <a:rPr lang="en-US" dirty="0" smtClean="0">
                <a:cs typeface="Courier New" panose="02070309020205020404" pitchFamily="49" charset="0"/>
              </a:rPr>
              <a:t>Output to volume goes directly to host</a:t>
            </a:r>
          </a:p>
          <a:p>
            <a:pPr marL="0" indent="0">
              <a:buNone/>
            </a:pPr>
            <a:r>
              <a:rPr lang="en-US" dirty="0" smtClean="0">
                <a:cs typeface="Courier New" panose="02070309020205020404" pitchFamily="49" charset="0"/>
              </a:rPr>
              <a:t>Fast:  just a local mount</a:t>
            </a:r>
          </a:p>
        </p:txBody>
      </p:sp>
    </p:spTree>
    <p:extLst>
      <p:ext uri="{BB962C8B-B14F-4D97-AF65-F5344CB8AC3E}">
        <p14:creationId xmlns:p14="http://schemas.microsoft.com/office/powerpoint/2010/main" val="1950152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Black" panose="020B0A04020102020204" pitchFamily="34" charset="0"/>
              </a:rPr>
              <a:t>Why should you care?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Reproducibilty</a:t>
            </a:r>
            <a:endParaRPr lang="en-US" dirty="0" smtClean="0"/>
          </a:p>
          <a:p>
            <a:pPr lvl="1"/>
            <a:r>
              <a:rPr lang="en-US" dirty="0" smtClean="0"/>
              <a:t>How many .</a:t>
            </a:r>
            <a:r>
              <a:rPr lang="en-US" dirty="0" err="1" smtClean="0"/>
              <a:t>so’s</a:t>
            </a:r>
            <a:r>
              <a:rPr lang="en-US" dirty="0" smtClean="0"/>
              <a:t> in /</a:t>
            </a:r>
            <a:r>
              <a:rPr lang="en-US" dirty="0" err="1" smtClean="0"/>
              <a:t>usr</a:t>
            </a:r>
            <a:r>
              <a:rPr lang="en-US" dirty="0" smtClean="0"/>
              <a:t>/lib64 do you use?</a:t>
            </a:r>
          </a:p>
          <a:p>
            <a:pPr lvl="1"/>
            <a:r>
              <a:rPr lang="en-US" dirty="0" smtClean="0"/>
              <a:t>Will a RHEL 6 app run on RHEL 9 in five years?</a:t>
            </a:r>
          </a:p>
          <a:p>
            <a:r>
              <a:rPr lang="en-US" dirty="0" smtClean="0"/>
              <a:t>Packaging</a:t>
            </a:r>
          </a:p>
          <a:p>
            <a:pPr lvl="1"/>
            <a:r>
              <a:rPr lang="en-US" dirty="0" smtClean="0"/>
              <a:t>Image is a great to package large software stacks</a:t>
            </a:r>
          </a:p>
          <a:p>
            <a:r>
              <a:rPr lang="en-US" dirty="0" smtClean="0"/>
              <a:t>Ease of inspection and management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Imagine an OSG with container support!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5447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895600"/>
            <a:ext cx="8229600" cy="1143000"/>
          </a:xfrm>
        </p:spPr>
        <p:txBody>
          <a:bodyPr>
            <a:noAutofit/>
          </a:bodyPr>
          <a:lstStyle/>
          <a:p>
            <a:r>
              <a:rPr lang="en-US" sz="6600" dirty="0" smtClean="0">
                <a:latin typeface="Arial Black" panose="020B0A04020102020204" pitchFamily="34" charset="0"/>
              </a:rPr>
              <a:t>I Know What You</a:t>
            </a:r>
            <a:br>
              <a:rPr lang="en-US" sz="6600" dirty="0" smtClean="0">
                <a:latin typeface="Arial Black" panose="020B0A04020102020204" pitchFamily="34" charset="0"/>
              </a:rPr>
            </a:br>
            <a:r>
              <a:rPr lang="en-US" sz="6600" dirty="0" smtClean="0">
                <a:latin typeface="Arial Black" panose="020B0A04020102020204" pitchFamily="34" charset="0"/>
              </a:rPr>
              <a:t>Are Thinking!</a:t>
            </a:r>
            <a:endParaRPr lang="en-US" sz="66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4414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Arial Black" panose="020B0A04020102020204" pitchFamily="34" charset="0"/>
              </a:rPr>
              <a:t>Isn’t this a Virtual Machine?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Containers </a:t>
            </a:r>
            <a:r>
              <a:rPr lang="en-US" dirty="0" smtClean="0">
                <a:solidFill>
                  <a:srgbClr val="FF0000"/>
                </a:solidFill>
              </a:rPr>
              <a:t>share Linux kernel </a:t>
            </a:r>
            <a:r>
              <a:rPr lang="en-US" dirty="0" smtClean="0"/>
              <a:t>with host</a:t>
            </a:r>
          </a:p>
          <a:p>
            <a:r>
              <a:rPr lang="en-US" dirty="0" smtClean="0"/>
              <a:t>Host can “</a:t>
            </a:r>
            <a:r>
              <a:rPr lang="en-US" dirty="0" err="1" smtClean="0"/>
              <a:t>ps</a:t>
            </a:r>
            <a:r>
              <a:rPr lang="en-US" dirty="0" smtClean="0"/>
              <a:t>” into container</a:t>
            </a:r>
          </a:p>
          <a:p>
            <a:pPr lvl="1"/>
            <a:r>
              <a:rPr lang="en-US" dirty="0" smtClean="0"/>
              <a:t>One-way mirror, not black box</a:t>
            </a:r>
          </a:p>
          <a:p>
            <a:r>
              <a:rPr lang="en-US" dirty="0" smtClean="0"/>
              <a:t>Docker provides namespace for images</a:t>
            </a:r>
          </a:p>
          <a:p>
            <a:r>
              <a:rPr lang="en-US" dirty="0" smtClean="0"/>
              <a:t>Docker containers do not run system daemons</a:t>
            </a:r>
          </a:p>
          <a:p>
            <a:pPr lvl="1"/>
            <a:r>
              <a:rPr lang="en-US" dirty="0" smtClean="0"/>
              <a:t>CUPS, email, </a:t>
            </a:r>
            <a:r>
              <a:rPr lang="en-US" dirty="0" err="1" smtClean="0"/>
              <a:t>cron</a:t>
            </a:r>
            <a:r>
              <a:rPr lang="en-US" dirty="0" smtClean="0"/>
              <a:t>, </a:t>
            </a:r>
            <a:r>
              <a:rPr lang="en-US" dirty="0" err="1" smtClean="0"/>
              <a:t>init</a:t>
            </a:r>
            <a:r>
              <a:rPr lang="en-US" dirty="0" smtClean="0"/>
              <a:t>, </a:t>
            </a:r>
            <a:r>
              <a:rPr lang="en-US" dirty="0" err="1" smtClean="0"/>
              <a:t>fsck</a:t>
            </a:r>
            <a:r>
              <a:rPr lang="en-US" dirty="0" smtClean="0"/>
              <a:t>, (think about security!)</a:t>
            </a:r>
          </a:p>
          <a:p>
            <a:r>
              <a:rPr lang="en-US" dirty="0" smtClean="0"/>
              <a:t>Docker images much smaller than VM ones</a:t>
            </a:r>
          </a:p>
          <a:p>
            <a:pPr lvl="1"/>
            <a:r>
              <a:rPr lang="en-US" dirty="0" smtClean="0"/>
              <a:t>Just a set of files, not a disk image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Much more likely to be universally available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5122" name="Picture 2" descr="KV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0" y="6954391"/>
            <a:ext cx="2857500" cy="885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http://www.livehacking.com/web/wp-content/uploads/2012/06/xen_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2400" y="6248400"/>
            <a:ext cx="28575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20239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3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rial Black" panose="020B0A04020102020204" pitchFamily="34" charset="0"/>
              </a:rPr>
              <a:t>Semantics:</a:t>
            </a:r>
            <a:br>
              <a:rPr lang="en-US" dirty="0" smtClean="0">
                <a:latin typeface="Arial Black" panose="020B0A04020102020204" pitchFamily="34" charset="0"/>
              </a:rPr>
            </a:br>
            <a:r>
              <a:rPr lang="en-US" dirty="0" smtClean="0">
                <a:latin typeface="Arial Black" panose="020B0A04020102020204" pitchFamily="34" charset="0"/>
              </a:rPr>
              <a:t>VM vs. Container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VMs provide ONE operation:</a:t>
            </a:r>
          </a:p>
          <a:p>
            <a:pPr lvl="1"/>
            <a:r>
              <a:rPr lang="en-US" dirty="0" smtClean="0"/>
              <a:t>Boot the black box</a:t>
            </a:r>
          </a:p>
          <a:p>
            <a:pPr lvl="1"/>
            <a:r>
              <a:rPr lang="en-US" dirty="0" smtClean="0"/>
              <a:t>Run until </a:t>
            </a:r>
            <a:r>
              <a:rPr lang="en-US" dirty="0" err="1" smtClean="0"/>
              <a:t>poweroff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smtClean="0"/>
              <a:t>Containers provide process interface:</a:t>
            </a:r>
          </a:p>
          <a:p>
            <a:pPr lvl="1"/>
            <a:r>
              <a:rPr lang="en-US" dirty="0" smtClean="0"/>
              <a:t>Start this process within the contain</a:t>
            </a:r>
          </a:p>
          <a:p>
            <a:pPr lvl="1"/>
            <a:r>
              <a:rPr lang="en-US" dirty="0" smtClean="0"/>
              <a:t>Run until that process exits</a:t>
            </a:r>
          </a:p>
          <a:p>
            <a:pPr lvl="1"/>
            <a:r>
              <a:rPr lang="en-US" dirty="0" smtClean="0"/>
              <a:t>Much more Condor-like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0918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 Black" panose="020B0A04020102020204" pitchFamily="34" charset="0"/>
              </a:rPr>
              <a:t>Docker and HTCondor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2954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Package HTCondor as </a:t>
            </a:r>
            <a:r>
              <a:rPr lang="en-US" dirty="0" err="1" smtClean="0"/>
              <a:t>docker</a:t>
            </a:r>
            <a:r>
              <a:rPr lang="en-US" dirty="0" smtClean="0"/>
              <a:t> image</a:t>
            </a:r>
            <a:endParaRPr lang="en-US" dirty="0"/>
          </a:p>
          <a:p>
            <a:r>
              <a:rPr lang="en-US" dirty="0" smtClean="0"/>
              <a:t>Add new “</a:t>
            </a:r>
            <a:r>
              <a:rPr lang="en-US" dirty="0" err="1" smtClean="0"/>
              <a:t>docker</a:t>
            </a:r>
            <a:r>
              <a:rPr lang="en-US" dirty="0" smtClean="0"/>
              <a:t> universe”</a:t>
            </a:r>
          </a:p>
          <a:p>
            <a:pPr lvl="1"/>
            <a:r>
              <a:rPr lang="en-US" dirty="0" smtClean="0"/>
              <a:t>(not actually new universe id)</a:t>
            </a:r>
            <a:endParaRPr lang="en-US" dirty="0"/>
          </a:p>
        </p:txBody>
      </p:sp>
      <p:pic>
        <p:nvPicPr>
          <p:cNvPr id="4098" name="Picture 2" descr="HTCondor High Throughput Computi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3886200"/>
            <a:ext cx="5838825" cy="1390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1936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rial Black" panose="020B0A04020102020204" pitchFamily="34" charset="0"/>
              </a:rPr>
              <a:t>Installation of </a:t>
            </a:r>
            <a:r>
              <a:rPr lang="en-US" dirty="0" err="1" smtClean="0">
                <a:latin typeface="Arial Black" panose="020B0A04020102020204" pitchFamily="34" charset="0"/>
              </a:rPr>
              <a:t>docker</a:t>
            </a:r>
            <a:r>
              <a:rPr lang="en-US" dirty="0" smtClean="0">
                <a:latin typeface="Arial Black" panose="020B0A04020102020204" pitchFamily="34" charset="0"/>
              </a:rPr>
              <a:t> universe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767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Need condor 8.3.6+</a:t>
            </a:r>
          </a:p>
          <a:p>
            <a:pPr marL="0" indent="0">
              <a:buNone/>
            </a:pPr>
            <a:r>
              <a:rPr lang="en-US" dirty="0" smtClean="0"/>
              <a:t>Need </a:t>
            </a:r>
            <a:r>
              <a:rPr lang="en-US" dirty="0" err="1" smtClean="0"/>
              <a:t>docker</a:t>
            </a:r>
            <a:r>
              <a:rPr lang="en-US" dirty="0" smtClean="0"/>
              <a:t> (maybe from EPEL)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 yum install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docker-io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/>
              <a:t>Docker is moving fast:  </a:t>
            </a:r>
            <a:r>
              <a:rPr lang="en-US" dirty="0" err="1" smtClean="0"/>
              <a:t>docker</a:t>
            </a:r>
            <a:r>
              <a:rPr lang="en-US" dirty="0" smtClean="0"/>
              <a:t> 1.6+, ideally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odd bugs with older </a:t>
            </a:r>
            <a:r>
              <a:rPr lang="en-US" dirty="0" err="1" smtClean="0"/>
              <a:t>dockers</a:t>
            </a:r>
            <a:r>
              <a:rPr lang="en-US" dirty="0" smtClean="0"/>
              <a:t>!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Condor needs to be in the </a:t>
            </a:r>
            <a:r>
              <a:rPr lang="en-US" dirty="0" err="1" smtClean="0"/>
              <a:t>docker</a:t>
            </a:r>
            <a:r>
              <a:rPr lang="en-US" dirty="0" smtClean="0"/>
              <a:t> group!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useradd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–G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docker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condor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 service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docker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start</a:t>
            </a:r>
          </a:p>
        </p:txBody>
      </p:sp>
    </p:spTree>
    <p:extLst>
      <p:ext uri="{BB962C8B-B14F-4D97-AF65-F5344CB8AC3E}">
        <p14:creationId xmlns:p14="http://schemas.microsoft.com/office/powerpoint/2010/main" val="166949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rial Black" panose="020B0A04020102020204" pitchFamily="34" charset="0"/>
              </a:rPr>
              <a:t>Ancient History:</a:t>
            </a:r>
            <a:br>
              <a:rPr lang="en-US" dirty="0" smtClean="0">
                <a:latin typeface="Arial Black" panose="020B0A04020102020204" pitchFamily="34" charset="0"/>
              </a:rPr>
            </a:br>
            <a:r>
              <a:rPr lang="en-US" dirty="0" err="1" smtClean="0">
                <a:latin typeface="Arial Black" panose="020B0A04020102020204" pitchFamily="34" charset="0"/>
              </a:rPr>
              <a:t>Chroot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HTCondor used to </a:t>
            </a:r>
            <a:r>
              <a:rPr lang="en-US" dirty="0" err="1" smtClean="0"/>
              <a:t>chroot</a:t>
            </a:r>
            <a:r>
              <a:rPr lang="en-US" dirty="0" smtClean="0"/>
              <a:t> every job: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No job could touch the file system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Private files in host machine stayed private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5605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 Black" panose="020B0A04020102020204" pitchFamily="34" charset="0"/>
              </a:rPr>
              <a:t>What?  No Knobs?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767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Default install should require no condor knobs!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But we have them anyway: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DOCKER = /</a:t>
            </a:r>
            <a:r>
              <a:rPr lang="en-US" dirty="0" err="1" smtClean="0"/>
              <a:t>usr</a:t>
            </a:r>
            <a:r>
              <a:rPr lang="en-US" dirty="0" smtClean="0"/>
              <a:t>/bin/</a:t>
            </a:r>
            <a:r>
              <a:rPr lang="en-US" dirty="0" err="1" smtClean="0"/>
              <a:t>docker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3336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rial Black" panose="020B0A04020102020204" pitchFamily="34" charset="0"/>
              </a:rPr>
              <a:t>Condor startd detects </a:t>
            </a:r>
            <a:r>
              <a:rPr lang="en-US" dirty="0" err="1" smtClean="0">
                <a:latin typeface="Arial Black" panose="020B0A04020102020204" pitchFamily="34" charset="0"/>
              </a:rPr>
              <a:t>docker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1"/>
            <a:ext cx="8686800" cy="48767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 </a:t>
            </a:r>
            <a:r>
              <a:rPr lang="en-US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condor_status</a:t>
            </a: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–l | </a:t>
            </a:r>
            <a:r>
              <a:rPr lang="en-US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grep</a:t>
            </a: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–</a:t>
            </a:r>
            <a:r>
              <a:rPr lang="en-US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8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8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docker</a:t>
            </a:r>
            <a:endParaRPr lang="en-US" sz="28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HasDocker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true</a:t>
            </a:r>
          </a:p>
          <a:p>
            <a:pPr marL="0" indent="0">
              <a:buNone/>
            </a:pP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DockerVersion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 "Docker version 1.5.0, build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a8a31ef/1.5.0“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condor_status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–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HasDocker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Check </a:t>
            </a:r>
            <a:r>
              <a:rPr lang="en-US" dirty="0" err="1" smtClean="0"/>
              <a:t>StarterLog</a:t>
            </a:r>
            <a:r>
              <a:rPr lang="en-US" dirty="0" smtClean="0"/>
              <a:t> for error messages</a:t>
            </a:r>
          </a:p>
        </p:txBody>
      </p:sp>
    </p:spTree>
    <p:extLst>
      <p:ext uri="{BB962C8B-B14F-4D97-AF65-F5344CB8AC3E}">
        <p14:creationId xmlns:p14="http://schemas.microsoft.com/office/powerpoint/2010/main" val="166949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Black" panose="020B0A04020102020204" pitchFamily="34" charset="0"/>
              </a:rPr>
              <a:t>Docker Universe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672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universe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docker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executable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 /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bin/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my_executable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arguments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 arg1</a:t>
            </a:r>
          </a:p>
          <a:p>
            <a:pPr marL="0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docker_image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deb7_and_HEP_stack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transfer_input_files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some_input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output = out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error = err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log = log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queue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5387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rial Black" panose="020B0A04020102020204" pitchFamily="34" charset="0"/>
              </a:rPr>
              <a:t>Docker Universe Job</a:t>
            </a:r>
            <a:br>
              <a:rPr lang="en-US" dirty="0" smtClean="0">
                <a:latin typeface="Arial Black" panose="020B0A04020102020204" pitchFamily="34" charset="0"/>
              </a:rPr>
            </a:br>
            <a:r>
              <a:rPr lang="en-US" dirty="0" smtClean="0">
                <a:latin typeface="Arial Black" panose="020B0A04020102020204" pitchFamily="34" charset="0"/>
              </a:rPr>
              <a:t>Is still a job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Docker containers have the job-nature</a:t>
            </a:r>
          </a:p>
          <a:p>
            <a:pPr lvl="1"/>
            <a:r>
              <a:rPr lang="en-US" dirty="0" err="1"/>
              <a:t>c</a:t>
            </a:r>
            <a:r>
              <a:rPr lang="en-US" dirty="0" err="1" smtClean="0"/>
              <a:t>ondor_submit</a:t>
            </a:r>
            <a:endParaRPr lang="en-US" dirty="0" smtClean="0"/>
          </a:p>
          <a:p>
            <a:pPr lvl="1"/>
            <a:r>
              <a:rPr lang="en-US" dirty="0" err="1"/>
              <a:t>c</a:t>
            </a:r>
            <a:r>
              <a:rPr lang="en-US" dirty="0" err="1" smtClean="0"/>
              <a:t>ondor_rm</a:t>
            </a:r>
            <a:endParaRPr lang="en-US" dirty="0" smtClean="0"/>
          </a:p>
          <a:p>
            <a:pPr lvl="1"/>
            <a:r>
              <a:rPr lang="en-US" dirty="0" err="1"/>
              <a:t>c</a:t>
            </a:r>
            <a:r>
              <a:rPr lang="en-US" dirty="0" err="1" smtClean="0"/>
              <a:t>ondor_hold</a:t>
            </a:r>
            <a:endParaRPr lang="en-US" dirty="0" smtClean="0"/>
          </a:p>
          <a:p>
            <a:pPr lvl="1"/>
            <a:r>
              <a:rPr lang="en-US" dirty="0" smtClean="0"/>
              <a:t>Write entries to the </a:t>
            </a:r>
            <a:r>
              <a:rPr lang="en-US" strike="sngStrike" dirty="0" smtClean="0"/>
              <a:t>user log </a:t>
            </a:r>
            <a:r>
              <a:rPr lang="en-US" dirty="0"/>
              <a:t> </a:t>
            </a:r>
            <a:r>
              <a:rPr lang="en-US" dirty="0" smtClean="0"/>
              <a:t>event log</a:t>
            </a:r>
          </a:p>
          <a:p>
            <a:pPr lvl="1"/>
            <a:r>
              <a:rPr lang="en-US" dirty="0" err="1" smtClean="0"/>
              <a:t>condor_dagman</a:t>
            </a:r>
            <a:r>
              <a:rPr lang="en-US" dirty="0" smtClean="0"/>
              <a:t> works with them</a:t>
            </a:r>
          </a:p>
          <a:p>
            <a:pPr lvl="1"/>
            <a:r>
              <a:rPr lang="en-US" dirty="0" smtClean="0"/>
              <a:t>Policy expressions work.</a:t>
            </a:r>
          </a:p>
          <a:p>
            <a:pPr lvl="1"/>
            <a:r>
              <a:rPr lang="en-US" dirty="0" smtClean="0"/>
              <a:t>Matchmaking works</a:t>
            </a:r>
          </a:p>
          <a:p>
            <a:pPr lvl="1"/>
            <a:r>
              <a:rPr lang="en-US" dirty="0" smtClean="0"/>
              <a:t>User </a:t>
            </a:r>
            <a:r>
              <a:rPr lang="en-US" dirty="0" err="1" smtClean="0"/>
              <a:t>prio</a:t>
            </a:r>
            <a:r>
              <a:rPr lang="en-US" dirty="0" smtClean="0"/>
              <a:t> / job </a:t>
            </a:r>
            <a:r>
              <a:rPr lang="en-US" dirty="0" err="1" smtClean="0"/>
              <a:t>prio</a:t>
            </a:r>
            <a:r>
              <a:rPr lang="en-US" dirty="0" smtClean="0"/>
              <a:t> / group quotas all work</a:t>
            </a:r>
          </a:p>
          <a:p>
            <a:pPr lvl="1"/>
            <a:r>
              <a:rPr lang="en-US" dirty="0" err="1" smtClean="0"/>
              <a:t>Stdin</a:t>
            </a:r>
            <a:r>
              <a:rPr lang="en-US" dirty="0" smtClean="0"/>
              <a:t>, </a:t>
            </a:r>
            <a:r>
              <a:rPr lang="en-US" dirty="0" err="1" smtClean="0"/>
              <a:t>stdout</a:t>
            </a:r>
            <a:r>
              <a:rPr lang="en-US" dirty="0" smtClean="0"/>
              <a:t>, </a:t>
            </a:r>
            <a:r>
              <a:rPr lang="en-US" dirty="0" err="1" smtClean="0"/>
              <a:t>stderr</a:t>
            </a:r>
            <a:r>
              <a:rPr lang="en-US" dirty="0" smtClean="0"/>
              <a:t> work</a:t>
            </a:r>
          </a:p>
          <a:p>
            <a:pPr lvl="1"/>
            <a:r>
              <a:rPr lang="en-US" dirty="0" smtClean="0"/>
              <a:t>Etc. etc. etc.*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5380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Black" panose="020B0A04020102020204" pitchFamily="34" charset="0"/>
              </a:rPr>
              <a:t>Docker Universe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3715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universe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docker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executable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 /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bin/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my_executable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437249" y="3733800"/>
            <a:ext cx="73914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Executable comes either from submit machine or image</a:t>
            </a:r>
          </a:p>
          <a:p>
            <a:endParaRPr lang="en-US" sz="3200" dirty="0"/>
          </a:p>
          <a:p>
            <a:r>
              <a:rPr lang="en-US" sz="3200" dirty="0" smtClean="0"/>
              <a:t>NEVER FROM execute machine!</a:t>
            </a:r>
            <a:endParaRPr lang="en-US" sz="3200" dirty="0"/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3124200" y="2743200"/>
            <a:ext cx="2286000" cy="1219200"/>
          </a:xfrm>
          <a:prstGeom prst="straightConnector1">
            <a:avLst/>
          </a:prstGeom>
          <a:ln w="603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7768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Black" panose="020B0A04020102020204" pitchFamily="34" charset="0"/>
              </a:rPr>
              <a:t>Docker Universe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371599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universe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docker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# executable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 /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bin/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my_executable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437249" y="3733800"/>
            <a:ext cx="73914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Executable can even be omitted!</a:t>
            </a:r>
          </a:p>
          <a:p>
            <a:r>
              <a:rPr lang="en-US" sz="3200" dirty="0"/>
              <a:t>	</a:t>
            </a:r>
            <a:r>
              <a:rPr lang="en-US" sz="3200" dirty="0" smtClean="0"/>
              <a:t>trivia:  true for what other universe?</a:t>
            </a:r>
          </a:p>
          <a:p>
            <a:endParaRPr lang="en-US" sz="3200" dirty="0"/>
          </a:p>
          <a:p>
            <a:r>
              <a:rPr lang="en-US" sz="3200" dirty="0" smtClean="0"/>
              <a:t>(Images can name a default command)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286603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Black" panose="020B0A04020102020204" pitchFamily="34" charset="0"/>
              </a:rPr>
              <a:t>Docker Universe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371599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universe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docker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executable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./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my_executable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nput_files</a:t>
            </a:r>
            <a:r>
              <a:rPr lang="en-US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my_executable</a:t>
            </a:r>
            <a:endParaRPr lang="en-US" dirty="0" smtClean="0">
              <a:solidFill>
                <a:srgbClr val="FF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09600" y="3733800"/>
            <a:ext cx="821904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If </a:t>
            </a:r>
            <a:r>
              <a:rPr lang="en-US" sz="3200" dirty="0" smtClean="0"/>
              <a:t>executable is transferred, </a:t>
            </a:r>
            <a:endParaRPr lang="en-US" sz="3200" dirty="0" smtClean="0"/>
          </a:p>
          <a:p>
            <a:r>
              <a:rPr lang="en-US" sz="3200" dirty="0" smtClean="0"/>
              <a:t>Executable copied from submit machine </a:t>
            </a:r>
          </a:p>
          <a:p>
            <a:r>
              <a:rPr lang="en-US" sz="3200" dirty="0"/>
              <a:t>	</a:t>
            </a:r>
            <a:r>
              <a:rPr lang="en-US" sz="3200" dirty="0" smtClean="0"/>
              <a:t>(useful for scripts)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0896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Black" panose="020B0A04020102020204" pitchFamily="34" charset="0"/>
              </a:rPr>
              <a:t>Docker Universe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9811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universe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docker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executable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= /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bin/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my_executable</a:t>
            </a: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docker_image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=deb7_and_HEP_stack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905000" y="4343400"/>
            <a:ext cx="6705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Image is the name of the </a:t>
            </a:r>
            <a:r>
              <a:rPr lang="en-US" sz="2400" dirty="0" err="1" smtClean="0"/>
              <a:t>docker</a:t>
            </a:r>
            <a:r>
              <a:rPr lang="en-US" sz="2400" dirty="0" smtClean="0"/>
              <a:t> image stored on execute machine.  Condor will fetch it if needed.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17768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Black" panose="020B0A04020102020204" pitchFamily="34" charset="0"/>
              </a:rPr>
              <a:t>Docker Universe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5239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universe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docker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transfer_input_files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some_input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600200" y="3955197"/>
            <a:ext cx="5181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HTCondor can transfer input files from submit machine into container</a:t>
            </a:r>
          </a:p>
          <a:p>
            <a:endParaRPr lang="en-US" sz="2400" dirty="0"/>
          </a:p>
          <a:p>
            <a:r>
              <a:rPr lang="en-US" sz="2400" dirty="0" smtClean="0"/>
              <a:t>(same with output in reverse)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17768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Black" panose="020B0A04020102020204" pitchFamily="34" charset="0"/>
              </a:rPr>
              <a:t>Condor’s use of Docker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6481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Condor volume mounts the scratch </a:t>
            </a:r>
            <a:r>
              <a:rPr lang="en-US" dirty="0" err="1" smtClean="0"/>
              <a:t>dir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Condor sets the </a:t>
            </a:r>
            <a:r>
              <a:rPr lang="en-US" dirty="0" err="1" smtClean="0"/>
              <a:t>cwd</a:t>
            </a:r>
            <a:r>
              <a:rPr lang="en-US" dirty="0" smtClean="0"/>
              <a:t> of job to the scratch </a:t>
            </a:r>
            <a:r>
              <a:rPr lang="en-US" dirty="0" err="1" smtClean="0"/>
              <a:t>dir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Can’t see NFS mounted </a:t>
            </a:r>
            <a:r>
              <a:rPr lang="en-US" dirty="0" err="1" smtClean="0"/>
              <a:t>filesystems</a:t>
            </a:r>
            <a:r>
              <a:rPr lang="en-US" dirty="0" smtClean="0"/>
              <a:t>!</a:t>
            </a:r>
          </a:p>
          <a:p>
            <a:pPr marL="0" indent="0">
              <a:buNone/>
            </a:pPr>
            <a:r>
              <a:rPr lang="en-US" dirty="0" smtClean="0"/>
              <a:t>Condor runs the job with the usual </a:t>
            </a:r>
            <a:r>
              <a:rPr lang="en-US" dirty="0" err="1" smtClean="0"/>
              <a:t>uid</a:t>
            </a:r>
            <a:r>
              <a:rPr lang="en-US" dirty="0" smtClean="0"/>
              <a:t> rules.</a:t>
            </a:r>
          </a:p>
          <a:p>
            <a:pPr marL="0" indent="0">
              <a:buNone/>
            </a:pPr>
            <a:r>
              <a:rPr lang="en-US" dirty="0" smtClean="0"/>
              <a:t>Sets container name to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HTCJob</a:t>
            </a:r>
            <a:r>
              <a:rPr lang="en-US" dirty="0" smtClean="0"/>
              <a:t>_$(CLUSTER) _$(PROC)_</a:t>
            </a:r>
            <a:r>
              <a:rPr lang="en-US" dirty="0" err="1" smtClean="0"/>
              <a:t>slotName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896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latin typeface="Arial Black" panose="020B0A04020102020204" pitchFamily="34" charset="0"/>
              </a:rPr>
              <a:t>Chroot</a:t>
            </a:r>
            <a:r>
              <a:rPr lang="en-US" dirty="0" smtClean="0">
                <a:latin typeface="Arial Black" panose="020B0A04020102020204" pitchFamily="34" charset="0"/>
              </a:rPr>
              <a:t>: more trouble</a:t>
            </a:r>
            <a:br>
              <a:rPr lang="en-US" dirty="0" smtClean="0">
                <a:latin typeface="Arial Black" panose="020B0A04020102020204" pitchFamily="34" charset="0"/>
              </a:rPr>
            </a:br>
            <a:r>
              <a:rPr lang="en-US" dirty="0" smtClean="0">
                <a:latin typeface="Arial Black" panose="020B0A04020102020204" pitchFamily="34" charset="0"/>
              </a:rPr>
              <a:t>than value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Increasingly difficult to work: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Shared libraries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/dev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/sys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/</a:t>
            </a:r>
            <a:r>
              <a:rPr lang="en-US" dirty="0" err="1" smtClean="0"/>
              <a:t>etc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/</a:t>
            </a:r>
            <a:r>
              <a:rPr lang="en-US" dirty="0" err="1" smtClean="0"/>
              <a:t>var</a:t>
            </a:r>
            <a:r>
              <a:rPr lang="en-US" dirty="0" smtClean="0"/>
              <a:t>/run pipes for syslog, etc.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>
                <a:latin typeface="Arial Black" panose="020B0A04020102020204" pitchFamily="34" charset="0"/>
              </a:rPr>
              <a:t>How to create root </a:t>
            </a:r>
            <a:r>
              <a:rPr lang="en-US" dirty="0" err="1" smtClean="0">
                <a:latin typeface="Arial Black" panose="020B0A04020102020204" pitchFamily="34" charset="0"/>
              </a:rPr>
              <a:t>filesystem</a:t>
            </a:r>
            <a:r>
              <a:rPr lang="en-US" dirty="0" smtClean="0">
                <a:latin typeface="Arial Black" panose="020B0A04020102020204" pitchFamily="34" charset="0"/>
              </a:rPr>
              <a:t>?</a:t>
            </a:r>
          </a:p>
          <a:p>
            <a:pPr marL="0" indent="0" algn="ctr">
              <a:buNone/>
            </a:pPr>
            <a:r>
              <a:rPr lang="en-US" sz="1900" dirty="0" smtClean="0"/>
              <a:t>Easier now with yum, apt get, etc., but still hard:</a:t>
            </a:r>
            <a:endParaRPr lang="en-US" sz="1900" dirty="0"/>
          </a:p>
          <a:p>
            <a:pPr marL="0" indent="0">
              <a:buNone/>
            </a:pPr>
            <a:r>
              <a:rPr lang="en-US" dirty="0" smtClean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5605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Black" panose="020B0A04020102020204" pitchFamily="34" charset="0"/>
              </a:rPr>
              <a:t>Scratch </a:t>
            </a:r>
            <a:r>
              <a:rPr lang="en-US" dirty="0" err="1" smtClean="0">
                <a:latin typeface="Arial Black" panose="020B0A04020102020204" pitchFamily="34" charset="0"/>
              </a:rPr>
              <a:t>dir</a:t>
            </a:r>
            <a:r>
              <a:rPr lang="en-US" dirty="0" smtClean="0">
                <a:latin typeface="Arial Black" panose="020B0A04020102020204" pitchFamily="34" charset="0"/>
              </a:rPr>
              <a:t> == Volume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7243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Means normal file </a:t>
            </a:r>
            <a:r>
              <a:rPr lang="en-US" dirty="0" err="1" smtClean="0"/>
              <a:t>xfer</a:t>
            </a:r>
            <a:r>
              <a:rPr lang="en-US" dirty="0" smtClean="0"/>
              <a:t> rules apply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transfer in, transfer out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subdirectory rule holds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condor_tail</a:t>
            </a:r>
            <a:r>
              <a:rPr lang="en-US" dirty="0" smtClean="0"/>
              <a:t> works</a:t>
            </a:r>
          </a:p>
          <a:p>
            <a:pPr marL="0" indent="0">
              <a:buNone/>
            </a:pPr>
            <a:r>
              <a:rPr lang="en-US" dirty="0" err="1" smtClean="0"/>
              <a:t>RequestDisk</a:t>
            </a:r>
            <a:r>
              <a:rPr lang="en-US" dirty="0" smtClean="0"/>
              <a:t> applies to scratch </a:t>
            </a:r>
            <a:r>
              <a:rPr lang="en-US" dirty="0" err="1" smtClean="0"/>
              <a:t>dir</a:t>
            </a:r>
            <a:r>
              <a:rPr lang="en-US" dirty="0" smtClean="0"/>
              <a:t>, not container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Any changes to the container are not </a:t>
            </a:r>
            <a:r>
              <a:rPr lang="en-US" dirty="0" err="1" smtClean="0"/>
              <a:t>xfered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Container is removed on job exit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896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Black" panose="020B0A04020102020204" pitchFamily="34" charset="0"/>
              </a:rPr>
              <a:t>Docker Resource limiting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9811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RequestCpus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4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RequestMemory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1024M</a:t>
            </a:r>
          </a:p>
          <a:p>
            <a:pPr marL="0" indent="0">
              <a:buNone/>
            </a:pP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RequestDisk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Somewhat ignored…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143000" y="3733799"/>
            <a:ext cx="73914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/>
              <a:t>RequestCpus</a:t>
            </a:r>
            <a:r>
              <a:rPr lang="en-US" sz="3200" dirty="0" smtClean="0"/>
              <a:t> translated into </a:t>
            </a:r>
            <a:r>
              <a:rPr lang="en-US" sz="3200" dirty="0" err="1" smtClean="0"/>
              <a:t>cgroup</a:t>
            </a:r>
            <a:r>
              <a:rPr lang="en-US" sz="3200" dirty="0" smtClean="0"/>
              <a:t> shares</a:t>
            </a:r>
          </a:p>
          <a:p>
            <a:r>
              <a:rPr lang="en-US" sz="3200" dirty="0" err="1" smtClean="0"/>
              <a:t>RequestMemory</a:t>
            </a:r>
            <a:r>
              <a:rPr lang="en-US" sz="3200" dirty="0" smtClean="0"/>
              <a:t> enforced</a:t>
            </a:r>
          </a:p>
          <a:p>
            <a:r>
              <a:rPr lang="en-US" sz="3200" dirty="0"/>
              <a:t>	</a:t>
            </a:r>
            <a:r>
              <a:rPr lang="en-US" sz="3200" dirty="0" smtClean="0"/>
              <a:t>If exceeded, job gets OOM killed</a:t>
            </a:r>
          </a:p>
          <a:p>
            <a:r>
              <a:rPr lang="en-US" sz="3200" dirty="0"/>
              <a:t>	</a:t>
            </a:r>
            <a:r>
              <a:rPr lang="en-US" sz="3200" dirty="0" smtClean="0"/>
              <a:t>job goes on hold</a:t>
            </a:r>
          </a:p>
          <a:p>
            <a:r>
              <a:rPr lang="en-US" sz="3200" dirty="0" err="1" smtClean="0"/>
              <a:t>RequestDisk</a:t>
            </a:r>
            <a:r>
              <a:rPr lang="en-US" sz="3200" dirty="0" smtClean="0"/>
              <a:t> applies to the scratch </a:t>
            </a:r>
            <a:r>
              <a:rPr lang="en-US" sz="3200" dirty="0" err="1" smtClean="0"/>
              <a:t>dir</a:t>
            </a:r>
            <a:r>
              <a:rPr lang="en-US" sz="3200" dirty="0" smtClean="0"/>
              <a:t> only</a:t>
            </a:r>
          </a:p>
          <a:p>
            <a:r>
              <a:rPr lang="en-US" sz="3200" dirty="0" smtClean="0"/>
              <a:t>10 Gb limit rest of container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0896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Black" panose="020B0A04020102020204" pitchFamily="34" charset="0"/>
              </a:rPr>
              <a:t>Why is my job on hold?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4800" y="1371600"/>
            <a:ext cx="8305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Docker couldn’t find image name</a:t>
            </a:r>
            <a:r>
              <a:rPr lang="en-US" sz="3200" dirty="0" smtClean="0"/>
              <a:t>:</a:t>
            </a:r>
            <a:endParaRPr lang="en-US" sz="3200" dirty="0" smtClean="0"/>
          </a:p>
          <a:p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condor_q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-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hold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/>
            </a:r>
            <a:b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-- Submitter: localhost : &lt;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  <a:hlinkClick r:id="rId2"/>
              </a:rPr>
              <a:t>127.0.0.1:49411?addrs=127.0.0.1:49411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&gt; : localhost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 ID      OWNER          HELD_SINCE  HOLD_REASON                                                                   </a:t>
            </a:r>
          </a:p>
          <a:p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 286.0   gthain          </a:t>
            </a:r>
            <a:r>
              <a:rPr lang="en-US" sz="16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5/10 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10:13 Error from slot1@localhost: Cannot start container: invalid image name: </a:t>
            </a:r>
            <a:r>
              <a:rPr lang="en-US" sz="16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debain</a:t>
            </a:r>
            <a:endParaRPr lang="en-US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3200" dirty="0" smtClean="0"/>
              <a:t>Exceeded </a:t>
            </a:r>
            <a:r>
              <a:rPr lang="en-US" sz="3200" dirty="0"/>
              <a:t>memory limit?</a:t>
            </a:r>
          </a:p>
          <a:p>
            <a:r>
              <a:rPr lang="en-US" sz="3200" dirty="0"/>
              <a:t>	Just like vanilla job with </a:t>
            </a:r>
            <a:r>
              <a:rPr lang="en-US" sz="3200" dirty="0" err="1"/>
              <a:t>cgroups</a:t>
            </a:r>
            <a:endParaRPr lang="en-US" sz="3200" dirty="0"/>
          </a:p>
          <a:p>
            <a:r>
              <a:rPr lang="en-US" sz="3200" dirty="0"/>
              <a:t> 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297.0   gthain          5/19 11:15 Error from slot1@localhost: Docker job </a:t>
            </a:r>
            <a:r>
              <a:rPr lang="en-US" sz="1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exhaused</a:t>
            </a:r>
            <a:r>
              <a:rPr lang="en-US" sz="1600" dirty="0">
                <a:latin typeface="Courier New" panose="02070309020205020404" pitchFamily="49" charset="0"/>
                <a:cs typeface="Courier New" panose="02070309020205020404" pitchFamily="49" charset="0"/>
              </a:rPr>
              <a:t> 128 Mb memory</a:t>
            </a:r>
            <a:endParaRPr lang="en-US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6946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rial Black" panose="020B0A04020102020204" pitchFamily="34" charset="0"/>
              </a:rPr>
              <a:t>Surprises with </a:t>
            </a:r>
            <a:br>
              <a:rPr lang="en-US" dirty="0" smtClean="0">
                <a:latin typeface="Arial Black" panose="020B0A04020102020204" pitchFamily="34" charset="0"/>
              </a:rPr>
            </a:br>
            <a:r>
              <a:rPr lang="en-US" dirty="0" smtClean="0">
                <a:latin typeface="Arial Black" panose="020B0A04020102020204" pitchFamily="34" charset="0"/>
              </a:rPr>
              <a:t>Docker Universe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7679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 smtClean="0"/>
              <a:t>Condor_ssh_to_job</a:t>
            </a:r>
            <a:r>
              <a:rPr lang="en-US" dirty="0" smtClean="0"/>
              <a:t> doesn’t work</a:t>
            </a:r>
            <a:endParaRPr lang="en-US" dirty="0"/>
          </a:p>
          <a:p>
            <a:pPr marL="0" indent="0">
              <a:buNone/>
            </a:pPr>
            <a:r>
              <a:rPr lang="en-US" dirty="0" err="1" smtClean="0"/>
              <a:t>Condor_chirp</a:t>
            </a:r>
            <a:r>
              <a:rPr lang="en-US" dirty="0" smtClean="0"/>
              <a:t> doesn’t work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Suspend doesn’t work</a:t>
            </a:r>
          </a:p>
          <a:p>
            <a:pPr marL="0" indent="0">
              <a:buNone/>
            </a:pPr>
            <a:r>
              <a:rPr lang="en-US" dirty="0" smtClean="0"/>
              <a:t>Can’t access NFS/shared </a:t>
            </a:r>
            <a:r>
              <a:rPr lang="en-US" dirty="0" err="1" smtClean="0"/>
              <a:t>filesystems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Job not a child of the </a:t>
            </a:r>
            <a:r>
              <a:rPr lang="en-US" dirty="0" err="1" smtClean="0"/>
              <a:t>condor_starter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Request_disk</a:t>
            </a:r>
            <a:r>
              <a:rPr lang="en-US" dirty="0" smtClean="0"/>
              <a:t> doesn’t work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resource usage is funky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Networking is only NAT</a:t>
            </a:r>
          </a:p>
        </p:txBody>
      </p:sp>
    </p:spTree>
    <p:extLst>
      <p:ext uri="{BB962C8B-B14F-4D97-AF65-F5344CB8AC3E}">
        <p14:creationId xmlns:p14="http://schemas.microsoft.com/office/powerpoint/2010/main" val="2439770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Black" panose="020B0A04020102020204" pitchFamily="34" charset="0"/>
              </a:rPr>
              <a:t>Coming soon…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33400" y="1524000"/>
            <a:ext cx="8229600" cy="4525963"/>
          </a:xfrm>
        </p:spPr>
        <p:txBody>
          <a:bodyPr/>
          <a:lstStyle/>
          <a:p>
            <a:r>
              <a:rPr lang="en-US" dirty="0" smtClean="0"/>
              <a:t>Advertise images we already have</a:t>
            </a:r>
          </a:p>
          <a:p>
            <a:r>
              <a:rPr lang="en-US" dirty="0" smtClean="0"/>
              <a:t>Garbage collection of used images</a:t>
            </a:r>
          </a:p>
          <a:p>
            <a:r>
              <a:rPr lang="en-US" dirty="0" smtClean="0"/>
              <a:t>Report resource usage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896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Black" panose="020B0A04020102020204" pitchFamily="34" charset="0"/>
              </a:rPr>
              <a:t>Potential Features?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71999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Network support?  Better than NAT?  </a:t>
            </a:r>
            <a:r>
              <a:rPr lang="en-US" dirty="0" err="1" smtClean="0"/>
              <a:t>LARKy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r>
              <a:rPr lang="en-US" dirty="0" smtClean="0"/>
              <a:t>Support for shared </a:t>
            </a:r>
            <a:r>
              <a:rPr lang="en-US" dirty="0" err="1" smtClean="0"/>
              <a:t>filesystems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r>
              <a:rPr lang="en-US" dirty="0" smtClean="0"/>
              <a:t>Mapping other directories to containers?</a:t>
            </a:r>
          </a:p>
          <a:p>
            <a:pPr marL="0" indent="0">
              <a:buNone/>
            </a:pPr>
            <a:r>
              <a:rPr lang="en-US" dirty="0" smtClean="0"/>
              <a:t>Get entire container diff back?</a:t>
            </a:r>
          </a:p>
          <a:p>
            <a:pPr marL="0" indent="0">
              <a:buNone/>
            </a:pPr>
            <a:r>
              <a:rPr lang="en-US" dirty="0" smtClean="0"/>
              <a:t>Run containers as root?</a:t>
            </a:r>
          </a:p>
          <a:p>
            <a:pPr marL="0" indent="0">
              <a:buNone/>
            </a:pPr>
            <a:r>
              <a:rPr lang="en-US" dirty="0" smtClean="0"/>
              <a:t>Mount fake /</a:t>
            </a:r>
            <a:r>
              <a:rPr lang="en-US" dirty="0" err="1" smtClean="0"/>
              <a:t>proc</a:t>
            </a:r>
            <a:r>
              <a:rPr lang="en-US" dirty="0" smtClean="0"/>
              <a:t>/</a:t>
            </a:r>
            <a:r>
              <a:rPr lang="en-US" dirty="0" err="1" smtClean="0"/>
              <a:t>cpuinfo</a:t>
            </a:r>
            <a:r>
              <a:rPr lang="en-US" dirty="0" smtClean="0"/>
              <a:t> and friends</a:t>
            </a:r>
          </a:p>
          <a:p>
            <a:pPr marL="0" indent="0">
              <a:buNone/>
            </a:pPr>
            <a:r>
              <a:rPr lang="en-US" dirty="0" err="1" smtClean="0"/>
              <a:t>condor_ssh_to_job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Automatic checkpoint and restart of containers!</a:t>
            </a:r>
          </a:p>
        </p:txBody>
      </p:sp>
    </p:spTree>
    <p:extLst>
      <p:ext uri="{BB962C8B-B14F-4D97-AF65-F5344CB8AC3E}">
        <p14:creationId xmlns:p14="http://schemas.microsoft.com/office/powerpoint/2010/main" val="320896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 Black" panose="020B0A04020102020204" pitchFamily="34" charset="0"/>
              </a:rPr>
              <a:t>Surprises with Docker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7679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Moving fast – bugs added/removed quickly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10 Gb limit on container growth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Security concerns</a:t>
            </a:r>
          </a:p>
          <a:p>
            <a:pPr marL="0" indent="0">
              <a:buNone/>
            </a:pPr>
            <a:r>
              <a:rPr lang="en-US" dirty="0" smtClean="0"/>
              <a:t>Adding new hub requires </a:t>
            </a:r>
            <a:r>
              <a:rPr lang="en-US" dirty="0" err="1" smtClean="0"/>
              <a:t>ssl</a:t>
            </a:r>
            <a:r>
              <a:rPr lang="en-US" dirty="0" smtClean="0"/>
              <a:t> cert on client</a:t>
            </a:r>
          </a:p>
          <a:p>
            <a:pPr marL="0" indent="0">
              <a:buNone/>
            </a:pPr>
            <a:r>
              <a:rPr lang="en-US" dirty="0" smtClean="0"/>
              <a:t>Containers don’t nest by default</a:t>
            </a:r>
          </a:p>
          <a:p>
            <a:pPr marL="0" indent="0">
              <a:buNone/>
            </a:pPr>
            <a:r>
              <a:rPr lang="en-US" dirty="0" smtClean="0"/>
              <a:t>Docker needs root – problem for </a:t>
            </a:r>
            <a:r>
              <a:rPr lang="en-US" dirty="0" err="1" smtClean="0"/>
              <a:t>glidein</a:t>
            </a:r>
            <a:r>
              <a:rPr lang="en-US" dirty="0" smtClean="0"/>
              <a:t> </a:t>
            </a:r>
            <a:r>
              <a:rPr lang="en-US" dirty="0" smtClean="0">
                <a:sym typeface="Wingdings" panose="05000000000000000000" pitchFamily="2" charset="2"/>
              </a:rPr>
              <a:t>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No support for Windows/Mac/BSD or other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Everyone shares a </a:t>
            </a:r>
            <a:r>
              <a:rPr lang="en-US" dirty="0" err="1" smtClean="0"/>
              <a:t>linux</a:t>
            </a:r>
            <a:r>
              <a:rPr lang="en-US" dirty="0" smtClean="0"/>
              <a:t> kernel</a:t>
            </a:r>
            <a:r>
              <a:rPr lang="en-US" dirty="0"/>
              <a:t>	</a:t>
            </a:r>
          </a:p>
          <a:p>
            <a:pPr marL="0" indent="0">
              <a:buNone/>
            </a:pPr>
            <a:r>
              <a:rPr lang="en-US" dirty="0" smtClean="0"/>
              <a:t>The “</a:t>
            </a:r>
            <a:r>
              <a:rPr lang="en-US" dirty="0" err="1" smtClean="0"/>
              <a:t>init</a:t>
            </a:r>
            <a:r>
              <a:rPr lang="en-US" dirty="0" smtClean="0"/>
              <a:t>” problem</a:t>
            </a:r>
          </a:p>
        </p:txBody>
      </p:sp>
    </p:spTree>
    <p:extLst>
      <p:ext uri="{BB962C8B-B14F-4D97-AF65-F5344CB8AC3E}">
        <p14:creationId xmlns:p14="http://schemas.microsoft.com/office/powerpoint/2010/main" val="166949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 Black" panose="020B0A04020102020204" pitchFamily="34" charset="0"/>
              </a:rPr>
              <a:t>The “</a:t>
            </a:r>
            <a:r>
              <a:rPr lang="en-US" dirty="0" err="1" smtClean="0">
                <a:latin typeface="Arial Black" panose="020B0A04020102020204" pitchFamily="34" charset="0"/>
              </a:rPr>
              <a:t>init</a:t>
            </a:r>
            <a:r>
              <a:rPr lang="en-US" dirty="0" smtClean="0">
                <a:latin typeface="Arial Black" panose="020B0A04020102020204" pitchFamily="34" charset="0"/>
              </a:rPr>
              <a:t>” problem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7679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Or, “How come my </a:t>
            </a:r>
            <a:r>
              <a:rPr lang="en-US" dirty="0" err="1" smtClean="0"/>
              <a:t>docker</a:t>
            </a:r>
            <a:r>
              <a:rPr lang="en-US" dirty="0" smtClean="0"/>
              <a:t> job isn’t exiting”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Docker process runs as </a:t>
            </a:r>
            <a:r>
              <a:rPr lang="en-US" dirty="0" err="1" smtClean="0"/>
              <a:t>pid</a:t>
            </a:r>
            <a:r>
              <a:rPr lang="en-US" dirty="0" smtClean="0"/>
              <a:t> 1 in </a:t>
            </a:r>
            <a:r>
              <a:rPr lang="en-US" dirty="0" err="1" smtClean="0"/>
              <a:t>pid</a:t>
            </a:r>
            <a:r>
              <a:rPr lang="en-US" dirty="0" smtClean="0"/>
              <a:t> namespace</a:t>
            </a:r>
          </a:p>
          <a:p>
            <a:pPr marL="0" indent="0">
              <a:buNone/>
            </a:pPr>
            <a:r>
              <a:rPr lang="en-US" dirty="0" smtClean="0"/>
              <a:t>Linux blocks all unhandled catchable signals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Soft kills usually don’t work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shell wrapper fixes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err="1" smtClean="0"/>
              <a:t>condor_pid_ns_init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74778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 Black" panose="020B0A04020102020204" pitchFamily="34" charset="0"/>
              </a:rPr>
              <a:t>Alternatives to </a:t>
            </a:r>
            <a:r>
              <a:rPr lang="en-US" dirty="0" err="1" smtClean="0">
                <a:latin typeface="Arial Black" panose="020B0A04020102020204" pitchFamily="34" charset="0"/>
              </a:rPr>
              <a:t>docker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767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 smtClean="0"/>
              <a:t>RedHat</a:t>
            </a:r>
            <a:r>
              <a:rPr lang="en-US" dirty="0" smtClean="0"/>
              <a:t>: Rocket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Systemd</a:t>
            </a:r>
            <a:r>
              <a:rPr lang="en-US" dirty="0" smtClean="0"/>
              <a:t>:  </a:t>
            </a:r>
            <a:r>
              <a:rPr lang="en-US" dirty="0" err="1" smtClean="0"/>
              <a:t>nspawn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  <p:pic>
        <p:nvPicPr>
          <p:cNvPr id="1026" name="Picture 2" descr="Screen Shot 2015-02-09 at 10.50.44 A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1213827"/>
            <a:ext cx="3524250" cy="2352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9347" y="3566502"/>
            <a:ext cx="2733675" cy="15860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83336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 Black" panose="020B0A04020102020204" pitchFamily="34" charset="0"/>
              </a:rPr>
              <a:t>Summary 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767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Docker universe coming to Condor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Could be game-changing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Very interested in user feedback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4000" b="1" dirty="0" smtClean="0">
                <a:latin typeface="Arial Black" panose="020B0A04020102020204" pitchFamily="34" charset="0"/>
              </a:rPr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657993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rial Black" panose="020B0A04020102020204" pitchFamily="34" charset="0"/>
              </a:rPr>
              <a:t>Repos make images Easier*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dnf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-y --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releasever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=21 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–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nogpg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installroot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=/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srv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mycontainer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--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disablerepo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='*' --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enablerepo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=fedora install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systemd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passwd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dnf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 fedora-release 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vim-minimal</a:t>
            </a:r>
          </a:p>
          <a:p>
            <a:pPr marL="0" indent="0">
              <a:buNone/>
            </a:pPr>
            <a:endParaRPr lang="en-US" sz="2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 </a:t>
            </a:r>
            <a:r>
              <a:rPr lang="en-US" sz="24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debootstrap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--arch=amd64 unstable ~/</a:t>
            </a:r>
            <a:r>
              <a:rPr lang="en-US" sz="24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debian</a:t>
            </a: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-tree</a:t>
            </a:r>
            <a:r>
              <a:rPr lang="en-US" sz="2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</a:p>
          <a:p>
            <a:pPr marL="0" indent="0">
              <a:buNone/>
            </a:pPr>
            <a:endParaRPr lang="en-US" sz="2400" i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400" i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400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$ </a:t>
            </a:r>
            <a:r>
              <a:rPr lang="en-US" sz="2400" i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pacstrap</a:t>
            </a:r>
            <a:r>
              <a:rPr lang="en-US" sz="2400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400" i="1" dirty="0">
                <a:latin typeface="Courier New" panose="02070309020205020404" pitchFamily="49" charset="0"/>
                <a:cs typeface="Courier New" panose="02070309020205020404" pitchFamily="49" charset="0"/>
              </a:rPr>
              <a:t>-c -d ~/arch-tree/ base</a:t>
            </a:r>
          </a:p>
          <a:p>
            <a:pPr marL="0" indent="0">
              <a:buNone/>
            </a:pPr>
            <a:endParaRPr lang="en-US" sz="24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4692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 Black" panose="020B0A04020102020204" pitchFamily="34" charset="0"/>
              </a:rPr>
              <a:t>We gave up!</a:t>
            </a:r>
            <a:endParaRPr lang="en-US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HTCondor no longer </a:t>
            </a:r>
            <a:r>
              <a:rPr lang="en-US" dirty="0" err="1" smtClean="0"/>
              <a:t>chroots</a:t>
            </a:r>
            <a:r>
              <a:rPr lang="en-US" dirty="0" smtClean="0"/>
              <a:t> all jobs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But you can optionally do so.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Very few site sites do…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NAMED_CHROOT = /foo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9343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Arial Black" panose="020B0A04020102020204" pitchFamily="34" charset="0"/>
              </a:rPr>
              <a:t>Enter Docker!</a:t>
            </a:r>
            <a:endParaRPr lang="en-US" dirty="0">
              <a:latin typeface="Arial Black" panose="020B0A04020102020204" pitchFamily="34" charset="0"/>
            </a:endParaRPr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backgroundMark x1="12854" y1="20307" x2="12854" y2="20307"/>
                        <a14:backgroundMark x1="15686" y1="4215" x2="22222" y2="498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2362200"/>
            <a:ext cx="4572000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15108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Arial Black" panose="020B0A04020102020204" pitchFamily="34" charset="0"/>
              </a:rPr>
              <a:t>This is Docker</a:t>
            </a:r>
            <a:endParaRPr lang="en-US" dirty="0">
              <a:latin typeface="Arial Black" panose="020B0A04020102020204" pitchFamily="34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backgroundMark x1="12854" y1="20307" x2="12854" y2="20307"/>
                        <a14:backgroundMark x1="15686" y1="4215" x2="22222" y2="4981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3429000"/>
            <a:ext cx="4572000" cy="297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762000" y="1371600"/>
            <a:ext cx="7467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Docker manages Linux containers.</a:t>
            </a:r>
          </a:p>
          <a:p>
            <a:endParaRPr lang="en-US" sz="3200" dirty="0" smtClean="0"/>
          </a:p>
          <a:p>
            <a:r>
              <a:rPr lang="en-US" sz="3200" dirty="0" smtClean="0"/>
              <a:t>Containers give Linux processes a private:</a:t>
            </a:r>
            <a:endParaRPr lang="en-US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5286374" y="3352800"/>
            <a:ext cx="31242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Root file system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Process space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err="1" smtClean="0"/>
              <a:t>NATed</a:t>
            </a:r>
            <a:r>
              <a:rPr lang="en-US" sz="3200" dirty="0" smtClean="0"/>
              <a:t> network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/>
              <a:t>UID space</a:t>
            </a:r>
          </a:p>
        </p:txBody>
      </p:sp>
    </p:spTree>
    <p:extLst>
      <p:ext uri="{BB962C8B-B14F-4D97-AF65-F5344CB8AC3E}">
        <p14:creationId xmlns:p14="http://schemas.microsoft.com/office/powerpoint/2010/main" val="1648490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Black" panose="020B0A04020102020204" pitchFamily="34" charset="0"/>
              </a:rPr>
              <a:t>Examples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057400"/>
            <a:ext cx="4572396" cy="29690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>
            <a:duotone>
              <a:prstClr val="black"/>
              <a:srgbClr val="FF00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666" r="41740" b="81969"/>
          <a:stretch/>
        </p:blipFill>
        <p:spPr bwMode="auto">
          <a:xfrm>
            <a:off x="2286000" y="2057400"/>
            <a:ext cx="533400" cy="4953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038600" y="1267480"/>
            <a:ext cx="525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This is an “</a:t>
            </a:r>
            <a:r>
              <a:rPr lang="en-US" sz="2800" dirty="0" err="1" smtClean="0"/>
              <a:t>ubuntu</a:t>
            </a:r>
            <a:r>
              <a:rPr lang="en-US" sz="2800" dirty="0" smtClean="0"/>
              <a:t>” container</a:t>
            </a:r>
            <a:endParaRPr lang="en-US" sz="2800" dirty="0"/>
          </a:p>
        </p:txBody>
      </p:sp>
      <p:cxnSp>
        <p:nvCxnSpPr>
          <p:cNvPr id="7" name="Straight Arrow Connector 6"/>
          <p:cNvCxnSpPr/>
          <p:nvPr/>
        </p:nvCxnSpPr>
        <p:spPr>
          <a:xfrm flipH="1">
            <a:off x="2819400" y="1524000"/>
            <a:ext cx="1219200" cy="533400"/>
          </a:xfrm>
          <a:prstGeom prst="straightConnector1">
            <a:avLst/>
          </a:prstGeom>
          <a:ln w="635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3124200" y="5638800"/>
            <a:ext cx="525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This is my host OS, running Fedora</a:t>
            </a:r>
            <a:endParaRPr lang="en-US" sz="2800" dirty="0"/>
          </a:p>
        </p:txBody>
      </p:sp>
      <p:cxnSp>
        <p:nvCxnSpPr>
          <p:cNvPr id="11" name="Straight Arrow Connector 10"/>
          <p:cNvCxnSpPr/>
          <p:nvPr/>
        </p:nvCxnSpPr>
        <p:spPr>
          <a:xfrm flipH="1" flipV="1">
            <a:off x="2286000" y="5105400"/>
            <a:ext cx="876300" cy="795010"/>
          </a:xfrm>
          <a:prstGeom prst="straightConnector1">
            <a:avLst/>
          </a:prstGeom>
          <a:ln w="635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492496" y="2593849"/>
            <a:ext cx="3352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Processes in other containers on this machine can NOT see </a:t>
            </a:r>
            <a:r>
              <a:rPr lang="en-US" sz="2400" smtClean="0"/>
              <a:t>what’s going </a:t>
            </a:r>
            <a:r>
              <a:rPr lang="en-US" sz="2400" dirty="0" smtClean="0"/>
              <a:t>on in this “</a:t>
            </a:r>
            <a:r>
              <a:rPr lang="en-US" sz="2400" dirty="0" err="1" smtClean="0"/>
              <a:t>ubuntu</a:t>
            </a:r>
            <a:r>
              <a:rPr lang="en-US" sz="2400" dirty="0" smtClean="0"/>
              <a:t>” container</a:t>
            </a:r>
            <a:endParaRPr lang="en-US" sz="2400" dirty="0"/>
          </a:p>
        </p:txBody>
      </p:sp>
      <p:cxnSp>
        <p:nvCxnSpPr>
          <p:cNvPr id="14" name="Straight Arrow Connector 13"/>
          <p:cNvCxnSpPr/>
          <p:nvPr/>
        </p:nvCxnSpPr>
        <p:spPr>
          <a:xfrm flipH="1">
            <a:off x="2819400" y="2819400"/>
            <a:ext cx="2673096" cy="1"/>
          </a:xfrm>
          <a:prstGeom prst="straightConnector1">
            <a:avLst/>
          </a:prstGeom>
          <a:ln w="635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2340864" y="2971800"/>
            <a:ext cx="3151632" cy="539082"/>
          </a:xfrm>
          <a:prstGeom prst="straightConnector1">
            <a:avLst/>
          </a:prstGeom>
          <a:ln w="635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4486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0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5941</TotalTime>
  <Words>1300</Words>
  <Application>Microsoft Office PowerPoint</Application>
  <PresentationFormat>On-screen Show (4:3)</PresentationFormat>
  <Paragraphs>397</Paragraphs>
  <Slides>49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0" baseType="lpstr">
      <vt:lpstr>Office Theme</vt:lpstr>
      <vt:lpstr>Docker and HTCondor</vt:lpstr>
      <vt:lpstr>Start with the Basics…</vt:lpstr>
      <vt:lpstr>Ancient History: Chroot</vt:lpstr>
      <vt:lpstr>Chroot: more trouble than value</vt:lpstr>
      <vt:lpstr>Repos make images Easier*</vt:lpstr>
      <vt:lpstr>We gave up!</vt:lpstr>
      <vt:lpstr>Enter Docker!</vt:lpstr>
      <vt:lpstr>This is Docker</vt:lpstr>
      <vt:lpstr>Examples</vt:lpstr>
      <vt:lpstr>At the Command Line</vt:lpstr>
      <vt:lpstr>More CLI detail</vt:lpstr>
      <vt:lpstr>Images</vt:lpstr>
      <vt:lpstr>Docker run two step</vt:lpstr>
      <vt:lpstr>Where images come from</vt:lpstr>
      <vt:lpstr>Image name</vt:lpstr>
      <vt:lpstr>Wait! I don’t want my images public!</vt:lpstr>
      <vt:lpstr>Docker hub is an image!</vt:lpstr>
      <vt:lpstr>Under the hood of images</vt:lpstr>
      <vt:lpstr>Container vs. Image</vt:lpstr>
      <vt:lpstr>Containers</vt:lpstr>
      <vt:lpstr>Operations on Containers</vt:lpstr>
      <vt:lpstr>Where is my output?</vt:lpstr>
      <vt:lpstr>Or, use “volumes”</vt:lpstr>
      <vt:lpstr>Why should you care?</vt:lpstr>
      <vt:lpstr>I Know What You Are Thinking!</vt:lpstr>
      <vt:lpstr>Isn’t this a Virtual Machine?</vt:lpstr>
      <vt:lpstr>Semantics: VM vs. Container</vt:lpstr>
      <vt:lpstr>Docker and HTCondor</vt:lpstr>
      <vt:lpstr>Installation of docker universe</vt:lpstr>
      <vt:lpstr>What?  No Knobs?</vt:lpstr>
      <vt:lpstr>Condor startd detects docker</vt:lpstr>
      <vt:lpstr>Docker Universe</vt:lpstr>
      <vt:lpstr>Docker Universe Job Is still a job</vt:lpstr>
      <vt:lpstr>Docker Universe</vt:lpstr>
      <vt:lpstr>Docker Universe</vt:lpstr>
      <vt:lpstr>Docker Universe</vt:lpstr>
      <vt:lpstr>Docker Universe</vt:lpstr>
      <vt:lpstr>Docker Universe</vt:lpstr>
      <vt:lpstr>Condor’s use of Docker</vt:lpstr>
      <vt:lpstr>Scratch dir == Volume</vt:lpstr>
      <vt:lpstr>Docker Resource limiting</vt:lpstr>
      <vt:lpstr>Why is my job on hold?</vt:lpstr>
      <vt:lpstr>Surprises with  Docker Universe</vt:lpstr>
      <vt:lpstr>Coming soon…</vt:lpstr>
      <vt:lpstr>Potential Features?</vt:lpstr>
      <vt:lpstr>Surprises with Docker</vt:lpstr>
      <vt:lpstr>The “init” problem</vt:lpstr>
      <vt:lpstr>Alternatives to docker</vt:lpstr>
      <vt:lpstr>Summary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Docker and HTCondor</dc:title>
  <dc:creator>gthain</dc:creator>
  <cp:lastModifiedBy>gthain</cp:lastModifiedBy>
  <cp:revision>93</cp:revision>
  <dcterms:created xsi:type="dcterms:W3CDTF">2014-10-07T15:56:34Z</dcterms:created>
  <dcterms:modified xsi:type="dcterms:W3CDTF">2015-05-19T16:48:31Z</dcterms:modified>
</cp:coreProperties>
</file>