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4" r:id="rId2"/>
    <p:sldMasterId id="2147483660" r:id="rId3"/>
  </p:sldMasterIdLst>
  <p:notesMasterIdLst>
    <p:notesMasterId r:id="rId36"/>
  </p:notesMasterIdLst>
  <p:sldIdLst>
    <p:sldId id="257" r:id="rId4"/>
    <p:sldId id="385" r:id="rId5"/>
    <p:sldId id="544" r:id="rId6"/>
    <p:sldId id="631" r:id="rId7"/>
    <p:sldId id="546" r:id="rId8"/>
    <p:sldId id="632" r:id="rId9"/>
    <p:sldId id="633" r:id="rId10"/>
    <p:sldId id="634" r:id="rId11"/>
    <p:sldId id="635" r:id="rId12"/>
    <p:sldId id="636" r:id="rId13"/>
    <p:sldId id="637" r:id="rId14"/>
    <p:sldId id="638" r:id="rId15"/>
    <p:sldId id="639" r:id="rId16"/>
    <p:sldId id="640" r:id="rId17"/>
    <p:sldId id="641" r:id="rId18"/>
    <p:sldId id="643" r:id="rId19"/>
    <p:sldId id="644" r:id="rId20"/>
    <p:sldId id="645" r:id="rId21"/>
    <p:sldId id="646" r:id="rId22"/>
    <p:sldId id="647" r:id="rId23"/>
    <p:sldId id="648" r:id="rId24"/>
    <p:sldId id="650" r:id="rId25"/>
    <p:sldId id="651" r:id="rId26"/>
    <p:sldId id="652" r:id="rId27"/>
    <p:sldId id="649" r:id="rId28"/>
    <p:sldId id="642" r:id="rId29"/>
    <p:sldId id="653" r:id="rId30"/>
    <p:sldId id="654" r:id="rId31"/>
    <p:sldId id="655" r:id="rId32"/>
    <p:sldId id="425" r:id="rId33"/>
    <p:sldId id="606" r:id="rId34"/>
    <p:sldId id="656" r:id="rId3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23" autoAdjust="0"/>
  </p:normalViewPr>
  <p:slideViewPr>
    <p:cSldViewPr snapToGrid="0" snapToObjects="1">
      <p:cViewPr>
        <p:scale>
          <a:sx n="150" d="100"/>
          <a:sy n="150" d="100"/>
        </p:scale>
        <p:origin x="952" y="1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90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94989-2012-6349-84E2-11353D3355FF}" type="datetimeFigureOut">
              <a:rPr lang="en-US" smtClean="0"/>
              <a:pPr/>
              <a:t>5/21/15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DCD47-D3AE-7D47-95BF-40FB11FEBD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57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3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59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59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59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5779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96000" cy="3430587"/>
          </a:xfrm>
          <a:ln/>
        </p:spPr>
      </p:sp>
      <p:sp>
        <p:nvSpPr>
          <p:cNvPr id="51203" name="Rectangle 3"/>
          <p:cNvSpPr txBox="1"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9360"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0356F0-3269-344E-A825-F0B81FD9A570}" type="datetimeFigureOut">
              <a:rPr lang="en-US" smtClean="0"/>
              <a:pPr/>
              <a:t>5/21/15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3A54C2-5D72-F447-885B-554DDBC9B0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94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0356F0-3269-344E-A825-F0B81FD9A570}" type="datetimeFigureOut">
              <a:rPr lang="en-US" smtClean="0"/>
              <a:pPr/>
              <a:t>5/21/15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3A54C2-5D72-F447-885B-554DDBC9B0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17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0356F0-3269-344E-A825-F0B81FD9A570}" type="datetimeFigureOut">
              <a:rPr lang="en-US" smtClean="0"/>
              <a:pPr/>
              <a:t>5/21/15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3A54C2-5D72-F447-885B-554DDBC9B0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97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394" y="1877752"/>
            <a:ext cx="7772400" cy="1021556"/>
          </a:xfrm>
        </p:spPr>
        <p:txBody>
          <a:bodyPr>
            <a:noAutofit/>
          </a:bodyPr>
          <a:lstStyle>
            <a:lvl1pPr algn="l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00588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F328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51619"/>
            <a:ext cx="8229600" cy="3177539"/>
          </a:xfrm>
        </p:spPr>
        <p:txBody>
          <a:bodyPr/>
          <a:lstStyle>
            <a:lvl1pPr>
              <a:defRPr sz="2800">
                <a:solidFill>
                  <a:srgbClr val="0F3289"/>
                </a:solidFill>
              </a:defRPr>
            </a:lvl1pPr>
            <a:lvl2pPr>
              <a:defRPr sz="2400">
                <a:solidFill>
                  <a:srgbClr val="0F3289"/>
                </a:solidFill>
                <a:effectLst/>
              </a:defRPr>
            </a:lvl2pPr>
            <a:lvl3pPr>
              <a:defRPr sz="2000">
                <a:solidFill>
                  <a:srgbClr val="0F3289"/>
                </a:solidFill>
                <a:effectLst/>
              </a:defRPr>
            </a:lvl3pPr>
            <a:lvl4pPr>
              <a:defRPr sz="2000">
                <a:solidFill>
                  <a:srgbClr val="0F3289"/>
                </a:solidFill>
                <a:effectLst/>
              </a:defRPr>
            </a:lvl4pPr>
            <a:lvl5pPr>
              <a:defRPr sz="2000">
                <a:solidFill>
                  <a:srgbClr val="0F3289"/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682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018218"/>
            <a:ext cx="5638800" cy="553523"/>
          </a:xfrm>
        </p:spPr>
        <p:txBody>
          <a:bodyPr>
            <a:noAutofit/>
          </a:bodyPr>
          <a:lstStyle>
            <a:lvl1pPr>
              <a:defRPr sz="3600" baseline="0">
                <a:solidFill>
                  <a:srgbClr val="0F328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1752600" y="592385"/>
            <a:ext cx="5638800" cy="3425829"/>
          </a:xfrm>
        </p:spPr>
        <p:txBody>
          <a:bodyPr/>
          <a:lstStyle>
            <a:lvl1pPr marL="0" indent="0">
              <a:buNone/>
              <a:defRPr sz="3200">
                <a:solidFill>
                  <a:srgbClr val="0F3289"/>
                </a:solidFill>
              </a:defRPr>
            </a:lvl1pPr>
            <a:lvl2pPr marL="457150" indent="0">
              <a:buNone/>
              <a:defRPr sz="2800"/>
            </a:lvl2pPr>
            <a:lvl3pPr marL="914299" indent="0">
              <a:buNone/>
              <a:defRPr sz="2400"/>
            </a:lvl3pPr>
            <a:lvl4pPr marL="1371449" indent="0">
              <a:buNone/>
              <a:defRPr sz="2000"/>
            </a:lvl4pPr>
            <a:lvl5pPr marL="1828598" indent="0">
              <a:buNone/>
              <a:defRPr sz="2000"/>
            </a:lvl5pPr>
            <a:lvl6pPr marL="2285748" indent="0">
              <a:buNone/>
              <a:defRPr sz="2000"/>
            </a:lvl6pPr>
            <a:lvl7pPr marL="2742898" indent="0">
              <a:buNone/>
              <a:defRPr sz="2000"/>
            </a:lvl7pPr>
            <a:lvl8pPr marL="3200047" indent="0">
              <a:buNone/>
              <a:defRPr sz="2000"/>
            </a:lvl8pPr>
            <a:lvl9pPr marL="3657196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9145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485313"/>
            <a:ext cx="5638800" cy="1086431"/>
          </a:xfrm>
        </p:spPr>
        <p:txBody>
          <a:bodyPr>
            <a:noAutofit/>
          </a:bodyPr>
          <a:lstStyle>
            <a:lvl1pPr>
              <a:defRPr sz="3600" baseline="0">
                <a:solidFill>
                  <a:srgbClr val="0F328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453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28066"/>
            <a:ext cx="8229600" cy="857250"/>
          </a:xfrm>
        </p:spPr>
        <p:txBody>
          <a:bodyPr/>
          <a:lstStyle>
            <a:lvl1pPr>
              <a:defRPr>
                <a:solidFill>
                  <a:srgbClr val="0F328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3"/>
            <a:ext cx="4038600" cy="3326130"/>
          </a:xfrm>
        </p:spPr>
        <p:txBody>
          <a:bodyPr/>
          <a:lstStyle>
            <a:lvl1pPr>
              <a:defRPr sz="2600">
                <a:solidFill>
                  <a:srgbClr val="0F3289"/>
                </a:solidFill>
              </a:defRPr>
            </a:lvl1pPr>
            <a:lvl2pPr>
              <a:defRPr sz="2400">
                <a:solidFill>
                  <a:srgbClr val="0F3289"/>
                </a:solidFill>
              </a:defRPr>
            </a:lvl2pPr>
            <a:lvl3pPr>
              <a:defRPr sz="2000">
                <a:solidFill>
                  <a:srgbClr val="0F3289"/>
                </a:solidFill>
              </a:defRPr>
            </a:lvl3pPr>
            <a:lvl4pPr>
              <a:defRPr sz="1800">
                <a:solidFill>
                  <a:srgbClr val="0F3289"/>
                </a:solidFill>
              </a:defRPr>
            </a:lvl4pPr>
            <a:lvl5pPr>
              <a:defRPr sz="1800">
                <a:solidFill>
                  <a:srgbClr val="0F328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3"/>
            <a:ext cx="4038600" cy="3326130"/>
          </a:xfrm>
        </p:spPr>
        <p:txBody>
          <a:bodyPr/>
          <a:lstStyle>
            <a:lvl1pPr>
              <a:defRPr sz="2600">
                <a:solidFill>
                  <a:srgbClr val="0F3289"/>
                </a:solidFill>
              </a:defRPr>
            </a:lvl1pPr>
            <a:lvl2pPr>
              <a:defRPr sz="2400">
                <a:solidFill>
                  <a:srgbClr val="0F3289"/>
                </a:solidFill>
              </a:defRPr>
            </a:lvl2pPr>
            <a:lvl3pPr>
              <a:defRPr sz="2000">
                <a:solidFill>
                  <a:srgbClr val="0F3289"/>
                </a:solidFill>
              </a:defRPr>
            </a:lvl3pPr>
            <a:lvl4pPr>
              <a:defRPr sz="1800">
                <a:solidFill>
                  <a:srgbClr val="0F3289"/>
                </a:solidFill>
              </a:defRPr>
            </a:lvl4pPr>
            <a:lvl5pPr>
              <a:defRPr sz="1800">
                <a:solidFill>
                  <a:srgbClr val="0F328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86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28066"/>
            <a:ext cx="8229600" cy="857250"/>
          </a:xfrm>
        </p:spPr>
        <p:txBody>
          <a:bodyPr anchor="b"/>
          <a:lstStyle>
            <a:lvl1pPr>
              <a:defRPr>
                <a:solidFill>
                  <a:srgbClr val="0F328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7"/>
            <a:ext cx="4040188" cy="494514"/>
          </a:xfrm>
        </p:spPr>
        <p:txBody>
          <a:bodyPr lIns="45678" tIns="0" rIns="4567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3" y="1394822"/>
            <a:ext cx="4041775" cy="491133"/>
          </a:xfrm>
        </p:spPr>
        <p:txBody>
          <a:bodyPr lIns="45678" tIns="0" rIns="45678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2"/>
            <a:ext cx="4040188" cy="2884290"/>
          </a:xfrm>
        </p:spPr>
        <p:txBody>
          <a:bodyPr tIns="0"/>
          <a:lstStyle>
            <a:lvl1pPr>
              <a:defRPr sz="2200">
                <a:solidFill>
                  <a:srgbClr val="0F3289"/>
                </a:solidFill>
              </a:defRPr>
            </a:lvl1pPr>
            <a:lvl2pPr>
              <a:defRPr sz="2000">
                <a:solidFill>
                  <a:srgbClr val="0F3289"/>
                </a:solidFill>
              </a:defRPr>
            </a:lvl2pPr>
            <a:lvl3pPr>
              <a:defRPr sz="1800">
                <a:solidFill>
                  <a:srgbClr val="0F3289"/>
                </a:solidFill>
              </a:defRPr>
            </a:lvl3pPr>
            <a:lvl4pPr>
              <a:defRPr sz="1600">
                <a:solidFill>
                  <a:srgbClr val="0F3289"/>
                </a:solidFill>
              </a:defRPr>
            </a:lvl4pPr>
            <a:lvl5pPr>
              <a:defRPr sz="1600">
                <a:solidFill>
                  <a:srgbClr val="0F328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85952"/>
            <a:ext cx="4041775" cy="2884290"/>
          </a:xfrm>
        </p:spPr>
        <p:txBody>
          <a:bodyPr tIns="0"/>
          <a:lstStyle>
            <a:lvl1pPr>
              <a:defRPr sz="2200">
                <a:solidFill>
                  <a:srgbClr val="0F3289"/>
                </a:solidFill>
              </a:defRPr>
            </a:lvl1pPr>
            <a:lvl2pPr>
              <a:defRPr sz="2000">
                <a:solidFill>
                  <a:srgbClr val="0F3289"/>
                </a:solidFill>
              </a:defRPr>
            </a:lvl2pPr>
            <a:lvl3pPr>
              <a:defRPr sz="1800">
                <a:solidFill>
                  <a:srgbClr val="0F3289"/>
                </a:solidFill>
              </a:defRPr>
            </a:lvl3pPr>
            <a:lvl4pPr>
              <a:defRPr sz="1600">
                <a:solidFill>
                  <a:srgbClr val="0F3289"/>
                </a:solidFill>
              </a:defRPr>
            </a:lvl4pPr>
            <a:lvl5pPr>
              <a:defRPr sz="1600">
                <a:solidFill>
                  <a:srgbClr val="0F328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69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8"/>
            <a:ext cx="2743200" cy="871538"/>
          </a:xfrm>
        </p:spPr>
        <p:txBody>
          <a:bodyPr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9"/>
            <a:ext cx="2743200" cy="3428999"/>
          </a:xfrm>
        </p:spPr>
        <p:txBody>
          <a:bodyPr lIns="18270" rIns="18270"/>
          <a:lstStyle>
            <a:lvl1pPr marL="0" indent="0" algn="l">
              <a:buNone/>
              <a:defRPr sz="1400">
                <a:solidFill>
                  <a:srgbClr val="0F3289"/>
                </a:solidFill>
              </a:defRPr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9"/>
            <a:ext cx="5111750" cy="3428999"/>
          </a:xfrm>
        </p:spPr>
        <p:txBody>
          <a:bodyPr tIns="0"/>
          <a:lstStyle>
            <a:lvl1pPr>
              <a:defRPr sz="2800">
                <a:solidFill>
                  <a:srgbClr val="0F3289"/>
                </a:solidFill>
              </a:defRPr>
            </a:lvl1pPr>
            <a:lvl2pPr>
              <a:defRPr sz="2600">
                <a:solidFill>
                  <a:srgbClr val="0F3289"/>
                </a:solidFill>
              </a:defRPr>
            </a:lvl2pPr>
            <a:lvl3pPr>
              <a:defRPr sz="2400">
                <a:solidFill>
                  <a:srgbClr val="0F3289"/>
                </a:solidFill>
              </a:defRPr>
            </a:lvl3pPr>
            <a:lvl4pPr>
              <a:defRPr sz="2000">
                <a:solidFill>
                  <a:srgbClr val="0F3289"/>
                </a:solidFill>
              </a:defRPr>
            </a:lvl4pPr>
            <a:lvl5pPr>
              <a:defRPr sz="1800">
                <a:solidFill>
                  <a:srgbClr val="0F328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9"/>
          <p:cNvSpPr>
            <a:spLocks noChangeArrowheads="1"/>
          </p:cNvSpPr>
          <p:nvPr/>
        </p:nvSpPr>
        <p:spPr bwMode="auto">
          <a:xfrm rot="420000" flipV="1">
            <a:off x="3165475" y="832247"/>
            <a:ext cx="5257800" cy="3086100"/>
          </a:xfrm>
          <a:custGeom>
            <a:avLst/>
            <a:gdLst>
              <a:gd name="T0" fmla="*/ 5257800 w 5257800"/>
              <a:gd name="T1" fmla="*/ 2057400 h 4114800"/>
              <a:gd name="T2" fmla="*/ 2628900 w 5257800"/>
              <a:gd name="T3" fmla="*/ 4114800 h 4114800"/>
              <a:gd name="T4" fmla="*/ 0 w 5257800"/>
              <a:gd name="T5" fmla="*/ 2057400 h 4114800"/>
              <a:gd name="T6" fmla="*/ 2628900 w 5257800"/>
              <a:gd name="T7" fmla="*/ 0 h 4114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257800"/>
              <a:gd name="T13" fmla="*/ 0 h 4114800"/>
              <a:gd name="T14" fmla="*/ 5182785 w 5257800"/>
              <a:gd name="T15" fmla="*/ 4114800 h 4114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>
            <a:solidFill>
              <a:srgbClr val="C0C0C0"/>
            </a:solidFill>
            <a:miter lim="800000"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lIns="91358" tIns="45678" rIns="91358" bIns="45678" anchor="ctr"/>
          <a:lstStyle/>
          <a:p>
            <a:pPr algn="ctr">
              <a:lnSpc>
                <a:spcPct val="125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solidFill>
                <a:srgbClr val="FFFFFF"/>
              </a:solidFill>
              <a:latin typeface="Constanti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ight Triangle 5"/>
          <p:cNvSpPr>
            <a:spLocks noChangeArrowheads="1"/>
          </p:cNvSpPr>
          <p:nvPr/>
        </p:nvSpPr>
        <p:spPr bwMode="auto">
          <a:xfrm rot="420000" flipV="1">
            <a:off x="8004186" y="4019551"/>
            <a:ext cx="155575" cy="117872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63500" dist="6350" dir="12899787" algn="tl" rotWithShape="0">
              <a:srgbClr val="000000">
                <a:alpha val="46999"/>
              </a:srgbClr>
            </a:outerShdw>
          </a:effectLst>
        </p:spPr>
        <p:txBody>
          <a:bodyPr lIns="91358" tIns="45678" rIns="91358" bIns="45678" anchor="ctr"/>
          <a:lstStyle/>
          <a:p>
            <a:pPr algn="ctr">
              <a:lnSpc>
                <a:spcPct val="125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solidFill>
                <a:srgbClr val="FFFFFF"/>
              </a:solidFill>
              <a:latin typeface="Constanti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57"/>
            <a:ext cx="2212848" cy="1186966"/>
          </a:xfrm>
        </p:spPr>
        <p:txBody>
          <a:bodyPr lIns="45678" rIns="45678" bIns="45678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96"/>
            <a:ext cx="2209800" cy="1634491"/>
          </a:xfrm>
        </p:spPr>
        <p:txBody>
          <a:bodyPr lIns="63954" rIns="45678"/>
          <a:lstStyle>
            <a:lvl1pPr marL="0" indent="0" algn="l">
              <a:spcBef>
                <a:spcPts val="250"/>
              </a:spcBef>
              <a:buFontTx/>
              <a:buNone/>
              <a:defRPr sz="1300">
                <a:solidFill>
                  <a:srgbClr val="0F3289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40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>
                <a:solidFill>
                  <a:srgbClr val="0F3289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85389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0356F0-3269-344E-A825-F0B81FD9A570}" type="datetimeFigureOut">
              <a:rPr lang="en-US" smtClean="0"/>
              <a:pPr/>
              <a:t>5/21/15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3A54C2-5D72-F447-885B-554DDBC9B0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257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F328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F3289"/>
                </a:solidFill>
              </a:defRPr>
            </a:lvl1pPr>
            <a:lvl2pPr>
              <a:defRPr>
                <a:solidFill>
                  <a:srgbClr val="0F3289"/>
                </a:solidFill>
              </a:defRPr>
            </a:lvl2pPr>
            <a:lvl3pPr>
              <a:defRPr>
                <a:solidFill>
                  <a:srgbClr val="0F3289"/>
                </a:solidFill>
              </a:defRPr>
            </a:lvl3pPr>
            <a:lvl4pPr>
              <a:defRPr>
                <a:solidFill>
                  <a:srgbClr val="0F3289"/>
                </a:solidFill>
              </a:defRPr>
            </a:lvl4pPr>
            <a:lvl5pPr>
              <a:defRPr>
                <a:solidFill>
                  <a:srgbClr val="0F328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93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11"/>
            <a:ext cx="2057400" cy="3908823"/>
          </a:xfrm>
        </p:spPr>
        <p:txBody>
          <a:bodyPr vert="eaVert"/>
          <a:lstStyle>
            <a:lvl1pPr>
              <a:defRPr>
                <a:solidFill>
                  <a:srgbClr val="0F328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11"/>
            <a:ext cx="6019800" cy="3908823"/>
          </a:xfrm>
        </p:spPr>
        <p:txBody>
          <a:bodyPr vert="eaVert"/>
          <a:lstStyle>
            <a:lvl1pPr>
              <a:defRPr>
                <a:solidFill>
                  <a:srgbClr val="0F3289"/>
                </a:solidFill>
              </a:defRPr>
            </a:lvl1pPr>
            <a:lvl2pPr>
              <a:defRPr>
                <a:solidFill>
                  <a:srgbClr val="0F3289"/>
                </a:solidFill>
              </a:defRPr>
            </a:lvl2pPr>
            <a:lvl3pPr>
              <a:defRPr>
                <a:solidFill>
                  <a:srgbClr val="0F3289"/>
                </a:solidFill>
              </a:defRPr>
            </a:lvl3pPr>
            <a:lvl4pPr>
              <a:defRPr>
                <a:solidFill>
                  <a:srgbClr val="0F3289"/>
                </a:solidFill>
              </a:defRPr>
            </a:lvl4pPr>
            <a:lvl5pPr>
              <a:defRPr>
                <a:solidFill>
                  <a:srgbClr val="0F328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02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018218"/>
            <a:ext cx="5638800" cy="553523"/>
          </a:xfrm>
        </p:spPr>
        <p:txBody>
          <a:bodyPr>
            <a:noAutofit/>
          </a:bodyPr>
          <a:lstStyle>
            <a:lvl1pPr>
              <a:defRPr sz="3600" baseline="0">
                <a:solidFill>
                  <a:srgbClr val="0F328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1752600" y="592385"/>
            <a:ext cx="5638800" cy="3425829"/>
          </a:xfrm>
        </p:spPr>
        <p:txBody>
          <a:bodyPr/>
          <a:lstStyle>
            <a:lvl1pPr marL="0" indent="0">
              <a:buNone/>
              <a:defRPr sz="3200">
                <a:solidFill>
                  <a:srgbClr val="0F3289"/>
                </a:solidFill>
              </a:defRPr>
            </a:lvl1pPr>
            <a:lvl2pPr marL="457150" indent="0">
              <a:buNone/>
              <a:defRPr sz="2800"/>
            </a:lvl2pPr>
            <a:lvl3pPr marL="914299" indent="0">
              <a:buNone/>
              <a:defRPr sz="2400"/>
            </a:lvl3pPr>
            <a:lvl4pPr marL="1371449" indent="0">
              <a:buNone/>
              <a:defRPr sz="2000"/>
            </a:lvl4pPr>
            <a:lvl5pPr marL="1828598" indent="0">
              <a:buNone/>
              <a:defRPr sz="2000"/>
            </a:lvl5pPr>
            <a:lvl6pPr marL="2285748" indent="0">
              <a:buNone/>
              <a:defRPr sz="2000"/>
            </a:lvl6pPr>
            <a:lvl7pPr marL="2742898" indent="0">
              <a:buNone/>
              <a:defRPr sz="2000"/>
            </a:lvl7pPr>
            <a:lvl8pPr marL="3200047" indent="0">
              <a:buNone/>
              <a:defRPr sz="2000"/>
            </a:lvl8pPr>
            <a:lvl9pPr marL="3657196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10950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11"/>
            <a:ext cx="7767638" cy="1825229"/>
          </a:xfrm>
        </p:spPr>
        <p:txBody>
          <a:bodyPr/>
          <a:lstStyle>
            <a:lvl1pPr>
              <a:defRPr baseline="0">
                <a:solidFill>
                  <a:srgbClr val="0F328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7557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5650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394" y="1877752"/>
            <a:ext cx="7772400" cy="1021556"/>
          </a:xfrm>
        </p:spPr>
        <p:txBody>
          <a:bodyPr>
            <a:noAutofit/>
          </a:bodyPr>
          <a:lstStyle>
            <a:lvl1pPr algn="l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00588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F328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51618"/>
            <a:ext cx="8229600" cy="3177539"/>
          </a:xfrm>
        </p:spPr>
        <p:txBody>
          <a:bodyPr/>
          <a:lstStyle>
            <a:lvl1pPr>
              <a:defRPr sz="2800">
                <a:solidFill>
                  <a:srgbClr val="0F3289"/>
                </a:solidFill>
              </a:defRPr>
            </a:lvl1pPr>
            <a:lvl2pPr>
              <a:defRPr sz="2400">
                <a:solidFill>
                  <a:srgbClr val="0F3289"/>
                </a:solidFill>
                <a:effectLst/>
              </a:defRPr>
            </a:lvl2pPr>
            <a:lvl3pPr>
              <a:defRPr sz="2000">
                <a:solidFill>
                  <a:srgbClr val="0F3289"/>
                </a:solidFill>
                <a:effectLst/>
              </a:defRPr>
            </a:lvl3pPr>
            <a:lvl4pPr>
              <a:defRPr sz="2000">
                <a:solidFill>
                  <a:srgbClr val="0F3289"/>
                </a:solidFill>
                <a:effectLst/>
              </a:defRPr>
            </a:lvl4pPr>
            <a:lvl5pPr>
              <a:defRPr sz="2000">
                <a:solidFill>
                  <a:srgbClr val="0F3289"/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6824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018217"/>
            <a:ext cx="5638800" cy="553523"/>
          </a:xfrm>
        </p:spPr>
        <p:txBody>
          <a:bodyPr>
            <a:noAutofit/>
          </a:bodyPr>
          <a:lstStyle>
            <a:lvl1pPr>
              <a:defRPr sz="3600" baseline="0">
                <a:solidFill>
                  <a:srgbClr val="0F328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1752600" y="592385"/>
            <a:ext cx="5638800" cy="3425829"/>
          </a:xfrm>
        </p:spPr>
        <p:txBody>
          <a:bodyPr/>
          <a:lstStyle>
            <a:lvl1pPr marL="0" indent="0">
              <a:buNone/>
              <a:defRPr sz="3200">
                <a:solidFill>
                  <a:srgbClr val="0F3289"/>
                </a:solidFill>
              </a:defRPr>
            </a:lvl1pPr>
            <a:lvl2pPr marL="457150" indent="0">
              <a:buNone/>
              <a:defRPr sz="2800"/>
            </a:lvl2pPr>
            <a:lvl3pPr marL="914299" indent="0">
              <a:buNone/>
              <a:defRPr sz="2400"/>
            </a:lvl3pPr>
            <a:lvl4pPr marL="1371449" indent="0">
              <a:buNone/>
              <a:defRPr sz="2000"/>
            </a:lvl4pPr>
            <a:lvl5pPr marL="1828598" indent="0">
              <a:buNone/>
              <a:defRPr sz="2000"/>
            </a:lvl5pPr>
            <a:lvl6pPr marL="2285748" indent="0">
              <a:buNone/>
              <a:defRPr sz="2000"/>
            </a:lvl6pPr>
            <a:lvl7pPr marL="2742898" indent="0">
              <a:buNone/>
              <a:defRPr sz="2000"/>
            </a:lvl7pPr>
            <a:lvl8pPr marL="3200047" indent="0">
              <a:buNone/>
              <a:defRPr sz="2000"/>
            </a:lvl8pPr>
            <a:lvl9pPr marL="3657196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91453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485312"/>
            <a:ext cx="5638800" cy="1086431"/>
          </a:xfrm>
        </p:spPr>
        <p:txBody>
          <a:bodyPr>
            <a:noAutofit/>
          </a:bodyPr>
          <a:lstStyle>
            <a:lvl1pPr>
              <a:defRPr sz="3600" baseline="0">
                <a:solidFill>
                  <a:srgbClr val="0F328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4538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28066"/>
            <a:ext cx="8229600" cy="857250"/>
          </a:xfrm>
        </p:spPr>
        <p:txBody>
          <a:bodyPr/>
          <a:lstStyle>
            <a:lvl1pPr>
              <a:defRPr>
                <a:solidFill>
                  <a:srgbClr val="0F328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3"/>
            <a:ext cx="4038600" cy="3326130"/>
          </a:xfrm>
        </p:spPr>
        <p:txBody>
          <a:bodyPr/>
          <a:lstStyle>
            <a:lvl1pPr>
              <a:defRPr sz="2600">
                <a:solidFill>
                  <a:srgbClr val="0F3289"/>
                </a:solidFill>
              </a:defRPr>
            </a:lvl1pPr>
            <a:lvl2pPr>
              <a:defRPr sz="2400">
                <a:solidFill>
                  <a:srgbClr val="0F3289"/>
                </a:solidFill>
              </a:defRPr>
            </a:lvl2pPr>
            <a:lvl3pPr>
              <a:defRPr sz="2000">
                <a:solidFill>
                  <a:srgbClr val="0F3289"/>
                </a:solidFill>
              </a:defRPr>
            </a:lvl3pPr>
            <a:lvl4pPr>
              <a:defRPr sz="1800">
                <a:solidFill>
                  <a:srgbClr val="0F3289"/>
                </a:solidFill>
              </a:defRPr>
            </a:lvl4pPr>
            <a:lvl5pPr>
              <a:defRPr sz="1800">
                <a:solidFill>
                  <a:srgbClr val="0F328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3"/>
            <a:ext cx="4038600" cy="3326130"/>
          </a:xfrm>
        </p:spPr>
        <p:txBody>
          <a:bodyPr/>
          <a:lstStyle>
            <a:lvl1pPr>
              <a:defRPr sz="2600">
                <a:solidFill>
                  <a:srgbClr val="0F3289"/>
                </a:solidFill>
              </a:defRPr>
            </a:lvl1pPr>
            <a:lvl2pPr>
              <a:defRPr sz="2400">
                <a:solidFill>
                  <a:srgbClr val="0F3289"/>
                </a:solidFill>
              </a:defRPr>
            </a:lvl2pPr>
            <a:lvl3pPr>
              <a:defRPr sz="2000">
                <a:solidFill>
                  <a:srgbClr val="0F3289"/>
                </a:solidFill>
              </a:defRPr>
            </a:lvl3pPr>
            <a:lvl4pPr>
              <a:defRPr sz="1800">
                <a:solidFill>
                  <a:srgbClr val="0F3289"/>
                </a:solidFill>
              </a:defRPr>
            </a:lvl4pPr>
            <a:lvl5pPr>
              <a:defRPr sz="1800">
                <a:solidFill>
                  <a:srgbClr val="0F328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86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0356F0-3269-344E-A825-F0B81FD9A570}" type="datetimeFigureOut">
              <a:rPr lang="en-US" smtClean="0"/>
              <a:pPr/>
              <a:t>5/21/15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3A54C2-5D72-F447-885B-554DDBC9B0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590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28066"/>
            <a:ext cx="8229600" cy="857250"/>
          </a:xfrm>
        </p:spPr>
        <p:txBody>
          <a:bodyPr anchor="b"/>
          <a:lstStyle>
            <a:lvl1pPr>
              <a:defRPr>
                <a:solidFill>
                  <a:srgbClr val="0F328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7"/>
            <a:ext cx="4040188" cy="494514"/>
          </a:xfrm>
        </p:spPr>
        <p:txBody>
          <a:bodyPr lIns="45678" tIns="0" rIns="4567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3" y="1394822"/>
            <a:ext cx="4041775" cy="491133"/>
          </a:xfrm>
        </p:spPr>
        <p:txBody>
          <a:bodyPr lIns="45678" tIns="0" rIns="45678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2"/>
            <a:ext cx="4040188" cy="2884290"/>
          </a:xfrm>
        </p:spPr>
        <p:txBody>
          <a:bodyPr tIns="0"/>
          <a:lstStyle>
            <a:lvl1pPr>
              <a:defRPr sz="2200">
                <a:solidFill>
                  <a:srgbClr val="0F3289"/>
                </a:solidFill>
              </a:defRPr>
            </a:lvl1pPr>
            <a:lvl2pPr>
              <a:defRPr sz="2000">
                <a:solidFill>
                  <a:srgbClr val="0F3289"/>
                </a:solidFill>
              </a:defRPr>
            </a:lvl2pPr>
            <a:lvl3pPr>
              <a:defRPr sz="1800">
                <a:solidFill>
                  <a:srgbClr val="0F3289"/>
                </a:solidFill>
              </a:defRPr>
            </a:lvl3pPr>
            <a:lvl4pPr>
              <a:defRPr sz="1600">
                <a:solidFill>
                  <a:srgbClr val="0F3289"/>
                </a:solidFill>
              </a:defRPr>
            </a:lvl4pPr>
            <a:lvl5pPr>
              <a:defRPr sz="1600">
                <a:solidFill>
                  <a:srgbClr val="0F328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85952"/>
            <a:ext cx="4041775" cy="2884290"/>
          </a:xfrm>
        </p:spPr>
        <p:txBody>
          <a:bodyPr tIns="0"/>
          <a:lstStyle>
            <a:lvl1pPr>
              <a:defRPr sz="2200">
                <a:solidFill>
                  <a:srgbClr val="0F3289"/>
                </a:solidFill>
              </a:defRPr>
            </a:lvl1pPr>
            <a:lvl2pPr>
              <a:defRPr sz="2000">
                <a:solidFill>
                  <a:srgbClr val="0F3289"/>
                </a:solidFill>
              </a:defRPr>
            </a:lvl2pPr>
            <a:lvl3pPr>
              <a:defRPr sz="1800">
                <a:solidFill>
                  <a:srgbClr val="0F3289"/>
                </a:solidFill>
              </a:defRPr>
            </a:lvl3pPr>
            <a:lvl4pPr>
              <a:defRPr sz="1600">
                <a:solidFill>
                  <a:srgbClr val="0F3289"/>
                </a:solidFill>
              </a:defRPr>
            </a:lvl4pPr>
            <a:lvl5pPr>
              <a:defRPr sz="1600">
                <a:solidFill>
                  <a:srgbClr val="0F328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699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8"/>
            <a:ext cx="2743200" cy="871538"/>
          </a:xfrm>
        </p:spPr>
        <p:txBody>
          <a:bodyPr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8"/>
            <a:ext cx="2743200" cy="3428999"/>
          </a:xfrm>
        </p:spPr>
        <p:txBody>
          <a:bodyPr lIns="18270" rIns="18270"/>
          <a:lstStyle>
            <a:lvl1pPr marL="0" indent="0" algn="l">
              <a:buNone/>
              <a:defRPr sz="1400">
                <a:solidFill>
                  <a:srgbClr val="0F3289"/>
                </a:solidFill>
              </a:defRPr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8"/>
            <a:ext cx="5111750" cy="3428999"/>
          </a:xfrm>
        </p:spPr>
        <p:txBody>
          <a:bodyPr tIns="0"/>
          <a:lstStyle>
            <a:lvl1pPr>
              <a:defRPr sz="2800">
                <a:solidFill>
                  <a:srgbClr val="0F3289"/>
                </a:solidFill>
              </a:defRPr>
            </a:lvl1pPr>
            <a:lvl2pPr>
              <a:defRPr sz="2600">
                <a:solidFill>
                  <a:srgbClr val="0F3289"/>
                </a:solidFill>
              </a:defRPr>
            </a:lvl2pPr>
            <a:lvl3pPr>
              <a:defRPr sz="2400">
                <a:solidFill>
                  <a:srgbClr val="0F3289"/>
                </a:solidFill>
              </a:defRPr>
            </a:lvl3pPr>
            <a:lvl4pPr>
              <a:defRPr sz="2000">
                <a:solidFill>
                  <a:srgbClr val="0F3289"/>
                </a:solidFill>
              </a:defRPr>
            </a:lvl4pPr>
            <a:lvl5pPr>
              <a:defRPr sz="1800">
                <a:solidFill>
                  <a:srgbClr val="0F328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12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9"/>
          <p:cNvSpPr>
            <a:spLocks noChangeArrowheads="1"/>
          </p:cNvSpPr>
          <p:nvPr/>
        </p:nvSpPr>
        <p:spPr bwMode="auto">
          <a:xfrm rot="420000" flipV="1">
            <a:off x="3165475" y="832247"/>
            <a:ext cx="5257800" cy="3086100"/>
          </a:xfrm>
          <a:custGeom>
            <a:avLst/>
            <a:gdLst>
              <a:gd name="T0" fmla="*/ 5257800 w 5257800"/>
              <a:gd name="T1" fmla="*/ 2057400 h 4114800"/>
              <a:gd name="T2" fmla="*/ 2628900 w 5257800"/>
              <a:gd name="T3" fmla="*/ 4114800 h 4114800"/>
              <a:gd name="T4" fmla="*/ 0 w 5257800"/>
              <a:gd name="T5" fmla="*/ 2057400 h 4114800"/>
              <a:gd name="T6" fmla="*/ 2628900 w 5257800"/>
              <a:gd name="T7" fmla="*/ 0 h 4114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257800"/>
              <a:gd name="T13" fmla="*/ 0 h 4114800"/>
              <a:gd name="T14" fmla="*/ 5182785 w 5257800"/>
              <a:gd name="T15" fmla="*/ 4114800 h 4114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>
            <a:solidFill>
              <a:srgbClr val="C0C0C0"/>
            </a:solidFill>
            <a:miter lim="800000"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lIns="91358" tIns="45678" rIns="91358" bIns="45678" anchor="ctr"/>
          <a:lstStyle/>
          <a:p>
            <a:pPr algn="ctr">
              <a:lnSpc>
                <a:spcPct val="125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solidFill>
                <a:srgbClr val="FFFFFF"/>
              </a:solidFill>
              <a:latin typeface="Constanti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ight Triangle 5"/>
          <p:cNvSpPr>
            <a:spLocks noChangeArrowheads="1"/>
          </p:cNvSpPr>
          <p:nvPr/>
        </p:nvSpPr>
        <p:spPr bwMode="auto">
          <a:xfrm rot="420000" flipV="1">
            <a:off x="8004184" y="4019551"/>
            <a:ext cx="155575" cy="117872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63500" dist="6350" dir="12899787" algn="tl" rotWithShape="0">
              <a:srgbClr val="000000">
                <a:alpha val="46999"/>
              </a:srgbClr>
            </a:outerShdw>
          </a:effectLst>
        </p:spPr>
        <p:txBody>
          <a:bodyPr lIns="91358" tIns="45678" rIns="91358" bIns="45678" anchor="ctr"/>
          <a:lstStyle/>
          <a:p>
            <a:pPr algn="ctr">
              <a:lnSpc>
                <a:spcPct val="125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solidFill>
                <a:srgbClr val="FFFFFF"/>
              </a:solidFill>
              <a:latin typeface="Constanti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57"/>
            <a:ext cx="2212848" cy="1186966"/>
          </a:xfrm>
        </p:spPr>
        <p:txBody>
          <a:bodyPr lIns="45678" rIns="45678" bIns="45678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95"/>
            <a:ext cx="2209800" cy="1634491"/>
          </a:xfrm>
        </p:spPr>
        <p:txBody>
          <a:bodyPr lIns="63954" rIns="45678"/>
          <a:lstStyle>
            <a:lvl1pPr marL="0" indent="0" algn="l">
              <a:spcBef>
                <a:spcPts val="250"/>
              </a:spcBef>
              <a:buFontTx/>
              <a:buNone/>
              <a:defRPr sz="1300">
                <a:solidFill>
                  <a:srgbClr val="0F3289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40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>
                <a:solidFill>
                  <a:srgbClr val="0F3289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853892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F328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F3289"/>
                </a:solidFill>
              </a:defRPr>
            </a:lvl1pPr>
            <a:lvl2pPr>
              <a:defRPr>
                <a:solidFill>
                  <a:srgbClr val="0F3289"/>
                </a:solidFill>
              </a:defRPr>
            </a:lvl2pPr>
            <a:lvl3pPr>
              <a:defRPr>
                <a:solidFill>
                  <a:srgbClr val="0F3289"/>
                </a:solidFill>
              </a:defRPr>
            </a:lvl3pPr>
            <a:lvl4pPr>
              <a:defRPr>
                <a:solidFill>
                  <a:srgbClr val="0F3289"/>
                </a:solidFill>
              </a:defRPr>
            </a:lvl4pPr>
            <a:lvl5pPr>
              <a:defRPr>
                <a:solidFill>
                  <a:srgbClr val="0F328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936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11"/>
            <a:ext cx="2057400" cy="3908823"/>
          </a:xfrm>
        </p:spPr>
        <p:txBody>
          <a:bodyPr vert="eaVert"/>
          <a:lstStyle>
            <a:lvl1pPr>
              <a:defRPr>
                <a:solidFill>
                  <a:srgbClr val="0F328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11"/>
            <a:ext cx="6019800" cy="3908823"/>
          </a:xfrm>
        </p:spPr>
        <p:txBody>
          <a:bodyPr vert="eaVert"/>
          <a:lstStyle>
            <a:lvl1pPr>
              <a:defRPr>
                <a:solidFill>
                  <a:srgbClr val="0F3289"/>
                </a:solidFill>
              </a:defRPr>
            </a:lvl1pPr>
            <a:lvl2pPr>
              <a:defRPr>
                <a:solidFill>
                  <a:srgbClr val="0F3289"/>
                </a:solidFill>
              </a:defRPr>
            </a:lvl2pPr>
            <a:lvl3pPr>
              <a:defRPr>
                <a:solidFill>
                  <a:srgbClr val="0F3289"/>
                </a:solidFill>
              </a:defRPr>
            </a:lvl3pPr>
            <a:lvl4pPr>
              <a:defRPr>
                <a:solidFill>
                  <a:srgbClr val="0F3289"/>
                </a:solidFill>
              </a:defRPr>
            </a:lvl4pPr>
            <a:lvl5pPr>
              <a:defRPr>
                <a:solidFill>
                  <a:srgbClr val="0F328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02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018217"/>
            <a:ext cx="5638800" cy="553523"/>
          </a:xfrm>
        </p:spPr>
        <p:txBody>
          <a:bodyPr>
            <a:noAutofit/>
          </a:bodyPr>
          <a:lstStyle>
            <a:lvl1pPr>
              <a:defRPr sz="3600" baseline="0">
                <a:solidFill>
                  <a:srgbClr val="0F328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1752600" y="592385"/>
            <a:ext cx="5638800" cy="3425829"/>
          </a:xfrm>
        </p:spPr>
        <p:txBody>
          <a:bodyPr/>
          <a:lstStyle>
            <a:lvl1pPr marL="0" indent="0">
              <a:buNone/>
              <a:defRPr sz="3200">
                <a:solidFill>
                  <a:srgbClr val="0F3289"/>
                </a:solidFill>
              </a:defRPr>
            </a:lvl1pPr>
            <a:lvl2pPr marL="457150" indent="0">
              <a:buNone/>
              <a:defRPr sz="2800"/>
            </a:lvl2pPr>
            <a:lvl3pPr marL="914299" indent="0">
              <a:buNone/>
              <a:defRPr sz="2400"/>
            </a:lvl3pPr>
            <a:lvl4pPr marL="1371449" indent="0">
              <a:buNone/>
              <a:defRPr sz="2000"/>
            </a:lvl4pPr>
            <a:lvl5pPr marL="1828598" indent="0">
              <a:buNone/>
              <a:defRPr sz="2000"/>
            </a:lvl5pPr>
            <a:lvl6pPr marL="2285748" indent="0">
              <a:buNone/>
              <a:defRPr sz="2000"/>
            </a:lvl6pPr>
            <a:lvl7pPr marL="2742898" indent="0">
              <a:buNone/>
              <a:defRPr sz="2000"/>
            </a:lvl7pPr>
            <a:lvl8pPr marL="3200047" indent="0">
              <a:buNone/>
              <a:defRPr sz="2000"/>
            </a:lvl8pPr>
            <a:lvl9pPr marL="3657196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10950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10"/>
            <a:ext cx="7767638" cy="1825229"/>
          </a:xfrm>
        </p:spPr>
        <p:txBody>
          <a:bodyPr/>
          <a:lstStyle>
            <a:lvl1pPr>
              <a:defRPr baseline="0">
                <a:solidFill>
                  <a:srgbClr val="0F328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7557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5650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394" y="1877752"/>
            <a:ext cx="7772400" cy="1021556"/>
          </a:xfrm>
        </p:spPr>
        <p:txBody>
          <a:bodyPr>
            <a:noAutofit/>
          </a:bodyPr>
          <a:lstStyle>
            <a:lvl1pPr algn="l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00588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0356F0-3269-344E-A825-F0B81FD9A570}" type="datetimeFigureOut">
              <a:rPr lang="en-US" smtClean="0"/>
              <a:pPr/>
              <a:t>5/21/15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3A54C2-5D72-F447-885B-554DDBC9B0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12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0356F0-3269-344E-A825-F0B81FD9A570}" type="datetimeFigureOut">
              <a:rPr lang="en-US" smtClean="0"/>
              <a:pPr/>
              <a:t>5/21/15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3A54C2-5D72-F447-885B-554DDBC9B0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59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0356F0-3269-344E-A825-F0B81FD9A570}" type="datetimeFigureOut">
              <a:rPr lang="en-US" smtClean="0"/>
              <a:pPr/>
              <a:t>5/21/15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3A54C2-5D72-F447-885B-554DDBC9B0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46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0356F0-3269-344E-A825-F0B81FD9A570}" type="datetimeFigureOut">
              <a:rPr lang="en-US" smtClean="0"/>
              <a:pPr/>
              <a:t>5/21/15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3A54C2-5D72-F447-885B-554DDBC9B0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1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0356F0-3269-344E-A825-F0B81FD9A570}" type="datetimeFigureOut">
              <a:rPr lang="en-US" smtClean="0"/>
              <a:pPr/>
              <a:t>5/21/15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3A54C2-5D72-F447-885B-554DDBC9B0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0356F0-3269-344E-A825-F0B81FD9A570}" type="datetimeFigureOut">
              <a:rPr lang="en-US" smtClean="0"/>
              <a:pPr/>
              <a:t>5/21/15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3A54C2-5D72-F447-885B-554DDBC9B0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02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theme" Target="../theme/theme2.xml"/><Relationship Id="rId15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38.xml"/><Relationship Id="rId14" Type="http://schemas.openxmlformats.org/officeDocument/2006/relationships/theme" Target="../theme/theme3.xml"/><Relationship Id="rId15" Type="http://schemas.openxmlformats.org/officeDocument/2006/relationships/image" Target="../media/image4.png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descr="cyclecomputing_logo_on-dark.eps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57200" y="4741477"/>
            <a:ext cx="2882900" cy="31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8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2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954"/>
            <a:ext cx="9163050" cy="78224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58" tIns="45678" rIns="91358" bIns="45678"/>
          <a:lstStyle/>
          <a:p>
            <a:pPr>
              <a:lnSpc>
                <a:spcPct val="125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Constanti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953"/>
            <a:ext cx="4762500" cy="4786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58" tIns="45678" rIns="91358" bIns="45678"/>
          <a:lstStyle/>
          <a:p>
            <a:pPr>
              <a:lnSpc>
                <a:spcPct val="125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Constanti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638"/>
            <a:ext cx="8229600" cy="857250"/>
          </a:xfrm>
          <a:prstGeom prst="rect">
            <a:avLst/>
          </a:prstGeom>
        </p:spPr>
        <p:txBody>
          <a:bodyPr vert="horz" wrap="square" lIns="0" tIns="45678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373"/>
            <a:ext cx="8229600" cy="3177778"/>
          </a:xfrm>
          <a:prstGeom prst="rect">
            <a:avLst/>
          </a:prstGeom>
        </p:spPr>
        <p:txBody>
          <a:bodyPr vert="horz" wrap="square" lIns="91358" tIns="45678" rIns="91358" bIns="4567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030" name="Group 1"/>
          <p:cNvGrpSpPr>
            <a:grpSpLocks/>
          </p:cNvGrpSpPr>
          <p:nvPr/>
        </p:nvGrpSpPr>
        <p:grpSpPr bwMode="auto">
          <a:xfrm>
            <a:off x="-19050" y="152402"/>
            <a:ext cx="9180513" cy="485775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lnSpc>
                  <a:spcPct val="125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lnSpc>
                  <a:spcPct val="125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</p:grpSp>
      <p:pic>
        <p:nvPicPr>
          <p:cNvPr id="10" name="Picture 13" descr="cycle_logo_lg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92" y="4629151"/>
            <a:ext cx="2300745" cy="357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30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F32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Futura Md BT" pitchFamily="34" charset="0"/>
          <a:ea typeface="ＭＳ Ｐゴシック" pitchFamily="-112" charset="-128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F3289"/>
          </a:solidFill>
          <a:latin typeface="Futura Md BT" pitchFamily="34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F3289"/>
          </a:solidFill>
          <a:latin typeface="Futura Md BT" pitchFamily="34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F3289"/>
          </a:solidFill>
          <a:latin typeface="Futura Md BT" pitchFamily="34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F3289"/>
          </a:solidFill>
          <a:latin typeface="Futura Md BT" pitchFamily="34" charset="0"/>
          <a:ea typeface="ＭＳ Ｐゴシック" pitchFamily="-112" charset="-128"/>
          <a:cs typeface="ＭＳ Ｐゴシック" pitchFamily="-112" charset="-128"/>
        </a:defRPr>
      </a:lvl5pPr>
      <a:lvl6pPr marL="456798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Md BT" pitchFamily="34" charset="0"/>
        </a:defRPr>
      </a:lvl6pPr>
      <a:lvl7pPr marL="913594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Md BT" pitchFamily="34" charset="0"/>
        </a:defRPr>
      </a:lvl7pPr>
      <a:lvl8pPr marL="1370387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Md BT" pitchFamily="34" charset="0"/>
        </a:defRPr>
      </a:lvl8pPr>
      <a:lvl9pPr marL="1827182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Md BT" pitchFamily="34" charset="0"/>
        </a:defRPr>
      </a:lvl9pPr>
    </p:titleStyle>
    <p:bodyStyle>
      <a:lvl1pPr marL="268288" indent="-268288" algn="l" rtl="0" eaLnBrk="1" fontAlgn="base" hangingPunct="1">
        <a:spcBef>
          <a:spcPct val="20000"/>
        </a:spcBef>
        <a:spcAft>
          <a:spcPct val="0"/>
        </a:spcAft>
        <a:buClr>
          <a:srgbClr val="50DBFF"/>
        </a:buClr>
        <a:buSzPct val="95000"/>
        <a:buFont typeface="Wingdings 2" charset="0"/>
        <a:buChar char=""/>
        <a:defRPr sz="2800" kern="1200">
          <a:solidFill>
            <a:srgbClr val="0F32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Futura Lt BT" pitchFamily="34" charset="0"/>
          <a:ea typeface="ＭＳ Ｐゴシック" pitchFamily="-112" charset="-128"/>
          <a:cs typeface="ＭＳ Ｐゴシック" pitchFamily="-112" charset="-128"/>
        </a:defRPr>
      </a:lvl1pPr>
      <a:lvl2pPr marL="635000" indent="-2413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sz="2400" kern="1200">
          <a:solidFill>
            <a:srgbClr val="0F32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Futura Lt BT" pitchFamily="34" charset="0"/>
          <a:ea typeface="ＭＳ Ｐゴシック" charset="-128"/>
          <a:cs typeface="+mn-cs"/>
        </a:defRPr>
      </a:lvl2pPr>
      <a:lvl3pPr marL="909638" indent="-2413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charset="0"/>
        <a:buChar char=""/>
        <a:defRPr sz="2000" kern="1200">
          <a:solidFill>
            <a:srgbClr val="0F32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Futura Lt BT" pitchFamily="34" charset="0"/>
          <a:ea typeface="ＭＳ Ｐゴシック" charset="-128"/>
          <a:cs typeface="+mn-cs"/>
        </a:defRPr>
      </a:lvl3pPr>
      <a:lvl4pPr marL="1182688" indent="-204788" algn="l" rtl="0" eaLnBrk="1" fontAlgn="base" hangingPunct="1">
        <a:spcBef>
          <a:spcPct val="20000"/>
        </a:spcBef>
        <a:spcAft>
          <a:spcPct val="0"/>
        </a:spcAft>
        <a:buClr>
          <a:srgbClr val="50DBFF"/>
        </a:buClr>
        <a:buSzPct val="65000"/>
        <a:buFont typeface="Wingdings 2" charset="0"/>
        <a:buChar char=""/>
        <a:defRPr sz="2000" kern="1200">
          <a:solidFill>
            <a:srgbClr val="0F32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Futura Lt BT" pitchFamily="34" charset="0"/>
          <a:ea typeface="ＭＳ Ｐゴシック" charset="-128"/>
          <a:cs typeface="+mn-cs"/>
        </a:defRPr>
      </a:lvl4pPr>
      <a:lvl5pPr marL="1457325" indent="-204788" algn="l" rtl="0" eaLnBrk="1" fontAlgn="base" hangingPunct="1">
        <a:spcBef>
          <a:spcPct val="20000"/>
        </a:spcBef>
        <a:spcAft>
          <a:spcPct val="0"/>
        </a:spcAft>
        <a:buClr>
          <a:srgbClr val="95E9FF"/>
        </a:buClr>
        <a:buSzPct val="65000"/>
        <a:buFont typeface="Wingdings 2" charset="0"/>
        <a:buChar char=""/>
        <a:defRPr sz="2000" kern="1200">
          <a:solidFill>
            <a:srgbClr val="0F32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Futura Lt BT" pitchFamily="34" charset="0"/>
          <a:ea typeface="ＭＳ Ｐゴシック" charset="-128"/>
          <a:cs typeface="+mn-cs"/>
        </a:defRPr>
      </a:lvl5pPr>
      <a:lvl6pPr marL="1735824" indent="-21012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8542" indent="-18272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2622" indent="-182722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6697" indent="-18272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7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35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436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954"/>
            <a:ext cx="9163050" cy="78224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58" tIns="45678" rIns="91358" bIns="45678"/>
          <a:lstStyle/>
          <a:p>
            <a:pPr>
              <a:lnSpc>
                <a:spcPct val="125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Constanti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953"/>
            <a:ext cx="4762500" cy="4786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58" tIns="45678" rIns="91358" bIns="45678"/>
          <a:lstStyle/>
          <a:p>
            <a:pPr>
              <a:lnSpc>
                <a:spcPct val="125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Constanti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638"/>
            <a:ext cx="8229600" cy="857250"/>
          </a:xfrm>
          <a:prstGeom prst="rect">
            <a:avLst/>
          </a:prstGeom>
        </p:spPr>
        <p:txBody>
          <a:bodyPr vert="horz" wrap="square" lIns="0" tIns="45678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373"/>
            <a:ext cx="8229600" cy="3177778"/>
          </a:xfrm>
          <a:prstGeom prst="rect">
            <a:avLst/>
          </a:prstGeom>
        </p:spPr>
        <p:txBody>
          <a:bodyPr vert="horz" wrap="square" lIns="91358" tIns="45678" rIns="91358" bIns="4567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030" name="Group 1"/>
          <p:cNvGrpSpPr>
            <a:grpSpLocks/>
          </p:cNvGrpSpPr>
          <p:nvPr/>
        </p:nvGrpSpPr>
        <p:grpSpPr bwMode="auto">
          <a:xfrm>
            <a:off x="-19050" y="152402"/>
            <a:ext cx="9180513" cy="485775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lnSpc>
                  <a:spcPct val="125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lnSpc>
                  <a:spcPct val="125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</p:grpSp>
      <p:pic>
        <p:nvPicPr>
          <p:cNvPr id="10" name="Picture 13" descr="cycle_logo_lg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92" y="4629151"/>
            <a:ext cx="2300745" cy="357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30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F32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Futura Md BT" pitchFamily="34" charset="0"/>
          <a:ea typeface="ＭＳ Ｐゴシック" pitchFamily="-112" charset="-128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F3289"/>
          </a:solidFill>
          <a:latin typeface="Futura Md BT" pitchFamily="34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F3289"/>
          </a:solidFill>
          <a:latin typeface="Futura Md BT" pitchFamily="34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F3289"/>
          </a:solidFill>
          <a:latin typeface="Futura Md BT" pitchFamily="34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F3289"/>
          </a:solidFill>
          <a:latin typeface="Futura Md BT" pitchFamily="34" charset="0"/>
          <a:ea typeface="ＭＳ Ｐゴシック" pitchFamily="-112" charset="-128"/>
          <a:cs typeface="ＭＳ Ｐゴシック" pitchFamily="-112" charset="-128"/>
        </a:defRPr>
      </a:lvl5pPr>
      <a:lvl6pPr marL="456798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Md BT" pitchFamily="34" charset="0"/>
        </a:defRPr>
      </a:lvl6pPr>
      <a:lvl7pPr marL="913594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Md BT" pitchFamily="34" charset="0"/>
        </a:defRPr>
      </a:lvl7pPr>
      <a:lvl8pPr marL="1370387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Md BT" pitchFamily="34" charset="0"/>
        </a:defRPr>
      </a:lvl8pPr>
      <a:lvl9pPr marL="1827182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Md BT" pitchFamily="34" charset="0"/>
        </a:defRPr>
      </a:lvl9pPr>
    </p:titleStyle>
    <p:bodyStyle>
      <a:lvl1pPr marL="268288" indent="-268288" algn="l" rtl="0" eaLnBrk="1" fontAlgn="base" hangingPunct="1">
        <a:spcBef>
          <a:spcPct val="20000"/>
        </a:spcBef>
        <a:spcAft>
          <a:spcPct val="0"/>
        </a:spcAft>
        <a:buClr>
          <a:srgbClr val="50DBFF"/>
        </a:buClr>
        <a:buSzPct val="95000"/>
        <a:buFont typeface="Wingdings 2" charset="0"/>
        <a:buChar char=""/>
        <a:defRPr sz="2800" kern="1200">
          <a:solidFill>
            <a:srgbClr val="0F32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Futura Lt BT" pitchFamily="34" charset="0"/>
          <a:ea typeface="ＭＳ Ｐゴシック" pitchFamily="-112" charset="-128"/>
          <a:cs typeface="ＭＳ Ｐゴシック" pitchFamily="-112" charset="-128"/>
        </a:defRPr>
      </a:lvl1pPr>
      <a:lvl2pPr marL="635000" indent="-2413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sz="2400" kern="1200">
          <a:solidFill>
            <a:srgbClr val="0F32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Futura Lt BT" pitchFamily="34" charset="0"/>
          <a:ea typeface="ＭＳ Ｐゴシック" charset="-128"/>
          <a:cs typeface="+mn-cs"/>
        </a:defRPr>
      </a:lvl2pPr>
      <a:lvl3pPr marL="909638" indent="-2413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charset="0"/>
        <a:buChar char=""/>
        <a:defRPr sz="2000" kern="1200">
          <a:solidFill>
            <a:srgbClr val="0F32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Futura Lt BT" pitchFamily="34" charset="0"/>
          <a:ea typeface="ＭＳ Ｐゴシック" charset="-128"/>
          <a:cs typeface="+mn-cs"/>
        </a:defRPr>
      </a:lvl3pPr>
      <a:lvl4pPr marL="1182688" indent="-204788" algn="l" rtl="0" eaLnBrk="1" fontAlgn="base" hangingPunct="1">
        <a:spcBef>
          <a:spcPct val="20000"/>
        </a:spcBef>
        <a:spcAft>
          <a:spcPct val="0"/>
        </a:spcAft>
        <a:buClr>
          <a:srgbClr val="50DBFF"/>
        </a:buClr>
        <a:buSzPct val="65000"/>
        <a:buFont typeface="Wingdings 2" charset="0"/>
        <a:buChar char=""/>
        <a:defRPr sz="2000" kern="1200">
          <a:solidFill>
            <a:srgbClr val="0F32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Futura Lt BT" pitchFamily="34" charset="0"/>
          <a:ea typeface="ＭＳ Ｐゴシック" charset="-128"/>
          <a:cs typeface="+mn-cs"/>
        </a:defRPr>
      </a:lvl4pPr>
      <a:lvl5pPr marL="1457325" indent="-204788" algn="l" rtl="0" eaLnBrk="1" fontAlgn="base" hangingPunct="1">
        <a:spcBef>
          <a:spcPct val="20000"/>
        </a:spcBef>
        <a:spcAft>
          <a:spcPct val="0"/>
        </a:spcAft>
        <a:buClr>
          <a:srgbClr val="95E9FF"/>
        </a:buClr>
        <a:buSzPct val="65000"/>
        <a:buFont typeface="Wingdings 2" charset="0"/>
        <a:buChar char=""/>
        <a:defRPr sz="2000" kern="1200">
          <a:solidFill>
            <a:srgbClr val="0F32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Futura Lt BT" pitchFamily="34" charset="0"/>
          <a:ea typeface="ＭＳ Ｐゴシック" charset="-128"/>
          <a:cs typeface="+mn-cs"/>
        </a:defRPr>
      </a:lvl5pPr>
      <a:lvl6pPr marL="1735824" indent="-21012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8542" indent="-18272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2622" indent="-182722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6697" indent="-18272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7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35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436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1"/>
          <p:cNvSpPr>
            <a:spLocks noGrp="1"/>
          </p:cNvSpPr>
          <p:nvPr>
            <p:ph type="title"/>
          </p:nvPr>
        </p:nvSpPr>
        <p:spPr>
          <a:xfrm>
            <a:off x="128986" y="1752236"/>
            <a:ext cx="86868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HTCondor at Cycle Computing: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Better Answers. Faster.</a:t>
            </a:r>
            <a:endParaRPr lang="en-US" sz="2444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Lt BT Light" charset="0"/>
              <a:ea typeface="ＭＳ Ｐゴシック" charset="0"/>
              <a:cs typeface="Futura Lt BT Light" charset="0"/>
            </a:endParaRPr>
          </a:p>
        </p:txBody>
      </p:sp>
      <p:sp>
        <p:nvSpPr>
          <p:cNvPr id="3" name="Content Placeholder 9"/>
          <p:cNvSpPr>
            <a:spLocks noGrp="1"/>
          </p:cNvSpPr>
          <p:nvPr>
            <p:ph idx="1"/>
          </p:nvPr>
        </p:nvSpPr>
        <p:spPr>
          <a:xfrm>
            <a:off x="4620855" y="3229696"/>
            <a:ext cx="4194931" cy="139509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Futura Md BT" pitchFamily="34" charset="0"/>
              </a:rPr>
              <a:t>Ben Cotton</a:t>
            </a:r>
          </a:p>
          <a:p>
            <a:pPr marL="0" indent="0">
              <a:buNone/>
            </a:pPr>
            <a:r>
              <a:rPr lang="en-US" sz="2400" dirty="0" smtClean="0">
                <a:latin typeface="Futura Md BT" pitchFamily="34" charset="0"/>
              </a:rPr>
              <a:t>Senior Support Engineer</a:t>
            </a:r>
          </a:p>
        </p:txBody>
      </p:sp>
    </p:spTree>
    <p:extLst>
      <p:ext uri="{BB962C8B-B14F-4D97-AF65-F5344CB8AC3E}">
        <p14:creationId xmlns:p14="http://schemas.microsoft.com/office/powerpoint/2010/main" val="597037268"/>
      </p:ext>
    </p:extLst>
  </p:cSld>
  <p:clrMapOvr>
    <a:masterClrMapping/>
  </p:clrMapOvr>
  <p:transition xmlns:p14="http://schemas.microsoft.com/office/powerpoint/2010/main" advTm="716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Pleasantly parallel</a:t>
            </a:r>
          </a:p>
          <a:p>
            <a:r>
              <a:rPr lang="en-US" dirty="0" smtClean="0"/>
              <a:t>Each task takes 20-30 minutes</a:t>
            </a:r>
          </a:p>
          <a:p>
            <a:r>
              <a:rPr lang="en-US" dirty="0" smtClean="0"/>
              <a:t>0.5 million CPU hours total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155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Tasks have two parts</a:t>
            </a:r>
          </a:p>
          <a:p>
            <a:pPr lvl="1"/>
            <a:r>
              <a:rPr lang="en-US" dirty="0" err="1" smtClean="0"/>
              <a:t>Orthorectification</a:t>
            </a:r>
            <a:r>
              <a:rPr lang="en-US" dirty="0" smtClean="0"/>
              <a:t> and cloud detection</a:t>
            </a:r>
          </a:p>
          <a:p>
            <a:pPr lvl="1"/>
            <a:r>
              <a:rPr lang="en-US" dirty="0" smtClean="0"/>
              <a:t>Feature detection</a:t>
            </a:r>
          </a:p>
          <a:p>
            <a:pPr lvl="2"/>
            <a:r>
              <a:rPr lang="en-US" dirty="0" smtClean="0"/>
              <a:t>Uses 2-20 GB of RAM</a:t>
            </a:r>
          </a:p>
        </p:txBody>
      </p:sp>
    </p:spTree>
    <p:extLst>
      <p:ext uri="{BB962C8B-B14F-4D97-AF65-F5344CB8AC3E}">
        <p14:creationId xmlns:p14="http://schemas.microsoft.com/office/powerpoint/2010/main" val="3597553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AWS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Spot instances</a:t>
            </a:r>
          </a:p>
          <a:p>
            <a:r>
              <a:rPr lang="en-US" dirty="0" smtClean="0"/>
              <a:t>C3 and M3 instance families</a:t>
            </a:r>
          </a:p>
          <a:p>
            <a:r>
              <a:rPr lang="en-US" dirty="0" smtClean="0"/>
              <a:t>Data staged into S3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018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Submission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DataMan uploads data from local Lustre filer to S3</a:t>
            </a:r>
          </a:p>
          <a:p>
            <a:r>
              <a:rPr lang="en-US" dirty="0" smtClean="0"/>
              <a:t>When transfers complete, DataMan creates a record in CycleCloud</a:t>
            </a:r>
          </a:p>
          <a:p>
            <a:r>
              <a:rPr lang="en-US" dirty="0"/>
              <a:t>CycleCloud batches records and builds HTCondor submit files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62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Submission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Easy for the scientist</a:t>
            </a:r>
          </a:p>
          <a:p>
            <a:endParaRPr lang="en-US" dirty="0"/>
          </a:p>
        </p:txBody>
      </p:sp>
      <p:pic>
        <p:nvPicPr>
          <p:cNvPr id="4" name="Picture 3" descr="transfer_manag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1755070"/>
            <a:ext cx="5909732" cy="299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36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Proof-of-concept is wrapping up</a:t>
            </a:r>
          </a:p>
          <a:p>
            <a:r>
              <a:rPr lang="en-US" dirty="0" smtClean="0"/>
              <a:t>Operational project expected to take approximately 1 month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68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Faster….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818849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 hard drive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HGST runs an in-house drive head simulation suite</a:t>
            </a:r>
          </a:p>
          <a:p>
            <a:r>
              <a:rPr lang="en-US" dirty="0" smtClean="0"/>
              <a:t>In-house grid engine cluster runs the simulations in 30 days</a:t>
            </a:r>
          </a:p>
          <a:p>
            <a:r>
              <a:rPr lang="en-US" dirty="0" smtClean="0"/>
              <a:t>~620K compute hours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089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can make this faster!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Wednesday: “Hey, guys! Can we have this done by this weekend?”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783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can make this faster!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Un-batch the sweeps: 1.1M jobs</a:t>
            </a:r>
          </a:p>
          <a:p>
            <a:r>
              <a:rPr lang="en-US" dirty="0" smtClean="0"/>
              <a:t>5-10 minute per-job runtime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511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921125" y="3292078"/>
            <a:ext cx="184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8861" y="1877752"/>
            <a:ext cx="7772400" cy="1021556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dirty="0" smtClean="0"/>
              <a:t>We believe utility access to technical computing power </a:t>
            </a:r>
            <a:br>
              <a:rPr lang="en-US" b="0" dirty="0" smtClean="0"/>
            </a:br>
            <a:r>
              <a:rPr lang="en-US" b="0" dirty="0" smtClean="0"/>
              <a:t>accelerates discovery &amp; invention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82115028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the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10 AWS availability zones, spanning 3 regions</a:t>
            </a:r>
          </a:p>
          <a:p>
            <a:r>
              <a:rPr lang="en-US" dirty="0" smtClean="0"/>
              <a:t>Spot instances from the m3, c3, and r3 families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746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pool per availability zone</a:t>
            </a:r>
          </a:p>
          <a:p>
            <a:r>
              <a:rPr lang="en-US" dirty="0" smtClean="0"/>
              <a:t>Two schedulers per pool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3907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did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CycleCloud </a:t>
            </a:r>
            <a:r>
              <a:rPr lang="en-US" dirty="0" err="1" smtClean="0"/>
              <a:t>autoscaled</a:t>
            </a:r>
            <a:r>
              <a:rPr lang="en-US" dirty="0" smtClean="0"/>
              <a:t> multiple instance types and multiple availability zones</a:t>
            </a:r>
          </a:p>
          <a:p>
            <a:r>
              <a:rPr lang="en-US" smtClean="0"/>
              <a:t>CycleServer spread </a:t>
            </a:r>
            <a:r>
              <a:rPr lang="en-US" dirty="0" smtClean="0"/>
              <a:t>jobs across multiple schedulers/pools based on load</a:t>
            </a:r>
          </a:p>
          <a:p>
            <a:r>
              <a:rPr lang="en-US" dirty="0" smtClean="0"/>
              <a:t>Used Amazon S3 instead of a shared filer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144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HTCondor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little!</a:t>
            </a:r>
          </a:p>
          <a:p>
            <a:r>
              <a:rPr lang="en-US" dirty="0" smtClean="0"/>
              <a:t>NEGOTIATOR_CYCLE_DELAY and NEGOTIATOR_INTERVAL set to 1</a:t>
            </a:r>
          </a:p>
          <a:p>
            <a:r>
              <a:rPr lang="en-US" dirty="0" smtClean="0"/>
              <a:t>CLAIM_WORKLIFE set to 1 hour</a:t>
            </a:r>
          </a:p>
          <a:p>
            <a:r>
              <a:rPr lang="en-US" dirty="0" smtClean="0"/>
              <a:t>*_QUERY_WORKERS set to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08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HTCondor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SHADOW_WORKLIFE </a:t>
            </a:r>
            <a:r>
              <a:rPr lang="en-US" dirty="0" smtClean="0"/>
              <a:t>set to </a:t>
            </a:r>
            <a:r>
              <a:rPr lang="en-US" dirty="0"/>
              <a:t>1 </a:t>
            </a:r>
            <a:r>
              <a:rPr lang="en-US" dirty="0" smtClean="0"/>
              <a:t>hour</a:t>
            </a:r>
          </a:p>
          <a:p>
            <a:r>
              <a:rPr lang="en-US" dirty="0" smtClean="0"/>
              <a:t>JOB_START_COUNT set to </a:t>
            </a:r>
            <a:r>
              <a:rPr lang="en-US" dirty="0"/>
              <a:t>100</a:t>
            </a:r>
          </a:p>
          <a:p>
            <a:r>
              <a:rPr lang="en-US" dirty="0" smtClean="0"/>
              <a:t>Disabled authentication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544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did 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Went from 0 to 50k cores in 23 minutes</a:t>
            </a:r>
          </a:p>
          <a:p>
            <a:r>
              <a:rPr lang="en-US" dirty="0" smtClean="0"/>
              <a:t>Peaked at ~ 70K cores from 5689 instances</a:t>
            </a:r>
          </a:p>
          <a:p>
            <a:r>
              <a:rPr lang="en-US" dirty="0" smtClean="0"/>
              <a:t>Simulation completed in 8 hours</a:t>
            </a:r>
          </a:p>
          <a:p>
            <a:r>
              <a:rPr lang="en-US" dirty="0" smtClean="0"/>
              <a:t>Infrastructure cost: $5,594</a:t>
            </a:r>
          </a:p>
        </p:txBody>
      </p:sp>
    </p:spTree>
    <p:extLst>
      <p:ext uri="{BB962C8B-B14F-4D97-AF65-F5344CB8AC3E}">
        <p14:creationId xmlns:p14="http://schemas.microsoft.com/office/powerpoint/2010/main" val="444109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go from 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544745"/>
      </p:ext>
    </p:extLst>
  </p:cSld>
  <p:clrMapOvr>
    <a:masterClrMapping/>
  </p:clrMapOvr>
  <p:transition xmlns:p14="http://schemas.microsoft.com/office/powerpoint/2010/main"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Better-</a:t>
            </a:r>
            <a:r>
              <a:rPr lang="en-US" dirty="0" err="1" smtClean="0"/>
              <a:t>er</a:t>
            </a:r>
            <a:r>
              <a:rPr lang="en-US" dirty="0" smtClean="0"/>
              <a:t> answers. Faster-</a:t>
            </a:r>
            <a:r>
              <a:rPr lang="en-US" dirty="0" err="1" smtClean="0"/>
              <a:t>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977876"/>
      </p:ext>
    </p:extLst>
  </p:cSld>
  <p:clrMapOvr>
    <a:masterClrMapping/>
  </p:clrMapOvr>
  <p:transition xmlns:p14="http://schemas.microsoft.com/office/powerpoint/2010/main"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build it, they will 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financial institution actuarial modeling</a:t>
            </a:r>
          </a:p>
          <a:p>
            <a:pPr lvl="1"/>
            <a:r>
              <a:rPr lang="en-US" dirty="0" smtClean="0"/>
              <a:t>Originally just wanted to do Federal Reserve stress tests</a:t>
            </a:r>
          </a:p>
          <a:p>
            <a:pPr lvl="1"/>
            <a:r>
              <a:rPr lang="en-US" dirty="0" smtClean="0"/>
              <a:t>Then month-end actuarial runs</a:t>
            </a:r>
          </a:p>
          <a:p>
            <a:pPr lvl="1"/>
            <a:r>
              <a:rPr lang="en-US" dirty="0" smtClean="0"/>
              <a:t>Now regularly use 8000 cores in AWS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2333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movement</a:t>
            </a:r>
          </a:p>
          <a:p>
            <a:r>
              <a:rPr lang="en-US" dirty="0" smtClean="0"/>
              <a:t>Multi-provider cloud usage</a:t>
            </a:r>
          </a:p>
          <a:p>
            <a:r>
              <a:rPr lang="en-US" dirty="0" smtClean="0"/>
              <a:t>Seamless burst to cloud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097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921125" y="3292078"/>
            <a:ext cx="184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51615"/>
            <a:ext cx="8229600" cy="1258403"/>
          </a:xfrm>
        </p:spPr>
        <p:txBody>
          <a:bodyPr anchor="ctr">
            <a:no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3600" b="1" dirty="0" smtClean="0">
                <a:solidFill>
                  <a:schemeClr val="bg1"/>
                </a:solidFill>
                <a:ea typeface="+mj-ea"/>
              </a:rPr>
              <a:t>The Innovation Bottleneck: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sz="3600" b="1" dirty="0" smtClean="0">
              <a:solidFill>
                <a:schemeClr val="bg1"/>
              </a:solidFill>
              <a:ea typeface="+mj-ea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sz="3600" dirty="0" smtClean="0">
                <a:solidFill>
                  <a:schemeClr val="bg1"/>
                </a:solidFill>
                <a:ea typeface="+mj-ea"/>
              </a:rPr>
              <a:t>Scientists/Engineers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3600" dirty="0" smtClean="0">
                <a:solidFill>
                  <a:schemeClr val="bg1"/>
                </a:solidFill>
                <a:ea typeface="+mj-ea"/>
              </a:rPr>
              <a:t>forced to size their work to the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3600" dirty="0" smtClean="0">
                <a:solidFill>
                  <a:schemeClr val="bg1"/>
                </a:solidFill>
                <a:ea typeface="+mj-ea"/>
              </a:rPr>
              <a:t>infrastructure their organization bought</a:t>
            </a:r>
          </a:p>
        </p:txBody>
      </p:sp>
    </p:spTree>
    <p:extLst>
      <p:ext uri="{BB962C8B-B14F-4D97-AF65-F5344CB8AC3E}">
        <p14:creationId xmlns:p14="http://schemas.microsoft.com/office/powerpoint/2010/main" val="3821150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311150"/>
            <a:ext cx="8229600" cy="857250"/>
          </a:xfrm>
        </p:spPr>
        <p:txBody>
          <a:bodyPr anchor="t">
            <a:normAutofit/>
          </a:bodyPr>
          <a:lstStyle/>
          <a:p>
            <a:pPr algn="ctr"/>
            <a:r>
              <a:rPr lang="en-US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Futura Md BT" charset="0"/>
                <a:ea typeface="ＭＳ Ｐゴシック" pitchFamily="34" charset="-128"/>
              </a:rPr>
              <a:t>We write software to do this…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53986" y="1117600"/>
            <a:ext cx="4646613" cy="3595688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1800" b="1" i="1" dirty="0" smtClean="0"/>
              <a:t>Cycle Computing easily orchestrates workloads and data access to local and Cloud technical computing</a:t>
            </a:r>
          </a:p>
          <a:p>
            <a:pPr>
              <a:buFont typeface="Wingdings 2" charset="2"/>
              <a:buChar char=""/>
              <a:defRPr/>
            </a:pPr>
            <a:r>
              <a:rPr lang="en-US" sz="1800" dirty="0" smtClean="0"/>
              <a:t>Scales from 100 - 100,000’s of cores</a:t>
            </a:r>
          </a:p>
          <a:p>
            <a:pPr>
              <a:buFont typeface="Wingdings 2" charset="2"/>
              <a:buChar char=""/>
              <a:defRPr/>
            </a:pPr>
            <a:r>
              <a:rPr lang="en-US" sz="1800" dirty="0" smtClean="0"/>
              <a:t>Handles errors, reliability</a:t>
            </a:r>
          </a:p>
          <a:p>
            <a:pPr>
              <a:buFont typeface="Wingdings 2" charset="2"/>
              <a:buChar char=""/>
              <a:defRPr/>
            </a:pPr>
            <a:r>
              <a:rPr lang="en-US" sz="1800" dirty="0" smtClean="0"/>
              <a:t>Schedules data movement</a:t>
            </a:r>
          </a:p>
          <a:p>
            <a:pPr>
              <a:buFont typeface="Wingdings 2" charset="2"/>
              <a:buChar char=""/>
              <a:defRPr/>
            </a:pPr>
            <a:r>
              <a:rPr lang="en-US" sz="1800" dirty="0" smtClean="0"/>
              <a:t>Secures, encrypts and audits </a:t>
            </a:r>
          </a:p>
          <a:p>
            <a:pPr>
              <a:buFont typeface="Wingdings 2" charset="2"/>
              <a:buChar char=""/>
              <a:defRPr/>
            </a:pPr>
            <a:r>
              <a:rPr lang="en-US" sz="1800" dirty="0" smtClean="0"/>
              <a:t>Provides reporting and chargeback</a:t>
            </a:r>
          </a:p>
          <a:p>
            <a:pPr>
              <a:buFont typeface="Wingdings 2" charset="2"/>
              <a:buChar char=""/>
              <a:defRPr/>
            </a:pPr>
            <a:r>
              <a:rPr lang="en-US" sz="1800" dirty="0" smtClean="0"/>
              <a:t>Automates spot bidding</a:t>
            </a:r>
          </a:p>
          <a:p>
            <a:pPr>
              <a:buFont typeface="Wingdings 2" charset="2"/>
              <a:buChar char=""/>
              <a:defRPr/>
            </a:pPr>
            <a:r>
              <a:rPr lang="en-US" sz="1800" dirty="0" smtClean="0"/>
              <a:t>Supports Enterprise operations</a:t>
            </a:r>
          </a:p>
        </p:txBody>
      </p:sp>
      <p:pic>
        <p:nvPicPr>
          <p:cNvPr id="8" name="Content Placeholder 4" descr="Screen Shot 2012-05-02 at 12.38.51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82" r="-6982"/>
          <a:stretch>
            <a:fillRect/>
          </a:stretch>
        </p:blipFill>
        <p:spPr bwMode="auto">
          <a:xfrm>
            <a:off x="4649455" y="2582269"/>
            <a:ext cx="2967038" cy="12747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6" descr="Naga-GangliaView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6" r="-996"/>
          <a:stretch>
            <a:fillRect/>
          </a:stretch>
        </p:blipFill>
        <p:spPr bwMode="auto">
          <a:xfrm>
            <a:off x="4805362" y="1096169"/>
            <a:ext cx="2967038" cy="12747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9" name="Picture 11" descr="Naga-Growth-slots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1767954"/>
            <a:ext cx="2616200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5" descr="Screen Shot 2012-05-02 at 12.38.37 PM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69" r="-6769"/>
          <a:stretch>
            <a:fillRect/>
          </a:stretch>
        </p:blipFill>
        <p:spPr bwMode="auto">
          <a:xfrm>
            <a:off x="6167438" y="3219650"/>
            <a:ext cx="2968625" cy="12747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349842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this resonate with you?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495800" y="1200151"/>
            <a:ext cx="4191000" cy="3394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We’re hiring </a:t>
            </a:r>
            <a:r>
              <a:rPr lang="en-US" dirty="0" smtClean="0"/>
              <a:t>support engineers</a:t>
            </a:r>
            <a:r>
              <a:rPr lang="en-US" dirty="0" smtClean="0"/>
              <a:t>, </a:t>
            </a:r>
            <a:r>
              <a:rPr lang="en-US" dirty="0" smtClean="0"/>
              <a:t>solutions architects, sales</a:t>
            </a:r>
            <a:r>
              <a:rPr lang="en-US" dirty="0" smtClean="0"/>
              <a:t>, etc.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jobs@</a:t>
            </a:r>
            <a:br>
              <a:rPr lang="en-US" dirty="0" smtClean="0"/>
            </a:br>
            <a:r>
              <a:rPr lang="en-US" dirty="0" smtClean="0"/>
              <a:t>cyclecomputing.com</a:t>
            </a:r>
            <a:endParaRPr lang="en-US" dirty="0"/>
          </a:p>
        </p:txBody>
      </p:sp>
      <p:pic>
        <p:nvPicPr>
          <p:cNvPr id="8" name="Picture Placeholder 5" descr="Unclesamwantyou.pn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-16881" r="-168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12550836"/>
      </p:ext>
    </p:extLst>
  </p:cSld>
  <p:clrMapOvr>
    <a:masterClrMapping/>
  </p:clrMapOvr>
  <p:transition xmlns:p14="http://schemas.microsoft.com/office/powerpoint/2010/main" spd="med" advTm="29696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iron_quali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31800"/>
            <a:ext cx="76073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171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slogan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Better Answers. Faster.</a:t>
            </a:r>
          </a:p>
          <a:p>
            <a:r>
              <a:rPr lang="en-US" dirty="0" smtClean="0"/>
              <a:t>We want our customers to get the resources they need when they need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064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921125" y="3292078"/>
            <a:ext cx="184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0" dirty="0" smtClean="0"/>
              <a:t>Better Answers…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82115028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1910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Measure woody biomass on the southern Sahara at 40-50 CM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070623"/>
          </a:xfrm>
        </p:spPr>
        <p:txBody>
          <a:bodyPr/>
          <a:lstStyle/>
          <a:p>
            <a:r>
              <a:rPr lang="en-US" dirty="0" smtClean="0"/>
              <a:t>NASA project in partnership with</a:t>
            </a:r>
          </a:p>
          <a:p>
            <a:pPr lvl="1"/>
            <a:r>
              <a:rPr lang="en-US" dirty="0" smtClean="0"/>
              <a:t>Intel</a:t>
            </a:r>
          </a:p>
          <a:p>
            <a:pPr lvl="1"/>
            <a:r>
              <a:rPr lang="en-US" dirty="0" smtClean="0"/>
              <a:t>Amazon Web Services</a:t>
            </a:r>
          </a:p>
          <a:p>
            <a:pPr lvl="1"/>
            <a:r>
              <a:rPr lang="en-US" dirty="0" smtClean="0"/>
              <a:t>Cycle Computing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39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Estimate carbon stored in trees and bushes in arid and semi</a:t>
            </a:r>
            <a:r>
              <a:rPr lang="en-US" dirty="0" smtClean="0"/>
              <a:t>-arid </a:t>
            </a:r>
            <a:r>
              <a:rPr lang="en-US" dirty="0"/>
              <a:t>south </a:t>
            </a:r>
            <a:r>
              <a:rPr lang="en-US" dirty="0" smtClean="0"/>
              <a:t>Sahara</a:t>
            </a:r>
          </a:p>
          <a:p>
            <a:r>
              <a:rPr lang="en-US" dirty="0" smtClean="0"/>
              <a:t>Establish a baseline for future CO</a:t>
            </a:r>
            <a:r>
              <a:rPr lang="en-US" baseline="-25000" dirty="0" smtClean="0"/>
              <a:t>2</a:t>
            </a:r>
            <a:r>
              <a:rPr lang="en-US" dirty="0" smtClean="0"/>
              <a:t> studies of the region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878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795" y="152400"/>
            <a:ext cx="6932987" cy="435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14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input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Images collected from satellites</a:t>
            </a:r>
          </a:p>
          <a:p>
            <a:r>
              <a:rPr lang="en-US" dirty="0" smtClean="0"/>
              <a:t>~ 20 terabytes total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1902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:|1.4|4.6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Aetna-2012-08-13-A">
  <a:themeElements>
    <a:clrScheme name="Cycle">
      <a:dk1>
        <a:srgbClr val="004D8F"/>
      </a:dk1>
      <a:lt1>
        <a:srgbClr val="FFFFFF"/>
      </a:lt1>
      <a:dk2>
        <a:srgbClr val="E5E5E5"/>
      </a:dk2>
      <a:lt2>
        <a:srgbClr val="E5E5E5"/>
      </a:lt2>
      <a:accent1>
        <a:srgbClr val="E5E5E5"/>
      </a:accent1>
      <a:accent2>
        <a:srgbClr val="00396B"/>
      </a:accent2>
      <a:accent3>
        <a:srgbClr val="50DBFF"/>
      </a:accent3>
      <a:accent4>
        <a:srgbClr val="95E9FF"/>
      </a:accent4>
      <a:accent5>
        <a:srgbClr val="6CBBFF"/>
      </a:accent5>
      <a:accent6>
        <a:srgbClr val="004D8F"/>
      </a:accent6>
      <a:hlink>
        <a:srgbClr val="CCCCFF"/>
      </a:hlink>
      <a:folHlink>
        <a:srgbClr val="B2B2B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etna-2012-08-13-A">
  <a:themeElements>
    <a:clrScheme name="Cycle">
      <a:dk1>
        <a:srgbClr val="004D8F"/>
      </a:dk1>
      <a:lt1>
        <a:srgbClr val="FFFFFF"/>
      </a:lt1>
      <a:dk2>
        <a:srgbClr val="E5E5E5"/>
      </a:dk2>
      <a:lt2>
        <a:srgbClr val="E5E5E5"/>
      </a:lt2>
      <a:accent1>
        <a:srgbClr val="E5E5E5"/>
      </a:accent1>
      <a:accent2>
        <a:srgbClr val="00396B"/>
      </a:accent2>
      <a:accent3>
        <a:srgbClr val="50DBFF"/>
      </a:accent3>
      <a:accent4>
        <a:srgbClr val="95E9FF"/>
      </a:accent4>
      <a:accent5>
        <a:srgbClr val="6CBBFF"/>
      </a:accent5>
      <a:accent6>
        <a:srgbClr val="004D8F"/>
      </a:accent6>
      <a:hlink>
        <a:srgbClr val="CCCCFF"/>
      </a:hlink>
      <a:folHlink>
        <a:srgbClr val="B2B2B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12469</TotalTime>
  <Words>556</Words>
  <Application>Microsoft Macintosh PowerPoint</Application>
  <PresentationFormat>On-screen Show (16:9)</PresentationFormat>
  <Paragraphs>104</Paragraphs>
  <Slides>32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Office Theme</vt:lpstr>
      <vt:lpstr>1_Aetna-2012-08-13-A</vt:lpstr>
      <vt:lpstr>Aetna-2012-08-13-A</vt:lpstr>
      <vt:lpstr>HTCondor at Cycle Computing: Better Answers. Faster.</vt:lpstr>
      <vt:lpstr>We believe utility access to technical computing power  accelerates discovery &amp; invention</vt:lpstr>
      <vt:lpstr>PowerPoint Presentation</vt:lpstr>
      <vt:lpstr>Our slogan</vt:lpstr>
      <vt:lpstr>Better Answers…</vt:lpstr>
      <vt:lpstr>Measure woody biomass on the southern Sahara at 40-50 CM scale</vt:lpstr>
      <vt:lpstr>Project goals</vt:lpstr>
      <vt:lpstr>PowerPoint Presentation</vt:lpstr>
      <vt:lpstr>The input data</vt:lpstr>
      <vt:lpstr>The workflow</vt:lpstr>
      <vt:lpstr>The workflow</vt:lpstr>
      <vt:lpstr>AWS setup</vt:lpstr>
      <vt:lpstr>Job Submission</vt:lpstr>
      <vt:lpstr>Job Submission</vt:lpstr>
      <vt:lpstr>What’s next?</vt:lpstr>
      <vt:lpstr>Faster….</vt:lpstr>
      <vt:lpstr>Improve hard drive design</vt:lpstr>
      <vt:lpstr>We can make this faster!</vt:lpstr>
      <vt:lpstr>We can make this faster!</vt:lpstr>
      <vt:lpstr>Enter the cloud</vt:lpstr>
      <vt:lpstr>Pool setup</vt:lpstr>
      <vt:lpstr>How we did it</vt:lpstr>
      <vt:lpstr>HTCondor configuration</vt:lpstr>
      <vt:lpstr>HTCondor configuration</vt:lpstr>
      <vt:lpstr>We did it!</vt:lpstr>
      <vt:lpstr>Where do we go from here?</vt:lpstr>
      <vt:lpstr>Better-er answers. Faster-er.</vt:lpstr>
      <vt:lpstr>If you build it, they will come</vt:lpstr>
      <vt:lpstr>Coming concerns</vt:lpstr>
      <vt:lpstr>We write software to do this…</vt:lpstr>
      <vt:lpstr>Does this resonate with you?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Putting Eggs in multiple baskets: Data Considerations in the Cloud</dc:title>
  <dc:subject/>
  <dc:creator>Rob Futrick</dc:creator>
  <cp:keywords/>
  <dc:description/>
  <cp:lastModifiedBy>Ben Cotton</cp:lastModifiedBy>
  <cp:revision>84</cp:revision>
  <cp:lastPrinted>2015-05-05T19:11:16Z</cp:lastPrinted>
  <dcterms:created xsi:type="dcterms:W3CDTF">2014-04-29T12:50:28Z</dcterms:created>
  <dcterms:modified xsi:type="dcterms:W3CDTF">2015-05-21T14:28:05Z</dcterms:modified>
  <cp:category/>
</cp:coreProperties>
</file>