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4" r:id="rId1"/>
  </p:sldMasterIdLst>
  <p:notesMasterIdLst>
    <p:notesMasterId r:id="rId69"/>
  </p:notesMasterIdLst>
  <p:sldIdLst>
    <p:sldId id="857" r:id="rId2"/>
    <p:sldId id="898" r:id="rId3"/>
    <p:sldId id="942" r:id="rId4"/>
    <p:sldId id="941" r:id="rId5"/>
    <p:sldId id="989" r:id="rId6"/>
    <p:sldId id="992" r:id="rId7"/>
    <p:sldId id="985" r:id="rId8"/>
    <p:sldId id="993" r:id="rId9"/>
    <p:sldId id="978" r:id="rId10"/>
    <p:sldId id="994" r:id="rId11"/>
    <p:sldId id="995" r:id="rId12"/>
    <p:sldId id="986" r:id="rId13"/>
    <p:sldId id="996" r:id="rId14"/>
    <p:sldId id="982" r:id="rId15"/>
    <p:sldId id="983" r:id="rId16"/>
    <p:sldId id="984" r:id="rId17"/>
    <p:sldId id="991" r:id="rId18"/>
    <p:sldId id="1024" r:id="rId19"/>
    <p:sldId id="998" r:id="rId20"/>
    <p:sldId id="999" r:id="rId21"/>
    <p:sldId id="1000" r:id="rId22"/>
    <p:sldId id="1001" r:id="rId23"/>
    <p:sldId id="1003" r:id="rId24"/>
    <p:sldId id="1004" r:id="rId25"/>
    <p:sldId id="1005" r:id="rId26"/>
    <p:sldId id="1006" r:id="rId27"/>
    <p:sldId id="1008" r:id="rId28"/>
    <p:sldId id="1009" r:id="rId29"/>
    <p:sldId id="1010" r:id="rId30"/>
    <p:sldId id="1011" r:id="rId31"/>
    <p:sldId id="962" r:id="rId32"/>
    <p:sldId id="1013" r:id="rId33"/>
    <p:sldId id="953" r:id="rId34"/>
    <p:sldId id="954" r:id="rId35"/>
    <p:sldId id="1012" r:id="rId36"/>
    <p:sldId id="1023" r:id="rId37"/>
    <p:sldId id="1025" r:id="rId38"/>
    <p:sldId id="1026" r:id="rId39"/>
    <p:sldId id="1027" r:id="rId40"/>
    <p:sldId id="1028" r:id="rId41"/>
    <p:sldId id="955" r:id="rId42"/>
    <p:sldId id="956" r:id="rId43"/>
    <p:sldId id="957" r:id="rId44"/>
    <p:sldId id="987" r:id="rId45"/>
    <p:sldId id="988" r:id="rId46"/>
    <p:sldId id="1017" r:id="rId47"/>
    <p:sldId id="1014" r:id="rId48"/>
    <p:sldId id="1015" r:id="rId49"/>
    <p:sldId id="1016" r:id="rId50"/>
    <p:sldId id="979" r:id="rId51"/>
    <p:sldId id="980" r:id="rId52"/>
    <p:sldId id="981" r:id="rId53"/>
    <p:sldId id="1007" r:id="rId54"/>
    <p:sldId id="938" r:id="rId55"/>
    <p:sldId id="1018" r:id="rId56"/>
    <p:sldId id="1019" r:id="rId57"/>
    <p:sldId id="1022" r:id="rId58"/>
    <p:sldId id="965" r:id="rId59"/>
    <p:sldId id="894" r:id="rId60"/>
    <p:sldId id="968" r:id="rId61"/>
    <p:sldId id="974" r:id="rId62"/>
    <p:sldId id="975" r:id="rId63"/>
    <p:sldId id="976" r:id="rId64"/>
    <p:sldId id="977" r:id="rId65"/>
    <p:sldId id="1020" r:id="rId66"/>
    <p:sldId id="1021" r:id="rId67"/>
    <p:sldId id="936" r:id="rId68"/>
  </p:sldIdLst>
  <p:sldSz cx="9144000" cy="6858000" type="screen4x3"/>
  <p:notesSz cx="6858000" cy="9144000"/>
  <p:defaultTextStyle>
    <a:defPPr>
      <a:defRPr lang="en-US"/>
    </a:defPPr>
    <a:lvl1pPr algn="l" rtl="0" eaLnBrk="0" fontAlgn="base" hangingPunct="0">
      <a:spcBef>
        <a:spcPct val="0"/>
      </a:spcBef>
      <a:spcAft>
        <a:spcPct val="0"/>
      </a:spcAft>
      <a:defRPr sz="2800" kern="1200">
        <a:solidFill>
          <a:schemeClr val="tx1"/>
        </a:solidFill>
        <a:latin typeface="Times New Roman" pitchFamily="18" charset="0"/>
        <a:ea typeface="MS PGothic" pitchFamily="34" charset="-128"/>
        <a:cs typeface="+mn-cs"/>
      </a:defRPr>
    </a:lvl1pPr>
    <a:lvl2pPr marL="457200" algn="l" rtl="0" eaLnBrk="0" fontAlgn="base" hangingPunct="0">
      <a:spcBef>
        <a:spcPct val="0"/>
      </a:spcBef>
      <a:spcAft>
        <a:spcPct val="0"/>
      </a:spcAft>
      <a:defRPr sz="2800" kern="1200">
        <a:solidFill>
          <a:schemeClr val="tx1"/>
        </a:solidFill>
        <a:latin typeface="Times New Roman" pitchFamily="18" charset="0"/>
        <a:ea typeface="MS PGothic" pitchFamily="34" charset="-128"/>
        <a:cs typeface="+mn-cs"/>
      </a:defRPr>
    </a:lvl2pPr>
    <a:lvl3pPr marL="914400" algn="l" rtl="0" eaLnBrk="0" fontAlgn="base" hangingPunct="0">
      <a:spcBef>
        <a:spcPct val="0"/>
      </a:spcBef>
      <a:spcAft>
        <a:spcPct val="0"/>
      </a:spcAft>
      <a:defRPr sz="2800" kern="1200">
        <a:solidFill>
          <a:schemeClr val="tx1"/>
        </a:solidFill>
        <a:latin typeface="Times New Roman" pitchFamily="18" charset="0"/>
        <a:ea typeface="MS PGothic" pitchFamily="34" charset="-128"/>
        <a:cs typeface="+mn-cs"/>
      </a:defRPr>
    </a:lvl3pPr>
    <a:lvl4pPr marL="1371600" algn="l" rtl="0" eaLnBrk="0" fontAlgn="base" hangingPunct="0">
      <a:spcBef>
        <a:spcPct val="0"/>
      </a:spcBef>
      <a:spcAft>
        <a:spcPct val="0"/>
      </a:spcAft>
      <a:defRPr sz="2800" kern="1200">
        <a:solidFill>
          <a:schemeClr val="tx1"/>
        </a:solidFill>
        <a:latin typeface="Times New Roman" pitchFamily="18" charset="0"/>
        <a:ea typeface="MS PGothic" pitchFamily="34" charset="-128"/>
        <a:cs typeface="+mn-cs"/>
      </a:defRPr>
    </a:lvl4pPr>
    <a:lvl5pPr marL="1828800" algn="l" rtl="0" eaLnBrk="0" fontAlgn="base" hangingPunct="0">
      <a:spcBef>
        <a:spcPct val="0"/>
      </a:spcBef>
      <a:spcAft>
        <a:spcPct val="0"/>
      </a:spcAft>
      <a:defRPr sz="2800" kern="1200">
        <a:solidFill>
          <a:schemeClr val="tx1"/>
        </a:solidFill>
        <a:latin typeface="Times New Roman" pitchFamily="18" charset="0"/>
        <a:ea typeface="MS PGothic" pitchFamily="34" charset="-128"/>
        <a:cs typeface="+mn-cs"/>
      </a:defRPr>
    </a:lvl5pPr>
    <a:lvl6pPr marL="2286000" algn="l" defTabSz="914400" rtl="0" eaLnBrk="1" latinLnBrk="0" hangingPunct="1">
      <a:defRPr sz="2800" kern="1200">
        <a:solidFill>
          <a:schemeClr val="tx1"/>
        </a:solidFill>
        <a:latin typeface="Times New Roman" pitchFamily="18" charset="0"/>
        <a:ea typeface="MS PGothic" pitchFamily="34" charset="-128"/>
        <a:cs typeface="+mn-cs"/>
      </a:defRPr>
    </a:lvl6pPr>
    <a:lvl7pPr marL="2743200" algn="l" defTabSz="914400" rtl="0" eaLnBrk="1" latinLnBrk="0" hangingPunct="1">
      <a:defRPr sz="2800" kern="1200">
        <a:solidFill>
          <a:schemeClr val="tx1"/>
        </a:solidFill>
        <a:latin typeface="Times New Roman" pitchFamily="18" charset="0"/>
        <a:ea typeface="MS PGothic" pitchFamily="34" charset="-128"/>
        <a:cs typeface="+mn-cs"/>
      </a:defRPr>
    </a:lvl7pPr>
    <a:lvl8pPr marL="3200400" algn="l" defTabSz="914400" rtl="0" eaLnBrk="1" latinLnBrk="0" hangingPunct="1">
      <a:defRPr sz="2800" kern="1200">
        <a:solidFill>
          <a:schemeClr val="tx1"/>
        </a:solidFill>
        <a:latin typeface="Times New Roman" pitchFamily="18" charset="0"/>
        <a:ea typeface="MS PGothic" pitchFamily="34" charset="-128"/>
        <a:cs typeface="+mn-cs"/>
      </a:defRPr>
    </a:lvl8pPr>
    <a:lvl9pPr marL="3657600" algn="l" defTabSz="914400" rtl="0" eaLnBrk="1" latinLnBrk="0" hangingPunct="1">
      <a:defRPr sz="2800" kern="1200">
        <a:solidFill>
          <a:schemeClr val="tx1"/>
        </a:solidFill>
        <a:latin typeface="Times New Roman" pitchFamily="18"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C60036"/>
    <a:srgbClr val="FF9933"/>
    <a:srgbClr val="8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vertBarState="minimized">
    <p:restoredLeft sz="15620"/>
    <p:restoredTop sz="81851" autoAdjust="0"/>
  </p:normalViewPr>
  <p:slideViewPr>
    <p:cSldViewPr snapToGrid="0">
      <p:cViewPr varScale="1">
        <p:scale>
          <a:sx n="54" d="100"/>
          <a:sy n="54" d="100"/>
        </p:scale>
        <p:origin x="-1512" y="-90"/>
      </p:cViewPr>
      <p:guideLst>
        <p:guide orient="horz" pos="2160"/>
        <p:guide pos="2880"/>
      </p:guideLst>
    </p:cSldViewPr>
  </p:slideViewPr>
  <p:notesTextViewPr>
    <p:cViewPr>
      <p:scale>
        <a:sx n="1" d="1"/>
        <a:sy n="1" d="1"/>
      </p:scale>
      <p:origin x="0" y="0"/>
    </p:cViewPr>
  </p:notesTextViewPr>
  <p:sorterViewPr>
    <p:cViewPr>
      <p:scale>
        <a:sx n="100" d="100"/>
        <a:sy n="100" d="100"/>
      </p:scale>
      <p:origin x="0" y="138"/>
    </p:cViewPr>
  </p:sorterViewPr>
  <p:notesViewPr>
    <p:cSldViewPr snapToGrid="0">
      <p:cViewPr varScale="1">
        <p:scale>
          <a:sx n="57" d="100"/>
          <a:sy n="57" d="100"/>
        </p:scale>
        <p:origin x="-2814"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8.2.8 LAN</c:v>
                </c:pt>
              </c:strCache>
            </c:strRef>
          </c:tx>
          <c:invertIfNegative val="0"/>
          <c:dLbls>
            <c:showLegendKey val="0"/>
            <c:showVal val="1"/>
            <c:showCatName val="0"/>
            <c:showSerName val="0"/>
            <c:showPercent val="0"/>
            <c:showBubbleSize val="0"/>
            <c:showLeaderLines val="0"/>
          </c:dLbls>
          <c:cat>
            <c:numRef>
              <c:f>Sheet1!$A$2:$A$3</c:f>
              <c:numCache>
                <c:formatCode>General</c:formatCode>
                <c:ptCount val="2"/>
                <c:pt idx="0">
                  <c:v>100</c:v>
                </c:pt>
                <c:pt idx="1">
                  <c:v>1000</c:v>
                </c:pt>
              </c:numCache>
            </c:numRef>
          </c:cat>
          <c:val>
            <c:numRef>
              <c:f>Sheet1!$B$2:$B$3</c:f>
              <c:numCache>
                <c:formatCode>General</c:formatCode>
                <c:ptCount val="2"/>
                <c:pt idx="0">
                  <c:v>9</c:v>
                </c:pt>
                <c:pt idx="1">
                  <c:v>32</c:v>
                </c:pt>
              </c:numCache>
            </c:numRef>
          </c:val>
        </c:ser>
        <c:ser>
          <c:idx val="1"/>
          <c:order val="1"/>
          <c:tx>
            <c:strRef>
              <c:f>Sheet1!$C$1</c:f>
              <c:strCache>
                <c:ptCount val="1"/>
                <c:pt idx="0">
                  <c:v>8.3.5 LAN 20reqs</c:v>
                </c:pt>
              </c:strCache>
            </c:strRef>
          </c:tx>
          <c:invertIfNegative val="0"/>
          <c:dLbls>
            <c:showLegendKey val="0"/>
            <c:showVal val="1"/>
            <c:showCatName val="0"/>
            <c:showSerName val="0"/>
            <c:showPercent val="0"/>
            <c:showBubbleSize val="0"/>
            <c:showLeaderLines val="0"/>
          </c:dLbls>
          <c:cat>
            <c:numRef>
              <c:f>Sheet1!$A$2:$A$3</c:f>
              <c:numCache>
                <c:formatCode>General</c:formatCode>
                <c:ptCount val="2"/>
                <c:pt idx="0">
                  <c:v>100</c:v>
                </c:pt>
                <c:pt idx="1">
                  <c:v>1000</c:v>
                </c:pt>
              </c:numCache>
            </c:numRef>
          </c:cat>
          <c:val>
            <c:numRef>
              <c:f>Sheet1!$C$2:$C$3</c:f>
              <c:numCache>
                <c:formatCode>General</c:formatCode>
                <c:ptCount val="2"/>
                <c:pt idx="0">
                  <c:v>4</c:v>
                </c:pt>
                <c:pt idx="1">
                  <c:v>19</c:v>
                </c:pt>
              </c:numCache>
            </c:numRef>
          </c:val>
        </c:ser>
        <c:ser>
          <c:idx val="2"/>
          <c:order val="2"/>
          <c:tx>
            <c:strRef>
              <c:f>Sheet1!$D$1</c:f>
              <c:strCache>
                <c:ptCount val="1"/>
                <c:pt idx="0">
                  <c:v>8.3.5 LAN 100reqs</c:v>
                </c:pt>
              </c:strCache>
            </c:strRef>
          </c:tx>
          <c:invertIfNegative val="0"/>
          <c:dLbls>
            <c:showLegendKey val="0"/>
            <c:showVal val="1"/>
            <c:showCatName val="0"/>
            <c:showSerName val="0"/>
            <c:showPercent val="0"/>
            <c:showBubbleSize val="0"/>
            <c:showLeaderLines val="0"/>
          </c:dLbls>
          <c:cat>
            <c:numRef>
              <c:f>Sheet1!$A$2:$A$3</c:f>
              <c:numCache>
                <c:formatCode>General</c:formatCode>
                <c:ptCount val="2"/>
                <c:pt idx="0">
                  <c:v>100</c:v>
                </c:pt>
                <c:pt idx="1">
                  <c:v>1000</c:v>
                </c:pt>
              </c:numCache>
            </c:numRef>
          </c:cat>
          <c:val>
            <c:numRef>
              <c:f>Sheet1!$D$2:$D$3</c:f>
              <c:numCache>
                <c:formatCode>General</c:formatCode>
                <c:ptCount val="2"/>
                <c:pt idx="0">
                  <c:v>4</c:v>
                </c:pt>
                <c:pt idx="1">
                  <c:v>17</c:v>
                </c:pt>
              </c:numCache>
            </c:numRef>
          </c:val>
        </c:ser>
        <c:ser>
          <c:idx val="3"/>
          <c:order val="3"/>
          <c:tx>
            <c:strRef>
              <c:f>Sheet1!$E$1</c:f>
              <c:strCache>
                <c:ptCount val="1"/>
                <c:pt idx="0">
                  <c:v>8.2.8 WAN</c:v>
                </c:pt>
              </c:strCache>
            </c:strRef>
          </c:tx>
          <c:invertIfNegative val="0"/>
          <c:dLbls>
            <c:showLegendKey val="0"/>
            <c:showVal val="1"/>
            <c:showCatName val="0"/>
            <c:showSerName val="0"/>
            <c:showPercent val="0"/>
            <c:showBubbleSize val="0"/>
            <c:showLeaderLines val="0"/>
          </c:dLbls>
          <c:cat>
            <c:numRef>
              <c:f>Sheet1!$A$2:$A$3</c:f>
              <c:numCache>
                <c:formatCode>General</c:formatCode>
                <c:ptCount val="2"/>
                <c:pt idx="0">
                  <c:v>100</c:v>
                </c:pt>
                <c:pt idx="1">
                  <c:v>1000</c:v>
                </c:pt>
              </c:numCache>
            </c:numRef>
          </c:cat>
          <c:val>
            <c:numRef>
              <c:f>Sheet1!$E$2:$E$3</c:f>
              <c:numCache>
                <c:formatCode>General</c:formatCode>
                <c:ptCount val="2"/>
                <c:pt idx="0">
                  <c:v>113</c:v>
                </c:pt>
                <c:pt idx="1">
                  <c:v>1153</c:v>
                </c:pt>
              </c:numCache>
            </c:numRef>
          </c:val>
        </c:ser>
        <c:ser>
          <c:idx val="4"/>
          <c:order val="4"/>
          <c:tx>
            <c:strRef>
              <c:f>Sheet1!$F$1</c:f>
              <c:strCache>
                <c:ptCount val="1"/>
                <c:pt idx="0">
                  <c:v>8.3.5 WAN 20reqs</c:v>
                </c:pt>
              </c:strCache>
            </c:strRef>
          </c:tx>
          <c:invertIfNegative val="0"/>
          <c:dLbls>
            <c:showLegendKey val="0"/>
            <c:showVal val="1"/>
            <c:showCatName val="0"/>
            <c:showSerName val="0"/>
            <c:showPercent val="0"/>
            <c:showBubbleSize val="0"/>
            <c:showLeaderLines val="0"/>
          </c:dLbls>
          <c:cat>
            <c:numRef>
              <c:f>Sheet1!$A$2:$A$3</c:f>
              <c:numCache>
                <c:formatCode>General</c:formatCode>
                <c:ptCount val="2"/>
                <c:pt idx="0">
                  <c:v>100</c:v>
                </c:pt>
                <c:pt idx="1">
                  <c:v>1000</c:v>
                </c:pt>
              </c:numCache>
            </c:numRef>
          </c:cat>
          <c:val>
            <c:numRef>
              <c:f>Sheet1!$F$2:$F$3</c:f>
              <c:numCache>
                <c:formatCode>General</c:formatCode>
                <c:ptCount val="2"/>
                <c:pt idx="0">
                  <c:v>40</c:v>
                </c:pt>
                <c:pt idx="1">
                  <c:v>407</c:v>
                </c:pt>
              </c:numCache>
            </c:numRef>
          </c:val>
        </c:ser>
        <c:ser>
          <c:idx val="5"/>
          <c:order val="5"/>
          <c:tx>
            <c:strRef>
              <c:f>Sheet1!$G$1</c:f>
              <c:strCache>
                <c:ptCount val="1"/>
                <c:pt idx="0">
                  <c:v>8.3.5 WAN 100reqs</c:v>
                </c:pt>
              </c:strCache>
            </c:strRef>
          </c:tx>
          <c:invertIfNegative val="0"/>
          <c:dLbls>
            <c:showLegendKey val="0"/>
            <c:showVal val="1"/>
            <c:showCatName val="0"/>
            <c:showSerName val="0"/>
            <c:showPercent val="0"/>
            <c:showBubbleSize val="0"/>
            <c:showLeaderLines val="0"/>
          </c:dLbls>
          <c:cat>
            <c:numRef>
              <c:f>Sheet1!$A$2:$A$3</c:f>
              <c:numCache>
                <c:formatCode>General</c:formatCode>
                <c:ptCount val="2"/>
                <c:pt idx="0">
                  <c:v>100</c:v>
                </c:pt>
                <c:pt idx="1">
                  <c:v>1000</c:v>
                </c:pt>
              </c:numCache>
            </c:numRef>
          </c:cat>
          <c:val>
            <c:numRef>
              <c:f>Sheet1!$G$2:$G$3</c:f>
              <c:numCache>
                <c:formatCode>General</c:formatCode>
                <c:ptCount val="2"/>
                <c:pt idx="0">
                  <c:v>36</c:v>
                </c:pt>
                <c:pt idx="1">
                  <c:v>370</c:v>
                </c:pt>
              </c:numCache>
            </c:numRef>
          </c:val>
        </c:ser>
        <c:dLbls>
          <c:showLegendKey val="0"/>
          <c:showVal val="0"/>
          <c:showCatName val="0"/>
          <c:showSerName val="0"/>
          <c:showPercent val="0"/>
          <c:showBubbleSize val="0"/>
        </c:dLbls>
        <c:gapWidth val="150"/>
        <c:axId val="47601152"/>
        <c:axId val="94264064"/>
      </c:barChart>
      <c:catAx>
        <c:axId val="47601152"/>
        <c:scaling>
          <c:orientation val="minMax"/>
        </c:scaling>
        <c:delete val="0"/>
        <c:axPos val="b"/>
        <c:numFmt formatCode="General" sourceLinked="1"/>
        <c:majorTickMark val="out"/>
        <c:minorTickMark val="none"/>
        <c:tickLblPos val="nextTo"/>
        <c:crossAx val="94264064"/>
        <c:crosses val="autoZero"/>
        <c:auto val="1"/>
        <c:lblAlgn val="ctr"/>
        <c:lblOffset val="100"/>
        <c:noMultiLvlLbl val="0"/>
      </c:catAx>
      <c:valAx>
        <c:axId val="94264064"/>
        <c:scaling>
          <c:orientation val="minMax"/>
        </c:scaling>
        <c:delete val="0"/>
        <c:axPos val="l"/>
        <c:majorGridlines/>
        <c:numFmt formatCode="General" sourceLinked="1"/>
        <c:majorTickMark val="out"/>
        <c:minorTickMark val="none"/>
        <c:tickLblPos val="nextTo"/>
        <c:crossAx val="47601152"/>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lvl1pPr>
              <a:defRPr sz="1200">
                <a:latin typeface="Times New Roman" charset="0"/>
                <a:ea typeface="ＭＳ Ｐゴシック" charset="0"/>
                <a:cs typeface="+mn-cs"/>
              </a:defRPr>
            </a:lvl1pPr>
          </a:lstStyle>
          <a:p>
            <a:pPr>
              <a:defRPr/>
            </a:pPr>
            <a:endParaRPr lang="en-US" dirty="0"/>
          </a:p>
        </p:txBody>
      </p:sp>
      <p:sp>
        <p:nvSpPr>
          <p:cNvPr id="9219"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lvl1pPr algn="r">
              <a:defRPr sz="1200">
                <a:latin typeface="Times New Roman" charset="0"/>
                <a:ea typeface="ＭＳ Ｐゴシック" charset="0"/>
                <a:cs typeface="+mn-cs"/>
              </a:defRPr>
            </a:lvl1pPr>
          </a:lstStyle>
          <a:p>
            <a:pPr>
              <a:defRPr/>
            </a:pPr>
            <a:endParaRPr lang="en-US" dirty="0"/>
          </a:p>
        </p:txBody>
      </p:sp>
      <p:sp>
        <p:nvSpPr>
          <p:cNvPr id="922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9221"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9222"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b" anchorCtr="0" compatLnSpc="1">
            <a:prstTxWarp prst="textNoShape">
              <a:avLst/>
            </a:prstTxWarp>
          </a:bodyPr>
          <a:lstStyle>
            <a:lvl1pPr>
              <a:defRPr sz="1200">
                <a:latin typeface="Times New Roman" charset="0"/>
                <a:ea typeface="ＭＳ Ｐゴシック" charset="0"/>
                <a:cs typeface="+mn-cs"/>
              </a:defRPr>
            </a:lvl1pPr>
          </a:lstStyle>
          <a:p>
            <a:pPr>
              <a:defRPr/>
            </a:pPr>
            <a:endParaRPr lang="en-US" dirty="0"/>
          </a:p>
        </p:txBody>
      </p:sp>
      <p:sp>
        <p:nvSpPr>
          <p:cNvPr id="9223"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b" anchorCtr="0" compatLnSpc="1">
            <a:prstTxWarp prst="textNoShape">
              <a:avLst/>
            </a:prstTxWarp>
          </a:bodyPr>
          <a:lstStyle>
            <a:lvl1pPr algn="r">
              <a:defRPr sz="1200"/>
            </a:lvl1pPr>
          </a:lstStyle>
          <a:p>
            <a:pPr>
              <a:defRPr/>
            </a:pPr>
            <a:fld id="{312978B1-D068-47E8-9D8F-DDBF907F7C11}" type="slidenum">
              <a:rPr lang="en-US"/>
              <a:pPr>
                <a:defRPr/>
              </a:pPr>
              <a:t>‹#›</a:t>
            </a:fld>
            <a:endParaRPr lang="en-US" dirty="0"/>
          </a:p>
        </p:txBody>
      </p:sp>
    </p:spTree>
    <p:extLst>
      <p:ext uri="{BB962C8B-B14F-4D97-AF65-F5344CB8AC3E}">
        <p14:creationId xmlns:p14="http://schemas.microsoft.com/office/powerpoint/2010/main" val="161450064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S PGothic"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Times New Roman"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12978B1-D068-47E8-9D8F-DDBF907F7C11}" type="slidenum">
              <a:rPr lang="en-US" smtClean="0"/>
              <a:pPr>
                <a:defRPr/>
              </a:pPr>
              <a:t>1</a:t>
            </a:fld>
            <a:endParaRPr lang="en-US" dirty="0"/>
          </a:p>
        </p:txBody>
      </p:sp>
    </p:spTree>
    <p:extLst>
      <p:ext uri="{BB962C8B-B14F-4D97-AF65-F5344CB8AC3E}">
        <p14:creationId xmlns:p14="http://schemas.microsoft.com/office/powerpoint/2010/main" val="31542436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new commands have a</a:t>
            </a:r>
            <a:r>
              <a:rPr lang="en-US" baseline="0" dirty="0" smtClean="0"/>
              <a:t> leading plus-sign because they’re experimental.</a:t>
            </a:r>
            <a:endParaRPr lang="en-US" dirty="0" smtClean="0"/>
          </a:p>
          <a:p>
            <a:r>
              <a:rPr lang="en-US" dirty="0" smtClean="0"/>
              <a:t>Added the stream_*</a:t>
            </a:r>
            <a:r>
              <a:rPr lang="en-US" baseline="0" dirty="0" smtClean="0"/>
              <a:t> commands because they work across checkpoints.</a:t>
            </a:r>
            <a:endParaRPr lang="en-US" dirty="0"/>
          </a:p>
        </p:txBody>
      </p:sp>
      <p:sp>
        <p:nvSpPr>
          <p:cNvPr id="4" name="Slide Number Placeholder 3"/>
          <p:cNvSpPr>
            <a:spLocks noGrp="1"/>
          </p:cNvSpPr>
          <p:nvPr>
            <p:ph type="sldNum" sz="quarter" idx="10"/>
          </p:nvPr>
        </p:nvSpPr>
        <p:spPr/>
        <p:txBody>
          <a:bodyPr/>
          <a:lstStyle/>
          <a:p>
            <a:pPr>
              <a:defRPr/>
            </a:pPr>
            <a:fld id="{15B8C8C1-1820-40EC-BAB3-D7820D9EAB13}" type="slidenum">
              <a:rPr lang="en-US" smtClean="0"/>
              <a:pPr>
                <a:defRPr/>
              </a:pPr>
              <a:t>42</a:t>
            </a:fld>
            <a:endParaRPr lang="en-US"/>
          </a:p>
        </p:txBody>
      </p:sp>
    </p:spTree>
    <p:extLst>
      <p:ext uri="{BB962C8B-B14F-4D97-AF65-F5344CB8AC3E}">
        <p14:creationId xmlns:p14="http://schemas.microsoft.com/office/powerpoint/2010/main" val="32825249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buNone/>
            </a:pPr>
            <a:r>
              <a:rPr lang="en-US" dirty="0" smtClean="0"/>
              <a:t>The title is so long because we don’t want people getting really excited if we left out a word.</a:t>
            </a:r>
          </a:p>
          <a:p>
            <a:pPr rtl="0">
              <a:spcBef>
                <a:spcPts val="0"/>
              </a:spcBef>
              <a:buNone/>
            </a:pPr>
            <a:endParaRPr lang="en-US" dirty="0" smtClean="0"/>
          </a:p>
          <a:p>
            <a:pPr rtl="0">
              <a:spcBef>
                <a:spcPts val="0"/>
              </a:spcBef>
              <a:buNone/>
            </a:pPr>
            <a:r>
              <a:rPr lang="en-US" dirty="0" smtClean="0"/>
              <a:t>The checkpoint signal</a:t>
            </a:r>
            <a:r>
              <a:rPr lang="en-US" baseline="0" dirty="0" smtClean="0"/>
              <a:t> is defined in the job ad and defaults to the job ad attribute </a:t>
            </a:r>
            <a:r>
              <a:rPr lang="en-US" baseline="0" dirty="0" err="1" smtClean="0"/>
              <a:t>KillSig</a:t>
            </a:r>
            <a:r>
              <a:rPr lang="en-US" baseline="0" dirty="0" smtClean="0"/>
              <a:t>, which defaults to SIGTERM.</a:t>
            </a:r>
            <a:endParaRPr lang="en-US" dirty="0" smtClean="0"/>
          </a:p>
          <a:p>
            <a:pPr rtl="0">
              <a:spcBef>
                <a:spcPts val="0"/>
              </a:spcBef>
              <a:buNone/>
            </a:pPr>
            <a:endParaRPr lang="en-US" dirty="0" smtClean="0"/>
          </a:p>
          <a:p>
            <a:pPr rtl="0">
              <a:spcBef>
                <a:spcPts val="0"/>
              </a:spcBef>
              <a:buNone/>
            </a:pPr>
            <a:r>
              <a:rPr lang="en-US" dirty="0" smtClean="0"/>
              <a:t>We </a:t>
            </a:r>
            <a:r>
              <a:rPr lang="en-US" dirty="0" err="1" smtClean="0"/>
              <a:t>requeue</a:t>
            </a:r>
            <a:r>
              <a:rPr lang="en-US" dirty="0" smtClean="0"/>
              <a:t> the job with the following reasoning: the application terminated because we sent it a signal, not because it exited (or failed) of its own accord.  It should therefore be given a chance to run again.</a:t>
            </a:r>
          </a:p>
          <a:p>
            <a:pPr rtl="0">
              <a:spcBef>
                <a:spcPts val="0"/>
              </a:spcBef>
              <a:buNone/>
            </a:pPr>
            <a:endParaRPr lang="en-US" dirty="0" smtClean="0"/>
          </a:p>
          <a:p>
            <a:pPr>
              <a:spcBef>
                <a:spcPts val="0"/>
              </a:spcBef>
              <a:buNone/>
            </a:pPr>
            <a:r>
              <a:rPr lang="en-US" dirty="0" smtClean="0"/>
              <a:t>This is an experimental feature.  We’re not sure that </a:t>
            </a:r>
            <a:r>
              <a:rPr lang="en-US" dirty="0" err="1" smtClean="0"/>
              <a:t>requeueing</a:t>
            </a:r>
            <a:r>
              <a:rPr lang="en-US" dirty="0" smtClean="0"/>
              <a:t> the job is the right default.  Right now, all of the file transfer will (by default) go back to the </a:t>
            </a:r>
            <a:r>
              <a:rPr lang="en-US" dirty="0" err="1" smtClean="0"/>
              <a:t>schedd</a:t>
            </a:r>
            <a:r>
              <a:rPr lang="en-US" dirty="0" smtClean="0"/>
              <a:t>.  This almost certainly suboptimal, and a checkpoint server is probably a good idea, although using the vanilla universe’s file-transfer mechanism gives us a lot of flexibility.  We will probably offer a checkpoint server compatible with file transfer.</a:t>
            </a:r>
          </a:p>
          <a:p>
            <a:endParaRPr lang="en-US" dirty="0"/>
          </a:p>
        </p:txBody>
      </p:sp>
      <p:sp>
        <p:nvSpPr>
          <p:cNvPr id="4" name="Slide Number Placeholder 3"/>
          <p:cNvSpPr>
            <a:spLocks noGrp="1"/>
          </p:cNvSpPr>
          <p:nvPr>
            <p:ph type="sldNum" sz="quarter" idx="10"/>
          </p:nvPr>
        </p:nvSpPr>
        <p:spPr/>
        <p:txBody>
          <a:bodyPr/>
          <a:lstStyle/>
          <a:p>
            <a:pPr>
              <a:defRPr/>
            </a:pPr>
            <a:fld id="{15B8C8C1-1820-40EC-BAB3-D7820D9EAB13}" type="slidenum">
              <a:rPr lang="en-US" smtClean="0"/>
              <a:pPr>
                <a:defRPr/>
              </a:pPr>
              <a:t>43</a:t>
            </a:fld>
            <a:endParaRPr lang="en-US"/>
          </a:p>
        </p:txBody>
      </p:sp>
    </p:spTree>
    <p:extLst>
      <p:ext uri="{BB962C8B-B14F-4D97-AF65-F5344CB8AC3E}">
        <p14:creationId xmlns:p14="http://schemas.microsoft.com/office/powerpoint/2010/main" val="32825249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Shape 65"/>
          <p:cNvSpPr txBox="1">
            <a:spLocks noGrp="1"/>
          </p:cNvSpPr>
          <p:nvPr>
            <p:ph type="body" idx="1"/>
          </p:nvPr>
        </p:nvSpPr>
        <p:spPr>
          <a:xfrm>
            <a:off x="914400" y="4343400"/>
            <a:ext cx="5029199" cy="4114800"/>
          </a:xfrm>
          <a:prstGeom prst="rect">
            <a:avLst/>
          </a:prstGeom>
        </p:spPr>
        <p:txBody>
          <a:bodyPr lIns="91425" tIns="91425" rIns="91425" bIns="91425" anchor="ctr" anchorCtr="0">
            <a:noAutofit/>
          </a:bodyPr>
          <a:lstStyle/>
          <a:p>
            <a:pPr>
              <a:spcBef>
                <a:spcPts val="0"/>
              </a:spcBef>
              <a:buNone/>
            </a:pPr>
            <a:endParaRPr/>
          </a:p>
        </p:txBody>
      </p:sp>
      <p:sp>
        <p:nvSpPr>
          <p:cNvPr id="66" name="Shape 6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Shape 7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73" name="Shape 73"/>
          <p:cNvSpPr txBox="1">
            <a:spLocks noGrp="1"/>
          </p:cNvSpPr>
          <p:nvPr>
            <p:ph type="body" idx="1"/>
          </p:nvPr>
        </p:nvSpPr>
        <p:spPr>
          <a:xfrm>
            <a:off x="914400" y="4343400"/>
            <a:ext cx="5029199" cy="4114800"/>
          </a:xfrm>
          <a:prstGeom prst="rect">
            <a:avLst/>
          </a:prstGeom>
        </p:spPr>
        <p:txBody>
          <a:bodyPr lIns="91425" tIns="91425" rIns="91425" bIns="91425" anchor="ctr" anchorCtr="0">
            <a:noAutofit/>
          </a:bodyPr>
          <a:lstStyle/>
          <a:p>
            <a:pPr rtl="0">
              <a:spcBef>
                <a:spcPts val="0"/>
              </a:spcBef>
              <a:buNone/>
            </a:pPr>
            <a:r>
              <a:rPr lang="en-US" dirty="0"/>
              <a:t>This example stolen from the manual.  In this example, the administrator has turned off support for standard universe, and so doesn’t want standard universe jobs that will never run cluttering up this </a:t>
            </a:r>
            <a:r>
              <a:rPr lang="en-US" dirty="0" err="1"/>
              <a:t>schedd’s</a:t>
            </a:r>
            <a:r>
              <a:rPr lang="en-US" dirty="0"/>
              <a:t> queue.  For other jobs, the administrator is requiring a certain minimal </a:t>
            </a:r>
            <a:r>
              <a:rPr lang="en-US" dirty="0" err="1"/>
              <a:t>RequestMemory</a:t>
            </a:r>
            <a:r>
              <a:rPr lang="en-US" dirty="0"/>
              <a:t> size, to try and make users specify </a:t>
            </a:r>
            <a:r>
              <a:rPr lang="en-US" dirty="0" err="1"/>
              <a:t>RequestMemory</a:t>
            </a:r>
            <a:r>
              <a:rPr lang="en-US" dirty="0"/>
              <a:t> for real.</a:t>
            </a:r>
          </a:p>
          <a:p>
            <a:pPr rtl="0">
              <a:spcBef>
                <a:spcPts val="0"/>
              </a:spcBef>
              <a:buNone/>
            </a:pPr>
            <a:endParaRPr dirty="0"/>
          </a:p>
          <a:p>
            <a:pPr>
              <a:spcBef>
                <a:spcPts val="0"/>
              </a:spcBef>
              <a:buNone/>
            </a:pPr>
            <a:r>
              <a:rPr lang="en-US" dirty="0"/>
              <a:t>The usual </a:t>
            </a:r>
            <a:r>
              <a:rPr lang="en-US" dirty="0" err="1"/>
              <a:t>ClassAd</a:t>
            </a:r>
            <a:r>
              <a:rPr lang="en-US" dirty="0"/>
              <a:t>-in-</a:t>
            </a:r>
            <a:r>
              <a:rPr lang="en-US" dirty="0" err="1"/>
              <a:t>config</a:t>
            </a:r>
            <a:r>
              <a:rPr lang="en-US" dirty="0"/>
              <a:t>-file complaints apply.  In particular, note that REASONs must /evaluate/ to strings – hence the quote.  This allows for e.g., calling </a:t>
            </a:r>
            <a:r>
              <a:rPr lang="en-US" dirty="0" err="1"/>
              <a:t>strcat</a:t>
            </a:r>
            <a:r>
              <a:rPr lang="en-US" dirty="0"/>
              <a:t>().</a:t>
            </a:r>
          </a:p>
        </p:txBody>
      </p:sp>
      <p:sp>
        <p:nvSpPr>
          <p:cNvPr id="74" name="Shape 74"/>
          <p:cNvSpPr txBox="1">
            <a:spLocks noGrp="1"/>
          </p:cNvSpPr>
          <p:nvPr>
            <p:ph type="sldNum" idx="12"/>
          </p:nvPr>
        </p:nvSpPr>
        <p:spPr>
          <a:xfrm>
            <a:off x="3886200" y="8686800"/>
            <a:ext cx="2971799" cy="457200"/>
          </a:xfrm>
          <a:prstGeom prst="rect">
            <a:avLst/>
          </a:prstGeom>
        </p:spPr>
        <p:txBody>
          <a:bodyPr lIns="91425" tIns="45700" rIns="91425" bIns="45700" anchor="b" anchorCtr="0">
            <a:noAutofit/>
          </a:bodyPr>
          <a:lstStyle/>
          <a:p>
            <a:pPr lvl="0">
              <a:spcBef>
                <a:spcPts val="0"/>
              </a:spcBef>
              <a:buClr>
                <a:srgbClr val="000000"/>
              </a:buClr>
              <a:buSzPct val="25000"/>
              <a:buFont typeface="Times New Roman"/>
              <a:buNone/>
            </a:pPr>
            <a:fld id="{00000000-1234-1234-1234-123412341234}" type="slidenum">
              <a:rPr lang="en-US"/>
              <a:t>45</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8"/>
          <p:cNvSpPr>
            <a:spLocks noGrp="1" noChangeArrowheads="1"/>
          </p:cNvSpPr>
          <p:nvPr>
            <p:ph type="sldNum"/>
          </p:nvPr>
        </p:nvSpPr>
        <p:spPr>
          <a:ln/>
        </p:spPr>
        <p:txBody>
          <a:bodyPr/>
          <a:lstStyle/>
          <a:p>
            <a:fld id="{2E00B904-2028-4D80-84CB-EF3F7122A51E}" type="slidenum">
              <a:rPr lang="en-US" altLang="en-US"/>
              <a:pPr/>
              <a:t>47</a:t>
            </a:fld>
            <a:endParaRPr lang="en-US" altLang="en-US"/>
          </a:p>
        </p:txBody>
      </p:sp>
      <p:sp>
        <p:nvSpPr>
          <p:cNvPr id="9217" name="Rectangle 1"/>
          <p:cNvSpPr txBox="1">
            <a:spLocks noGrp="1" noRot="1" noChangeAspect="1" noChangeArrowheads="1"/>
          </p:cNvSpPr>
          <p:nvPr>
            <p:ph type="sldImg"/>
          </p:nvPr>
        </p:nvSpPr>
        <p:spPr bwMode="auto">
          <a:xfrm>
            <a:off x="1143000" y="685800"/>
            <a:ext cx="4570413" cy="34274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218" name="Rectangle 2"/>
          <p:cNvSpPr txBox="1">
            <a:spLocks noGrp="1" noChangeArrowheads="1"/>
          </p:cNvSpPr>
          <p:nvPr>
            <p:ph type="body" idx="1"/>
          </p:nvPr>
        </p:nvSpPr>
        <p:spPr bwMode="auto">
          <a:xfrm>
            <a:off x="914400" y="4343400"/>
            <a:ext cx="5027613" cy="40243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8"/>
          <p:cNvSpPr>
            <a:spLocks noGrp="1" noChangeArrowheads="1"/>
          </p:cNvSpPr>
          <p:nvPr>
            <p:ph type="sldNum"/>
          </p:nvPr>
        </p:nvSpPr>
        <p:spPr>
          <a:ln/>
        </p:spPr>
        <p:txBody>
          <a:bodyPr/>
          <a:lstStyle/>
          <a:p>
            <a:fld id="{933CB36E-12A1-40B5-B041-1B433B01B5D9}" type="slidenum">
              <a:rPr lang="en-US" altLang="en-US"/>
              <a:pPr/>
              <a:t>48</a:t>
            </a:fld>
            <a:endParaRPr lang="en-US" altLang="en-US"/>
          </a:p>
        </p:txBody>
      </p:sp>
      <p:sp>
        <p:nvSpPr>
          <p:cNvPr id="10241" name="Rectangle 1"/>
          <p:cNvSpPr txBox="1">
            <a:spLocks noGrp="1" noRot="1" noChangeAspect="1" noChangeArrowheads="1"/>
          </p:cNvSpPr>
          <p:nvPr>
            <p:ph type="sldImg"/>
          </p:nvPr>
        </p:nvSpPr>
        <p:spPr bwMode="auto">
          <a:xfrm>
            <a:off x="1143000" y="685800"/>
            <a:ext cx="4570413" cy="34274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242" name="Rectangle 2"/>
          <p:cNvSpPr txBox="1">
            <a:spLocks noGrp="1" noChangeArrowheads="1"/>
          </p:cNvSpPr>
          <p:nvPr>
            <p:ph type="body" idx="1"/>
          </p:nvPr>
        </p:nvSpPr>
        <p:spPr bwMode="auto">
          <a:xfrm>
            <a:off x="914400" y="4343400"/>
            <a:ext cx="5027613" cy="40243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8"/>
          <p:cNvSpPr>
            <a:spLocks noGrp="1" noChangeArrowheads="1"/>
          </p:cNvSpPr>
          <p:nvPr>
            <p:ph type="sldNum"/>
          </p:nvPr>
        </p:nvSpPr>
        <p:spPr>
          <a:ln/>
        </p:spPr>
        <p:txBody>
          <a:bodyPr/>
          <a:lstStyle/>
          <a:p>
            <a:fld id="{A7B775BF-A036-42AE-A60C-A1BEFC77FA53}" type="slidenum">
              <a:rPr lang="en-US" altLang="en-US"/>
              <a:pPr/>
              <a:t>49</a:t>
            </a:fld>
            <a:endParaRPr lang="en-US" altLang="en-US"/>
          </a:p>
        </p:txBody>
      </p:sp>
      <p:sp>
        <p:nvSpPr>
          <p:cNvPr id="12289" name="Rectangle 1"/>
          <p:cNvSpPr txBox="1">
            <a:spLocks noGrp="1" noRot="1" noChangeAspect="1" noChangeArrowheads="1"/>
          </p:cNvSpPr>
          <p:nvPr>
            <p:ph type="sldImg"/>
          </p:nvPr>
        </p:nvSpPr>
        <p:spPr bwMode="auto">
          <a:xfrm>
            <a:off x="1143000" y="685800"/>
            <a:ext cx="4570413" cy="34274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2290" name="Rectangle 2"/>
          <p:cNvSpPr txBox="1">
            <a:spLocks noGrp="1" noChangeArrowheads="1"/>
          </p:cNvSpPr>
          <p:nvPr>
            <p:ph type="body" idx="1"/>
          </p:nvPr>
        </p:nvSpPr>
        <p:spPr bwMode="auto">
          <a:xfrm>
            <a:off x="914400" y="4343400"/>
            <a:ext cx="5027613" cy="40243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p:spPr>
        <p:txBody>
          <a:bodyPr/>
          <a:lstStyle/>
          <a:p>
            <a:endParaRPr lang="en-US" dirty="0" smtClean="0"/>
          </a:p>
        </p:txBody>
      </p:sp>
      <p:sp>
        <p:nvSpPr>
          <p:cNvPr id="4" name="Slide Number Placeholder 3"/>
          <p:cNvSpPr>
            <a:spLocks noGrp="1"/>
          </p:cNvSpPr>
          <p:nvPr>
            <p:ph type="sldNum" sz="quarter" idx="5"/>
          </p:nvPr>
        </p:nvSpPr>
        <p:spPr/>
        <p:txBody>
          <a:bodyPr/>
          <a:lstStyle/>
          <a:p>
            <a:pPr>
              <a:defRPr/>
            </a:pPr>
            <a:fld id="{AAE1DEB4-BAD6-446D-919C-8310BE9C7D16}" type="slidenum">
              <a:rPr lang="en-US" smtClean="0"/>
              <a:pPr>
                <a:defRPr/>
              </a:pPr>
              <a:t>3</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12978B1-D068-47E8-9D8F-DDBF907F7C11}" type="slidenum">
              <a:rPr lang="en-US" smtClean="0"/>
              <a:pPr>
                <a:defRPr/>
              </a:pPr>
              <a:t>4</a:t>
            </a:fld>
            <a:endParaRPr lang="en-US" dirty="0"/>
          </a:p>
        </p:txBody>
      </p:sp>
    </p:spTree>
    <p:extLst>
      <p:ext uri="{BB962C8B-B14F-4D97-AF65-F5344CB8AC3E}">
        <p14:creationId xmlns:p14="http://schemas.microsoft.com/office/powerpoint/2010/main" val="12874999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12978B1-D068-47E8-9D8F-DDBF907F7C11}" type="slidenum">
              <a:rPr lang="en-US" smtClean="0"/>
              <a:pPr>
                <a:defRPr/>
              </a:pPr>
              <a:t>5</a:t>
            </a:fld>
            <a:endParaRPr lang="en-US" dirty="0"/>
          </a:p>
        </p:txBody>
      </p:sp>
    </p:spTree>
    <p:extLst>
      <p:ext uri="{BB962C8B-B14F-4D97-AF65-F5344CB8AC3E}">
        <p14:creationId xmlns:p14="http://schemas.microsoft.com/office/powerpoint/2010/main" val="12874999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Importance of multiple resource requests</a:t>
            </a:r>
          </a:p>
          <a:p>
            <a:r>
              <a:rPr lang="en-US" dirty="0" smtClean="0">
                <a:effectLst/>
              </a:rPr>
              <a:t>1000 slot pool</a:t>
            </a:r>
          </a:p>
          <a:p>
            <a:r>
              <a:rPr lang="en-US" dirty="0" smtClean="0">
                <a:effectLst/>
              </a:rPr>
              <a:t>Vary number of </a:t>
            </a:r>
            <a:r>
              <a:rPr lang="en-US" dirty="0" err="1" smtClean="0">
                <a:effectLst/>
              </a:rPr>
              <a:t>autoclusters</a:t>
            </a:r>
            <a:r>
              <a:rPr lang="en-US" dirty="0" smtClean="0">
                <a:effectLst/>
              </a:rPr>
              <a:t>, none of which will match</a:t>
            </a:r>
          </a:p>
          <a:p>
            <a:r>
              <a:rPr lang="en-US" dirty="0" smtClean="0">
                <a:effectLst/>
              </a:rPr>
              <a:t>WAN simulated with 100ms RTT delay</a:t>
            </a:r>
          </a:p>
          <a:p>
            <a:r>
              <a:rPr lang="en-US" dirty="0" smtClean="0">
                <a:effectLst/>
              </a:rPr>
              <a:t>Measure negotiation cycle in seconds</a:t>
            </a:r>
          </a:p>
          <a:p>
            <a:r>
              <a:rPr lang="en-US" dirty="0" smtClean="0">
                <a:effectLst/>
              </a:rPr>
              <a:t>In 8.3.5, varied number of requests in flight, used 20 and 100</a:t>
            </a:r>
          </a:p>
          <a:p>
            <a:r>
              <a:rPr lang="en-US" dirty="0" smtClean="0">
                <a:effectLst/>
              </a:rPr>
              <a:t>Defaults used for all other kernel and Condor settings</a:t>
            </a:r>
            <a:endParaRPr lang="en-US" dirty="0"/>
          </a:p>
        </p:txBody>
      </p:sp>
      <p:sp>
        <p:nvSpPr>
          <p:cNvPr id="4" name="Slide Number Placeholder 3"/>
          <p:cNvSpPr>
            <a:spLocks noGrp="1"/>
          </p:cNvSpPr>
          <p:nvPr>
            <p:ph type="sldNum" sz="quarter" idx="10"/>
          </p:nvPr>
        </p:nvSpPr>
        <p:spPr/>
        <p:txBody>
          <a:bodyPr/>
          <a:lstStyle/>
          <a:p>
            <a:pPr>
              <a:defRPr/>
            </a:pPr>
            <a:fld id="{312978B1-D068-47E8-9D8F-DDBF907F7C11}" type="slidenum">
              <a:rPr lang="en-US" smtClean="0"/>
              <a:pPr>
                <a:defRPr/>
              </a:pPr>
              <a:t>12</a:t>
            </a:fld>
            <a:endParaRPr lang="en-US" dirty="0"/>
          </a:p>
        </p:txBody>
      </p:sp>
    </p:spTree>
    <p:extLst>
      <p:ext uri="{BB962C8B-B14F-4D97-AF65-F5344CB8AC3E}">
        <p14:creationId xmlns:p14="http://schemas.microsoft.com/office/powerpoint/2010/main" val="27648558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Time for the Collector to respond to a </a:t>
            </a:r>
            <a:r>
              <a:rPr lang="en-US" dirty="0" err="1" smtClean="0"/>
              <a:t>condor_status</a:t>
            </a:r>
            <a:endParaRPr lang="en-US" dirty="0"/>
          </a:p>
        </p:txBody>
      </p:sp>
      <p:sp>
        <p:nvSpPr>
          <p:cNvPr id="4" name="Slide Number Placeholder 3"/>
          <p:cNvSpPr>
            <a:spLocks noGrp="1"/>
          </p:cNvSpPr>
          <p:nvPr>
            <p:ph type="sldNum" sz="quarter" idx="10"/>
          </p:nvPr>
        </p:nvSpPr>
        <p:spPr/>
        <p:txBody>
          <a:bodyPr/>
          <a:lstStyle/>
          <a:p>
            <a:pPr>
              <a:defRPr/>
            </a:pPr>
            <a:fld id="{312978B1-D068-47E8-9D8F-DDBF907F7C11}" type="slidenum">
              <a:rPr lang="en-US" smtClean="0"/>
              <a:pPr>
                <a:defRPr/>
              </a:pPr>
              <a:t>14</a:t>
            </a:fld>
            <a:endParaRPr lang="en-US" dirty="0"/>
          </a:p>
        </p:txBody>
      </p:sp>
    </p:spTree>
    <p:extLst>
      <p:ext uri="{BB962C8B-B14F-4D97-AF65-F5344CB8AC3E}">
        <p14:creationId xmlns:p14="http://schemas.microsoft.com/office/powerpoint/2010/main" val="13021753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 dirty="0" smtClean="0"/>
              <a:t>We don’t currently handle ENABLE_IPV6 being true on a machine which can’t reach other IPv6 addresses in its pool very well.  We could be smarter about not trying to use IPv6 if our own IPv6 address is loopback or link-local.</a:t>
            </a:r>
          </a:p>
          <a:p>
            <a:endParaRPr lang="en-US" baseline="0" dirty="0" smtClean="0"/>
          </a:p>
        </p:txBody>
      </p:sp>
      <p:sp>
        <p:nvSpPr>
          <p:cNvPr id="4" name="Slide Number Placeholder 3"/>
          <p:cNvSpPr>
            <a:spLocks noGrp="1"/>
          </p:cNvSpPr>
          <p:nvPr>
            <p:ph type="sldNum" sz="quarter" idx="10"/>
          </p:nvPr>
        </p:nvSpPr>
        <p:spPr/>
        <p:txBody>
          <a:bodyPr/>
          <a:lstStyle/>
          <a:p>
            <a:pPr>
              <a:defRPr/>
            </a:pPr>
            <a:fld id="{15B8C8C1-1820-40EC-BAB3-D7820D9EAB13}" type="slidenum">
              <a:rPr lang="en-US" smtClean="0"/>
              <a:pPr>
                <a:defRPr/>
              </a:pPr>
              <a:t>33</a:t>
            </a:fld>
            <a:endParaRPr lang="en-US"/>
          </a:p>
        </p:txBody>
      </p:sp>
    </p:spTree>
    <p:extLst>
      <p:ext uri="{BB962C8B-B14F-4D97-AF65-F5344CB8AC3E}">
        <p14:creationId xmlns:p14="http://schemas.microsoft.com/office/powerpoint/2010/main" val="5161678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 dirty="0" smtClean="0"/>
              <a:t>… particularly including condor_ssh_to_job.</a:t>
            </a:r>
          </a:p>
        </p:txBody>
      </p:sp>
      <p:sp>
        <p:nvSpPr>
          <p:cNvPr id="4" name="Slide Number Placeholder 3"/>
          <p:cNvSpPr>
            <a:spLocks noGrp="1"/>
          </p:cNvSpPr>
          <p:nvPr>
            <p:ph type="sldNum" sz="quarter" idx="10"/>
          </p:nvPr>
        </p:nvSpPr>
        <p:spPr/>
        <p:txBody>
          <a:bodyPr/>
          <a:lstStyle/>
          <a:p>
            <a:pPr>
              <a:defRPr/>
            </a:pPr>
            <a:fld id="{15B8C8C1-1820-40EC-BAB3-D7820D9EAB13}" type="slidenum">
              <a:rPr lang="en-US" smtClean="0"/>
              <a:pPr>
                <a:defRPr/>
              </a:pPr>
              <a:t>34</a:t>
            </a:fld>
            <a:endParaRPr lang="en-US"/>
          </a:p>
        </p:txBody>
      </p:sp>
    </p:spTree>
    <p:extLst>
      <p:ext uri="{BB962C8B-B14F-4D97-AF65-F5344CB8AC3E}">
        <p14:creationId xmlns:p14="http://schemas.microsoft.com/office/powerpoint/2010/main" val="13222860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buNone/>
            </a:pPr>
            <a:r>
              <a:rPr lang="en-US" dirty="0" smtClean="0"/>
              <a:t>The title is so long because we don’t want people getting really excited if we left out a word.</a:t>
            </a:r>
          </a:p>
          <a:p>
            <a:pPr rtl="0">
              <a:spcBef>
                <a:spcPts val="0"/>
              </a:spcBef>
              <a:buNone/>
            </a:pPr>
            <a:endParaRPr lang="en-US" dirty="0" smtClean="0"/>
          </a:p>
          <a:p>
            <a:pPr rtl="0">
              <a:spcBef>
                <a:spcPts val="0"/>
              </a:spcBef>
              <a:buNone/>
            </a:pPr>
            <a:r>
              <a:rPr lang="en-US" dirty="0" smtClean="0"/>
              <a:t>The checkpoint signal</a:t>
            </a:r>
            <a:r>
              <a:rPr lang="en-US" baseline="0" dirty="0" smtClean="0"/>
              <a:t> is defined in the job ad and defaults to the job ad attribute </a:t>
            </a:r>
            <a:r>
              <a:rPr lang="en-US" baseline="0" dirty="0" err="1" smtClean="0"/>
              <a:t>KillSig</a:t>
            </a:r>
            <a:r>
              <a:rPr lang="en-US" baseline="0" dirty="0" smtClean="0"/>
              <a:t>, which defaults to SIGTERM.</a:t>
            </a:r>
            <a:endParaRPr lang="en-US" dirty="0" smtClean="0"/>
          </a:p>
          <a:p>
            <a:pPr rtl="0">
              <a:spcBef>
                <a:spcPts val="0"/>
              </a:spcBef>
              <a:buNone/>
            </a:pPr>
            <a:endParaRPr lang="en-US" dirty="0" smtClean="0"/>
          </a:p>
          <a:p>
            <a:pPr rtl="0">
              <a:spcBef>
                <a:spcPts val="0"/>
              </a:spcBef>
              <a:buNone/>
            </a:pPr>
            <a:r>
              <a:rPr lang="en-US" dirty="0" smtClean="0"/>
              <a:t>We </a:t>
            </a:r>
            <a:r>
              <a:rPr lang="en-US" dirty="0" err="1" smtClean="0"/>
              <a:t>requeue</a:t>
            </a:r>
            <a:r>
              <a:rPr lang="en-US" dirty="0" smtClean="0"/>
              <a:t> the job with the following reasoning: the application terminated because we sent it a signal, not because it exited (or failed) of its own accord.  It should therefore be given a chance to run again.</a:t>
            </a:r>
          </a:p>
          <a:p>
            <a:pPr rtl="0">
              <a:spcBef>
                <a:spcPts val="0"/>
              </a:spcBef>
              <a:buNone/>
            </a:pPr>
            <a:endParaRPr lang="en-US" dirty="0" smtClean="0"/>
          </a:p>
          <a:p>
            <a:pPr>
              <a:spcBef>
                <a:spcPts val="0"/>
              </a:spcBef>
              <a:buNone/>
            </a:pPr>
            <a:r>
              <a:rPr lang="en-US" dirty="0" smtClean="0"/>
              <a:t>This is an experimental feature.  We’re not sure that </a:t>
            </a:r>
            <a:r>
              <a:rPr lang="en-US" dirty="0" err="1" smtClean="0"/>
              <a:t>requeueing</a:t>
            </a:r>
            <a:r>
              <a:rPr lang="en-US" dirty="0" smtClean="0"/>
              <a:t> the job is the right default.  Right now, all of the file transfer will (by default) go back to the </a:t>
            </a:r>
            <a:r>
              <a:rPr lang="en-US" dirty="0" err="1" smtClean="0"/>
              <a:t>schedd</a:t>
            </a:r>
            <a:r>
              <a:rPr lang="en-US" dirty="0" smtClean="0"/>
              <a:t>.  This almost certainly suboptimal, and a checkpoint server is probably a good idea, although using the vanilla universe’s file-transfer mechanism gives us a lot of flexibility.  We will probably offer a checkpoint server compatible with file transfer.</a:t>
            </a:r>
          </a:p>
          <a:p>
            <a:endParaRPr lang="en-US" dirty="0"/>
          </a:p>
        </p:txBody>
      </p:sp>
      <p:sp>
        <p:nvSpPr>
          <p:cNvPr id="4" name="Slide Number Placeholder 3"/>
          <p:cNvSpPr>
            <a:spLocks noGrp="1"/>
          </p:cNvSpPr>
          <p:nvPr>
            <p:ph type="sldNum" sz="quarter" idx="10"/>
          </p:nvPr>
        </p:nvSpPr>
        <p:spPr/>
        <p:txBody>
          <a:bodyPr/>
          <a:lstStyle/>
          <a:p>
            <a:pPr>
              <a:defRPr/>
            </a:pPr>
            <a:fld id="{15B8C8C1-1820-40EC-BAB3-D7820D9EAB13}" type="slidenum">
              <a:rPr lang="en-US" smtClean="0"/>
              <a:pPr>
                <a:defRPr/>
              </a:pPr>
              <a:t>41</a:t>
            </a:fld>
            <a:endParaRPr lang="en-US"/>
          </a:p>
        </p:txBody>
      </p:sp>
    </p:spTree>
    <p:extLst>
      <p:ext uri="{BB962C8B-B14F-4D97-AF65-F5344CB8AC3E}">
        <p14:creationId xmlns:p14="http://schemas.microsoft.com/office/powerpoint/2010/main" val="328252490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3" name="Picture 7" descr="CHTC_logo_color_vert.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0209" y="5602288"/>
            <a:ext cx="2211387" cy="1255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8" descr="C:\Users\vmuser\Desktop\HTCondor_red_blk_nota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2990" y="5885071"/>
            <a:ext cx="2708275"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6402" name="Rectangle 2"/>
          <p:cNvSpPr>
            <a:spLocks noGrp="1" noChangeArrowheads="1"/>
          </p:cNvSpPr>
          <p:nvPr>
            <p:ph type="ctrTitle"/>
          </p:nvPr>
        </p:nvSpPr>
        <p:spPr>
          <a:xfrm>
            <a:off x="685800" y="517219"/>
            <a:ext cx="7772400" cy="2438400"/>
          </a:xfrm>
        </p:spPr>
        <p:txBody>
          <a:bodyPr/>
          <a:lstStyle>
            <a:lvl1pPr>
              <a:defRPr/>
            </a:lvl1pPr>
          </a:lstStyle>
          <a:p>
            <a:pPr lvl="0"/>
            <a:r>
              <a:rPr lang="en-US" noProof="0" smtClean="0"/>
              <a:t>Click to edit Master title style</a:t>
            </a:r>
            <a:endParaRPr lang="en-US" noProof="0" dirty="0" smtClean="0"/>
          </a:p>
        </p:txBody>
      </p:sp>
    </p:spTree>
    <p:extLst>
      <p:ext uri="{BB962C8B-B14F-4D97-AF65-F5344CB8AC3E}">
        <p14:creationId xmlns:p14="http://schemas.microsoft.com/office/powerpoint/2010/main" val="370012270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1"/>
          <p:cNvSpPr>
            <a:spLocks noGrp="1"/>
          </p:cNvSpPr>
          <p:nvPr>
            <p:ph type="sldNum" sz="quarter" idx="10"/>
          </p:nvPr>
        </p:nvSpPr>
        <p:spPr/>
        <p:txBody>
          <a:bodyPr/>
          <a:lstStyle>
            <a:lvl1pPr>
              <a:defRPr/>
            </a:lvl1pPr>
          </a:lstStyle>
          <a:p>
            <a:pPr>
              <a:defRPr/>
            </a:pPr>
            <a:fld id="{73A6A0AA-7FD3-4A82-9345-19D2032998B2}" type="slidenum">
              <a:rPr lang="en-US"/>
              <a:pPr>
                <a:defRPr/>
              </a:pPr>
              <a:t>‹#›</a:t>
            </a:fld>
            <a:endParaRPr lang="en-US" dirty="0"/>
          </a:p>
        </p:txBody>
      </p:sp>
    </p:spTree>
    <p:extLst>
      <p:ext uri="{BB962C8B-B14F-4D97-AF65-F5344CB8AC3E}">
        <p14:creationId xmlns:p14="http://schemas.microsoft.com/office/powerpoint/2010/main" val="408139342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029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029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1"/>
          <p:cNvSpPr>
            <a:spLocks noGrp="1"/>
          </p:cNvSpPr>
          <p:nvPr>
            <p:ph type="sldNum" sz="quarter" idx="10"/>
          </p:nvPr>
        </p:nvSpPr>
        <p:spPr/>
        <p:txBody>
          <a:bodyPr/>
          <a:lstStyle>
            <a:lvl1pPr>
              <a:defRPr/>
            </a:lvl1pPr>
          </a:lstStyle>
          <a:p>
            <a:pPr>
              <a:defRPr/>
            </a:pPr>
            <a:fld id="{6EE045F6-34A2-4511-A3FB-315699BF1E8E}" type="slidenum">
              <a:rPr lang="en-US"/>
              <a:pPr>
                <a:defRPr/>
              </a:pPr>
              <a:t>‹#›</a:t>
            </a:fld>
            <a:endParaRPr lang="en-US" dirty="0"/>
          </a:p>
        </p:txBody>
      </p:sp>
    </p:spTree>
    <p:extLst>
      <p:ext uri="{BB962C8B-B14F-4D97-AF65-F5344CB8AC3E}">
        <p14:creationId xmlns:p14="http://schemas.microsoft.com/office/powerpoint/2010/main" val="235492441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914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00238"/>
            <a:ext cx="3810000" cy="37385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00238"/>
            <a:ext cx="3810000" cy="37385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noChangeArrowheads="1"/>
          </p:cNvSpPr>
          <p:nvPr>
            <p:ph type="ftr" sz="quarter" idx="10"/>
          </p:nvPr>
        </p:nvSpPr>
        <p:spPr>
          <a:xfrm>
            <a:off x="533400" y="6172200"/>
            <a:ext cx="4114800" cy="457200"/>
          </a:xfrm>
          <a:prstGeom prst="rect">
            <a:avLst/>
          </a:prstGeom>
          <a:ln/>
        </p:spPr>
        <p:txBody>
          <a:bodyPr/>
          <a:lstStyle>
            <a:lvl1pPr>
              <a:defRPr/>
            </a:lvl1pPr>
          </a:lstStyle>
          <a:p>
            <a:pPr>
              <a:defRPr/>
            </a:pPr>
            <a:endParaRPr lang="en-US" dirty="0"/>
          </a:p>
        </p:txBody>
      </p:sp>
      <p:sp>
        <p:nvSpPr>
          <p:cNvPr id="6" name="Rectangle 5"/>
          <p:cNvSpPr>
            <a:spLocks noGrp="1" noChangeArrowheads="1"/>
          </p:cNvSpPr>
          <p:nvPr>
            <p:ph type="sldNum" sz="quarter" idx="11"/>
          </p:nvPr>
        </p:nvSpPr>
        <p:spPr>
          <a:ln/>
        </p:spPr>
        <p:txBody>
          <a:bodyPr/>
          <a:lstStyle>
            <a:lvl1pPr>
              <a:defRPr/>
            </a:lvl1pPr>
          </a:lstStyle>
          <a:p>
            <a:pPr>
              <a:defRPr/>
            </a:pPr>
            <a:fld id="{09D9E3F0-957F-4C2E-A4DA-12781F608000}" type="slidenum">
              <a:rPr lang="en-US"/>
              <a:pPr>
                <a:defRPr/>
              </a:pPr>
              <a:t>‹#›</a:t>
            </a:fld>
            <a:endParaRPr lang="en-US" dirty="0"/>
          </a:p>
        </p:txBody>
      </p:sp>
    </p:spTree>
    <p:extLst>
      <p:ext uri="{BB962C8B-B14F-4D97-AF65-F5344CB8AC3E}">
        <p14:creationId xmlns:p14="http://schemas.microsoft.com/office/powerpoint/2010/main" val="258252561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0" y="0"/>
            <a:ext cx="9144000" cy="914400"/>
          </a:xfrm>
          <a:prstGeom prst="rect">
            <a:avLst/>
          </a:prstGeom>
        </p:spPr>
        <p:txBody>
          <a:bodyPr lIns="90000" tIns="46800" rIns="90000" bIns="46800" anchor="ctr"/>
          <a:lstStyle/>
          <a:p>
            <a:pPr algn="ctr"/>
            <a:endParaRPr/>
          </a:p>
        </p:txBody>
      </p:sp>
      <p:sp>
        <p:nvSpPr>
          <p:cNvPr id="9" name="PlaceHolder 2"/>
          <p:cNvSpPr>
            <a:spLocks noGrp="1"/>
          </p:cNvSpPr>
          <p:nvPr>
            <p:ph type="body"/>
          </p:nvPr>
        </p:nvSpPr>
        <p:spPr>
          <a:xfrm>
            <a:off x="322200" y="1355400"/>
            <a:ext cx="8399520" cy="4227480"/>
          </a:xfrm>
          <a:prstGeom prst="rect">
            <a:avLst/>
          </a:prstGeom>
        </p:spPr>
        <p:txBody>
          <a:bodyPr lIns="90000" tIns="46800" rIns="90000" bIns="46800"/>
          <a:lstStyle/>
          <a:p>
            <a:endParaRPr/>
          </a:p>
        </p:txBody>
      </p:sp>
      <p:sp>
        <p:nvSpPr>
          <p:cNvPr id="4" name="Slide Number Placeholder 1"/>
          <p:cNvSpPr>
            <a:spLocks noGrp="1"/>
          </p:cNvSpPr>
          <p:nvPr>
            <p:ph type="sldNum" sz="quarter" idx="4"/>
          </p:nvPr>
        </p:nvSpPr>
        <p:spPr>
          <a:xfrm>
            <a:off x="3505200" y="6492875"/>
            <a:ext cx="2133600" cy="365125"/>
          </a:xfrm>
          <a:prstGeom prst="rect">
            <a:avLst/>
          </a:prstGeom>
        </p:spPr>
        <p:txBody>
          <a:bodyPr vert="horz" lIns="91440" tIns="45720" rIns="91440" bIns="45720" rtlCol="0" anchor="ctr"/>
          <a:lstStyle>
            <a:lvl1pPr algn="ctr">
              <a:defRPr sz="1200" smtClean="0">
                <a:solidFill>
                  <a:schemeClr val="tx1">
                    <a:tint val="75000"/>
                  </a:schemeClr>
                </a:solidFill>
                <a:latin typeface="+mn-lt"/>
              </a:defRPr>
            </a:lvl1pPr>
          </a:lstStyle>
          <a:p>
            <a:pPr>
              <a:defRPr/>
            </a:pPr>
            <a:fld id="{671F83BD-2119-406E-B847-CD3D3B269ABB}" type="slidenum">
              <a:rPr lang="en-US"/>
              <a:pPr>
                <a:defRPr/>
              </a:pPr>
              <a:t>‹#›</a:t>
            </a:fld>
            <a:endParaRPr lang="en-US" dirty="0"/>
          </a:p>
        </p:txBody>
      </p:sp>
    </p:spTree>
    <p:extLst>
      <p:ext uri="{BB962C8B-B14F-4D97-AF65-F5344CB8AC3E}">
        <p14:creationId xmlns:p14="http://schemas.microsoft.com/office/powerpoint/2010/main" val="258028544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itle 4"/>
          <p:cNvSpPr>
            <a:spLocks noGrp="1"/>
          </p:cNvSpPr>
          <p:nvPr>
            <p:ph type="title"/>
          </p:nvPr>
        </p:nvSpPr>
        <p:spPr/>
        <p:txBody>
          <a:bodyPr/>
          <a:lstStyle/>
          <a:p>
            <a:r>
              <a:rPr lang="en-US" smtClean="0"/>
              <a:t>Click to edit Master title style</a:t>
            </a:r>
            <a:endParaRPr lang="en-US"/>
          </a:p>
        </p:txBody>
      </p:sp>
      <p:sp>
        <p:nvSpPr>
          <p:cNvPr id="4" name="Slide Number Placeholder 1"/>
          <p:cNvSpPr>
            <a:spLocks noGrp="1"/>
          </p:cNvSpPr>
          <p:nvPr>
            <p:ph type="sldNum" sz="quarter" idx="10"/>
          </p:nvPr>
        </p:nvSpPr>
        <p:spPr/>
        <p:txBody>
          <a:bodyPr/>
          <a:lstStyle>
            <a:lvl1pPr>
              <a:defRPr/>
            </a:lvl1pPr>
          </a:lstStyle>
          <a:p>
            <a:pPr>
              <a:defRPr/>
            </a:pPr>
            <a:fld id="{FC77776C-14D7-48C6-B1E3-FF145FC109AB}" type="slidenum">
              <a:rPr lang="en-US"/>
              <a:pPr>
                <a:defRPr/>
              </a:pPr>
              <a:t>‹#›</a:t>
            </a:fld>
            <a:endParaRPr lang="en-US" dirty="0"/>
          </a:p>
        </p:txBody>
      </p:sp>
    </p:spTree>
    <p:extLst>
      <p:ext uri="{BB962C8B-B14F-4D97-AF65-F5344CB8AC3E}">
        <p14:creationId xmlns:p14="http://schemas.microsoft.com/office/powerpoint/2010/main" val="215911637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1"/>
          <p:cNvSpPr>
            <a:spLocks noGrp="1"/>
          </p:cNvSpPr>
          <p:nvPr>
            <p:ph type="sldNum" sz="quarter" idx="10"/>
          </p:nvPr>
        </p:nvSpPr>
        <p:spPr/>
        <p:txBody>
          <a:bodyPr/>
          <a:lstStyle>
            <a:lvl1pPr>
              <a:defRPr/>
            </a:lvl1pPr>
          </a:lstStyle>
          <a:p>
            <a:pPr>
              <a:defRPr/>
            </a:pPr>
            <a:fld id="{A229C8E0-503E-4745-A517-CFD08AC9DC44}" type="slidenum">
              <a:rPr lang="en-US"/>
              <a:pPr>
                <a:defRPr/>
              </a:pPr>
              <a:t>‹#›</a:t>
            </a:fld>
            <a:endParaRPr lang="en-US" dirty="0"/>
          </a:p>
        </p:txBody>
      </p:sp>
    </p:spTree>
    <p:extLst>
      <p:ext uri="{BB962C8B-B14F-4D97-AF65-F5344CB8AC3E}">
        <p14:creationId xmlns:p14="http://schemas.microsoft.com/office/powerpoint/2010/main" val="128211397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00238"/>
            <a:ext cx="3810000" cy="37385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00238"/>
            <a:ext cx="3810000" cy="37385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sz="quarter" idx="10"/>
          </p:nvPr>
        </p:nvSpPr>
        <p:spPr>
          <a:xfrm>
            <a:off x="7467600" y="6248400"/>
            <a:ext cx="990600" cy="457200"/>
          </a:xfrm>
        </p:spPr>
        <p:txBody>
          <a:bodyPr/>
          <a:lstStyle>
            <a:lvl1pPr>
              <a:defRPr/>
            </a:lvl1pPr>
          </a:lstStyle>
          <a:p>
            <a:pPr>
              <a:defRPr/>
            </a:pPr>
            <a:fld id="{099A462B-5250-49FE-8A2E-19B006A29292}" type="slidenum">
              <a:rPr lang="en-US"/>
              <a:pPr>
                <a:defRPr/>
              </a:pPr>
              <a:t>‹#›</a:t>
            </a:fld>
            <a:endParaRPr lang="en-US" dirty="0"/>
          </a:p>
        </p:txBody>
      </p:sp>
      <p:sp>
        <p:nvSpPr>
          <p:cNvPr id="6" name="Slide Number Placeholder 1"/>
          <p:cNvSpPr txBox="1">
            <a:spLocks/>
          </p:cNvSpPr>
          <p:nvPr userDrawn="1"/>
        </p:nvSpPr>
        <p:spPr>
          <a:xfrm>
            <a:off x="3505200" y="6492875"/>
            <a:ext cx="2133600" cy="365125"/>
          </a:xfrm>
          <a:prstGeom prst="rect">
            <a:avLst/>
          </a:prstGeom>
        </p:spPr>
        <p:txBody>
          <a:bodyPr vert="horz" lIns="91440" tIns="45720" rIns="91440" bIns="45720" rtlCol="0" anchor="ctr"/>
          <a:lstStyle>
            <a:defPPr>
              <a:defRPr lang="en-US"/>
            </a:defPPr>
            <a:lvl1pPr algn="ctr" rtl="0" eaLnBrk="0" fontAlgn="base" hangingPunct="0">
              <a:spcBef>
                <a:spcPct val="0"/>
              </a:spcBef>
              <a:spcAft>
                <a:spcPct val="0"/>
              </a:spcAft>
              <a:defRPr sz="1200" kern="1200" smtClean="0">
                <a:solidFill>
                  <a:schemeClr val="tx1">
                    <a:tint val="75000"/>
                  </a:schemeClr>
                </a:solidFill>
                <a:latin typeface="+mn-lt"/>
                <a:ea typeface="MS PGothic" pitchFamily="34" charset="-128"/>
                <a:cs typeface="+mn-cs"/>
              </a:defRPr>
            </a:lvl1pPr>
            <a:lvl2pPr marL="457200" algn="l" rtl="0" eaLnBrk="0" fontAlgn="base" hangingPunct="0">
              <a:spcBef>
                <a:spcPct val="0"/>
              </a:spcBef>
              <a:spcAft>
                <a:spcPct val="0"/>
              </a:spcAft>
              <a:defRPr sz="2800" kern="1200">
                <a:solidFill>
                  <a:schemeClr val="tx1"/>
                </a:solidFill>
                <a:latin typeface="Times New Roman" pitchFamily="18" charset="0"/>
                <a:ea typeface="MS PGothic" pitchFamily="34" charset="-128"/>
                <a:cs typeface="+mn-cs"/>
              </a:defRPr>
            </a:lvl2pPr>
            <a:lvl3pPr marL="914400" algn="l" rtl="0" eaLnBrk="0" fontAlgn="base" hangingPunct="0">
              <a:spcBef>
                <a:spcPct val="0"/>
              </a:spcBef>
              <a:spcAft>
                <a:spcPct val="0"/>
              </a:spcAft>
              <a:defRPr sz="2800" kern="1200">
                <a:solidFill>
                  <a:schemeClr val="tx1"/>
                </a:solidFill>
                <a:latin typeface="Times New Roman" pitchFamily="18" charset="0"/>
                <a:ea typeface="MS PGothic" pitchFamily="34" charset="-128"/>
                <a:cs typeface="+mn-cs"/>
              </a:defRPr>
            </a:lvl3pPr>
            <a:lvl4pPr marL="1371600" algn="l" rtl="0" eaLnBrk="0" fontAlgn="base" hangingPunct="0">
              <a:spcBef>
                <a:spcPct val="0"/>
              </a:spcBef>
              <a:spcAft>
                <a:spcPct val="0"/>
              </a:spcAft>
              <a:defRPr sz="2800" kern="1200">
                <a:solidFill>
                  <a:schemeClr val="tx1"/>
                </a:solidFill>
                <a:latin typeface="Times New Roman" pitchFamily="18" charset="0"/>
                <a:ea typeface="MS PGothic" pitchFamily="34" charset="-128"/>
                <a:cs typeface="+mn-cs"/>
              </a:defRPr>
            </a:lvl4pPr>
            <a:lvl5pPr marL="1828800" algn="l" rtl="0" eaLnBrk="0" fontAlgn="base" hangingPunct="0">
              <a:spcBef>
                <a:spcPct val="0"/>
              </a:spcBef>
              <a:spcAft>
                <a:spcPct val="0"/>
              </a:spcAft>
              <a:defRPr sz="2800" kern="1200">
                <a:solidFill>
                  <a:schemeClr val="tx1"/>
                </a:solidFill>
                <a:latin typeface="Times New Roman" pitchFamily="18" charset="0"/>
                <a:ea typeface="MS PGothic" pitchFamily="34" charset="-128"/>
                <a:cs typeface="+mn-cs"/>
              </a:defRPr>
            </a:lvl5pPr>
            <a:lvl6pPr marL="2286000" algn="l" defTabSz="914400" rtl="0" eaLnBrk="1" latinLnBrk="0" hangingPunct="1">
              <a:defRPr sz="2800" kern="1200">
                <a:solidFill>
                  <a:schemeClr val="tx1"/>
                </a:solidFill>
                <a:latin typeface="Times New Roman" pitchFamily="18" charset="0"/>
                <a:ea typeface="MS PGothic" pitchFamily="34" charset="-128"/>
                <a:cs typeface="+mn-cs"/>
              </a:defRPr>
            </a:lvl6pPr>
            <a:lvl7pPr marL="2743200" algn="l" defTabSz="914400" rtl="0" eaLnBrk="1" latinLnBrk="0" hangingPunct="1">
              <a:defRPr sz="2800" kern="1200">
                <a:solidFill>
                  <a:schemeClr val="tx1"/>
                </a:solidFill>
                <a:latin typeface="Times New Roman" pitchFamily="18" charset="0"/>
                <a:ea typeface="MS PGothic" pitchFamily="34" charset="-128"/>
                <a:cs typeface="+mn-cs"/>
              </a:defRPr>
            </a:lvl7pPr>
            <a:lvl8pPr marL="3200400" algn="l" defTabSz="914400" rtl="0" eaLnBrk="1" latinLnBrk="0" hangingPunct="1">
              <a:defRPr sz="2800" kern="1200">
                <a:solidFill>
                  <a:schemeClr val="tx1"/>
                </a:solidFill>
                <a:latin typeface="Times New Roman" pitchFamily="18" charset="0"/>
                <a:ea typeface="MS PGothic" pitchFamily="34" charset="-128"/>
                <a:cs typeface="+mn-cs"/>
              </a:defRPr>
            </a:lvl8pPr>
            <a:lvl9pPr marL="3657600" algn="l" defTabSz="914400" rtl="0" eaLnBrk="1" latinLnBrk="0" hangingPunct="1">
              <a:defRPr sz="2800" kern="1200">
                <a:solidFill>
                  <a:schemeClr val="tx1"/>
                </a:solidFill>
                <a:latin typeface="Times New Roman" pitchFamily="18" charset="0"/>
                <a:ea typeface="MS PGothic" pitchFamily="34" charset="-128"/>
                <a:cs typeface="+mn-cs"/>
              </a:defRPr>
            </a:lvl9pPr>
          </a:lstStyle>
          <a:p>
            <a:pPr>
              <a:defRPr/>
            </a:pPr>
            <a:fld id="{671F83BD-2119-406E-B847-CD3D3B269ABB}" type="slidenum">
              <a:rPr lang="en-US" smtClean="0"/>
              <a:pPr>
                <a:defRPr/>
              </a:pPr>
              <a:t>‹#›</a:t>
            </a:fld>
            <a:endParaRPr lang="en-US" dirty="0"/>
          </a:p>
        </p:txBody>
      </p:sp>
    </p:spTree>
    <p:extLst>
      <p:ext uri="{BB962C8B-B14F-4D97-AF65-F5344CB8AC3E}">
        <p14:creationId xmlns:p14="http://schemas.microsoft.com/office/powerpoint/2010/main" val="416661164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7" name="Slide Number Placeholder 1"/>
          <p:cNvSpPr>
            <a:spLocks noGrp="1"/>
          </p:cNvSpPr>
          <p:nvPr>
            <p:ph type="sldNum" sz="quarter" idx="10"/>
          </p:nvPr>
        </p:nvSpPr>
        <p:spPr/>
        <p:txBody>
          <a:bodyPr/>
          <a:lstStyle>
            <a:lvl1pPr>
              <a:defRPr/>
            </a:lvl1pPr>
          </a:lstStyle>
          <a:p>
            <a:pPr>
              <a:defRPr/>
            </a:pPr>
            <a:fld id="{93ADACEB-D72B-4C0B-B940-72A92838F30F}" type="slidenum">
              <a:rPr lang="en-US"/>
              <a:pPr>
                <a:defRPr/>
              </a:pPr>
              <a:t>‹#›</a:t>
            </a:fld>
            <a:endParaRPr lang="en-US" dirty="0"/>
          </a:p>
        </p:txBody>
      </p:sp>
    </p:spTree>
    <p:extLst>
      <p:ext uri="{BB962C8B-B14F-4D97-AF65-F5344CB8AC3E}">
        <p14:creationId xmlns:p14="http://schemas.microsoft.com/office/powerpoint/2010/main" val="271849036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1"/>
          <p:cNvSpPr>
            <a:spLocks noGrp="1"/>
          </p:cNvSpPr>
          <p:nvPr>
            <p:ph type="sldNum" sz="quarter" idx="10"/>
          </p:nvPr>
        </p:nvSpPr>
        <p:spPr/>
        <p:txBody>
          <a:bodyPr/>
          <a:lstStyle>
            <a:lvl1pPr>
              <a:defRPr/>
            </a:lvl1pPr>
          </a:lstStyle>
          <a:p>
            <a:pPr>
              <a:defRPr/>
            </a:pPr>
            <a:fld id="{7C47EE97-0F2E-4B87-BB55-F7FDEEB233A8}" type="slidenum">
              <a:rPr lang="en-US"/>
              <a:pPr>
                <a:defRPr/>
              </a:pPr>
              <a:t>‹#›</a:t>
            </a:fld>
            <a:endParaRPr lang="en-US" dirty="0"/>
          </a:p>
        </p:txBody>
      </p:sp>
    </p:spTree>
    <p:extLst>
      <p:ext uri="{BB962C8B-B14F-4D97-AF65-F5344CB8AC3E}">
        <p14:creationId xmlns:p14="http://schemas.microsoft.com/office/powerpoint/2010/main" val="333777262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pPr>
              <a:defRPr/>
            </a:pPr>
            <a:fld id="{C4EA2EA0-71A3-4F83-BC2C-56E5F38A3D0D}" type="slidenum">
              <a:rPr lang="en-US"/>
              <a:pPr>
                <a:defRPr/>
              </a:pPr>
              <a:t>‹#›</a:t>
            </a:fld>
            <a:endParaRPr lang="en-US" dirty="0"/>
          </a:p>
        </p:txBody>
      </p:sp>
    </p:spTree>
    <p:extLst>
      <p:ext uri="{BB962C8B-B14F-4D97-AF65-F5344CB8AC3E}">
        <p14:creationId xmlns:p14="http://schemas.microsoft.com/office/powerpoint/2010/main" val="104483830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1"/>
          <p:cNvSpPr>
            <a:spLocks noGrp="1"/>
          </p:cNvSpPr>
          <p:nvPr>
            <p:ph type="sldNum" sz="quarter" idx="10"/>
          </p:nvPr>
        </p:nvSpPr>
        <p:spPr/>
        <p:txBody>
          <a:bodyPr/>
          <a:lstStyle>
            <a:lvl1pPr>
              <a:defRPr/>
            </a:lvl1pPr>
          </a:lstStyle>
          <a:p>
            <a:pPr>
              <a:defRPr/>
            </a:pPr>
            <a:fld id="{BF879E37-CFA8-442E-BA24-229311A8B4EC}" type="slidenum">
              <a:rPr lang="en-US"/>
              <a:pPr>
                <a:defRPr/>
              </a:pPr>
              <a:t>‹#›</a:t>
            </a:fld>
            <a:endParaRPr lang="en-US" dirty="0"/>
          </a:p>
        </p:txBody>
      </p:sp>
    </p:spTree>
    <p:extLst>
      <p:ext uri="{BB962C8B-B14F-4D97-AF65-F5344CB8AC3E}">
        <p14:creationId xmlns:p14="http://schemas.microsoft.com/office/powerpoint/2010/main" val="209826634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1"/>
          <p:cNvSpPr>
            <a:spLocks noGrp="1"/>
          </p:cNvSpPr>
          <p:nvPr>
            <p:ph type="sldNum" sz="quarter" idx="10"/>
          </p:nvPr>
        </p:nvSpPr>
        <p:spPr/>
        <p:txBody>
          <a:bodyPr/>
          <a:lstStyle>
            <a:lvl1pPr>
              <a:defRPr/>
            </a:lvl1pPr>
          </a:lstStyle>
          <a:p>
            <a:pPr>
              <a:defRPr/>
            </a:pPr>
            <a:fld id="{297683C2-34A6-4DA9-845D-D15FEE5C68DA}" type="slidenum">
              <a:rPr lang="en-US"/>
              <a:pPr>
                <a:defRPr/>
              </a:pPr>
              <a:t>‹#›</a:t>
            </a:fld>
            <a:endParaRPr lang="en-US" dirty="0"/>
          </a:p>
        </p:txBody>
      </p:sp>
    </p:spTree>
    <p:extLst>
      <p:ext uri="{BB962C8B-B14F-4D97-AF65-F5344CB8AC3E}">
        <p14:creationId xmlns:p14="http://schemas.microsoft.com/office/powerpoint/2010/main" val="401799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5378" name="Rectangle 2"/>
          <p:cNvSpPr>
            <a:spLocks noGrp="1" noChangeArrowheads="1"/>
          </p:cNvSpPr>
          <p:nvPr>
            <p:ph type="title"/>
          </p:nvPr>
        </p:nvSpPr>
        <p:spPr bwMode="auto">
          <a:xfrm>
            <a:off x="0" y="0"/>
            <a:ext cx="91440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a:p>
        </p:txBody>
      </p:sp>
      <p:sp>
        <p:nvSpPr>
          <p:cNvPr id="485379" name="Rectangle 3"/>
          <p:cNvSpPr>
            <a:spLocks noGrp="1" noChangeArrowheads="1"/>
          </p:cNvSpPr>
          <p:nvPr>
            <p:ph type="body" idx="1"/>
          </p:nvPr>
        </p:nvSpPr>
        <p:spPr bwMode="auto">
          <a:xfrm>
            <a:off x="322263" y="1355725"/>
            <a:ext cx="8399462" cy="4227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028" name="Picture 1" descr="CHTC_logo_color_horiz.jpg"/>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0" y="6275388"/>
            <a:ext cx="2762250" cy="58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Straight Connector 3"/>
          <p:cNvCxnSpPr/>
          <p:nvPr/>
        </p:nvCxnSpPr>
        <p:spPr bwMode="auto">
          <a:xfrm>
            <a:off x="0" y="6254750"/>
            <a:ext cx="9144000" cy="0"/>
          </a:xfrm>
          <a:prstGeom prst="line">
            <a:avLst/>
          </a:prstGeom>
          <a:solidFill>
            <a:schemeClr val="accent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 name="Slide Number Placeholder 1"/>
          <p:cNvSpPr>
            <a:spLocks noGrp="1"/>
          </p:cNvSpPr>
          <p:nvPr>
            <p:ph type="sldNum" sz="quarter" idx="4"/>
          </p:nvPr>
        </p:nvSpPr>
        <p:spPr>
          <a:xfrm>
            <a:off x="3505200" y="6492875"/>
            <a:ext cx="2133600" cy="365125"/>
          </a:xfrm>
          <a:prstGeom prst="rect">
            <a:avLst/>
          </a:prstGeom>
        </p:spPr>
        <p:txBody>
          <a:bodyPr vert="horz" lIns="91440" tIns="45720" rIns="91440" bIns="45720" rtlCol="0" anchor="ctr"/>
          <a:lstStyle>
            <a:lvl1pPr algn="ctr">
              <a:defRPr sz="1200" smtClean="0">
                <a:solidFill>
                  <a:schemeClr val="tx1">
                    <a:tint val="75000"/>
                  </a:schemeClr>
                </a:solidFill>
                <a:latin typeface="+mn-lt"/>
              </a:defRPr>
            </a:lvl1pPr>
          </a:lstStyle>
          <a:p>
            <a:pPr>
              <a:defRPr/>
            </a:pPr>
            <a:fld id="{671F83BD-2119-406E-B847-CD3D3B269ABB}" type="slidenum">
              <a:rPr lang="en-US"/>
              <a:pPr>
                <a:defRPr/>
              </a:pPr>
              <a:t>‹#›</a:t>
            </a:fld>
            <a:endParaRPr lang="en-US" dirty="0"/>
          </a:p>
        </p:txBody>
      </p:sp>
      <p:pic>
        <p:nvPicPr>
          <p:cNvPr id="1031" name="Picture 8" descr="C:\Users\vmuser\Desktop\HTCondor_red_blk_notag.pn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435725" y="6181725"/>
            <a:ext cx="2708275"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38" r:id="rId1"/>
    <p:sldLayoutId id="2147483729" r:id="rId2"/>
    <p:sldLayoutId id="2147483730" r:id="rId3"/>
    <p:sldLayoutId id="2147483739" r:id="rId4"/>
    <p:sldLayoutId id="2147483731" r:id="rId5"/>
    <p:sldLayoutId id="2147483732" r:id="rId6"/>
    <p:sldLayoutId id="2147483733" r:id="rId7"/>
    <p:sldLayoutId id="2147483734" r:id="rId8"/>
    <p:sldLayoutId id="2147483735" r:id="rId9"/>
    <p:sldLayoutId id="2147483736" r:id="rId10"/>
    <p:sldLayoutId id="2147483737" r:id="rId11"/>
    <p:sldLayoutId id="2147483740" r:id="rId12"/>
    <p:sldLayoutId id="2147483741" r:id="rId13"/>
  </p:sldLayoutIdLst>
  <p:timing>
    <p:tnLst>
      <p:par>
        <p:cTn id="1" dur="indefinite" restart="never" nodeType="tmRoot"/>
      </p:par>
    </p:tnLst>
  </p:timing>
  <p:hf hdr="0" ftr="0" dt="0"/>
  <p:txStyles>
    <p:titleStyle>
      <a:lvl1pPr algn="ctr" rtl="0" eaLnBrk="1" fontAlgn="base" hangingPunct="1">
        <a:spcBef>
          <a:spcPct val="0"/>
        </a:spcBef>
        <a:spcAft>
          <a:spcPct val="0"/>
        </a:spcAft>
        <a:defRPr sz="4400" b="1">
          <a:solidFill>
            <a:srgbClr val="C60036"/>
          </a:solidFill>
          <a:latin typeface="+mj-lt"/>
          <a:ea typeface="MS PGothic" pitchFamily="34" charset="-128"/>
          <a:cs typeface="ＭＳ Ｐゴシック" charset="0"/>
        </a:defRPr>
      </a:lvl1pPr>
      <a:lvl2pPr algn="ctr" rtl="0" eaLnBrk="1" fontAlgn="base" hangingPunct="1">
        <a:spcBef>
          <a:spcPct val="0"/>
        </a:spcBef>
        <a:spcAft>
          <a:spcPct val="0"/>
        </a:spcAft>
        <a:defRPr sz="4400" b="1">
          <a:solidFill>
            <a:srgbClr val="C60036"/>
          </a:solidFill>
          <a:latin typeface="Arial" charset="0"/>
          <a:ea typeface="MS PGothic" pitchFamily="34" charset="-128"/>
          <a:cs typeface="ＭＳ Ｐゴシック" charset="0"/>
        </a:defRPr>
      </a:lvl2pPr>
      <a:lvl3pPr algn="ctr" rtl="0" eaLnBrk="1" fontAlgn="base" hangingPunct="1">
        <a:spcBef>
          <a:spcPct val="0"/>
        </a:spcBef>
        <a:spcAft>
          <a:spcPct val="0"/>
        </a:spcAft>
        <a:defRPr sz="4400" b="1">
          <a:solidFill>
            <a:srgbClr val="C60036"/>
          </a:solidFill>
          <a:latin typeface="Arial" charset="0"/>
          <a:ea typeface="MS PGothic" pitchFamily="34" charset="-128"/>
          <a:cs typeface="ＭＳ Ｐゴシック" charset="0"/>
        </a:defRPr>
      </a:lvl3pPr>
      <a:lvl4pPr algn="ctr" rtl="0" eaLnBrk="1" fontAlgn="base" hangingPunct="1">
        <a:spcBef>
          <a:spcPct val="0"/>
        </a:spcBef>
        <a:spcAft>
          <a:spcPct val="0"/>
        </a:spcAft>
        <a:defRPr sz="4400" b="1">
          <a:solidFill>
            <a:srgbClr val="C60036"/>
          </a:solidFill>
          <a:latin typeface="Arial" charset="0"/>
          <a:ea typeface="MS PGothic" pitchFamily="34" charset="-128"/>
          <a:cs typeface="ＭＳ Ｐゴシック" charset="0"/>
        </a:defRPr>
      </a:lvl4pPr>
      <a:lvl5pPr algn="ctr" rtl="0" eaLnBrk="1" fontAlgn="base" hangingPunct="1">
        <a:spcBef>
          <a:spcPct val="0"/>
        </a:spcBef>
        <a:spcAft>
          <a:spcPct val="0"/>
        </a:spcAft>
        <a:defRPr sz="4400" b="1">
          <a:solidFill>
            <a:srgbClr val="C60036"/>
          </a:solidFill>
          <a:latin typeface="Arial" charset="0"/>
          <a:ea typeface="MS PGothic" pitchFamily="34" charset="-128"/>
          <a:cs typeface="ＭＳ Ｐゴシック" charset="0"/>
        </a:defRPr>
      </a:lvl5pPr>
      <a:lvl6pPr marL="457200" algn="ctr" rtl="0" eaLnBrk="1" fontAlgn="base" hangingPunct="1">
        <a:spcBef>
          <a:spcPct val="0"/>
        </a:spcBef>
        <a:spcAft>
          <a:spcPct val="0"/>
        </a:spcAft>
        <a:defRPr sz="4400" b="1">
          <a:solidFill>
            <a:srgbClr val="3333CC"/>
          </a:solidFill>
          <a:latin typeface="Comic Sans MS" charset="0"/>
          <a:ea typeface="ＭＳ Ｐゴシック" charset="0"/>
          <a:cs typeface="Arial" charset="0"/>
        </a:defRPr>
      </a:lvl6pPr>
      <a:lvl7pPr marL="914400" algn="ctr" rtl="0" eaLnBrk="1" fontAlgn="base" hangingPunct="1">
        <a:spcBef>
          <a:spcPct val="0"/>
        </a:spcBef>
        <a:spcAft>
          <a:spcPct val="0"/>
        </a:spcAft>
        <a:defRPr sz="4400" b="1">
          <a:solidFill>
            <a:srgbClr val="3333CC"/>
          </a:solidFill>
          <a:latin typeface="Comic Sans MS" charset="0"/>
          <a:ea typeface="ＭＳ Ｐゴシック" charset="0"/>
          <a:cs typeface="Arial" charset="0"/>
        </a:defRPr>
      </a:lvl7pPr>
      <a:lvl8pPr marL="1371600" algn="ctr" rtl="0" eaLnBrk="1" fontAlgn="base" hangingPunct="1">
        <a:spcBef>
          <a:spcPct val="0"/>
        </a:spcBef>
        <a:spcAft>
          <a:spcPct val="0"/>
        </a:spcAft>
        <a:defRPr sz="4400" b="1">
          <a:solidFill>
            <a:srgbClr val="3333CC"/>
          </a:solidFill>
          <a:latin typeface="Comic Sans MS" charset="0"/>
          <a:ea typeface="ＭＳ Ｐゴシック" charset="0"/>
          <a:cs typeface="Arial" charset="0"/>
        </a:defRPr>
      </a:lvl8pPr>
      <a:lvl9pPr marL="1828800" algn="ctr" rtl="0" eaLnBrk="1" fontAlgn="base" hangingPunct="1">
        <a:spcBef>
          <a:spcPct val="0"/>
        </a:spcBef>
        <a:spcAft>
          <a:spcPct val="0"/>
        </a:spcAft>
        <a:defRPr sz="4400" b="1">
          <a:solidFill>
            <a:srgbClr val="3333CC"/>
          </a:solidFill>
          <a:latin typeface="Comic Sans MS" charset="0"/>
          <a:ea typeface="ＭＳ Ｐゴシック" charset="0"/>
          <a:cs typeface="Arial" charset="0"/>
        </a:defRPr>
      </a:lvl9pPr>
    </p:titleStyle>
    <p:bodyStyle>
      <a:lvl1pPr marL="342900" indent="-342900" algn="l" rtl="0" eaLnBrk="1" fontAlgn="base" hangingPunct="1">
        <a:spcBef>
          <a:spcPct val="20000"/>
        </a:spcBef>
        <a:spcAft>
          <a:spcPct val="0"/>
        </a:spcAft>
        <a:buClr>
          <a:srgbClr val="808000"/>
        </a:buClr>
        <a:buSzPct val="120000"/>
        <a:buChar char="›"/>
        <a:defRPr sz="3200">
          <a:solidFill>
            <a:schemeClr val="tx1"/>
          </a:solidFill>
          <a:latin typeface="+mn-lt"/>
          <a:ea typeface="MS PGothic" pitchFamily="34" charset="-128"/>
          <a:cs typeface="MS PGothic" pitchFamily="34" charset="-128"/>
        </a:defRPr>
      </a:lvl1pPr>
      <a:lvl2pPr marL="742950" indent="-285750" algn="l" rtl="0" eaLnBrk="1" fontAlgn="base" hangingPunct="1">
        <a:spcBef>
          <a:spcPct val="20000"/>
        </a:spcBef>
        <a:spcAft>
          <a:spcPct val="0"/>
        </a:spcAft>
        <a:buSzPct val="90000"/>
        <a:buFont typeface="Marlett" pitchFamily="2" charset="2"/>
        <a:buChar char="h"/>
        <a:defRPr sz="2800">
          <a:solidFill>
            <a:schemeClr val="tx1"/>
          </a:solidFill>
          <a:latin typeface="+mn-lt"/>
          <a:ea typeface="MS PGothic" pitchFamily="34" charset="-128"/>
          <a:cs typeface="Arial" charset="0"/>
        </a:defRPr>
      </a:lvl2pPr>
      <a:lvl3pPr marL="1143000" indent="-228600" algn="l" rtl="0" eaLnBrk="1" fontAlgn="base" hangingPunct="1">
        <a:spcBef>
          <a:spcPct val="20000"/>
        </a:spcBef>
        <a:spcAft>
          <a:spcPct val="0"/>
        </a:spcAft>
        <a:buChar char="•"/>
        <a:defRPr sz="2400">
          <a:solidFill>
            <a:schemeClr val="tx1"/>
          </a:solidFill>
          <a:latin typeface="+mn-lt"/>
          <a:ea typeface="Arial" charset="0"/>
          <a:cs typeface="Arial" charset="0"/>
        </a:defRPr>
      </a:lvl3pPr>
      <a:lvl4pPr marL="1600200" indent="-228600" algn="l" rtl="0" eaLnBrk="1" fontAlgn="base" hangingPunct="1">
        <a:spcBef>
          <a:spcPct val="20000"/>
        </a:spcBef>
        <a:spcAft>
          <a:spcPct val="0"/>
        </a:spcAft>
        <a:buChar char="–"/>
        <a:defRPr sz="2000">
          <a:solidFill>
            <a:schemeClr val="tx1"/>
          </a:solidFill>
          <a:latin typeface="+mn-lt"/>
          <a:ea typeface="Arial" charset="0"/>
          <a:cs typeface="Arial" charset="0"/>
        </a:defRPr>
      </a:lvl4pPr>
      <a:lvl5pPr marL="2057400" indent="-228600" algn="l" rtl="0" eaLnBrk="1" fontAlgn="base" hangingPunct="1">
        <a:spcBef>
          <a:spcPct val="20000"/>
        </a:spcBef>
        <a:spcAft>
          <a:spcPct val="0"/>
        </a:spcAft>
        <a:buChar char="»"/>
        <a:defRPr sz="2000">
          <a:solidFill>
            <a:schemeClr val="tx1"/>
          </a:solidFill>
          <a:latin typeface="+mn-lt"/>
          <a:ea typeface="Arial" charset="0"/>
          <a:cs typeface="Arial" charset="0"/>
        </a:defRPr>
      </a:lvl5pPr>
      <a:lvl6pPr marL="2514600" indent="-228600" algn="l" rtl="0" eaLnBrk="1" fontAlgn="base" hangingPunct="1">
        <a:spcBef>
          <a:spcPct val="20000"/>
        </a:spcBef>
        <a:spcAft>
          <a:spcPct val="0"/>
        </a:spcAft>
        <a:buChar char="»"/>
        <a:defRPr sz="2000">
          <a:solidFill>
            <a:schemeClr val="tx1"/>
          </a:solidFill>
          <a:latin typeface="+mn-lt"/>
          <a:ea typeface="Arial" charset="0"/>
          <a:cs typeface="+mn-cs"/>
        </a:defRPr>
      </a:lvl6pPr>
      <a:lvl7pPr marL="2971800" indent="-228600" algn="l" rtl="0" eaLnBrk="1" fontAlgn="base" hangingPunct="1">
        <a:spcBef>
          <a:spcPct val="20000"/>
        </a:spcBef>
        <a:spcAft>
          <a:spcPct val="0"/>
        </a:spcAft>
        <a:buChar char="»"/>
        <a:defRPr sz="2000">
          <a:solidFill>
            <a:schemeClr val="tx1"/>
          </a:solidFill>
          <a:latin typeface="+mn-lt"/>
          <a:ea typeface="Arial" charset="0"/>
          <a:cs typeface="+mn-cs"/>
        </a:defRPr>
      </a:lvl7pPr>
      <a:lvl8pPr marL="3429000" indent="-228600" algn="l" rtl="0" eaLnBrk="1" fontAlgn="base" hangingPunct="1">
        <a:spcBef>
          <a:spcPct val="20000"/>
        </a:spcBef>
        <a:spcAft>
          <a:spcPct val="0"/>
        </a:spcAft>
        <a:buChar char="»"/>
        <a:defRPr sz="2000">
          <a:solidFill>
            <a:schemeClr val="tx1"/>
          </a:solidFill>
          <a:latin typeface="+mn-lt"/>
          <a:ea typeface="Arial" charset="0"/>
          <a:cs typeface="+mn-cs"/>
        </a:defRPr>
      </a:lvl8pPr>
      <a:lvl9pPr marL="3886200" indent="-228600" algn="l" rtl="0" eaLnBrk="1" fontAlgn="base" hangingPunct="1">
        <a:spcBef>
          <a:spcPct val="20000"/>
        </a:spcBef>
        <a:spcAft>
          <a:spcPct val="0"/>
        </a:spcAft>
        <a:buChar char="»"/>
        <a:defRPr sz="2000">
          <a:solidFill>
            <a:schemeClr val="tx1"/>
          </a:solidFill>
          <a:latin typeface="+mn-lt"/>
          <a:ea typeface="Arial"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What’s new in HTCondor?</a:t>
            </a:r>
            <a:br>
              <a:rPr lang="en-US" dirty="0" smtClean="0"/>
            </a:br>
            <a:r>
              <a:rPr lang="en-US" dirty="0" smtClean="0"/>
              <a:t>What’s coming?</a:t>
            </a:r>
            <a:br>
              <a:rPr lang="en-US" dirty="0" smtClean="0"/>
            </a:br>
            <a:r>
              <a:rPr lang="en-US" dirty="0"/>
              <a:t/>
            </a:r>
            <a:br>
              <a:rPr lang="en-US" dirty="0"/>
            </a:br>
            <a:r>
              <a:rPr lang="en-US" dirty="0" smtClean="0"/>
              <a:t>HTCondor Week 2015</a:t>
            </a:r>
            <a:endParaRPr lang="en-US" dirty="0"/>
          </a:p>
        </p:txBody>
      </p:sp>
      <p:sp>
        <p:nvSpPr>
          <p:cNvPr id="4" name="Title 2"/>
          <p:cNvSpPr txBox="1">
            <a:spLocks/>
          </p:cNvSpPr>
          <p:nvPr/>
        </p:nvSpPr>
        <p:spPr bwMode="auto">
          <a:xfrm>
            <a:off x="838200" y="3544865"/>
            <a:ext cx="7772400" cy="20323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b="1">
                <a:solidFill>
                  <a:srgbClr val="C60036"/>
                </a:solidFill>
                <a:latin typeface="+mj-lt"/>
                <a:ea typeface="MS PGothic" pitchFamily="34" charset="-128"/>
                <a:cs typeface="ＭＳ Ｐゴシック" charset="0"/>
              </a:defRPr>
            </a:lvl1pPr>
            <a:lvl2pPr algn="ctr" rtl="0" eaLnBrk="1" fontAlgn="base" hangingPunct="1">
              <a:spcBef>
                <a:spcPct val="0"/>
              </a:spcBef>
              <a:spcAft>
                <a:spcPct val="0"/>
              </a:spcAft>
              <a:defRPr sz="4400" b="1">
                <a:solidFill>
                  <a:srgbClr val="C60036"/>
                </a:solidFill>
                <a:latin typeface="Arial" charset="0"/>
                <a:ea typeface="MS PGothic" pitchFamily="34" charset="-128"/>
                <a:cs typeface="ＭＳ Ｐゴシック" charset="0"/>
              </a:defRPr>
            </a:lvl2pPr>
            <a:lvl3pPr algn="ctr" rtl="0" eaLnBrk="1" fontAlgn="base" hangingPunct="1">
              <a:spcBef>
                <a:spcPct val="0"/>
              </a:spcBef>
              <a:spcAft>
                <a:spcPct val="0"/>
              </a:spcAft>
              <a:defRPr sz="4400" b="1">
                <a:solidFill>
                  <a:srgbClr val="C60036"/>
                </a:solidFill>
                <a:latin typeface="Arial" charset="0"/>
                <a:ea typeface="MS PGothic" pitchFamily="34" charset="-128"/>
                <a:cs typeface="ＭＳ Ｐゴシック" charset="0"/>
              </a:defRPr>
            </a:lvl3pPr>
            <a:lvl4pPr algn="ctr" rtl="0" eaLnBrk="1" fontAlgn="base" hangingPunct="1">
              <a:spcBef>
                <a:spcPct val="0"/>
              </a:spcBef>
              <a:spcAft>
                <a:spcPct val="0"/>
              </a:spcAft>
              <a:defRPr sz="4400" b="1">
                <a:solidFill>
                  <a:srgbClr val="C60036"/>
                </a:solidFill>
                <a:latin typeface="Arial" charset="0"/>
                <a:ea typeface="MS PGothic" pitchFamily="34" charset="-128"/>
                <a:cs typeface="ＭＳ Ｐゴシック" charset="0"/>
              </a:defRPr>
            </a:lvl4pPr>
            <a:lvl5pPr algn="ctr" rtl="0" eaLnBrk="1" fontAlgn="base" hangingPunct="1">
              <a:spcBef>
                <a:spcPct val="0"/>
              </a:spcBef>
              <a:spcAft>
                <a:spcPct val="0"/>
              </a:spcAft>
              <a:defRPr sz="4400" b="1">
                <a:solidFill>
                  <a:srgbClr val="C60036"/>
                </a:solidFill>
                <a:latin typeface="Arial" charset="0"/>
                <a:ea typeface="MS PGothic" pitchFamily="34" charset="-128"/>
                <a:cs typeface="ＭＳ Ｐゴシック" charset="0"/>
              </a:defRPr>
            </a:lvl5pPr>
            <a:lvl6pPr marL="457200" algn="ctr" rtl="0" eaLnBrk="1" fontAlgn="base" hangingPunct="1">
              <a:spcBef>
                <a:spcPct val="0"/>
              </a:spcBef>
              <a:spcAft>
                <a:spcPct val="0"/>
              </a:spcAft>
              <a:defRPr sz="4400" b="1">
                <a:solidFill>
                  <a:srgbClr val="3333CC"/>
                </a:solidFill>
                <a:latin typeface="Comic Sans MS" charset="0"/>
                <a:ea typeface="ＭＳ Ｐゴシック" charset="0"/>
                <a:cs typeface="Arial" charset="0"/>
              </a:defRPr>
            </a:lvl6pPr>
            <a:lvl7pPr marL="914400" algn="ctr" rtl="0" eaLnBrk="1" fontAlgn="base" hangingPunct="1">
              <a:spcBef>
                <a:spcPct val="0"/>
              </a:spcBef>
              <a:spcAft>
                <a:spcPct val="0"/>
              </a:spcAft>
              <a:defRPr sz="4400" b="1">
                <a:solidFill>
                  <a:srgbClr val="3333CC"/>
                </a:solidFill>
                <a:latin typeface="Comic Sans MS" charset="0"/>
                <a:ea typeface="ＭＳ Ｐゴシック" charset="0"/>
                <a:cs typeface="Arial" charset="0"/>
              </a:defRPr>
            </a:lvl7pPr>
            <a:lvl8pPr marL="1371600" algn="ctr" rtl="0" eaLnBrk="1" fontAlgn="base" hangingPunct="1">
              <a:spcBef>
                <a:spcPct val="0"/>
              </a:spcBef>
              <a:spcAft>
                <a:spcPct val="0"/>
              </a:spcAft>
              <a:defRPr sz="4400" b="1">
                <a:solidFill>
                  <a:srgbClr val="3333CC"/>
                </a:solidFill>
                <a:latin typeface="Comic Sans MS" charset="0"/>
                <a:ea typeface="ＭＳ Ｐゴシック" charset="0"/>
                <a:cs typeface="Arial" charset="0"/>
              </a:defRPr>
            </a:lvl8pPr>
            <a:lvl9pPr marL="1828800" algn="ctr" rtl="0" eaLnBrk="1" fontAlgn="base" hangingPunct="1">
              <a:spcBef>
                <a:spcPct val="0"/>
              </a:spcBef>
              <a:spcAft>
                <a:spcPct val="0"/>
              </a:spcAft>
              <a:defRPr sz="4400" b="1">
                <a:solidFill>
                  <a:srgbClr val="3333CC"/>
                </a:solidFill>
                <a:latin typeface="Comic Sans MS" charset="0"/>
                <a:ea typeface="ＭＳ Ｐゴシック" charset="0"/>
                <a:cs typeface="Arial" charset="0"/>
              </a:defRPr>
            </a:lvl9pPr>
          </a:lstStyle>
          <a:p>
            <a:r>
              <a:rPr lang="en-US" sz="2800" kern="0" dirty="0" smtClean="0"/>
              <a:t>Todd Tannenbaum</a:t>
            </a:r>
          </a:p>
          <a:p>
            <a:r>
              <a:rPr lang="en-US" sz="2800" kern="0" dirty="0" smtClean="0"/>
              <a:t>Center for High Throughput Computing</a:t>
            </a:r>
          </a:p>
          <a:p>
            <a:r>
              <a:rPr lang="en-US" sz="2800" kern="0" dirty="0" smtClean="0"/>
              <a:t>Department of Computer Sciences</a:t>
            </a:r>
          </a:p>
          <a:p>
            <a:r>
              <a:rPr lang="en-US" sz="2800" kern="0" dirty="0" smtClean="0"/>
              <a:t>University of Wisconsin-Madison</a:t>
            </a:r>
            <a:endParaRPr lang="en-US" sz="2800" kern="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87539" y="788565"/>
            <a:ext cx="8399462" cy="4227513"/>
          </a:xfrm>
        </p:spPr>
        <p:txBody>
          <a:bodyPr/>
          <a:lstStyle/>
          <a:p>
            <a:r>
              <a:rPr lang="en-US" dirty="0" smtClean="0"/>
              <a:t>FS (file system) and GSI authentication are now performed asynchronously</a:t>
            </a:r>
          </a:p>
          <a:p>
            <a:pPr lvl="1"/>
            <a:r>
              <a:rPr lang="en-US" dirty="0" smtClean="0"/>
              <a:t>So now a Condor daemon can perform many authentications in parallel</a:t>
            </a:r>
          </a:p>
          <a:p>
            <a:pPr lvl="1"/>
            <a:r>
              <a:rPr lang="en-US" dirty="0" smtClean="0"/>
              <a:t>CMS pool went from 200 execute nodes (</a:t>
            </a:r>
            <a:r>
              <a:rPr lang="en-US" dirty="0" err="1" smtClean="0"/>
              <a:t>glideins</a:t>
            </a:r>
            <a:r>
              <a:rPr lang="en-US" dirty="0" smtClean="0"/>
              <a:t>) per collector to 2000 </a:t>
            </a:r>
          </a:p>
          <a:p>
            <a:r>
              <a:rPr lang="en-US" dirty="0" smtClean="0"/>
              <a:t>Can cache mapping of GSI certificate name to user name</a:t>
            </a:r>
          </a:p>
          <a:p>
            <a:pPr lvl="1"/>
            <a:r>
              <a:rPr lang="en-US" dirty="0" smtClean="0"/>
              <a:t>Mapping can be heavyweight, </a:t>
            </a:r>
            <a:r>
              <a:rPr lang="en-US" dirty="0" err="1" smtClean="0"/>
              <a:t>esp</a:t>
            </a:r>
            <a:r>
              <a:rPr lang="en-US" dirty="0" smtClean="0"/>
              <a:t> if HTCondor has to contact an external service (LCMAPS…)</a:t>
            </a:r>
          </a:p>
          <a:p>
            <a:pPr lvl="1"/>
            <a:r>
              <a:rPr lang="en-US" dirty="0"/>
              <a:t>Knob name is </a:t>
            </a:r>
            <a:r>
              <a:rPr lang="en-US" sz="1800" dirty="0">
                <a:latin typeface="Courier New" panose="02070309020205020404" pitchFamily="49" charset="0"/>
                <a:cs typeface="Courier New" panose="02070309020205020404" pitchFamily="49" charset="0"/>
              </a:rPr>
              <a:t>GSS_ASSIST_GRIDMAP_CACHE_EXPIRATION</a:t>
            </a:r>
            <a:endParaRPr lang="en-US" dirty="0" smtClean="0">
              <a:latin typeface="Courier New" panose="02070309020205020404" pitchFamily="49" charset="0"/>
              <a:cs typeface="Courier New" panose="02070309020205020404" pitchFamily="49" charset="0"/>
            </a:endParaRPr>
          </a:p>
          <a:p>
            <a:pPr lvl="1"/>
            <a:endParaRPr lang="en-US" dirty="0" smtClean="0"/>
          </a:p>
          <a:p>
            <a:endParaRPr lang="en-US" dirty="0" smtClean="0"/>
          </a:p>
        </p:txBody>
      </p:sp>
      <p:sp>
        <p:nvSpPr>
          <p:cNvPr id="3" name="Title 2"/>
          <p:cNvSpPr>
            <a:spLocks noGrp="1"/>
          </p:cNvSpPr>
          <p:nvPr>
            <p:ph type="title"/>
          </p:nvPr>
        </p:nvSpPr>
        <p:spPr/>
        <p:txBody>
          <a:bodyPr/>
          <a:lstStyle/>
          <a:p>
            <a:r>
              <a:rPr lang="en-US" dirty="0" smtClean="0"/>
              <a:t>Authentication Speedups</a:t>
            </a:r>
            <a:endParaRPr lang="en-US" dirty="0"/>
          </a:p>
        </p:txBody>
      </p:sp>
      <p:sp>
        <p:nvSpPr>
          <p:cNvPr id="4" name="Slide Number Placeholder 3"/>
          <p:cNvSpPr>
            <a:spLocks noGrp="1"/>
          </p:cNvSpPr>
          <p:nvPr>
            <p:ph type="sldNum" sz="quarter" idx="10"/>
          </p:nvPr>
        </p:nvSpPr>
        <p:spPr/>
        <p:txBody>
          <a:bodyPr/>
          <a:lstStyle/>
          <a:p>
            <a:pPr>
              <a:defRPr/>
            </a:pPr>
            <a:fld id="{FC77776C-14D7-48C6-B1E3-FF145FC109AB}" type="slidenum">
              <a:rPr lang="en-US" smtClean="0"/>
              <a:pPr>
                <a:defRPr/>
              </a:pPr>
              <a:t>10</a:t>
            </a:fld>
            <a:endParaRPr lang="en-US" dirty="0"/>
          </a:p>
        </p:txBody>
      </p:sp>
    </p:spTree>
    <p:extLst>
      <p:ext uri="{BB962C8B-B14F-4D97-AF65-F5344CB8AC3E}">
        <p14:creationId xmlns:p14="http://schemas.microsoft.com/office/powerpoint/2010/main" val="33162313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10688" y="4097438"/>
            <a:ext cx="8399462" cy="1914063"/>
          </a:xfrm>
        </p:spPr>
        <p:txBody>
          <a:bodyPr/>
          <a:lstStyle/>
          <a:p>
            <a:r>
              <a:rPr lang="en-US" sz="2400" dirty="0" smtClean="0">
                <a:cs typeface="Courier New" panose="02070309020205020404" pitchFamily="49" charset="0"/>
              </a:rPr>
              <a:t>Negotiator can ask the </a:t>
            </a:r>
            <a:r>
              <a:rPr lang="en-US" sz="2400" dirty="0" err="1" smtClean="0">
                <a:cs typeface="Courier New" panose="02070309020205020404" pitchFamily="49" charset="0"/>
              </a:rPr>
              <a:t>schedd</a:t>
            </a:r>
            <a:r>
              <a:rPr lang="en-US" sz="2400" dirty="0" smtClean="0">
                <a:cs typeface="Courier New" panose="02070309020205020404" pitchFamily="49" charset="0"/>
              </a:rPr>
              <a:t> for more than one resource request per network round trip.</a:t>
            </a:r>
          </a:p>
          <a:p>
            <a:pPr marL="0" indent="0">
              <a:buNone/>
            </a:pPr>
            <a:endParaRPr lang="en-US" sz="2400" dirty="0" smtClean="0">
              <a:cs typeface="Courier New" panose="02070309020205020404" pitchFamily="49" charset="0"/>
            </a:endParaRPr>
          </a:p>
          <a:p>
            <a:pPr marL="0" indent="0">
              <a:buNone/>
            </a:pPr>
            <a:r>
              <a:rPr lang="en-US" sz="2400" dirty="0" smtClean="0">
                <a:latin typeface="Courier New" panose="02070309020205020404" pitchFamily="49" charset="0"/>
                <a:cs typeface="Courier New" panose="02070309020205020404" pitchFamily="49" charset="0"/>
              </a:rPr>
              <a:t>NEGOTIATOR_RESOURCE_REQUEST_LIST_SIZE = 20</a:t>
            </a:r>
          </a:p>
          <a:p>
            <a:pPr marL="0" indent="0">
              <a:buNone/>
            </a:pPr>
            <a:endParaRPr lang="en-US" sz="2400" dirty="0">
              <a:latin typeface="Courier New" panose="02070309020205020404" pitchFamily="49" charset="0"/>
              <a:cs typeface="Courier New" panose="02070309020205020404" pitchFamily="49" charset="0"/>
            </a:endParaRPr>
          </a:p>
          <a:p>
            <a:pPr marL="0" indent="0">
              <a:buNone/>
            </a:pPr>
            <a:endParaRPr lang="en-US" sz="2400" dirty="0">
              <a:latin typeface="Courier New" panose="02070309020205020404" pitchFamily="49" charset="0"/>
              <a:cs typeface="Courier New" panose="02070309020205020404" pitchFamily="49" charset="0"/>
            </a:endParaRPr>
          </a:p>
        </p:txBody>
      </p:sp>
      <p:sp>
        <p:nvSpPr>
          <p:cNvPr id="3" name="Title 2"/>
          <p:cNvSpPr>
            <a:spLocks noGrp="1"/>
          </p:cNvSpPr>
          <p:nvPr>
            <p:ph type="title"/>
          </p:nvPr>
        </p:nvSpPr>
        <p:spPr>
          <a:xfrm>
            <a:off x="0" y="196770"/>
            <a:ext cx="9144000" cy="914400"/>
          </a:xfrm>
        </p:spPr>
        <p:txBody>
          <a:bodyPr/>
          <a:lstStyle/>
          <a:p>
            <a:r>
              <a:rPr lang="en-US" dirty="0" smtClean="0"/>
              <a:t>Faster assignment of resources</a:t>
            </a:r>
            <a:br>
              <a:rPr lang="en-US" dirty="0" smtClean="0"/>
            </a:br>
            <a:r>
              <a:rPr lang="en-US" dirty="0" smtClean="0"/>
              <a:t>from central manager to </a:t>
            </a:r>
            <a:r>
              <a:rPr lang="en-US" dirty="0" err="1" smtClean="0"/>
              <a:t>schedd</a:t>
            </a:r>
            <a:endParaRPr lang="en-US" dirty="0"/>
          </a:p>
        </p:txBody>
      </p:sp>
      <p:sp>
        <p:nvSpPr>
          <p:cNvPr id="4" name="Slide Number Placeholder 3"/>
          <p:cNvSpPr>
            <a:spLocks noGrp="1"/>
          </p:cNvSpPr>
          <p:nvPr>
            <p:ph type="sldNum" sz="quarter" idx="10"/>
          </p:nvPr>
        </p:nvSpPr>
        <p:spPr/>
        <p:txBody>
          <a:bodyPr/>
          <a:lstStyle/>
          <a:p>
            <a:pPr>
              <a:defRPr/>
            </a:pPr>
            <a:fld id="{FC77776C-14D7-48C6-B1E3-FF145FC109AB}" type="slidenum">
              <a:rPr lang="en-US" smtClean="0"/>
              <a:pPr>
                <a:defRPr/>
              </a:pPr>
              <a:t>11</a:t>
            </a:fld>
            <a:endParaRPr lang="en-US" dirty="0"/>
          </a:p>
        </p:txBody>
      </p:sp>
      <p:pic>
        <p:nvPicPr>
          <p:cNvPr id="2052" name="Picture 4" descr="http://img2.wikia.nocookie.net/__cb20090610192827/jedipedia/de/images/2/27/MTTentlade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53722" y="1385172"/>
            <a:ext cx="5124824" cy="2681991"/>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www3.telus.net/sci-fi-tech/media/battledroid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3839" y="1285452"/>
            <a:ext cx="3356412" cy="207120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7746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228600"/>
            <a:ext cx="9144000" cy="914400"/>
          </a:xfrm>
        </p:spPr>
        <p:txBody>
          <a:bodyPr/>
          <a:lstStyle/>
          <a:p>
            <a:r>
              <a:rPr lang="en-US" sz="3600" dirty="0" smtClean="0"/>
              <a:t>Impact of multiple resource requests</a:t>
            </a:r>
            <a:br>
              <a:rPr lang="en-US" sz="3600" dirty="0" smtClean="0"/>
            </a:br>
            <a:r>
              <a:rPr lang="en-US" sz="3600" dirty="0" smtClean="0"/>
              <a:t>Negotiation times for 1000 slot pool</a:t>
            </a:r>
            <a:endParaRPr lang="en-US" sz="3600" dirty="0"/>
          </a:p>
        </p:txBody>
      </p:sp>
      <p:sp>
        <p:nvSpPr>
          <p:cNvPr id="4" name="Slide Number Placeholder 3"/>
          <p:cNvSpPr>
            <a:spLocks noGrp="1"/>
          </p:cNvSpPr>
          <p:nvPr>
            <p:ph type="sldNum" sz="quarter" idx="10"/>
          </p:nvPr>
        </p:nvSpPr>
        <p:spPr/>
        <p:txBody>
          <a:bodyPr/>
          <a:lstStyle/>
          <a:p>
            <a:pPr>
              <a:defRPr/>
            </a:pPr>
            <a:fld id="{FC77776C-14D7-48C6-B1E3-FF145FC109AB}" type="slidenum">
              <a:rPr lang="en-US" smtClean="0"/>
              <a:pPr>
                <a:defRPr/>
              </a:pPr>
              <a:t>12</a:t>
            </a:fld>
            <a:endParaRPr lang="en-US"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1238089810"/>
              </p:ext>
            </p:extLst>
          </p:nvPr>
        </p:nvGraphicFramePr>
        <p:xfrm>
          <a:off x="322263" y="1355725"/>
          <a:ext cx="8399462" cy="4227513"/>
        </p:xfrm>
        <a:graphic>
          <a:graphicData uri="http://schemas.openxmlformats.org/drawingml/2006/chart">
            <c:chart xmlns:c="http://schemas.openxmlformats.org/drawingml/2006/chart" xmlns:r="http://schemas.openxmlformats.org/officeDocument/2006/relationships" r:id="rId3"/>
          </a:graphicData>
        </a:graphic>
      </p:graphicFrame>
      <p:sp>
        <p:nvSpPr>
          <p:cNvPr id="10" name="Title 2"/>
          <p:cNvSpPr txBox="1">
            <a:spLocks/>
          </p:cNvSpPr>
          <p:nvPr/>
        </p:nvSpPr>
        <p:spPr bwMode="auto">
          <a:xfrm>
            <a:off x="1100380" y="5362413"/>
            <a:ext cx="5656881" cy="6173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b="1">
                <a:solidFill>
                  <a:srgbClr val="C60036"/>
                </a:solidFill>
                <a:latin typeface="+mj-lt"/>
                <a:ea typeface="MS PGothic" pitchFamily="34" charset="-128"/>
                <a:cs typeface="ＭＳ Ｐゴシック" charset="0"/>
              </a:defRPr>
            </a:lvl1pPr>
            <a:lvl2pPr algn="ctr" rtl="0" eaLnBrk="1" fontAlgn="base" hangingPunct="1">
              <a:spcBef>
                <a:spcPct val="0"/>
              </a:spcBef>
              <a:spcAft>
                <a:spcPct val="0"/>
              </a:spcAft>
              <a:defRPr sz="4400" b="1">
                <a:solidFill>
                  <a:srgbClr val="C60036"/>
                </a:solidFill>
                <a:latin typeface="Arial" charset="0"/>
                <a:ea typeface="MS PGothic" pitchFamily="34" charset="-128"/>
                <a:cs typeface="ＭＳ Ｐゴシック" charset="0"/>
              </a:defRPr>
            </a:lvl2pPr>
            <a:lvl3pPr algn="ctr" rtl="0" eaLnBrk="1" fontAlgn="base" hangingPunct="1">
              <a:spcBef>
                <a:spcPct val="0"/>
              </a:spcBef>
              <a:spcAft>
                <a:spcPct val="0"/>
              </a:spcAft>
              <a:defRPr sz="4400" b="1">
                <a:solidFill>
                  <a:srgbClr val="C60036"/>
                </a:solidFill>
                <a:latin typeface="Arial" charset="0"/>
                <a:ea typeface="MS PGothic" pitchFamily="34" charset="-128"/>
                <a:cs typeface="ＭＳ Ｐゴシック" charset="0"/>
              </a:defRPr>
            </a:lvl3pPr>
            <a:lvl4pPr algn="ctr" rtl="0" eaLnBrk="1" fontAlgn="base" hangingPunct="1">
              <a:spcBef>
                <a:spcPct val="0"/>
              </a:spcBef>
              <a:spcAft>
                <a:spcPct val="0"/>
              </a:spcAft>
              <a:defRPr sz="4400" b="1">
                <a:solidFill>
                  <a:srgbClr val="C60036"/>
                </a:solidFill>
                <a:latin typeface="Arial" charset="0"/>
                <a:ea typeface="MS PGothic" pitchFamily="34" charset="-128"/>
                <a:cs typeface="ＭＳ Ｐゴシック" charset="0"/>
              </a:defRPr>
            </a:lvl4pPr>
            <a:lvl5pPr algn="ctr" rtl="0" eaLnBrk="1" fontAlgn="base" hangingPunct="1">
              <a:spcBef>
                <a:spcPct val="0"/>
              </a:spcBef>
              <a:spcAft>
                <a:spcPct val="0"/>
              </a:spcAft>
              <a:defRPr sz="4400" b="1">
                <a:solidFill>
                  <a:srgbClr val="C60036"/>
                </a:solidFill>
                <a:latin typeface="Arial" charset="0"/>
                <a:ea typeface="MS PGothic" pitchFamily="34" charset="-128"/>
                <a:cs typeface="ＭＳ Ｐゴシック" charset="0"/>
              </a:defRPr>
            </a:lvl5pPr>
            <a:lvl6pPr marL="457200" algn="ctr" rtl="0" eaLnBrk="1" fontAlgn="base" hangingPunct="1">
              <a:spcBef>
                <a:spcPct val="0"/>
              </a:spcBef>
              <a:spcAft>
                <a:spcPct val="0"/>
              </a:spcAft>
              <a:defRPr sz="4400" b="1">
                <a:solidFill>
                  <a:srgbClr val="3333CC"/>
                </a:solidFill>
                <a:latin typeface="Comic Sans MS" charset="0"/>
                <a:ea typeface="ＭＳ Ｐゴシック" charset="0"/>
                <a:cs typeface="Arial" charset="0"/>
              </a:defRPr>
            </a:lvl6pPr>
            <a:lvl7pPr marL="914400" algn="ctr" rtl="0" eaLnBrk="1" fontAlgn="base" hangingPunct="1">
              <a:spcBef>
                <a:spcPct val="0"/>
              </a:spcBef>
              <a:spcAft>
                <a:spcPct val="0"/>
              </a:spcAft>
              <a:defRPr sz="4400" b="1">
                <a:solidFill>
                  <a:srgbClr val="3333CC"/>
                </a:solidFill>
                <a:latin typeface="Comic Sans MS" charset="0"/>
                <a:ea typeface="ＭＳ Ｐゴシック" charset="0"/>
                <a:cs typeface="Arial" charset="0"/>
              </a:defRPr>
            </a:lvl7pPr>
            <a:lvl8pPr marL="1371600" algn="ctr" rtl="0" eaLnBrk="1" fontAlgn="base" hangingPunct="1">
              <a:spcBef>
                <a:spcPct val="0"/>
              </a:spcBef>
              <a:spcAft>
                <a:spcPct val="0"/>
              </a:spcAft>
              <a:defRPr sz="4400" b="1">
                <a:solidFill>
                  <a:srgbClr val="3333CC"/>
                </a:solidFill>
                <a:latin typeface="Comic Sans MS" charset="0"/>
                <a:ea typeface="ＭＳ Ｐゴシック" charset="0"/>
                <a:cs typeface="Arial" charset="0"/>
              </a:defRPr>
            </a:lvl8pPr>
            <a:lvl9pPr marL="1828800" algn="ctr" rtl="0" eaLnBrk="1" fontAlgn="base" hangingPunct="1">
              <a:spcBef>
                <a:spcPct val="0"/>
              </a:spcBef>
              <a:spcAft>
                <a:spcPct val="0"/>
              </a:spcAft>
              <a:defRPr sz="4400" b="1">
                <a:solidFill>
                  <a:srgbClr val="3333CC"/>
                </a:solidFill>
                <a:latin typeface="Comic Sans MS" charset="0"/>
                <a:ea typeface="ＭＳ Ｐゴシック" charset="0"/>
                <a:cs typeface="Arial" charset="0"/>
              </a:defRPr>
            </a:lvl9pPr>
          </a:lstStyle>
          <a:p>
            <a:r>
              <a:rPr lang="en-US" sz="2800" b="0" kern="0" dirty="0" smtClean="0">
                <a:solidFill>
                  <a:schemeClr val="tx2"/>
                </a:solidFill>
              </a:rPr>
              <a:t># of job </a:t>
            </a:r>
            <a:r>
              <a:rPr lang="en-US" sz="2800" b="0" kern="0" dirty="0" err="1" smtClean="0">
                <a:solidFill>
                  <a:schemeClr val="tx2"/>
                </a:solidFill>
              </a:rPr>
              <a:t>autoclusters</a:t>
            </a:r>
            <a:endParaRPr lang="en-US" sz="2800" b="0" kern="0" dirty="0">
              <a:solidFill>
                <a:schemeClr val="tx2"/>
              </a:solidFill>
            </a:endParaRPr>
          </a:p>
        </p:txBody>
      </p:sp>
    </p:spTree>
    <p:extLst>
      <p:ext uri="{BB962C8B-B14F-4D97-AF65-F5344CB8AC3E}">
        <p14:creationId xmlns:p14="http://schemas.microsoft.com/office/powerpoint/2010/main" val="2952113804"/>
      </p:ext>
    </p:extLst>
  </p:cSld>
  <p:clrMapOvr>
    <a:masterClrMapping/>
  </p:clrMapOvr>
  <p:transition spd="slow">
    <p:push/>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2263" y="1527858"/>
            <a:ext cx="2270466" cy="2650603"/>
          </a:xfrm>
        </p:spPr>
        <p:txBody>
          <a:bodyPr/>
          <a:lstStyle/>
          <a:p>
            <a:r>
              <a:rPr lang="en-US" sz="2800" dirty="0" smtClean="0"/>
              <a:t>Less CPU required to send big projections of </a:t>
            </a:r>
            <a:r>
              <a:rPr lang="en-US" sz="2800" dirty="0" err="1" smtClean="0"/>
              <a:t>ClassAds</a:t>
            </a:r>
            <a:r>
              <a:rPr lang="en-US" sz="2800" dirty="0" smtClean="0"/>
              <a:t> </a:t>
            </a:r>
          </a:p>
        </p:txBody>
      </p:sp>
      <p:sp>
        <p:nvSpPr>
          <p:cNvPr id="3" name="Title 2"/>
          <p:cNvSpPr>
            <a:spLocks noGrp="1"/>
          </p:cNvSpPr>
          <p:nvPr>
            <p:ph type="title"/>
          </p:nvPr>
        </p:nvSpPr>
        <p:spPr>
          <a:xfrm>
            <a:off x="0" y="185195"/>
            <a:ext cx="9144000" cy="914400"/>
          </a:xfrm>
        </p:spPr>
        <p:txBody>
          <a:bodyPr/>
          <a:lstStyle/>
          <a:p>
            <a:r>
              <a:rPr lang="en-US" sz="4000" dirty="0" err="1" smtClean="0"/>
              <a:t>ClassAd</a:t>
            </a:r>
            <a:r>
              <a:rPr lang="en-US" sz="4000" dirty="0" smtClean="0"/>
              <a:t> Projection </a:t>
            </a:r>
            <a:r>
              <a:rPr lang="en-US" sz="4000" dirty="0"/>
              <a:t>I</a:t>
            </a:r>
            <a:r>
              <a:rPr lang="en-US" sz="4000" dirty="0" smtClean="0"/>
              <a:t>mprovements</a:t>
            </a:r>
            <a:endParaRPr lang="en-US" sz="4000" dirty="0"/>
          </a:p>
        </p:txBody>
      </p:sp>
      <p:sp>
        <p:nvSpPr>
          <p:cNvPr id="4" name="Slide Number Placeholder 3"/>
          <p:cNvSpPr>
            <a:spLocks noGrp="1"/>
          </p:cNvSpPr>
          <p:nvPr>
            <p:ph type="sldNum" sz="quarter" idx="10"/>
          </p:nvPr>
        </p:nvSpPr>
        <p:spPr/>
        <p:txBody>
          <a:bodyPr/>
          <a:lstStyle/>
          <a:p>
            <a:pPr>
              <a:defRPr/>
            </a:pPr>
            <a:fld id="{FC77776C-14D7-48C6-B1E3-FF145FC109AB}" type="slidenum">
              <a:rPr lang="en-US" smtClean="0"/>
              <a:pPr>
                <a:defRPr/>
              </a:pPr>
              <a:t>13</a:t>
            </a:fld>
            <a:endParaRPr lang="en-US" dirty="0"/>
          </a:p>
        </p:txBody>
      </p:sp>
      <p:pic>
        <p:nvPicPr>
          <p:cNvPr id="3074" name="Picture 2" descr="http://41.media.tumblr.com/6e01e7a8eaab155d960c219dde766523/tumblr_navyav4Z1x1s2wio8o8_128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6648" y="2993129"/>
            <a:ext cx="4717367" cy="3187592"/>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ular Callout 4"/>
          <p:cNvSpPr/>
          <p:nvPr/>
        </p:nvSpPr>
        <p:spPr bwMode="auto">
          <a:xfrm>
            <a:off x="3345084" y="972273"/>
            <a:ext cx="5625296" cy="1909823"/>
          </a:xfrm>
          <a:prstGeom prst="wedgeRoundRectCallout">
            <a:avLst>
              <a:gd name="adj1" fmla="val 15687"/>
              <a:gd name="adj2" fmla="val 69166"/>
              <a:gd name="adj3" fmla="val 16667"/>
            </a:avLst>
          </a:prstGeom>
          <a:solidFill>
            <a:schemeClr val="accent3">
              <a:lumMod val="20000"/>
              <a:lumOff val="8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r>
              <a:rPr lang="en-US" dirty="0"/>
              <a:t>"</a:t>
            </a:r>
            <a:r>
              <a:rPr lang="en-US" i="1" dirty="0" err="1"/>
              <a:t>ClassAds</a:t>
            </a:r>
            <a:r>
              <a:rPr lang="en-US" dirty="0"/>
              <a:t>. This is the weapon of </a:t>
            </a:r>
            <a:r>
              <a:rPr lang="en-US" dirty="0" err="1" smtClean="0"/>
              <a:t>sysadmin</a:t>
            </a:r>
            <a:r>
              <a:rPr lang="en-US" dirty="0"/>
              <a:t>. Not as clumsy or random as a </a:t>
            </a:r>
            <a:r>
              <a:rPr lang="en-US" dirty="0" err="1"/>
              <a:t>grep</a:t>
            </a:r>
            <a:r>
              <a:rPr lang="en-US" dirty="0"/>
              <a:t> or regex. A more elegant weapon for a more civilized </a:t>
            </a:r>
            <a:r>
              <a:rPr lang="en-US" dirty="0" smtClean="0"/>
              <a:t>age…"</a:t>
            </a:r>
            <a:endParaRPr kumimoji="0" lang="en-US" sz="2800" b="0" i="0" u="none" strike="noStrike" cap="none" normalizeH="0" baseline="0" dirty="0">
              <a:ln>
                <a:noFill/>
              </a:ln>
              <a:solidFill>
                <a:schemeClr val="tx1"/>
              </a:solidFill>
              <a:effectLst/>
              <a:latin typeface="Times New Roman" charset="0"/>
              <a:ea typeface="ＭＳ Ｐゴシック" charset="0"/>
            </a:endParaRPr>
          </a:p>
        </p:txBody>
      </p:sp>
    </p:spTree>
    <p:extLst>
      <p:ext uri="{BB962C8B-B14F-4D97-AF65-F5344CB8AC3E}">
        <p14:creationId xmlns:p14="http://schemas.microsoft.com/office/powerpoint/2010/main" val="27756948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FC77776C-14D7-48C6-B1E3-FF145FC109AB}" type="slidenum">
              <a:rPr lang="en-US" smtClean="0"/>
              <a:pPr>
                <a:defRPr/>
              </a:pPr>
              <a:t>14</a:t>
            </a:fld>
            <a:endParaRPr lang="en-US" dirty="0"/>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2875" t="4268" r="15922"/>
          <a:stretch/>
        </p:blipFill>
        <p:spPr>
          <a:xfrm>
            <a:off x="393538" y="558800"/>
            <a:ext cx="8156321" cy="5182244"/>
          </a:xfrm>
          <a:prstGeom prst="rect">
            <a:avLst/>
          </a:prstGeom>
        </p:spPr>
      </p:pic>
    </p:spTree>
    <p:extLst>
      <p:ext uri="{BB962C8B-B14F-4D97-AF65-F5344CB8AC3E}">
        <p14:creationId xmlns:p14="http://schemas.microsoft.com/office/powerpoint/2010/main" val="351918951"/>
      </p:ext>
    </p:extLst>
  </p:cSld>
  <p:clrMapOvr>
    <a:masterClrMapping/>
  </p:clrMapOvr>
  <p:transition spd="slow">
    <p:push/>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FC77776C-14D7-48C6-B1E3-FF145FC109AB}" type="slidenum">
              <a:rPr lang="en-US" smtClean="0"/>
              <a:pPr>
                <a:defRPr/>
              </a:pPr>
              <a:t>15</a:t>
            </a:fld>
            <a:endParaRPr lang="en-US" dirty="0"/>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1664" t="5504" r="4461" b="7990"/>
          <a:stretch/>
        </p:blipFill>
        <p:spPr>
          <a:xfrm>
            <a:off x="0" y="833376"/>
            <a:ext cx="9153248" cy="5110223"/>
          </a:xfrm>
          <a:prstGeom prst="rect">
            <a:avLst/>
          </a:prstGeom>
        </p:spPr>
      </p:pic>
      <p:sp>
        <p:nvSpPr>
          <p:cNvPr id="2" name="TextBox 1"/>
          <p:cNvSpPr txBox="1"/>
          <p:nvPr/>
        </p:nvSpPr>
        <p:spPr>
          <a:xfrm>
            <a:off x="2141316" y="310156"/>
            <a:ext cx="5914664" cy="523220"/>
          </a:xfrm>
          <a:prstGeom prst="rect">
            <a:avLst/>
          </a:prstGeom>
          <a:noFill/>
        </p:spPr>
        <p:txBody>
          <a:bodyPr wrap="square" rtlCol="0">
            <a:spAutoFit/>
          </a:bodyPr>
          <a:lstStyle/>
          <a:p>
            <a:r>
              <a:rPr lang="en-US" dirty="0" smtClean="0">
                <a:solidFill>
                  <a:srgbClr val="C00000"/>
                </a:solidFill>
                <a:latin typeface="+mj-lt"/>
              </a:rPr>
              <a:t>Eliminate CCB service pauses </a:t>
            </a:r>
            <a:endParaRPr lang="en-US" dirty="0">
              <a:solidFill>
                <a:srgbClr val="C00000"/>
              </a:solidFill>
              <a:latin typeface="+mj-lt"/>
            </a:endParaRPr>
          </a:p>
        </p:txBody>
      </p:sp>
    </p:spTree>
    <p:extLst>
      <p:ext uri="{BB962C8B-B14F-4D97-AF65-F5344CB8AC3E}">
        <p14:creationId xmlns:p14="http://schemas.microsoft.com/office/powerpoint/2010/main" val="17167951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2263" y="593725"/>
            <a:ext cx="8399462" cy="5282142"/>
          </a:xfrm>
        </p:spPr>
        <p:txBody>
          <a:bodyPr/>
          <a:lstStyle/>
          <a:p>
            <a:r>
              <a:rPr lang="en-US" dirty="0" smtClean="0"/>
              <a:t>Improvement: Collector will not fork </a:t>
            </a:r>
            <a:r>
              <a:rPr lang="en-US" dirty="0"/>
              <a:t>for queries to small </a:t>
            </a:r>
            <a:r>
              <a:rPr lang="en-US" dirty="0" smtClean="0"/>
              <a:t>tables</a:t>
            </a:r>
          </a:p>
          <a:p>
            <a:pPr lvl="1"/>
            <a:r>
              <a:rPr lang="en-US" dirty="0" smtClean="0"/>
              <a:t>Load Collector with 100k machine ads</a:t>
            </a:r>
          </a:p>
          <a:p>
            <a:pPr lvl="1"/>
            <a:r>
              <a:rPr lang="en-US" dirty="0" smtClean="0"/>
              <a:t>Before change: ~4.5 queries/second </a:t>
            </a:r>
          </a:p>
          <a:p>
            <a:pPr lvl="1"/>
            <a:r>
              <a:rPr lang="en-US" dirty="0" smtClean="0"/>
              <a:t>After change: ~24.4 queries/second</a:t>
            </a:r>
          </a:p>
          <a:p>
            <a:r>
              <a:rPr lang="en-US" dirty="0" smtClean="0"/>
              <a:t>Improvement: </a:t>
            </a:r>
            <a:r>
              <a:rPr lang="en-US" dirty="0" err="1" smtClean="0"/>
              <a:t>Schedd</a:t>
            </a:r>
            <a:r>
              <a:rPr lang="en-US" dirty="0" smtClean="0"/>
              <a:t> </a:t>
            </a:r>
            <a:r>
              <a:rPr lang="en-US" dirty="0" err="1" smtClean="0"/>
              <a:t>condor_q</a:t>
            </a:r>
            <a:r>
              <a:rPr lang="en-US" dirty="0" smtClean="0"/>
              <a:t> quantum adjusted (to 100ms)</a:t>
            </a:r>
          </a:p>
          <a:p>
            <a:pPr lvl="1"/>
            <a:r>
              <a:rPr lang="en-US" dirty="0" smtClean="0"/>
              <a:t>Load </a:t>
            </a:r>
            <a:r>
              <a:rPr lang="en-US" dirty="0" err="1" smtClean="0"/>
              <a:t>schedd</a:t>
            </a:r>
            <a:r>
              <a:rPr lang="en-US" dirty="0" smtClean="0"/>
              <a:t> with 100k jobs ads, 40Hz job throughput</a:t>
            </a:r>
          </a:p>
          <a:p>
            <a:pPr lvl="1"/>
            <a:r>
              <a:rPr lang="en-US" dirty="0" smtClean="0"/>
              <a:t>Before change: ~135 seconds per </a:t>
            </a:r>
            <a:r>
              <a:rPr lang="en-US" dirty="0" err="1" smtClean="0"/>
              <a:t>condor_q</a:t>
            </a:r>
            <a:endParaRPr lang="en-US" dirty="0" smtClean="0"/>
          </a:p>
          <a:p>
            <a:pPr lvl="1"/>
            <a:r>
              <a:rPr lang="en-US" dirty="0" smtClean="0"/>
              <a:t>After change: ~22 seconds per </a:t>
            </a:r>
            <a:r>
              <a:rPr lang="en-US" dirty="0" err="1" smtClean="0"/>
              <a:t>condor_q</a:t>
            </a:r>
            <a:endParaRPr lang="en-US" dirty="0" smtClean="0"/>
          </a:p>
        </p:txBody>
      </p:sp>
      <p:sp>
        <p:nvSpPr>
          <p:cNvPr id="3" name="Title 2"/>
          <p:cNvSpPr>
            <a:spLocks noGrp="1"/>
          </p:cNvSpPr>
          <p:nvPr>
            <p:ph type="title"/>
          </p:nvPr>
        </p:nvSpPr>
        <p:spPr>
          <a:xfrm>
            <a:off x="0" y="0"/>
            <a:ext cx="9144000" cy="762000"/>
          </a:xfrm>
        </p:spPr>
        <p:txBody>
          <a:bodyPr/>
          <a:lstStyle/>
          <a:p>
            <a:r>
              <a:rPr lang="en-US" dirty="0" smtClean="0"/>
              <a:t>Query Responsiveness</a:t>
            </a:r>
            <a:endParaRPr lang="en-US" dirty="0"/>
          </a:p>
        </p:txBody>
      </p:sp>
      <p:sp>
        <p:nvSpPr>
          <p:cNvPr id="4" name="Slide Number Placeholder 3"/>
          <p:cNvSpPr>
            <a:spLocks noGrp="1"/>
          </p:cNvSpPr>
          <p:nvPr>
            <p:ph type="sldNum" sz="quarter" idx="10"/>
          </p:nvPr>
        </p:nvSpPr>
        <p:spPr/>
        <p:txBody>
          <a:bodyPr/>
          <a:lstStyle/>
          <a:p>
            <a:pPr>
              <a:defRPr/>
            </a:pPr>
            <a:fld id="{FC77776C-14D7-48C6-B1E3-FF145FC109AB}" type="slidenum">
              <a:rPr lang="en-US" smtClean="0"/>
              <a:pPr>
                <a:defRPr/>
              </a:pPr>
              <a:t>16</a:t>
            </a:fld>
            <a:endParaRPr lang="en-US" dirty="0"/>
          </a:p>
        </p:txBody>
      </p:sp>
    </p:spTree>
    <p:extLst>
      <p:ext uri="{BB962C8B-B14F-4D97-AF65-F5344CB8AC3E}">
        <p14:creationId xmlns:p14="http://schemas.microsoft.com/office/powerpoint/2010/main" val="9336795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tannenba\AppData\Local\Temp\Temp1_higher-htcondor-fly.zip\higher-htcondor-fly\figures\CondorHistor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0713" y="196318"/>
            <a:ext cx="7132074" cy="5994521"/>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4"/>
          </p:nvPr>
        </p:nvSpPr>
        <p:spPr/>
        <p:txBody>
          <a:bodyPr/>
          <a:lstStyle/>
          <a:p>
            <a:pPr>
              <a:defRPr/>
            </a:pPr>
            <a:fld id="{671F83BD-2119-406E-B847-CD3D3B269ABB}" type="slidenum">
              <a:rPr lang="en-US" smtClean="0"/>
              <a:pPr>
                <a:defRPr/>
              </a:pPr>
              <a:t>17</a:t>
            </a:fld>
            <a:endParaRPr lang="en-US" dirty="0"/>
          </a:p>
        </p:txBody>
      </p:sp>
    </p:spTree>
    <p:extLst>
      <p:ext uri="{BB962C8B-B14F-4D97-AF65-F5344CB8AC3E}">
        <p14:creationId xmlns:p14="http://schemas.microsoft.com/office/powerpoint/2010/main" val="22733642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r>
              <a:rPr lang="en-US" dirty="0"/>
              <a:t>HTCondor </a:t>
            </a:r>
            <a:r>
              <a:rPr lang="en-US" dirty="0" err="1"/>
              <a:t>cgroup</a:t>
            </a:r>
            <a:r>
              <a:rPr lang="en-US" dirty="0"/>
              <a:t> support now manages swap space in addition to CPU, Memory</a:t>
            </a:r>
          </a:p>
          <a:p>
            <a:pPr lvl="1"/>
            <a:r>
              <a:rPr lang="en-US" sz="3200" dirty="0" err="1"/>
              <a:t>request_swap</a:t>
            </a:r>
            <a:r>
              <a:rPr lang="en-US" sz="3200" dirty="0"/>
              <a:t> = XXXX</a:t>
            </a:r>
          </a:p>
          <a:p>
            <a:r>
              <a:rPr lang="en-US" dirty="0" smtClean="0"/>
              <a:t>[[Also </a:t>
            </a:r>
            <a:r>
              <a:rPr lang="en-US" dirty="0"/>
              <a:t>a lot of progress on “Lark” project to manage network resources</a:t>
            </a:r>
          </a:p>
          <a:p>
            <a:pPr lvl="1"/>
            <a:r>
              <a:rPr lang="en-US" sz="3200" dirty="0" err="1"/>
              <a:t>request_network_bandwidth</a:t>
            </a:r>
            <a:r>
              <a:rPr lang="en-US" sz="3200" dirty="0"/>
              <a:t> = </a:t>
            </a:r>
            <a:r>
              <a:rPr lang="en-US" sz="3200" dirty="0" smtClean="0"/>
              <a:t>XXXX ]]</a:t>
            </a:r>
            <a:endParaRPr lang="en-US" sz="3200" dirty="0"/>
          </a:p>
          <a:p>
            <a:r>
              <a:rPr lang="en-US" dirty="0"/>
              <a:t>New job universe to support </a:t>
            </a:r>
            <a:r>
              <a:rPr lang="en-US" dirty="0" err="1">
                <a:solidFill>
                  <a:srgbClr val="C00000"/>
                </a:solidFill>
              </a:rPr>
              <a:t>Docker</a:t>
            </a:r>
            <a:r>
              <a:rPr lang="en-US" dirty="0">
                <a:solidFill>
                  <a:srgbClr val="C00000"/>
                </a:solidFill>
              </a:rPr>
              <a:t> Containers</a:t>
            </a:r>
          </a:p>
          <a:p>
            <a:endParaRPr lang="en-US" dirty="0"/>
          </a:p>
          <a:p>
            <a:endParaRPr lang="en-US" dirty="0"/>
          </a:p>
        </p:txBody>
      </p:sp>
      <p:sp>
        <p:nvSpPr>
          <p:cNvPr id="2" name="Title 1"/>
          <p:cNvSpPr>
            <a:spLocks noGrp="1"/>
          </p:cNvSpPr>
          <p:nvPr>
            <p:ph type="title"/>
          </p:nvPr>
        </p:nvSpPr>
        <p:spPr>
          <a:xfrm>
            <a:off x="0" y="216976"/>
            <a:ext cx="9144000" cy="914400"/>
          </a:xfrm>
        </p:spPr>
        <p:txBody>
          <a:bodyPr/>
          <a:lstStyle/>
          <a:p>
            <a:r>
              <a:rPr lang="en-US" dirty="0" smtClean="0"/>
              <a:t>Container Support </a:t>
            </a:r>
            <a:br>
              <a:rPr lang="en-US" dirty="0" smtClean="0"/>
            </a:br>
            <a:r>
              <a:rPr lang="en-US" dirty="0" smtClean="0"/>
              <a:t>(</a:t>
            </a:r>
            <a:r>
              <a:rPr lang="en-US" sz="3600" i="1" dirty="0" smtClean="0"/>
              <a:t>Black Box Applications</a:t>
            </a:r>
            <a:r>
              <a:rPr lang="en-US" dirty="0" smtClean="0"/>
              <a:t>)</a:t>
            </a:r>
            <a:endParaRPr lang="en-US" dirty="0"/>
          </a:p>
        </p:txBody>
      </p:sp>
      <p:sp>
        <p:nvSpPr>
          <p:cNvPr id="5" name="Slide Number Placeholder 4"/>
          <p:cNvSpPr>
            <a:spLocks noGrp="1"/>
          </p:cNvSpPr>
          <p:nvPr>
            <p:ph type="sldNum" sz="quarter" idx="10"/>
          </p:nvPr>
        </p:nvSpPr>
        <p:spPr/>
        <p:txBody>
          <a:bodyPr/>
          <a:lstStyle/>
          <a:p>
            <a:pPr>
              <a:defRPr/>
            </a:pPr>
            <a:fld id="{671F83BD-2119-406E-B847-CD3D3B269ABB}" type="slidenum">
              <a:rPr lang="en-US" smtClean="0"/>
              <a:pPr>
                <a:defRPr/>
              </a:pPr>
              <a:t>18</a:t>
            </a:fld>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0443" y="2051630"/>
            <a:ext cx="5440609" cy="372413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629124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1143000"/>
          </a:xfrm>
        </p:spPr>
        <p:txBody>
          <a:bodyPr/>
          <a:lstStyle/>
          <a:p>
            <a:r>
              <a:rPr lang="en-US" dirty="0" smtClean="0">
                <a:latin typeface="Arial Black" panose="020B0A04020102020204" pitchFamily="34" charset="0"/>
              </a:rPr>
              <a:t>This is Docker</a:t>
            </a:r>
            <a:endParaRPr lang="en-US" dirty="0">
              <a:latin typeface="Arial Black" panose="020B0A04020102020204" pitchFamily="34" charset="0"/>
            </a:endParaRPr>
          </a:p>
        </p:txBody>
      </p:sp>
      <p:pic>
        <p:nvPicPr>
          <p:cNvPr id="1026" name="Picture 2"/>
          <p:cNvPicPr>
            <a:picLocks noGrp="1" noChangeAspect="1" noChangeArrowheads="1"/>
          </p:cNvPicPr>
          <p:nvPr>
            <p:ph idx="1"/>
          </p:nvPr>
        </p:nvPicPr>
        <p:blipFill>
          <a:blip r:embed="rId2">
            <a:extLst>
              <a:ext uri="{BEBA8EAE-BF5A-486C-A8C5-ECC9F3942E4B}">
                <a14:imgProps xmlns:a14="http://schemas.microsoft.com/office/drawing/2010/main">
                  <a14:imgLayer r:embed="rId3">
                    <a14:imgEffect>
                      <a14:backgroundRemoval t="0" b="100000" l="0" r="100000">
                        <a14:backgroundMark x1="12854" y1="20307" x2="12854" y2="20307"/>
                        <a14:backgroundMark x1="15686" y1="4215" x2="22222" y2="4981"/>
                      </a14:backgroundRemoval>
                    </a14:imgEffect>
                  </a14:imgLayer>
                </a14:imgProps>
              </a:ext>
              <a:ext uri="{28A0092B-C50C-407E-A947-70E740481C1C}">
                <a14:useLocalDpi xmlns:a14="http://schemas.microsoft.com/office/drawing/2010/main" val="0"/>
              </a:ext>
            </a:extLst>
          </a:blip>
          <a:srcRect/>
          <a:stretch>
            <a:fillRect/>
          </a:stretch>
        </p:blipFill>
        <p:spPr bwMode="auto">
          <a:xfrm>
            <a:off x="152400" y="3429000"/>
            <a:ext cx="4572000" cy="2971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762000" y="1186405"/>
            <a:ext cx="7340278" cy="1077218"/>
          </a:xfrm>
          <a:prstGeom prst="rect">
            <a:avLst/>
          </a:prstGeom>
          <a:noFill/>
        </p:spPr>
        <p:txBody>
          <a:bodyPr wrap="square" rtlCol="0">
            <a:spAutoFit/>
          </a:bodyPr>
          <a:lstStyle/>
          <a:p>
            <a:r>
              <a:rPr lang="en-US" sz="3200" dirty="0" smtClean="0"/>
              <a:t>Docker manages Linux containers.</a:t>
            </a:r>
          </a:p>
          <a:p>
            <a:r>
              <a:rPr lang="en-US" sz="3200" dirty="0" smtClean="0"/>
              <a:t>                                 Provides :</a:t>
            </a:r>
            <a:endParaRPr lang="en-US" sz="3200" dirty="0"/>
          </a:p>
        </p:txBody>
      </p:sp>
      <p:sp>
        <p:nvSpPr>
          <p:cNvPr id="5" name="TextBox 4"/>
          <p:cNvSpPr txBox="1"/>
          <p:nvPr/>
        </p:nvSpPr>
        <p:spPr>
          <a:xfrm>
            <a:off x="5286374" y="2263623"/>
            <a:ext cx="3124200" cy="3539430"/>
          </a:xfrm>
          <a:prstGeom prst="rect">
            <a:avLst/>
          </a:prstGeom>
          <a:noFill/>
        </p:spPr>
        <p:txBody>
          <a:bodyPr wrap="square" rtlCol="0">
            <a:spAutoFit/>
          </a:bodyPr>
          <a:lstStyle/>
          <a:p>
            <a:pPr marL="285750" indent="-285750">
              <a:buFont typeface="Arial" panose="020B0604020202020204" pitchFamily="34" charset="0"/>
              <a:buChar char="•"/>
            </a:pPr>
            <a:r>
              <a:rPr lang="en-US" sz="3200" dirty="0"/>
              <a:t>Process space</a:t>
            </a:r>
          </a:p>
          <a:p>
            <a:pPr marL="285750" indent="-285750">
              <a:buFont typeface="Arial" panose="020B0604020202020204" pitchFamily="34" charset="0"/>
              <a:buChar char="•"/>
            </a:pPr>
            <a:r>
              <a:rPr lang="en-US" sz="3200" dirty="0" err="1"/>
              <a:t>NATed</a:t>
            </a:r>
            <a:r>
              <a:rPr lang="en-US" sz="3200" dirty="0"/>
              <a:t> network</a:t>
            </a:r>
          </a:p>
          <a:p>
            <a:pPr marL="285750" indent="-285750">
              <a:buFont typeface="Arial" panose="020B0604020202020204" pitchFamily="34" charset="0"/>
              <a:buChar char="•"/>
            </a:pPr>
            <a:r>
              <a:rPr lang="en-US" sz="3200" dirty="0" smtClean="0"/>
              <a:t>Root file system (image)</a:t>
            </a:r>
          </a:p>
          <a:p>
            <a:pPr marL="285750" indent="-285750">
              <a:buFont typeface="Arial" panose="020B0604020202020204" pitchFamily="34" charset="0"/>
              <a:buChar char="•"/>
            </a:pPr>
            <a:r>
              <a:rPr lang="en-US" sz="3200" dirty="0"/>
              <a:t>N</a:t>
            </a:r>
            <a:r>
              <a:rPr lang="en-US" sz="3200" dirty="0" smtClean="0"/>
              <a:t>amespace for images</a:t>
            </a:r>
          </a:p>
          <a:p>
            <a:pPr marL="285750" indent="-285750">
              <a:buFont typeface="Arial" panose="020B0604020202020204" pitchFamily="34" charset="0"/>
              <a:buChar char="•"/>
            </a:pPr>
            <a:r>
              <a:rPr lang="en-US" sz="3200" dirty="0" smtClean="0"/>
              <a:t>UID space</a:t>
            </a:r>
          </a:p>
        </p:txBody>
      </p:sp>
      <p:sp>
        <p:nvSpPr>
          <p:cNvPr id="3" name="Slide Number Placeholder 2"/>
          <p:cNvSpPr>
            <a:spLocks noGrp="1"/>
          </p:cNvSpPr>
          <p:nvPr>
            <p:ph type="sldNum" sz="quarter" idx="10"/>
          </p:nvPr>
        </p:nvSpPr>
        <p:spPr/>
        <p:txBody>
          <a:bodyPr/>
          <a:lstStyle/>
          <a:p>
            <a:pPr>
              <a:defRPr/>
            </a:pPr>
            <a:fld id="{FC77776C-14D7-48C6-B1E3-FF145FC109AB}" type="slidenum">
              <a:rPr lang="en-US" smtClean="0"/>
              <a:pPr>
                <a:defRPr/>
              </a:pPr>
              <a:t>19</a:t>
            </a:fld>
            <a:endParaRPr lang="en-US" dirty="0"/>
          </a:p>
        </p:txBody>
      </p:sp>
    </p:spTree>
    <p:extLst>
      <p:ext uri="{BB962C8B-B14F-4D97-AF65-F5344CB8AC3E}">
        <p14:creationId xmlns:p14="http://schemas.microsoft.com/office/powerpoint/2010/main" val="36153556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5575" y="816078"/>
            <a:ext cx="8399462" cy="4227513"/>
          </a:xfrm>
        </p:spPr>
        <p:txBody>
          <a:bodyPr/>
          <a:lstStyle/>
          <a:p>
            <a:pPr marL="0" indent="0" fontAlgn="auto">
              <a:spcAft>
                <a:spcPts val="0"/>
              </a:spcAft>
              <a:buNone/>
              <a:defRPr/>
            </a:pPr>
            <a:r>
              <a:rPr lang="en-US" sz="2400" dirty="0" smtClean="0"/>
              <a:t>“...we </a:t>
            </a:r>
            <a:r>
              <a:rPr lang="en-US" sz="2400" dirty="0"/>
              <a:t>have identified six key challenge areas that we believe will drive HTC technologies innovation in the next five years.”</a:t>
            </a:r>
            <a:endParaRPr lang="en-US" sz="3600" dirty="0"/>
          </a:p>
          <a:p>
            <a:pPr fontAlgn="auto">
              <a:spcAft>
                <a:spcPts val="0"/>
              </a:spcAft>
              <a:buFont typeface="Arial"/>
              <a:buChar char="•"/>
              <a:defRPr/>
            </a:pPr>
            <a:r>
              <a:rPr lang="en-US" b="1" dirty="0"/>
              <a:t>Evolving resource acquisition models</a:t>
            </a:r>
          </a:p>
          <a:p>
            <a:pPr fontAlgn="auto">
              <a:spcAft>
                <a:spcPts val="0"/>
              </a:spcAft>
              <a:buFont typeface="Arial"/>
              <a:buChar char="•"/>
              <a:defRPr/>
            </a:pPr>
            <a:r>
              <a:rPr lang="en-US" b="1" dirty="0"/>
              <a:t>Hardware complexity</a:t>
            </a:r>
          </a:p>
          <a:p>
            <a:pPr fontAlgn="auto">
              <a:spcAft>
                <a:spcPts val="0"/>
              </a:spcAft>
              <a:buFont typeface="Arial"/>
              <a:buChar char="•"/>
              <a:defRPr/>
            </a:pPr>
            <a:r>
              <a:rPr lang="en-US" b="1" dirty="0"/>
              <a:t>Widely disparate use cases</a:t>
            </a:r>
          </a:p>
          <a:p>
            <a:pPr fontAlgn="auto">
              <a:spcAft>
                <a:spcPts val="0"/>
              </a:spcAft>
              <a:buFont typeface="Arial"/>
              <a:buChar char="•"/>
              <a:defRPr/>
            </a:pPr>
            <a:r>
              <a:rPr lang="en-US" b="1" dirty="0"/>
              <a:t>Data intensive computing </a:t>
            </a:r>
          </a:p>
          <a:p>
            <a:pPr fontAlgn="auto">
              <a:spcAft>
                <a:spcPts val="0"/>
              </a:spcAft>
              <a:buFont typeface="Arial"/>
              <a:buChar char="•"/>
              <a:defRPr/>
            </a:pPr>
            <a:r>
              <a:rPr lang="en-US" b="1" dirty="0"/>
              <a:t>Black-box applications</a:t>
            </a:r>
          </a:p>
          <a:p>
            <a:pPr fontAlgn="auto">
              <a:spcAft>
                <a:spcPts val="0"/>
              </a:spcAft>
              <a:buFont typeface="Arial"/>
              <a:buChar char="•"/>
              <a:defRPr/>
            </a:pPr>
            <a:r>
              <a:rPr lang="en-US" b="1" dirty="0"/>
              <a:t>Scalability</a:t>
            </a:r>
          </a:p>
          <a:p>
            <a:endParaRPr lang="en-US" dirty="0"/>
          </a:p>
        </p:txBody>
      </p:sp>
      <p:sp>
        <p:nvSpPr>
          <p:cNvPr id="3" name="Title 2"/>
          <p:cNvSpPr>
            <a:spLocks noGrp="1"/>
          </p:cNvSpPr>
          <p:nvPr>
            <p:ph type="title"/>
          </p:nvPr>
        </p:nvSpPr>
        <p:spPr/>
        <p:txBody>
          <a:bodyPr/>
          <a:lstStyle/>
          <a:p>
            <a:r>
              <a:rPr lang="en-US" dirty="0" smtClean="0"/>
              <a:t>Challenge Areas</a:t>
            </a:r>
            <a:endParaRPr lang="en-US" dirty="0"/>
          </a:p>
        </p:txBody>
      </p:sp>
      <p:sp>
        <p:nvSpPr>
          <p:cNvPr id="4" name="Slide Number Placeholder 3"/>
          <p:cNvSpPr>
            <a:spLocks noGrp="1"/>
          </p:cNvSpPr>
          <p:nvPr>
            <p:ph type="sldNum" sz="quarter" idx="10"/>
          </p:nvPr>
        </p:nvSpPr>
        <p:spPr/>
        <p:txBody>
          <a:bodyPr/>
          <a:lstStyle/>
          <a:p>
            <a:pPr>
              <a:defRPr/>
            </a:pPr>
            <a:fld id="{FC77776C-14D7-48C6-B1E3-FF145FC109AB}" type="slidenum">
              <a:rPr lang="en-US" smtClean="0"/>
              <a:pPr>
                <a:defRPr/>
              </a:pPr>
              <a:t>2</a:t>
            </a:fld>
            <a:endParaRPr lang="en-US" dirty="0"/>
          </a:p>
        </p:txBody>
      </p:sp>
      <p:sp>
        <p:nvSpPr>
          <p:cNvPr id="5" name="AutoShape 2" descr="data:image/jpeg;base64,/9j/4AAQSkZJRgABAQAAAQABAAD/2wCEAAkGBxQTEhUUEhQVFRQXFBQUFxUXGBcXFxgUFRYYFxQUFRcYHCggGBolHBcWIjEhJSkrLi4uGB8zODMsNygtLisBCgoKDg0OFxAQGiwkHBwrLCwsLCwsLCwsLCwsLCwsLCwsLCwsLCwsLCwsLCwsLCwsLCwsLCwsLCwsLDE3LC0sMv/AABEIAL8BCAMBIgACEQEDEQH/xAAbAAABBQEBAAAAAAAAAAAAAAAAAgMEBQYBB//EAEwQAAEDAQQFCAQKCAUDBQAAAAEAAhEDBBIhMQVBUXGRBhMiMmGBobEUUsHRIzNCYnKCkpOisgcVQ1TC0uHwNFOUw9MWY/EkRHODo//EABgBAQEBAQEAAAAAAAAAAAAAAAABAgME/8QAIhEBAQACAQQCAwEAAAAAAAAAAAECETEDEiFREzJBYbGB/9oADAMBAAIRAxEAPwD3FCEIBCEIBCEIBCEIBCEIOOcBmQN6bNob6w4pu2HADtUZZtVMNqZ6wXPS27fA+5RZSgU7jSR6W3t4Fc9KGx3BMyuqbpo76V813h71z0k+qeISAupujvpDvUH2v6I59+xvFcC6m6OGo/5vifai+/a3gfeurqm6ES/1hwRD/XPBvuS11Nit0nVqNHRqOBicm+5V9LTVdudx+9paeLTHgp+mcu72qlATdVcUuUfr0njtYQ8ew+CmUNN0HYc4Adj5YfxQs5C4Wzmr3VNNo1wIkGRtXVi6IuG8zokY4YTvAwK2YWpdo6hCFQIQhAIQhAIQhAIQhAIQhAIQhBEtxy71UW7SraTg1zXHohxIuwA5xaJlwMyDlsVnb3dIbvaVV2nR9Ko689suu3ZvvAuyTBDXAHFxzCxeVM0NM1HdWy1jhPWpbJ9fYrCw2rnabXgEXhMGJHDBVp5P2U50mk54vee/FysqDWsaGtgNaAAJyAyCXQkApQKY50bRxC6Ko2jiFFPgrspjn2+s3iF30hvrN4hA/K7KZ9Ib6zeIR6Q31m8QgfQmRaGes3iF30hvrN4hRFFyj0y+lUuMeGxSDyLjHTLnjN1Vp+SMAHHErRpg1aZzLCd4SxXb6zeIVEHTGR3D8yp1ZabcC3DWWN39IEjgCqsUh2jcSPAKKUupFw7T3x7kdLsPEe9AqFs1jGuOGBz1EHzhbNbxShCELSBCEIBCEIBCEIBCEIBCEIBCFHt1UtY4jPCMJzIGXegRb9HMqjpSDEBwiRukEHvBWctnJavjzVob2X6bfGBj4J5rXay4mSSSxpxJJOqV0NP90/csXKLpieUxttha19oqsuOcWhzKV8XoLrpwBBgE5aio2i7bbbRR56gXPpS4XhZziW5w2LxxwwC9BujWB9yUCmNjfuHKbg84raXtbOvz7deNitDcO2aWCrn8toMG04j/ALFT2U160KY2N+4eu3Rsb9w/3qbivJ6fLoDrWgkf/BVB/J7E47l7T/zn7+Zqf8a9WH1P9PU96VfPzfuKv8yeDy8jby+AztBjtoVR5MSq/L1oP+JcJxjmXnxuBeuCdrf9PV/mSBXGtze+zVh5uTwPID+kNg/90/7h3uXB+kml+9v+4K9fNpb69LvoVPa9J9Kp/wCbZ++kR/uK+B5KP0k0v3x33LvclUP0lNLw1tcuBgAlpbJjVhIO/wBq9YNro661k72gf7qadpGz/vFi/D/zKeB5lW/SVSDw2o8kicYcQDnGDc4Oob1Os36QrO7W0CYlz6bPzuB8Fuw6lUcGzQrNqFzJpwQxzaZeAW3nCIDuIVJaOTNkcSTZqEnXzVOce26p4EWz8qKLsrxG0NLhxaCE27lLTvGHgY4BwjDLf2pzSvI6yWgAVKFPAyCxrabp+lTAJHYTCncnNDUrEx9Okxr2vdePPTVdlAaCTg3PDtKu4FaJ0m2q9olpxbkdZcAB2zjwXoCzVktjGGW2ek06ywBp/L7VPGnG62P/AAn2rUsiWLZCr6GmKbjElp+cIHHJWC3tAhCEAhCEAhCEAhCEAhCEAoGmnRSMxi5uZgZzmNynqu04TcEXut8mJyPrKXgYrTlQh7jeeA1o6riMAwE+1MCwPABNsqB0AkRVzIxGFTamuU1QRWnInm/vCKQ8XBaTRtU8wHDMl3f0nRrCdLGXdqdTLWtMwajwf8a7Xmysf94LtO2v12w/d1jHbhXW2qtgEg48VW1NAUqw52tTJqOpAOEzGE3QMgd2K6XHH05zOqP00/v3/wCdoH+6uG3O/f8A8NYfxFX2guT9KiHFjLpcSHCGkdEkAgEYSMe9SLNZr14PayW3cWhhBJmR1MIjxTsx9HffbLG31P34HvqDzXbPpKtfYBa2GXtGNQ4yRqLcdy0T7FTLyzmmGNZY06mn1fnBZS1UG+n0Q1rWjnaLYaAB8ZMwMJghPjw9Hfk9AIPS6NXN0Q5nbF0F0bp71Cc+pq9LHfZD5kpypUZdJ+AMznUujGc3BpjfChMF75NHcy11fZTC80d0i9U11LWPq2Q+VMpIc/8AzrZ91QPlQXW2N2qm7utVf+iV6K7XTtHdaKntqhB0Whw/a2rvs8/loLht7h+1tP8Ao6x8qISRScP2Vp+/afzVko3/AFbWNz7OfOoVRwVy6pSJc50Nru6dJ9IiGBvVeAflZqFaj5hTGzzgm/IoVvjLl7pPYPkYalCtYJGGOPvWFiKEoPOGJQWHYc9i4WHYeBRS+eO3yXefMauCbg7Ckk4oiQysSYgf2FoeT1YlrmH5JEdgdOHgeKzNnPS4+SvuTp6b/ot8CfetYcpV8hCF2ZCEIQCEIQCEIQCEIQCqOUIBDAQD0icWF+qNXVzz96t1Uadm9T756Tm626gOluKmXA865UuwPbaaf4awqfwLU6KYTZ6IGBhpneZjxyWK5Tvnme20zwpVit1YWQygJyY2BjjDWzPhxW+l9XPqcrKsAWxB1REg57dSVZ6UUmiASGAHo5mAHG6QM8TCZt1W429hAk68wCcIG/3FSa966cBlqN7GcogSq5nKNEESWgSIyjo7P6LtnpzOLTgBIEYY4ESezYm6UhkAHBsB0t2YOMkb05ZasjXlnIdPZO1GjHNA1CdkEYnMzekTsAwKxlJk29k6n0z9ljSMty2DabhVc8l10tgN6UTgZjIYCO8rJ6PbNvGuC/wpEZ7wr+Kk5jVVq5Des/IYmi934WtlV5qF3yqe+pYq/wDFUarCuxwb1Kzjhg2o2eNR4Chm/n/6pvZNlP8AMvLHpRrlE9d1hcfnWcM/NVKSx9mBgfq4nYH02Hwa5TjWcM6lp3c0x35KK662v/zag+lZqx4wAqI7GA9WlZPq2lw/LQUoWJ5/ZfZtNePytUetWB61Wzf/AGWd4P4qwUd7bMT0v1c4/ObTafEuQTQyHvEFpbRpiHOc8i9Uces4knqqMnaLQDUuhgF2g0BkXBAe6GwBh0tiZCwroXVxdVHVwlC4UCXKw5PO+FI+YfAt96rnFTNAH4f6jvNquPJWnQhC7MBCEIBCEIBCEIBCEIBU+m3dJvY0nx/orhUHKF0E9lI/xKZcDzLT/wCx+m48GR/EV6PZaAhu1oABwwwgxsXnGnD06M5TUn8C1lLlVS2/hcI8CunT+rl1OWldRDsySNhiMiNk5EjvUi6SIlZ2jyopHWBvvDzaptPlFRPym/abPAkK6rC2uG7dkRlkerERnn2pVIEZkHt/sqBT0zSOvxafyuKe/WDNp4O9ynkSapwO4rF6FaHWx8iR8LIOUE3SDtGK1L7Ywgw4Zbjj2FZTkkb1pqux6r88+lUGfBL9a1jzGrq2Omc6bD9VvuTHoLMgHN+hUqM/I4Ka8pmV5noMCwtAwdV++ru/M8pXop1Vao72H87CnpSgUDIoPGVepwo+ymu3K2qqPrU53zde1PNSkFUD8cTnzwGzq0WatWJKYCdnouO2tVPCGexMhRSkLkoQKXCuSuEoEuKmcn/j/qO8woLlN0Afhx9F3sVx5K1KEIXZgIQhAIQhAIQhAIQhALN8pHYv+hHEf1WkWY09VDahDxAIEE5EACfFTLgYLTtiqODCxjnwXAhoLjBAxgYxgqw03t67Ht+kxzfFwXoLKtPUU6x7dR8Uw6lxmmcsJldvN2WpkxfbOyQrt+jSKAqQ+91trbmYdgNnac9S2D7rhDocNhgjgVHOjKBn4Gjjgfg2SRvurfzfpn4mLbQcWl0YCNRxM4xuzS9HUXVHhjHXSQ4zJAwBOrctgNE0rt1rXNaZwZVrMGOctY8A8FEbybpNMsNVmBGDg7AiD8Y1yvzRPirL2e11S4Bj6kmIAc6SdWtaLkLSLatcPBa5opiDn0i4meASaHJptN15lR8jK+Gujt6N3FW+gbGab6r3ODi/m8mlvUDgSZc6ZkcFM+pjcbIuOFl8rmoUzUbLSJiQRIzEiJHalVHJMrg7Mw/kjWHxelLczPAuY9uJJyI7Y3AJP6g0m09DS14bKlkou8QZWrBSpRHn+lRpelUbhY7b0TN5hoYDqgF1RrJJlaTkXa7RUp1HWmzMszhUDWsY4ODmgTfwcQMSR3K8dUAEkwlZIKph+Db2uqn7VVyQhh+Cp9tNp+0SfauBZadQuIQdXCglJKBJUzQB+HH0XeShOUzQB+Hbud5KzlGsQhC7MhCEIBCEIBCEIBCEIBcInNdQgj1LDSd1qbDvaPco79CUD+zA3S3yIVghBUP5O0dV9u5xP5pWFtVrq03EAzBI4GF6ivO9L0fhKmH7R/5is2G1YOUrgQC09ylUuU41gju9yp7XZvhG7im32ZYaaenyjpnMjvwU6z6YpnIjiFhjQSDQQejG3sOtKbaW7V5wGuGRI7ynGWmqMnu8/NQ09IbVG1LDl57S0nWGTgd49yl0tOVvVB74TZppdNWCpVLDSe1t0OBDgCDMRqPbszVpWdDXHY0ngFkWconjrMcN2KePKNrmlpvC8C3LaI1Kaxm7J5rW7ZJfx+p/eb/q0iGUxsp0x+AJIKg09LMc0S4AgNBGOYAGGGWCU3SVP1x4+5ETVxRfT2esPH3JylXDpjVgewoHSUmV0pJVQlxUzQPx7dzvylQnIs+km2d4qvBLG9cj5DDg6ofmtmTsAJ1JORu0IQuzIQhNV67WCXGPPuCB1NVrQ1uZ7tagVreTg3AeP9Fm7TbSXEHGScJ1AjEkx2KbF3btM5hhjDP3n2KmpaVrZte4lxFxvW6HRl5GesnEgZDBQ6sk5XiCC1mbQDAvPkGMb0Y6sMV11KCZmGy4vIMuBvEsbExEN17FBaN5Q1G3iYc1jcTElzgJMQYGREbTqiDMo8ozIa5gmCTddgBiM3ROOGCzoaeiAMQb9Nk4ACAS6dYvnXs1pZJN43jBgmqRsONNmzqnXgTrKDU0uUNIgE3gCYaSOt2jaNc7ATkpdPSlJxgPE4YHA4yRh2weCxTSJYQIF34NoMOm6ZvHVgRhO3WuRLbs9ZxdUd8lpwc5vbJEEE702N8ys05EHvS3OAEnAbVgWVQCX/IaLgiRjMEtaMDMgYnUlstFUBjLzi/N+N7DWQMWgXgB5JtVxpblLdltESfXIw+qNe84b1jrbbnSTeJcSSd5zlXotZeXg3C0YCW95MsIjWI7EzQsFCo8sNODE3qZdGO2SYB1JammaZWLnguMwrE0JU618jwXXqdd7ANRa13jh5KIzR9ZpLW2ik4gTdqMc0xMDLf/AHCTRdmTZUg2VSyy0DOlTfniyqNWBgEJD7U5vxlCsztuXhxaVdRPKI6ypt1mUwaSon5YB2OBb5hPsLHdVzXbiD5KdptVNoJxtJWJooNBS4rMkN9LBRObVwaWCg1oBzHEa1ntXZmlZ3OMNa5xgmGtLjhngBK7TokFwIIN7EOBaRgMwQCE/ozTzLPVvgXiAWxDnZ4HqAlOVNKMtL3V2kAVCCM46LWsOYBzadSdq7JpU1aWcfCP7j/fBQ6TVMpH4R25vtU0bSikkrjikOcgHFP6IpNfVDHgOa9tRrmnItcxwIPYQq61WprBLnBo2kwo2i9Ku5xtRjHCkwy6q4Q2MoaM3EzAGZlWcjcclKrvR203uLn0XPs7nHNxouLGvd2uaGu+shQuSdd1Spaal262pV5yPVIp06QaTkXRTBMYAmMYki6srrSNpLAIzJjuAxVUccTM7Tj5pfKipVaGOpUTWiZaDdIBjEYGcln28p6bcK1OtR+nTJHcWT5LNF8GbvJNusLDmxu8ATxEFRbJpihU6lamTsvAH7JxVkwqCA7RTJJBc0kAYE6pjOdpXP1c75L53j2yfJWrXpUA6kFKbLUHyWu3H+aEw+gBE03NAN4QDAOJnDDMlaMMHaPFHM9o8vJBlqhbD3AkuIAyBIwui7OWc5pD6EAXrob8oBxcXOJFzGJJkd5jNamrZA7rNDt8O81Er6NY7AtjEH5QyIIwEjMIKHC9eqG6ZIaHQQGz0TngTtXarG023j0jMXsnHMiTs7FdN0RTkOIvxkHEEfZgT3ypJs7QQbjQRiDdAIO2YzTaqSyaOc8dKWUsCGfLxN76uJPbngM1ZzTpNuiGgZNBxPbjid52JVsqOA6AJJ1gTAVDpE9FxfeJAvXXYTdxjHdsUDts0g6peDMIGcy0EifrYHZAUQPiHNLgwgFzziXARcAykGTjG4JyrQh1PEOLpbHVYCAXFxuzMBpA38EVmhhDcSZaWtGQIxaGADEgIE06QIuiG02kR6z7oBxMYtOIgmc1O0ayo9wczosBxcZIdtiTLjqnIRnhCfsmjL0Or45RT3Yi+R1jOoYbZVjVqgYRJ1NHtUquV6LCOm1pG0gHgqmvoGz1DJosaM8BBOwiDgO3/wAqyukmXYnZqHvK6XSpurp5jpFzqD3M5xzXMgYOIB6V0kNJOHTZt6vaoNPT1oGdQ4SDLW9alUMj6zJOGoTgt3YuSFG12i01KsyKgbAjEGmzM7gOCvqHIeytEXScszjInHxXWMPLLLVrvc2m+a0m5zbzLXQ8vp3gcDg5gnWM1fWnQtRoh9hjtphhHAAL0Sy8nKFMhzWYi7GPq5eae09bhRpFxJaJguAktnWBBTQ8vsmjRM9IDEXHCDMznOSs22QHUpdOtQfiyuwnOCRe858FFtGl6TDdBvO9VkudOzDJS1JEihZA3PNKpH4R30W+1NWexW2v8XSFFh+XUxdHY0ZeKtrNyEGJrWis5xzuuLBwCz22tKe36Tp0jDnY6mjFx7gkWWy2u0AljOZpxJe8S6B6rRr4rZaJ5K2ahiymC71ndI8SrqFqYm3l2jtCXyKlNprO9Z4v55SbwY3cL29aBmgrTWcxtchtNuOBaANXRawAAxhJkiTEKy0WfR7Q+g7BlQmpR2Y9dm+TPetAqhqy2dtNoYwANAgAITqFQJFSk13WAO8SloQU9s5MWWr16LN4EeSrH8iKbcaFatROxr3Xe8TBWrQgx50PpCn1LRTqjZUYAeLYSf1lbKfx1jvD1qT5/C73rZIU0MhT5WUMqgq0T/3Kbh4tkeKtbHpSjV+Lq03/AEXAnhKtqtBrsHNB3gFVNs5K2Sp1qLZ2gQfBNCcEqVRf9I3PiLTXpbBfLm/ZdISTZNI0+rUo1x89tx3FhA8FNC+LRrASOaHaNxVE7Tdpp/HWJ++k4PHAwlUeV1mJh7n0jsqMe38UFviguTZ9h4gFJdZzsHcT7UWS30qo+DqMf9Fwd5FS1BWVLAw4lmO2BPEQQmxZGMJc0C8REmSY2Sch2BXIUTSFMOutORJcYwwaMvFSqrHVicGd7j5D3LjQBl3nWd/Z2I1bOzUNyg6S0pSoNvVXRsbm53Y1uZWWk6VS2/T4Duas7TXrZXW9Vv03eweCZs1jtdv22azH7x47TqHYPFbLQug6NmbdpMA2u1neVqYe0tROSejqtJj3Vy01Kjr7g0QBgABwAV6hC6MhJewEQQCNhXKtQNBJyCpbXpJ7sGm4NwnxUuUgft+hbI4E1aVKNpACqBa7FZMKVEk7Ws/idCbqtcTJJcdsyVHdC53NrTQWDlNZ6mF7mzsqdH8UlvirgGV586z05m42d0j7OSmWTSTqRBBIYDLmjItzdAymJSdT2drbLjnACTgBiT2bVlxy6s/qVe/mx51FBtGlrRbDzdKndpnPWI+e/Ij5rZnWYXVlPoO9LtQqCebpdX373Z7g3tWoUPRdgFGmGDE5k6y45kqYgEIQgEIQgEIQgEIQgEIQgEIQgEzWsrH9ZjXbwCnkIKK2ckLJUxNINO1vRPgon/StRn+HtdensDnX28HyFqEIMtzek6WTqFcfOaWOPe0geCjV9PWhsmtYqo6DmzSc2oMYkwYOpbJCmoPN36ZtNc3LLZntcf2lUABvbdynee5XmguRjGO560uNaucSXYgdgC1YC6kki7caIyXUIVQIQhBB0xWLac3SRImASQBjMDHgqmhaadQS0gjX2b/VPYYK0ir7ZoelUN4tuv1PYbrh3hZuO1lU1vaGtkblTvqjWVfWjk/Vd0eeaWzm5nS4tIae8JVn5J0x13vf2SGDgwBc/jrUsZmpaQM8N8N/NCesdJ9Vwa1hIJEm667GuSQBwlbOyaHoU+pSYO2BPFTQFqdNO5Cp6Gs4iKFIR8xvuUxjABAAA7MEpC6MhCEIBCEI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4258511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Arial Black" panose="020B0A04020102020204" pitchFamily="34" charset="0"/>
              </a:rPr>
              <a:t>Condor startd detects </a:t>
            </a:r>
            <a:r>
              <a:rPr lang="en-US" dirty="0" err="1" smtClean="0">
                <a:latin typeface="Arial Black" panose="020B0A04020102020204" pitchFamily="34" charset="0"/>
              </a:rPr>
              <a:t>docker</a:t>
            </a:r>
            <a:endParaRPr lang="en-US" dirty="0">
              <a:latin typeface="Arial Black" panose="020B0A04020102020204" pitchFamily="34" charset="0"/>
            </a:endParaRPr>
          </a:p>
        </p:txBody>
      </p:sp>
      <p:sp>
        <p:nvSpPr>
          <p:cNvPr id="3" name="Content Placeholder 2"/>
          <p:cNvSpPr>
            <a:spLocks noGrp="1"/>
          </p:cNvSpPr>
          <p:nvPr>
            <p:ph idx="1"/>
          </p:nvPr>
        </p:nvSpPr>
        <p:spPr>
          <a:xfrm>
            <a:off x="228600" y="1600201"/>
            <a:ext cx="8686800" cy="4876799"/>
          </a:xfrm>
        </p:spPr>
        <p:txBody>
          <a:bodyPr>
            <a:normAutofit/>
          </a:bodyPr>
          <a:lstStyle/>
          <a:p>
            <a:pPr marL="0" indent="0">
              <a:buNone/>
            </a:pPr>
            <a:r>
              <a:rPr lang="en-US" dirty="0" smtClean="0">
                <a:latin typeface="Courier New" panose="02070309020205020404" pitchFamily="49" charset="0"/>
                <a:cs typeface="Courier New" panose="02070309020205020404" pitchFamily="49" charset="0"/>
              </a:rPr>
              <a:t>$ </a:t>
            </a:r>
            <a:r>
              <a:rPr lang="en-US" sz="2800" dirty="0" err="1" smtClean="0">
                <a:latin typeface="Courier New" panose="02070309020205020404" pitchFamily="49" charset="0"/>
                <a:cs typeface="Courier New" panose="02070309020205020404" pitchFamily="49" charset="0"/>
              </a:rPr>
              <a:t>condor_status</a:t>
            </a:r>
            <a:r>
              <a:rPr lang="en-US" sz="2800" dirty="0" smtClean="0">
                <a:latin typeface="Courier New" panose="02070309020205020404" pitchFamily="49" charset="0"/>
                <a:cs typeface="Courier New" panose="02070309020205020404" pitchFamily="49" charset="0"/>
              </a:rPr>
              <a:t> –l | </a:t>
            </a:r>
            <a:r>
              <a:rPr lang="en-US" sz="2800" dirty="0" err="1" smtClean="0">
                <a:latin typeface="Courier New" panose="02070309020205020404" pitchFamily="49" charset="0"/>
                <a:cs typeface="Courier New" panose="02070309020205020404" pitchFamily="49" charset="0"/>
              </a:rPr>
              <a:t>grep</a:t>
            </a:r>
            <a:r>
              <a:rPr lang="en-US" sz="2800" dirty="0" smtClean="0">
                <a:latin typeface="Courier New" panose="02070309020205020404" pitchFamily="49" charset="0"/>
                <a:cs typeface="Courier New" panose="02070309020205020404" pitchFamily="49" charset="0"/>
              </a:rPr>
              <a:t> –</a:t>
            </a:r>
            <a:r>
              <a:rPr lang="en-US" sz="2800" dirty="0" err="1" smtClean="0">
                <a:latin typeface="Courier New" panose="02070309020205020404" pitchFamily="49" charset="0"/>
                <a:cs typeface="Courier New" panose="02070309020205020404" pitchFamily="49" charset="0"/>
              </a:rPr>
              <a:t>i</a:t>
            </a:r>
            <a:r>
              <a:rPr lang="en-US" sz="2800" dirty="0" smtClean="0">
                <a:latin typeface="Courier New" panose="02070309020205020404" pitchFamily="49" charset="0"/>
                <a:cs typeface="Courier New" panose="02070309020205020404" pitchFamily="49" charset="0"/>
              </a:rPr>
              <a:t> </a:t>
            </a:r>
            <a:r>
              <a:rPr lang="en-US" sz="2800" dirty="0" err="1" smtClean="0">
                <a:latin typeface="Courier New" panose="02070309020205020404" pitchFamily="49" charset="0"/>
                <a:cs typeface="Courier New" panose="02070309020205020404" pitchFamily="49" charset="0"/>
              </a:rPr>
              <a:t>docker</a:t>
            </a:r>
            <a:endParaRPr lang="en-US" sz="2800" dirty="0" smtClean="0">
              <a:latin typeface="Courier New" panose="02070309020205020404" pitchFamily="49" charset="0"/>
              <a:cs typeface="Courier New" panose="02070309020205020404" pitchFamily="49" charset="0"/>
            </a:endParaRPr>
          </a:p>
          <a:p>
            <a:pPr marL="0" indent="0">
              <a:buNone/>
            </a:pPr>
            <a:r>
              <a:rPr lang="en-US" dirty="0" err="1">
                <a:latin typeface="Courier New" panose="02070309020205020404" pitchFamily="49" charset="0"/>
                <a:cs typeface="Courier New" panose="02070309020205020404" pitchFamily="49" charset="0"/>
              </a:rPr>
              <a:t>HasDocker</a:t>
            </a:r>
            <a:r>
              <a:rPr lang="en-US" dirty="0">
                <a:latin typeface="Courier New" panose="02070309020205020404" pitchFamily="49" charset="0"/>
                <a:cs typeface="Courier New" panose="02070309020205020404" pitchFamily="49" charset="0"/>
              </a:rPr>
              <a:t> = true</a:t>
            </a:r>
          </a:p>
          <a:p>
            <a:pPr marL="0" indent="0">
              <a:buNone/>
            </a:pPr>
            <a:r>
              <a:rPr lang="en-US" dirty="0" err="1" smtClean="0">
                <a:latin typeface="Courier New" panose="02070309020205020404" pitchFamily="49" charset="0"/>
                <a:cs typeface="Courier New" panose="02070309020205020404" pitchFamily="49" charset="0"/>
              </a:rPr>
              <a:t>DockerVersion</a:t>
            </a:r>
            <a:r>
              <a:rPr lang="en-US" dirty="0" smtClean="0">
                <a:latin typeface="Courier New" panose="02070309020205020404" pitchFamily="49" charset="0"/>
                <a:cs typeface="Courier New" panose="02070309020205020404" pitchFamily="49" charset="0"/>
              </a:rPr>
              <a:t> </a:t>
            </a:r>
            <a:r>
              <a:rPr lang="en-US" dirty="0">
                <a:latin typeface="Courier New" panose="02070309020205020404" pitchFamily="49" charset="0"/>
                <a:cs typeface="Courier New" panose="02070309020205020404" pitchFamily="49" charset="0"/>
              </a:rPr>
              <a:t>= "Docker version 1.5.0, build </a:t>
            </a:r>
            <a:r>
              <a:rPr lang="en-US" dirty="0" smtClean="0">
                <a:latin typeface="Courier New" panose="02070309020205020404" pitchFamily="49" charset="0"/>
                <a:cs typeface="Courier New" panose="02070309020205020404" pitchFamily="49" charset="0"/>
              </a:rPr>
              <a:t>a8a31ef/1.5.0“</a:t>
            </a:r>
          </a:p>
          <a:p>
            <a:pPr marL="0" indent="0">
              <a:buNone/>
            </a:pPr>
            <a:endParaRPr lang="en-US" dirty="0">
              <a:latin typeface="Courier New" panose="02070309020205020404" pitchFamily="49" charset="0"/>
              <a:cs typeface="Courier New" panose="02070309020205020404" pitchFamily="49" charset="0"/>
            </a:endParaRPr>
          </a:p>
          <a:p>
            <a:pPr marL="0" indent="0">
              <a:buNone/>
            </a:pP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condor_status</a:t>
            </a: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const</a:t>
            </a: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HasDocker</a:t>
            </a:r>
            <a:endParaRPr lang="en-US" dirty="0">
              <a:latin typeface="Courier New" panose="02070309020205020404" pitchFamily="49" charset="0"/>
              <a:cs typeface="Courier New" panose="02070309020205020404" pitchFamily="49" charset="0"/>
            </a:endParaRPr>
          </a:p>
          <a:p>
            <a:pPr marL="0" indent="0">
              <a:buNone/>
            </a:pPr>
            <a:endParaRPr lang="en-US" dirty="0" smtClean="0"/>
          </a:p>
        </p:txBody>
      </p:sp>
      <p:sp>
        <p:nvSpPr>
          <p:cNvPr id="4" name="Slide Number Placeholder 3"/>
          <p:cNvSpPr>
            <a:spLocks noGrp="1"/>
          </p:cNvSpPr>
          <p:nvPr>
            <p:ph type="sldNum" sz="quarter" idx="10"/>
          </p:nvPr>
        </p:nvSpPr>
        <p:spPr/>
        <p:txBody>
          <a:bodyPr/>
          <a:lstStyle/>
          <a:p>
            <a:pPr>
              <a:defRPr/>
            </a:pPr>
            <a:fld id="{FC77776C-14D7-48C6-B1E3-FF145FC109AB}" type="slidenum">
              <a:rPr lang="en-US" smtClean="0"/>
              <a:pPr>
                <a:defRPr/>
              </a:pPr>
              <a:t>20</a:t>
            </a:fld>
            <a:endParaRPr lang="en-US" dirty="0"/>
          </a:p>
        </p:txBody>
      </p:sp>
    </p:spTree>
    <p:extLst>
      <p:ext uri="{BB962C8B-B14F-4D97-AF65-F5344CB8AC3E}">
        <p14:creationId xmlns:p14="http://schemas.microsoft.com/office/powerpoint/2010/main" val="2657881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Black" panose="020B0A04020102020204" pitchFamily="34" charset="0"/>
              </a:rPr>
              <a:t>Docker Universe</a:t>
            </a:r>
            <a:endParaRPr lang="en-US" dirty="0">
              <a:latin typeface="Arial Black" panose="020B0A04020102020204" pitchFamily="34" charset="0"/>
            </a:endParaRPr>
          </a:p>
        </p:txBody>
      </p:sp>
      <p:sp>
        <p:nvSpPr>
          <p:cNvPr id="3" name="Content Placeholder 2"/>
          <p:cNvSpPr>
            <a:spLocks noGrp="1"/>
          </p:cNvSpPr>
          <p:nvPr>
            <p:ph idx="1"/>
          </p:nvPr>
        </p:nvSpPr>
        <p:spPr>
          <a:xfrm>
            <a:off x="457200" y="1600201"/>
            <a:ext cx="8229600" cy="4267200"/>
          </a:xfrm>
        </p:spPr>
        <p:txBody>
          <a:bodyPr>
            <a:normAutofit fontScale="92500" lnSpcReduction="20000"/>
          </a:bodyPr>
          <a:lstStyle/>
          <a:p>
            <a:pPr marL="0" indent="0">
              <a:buNone/>
            </a:pPr>
            <a:r>
              <a:rPr lang="en-US" dirty="0">
                <a:latin typeface="Courier New" panose="02070309020205020404" pitchFamily="49" charset="0"/>
                <a:cs typeface="Courier New" panose="02070309020205020404" pitchFamily="49" charset="0"/>
              </a:rPr>
              <a:t>universe = </a:t>
            </a:r>
            <a:r>
              <a:rPr lang="en-US" dirty="0" err="1">
                <a:latin typeface="Courier New" panose="02070309020205020404" pitchFamily="49" charset="0"/>
                <a:cs typeface="Courier New" panose="02070309020205020404" pitchFamily="49" charset="0"/>
              </a:rPr>
              <a:t>docker</a:t>
            </a:r>
            <a:endParaRPr lang="en-US" dirty="0">
              <a:latin typeface="Courier New" panose="02070309020205020404" pitchFamily="49" charset="0"/>
              <a:cs typeface="Courier New" panose="02070309020205020404" pitchFamily="49" charset="0"/>
            </a:endParaRPr>
          </a:p>
          <a:p>
            <a:pPr marL="0" indent="0">
              <a:buNone/>
            </a:pPr>
            <a:r>
              <a:rPr lang="en-US" dirty="0" err="1">
                <a:latin typeface="Courier New" panose="02070309020205020404" pitchFamily="49" charset="0"/>
                <a:cs typeface="Courier New" panose="02070309020205020404" pitchFamily="49" charset="0"/>
              </a:rPr>
              <a:t>docker_image</a:t>
            </a:r>
            <a:r>
              <a:rPr lang="en-US" dirty="0">
                <a:latin typeface="Courier New" panose="02070309020205020404" pitchFamily="49" charset="0"/>
                <a:cs typeface="Courier New" panose="02070309020205020404" pitchFamily="49" charset="0"/>
              </a:rPr>
              <a:t> = deb7_and_HEP_stack</a:t>
            </a:r>
          </a:p>
          <a:p>
            <a:pPr marL="0" indent="0">
              <a:buNone/>
            </a:pPr>
            <a:r>
              <a:rPr lang="en-US" dirty="0" err="1">
                <a:latin typeface="Courier New" panose="02070309020205020404" pitchFamily="49" charset="0"/>
                <a:cs typeface="Courier New" panose="02070309020205020404" pitchFamily="49" charset="0"/>
              </a:rPr>
              <a:t>transfer_input_files</a:t>
            </a:r>
            <a:r>
              <a:rPr lang="en-US" dirty="0">
                <a:latin typeface="Courier New" panose="02070309020205020404" pitchFamily="49" charset="0"/>
                <a:cs typeface="Courier New" panose="02070309020205020404" pitchFamily="49" charset="0"/>
              </a:rPr>
              <a:t> = </a:t>
            </a:r>
            <a:r>
              <a:rPr lang="en-US" dirty="0" err="1">
                <a:latin typeface="Courier New" panose="02070309020205020404" pitchFamily="49" charset="0"/>
                <a:cs typeface="Courier New" panose="02070309020205020404" pitchFamily="49" charset="0"/>
              </a:rPr>
              <a:t>some_input</a:t>
            </a:r>
            <a:endParaRPr lang="en-US" dirty="0">
              <a:latin typeface="Courier New" panose="02070309020205020404" pitchFamily="49" charset="0"/>
              <a:cs typeface="Courier New" panose="02070309020205020404" pitchFamily="49" charset="0"/>
            </a:endParaRPr>
          </a:p>
          <a:p>
            <a:pPr marL="0" indent="0">
              <a:buNone/>
            </a:pPr>
            <a:r>
              <a:rPr lang="en-US" dirty="0" smtClean="0">
                <a:latin typeface="Courier New" panose="02070309020205020404" pitchFamily="49" charset="0"/>
                <a:cs typeface="Courier New" panose="02070309020205020404" pitchFamily="49" charset="0"/>
              </a:rPr>
              <a:t>executable </a:t>
            </a: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bin/</a:t>
            </a:r>
            <a:r>
              <a:rPr lang="en-US" dirty="0" err="1" smtClean="0">
                <a:latin typeface="Courier New" panose="02070309020205020404" pitchFamily="49" charset="0"/>
                <a:cs typeface="Courier New" panose="02070309020205020404" pitchFamily="49" charset="0"/>
              </a:rPr>
              <a:t>my_executable</a:t>
            </a:r>
            <a:endParaRPr lang="en-US" dirty="0" smtClean="0">
              <a:latin typeface="Courier New" panose="02070309020205020404" pitchFamily="49" charset="0"/>
              <a:cs typeface="Courier New" panose="02070309020205020404" pitchFamily="49" charset="0"/>
            </a:endParaRPr>
          </a:p>
          <a:p>
            <a:pPr marL="0" indent="0">
              <a:buNone/>
            </a:pPr>
            <a:r>
              <a:rPr lang="en-US" dirty="0" smtClean="0">
                <a:latin typeface="Courier New" panose="02070309020205020404" pitchFamily="49" charset="0"/>
                <a:cs typeface="Courier New" panose="02070309020205020404" pitchFamily="49" charset="0"/>
              </a:rPr>
              <a:t>arguments </a:t>
            </a:r>
            <a:r>
              <a:rPr lang="en-US" dirty="0">
                <a:latin typeface="Courier New" panose="02070309020205020404" pitchFamily="49" charset="0"/>
                <a:cs typeface="Courier New" panose="02070309020205020404" pitchFamily="49" charset="0"/>
              </a:rPr>
              <a:t>= arg1</a:t>
            </a:r>
          </a:p>
          <a:p>
            <a:pPr marL="0" indent="0">
              <a:buNone/>
            </a:pPr>
            <a:r>
              <a:rPr lang="en-US" dirty="0" smtClean="0">
                <a:latin typeface="Courier New" panose="02070309020205020404" pitchFamily="49" charset="0"/>
                <a:cs typeface="Courier New" panose="02070309020205020404" pitchFamily="49" charset="0"/>
              </a:rPr>
              <a:t>output </a:t>
            </a:r>
            <a:r>
              <a:rPr lang="en-US" dirty="0">
                <a:latin typeface="Courier New" panose="02070309020205020404" pitchFamily="49" charset="0"/>
                <a:cs typeface="Courier New" panose="02070309020205020404" pitchFamily="49" charset="0"/>
              </a:rPr>
              <a:t>= out</a:t>
            </a:r>
          </a:p>
          <a:p>
            <a:pPr marL="0" indent="0">
              <a:buNone/>
            </a:pPr>
            <a:r>
              <a:rPr lang="en-US" dirty="0">
                <a:latin typeface="Courier New" panose="02070309020205020404" pitchFamily="49" charset="0"/>
                <a:cs typeface="Courier New" panose="02070309020205020404" pitchFamily="49" charset="0"/>
              </a:rPr>
              <a:t>error = err</a:t>
            </a:r>
          </a:p>
          <a:p>
            <a:pPr marL="0" indent="0">
              <a:buNone/>
            </a:pPr>
            <a:r>
              <a:rPr lang="en-US" dirty="0">
                <a:latin typeface="Courier New" panose="02070309020205020404" pitchFamily="49" charset="0"/>
                <a:cs typeface="Courier New" panose="02070309020205020404" pitchFamily="49" charset="0"/>
              </a:rPr>
              <a:t>log = log</a:t>
            </a:r>
          </a:p>
          <a:p>
            <a:pPr marL="0" indent="0">
              <a:buNone/>
            </a:pPr>
            <a:r>
              <a:rPr lang="en-US" dirty="0">
                <a:latin typeface="Courier New" panose="02070309020205020404" pitchFamily="49" charset="0"/>
                <a:cs typeface="Courier New" panose="02070309020205020404" pitchFamily="49" charset="0"/>
              </a:rPr>
              <a:t>queue</a:t>
            </a:r>
          </a:p>
          <a:p>
            <a:endParaRPr lang="en-US" dirty="0"/>
          </a:p>
        </p:txBody>
      </p:sp>
      <p:sp>
        <p:nvSpPr>
          <p:cNvPr id="4" name="Slide Number Placeholder 3"/>
          <p:cNvSpPr>
            <a:spLocks noGrp="1"/>
          </p:cNvSpPr>
          <p:nvPr>
            <p:ph type="sldNum" sz="quarter" idx="10"/>
          </p:nvPr>
        </p:nvSpPr>
        <p:spPr/>
        <p:txBody>
          <a:bodyPr/>
          <a:lstStyle/>
          <a:p>
            <a:pPr>
              <a:defRPr/>
            </a:pPr>
            <a:fld id="{FC77776C-14D7-48C6-B1E3-FF145FC109AB}" type="slidenum">
              <a:rPr lang="en-US" smtClean="0"/>
              <a:pPr>
                <a:defRPr/>
              </a:pPr>
              <a:t>21</a:t>
            </a:fld>
            <a:endParaRPr lang="en-US" dirty="0"/>
          </a:p>
        </p:txBody>
      </p:sp>
    </p:spTree>
    <p:extLst>
      <p:ext uri="{BB962C8B-B14F-4D97-AF65-F5344CB8AC3E}">
        <p14:creationId xmlns:p14="http://schemas.microsoft.com/office/powerpoint/2010/main" val="26360398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08344"/>
            <a:ext cx="9144000" cy="914400"/>
          </a:xfrm>
        </p:spPr>
        <p:txBody>
          <a:bodyPr>
            <a:normAutofit fontScale="90000"/>
          </a:bodyPr>
          <a:lstStyle/>
          <a:p>
            <a:r>
              <a:rPr lang="en-US" dirty="0" smtClean="0">
                <a:latin typeface="Arial Black" panose="020B0A04020102020204" pitchFamily="34" charset="0"/>
              </a:rPr>
              <a:t>Docker Universe Job</a:t>
            </a:r>
            <a:br>
              <a:rPr lang="en-US" dirty="0" smtClean="0">
                <a:latin typeface="Arial Black" panose="020B0A04020102020204" pitchFamily="34" charset="0"/>
              </a:rPr>
            </a:br>
            <a:r>
              <a:rPr lang="en-US" dirty="0" smtClean="0">
                <a:latin typeface="Arial Black" panose="020B0A04020102020204" pitchFamily="34" charset="0"/>
              </a:rPr>
              <a:t>Is still a job</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fontScale="85000" lnSpcReduction="20000"/>
          </a:bodyPr>
          <a:lstStyle/>
          <a:p>
            <a:r>
              <a:rPr lang="en-US" dirty="0" smtClean="0"/>
              <a:t>Docker containers have the job-nature</a:t>
            </a:r>
          </a:p>
          <a:p>
            <a:pPr lvl="1"/>
            <a:r>
              <a:rPr lang="en-US" dirty="0" err="1"/>
              <a:t>c</a:t>
            </a:r>
            <a:r>
              <a:rPr lang="en-US" dirty="0" err="1" smtClean="0"/>
              <a:t>ondor_submit</a:t>
            </a:r>
            <a:endParaRPr lang="en-US" dirty="0" smtClean="0"/>
          </a:p>
          <a:p>
            <a:pPr lvl="1"/>
            <a:r>
              <a:rPr lang="en-US" dirty="0" err="1"/>
              <a:t>c</a:t>
            </a:r>
            <a:r>
              <a:rPr lang="en-US" dirty="0" err="1" smtClean="0"/>
              <a:t>ondor_rm</a:t>
            </a:r>
            <a:endParaRPr lang="en-US" dirty="0" smtClean="0"/>
          </a:p>
          <a:p>
            <a:pPr lvl="1"/>
            <a:r>
              <a:rPr lang="en-US" dirty="0" err="1"/>
              <a:t>c</a:t>
            </a:r>
            <a:r>
              <a:rPr lang="en-US" dirty="0" err="1" smtClean="0"/>
              <a:t>ondor_hold</a:t>
            </a:r>
            <a:endParaRPr lang="en-US" dirty="0" smtClean="0"/>
          </a:p>
          <a:p>
            <a:pPr lvl="1"/>
            <a:r>
              <a:rPr lang="en-US" dirty="0" smtClean="0"/>
              <a:t>Write entries to the job event log(s)</a:t>
            </a:r>
          </a:p>
          <a:p>
            <a:pPr lvl="1"/>
            <a:r>
              <a:rPr lang="en-US" dirty="0" err="1" smtClean="0"/>
              <a:t>condor_dagman</a:t>
            </a:r>
            <a:r>
              <a:rPr lang="en-US" dirty="0" smtClean="0"/>
              <a:t> works with them</a:t>
            </a:r>
          </a:p>
          <a:p>
            <a:pPr lvl="1"/>
            <a:r>
              <a:rPr lang="en-US" dirty="0" smtClean="0"/>
              <a:t>Policy expressions work.</a:t>
            </a:r>
          </a:p>
          <a:p>
            <a:pPr lvl="1"/>
            <a:r>
              <a:rPr lang="en-US" dirty="0" smtClean="0"/>
              <a:t>Matchmaking works</a:t>
            </a:r>
          </a:p>
          <a:p>
            <a:pPr lvl="1"/>
            <a:r>
              <a:rPr lang="en-US" dirty="0" smtClean="0"/>
              <a:t>User </a:t>
            </a:r>
            <a:r>
              <a:rPr lang="en-US" dirty="0" err="1" smtClean="0"/>
              <a:t>prio</a:t>
            </a:r>
            <a:r>
              <a:rPr lang="en-US" dirty="0" smtClean="0"/>
              <a:t> / job </a:t>
            </a:r>
            <a:r>
              <a:rPr lang="en-US" dirty="0" err="1" smtClean="0"/>
              <a:t>prio</a:t>
            </a:r>
            <a:r>
              <a:rPr lang="en-US" dirty="0" smtClean="0"/>
              <a:t> / group quotas all work</a:t>
            </a:r>
          </a:p>
          <a:p>
            <a:pPr lvl="1"/>
            <a:r>
              <a:rPr lang="en-US" dirty="0" err="1" smtClean="0"/>
              <a:t>Stdin</a:t>
            </a:r>
            <a:r>
              <a:rPr lang="en-US" dirty="0" smtClean="0"/>
              <a:t>, </a:t>
            </a:r>
            <a:r>
              <a:rPr lang="en-US" dirty="0" err="1" smtClean="0"/>
              <a:t>stdout</a:t>
            </a:r>
            <a:r>
              <a:rPr lang="en-US" dirty="0" smtClean="0"/>
              <a:t>, </a:t>
            </a:r>
            <a:r>
              <a:rPr lang="en-US" dirty="0" err="1" smtClean="0"/>
              <a:t>stderr</a:t>
            </a:r>
            <a:r>
              <a:rPr lang="en-US" dirty="0" smtClean="0"/>
              <a:t> work</a:t>
            </a:r>
          </a:p>
          <a:p>
            <a:pPr lvl="1"/>
            <a:r>
              <a:rPr lang="en-US" dirty="0" smtClean="0"/>
              <a:t>Etc. etc. etc.*</a:t>
            </a:r>
            <a:endParaRPr lang="en-US" dirty="0"/>
          </a:p>
        </p:txBody>
      </p:sp>
      <p:sp>
        <p:nvSpPr>
          <p:cNvPr id="4" name="Slide Number Placeholder 3"/>
          <p:cNvSpPr>
            <a:spLocks noGrp="1"/>
          </p:cNvSpPr>
          <p:nvPr>
            <p:ph type="sldNum" sz="quarter" idx="10"/>
          </p:nvPr>
        </p:nvSpPr>
        <p:spPr/>
        <p:txBody>
          <a:bodyPr/>
          <a:lstStyle/>
          <a:p>
            <a:pPr>
              <a:defRPr/>
            </a:pPr>
            <a:fld id="{FC77776C-14D7-48C6-B1E3-FF145FC109AB}" type="slidenum">
              <a:rPr lang="en-US" smtClean="0"/>
              <a:pPr>
                <a:defRPr/>
              </a:pPr>
              <a:t>22</a:t>
            </a:fld>
            <a:endParaRPr lang="en-US" dirty="0"/>
          </a:p>
        </p:txBody>
      </p:sp>
    </p:spTree>
    <p:extLst>
      <p:ext uri="{BB962C8B-B14F-4D97-AF65-F5344CB8AC3E}">
        <p14:creationId xmlns:p14="http://schemas.microsoft.com/office/powerpoint/2010/main" val="59633603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Black" panose="020B0A04020102020204" pitchFamily="34" charset="0"/>
              </a:rPr>
              <a:t>Scratch </a:t>
            </a:r>
            <a:r>
              <a:rPr lang="en-US" dirty="0" err="1" smtClean="0">
                <a:latin typeface="Arial Black" panose="020B0A04020102020204" pitchFamily="34" charset="0"/>
              </a:rPr>
              <a:t>dir</a:t>
            </a:r>
            <a:r>
              <a:rPr lang="en-US" dirty="0" smtClean="0">
                <a:latin typeface="Arial Black" panose="020B0A04020102020204" pitchFamily="34" charset="0"/>
              </a:rPr>
              <a:t> == Volume</a:t>
            </a:r>
            <a:endParaRPr lang="en-US" dirty="0">
              <a:latin typeface="Arial Black" panose="020B0A04020102020204" pitchFamily="34" charset="0"/>
            </a:endParaRPr>
          </a:p>
        </p:txBody>
      </p:sp>
      <p:sp>
        <p:nvSpPr>
          <p:cNvPr id="3" name="Content Placeholder 2"/>
          <p:cNvSpPr>
            <a:spLocks noGrp="1"/>
          </p:cNvSpPr>
          <p:nvPr>
            <p:ph idx="1"/>
          </p:nvPr>
        </p:nvSpPr>
        <p:spPr>
          <a:xfrm>
            <a:off x="457200" y="1600201"/>
            <a:ext cx="8229600" cy="4724399"/>
          </a:xfrm>
        </p:spPr>
        <p:txBody>
          <a:bodyPr>
            <a:normAutofit/>
          </a:bodyPr>
          <a:lstStyle/>
          <a:p>
            <a:pPr marL="0" indent="0">
              <a:buNone/>
            </a:pPr>
            <a:r>
              <a:rPr lang="en-US" dirty="0" smtClean="0"/>
              <a:t>Means normal file </a:t>
            </a:r>
            <a:r>
              <a:rPr lang="en-US" dirty="0" err="1" smtClean="0"/>
              <a:t>xfer</a:t>
            </a:r>
            <a:r>
              <a:rPr lang="en-US" dirty="0" smtClean="0"/>
              <a:t> rules apply</a:t>
            </a:r>
          </a:p>
          <a:p>
            <a:pPr marL="0" indent="0">
              <a:buNone/>
            </a:pPr>
            <a:r>
              <a:rPr lang="en-US" dirty="0"/>
              <a:t>	</a:t>
            </a:r>
            <a:r>
              <a:rPr lang="en-US" dirty="0" smtClean="0"/>
              <a:t>transfer in, transfer out</a:t>
            </a:r>
          </a:p>
          <a:p>
            <a:pPr marL="0" indent="0">
              <a:buNone/>
            </a:pPr>
            <a:r>
              <a:rPr lang="en-US" dirty="0"/>
              <a:t>	</a:t>
            </a:r>
            <a:r>
              <a:rPr lang="en-US" dirty="0" smtClean="0"/>
              <a:t>subdirectory rule holds</a:t>
            </a:r>
          </a:p>
          <a:p>
            <a:pPr marL="0" indent="0">
              <a:buNone/>
            </a:pPr>
            <a:r>
              <a:rPr lang="en-US" dirty="0"/>
              <a:t>	</a:t>
            </a:r>
            <a:r>
              <a:rPr lang="en-US" dirty="0" err="1" smtClean="0"/>
              <a:t>condor_tail</a:t>
            </a:r>
            <a:r>
              <a:rPr lang="en-US" dirty="0" smtClean="0"/>
              <a:t> works</a:t>
            </a:r>
          </a:p>
          <a:p>
            <a:pPr marL="0" indent="0">
              <a:buNone/>
            </a:pPr>
            <a:endParaRPr lang="en-US" dirty="0" smtClean="0"/>
          </a:p>
          <a:p>
            <a:pPr marL="0" indent="0">
              <a:buNone/>
            </a:pPr>
            <a:r>
              <a:rPr lang="en-US" dirty="0" smtClean="0"/>
              <a:t>Any changes to the container are not </a:t>
            </a:r>
            <a:r>
              <a:rPr lang="en-US" dirty="0" err="1" smtClean="0"/>
              <a:t>xfered</a:t>
            </a:r>
            <a:endParaRPr lang="en-US" dirty="0" smtClean="0"/>
          </a:p>
          <a:p>
            <a:pPr marL="0" indent="0">
              <a:buNone/>
            </a:pPr>
            <a:r>
              <a:rPr lang="en-US" dirty="0" smtClean="0"/>
              <a:t>Container is removed when executable exits</a:t>
            </a:r>
            <a:endParaRPr lang="en-US" dirty="0"/>
          </a:p>
        </p:txBody>
      </p:sp>
      <p:sp>
        <p:nvSpPr>
          <p:cNvPr id="4" name="Slide Number Placeholder 3"/>
          <p:cNvSpPr>
            <a:spLocks noGrp="1"/>
          </p:cNvSpPr>
          <p:nvPr>
            <p:ph type="sldNum" sz="quarter" idx="10"/>
          </p:nvPr>
        </p:nvSpPr>
        <p:spPr/>
        <p:txBody>
          <a:bodyPr/>
          <a:lstStyle/>
          <a:p>
            <a:pPr>
              <a:defRPr/>
            </a:pPr>
            <a:fld id="{FC77776C-14D7-48C6-B1E3-FF145FC109AB}" type="slidenum">
              <a:rPr lang="en-US" smtClean="0"/>
              <a:pPr>
                <a:defRPr/>
              </a:pPr>
              <a:t>23</a:t>
            </a:fld>
            <a:endParaRPr lang="en-US" dirty="0"/>
          </a:p>
        </p:txBody>
      </p:sp>
    </p:spTree>
    <p:extLst>
      <p:ext uri="{BB962C8B-B14F-4D97-AF65-F5344CB8AC3E}">
        <p14:creationId xmlns:p14="http://schemas.microsoft.com/office/powerpoint/2010/main" val="10205417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Black" panose="020B0A04020102020204" pitchFamily="34" charset="0"/>
              </a:rPr>
              <a:t>Docker Resource limiting</a:t>
            </a:r>
            <a:endParaRPr lang="en-US" dirty="0">
              <a:latin typeface="Arial Black" panose="020B0A04020102020204" pitchFamily="34" charset="0"/>
            </a:endParaRPr>
          </a:p>
        </p:txBody>
      </p:sp>
      <p:sp>
        <p:nvSpPr>
          <p:cNvPr id="3" name="Content Placeholder 2"/>
          <p:cNvSpPr>
            <a:spLocks noGrp="1"/>
          </p:cNvSpPr>
          <p:nvPr>
            <p:ph idx="1"/>
          </p:nvPr>
        </p:nvSpPr>
        <p:spPr>
          <a:xfrm>
            <a:off x="491924" y="1312764"/>
            <a:ext cx="8229600" cy="1476736"/>
          </a:xfrm>
        </p:spPr>
        <p:txBody>
          <a:bodyPr>
            <a:normAutofit/>
          </a:bodyPr>
          <a:lstStyle/>
          <a:p>
            <a:pPr marL="0" indent="0">
              <a:buNone/>
            </a:pPr>
            <a:r>
              <a:rPr lang="en-US" dirty="0" err="1" smtClean="0">
                <a:latin typeface="Courier New" panose="02070309020205020404" pitchFamily="49" charset="0"/>
                <a:cs typeface="Courier New" panose="02070309020205020404" pitchFamily="49" charset="0"/>
              </a:rPr>
              <a:t>RequestCpus</a:t>
            </a:r>
            <a:r>
              <a:rPr lang="en-US" dirty="0" smtClean="0">
                <a:latin typeface="Courier New" panose="02070309020205020404" pitchFamily="49" charset="0"/>
                <a:cs typeface="Courier New" panose="02070309020205020404" pitchFamily="49" charset="0"/>
              </a:rPr>
              <a:t> = 4</a:t>
            </a:r>
            <a:endParaRPr lang="en-US" dirty="0">
              <a:latin typeface="Courier New" panose="02070309020205020404" pitchFamily="49" charset="0"/>
              <a:cs typeface="Courier New" panose="02070309020205020404" pitchFamily="49" charset="0"/>
            </a:endParaRPr>
          </a:p>
          <a:p>
            <a:pPr marL="0" indent="0">
              <a:buNone/>
            </a:pPr>
            <a:r>
              <a:rPr lang="en-US" dirty="0" err="1" smtClean="0">
                <a:latin typeface="Courier New" panose="02070309020205020404" pitchFamily="49" charset="0"/>
                <a:cs typeface="Courier New" panose="02070309020205020404" pitchFamily="49" charset="0"/>
              </a:rPr>
              <a:t>RequestMemory</a:t>
            </a:r>
            <a:r>
              <a:rPr lang="en-US" dirty="0" smtClean="0">
                <a:latin typeface="Courier New" panose="02070309020205020404" pitchFamily="49" charset="0"/>
                <a:cs typeface="Courier New" panose="02070309020205020404" pitchFamily="49" charset="0"/>
              </a:rPr>
              <a:t> = 1024M</a:t>
            </a:r>
          </a:p>
          <a:p>
            <a:pPr marL="0" indent="0">
              <a:buNone/>
            </a:pPr>
            <a:endParaRPr lang="en-US" dirty="0"/>
          </a:p>
        </p:txBody>
      </p:sp>
      <p:sp>
        <p:nvSpPr>
          <p:cNvPr id="4" name="TextBox 3"/>
          <p:cNvSpPr txBox="1"/>
          <p:nvPr/>
        </p:nvSpPr>
        <p:spPr>
          <a:xfrm>
            <a:off x="1143000" y="3293962"/>
            <a:ext cx="7391400" cy="2062103"/>
          </a:xfrm>
          <a:prstGeom prst="rect">
            <a:avLst/>
          </a:prstGeom>
          <a:noFill/>
        </p:spPr>
        <p:txBody>
          <a:bodyPr wrap="square" rtlCol="0">
            <a:spAutoFit/>
          </a:bodyPr>
          <a:lstStyle/>
          <a:p>
            <a:r>
              <a:rPr lang="en-US" sz="3200" dirty="0" err="1" smtClean="0"/>
              <a:t>RequestCpus</a:t>
            </a:r>
            <a:r>
              <a:rPr lang="en-US" sz="3200" dirty="0" smtClean="0"/>
              <a:t> translated into </a:t>
            </a:r>
            <a:r>
              <a:rPr lang="en-US" sz="3200" dirty="0" err="1" smtClean="0"/>
              <a:t>cgroup</a:t>
            </a:r>
            <a:r>
              <a:rPr lang="en-US" sz="3200" dirty="0" smtClean="0"/>
              <a:t> shares</a:t>
            </a:r>
          </a:p>
          <a:p>
            <a:r>
              <a:rPr lang="en-US" sz="3200" dirty="0" err="1" smtClean="0"/>
              <a:t>RequestMemory</a:t>
            </a:r>
            <a:r>
              <a:rPr lang="en-US" sz="3200" dirty="0" smtClean="0"/>
              <a:t> enforced</a:t>
            </a:r>
          </a:p>
          <a:p>
            <a:r>
              <a:rPr lang="en-US" sz="3200" dirty="0"/>
              <a:t>	</a:t>
            </a:r>
            <a:r>
              <a:rPr lang="en-US" sz="3200" dirty="0" smtClean="0"/>
              <a:t>If exceeded, job gets OOM killed</a:t>
            </a:r>
          </a:p>
          <a:p>
            <a:r>
              <a:rPr lang="en-US" sz="3200" dirty="0"/>
              <a:t>	</a:t>
            </a:r>
            <a:r>
              <a:rPr lang="en-US" sz="3200" dirty="0" smtClean="0"/>
              <a:t>job goes on hold</a:t>
            </a:r>
          </a:p>
        </p:txBody>
      </p:sp>
      <p:sp>
        <p:nvSpPr>
          <p:cNvPr id="5" name="Slide Number Placeholder 4"/>
          <p:cNvSpPr>
            <a:spLocks noGrp="1"/>
          </p:cNvSpPr>
          <p:nvPr>
            <p:ph type="sldNum" sz="quarter" idx="10"/>
          </p:nvPr>
        </p:nvSpPr>
        <p:spPr/>
        <p:txBody>
          <a:bodyPr/>
          <a:lstStyle/>
          <a:p>
            <a:pPr>
              <a:defRPr/>
            </a:pPr>
            <a:fld id="{FC77776C-14D7-48C6-B1E3-FF145FC109AB}" type="slidenum">
              <a:rPr lang="en-US" smtClean="0"/>
              <a:pPr>
                <a:defRPr/>
              </a:pPr>
              <a:t>24</a:t>
            </a:fld>
            <a:endParaRPr lang="en-US" dirty="0"/>
          </a:p>
        </p:txBody>
      </p:sp>
    </p:spTree>
    <p:extLst>
      <p:ext uri="{BB962C8B-B14F-4D97-AF65-F5344CB8AC3E}">
        <p14:creationId xmlns:p14="http://schemas.microsoft.com/office/powerpoint/2010/main" val="265733098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08345"/>
            <a:ext cx="9144000" cy="914400"/>
          </a:xfrm>
        </p:spPr>
        <p:txBody>
          <a:bodyPr>
            <a:normAutofit fontScale="90000"/>
          </a:bodyPr>
          <a:lstStyle/>
          <a:p>
            <a:r>
              <a:rPr lang="en-US" dirty="0" smtClean="0">
                <a:latin typeface="Arial Black" panose="020B0A04020102020204" pitchFamily="34" charset="0"/>
              </a:rPr>
              <a:t>Surprises with </a:t>
            </a:r>
            <a:br>
              <a:rPr lang="en-US" dirty="0" smtClean="0">
                <a:latin typeface="Arial Black" panose="020B0A04020102020204" pitchFamily="34" charset="0"/>
              </a:rPr>
            </a:br>
            <a:r>
              <a:rPr lang="en-US" dirty="0" smtClean="0">
                <a:latin typeface="Arial Black" panose="020B0A04020102020204" pitchFamily="34" charset="0"/>
              </a:rPr>
              <a:t>Docker Universe</a:t>
            </a:r>
            <a:endParaRPr lang="en-US" dirty="0">
              <a:latin typeface="Arial Black" panose="020B0A04020102020204" pitchFamily="34" charset="0"/>
            </a:endParaRPr>
          </a:p>
        </p:txBody>
      </p:sp>
      <p:sp>
        <p:nvSpPr>
          <p:cNvPr id="3" name="Content Placeholder 2"/>
          <p:cNvSpPr>
            <a:spLocks noGrp="1"/>
          </p:cNvSpPr>
          <p:nvPr>
            <p:ph idx="1"/>
          </p:nvPr>
        </p:nvSpPr>
        <p:spPr>
          <a:xfrm>
            <a:off x="480349" y="1438155"/>
            <a:ext cx="8229600" cy="4876799"/>
          </a:xfrm>
        </p:spPr>
        <p:txBody>
          <a:bodyPr>
            <a:normAutofit/>
          </a:bodyPr>
          <a:lstStyle/>
          <a:p>
            <a:pPr marL="0" indent="0">
              <a:buNone/>
            </a:pPr>
            <a:r>
              <a:rPr lang="en-US" dirty="0" err="1" smtClean="0"/>
              <a:t>Condor_ssh_to_job</a:t>
            </a:r>
            <a:r>
              <a:rPr lang="en-US" dirty="0" smtClean="0"/>
              <a:t> doesn’t work (</a:t>
            </a:r>
            <a:r>
              <a:rPr lang="en-US" i="1" dirty="0" smtClean="0"/>
              <a:t>yet</a:t>
            </a:r>
            <a:r>
              <a:rPr lang="en-US" dirty="0" smtClean="0"/>
              <a:t>…)</a:t>
            </a:r>
            <a:endParaRPr lang="en-US" dirty="0"/>
          </a:p>
          <a:p>
            <a:pPr marL="0" indent="0">
              <a:buNone/>
            </a:pPr>
            <a:r>
              <a:rPr lang="en-US" dirty="0" err="1" smtClean="0"/>
              <a:t>Condor_chirp</a:t>
            </a:r>
            <a:r>
              <a:rPr lang="en-US" dirty="0" smtClean="0"/>
              <a:t> doesn’t work (</a:t>
            </a:r>
            <a:r>
              <a:rPr lang="en-US" i="1" dirty="0" smtClean="0"/>
              <a:t>yet</a:t>
            </a:r>
            <a:r>
              <a:rPr lang="en-US" dirty="0" smtClean="0"/>
              <a:t>…)</a:t>
            </a:r>
            <a:endParaRPr lang="en-US" dirty="0"/>
          </a:p>
          <a:p>
            <a:pPr marL="0" indent="0">
              <a:buNone/>
            </a:pPr>
            <a:r>
              <a:rPr lang="en-US" dirty="0" smtClean="0"/>
              <a:t>Suspend doesn’t work</a:t>
            </a:r>
          </a:p>
          <a:p>
            <a:pPr marL="0" indent="0">
              <a:buNone/>
            </a:pPr>
            <a:r>
              <a:rPr lang="en-US" dirty="0" smtClean="0"/>
              <a:t>Can’t access NFS/shared </a:t>
            </a:r>
            <a:r>
              <a:rPr lang="en-US" dirty="0" err="1" smtClean="0"/>
              <a:t>filesystems</a:t>
            </a:r>
            <a:endParaRPr lang="en-US" dirty="0" smtClean="0"/>
          </a:p>
          <a:p>
            <a:pPr marL="0" indent="0">
              <a:buNone/>
            </a:pPr>
            <a:r>
              <a:rPr lang="en-US" dirty="0" smtClean="0"/>
              <a:t>Networking is only NAT</a:t>
            </a:r>
          </a:p>
        </p:txBody>
      </p:sp>
      <p:sp>
        <p:nvSpPr>
          <p:cNvPr id="4" name="Slide Number Placeholder 3"/>
          <p:cNvSpPr>
            <a:spLocks noGrp="1"/>
          </p:cNvSpPr>
          <p:nvPr>
            <p:ph type="sldNum" sz="quarter" idx="10"/>
          </p:nvPr>
        </p:nvSpPr>
        <p:spPr/>
        <p:txBody>
          <a:bodyPr/>
          <a:lstStyle/>
          <a:p>
            <a:pPr>
              <a:defRPr/>
            </a:pPr>
            <a:fld id="{FC77776C-14D7-48C6-B1E3-FF145FC109AB}" type="slidenum">
              <a:rPr lang="en-US" smtClean="0"/>
              <a:pPr>
                <a:defRPr/>
              </a:pPr>
              <a:t>25</a:t>
            </a:fld>
            <a:endParaRPr lang="en-US" dirty="0"/>
          </a:p>
        </p:txBody>
      </p:sp>
    </p:spTree>
    <p:extLst>
      <p:ext uri="{BB962C8B-B14F-4D97-AF65-F5344CB8AC3E}">
        <p14:creationId xmlns:p14="http://schemas.microsoft.com/office/powerpoint/2010/main" val="279440903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54380"/>
            <a:ext cx="9144000" cy="914400"/>
          </a:xfrm>
        </p:spPr>
        <p:txBody>
          <a:bodyPr/>
          <a:lstStyle/>
          <a:p>
            <a:r>
              <a:rPr lang="en-US" dirty="0"/>
              <a:t>M</a:t>
            </a:r>
            <a:r>
              <a:rPr lang="en-US" dirty="0" smtClean="0"/>
              <a:t>any </a:t>
            </a:r>
            <a:r>
              <a:rPr lang="en-US" dirty="0" err="1"/>
              <a:t>c</a:t>
            </a:r>
            <a:r>
              <a:rPr lang="en-US" dirty="0" err="1" smtClean="0"/>
              <a:t>ondor_submit</a:t>
            </a:r>
            <a:r>
              <a:rPr lang="en-US" dirty="0" smtClean="0"/>
              <a:t> improvements</a:t>
            </a:r>
            <a:endParaRPr lang="en-US" dirty="0"/>
          </a:p>
        </p:txBody>
      </p:sp>
      <p:sp>
        <p:nvSpPr>
          <p:cNvPr id="4" name="Slide Number Placeholder 3"/>
          <p:cNvSpPr>
            <a:spLocks noGrp="1"/>
          </p:cNvSpPr>
          <p:nvPr>
            <p:ph type="sldNum" sz="quarter" idx="10"/>
          </p:nvPr>
        </p:nvSpPr>
        <p:spPr/>
        <p:txBody>
          <a:bodyPr/>
          <a:lstStyle/>
          <a:p>
            <a:pPr>
              <a:defRPr/>
            </a:pPr>
            <a:fld id="{FC77776C-14D7-48C6-B1E3-FF145FC109AB}" type="slidenum">
              <a:rPr lang="en-US" smtClean="0"/>
              <a:pPr>
                <a:defRPr/>
              </a:pPr>
              <a:t>26</a:t>
            </a:fld>
            <a:endParaRPr lang="en-US" dirty="0"/>
          </a:p>
        </p:txBody>
      </p:sp>
      <p:pic>
        <p:nvPicPr>
          <p:cNvPr id="4098" name="Picture 2" descr="https://s-media-cache-ak0.pinimg.com/736x/6e/78/4e/6e784ee34e8949e30e51ecd2935c6823.jpg"/>
          <p:cNvPicPr>
            <a:picLocks noChangeAspect="1" noChangeArrowheads="1"/>
          </p:cNvPicPr>
          <p:nvPr/>
        </p:nvPicPr>
        <p:blipFill rotWithShape="1">
          <a:blip r:embed="rId2">
            <a:extLst>
              <a:ext uri="{28A0092B-C50C-407E-A947-70E740481C1C}">
                <a14:useLocalDpi xmlns:a14="http://schemas.microsoft.com/office/drawing/2010/main" val="0"/>
              </a:ext>
            </a:extLst>
          </a:blip>
          <a:srcRect l="5495" t="7938" r="25813"/>
          <a:stretch/>
        </p:blipFill>
        <p:spPr bwMode="auto">
          <a:xfrm>
            <a:off x="3449255" y="1388962"/>
            <a:ext cx="4710896" cy="4735232"/>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ular Callout 4"/>
          <p:cNvSpPr/>
          <p:nvPr/>
        </p:nvSpPr>
        <p:spPr bwMode="auto">
          <a:xfrm>
            <a:off x="451413" y="1296364"/>
            <a:ext cx="3588152" cy="1861364"/>
          </a:xfrm>
          <a:prstGeom prst="wedgeRoundRectCallout">
            <a:avLst>
              <a:gd name="adj1" fmla="val 46079"/>
              <a:gd name="adj2" fmla="val 75045"/>
              <a:gd name="adj3" fmla="val 16667"/>
            </a:avLst>
          </a:prstGeom>
          <a:solidFill>
            <a:schemeClr val="accent3">
              <a:lumMod val="40000"/>
              <a:lumOff val="6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charset="0"/>
                <a:ea typeface="ＭＳ Ｐゴシック" charset="0"/>
              </a:rPr>
              <a:t>You submit your jobs with </a:t>
            </a:r>
            <a:r>
              <a:rPr kumimoji="0" lang="en-US" sz="2800" b="0" i="1" u="none" strike="noStrike" cap="none" normalizeH="0" baseline="0" dirty="0" smtClean="0">
                <a:ln>
                  <a:noFill/>
                </a:ln>
                <a:solidFill>
                  <a:schemeClr val="tx1"/>
                </a:solidFill>
                <a:effectLst/>
                <a:latin typeface="Times New Roman" charset="0"/>
                <a:ea typeface="ＭＳ Ｐゴシック" charset="0"/>
              </a:rPr>
              <a:t>that</a:t>
            </a:r>
            <a:r>
              <a:rPr kumimoji="0" lang="en-US" sz="2800" b="0" i="0" u="none" strike="noStrike" cap="none" normalizeH="0" baseline="0" dirty="0" smtClean="0">
                <a:ln>
                  <a:noFill/>
                </a:ln>
                <a:solidFill>
                  <a:schemeClr val="tx1"/>
                </a:solidFill>
                <a:effectLst/>
                <a:latin typeface="Times New Roman" charset="0"/>
                <a:ea typeface="ＭＳ Ｐゴシック" charset="0"/>
              </a:rPr>
              <a:t> script??!? You’re braver than</a:t>
            </a:r>
            <a:r>
              <a:rPr kumimoji="0" lang="en-US" sz="2800" b="0" i="0" u="none" strike="noStrike" cap="none" normalizeH="0" dirty="0" smtClean="0">
                <a:ln>
                  <a:noFill/>
                </a:ln>
                <a:solidFill>
                  <a:schemeClr val="tx1"/>
                </a:solidFill>
                <a:effectLst/>
                <a:latin typeface="Times New Roman" charset="0"/>
                <a:ea typeface="ＭＳ Ｐゴシック" charset="0"/>
              </a:rPr>
              <a:t> I thought!</a:t>
            </a:r>
            <a:endParaRPr kumimoji="0" lang="en-US" sz="2800" b="0" i="0" u="none" strike="noStrike" cap="none" normalizeH="0" baseline="0" dirty="0">
              <a:ln>
                <a:noFill/>
              </a:ln>
              <a:solidFill>
                <a:schemeClr val="tx1"/>
              </a:solidFill>
              <a:effectLst/>
              <a:latin typeface="Times New Roman" charset="0"/>
              <a:ea typeface="ＭＳ Ｐゴシック" charset="0"/>
            </a:endParaRPr>
          </a:p>
        </p:txBody>
      </p:sp>
    </p:spTree>
    <p:extLst>
      <p:ext uri="{BB962C8B-B14F-4D97-AF65-F5344CB8AC3E}">
        <p14:creationId xmlns:p14="http://schemas.microsoft.com/office/powerpoint/2010/main" val="270360131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400050" lvl="1" indent="0">
              <a:buNone/>
            </a:pPr>
            <a:r>
              <a:rPr lang="en-US" sz="2400" b="1" dirty="0" smtClean="0">
                <a:latin typeface="Courier New" panose="02070309020205020404" pitchFamily="49" charset="0"/>
                <a:cs typeface="Courier New" panose="02070309020205020404" pitchFamily="49" charset="0"/>
              </a:rPr>
              <a:t>Queue &lt;N&gt; &lt;</a:t>
            </a:r>
            <a:r>
              <a:rPr lang="en-US" sz="2400" b="1" dirty="0" err="1" smtClean="0">
                <a:latin typeface="Courier New" panose="02070309020205020404" pitchFamily="49" charset="0"/>
                <a:cs typeface="Courier New" panose="02070309020205020404" pitchFamily="49" charset="0"/>
              </a:rPr>
              <a:t>var</a:t>
            </a:r>
            <a:r>
              <a:rPr lang="en-US" sz="2400" b="1" dirty="0" smtClean="0">
                <a:latin typeface="Courier New" panose="02070309020205020404" pitchFamily="49" charset="0"/>
                <a:cs typeface="Courier New" panose="02070309020205020404" pitchFamily="49" charset="0"/>
              </a:rPr>
              <a:t>&gt;</a:t>
            </a:r>
            <a:r>
              <a:rPr lang="en-US" sz="2400" b="1" baseline="0" dirty="0" smtClean="0">
                <a:latin typeface="Courier New" panose="02070309020205020404" pitchFamily="49" charset="0"/>
                <a:cs typeface="Courier New" panose="02070309020205020404" pitchFamily="49" charset="0"/>
              </a:rPr>
              <a:t> </a:t>
            </a:r>
            <a:r>
              <a:rPr lang="en-US" sz="2400" b="1" dirty="0" smtClean="0">
                <a:solidFill>
                  <a:srgbClr val="0070C0"/>
                </a:solidFill>
                <a:latin typeface="Courier New" panose="02070309020205020404" pitchFamily="49" charset="0"/>
                <a:cs typeface="Courier New" panose="02070309020205020404" pitchFamily="49" charset="0"/>
              </a:rPr>
              <a:t>in</a:t>
            </a:r>
            <a:r>
              <a:rPr lang="en-US" sz="2400" b="1" dirty="0" smtClean="0">
                <a:latin typeface="Courier New" panose="02070309020205020404" pitchFamily="49" charset="0"/>
                <a:cs typeface="Courier New" panose="02070309020205020404" pitchFamily="49" charset="0"/>
              </a:rPr>
              <a:t> (&lt;item-list&gt;)</a:t>
            </a:r>
          </a:p>
          <a:p>
            <a:pPr marL="400050" lvl="1" indent="0">
              <a:buNone/>
            </a:pPr>
            <a:r>
              <a:rPr lang="en-US" sz="2400" b="1" dirty="0" smtClean="0">
                <a:latin typeface="Courier New" panose="02070309020205020404" pitchFamily="49" charset="0"/>
                <a:cs typeface="Courier New" panose="02070309020205020404" pitchFamily="49" charset="0"/>
              </a:rPr>
              <a:t>Queue</a:t>
            </a:r>
            <a:r>
              <a:rPr lang="en-US" sz="2400" b="1" baseline="0" dirty="0" smtClean="0">
                <a:latin typeface="Courier New" panose="02070309020205020404" pitchFamily="49" charset="0"/>
                <a:cs typeface="Courier New" panose="02070309020205020404" pitchFamily="49" charset="0"/>
              </a:rPr>
              <a:t> &lt;N&gt; &lt;</a:t>
            </a:r>
            <a:r>
              <a:rPr lang="en-US" sz="2400" b="1" baseline="0" dirty="0" err="1" smtClean="0">
                <a:latin typeface="Courier New" panose="02070309020205020404" pitchFamily="49" charset="0"/>
                <a:cs typeface="Courier New" panose="02070309020205020404" pitchFamily="49" charset="0"/>
              </a:rPr>
              <a:t>var</a:t>
            </a:r>
            <a:r>
              <a:rPr lang="en-US" sz="2400" b="1" baseline="0" dirty="0" smtClean="0">
                <a:latin typeface="Courier New" panose="02070309020205020404" pitchFamily="49" charset="0"/>
                <a:cs typeface="Courier New" panose="02070309020205020404" pitchFamily="49" charset="0"/>
              </a:rPr>
              <a:t>&gt; </a:t>
            </a:r>
            <a:r>
              <a:rPr lang="en-US" sz="2400" b="1" baseline="0" dirty="0" smtClean="0">
                <a:solidFill>
                  <a:srgbClr val="7030A0"/>
                </a:solidFill>
                <a:latin typeface="Courier New" panose="02070309020205020404" pitchFamily="49" charset="0"/>
                <a:cs typeface="Courier New" panose="02070309020205020404" pitchFamily="49" charset="0"/>
              </a:rPr>
              <a:t>matching</a:t>
            </a:r>
            <a:r>
              <a:rPr lang="en-US" sz="2400" b="1" baseline="0" dirty="0" smtClean="0">
                <a:latin typeface="Courier New" panose="02070309020205020404" pitchFamily="49" charset="0"/>
                <a:cs typeface="Courier New" panose="02070309020205020404" pitchFamily="49" charset="0"/>
              </a:rPr>
              <a:t> (&lt;glob-list&gt;)</a:t>
            </a:r>
          </a:p>
          <a:p>
            <a:pPr marL="400050" lvl="1" indent="0">
              <a:buNone/>
            </a:pPr>
            <a:r>
              <a:rPr lang="en-US" sz="2400" b="1" baseline="0" dirty="0" smtClean="0">
                <a:latin typeface="Courier New" panose="02070309020205020404" pitchFamily="49" charset="0"/>
                <a:cs typeface="Courier New" panose="02070309020205020404" pitchFamily="49" charset="0"/>
              </a:rPr>
              <a:t>Queue &lt;N&gt; &lt;</a:t>
            </a:r>
            <a:r>
              <a:rPr lang="en-US" sz="2400" b="1" baseline="0" dirty="0" err="1" smtClean="0">
                <a:latin typeface="Courier New" panose="02070309020205020404" pitchFamily="49" charset="0"/>
                <a:cs typeface="Courier New" panose="02070309020205020404" pitchFamily="49" charset="0"/>
              </a:rPr>
              <a:t>vars</a:t>
            </a:r>
            <a:r>
              <a:rPr lang="en-US" sz="2400" b="1" baseline="0" dirty="0" smtClean="0">
                <a:latin typeface="Courier New" panose="02070309020205020404" pitchFamily="49" charset="0"/>
                <a:cs typeface="Courier New" panose="02070309020205020404" pitchFamily="49" charset="0"/>
              </a:rPr>
              <a:t>&gt; </a:t>
            </a:r>
            <a:r>
              <a:rPr lang="en-US" sz="2400" b="1" baseline="0" dirty="0" smtClean="0">
                <a:solidFill>
                  <a:srgbClr val="002060"/>
                </a:solidFill>
                <a:latin typeface="Courier New" panose="02070309020205020404" pitchFamily="49" charset="0"/>
                <a:cs typeface="Courier New" panose="02070309020205020404" pitchFamily="49" charset="0"/>
              </a:rPr>
              <a:t>from</a:t>
            </a:r>
            <a:r>
              <a:rPr lang="en-US" sz="2400" b="1" baseline="0" dirty="0" smtClean="0">
                <a:latin typeface="Courier New" panose="02070309020205020404" pitchFamily="49" charset="0"/>
                <a:cs typeface="Courier New" panose="02070309020205020404" pitchFamily="49" charset="0"/>
              </a:rPr>
              <a:t> &lt;filename&gt;</a:t>
            </a:r>
          </a:p>
          <a:p>
            <a:pPr marL="400050" lvl="1" indent="0">
              <a:buNone/>
            </a:pPr>
            <a:r>
              <a:rPr lang="en-US" sz="2400" b="1" baseline="0" dirty="0" smtClean="0">
                <a:latin typeface="Courier New" panose="02070309020205020404" pitchFamily="49" charset="0"/>
                <a:cs typeface="Courier New" panose="02070309020205020404" pitchFamily="49" charset="0"/>
              </a:rPr>
              <a:t>Queue &lt;N&gt; &lt;</a:t>
            </a:r>
            <a:r>
              <a:rPr lang="en-US" sz="2400" b="1" baseline="0" dirty="0" err="1" smtClean="0">
                <a:latin typeface="Courier New" panose="02070309020205020404" pitchFamily="49" charset="0"/>
                <a:cs typeface="Courier New" panose="02070309020205020404" pitchFamily="49" charset="0"/>
              </a:rPr>
              <a:t>vars</a:t>
            </a:r>
            <a:r>
              <a:rPr lang="en-US" sz="2400" b="1" baseline="0" dirty="0" smtClean="0">
                <a:latin typeface="Courier New" panose="02070309020205020404" pitchFamily="49" charset="0"/>
                <a:cs typeface="Courier New" panose="02070309020205020404" pitchFamily="49" charset="0"/>
              </a:rPr>
              <a:t>&gt; </a:t>
            </a:r>
            <a:r>
              <a:rPr lang="en-US" sz="2400" b="1" baseline="0" dirty="0" smtClean="0">
                <a:solidFill>
                  <a:srgbClr val="002060"/>
                </a:solidFill>
                <a:latin typeface="Courier New" panose="02070309020205020404" pitchFamily="49" charset="0"/>
                <a:cs typeface="Courier New" panose="02070309020205020404" pitchFamily="49" charset="0"/>
              </a:rPr>
              <a:t>from</a:t>
            </a:r>
            <a:r>
              <a:rPr lang="en-US" sz="2400" b="1" baseline="0" dirty="0" smtClean="0">
                <a:latin typeface="Courier New" panose="02070309020205020404" pitchFamily="49" charset="0"/>
                <a:cs typeface="Courier New" panose="02070309020205020404" pitchFamily="49" charset="0"/>
              </a:rPr>
              <a:t> &lt;script&gt; |</a:t>
            </a:r>
          </a:p>
          <a:p>
            <a:r>
              <a:rPr lang="en-US" sz="2400" dirty="0" smtClean="0">
                <a:cs typeface="Courier New" panose="02070309020205020404" pitchFamily="49" charset="0"/>
              </a:rPr>
              <a:t>Iterate &lt;items&gt;, creating </a:t>
            </a:r>
            <a:r>
              <a:rPr lang="en-US" sz="2400" baseline="0" dirty="0" smtClean="0">
                <a:cs typeface="Courier New" panose="02070309020205020404" pitchFamily="49" charset="0"/>
              </a:rPr>
              <a:t>&lt;N&gt; jobs for each item</a:t>
            </a:r>
          </a:p>
          <a:p>
            <a:pPr marL="342900" lvl="0" indent="-342900"/>
            <a:r>
              <a:rPr lang="en-US" sz="2400" baseline="0" dirty="0" smtClean="0">
                <a:solidFill>
                  <a:srgbClr val="0070C0"/>
                </a:solidFill>
                <a:latin typeface="+mn-lt"/>
                <a:cs typeface="Courier New" panose="02070309020205020404" pitchFamily="49" charset="0"/>
              </a:rPr>
              <a:t>In</a:t>
            </a:r>
            <a:r>
              <a:rPr lang="en-US" sz="2400" baseline="0" dirty="0" smtClean="0">
                <a:latin typeface="+mn-lt"/>
                <a:cs typeface="Courier New" panose="02070309020205020404" pitchFamily="49" charset="0"/>
              </a:rPr>
              <a:t>/</a:t>
            </a:r>
            <a:r>
              <a:rPr lang="en-US" sz="2400" baseline="0" dirty="0" smtClean="0">
                <a:solidFill>
                  <a:srgbClr val="002060"/>
                </a:solidFill>
                <a:latin typeface="+mn-lt"/>
                <a:cs typeface="Courier New" panose="02070309020205020404" pitchFamily="49" charset="0"/>
              </a:rPr>
              <a:t>from</a:t>
            </a:r>
            <a:r>
              <a:rPr lang="en-US" sz="2400" baseline="0" dirty="0" smtClean="0">
                <a:latin typeface="+mn-lt"/>
                <a:cs typeface="Courier New" panose="02070309020205020404" pitchFamily="49" charset="0"/>
              </a:rPr>
              <a:t>/</a:t>
            </a:r>
            <a:r>
              <a:rPr lang="en-US" sz="2400" baseline="0" dirty="0" smtClean="0">
                <a:solidFill>
                  <a:srgbClr val="7030A0"/>
                </a:solidFill>
                <a:latin typeface="+mn-lt"/>
                <a:cs typeface="Courier New" panose="02070309020205020404" pitchFamily="49" charset="0"/>
              </a:rPr>
              <a:t>matching</a:t>
            </a:r>
            <a:r>
              <a:rPr lang="en-US" sz="2400" baseline="0" dirty="0" smtClean="0">
                <a:latin typeface="+mn-lt"/>
                <a:cs typeface="Courier New" panose="02070309020205020404" pitchFamily="49" charset="0"/>
              </a:rPr>
              <a:t> keywords control how we get </a:t>
            </a:r>
            <a:r>
              <a:rPr lang="en-US" sz="2400" dirty="0" smtClean="0">
                <a:latin typeface="+mn-lt"/>
                <a:cs typeface="Courier New" panose="02070309020205020404" pitchFamily="49" charset="0"/>
              </a:rPr>
              <a:t>&lt;items&gt;</a:t>
            </a:r>
          </a:p>
          <a:p>
            <a:pPr marL="342900" lvl="0" indent="-342900"/>
            <a:r>
              <a:rPr lang="en-US" sz="2400" dirty="0" smtClean="0">
                <a:cs typeface="Courier New" panose="02070309020205020404" pitchFamily="49" charset="0"/>
              </a:rPr>
              <a:t>There's more. See the manual for details.</a:t>
            </a:r>
            <a:endParaRPr lang="en-US" sz="2400" baseline="0" dirty="0" smtClean="0">
              <a:latin typeface="+mn-lt"/>
              <a:cs typeface="Courier New" panose="02070309020205020404" pitchFamily="49" charset="0"/>
            </a:endParaRPr>
          </a:p>
        </p:txBody>
      </p:sp>
      <p:sp>
        <p:nvSpPr>
          <p:cNvPr id="3" name="Title 2"/>
          <p:cNvSpPr>
            <a:spLocks noGrp="1"/>
          </p:cNvSpPr>
          <p:nvPr>
            <p:ph type="title"/>
          </p:nvPr>
        </p:nvSpPr>
        <p:spPr/>
        <p:txBody>
          <a:bodyPr/>
          <a:lstStyle/>
          <a:p>
            <a:r>
              <a:rPr lang="en-US" dirty="0" smtClean="0"/>
              <a:t>More ways to Queue</a:t>
            </a:r>
            <a:r>
              <a:rPr lang="en-US" baseline="0" dirty="0" smtClean="0"/>
              <a:t> '</a:t>
            </a:r>
            <a:r>
              <a:rPr lang="en-US" baseline="0" dirty="0" err="1" smtClean="0"/>
              <a:t>foreach</a:t>
            </a:r>
            <a:r>
              <a:rPr lang="en-US" baseline="0" dirty="0" smtClean="0"/>
              <a:t>'</a:t>
            </a:r>
            <a:endParaRPr lang="en-US" dirty="0"/>
          </a:p>
        </p:txBody>
      </p:sp>
      <p:sp>
        <p:nvSpPr>
          <p:cNvPr id="4" name="Slide Number Placeholder 3"/>
          <p:cNvSpPr>
            <a:spLocks noGrp="1"/>
          </p:cNvSpPr>
          <p:nvPr>
            <p:ph type="sldNum" sz="quarter" idx="10"/>
          </p:nvPr>
        </p:nvSpPr>
        <p:spPr/>
        <p:txBody>
          <a:bodyPr/>
          <a:lstStyle/>
          <a:p>
            <a:pPr>
              <a:defRPr/>
            </a:pPr>
            <a:fld id="{B3C89517-B30B-49AC-A2C4-42DF315E9EAE}" type="slidenum">
              <a:rPr lang="en-US" smtClean="0"/>
              <a:pPr>
                <a:defRPr/>
              </a:pPr>
              <a:t>27</a:t>
            </a:fld>
            <a:endParaRPr lang="en-US"/>
          </a:p>
        </p:txBody>
      </p:sp>
    </p:spTree>
    <p:extLst>
      <p:ext uri="{BB962C8B-B14F-4D97-AF65-F5344CB8AC3E}">
        <p14:creationId xmlns:p14="http://schemas.microsoft.com/office/powerpoint/2010/main" val="27414380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457200" lvl="1" indent="0">
              <a:buNone/>
            </a:pPr>
            <a:r>
              <a:rPr lang="en-US" sz="2400" b="1" dirty="0" err="1" smtClean="0">
                <a:latin typeface="Courier New" panose="02070309020205020404" pitchFamily="49" charset="0"/>
                <a:cs typeface="Courier New" panose="02070309020205020404" pitchFamily="49" charset="0"/>
              </a:rPr>
              <a:t>Args</a:t>
            </a:r>
            <a:r>
              <a:rPr lang="en-US" sz="2400" b="1" dirty="0" smtClean="0">
                <a:latin typeface="Courier New" panose="02070309020205020404" pitchFamily="49" charset="0"/>
                <a:cs typeface="Courier New" panose="02070309020205020404" pitchFamily="49" charset="0"/>
              </a:rPr>
              <a:t> = $(Item)</a:t>
            </a:r>
            <a:br>
              <a:rPr lang="en-US" sz="2400" b="1" dirty="0" smtClean="0">
                <a:latin typeface="Courier New" panose="02070309020205020404" pitchFamily="49" charset="0"/>
                <a:cs typeface="Courier New" panose="02070309020205020404" pitchFamily="49" charset="0"/>
              </a:rPr>
            </a:br>
            <a:r>
              <a:rPr lang="en-US" sz="2400" b="1" dirty="0" smtClean="0">
                <a:latin typeface="Courier New" panose="02070309020205020404" pitchFamily="49" charset="0"/>
                <a:cs typeface="Courier New" panose="02070309020205020404" pitchFamily="49" charset="0"/>
              </a:rPr>
              <a:t>Queue 2 in (</a:t>
            </a:r>
            <a:r>
              <a:rPr lang="en-US" sz="2400" b="1" baseline="0" dirty="0" smtClean="0">
                <a:latin typeface="Courier New" panose="02070309020205020404" pitchFamily="49" charset="0"/>
                <a:cs typeface="Courier New" panose="02070309020205020404" pitchFamily="49" charset="0"/>
              </a:rPr>
              <a:t> alpha, beta</a:t>
            </a:r>
            <a:r>
              <a:rPr lang="en-US" sz="2400" b="1" dirty="0" smtClean="0">
                <a:latin typeface="Courier New" panose="02070309020205020404" pitchFamily="49" charset="0"/>
                <a:cs typeface="Courier New" panose="02070309020205020404" pitchFamily="49" charset="0"/>
              </a:rPr>
              <a:t> </a:t>
            </a:r>
            <a:r>
              <a:rPr lang="en-US" sz="2400" b="1" baseline="0" dirty="0" smtClean="0">
                <a:latin typeface="Courier New" panose="02070309020205020404" pitchFamily="49" charset="0"/>
                <a:cs typeface="Courier New" panose="02070309020205020404" pitchFamily="49" charset="0"/>
              </a:rPr>
              <a:t>delta gamma</a:t>
            </a:r>
            <a:r>
              <a:rPr lang="en-US" sz="2400" b="1" dirty="0">
                <a:latin typeface="Courier New" panose="02070309020205020404" pitchFamily="49" charset="0"/>
                <a:cs typeface="Courier New" panose="02070309020205020404" pitchFamily="49" charset="0"/>
              </a:rPr>
              <a:t> </a:t>
            </a:r>
            <a:r>
              <a:rPr lang="en-US" sz="2400" b="1" baseline="0" dirty="0" smtClean="0">
                <a:latin typeface="Courier New" panose="02070309020205020404" pitchFamily="49" charset="0"/>
                <a:cs typeface="Courier New" panose="02070309020205020404" pitchFamily="49" charset="0"/>
              </a:rPr>
              <a:t>)</a:t>
            </a:r>
          </a:p>
          <a:p>
            <a:pPr marL="514350" lvl="0" indent="-457200"/>
            <a:r>
              <a:rPr lang="en-US" dirty="0" smtClean="0"/>
              <a:t>Produces</a:t>
            </a:r>
            <a:r>
              <a:rPr lang="en-US" baseline="0" dirty="0" smtClean="0"/>
              <a:t> 8 jobs (2 for each item)</a:t>
            </a:r>
          </a:p>
          <a:p>
            <a:pPr marL="514350" lvl="0" indent="-457200"/>
            <a:r>
              <a:rPr lang="en-US" baseline="0" dirty="0" smtClean="0"/>
              <a:t>It unrolls to this submit file:</a:t>
            </a:r>
            <a:r>
              <a:rPr lang="en-US" sz="1800" b="1" baseline="0" dirty="0" smtClean="0">
                <a:latin typeface="Courier New" panose="02070309020205020404" pitchFamily="49" charset="0"/>
                <a:cs typeface="Courier New" panose="02070309020205020404" pitchFamily="49" charset="0"/>
              </a:rPr>
              <a:t/>
            </a:r>
            <a:br>
              <a:rPr lang="en-US" sz="1800" b="1" baseline="0" dirty="0" smtClean="0">
                <a:latin typeface="Courier New" panose="02070309020205020404" pitchFamily="49" charset="0"/>
                <a:cs typeface="Courier New" panose="02070309020205020404" pitchFamily="49" charset="0"/>
              </a:rPr>
            </a:br>
            <a:r>
              <a:rPr lang="en-US" sz="1800" b="1" baseline="0" dirty="0" smtClean="0">
                <a:latin typeface="Courier New" panose="02070309020205020404" pitchFamily="49" charset="0"/>
                <a:cs typeface="Courier New" panose="02070309020205020404" pitchFamily="49" charset="0"/>
              </a:rPr>
              <a:t>Item=alpha</a:t>
            </a:r>
            <a:br>
              <a:rPr lang="en-US" sz="1800" b="1" baseline="0" dirty="0" smtClean="0">
                <a:latin typeface="Courier New" panose="02070309020205020404" pitchFamily="49" charset="0"/>
                <a:cs typeface="Courier New" panose="02070309020205020404" pitchFamily="49" charset="0"/>
              </a:rPr>
            </a:br>
            <a:r>
              <a:rPr lang="en-US" sz="1800" b="1" dirty="0" smtClean="0">
                <a:latin typeface="Courier New" panose="02070309020205020404" pitchFamily="49" charset="0"/>
                <a:cs typeface="Courier New" panose="02070309020205020404" pitchFamily="49" charset="0"/>
              </a:rPr>
              <a:t>Step</a:t>
            </a:r>
            <a:r>
              <a:rPr lang="en-US" sz="1800" b="1" baseline="0" dirty="0" smtClean="0">
                <a:latin typeface="Courier New" panose="02070309020205020404" pitchFamily="49" charset="0"/>
                <a:cs typeface="Courier New" panose="02070309020205020404" pitchFamily="49" charset="0"/>
              </a:rPr>
              <a:t>=0</a:t>
            </a:r>
            <a:br>
              <a:rPr lang="en-US" sz="1800" b="1" baseline="0" dirty="0" smtClean="0">
                <a:latin typeface="Courier New" panose="02070309020205020404" pitchFamily="49" charset="0"/>
                <a:cs typeface="Courier New" panose="02070309020205020404" pitchFamily="49" charset="0"/>
              </a:rPr>
            </a:br>
            <a:r>
              <a:rPr lang="en-US" sz="1800" b="1" baseline="0" dirty="0" smtClean="0">
                <a:effectLst>
                  <a:outerShdw blurRad="38100" dist="38100" dir="2700000" algn="tl">
                    <a:srgbClr val="000000">
                      <a:alpha val="43137"/>
                    </a:srgbClr>
                  </a:outerShdw>
                </a:effectLst>
                <a:latin typeface="Courier New" panose="02070309020205020404" pitchFamily="49" charset="0"/>
                <a:cs typeface="Courier New" panose="02070309020205020404" pitchFamily="49" charset="0"/>
              </a:rPr>
              <a:t>Queue</a:t>
            </a:r>
            <a:r>
              <a:rPr lang="en-US" sz="1800" b="1" dirty="0">
                <a:latin typeface="Courier New" panose="02070309020205020404" pitchFamily="49" charset="0"/>
                <a:cs typeface="Courier New" panose="02070309020205020404" pitchFamily="49" charset="0"/>
              </a:rPr>
              <a:t/>
            </a:r>
            <a:br>
              <a:rPr lang="en-US" sz="1800" b="1" dirty="0">
                <a:latin typeface="Courier New" panose="02070309020205020404" pitchFamily="49" charset="0"/>
                <a:cs typeface="Courier New" panose="02070309020205020404" pitchFamily="49" charset="0"/>
              </a:rPr>
            </a:br>
            <a:r>
              <a:rPr lang="en-US" sz="1800" b="1" baseline="0" dirty="0" smtClean="0">
                <a:latin typeface="Courier New" panose="02070309020205020404" pitchFamily="49" charset="0"/>
                <a:cs typeface="Courier New" panose="02070309020205020404" pitchFamily="49" charset="0"/>
              </a:rPr>
              <a:t>Step=1</a:t>
            </a:r>
            <a:r>
              <a:rPr lang="en-US" sz="1800" b="1" dirty="0">
                <a:latin typeface="Courier New" panose="02070309020205020404" pitchFamily="49" charset="0"/>
                <a:cs typeface="Courier New" panose="02070309020205020404" pitchFamily="49" charset="0"/>
              </a:rPr>
              <a:t/>
            </a:r>
            <a:br>
              <a:rPr lang="en-US" sz="1800" b="1" dirty="0">
                <a:latin typeface="Courier New" panose="02070309020205020404" pitchFamily="49" charset="0"/>
                <a:cs typeface="Courier New" panose="02070309020205020404" pitchFamily="49" charset="0"/>
              </a:rPr>
            </a:br>
            <a:r>
              <a:rPr lang="en-US" sz="1800" b="1" baseline="0" dirty="0" smtClean="0">
                <a:effectLst>
                  <a:outerShdw blurRad="38100" dist="38100" dir="2700000" algn="tl">
                    <a:srgbClr val="000000">
                      <a:alpha val="43137"/>
                    </a:srgbClr>
                  </a:outerShdw>
                </a:effectLst>
                <a:latin typeface="Courier New" panose="02070309020205020404" pitchFamily="49" charset="0"/>
                <a:cs typeface="Courier New" panose="02070309020205020404" pitchFamily="49" charset="0"/>
              </a:rPr>
              <a:t>Queue</a:t>
            </a:r>
            <a:r>
              <a:rPr lang="en-US" sz="1800" b="1" dirty="0">
                <a:latin typeface="Courier New" panose="02070309020205020404" pitchFamily="49" charset="0"/>
                <a:cs typeface="Courier New" panose="02070309020205020404" pitchFamily="49" charset="0"/>
              </a:rPr>
              <a:t/>
            </a:r>
            <a:br>
              <a:rPr lang="en-US" sz="1800" b="1" dirty="0">
                <a:latin typeface="Courier New" panose="02070309020205020404" pitchFamily="49" charset="0"/>
                <a:cs typeface="Courier New" panose="02070309020205020404" pitchFamily="49" charset="0"/>
              </a:rPr>
            </a:br>
            <a:r>
              <a:rPr lang="en-US" sz="1800" b="1" baseline="0" dirty="0" smtClean="0">
                <a:latin typeface="Courier New" panose="02070309020205020404" pitchFamily="49" charset="0"/>
                <a:cs typeface="Courier New" panose="02070309020205020404" pitchFamily="49" charset="0"/>
              </a:rPr>
              <a:t>Item=beta</a:t>
            </a:r>
            <a:r>
              <a:rPr lang="en-US" sz="1800" b="1" dirty="0">
                <a:latin typeface="Courier New" panose="02070309020205020404" pitchFamily="49" charset="0"/>
                <a:cs typeface="Courier New" panose="02070309020205020404" pitchFamily="49" charset="0"/>
              </a:rPr>
              <a:t/>
            </a:r>
            <a:br>
              <a:rPr lang="en-US" sz="1800" b="1" dirty="0">
                <a:latin typeface="Courier New" panose="02070309020205020404" pitchFamily="49" charset="0"/>
                <a:cs typeface="Courier New" panose="02070309020205020404" pitchFamily="49" charset="0"/>
              </a:rPr>
            </a:br>
            <a:r>
              <a:rPr lang="en-US" sz="1800" b="1" baseline="0" dirty="0" smtClean="0">
                <a:latin typeface="Courier New" panose="02070309020205020404" pitchFamily="49" charset="0"/>
                <a:cs typeface="Courier New" panose="02070309020205020404" pitchFamily="49" charset="0"/>
              </a:rPr>
              <a:t>Step=0</a:t>
            </a:r>
            <a:r>
              <a:rPr lang="en-US" sz="1800" b="1" dirty="0">
                <a:latin typeface="Courier New" panose="02070309020205020404" pitchFamily="49" charset="0"/>
                <a:cs typeface="Courier New" panose="02070309020205020404" pitchFamily="49" charset="0"/>
              </a:rPr>
              <a:t/>
            </a:r>
            <a:br>
              <a:rPr lang="en-US" sz="1800" b="1" dirty="0">
                <a:latin typeface="Courier New" panose="02070309020205020404" pitchFamily="49" charset="0"/>
                <a:cs typeface="Courier New" panose="02070309020205020404" pitchFamily="49" charset="0"/>
              </a:rPr>
            </a:br>
            <a:r>
              <a:rPr lang="en-US" sz="1800" b="1" baseline="0" dirty="0" smtClean="0">
                <a:effectLst>
                  <a:outerShdw blurRad="38100" dist="38100" dir="2700000" algn="tl">
                    <a:srgbClr val="000000">
                      <a:alpha val="43137"/>
                    </a:srgbClr>
                  </a:outerShdw>
                </a:effectLst>
                <a:latin typeface="Courier New" panose="02070309020205020404" pitchFamily="49" charset="0"/>
                <a:cs typeface="Courier New" panose="02070309020205020404" pitchFamily="49" charset="0"/>
              </a:rPr>
              <a:t>Queue</a:t>
            </a:r>
            <a:r>
              <a:rPr lang="en-US" sz="1800" b="1" baseline="0" dirty="0" smtClean="0">
                <a:latin typeface="Courier New" panose="02070309020205020404" pitchFamily="49" charset="0"/>
                <a:cs typeface="Courier New" panose="02070309020205020404" pitchFamily="49" charset="0"/>
              </a:rPr>
              <a:t/>
            </a:r>
            <a:br>
              <a:rPr lang="en-US" sz="1800" b="1" baseline="0" dirty="0" smtClean="0">
                <a:latin typeface="Courier New" panose="02070309020205020404" pitchFamily="49" charset="0"/>
                <a:cs typeface="Courier New" panose="02070309020205020404" pitchFamily="49" charset="0"/>
              </a:rPr>
            </a:br>
            <a:r>
              <a:rPr lang="en-US" sz="1800" b="1" baseline="0" dirty="0" smtClean="0">
                <a:latin typeface="Courier New" panose="02070309020205020404" pitchFamily="49" charset="0"/>
                <a:cs typeface="Courier New" panose="02070309020205020404" pitchFamily="49" charset="0"/>
              </a:rPr>
              <a:t> ...</a:t>
            </a:r>
          </a:p>
        </p:txBody>
      </p:sp>
      <p:sp>
        <p:nvSpPr>
          <p:cNvPr id="3" name="Title 2"/>
          <p:cNvSpPr>
            <a:spLocks noGrp="1"/>
          </p:cNvSpPr>
          <p:nvPr>
            <p:ph type="title"/>
          </p:nvPr>
        </p:nvSpPr>
        <p:spPr/>
        <p:txBody>
          <a:bodyPr/>
          <a:lstStyle/>
          <a:p>
            <a:pPr lvl="0"/>
            <a:r>
              <a:rPr lang="en-US" baseline="0" dirty="0" smtClean="0"/>
              <a:t>Example: Queue in</a:t>
            </a:r>
            <a:endParaRPr lang="en-US" dirty="0"/>
          </a:p>
        </p:txBody>
      </p:sp>
      <p:sp>
        <p:nvSpPr>
          <p:cNvPr id="4" name="Slide Number Placeholder 3"/>
          <p:cNvSpPr>
            <a:spLocks noGrp="1"/>
          </p:cNvSpPr>
          <p:nvPr>
            <p:ph type="sldNum" sz="quarter" idx="10"/>
          </p:nvPr>
        </p:nvSpPr>
        <p:spPr/>
        <p:txBody>
          <a:bodyPr/>
          <a:lstStyle/>
          <a:p>
            <a:pPr>
              <a:defRPr/>
            </a:pPr>
            <a:fld id="{B3C89517-B30B-49AC-A2C4-42DF315E9EAE}" type="slidenum">
              <a:rPr lang="en-US" smtClean="0"/>
              <a:pPr>
                <a:defRPr/>
              </a:pPr>
              <a:t>28</a:t>
            </a:fld>
            <a:endParaRPr lang="en-US"/>
          </a:p>
        </p:txBody>
      </p:sp>
    </p:spTree>
    <p:extLst>
      <p:ext uri="{BB962C8B-B14F-4D97-AF65-F5344CB8AC3E}">
        <p14:creationId xmlns:p14="http://schemas.microsoft.com/office/powerpoint/2010/main" val="28621755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457200" lvl="1" indent="0">
              <a:buNone/>
            </a:pPr>
            <a:r>
              <a:rPr lang="en-US" sz="2400" b="1" dirty="0" smtClean="0">
                <a:latin typeface="Courier New" panose="02070309020205020404" pitchFamily="49" charset="0"/>
                <a:cs typeface="Courier New" panose="02070309020205020404" pitchFamily="49" charset="0"/>
              </a:rPr>
              <a:t/>
            </a:r>
            <a:br>
              <a:rPr lang="en-US" sz="2400" b="1" dirty="0" smtClean="0">
                <a:latin typeface="Courier New" panose="02070309020205020404" pitchFamily="49" charset="0"/>
                <a:cs typeface="Courier New" panose="02070309020205020404" pitchFamily="49" charset="0"/>
              </a:rPr>
            </a:br>
            <a:r>
              <a:rPr lang="en-US" sz="2400" b="1" dirty="0" smtClean="0">
                <a:latin typeface="Courier New" panose="02070309020205020404" pitchFamily="49" charset="0"/>
                <a:cs typeface="Courier New" panose="02070309020205020404" pitchFamily="49" charset="0"/>
              </a:rPr>
              <a:t>Queue 3 Item matching</a:t>
            </a:r>
            <a:r>
              <a:rPr lang="en-US" sz="2400" b="1" baseline="0" dirty="0" smtClean="0">
                <a:latin typeface="Courier New" panose="02070309020205020404" pitchFamily="49" charset="0"/>
                <a:cs typeface="Courier New" panose="02070309020205020404" pitchFamily="49" charset="0"/>
              </a:rPr>
              <a:t> (</a:t>
            </a:r>
            <a:r>
              <a:rPr lang="en-US" sz="2400" b="1" dirty="0" smtClean="0">
                <a:latin typeface="Courier New" panose="02070309020205020404" pitchFamily="49" charset="0"/>
                <a:cs typeface="Courier New" panose="02070309020205020404" pitchFamily="49" charset="0"/>
              </a:rPr>
              <a:t>*.</a:t>
            </a:r>
            <a:r>
              <a:rPr lang="en-US" sz="2400" b="1" dirty="0" err="1" smtClean="0">
                <a:latin typeface="Courier New" panose="02070309020205020404" pitchFamily="49" charset="0"/>
                <a:cs typeface="Courier New" panose="02070309020205020404" pitchFamily="49" charset="0"/>
              </a:rPr>
              <a:t>dat</a:t>
            </a:r>
            <a:r>
              <a:rPr lang="en-US" sz="2400" b="1" dirty="0" smtClean="0">
                <a:latin typeface="Courier New" panose="02070309020205020404" pitchFamily="49" charset="0"/>
                <a:cs typeface="Courier New" panose="02070309020205020404" pitchFamily="49" charset="0"/>
              </a:rPr>
              <a:t>,</a:t>
            </a:r>
            <a:r>
              <a:rPr lang="en-US" sz="2400" b="1" baseline="0" dirty="0" smtClean="0">
                <a:latin typeface="Courier New" panose="02070309020205020404" pitchFamily="49" charset="0"/>
                <a:cs typeface="Courier New" panose="02070309020205020404" pitchFamily="49" charset="0"/>
              </a:rPr>
              <a:t> m*)</a:t>
            </a:r>
            <a:br>
              <a:rPr lang="en-US" sz="2400" b="1" baseline="0" dirty="0" smtClean="0">
                <a:latin typeface="Courier New" panose="02070309020205020404" pitchFamily="49" charset="0"/>
                <a:cs typeface="Courier New" panose="02070309020205020404" pitchFamily="49" charset="0"/>
              </a:rPr>
            </a:br>
            <a:endParaRPr lang="en-US" sz="2400" b="1" baseline="0" dirty="0" smtClean="0">
              <a:latin typeface="Courier New" panose="02070309020205020404" pitchFamily="49" charset="0"/>
              <a:cs typeface="Courier New" panose="02070309020205020404" pitchFamily="49" charset="0"/>
            </a:endParaRPr>
          </a:p>
          <a:p>
            <a:pPr marL="514350" lvl="0" indent="-457200"/>
            <a:r>
              <a:rPr lang="en-US" dirty="0" smtClean="0"/>
              <a:t>Produces</a:t>
            </a:r>
            <a:r>
              <a:rPr lang="en-US" baseline="0" dirty="0" smtClean="0"/>
              <a:t> 3 jobs for each file that matches *.</a:t>
            </a:r>
            <a:r>
              <a:rPr lang="en-US" baseline="0" dirty="0" err="1" smtClean="0"/>
              <a:t>dat</a:t>
            </a:r>
            <a:r>
              <a:rPr lang="en-US" baseline="0" dirty="0" smtClean="0"/>
              <a:t> </a:t>
            </a:r>
            <a:r>
              <a:rPr lang="en-US" i="1" baseline="0" dirty="0" smtClean="0"/>
              <a:t>or</a:t>
            </a:r>
            <a:r>
              <a:rPr lang="en-US" baseline="0" dirty="0" smtClean="0"/>
              <a:t> m* (or both)</a:t>
            </a:r>
          </a:p>
          <a:p>
            <a:pPr marL="514350" indent="-457200"/>
            <a:r>
              <a:rPr lang="en-US" baseline="0" dirty="0" smtClean="0"/>
              <a:t>$(Item)</a:t>
            </a:r>
            <a:r>
              <a:rPr lang="en-US" dirty="0" smtClean="0"/>
              <a:t> holds each filename in turn</a:t>
            </a:r>
            <a:endParaRPr lang="en-US" baseline="0" dirty="0" smtClean="0"/>
          </a:p>
        </p:txBody>
      </p:sp>
      <p:sp>
        <p:nvSpPr>
          <p:cNvPr id="3" name="Title 2"/>
          <p:cNvSpPr>
            <a:spLocks noGrp="1"/>
          </p:cNvSpPr>
          <p:nvPr>
            <p:ph type="title"/>
          </p:nvPr>
        </p:nvSpPr>
        <p:spPr/>
        <p:txBody>
          <a:bodyPr/>
          <a:lstStyle/>
          <a:p>
            <a:pPr lvl="0"/>
            <a:r>
              <a:rPr lang="en-US" baseline="0" dirty="0" smtClean="0"/>
              <a:t>Queue matching files</a:t>
            </a:r>
            <a:endParaRPr lang="en-US" dirty="0"/>
          </a:p>
        </p:txBody>
      </p:sp>
      <p:sp>
        <p:nvSpPr>
          <p:cNvPr id="4" name="Slide Number Placeholder 3"/>
          <p:cNvSpPr>
            <a:spLocks noGrp="1"/>
          </p:cNvSpPr>
          <p:nvPr>
            <p:ph type="sldNum" sz="quarter" idx="10"/>
          </p:nvPr>
        </p:nvSpPr>
        <p:spPr/>
        <p:txBody>
          <a:bodyPr/>
          <a:lstStyle/>
          <a:p>
            <a:pPr>
              <a:defRPr/>
            </a:pPr>
            <a:fld id="{B3C89517-B30B-49AC-A2C4-42DF315E9EAE}" type="slidenum">
              <a:rPr lang="en-US" smtClean="0"/>
              <a:pPr>
                <a:defRPr/>
              </a:pPr>
              <a:t>29</a:t>
            </a:fld>
            <a:endParaRPr lang="en-US"/>
          </a:p>
        </p:txBody>
      </p:sp>
    </p:spTree>
    <p:extLst>
      <p:ext uri="{BB962C8B-B14F-4D97-AF65-F5344CB8AC3E}">
        <p14:creationId xmlns:p14="http://schemas.microsoft.com/office/powerpoint/2010/main" val="41497684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5"/>
          <p:cNvSpPr>
            <a:spLocks noGrp="1"/>
          </p:cNvSpPr>
          <p:nvPr>
            <p:ph type="sldNum" sz="quarter" idx="11"/>
          </p:nvPr>
        </p:nvSpPr>
        <p:spPr>
          <a:noFill/>
        </p:spPr>
        <p:txBody>
          <a:bodyPr/>
          <a:lstStyle>
            <a:lvl1pPr>
              <a:defRPr sz="2800">
                <a:solidFill>
                  <a:schemeClr val="tx1"/>
                </a:solidFill>
                <a:latin typeface="Times New Roman" pitchFamily="18" charset="0"/>
                <a:cs typeface="Arial" charset="0"/>
              </a:defRPr>
            </a:lvl1pPr>
            <a:lvl2pPr marL="742950" indent="-285750">
              <a:defRPr sz="2800">
                <a:solidFill>
                  <a:schemeClr val="tx1"/>
                </a:solidFill>
                <a:latin typeface="Times New Roman" pitchFamily="18" charset="0"/>
                <a:cs typeface="Arial" charset="0"/>
              </a:defRPr>
            </a:lvl2pPr>
            <a:lvl3pPr marL="1143000" indent="-228600">
              <a:defRPr sz="2800">
                <a:solidFill>
                  <a:schemeClr val="tx1"/>
                </a:solidFill>
                <a:latin typeface="Times New Roman" pitchFamily="18" charset="0"/>
                <a:cs typeface="Arial" charset="0"/>
              </a:defRPr>
            </a:lvl3pPr>
            <a:lvl4pPr marL="1600200" indent="-228600">
              <a:defRPr sz="2800">
                <a:solidFill>
                  <a:schemeClr val="tx1"/>
                </a:solidFill>
                <a:latin typeface="Times New Roman" pitchFamily="18" charset="0"/>
                <a:cs typeface="Arial" charset="0"/>
              </a:defRPr>
            </a:lvl4pPr>
            <a:lvl5pPr marL="2057400" indent="-228600">
              <a:defRPr sz="28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8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8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8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800">
                <a:solidFill>
                  <a:schemeClr val="tx1"/>
                </a:solidFill>
                <a:latin typeface="Times New Roman" pitchFamily="18" charset="0"/>
                <a:cs typeface="Arial" charset="0"/>
              </a:defRPr>
            </a:lvl9pPr>
          </a:lstStyle>
          <a:p>
            <a:fld id="{1EE7CA17-3ED9-4FF6-840B-D97D7F9C332B}" type="slidenum">
              <a:rPr lang="en-US" sz="1400" smtClean="0"/>
              <a:pPr/>
              <a:t>3</a:t>
            </a:fld>
            <a:endParaRPr lang="en-US" sz="1400" dirty="0" smtClean="0"/>
          </a:p>
        </p:txBody>
      </p:sp>
      <p:sp>
        <p:nvSpPr>
          <p:cNvPr id="4099" name="Rectangle 2"/>
          <p:cNvSpPr>
            <a:spLocks noGrp="1" noChangeArrowheads="1"/>
          </p:cNvSpPr>
          <p:nvPr>
            <p:ph type="title"/>
          </p:nvPr>
        </p:nvSpPr>
        <p:spPr>
          <a:xfrm>
            <a:off x="685800" y="124918"/>
            <a:ext cx="7772400" cy="914400"/>
          </a:xfrm>
        </p:spPr>
        <p:txBody>
          <a:bodyPr/>
          <a:lstStyle/>
          <a:p>
            <a:pPr eaLnBrk="1" hangingPunct="1"/>
            <a:r>
              <a:rPr lang="en-US" dirty="0" smtClean="0"/>
              <a:t>Release Timeline</a:t>
            </a:r>
          </a:p>
        </p:txBody>
      </p:sp>
      <p:sp>
        <p:nvSpPr>
          <p:cNvPr id="4100" name="Rectangle 3"/>
          <p:cNvSpPr>
            <a:spLocks noGrp="1" noChangeArrowheads="1"/>
          </p:cNvSpPr>
          <p:nvPr>
            <p:ph type="body" sz="half" idx="1"/>
          </p:nvPr>
        </p:nvSpPr>
        <p:spPr>
          <a:xfrm>
            <a:off x="472522" y="846454"/>
            <a:ext cx="7696200" cy="4348163"/>
          </a:xfrm>
        </p:spPr>
        <p:txBody>
          <a:bodyPr/>
          <a:lstStyle/>
          <a:p>
            <a:pPr eaLnBrk="1" hangingPunct="1"/>
            <a:r>
              <a:rPr lang="en-US" sz="2400" dirty="0" smtClean="0"/>
              <a:t>Development Series</a:t>
            </a:r>
          </a:p>
          <a:p>
            <a:pPr lvl="1"/>
            <a:r>
              <a:rPr lang="en-US" sz="2400" dirty="0" smtClean="0"/>
              <a:t>HTCondor v8.3.6 frozen, in beta test, release to web 6/9/15.</a:t>
            </a:r>
          </a:p>
          <a:p>
            <a:pPr lvl="1" eaLnBrk="1" hangingPunct="1"/>
            <a:r>
              <a:rPr lang="en-US" sz="2400" dirty="0" smtClean="0"/>
              <a:t>HTCondor v8.3.7 (final features for v8.3 series, default settings improvements), release 6/30/15.</a:t>
            </a:r>
          </a:p>
          <a:p>
            <a:pPr lvl="1" eaLnBrk="1" hangingPunct="1"/>
            <a:r>
              <a:rPr lang="en-US" sz="2400" dirty="0" smtClean="0">
                <a:solidFill>
                  <a:srgbClr val="FF0000"/>
                </a:solidFill>
              </a:rPr>
              <a:t>HTCondor v8.3.8 (</a:t>
            </a:r>
            <a:r>
              <a:rPr lang="en-US" sz="2400" dirty="0" err="1" smtClean="0">
                <a:solidFill>
                  <a:srgbClr val="FF0000"/>
                </a:solidFill>
              </a:rPr>
              <a:t>valgrind</a:t>
            </a:r>
            <a:r>
              <a:rPr lang="en-US" sz="2400" dirty="0" smtClean="0">
                <a:solidFill>
                  <a:srgbClr val="FF0000"/>
                </a:solidFill>
              </a:rPr>
              <a:t> + </a:t>
            </a:r>
            <a:r>
              <a:rPr lang="en-US" sz="2400" dirty="0" err="1" smtClean="0">
                <a:solidFill>
                  <a:srgbClr val="FF0000"/>
                </a:solidFill>
              </a:rPr>
              <a:t>Coverity</a:t>
            </a:r>
            <a:r>
              <a:rPr lang="en-US" sz="2400" dirty="0" smtClean="0">
                <a:solidFill>
                  <a:srgbClr val="FF0000"/>
                </a:solidFill>
              </a:rPr>
              <a:t> + bug fixes), v8.4.0 Release Candidate, release 7/21/15.</a:t>
            </a:r>
          </a:p>
          <a:p>
            <a:pPr eaLnBrk="1" hangingPunct="1"/>
            <a:r>
              <a:rPr lang="en-US" sz="2400" dirty="0" smtClean="0"/>
              <a:t>Stable Series</a:t>
            </a:r>
          </a:p>
          <a:p>
            <a:pPr lvl="1" eaLnBrk="1" hangingPunct="1"/>
            <a:r>
              <a:rPr lang="en-US" sz="2400" dirty="0" smtClean="0">
                <a:solidFill>
                  <a:srgbClr val="FF0000"/>
                </a:solidFill>
              </a:rPr>
              <a:t>HTCondor v8.4.0 – first half of August</a:t>
            </a:r>
          </a:p>
          <a:p>
            <a:pPr lvl="1" eaLnBrk="1" hangingPunct="1"/>
            <a:r>
              <a:rPr lang="en-US" sz="2400" dirty="0" smtClean="0"/>
              <a:t>v8.2.9 will </a:t>
            </a:r>
            <a:r>
              <a:rPr lang="en-US" sz="2400" i="1" dirty="0" smtClean="0"/>
              <a:t>likely </a:t>
            </a:r>
            <a:r>
              <a:rPr lang="en-US" sz="2400" dirty="0" smtClean="0"/>
              <a:t>be the last v8.2.x released</a:t>
            </a:r>
          </a:p>
          <a:p>
            <a:pPr lvl="1" eaLnBrk="1" hangingPunct="1"/>
            <a:r>
              <a:rPr lang="en-US" sz="2400" dirty="0" smtClean="0"/>
              <a:t>Last Year: Condor v8.2.0 (June 24th 2014)</a:t>
            </a:r>
          </a:p>
          <a:p>
            <a:pPr eaLnBrk="1" hangingPunct="1"/>
            <a:r>
              <a:rPr lang="en-US" sz="2400" dirty="0" smtClean="0"/>
              <a:t>Since HTCondor Week 2014: 17 releases, 2337 commits by 22 contributors</a:t>
            </a:r>
          </a:p>
        </p:txBody>
      </p:sp>
    </p:spTree>
    <p:extLst>
      <p:ext uri="{BB962C8B-B14F-4D97-AF65-F5344CB8AC3E}">
        <p14:creationId xmlns:p14="http://schemas.microsoft.com/office/powerpoint/2010/main" val="22486864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400050" lvl="1" indent="0">
              <a:buNone/>
            </a:pPr>
            <a:r>
              <a:rPr lang="en-US" sz="2400" b="1" baseline="0" dirty="0" smtClean="0">
                <a:latin typeface="Courier New" panose="02070309020205020404" pitchFamily="49" charset="0"/>
                <a:cs typeface="Courier New" panose="02070309020205020404" pitchFamily="49" charset="0"/>
              </a:rPr>
              <a:t>Queue from &lt;filename&gt;</a:t>
            </a:r>
          </a:p>
          <a:p>
            <a:pPr lvl="1" indent="-342900"/>
            <a:r>
              <a:rPr lang="en-US" sz="2400" dirty="0" smtClean="0">
                <a:cs typeface="Courier New" panose="02070309020205020404" pitchFamily="49" charset="0"/>
              </a:rPr>
              <a:t>Read &lt;filename&gt; and treat </a:t>
            </a:r>
            <a:r>
              <a:rPr lang="en-US" sz="2400" dirty="0" smtClean="0">
                <a:effectLst>
                  <a:outerShdw blurRad="38100" dist="38100" dir="2700000" algn="tl">
                    <a:srgbClr val="000000">
                      <a:alpha val="43137"/>
                    </a:srgbClr>
                  </a:outerShdw>
                </a:effectLst>
                <a:cs typeface="Courier New" panose="02070309020205020404" pitchFamily="49" charset="0"/>
              </a:rPr>
              <a:t>lines</a:t>
            </a:r>
            <a:r>
              <a:rPr lang="en-US" sz="2400" dirty="0" smtClean="0">
                <a:cs typeface="Courier New" panose="02070309020205020404" pitchFamily="49" charset="0"/>
              </a:rPr>
              <a:t> as items</a:t>
            </a:r>
          </a:p>
          <a:p>
            <a:pPr marL="400050" lvl="1" indent="0">
              <a:buNone/>
            </a:pPr>
            <a:r>
              <a:rPr lang="en-US" sz="2400" b="1" dirty="0">
                <a:latin typeface="Courier New" panose="02070309020205020404" pitchFamily="49" charset="0"/>
                <a:cs typeface="Courier New" panose="02070309020205020404" pitchFamily="49" charset="0"/>
              </a:rPr>
              <a:t>Queue </a:t>
            </a:r>
            <a:r>
              <a:rPr lang="en-US" sz="2400" b="1" dirty="0" smtClean="0">
                <a:latin typeface="Courier New" panose="02070309020205020404" pitchFamily="49" charset="0"/>
                <a:cs typeface="Courier New" panose="02070309020205020404" pitchFamily="49" charset="0"/>
              </a:rPr>
              <a:t>from </a:t>
            </a:r>
            <a:r>
              <a:rPr lang="en-US" sz="2400" b="1" dirty="0">
                <a:latin typeface="Courier New" panose="02070309020205020404" pitchFamily="49" charset="0"/>
                <a:cs typeface="Courier New" panose="02070309020205020404" pitchFamily="49" charset="0"/>
              </a:rPr>
              <a:t>&lt;script</a:t>
            </a:r>
            <a:r>
              <a:rPr lang="en-US" sz="2400" b="1" dirty="0" smtClean="0">
                <a:latin typeface="Courier New" panose="02070309020205020404" pitchFamily="49" charset="0"/>
                <a:cs typeface="Courier New" panose="02070309020205020404" pitchFamily="49" charset="0"/>
              </a:rPr>
              <a:t>&gt; |</a:t>
            </a:r>
            <a:endParaRPr lang="en-US" sz="2400" b="1" dirty="0">
              <a:latin typeface="Courier New" panose="02070309020205020404" pitchFamily="49" charset="0"/>
              <a:cs typeface="Courier New" panose="02070309020205020404" pitchFamily="49" charset="0"/>
            </a:endParaRPr>
          </a:p>
          <a:p>
            <a:pPr lvl="1" indent="-342900"/>
            <a:r>
              <a:rPr lang="en-US" sz="2400" dirty="0" smtClean="0">
                <a:cs typeface="Courier New" panose="02070309020205020404" pitchFamily="49" charset="0"/>
              </a:rPr>
              <a:t>Execute &lt;script&gt; and treat output </a:t>
            </a:r>
            <a:r>
              <a:rPr lang="en-US" sz="2400" dirty="0" smtClean="0">
                <a:effectLst>
                  <a:outerShdw blurRad="38100" dist="38100" dir="2700000" algn="tl">
                    <a:srgbClr val="000000">
                      <a:alpha val="43137"/>
                    </a:srgbClr>
                  </a:outerShdw>
                </a:effectLst>
                <a:cs typeface="Courier New" panose="02070309020205020404" pitchFamily="49" charset="0"/>
              </a:rPr>
              <a:t>lines</a:t>
            </a:r>
            <a:r>
              <a:rPr lang="en-US" sz="2400" dirty="0" smtClean="0">
                <a:cs typeface="Courier New" panose="02070309020205020404" pitchFamily="49" charset="0"/>
              </a:rPr>
              <a:t> as items</a:t>
            </a:r>
            <a:endParaRPr lang="en-US" sz="2400" baseline="0" dirty="0" smtClean="0">
              <a:cs typeface="Courier New" panose="02070309020205020404" pitchFamily="49" charset="0"/>
            </a:endParaRPr>
          </a:p>
        </p:txBody>
      </p:sp>
      <p:sp>
        <p:nvSpPr>
          <p:cNvPr id="3" name="Title 2"/>
          <p:cNvSpPr>
            <a:spLocks noGrp="1"/>
          </p:cNvSpPr>
          <p:nvPr>
            <p:ph type="title"/>
          </p:nvPr>
        </p:nvSpPr>
        <p:spPr/>
        <p:txBody>
          <a:bodyPr/>
          <a:lstStyle/>
          <a:p>
            <a:r>
              <a:rPr lang="en-US" dirty="0" smtClean="0"/>
              <a:t>Queue</a:t>
            </a:r>
            <a:r>
              <a:rPr lang="en-US" baseline="0" dirty="0" smtClean="0"/>
              <a:t> from</a:t>
            </a:r>
            <a:endParaRPr lang="en-US" dirty="0"/>
          </a:p>
        </p:txBody>
      </p:sp>
      <p:sp>
        <p:nvSpPr>
          <p:cNvPr id="4" name="Slide Number Placeholder 3"/>
          <p:cNvSpPr>
            <a:spLocks noGrp="1"/>
          </p:cNvSpPr>
          <p:nvPr>
            <p:ph type="sldNum" sz="quarter" idx="10"/>
          </p:nvPr>
        </p:nvSpPr>
        <p:spPr/>
        <p:txBody>
          <a:bodyPr/>
          <a:lstStyle/>
          <a:p>
            <a:pPr>
              <a:defRPr/>
            </a:pPr>
            <a:fld id="{B3C89517-B30B-49AC-A2C4-42DF315E9EAE}" type="slidenum">
              <a:rPr lang="en-US" smtClean="0"/>
              <a:pPr>
                <a:defRPr/>
              </a:pPr>
              <a:t>30</a:t>
            </a:fld>
            <a:endParaRPr lang="en-US"/>
          </a:p>
        </p:txBody>
      </p:sp>
    </p:spTree>
    <p:extLst>
      <p:ext uri="{BB962C8B-B14F-4D97-AF65-F5344CB8AC3E}">
        <p14:creationId xmlns:p14="http://schemas.microsoft.com/office/powerpoint/2010/main" val="318230412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5010" y="958909"/>
            <a:ext cx="8399462" cy="4227513"/>
          </a:xfrm>
        </p:spPr>
        <p:txBody>
          <a:bodyPr/>
          <a:lstStyle/>
          <a:p>
            <a:r>
              <a:rPr lang="en-US" dirty="0" smtClean="0"/>
              <a:t>-limit &lt;</a:t>
            </a:r>
            <a:r>
              <a:rPr lang="en-US" dirty="0" err="1" smtClean="0"/>
              <a:t>num</a:t>
            </a:r>
            <a:r>
              <a:rPr lang="en-US" dirty="0" smtClean="0"/>
              <a:t>&gt;</a:t>
            </a:r>
          </a:p>
          <a:p>
            <a:pPr lvl="1"/>
            <a:r>
              <a:rPr lang="en-US" dirty="0" smtClean="0"/>
              <a:t>Show at most &lt;</a:t>
            </a:r>
            <a:r>
              <a:rPr lang="en-US" dirty="0" err="1" smtClean="0"/>
              <a:t>num</a:t>
            </a:r>
            <a:r>
              <a:rPr lang="en-US" dirty="0" smtClean="0"/>
              <a:t>&gt; records </a:t>
            </a:r>
          </a:p>
          <a:p>
            <a:pPr lvl="0"/>
            <a:r>
              <a:rPr lang="en-US" dirty="0" smtClean="0"/>
              <a:t>-totals</a:t>
            </a:r>
          </a:p>
          <a:p>
            <a:pPr lvl="1"/>
            <a:r>
              <a:rPr lang="en-US" dirty="0" smtClean="0"/>
              <a:t>Show only totals</a:t>
            </a:r>
          </a:p>
          <a:p>
            <a:pPr lvl="0"/>
            <a:r>
              <a:rPr lang="en-US" dirty="0" smtClean="0"/>
              <a:t>-dag &lt;dag-id&gt;</a:t>
            </a:r>
          </a:p>
          <a:p>
            <a:pPr lvl="1"/>
            <a:r>
              <a:rPr lang="en-US" dirty="0" smtClean="0"/>
              <a:t>Show all</a:t>
            </a:r>
            <a:r>
              <a:rPr lang="en-US" baseline="0" dirty="0" smtClean="0"/>
              <a:t> jobs in the dag</a:t>
            </a:r>
            <a:endParaRPr lang="en-US" dirty="0" smtClean="0"/>
          </a:p>
          <a:p>
            <a:pPr lvl="0"/>
            <a:r>
              <a:rPr lang="en-US" dirty="0" smtClean="0"/>
              <a:t>-</a:t>
            </a:r>
            <a:r>
              <a:rPr lang="en-US" dirty="0" err="1" smtClean="0"/>
              <a:t>autocluster</a:t>
            </a:r>
            <a:r>
              <a:rPr lang="en-US" dirty="0" smtClean="0"/>
              <a:t> -long</a:t>
            </a:r>
          </a:p>
          <a:p>
            <a:pPr lvl="1"/>
            <a:r>
              <a:rPr lang="en-US" dirty="0" smtClean="0"/>
              <a:t>Group and count jobs that have same requirements</a:t>
            </a:r>
          </a:p>
          <a:p>
            <a:pPr lvl="1"/>
            <a:r>
              <a:rPr lang="en-US" baseline="0" dirty="0" smtClean="0"/>
              <a:t>…perfect for provisioning</a:t>
            </a:r>
            <a:r>
              <a:rPr lang="en-US" dirty="0" smtClean="0"/>
              <a:t> systems </a:t>
            </a:r>
            <a:endParaRPr lang="en-US" baseline="0" dirty="0" smtClean="0"/>
          </a:p>
        </p:txBody>
      </p:sp>
      <p:sp>
        <p:nvSpPr>
          <p:cNvPr id="3" name="Title 2"/>
          <p:cNvSpPr>
            <a:spLocks noGrp="1"/>
          </p:cNvSpPr>
          <p:nvPr>
            <p:ph type="title"/>
          </p:nvPr>
        </p:nvSpPr>
        <p:spPr/>
        <p:txBody>
          <a:bodyPr/>
          <a:lstStyle/>
          <a:p>
            <a:r>
              <a:rPr lang="en-US" dirty="0" err="1" smtClean="0"/>
              <a:t>Condor_q</a:t>
            </a:r>
            <a:r>
              <a:rPr lang="en-US" dirty="0" smtClean="0"/>
              <a:t> new</a:t>
            </a:r>
            <a:r>
              <a:rPr lang="en-US" baseline="0" dirty="0" smtClean="0"/>
              <a:t> arguments</a:t>
            </a:r>
            <a:endParaRPr lang="en-US" dirty="0"/>
          </a:p>
        </p:txBody>
      </p:sp>
      <p:sp>
        <p:nvSpPr>
          <p:cNvPr id="4" name="Slide Number Placeholder 3"/>
          <p:cNvSpPr>
            <a:spLocks noGrp="1"/>
          </p:cNvSpPr>
          <p:nvPr>
            <p:ph type="sldNum" sz="quarter" idx="10"/>
          </p:nvPr>
        </p:nvSpPr>
        <p:spPr/>
        <p:txBody>
          <a:bodyPr/>
          <a:lstStyle/>
          <a:p>
            <a:pPr>
              <a:defRPr/>
            </a:pPr>
            <a:fld id="{32518E4F-6306-4F7A-8038-52BAE9682138}" type="slidenum">
              <a:rPr lang="en-US" smtClean="0"/>
              <a:pPr>
                <a:defRPr/>
              </a:pPr>
              <a:t>31</a:t>
            </a:fld>
            <a:endParaRPr lang="en-US"/>
          </a:p>
        </p:txBody>
      </p:sp>
    </p:spTree>
    <p:extLst>
      <p:ext uri="{BB962C8B-B14F-4D97-AF65-F5344CB8AC3E}">
        <p14:creationId xmlns:p14="http://schemas.microsoft.com/office/powerpoint/2010/main" val="42601572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74562" y="162045"/>
            <a:ext cx="4155311" cy="5671596"/>
          </a:xfrm>
        </p:spPr>
        <p:txBody>
          <a:bodyPr/>
          <a:lstStyle/>
          <a:p>
            <a:r>
              <a:rPr lang="en-US" dirty="0" smtClean="0"/>
              <a:t>Tool improvement questions?</a:t>
            </a:r>
            <a:endParaRPr lang="en-US" dirty="0"/>
          </a:p>
        </p:txBody>
      </p:sp>
      <p:sp>
        <p:nvSpPr>
          <p:cNvPr id="4" name="Slide Number Placeholder 3"/>
          <p:cNvSpPr>
            <a:spLocks noGrp="1"/>
          </p:cNvSpPr>
          <p:nvPr>
            <p:ph type="sldNum" sz="quarter" idx="10"/>
          </p:nvPr>
        </p:nvSpPr>
        <p:spPr/>
        <p:txBody>
          <a:bodyPr/>
          <a:lstStyle/>
          <a:p>
            <a:pPr>
              <a:defRPr/>
            </a:pPr>
            <a:fld id="{FC77776C-14D7-48C6-B1E3-FF145FC109AB}" type="slidenum">
              <a:rPr lang="en-US" smtClean="0"/>
              <a:pPr>
                <a:defRPr/>
              </a:pPr>
              <a:t>32</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63093" y="0"/>
            <a:ext cx="2476198" cy="6263324"/>
          </a:xfrm>
          <a:prstGeom prst="rect">
            <a:avLst/>
          </a:prstGeom>
        </p:spPr>
      </p:pic>
    </p:spTree>
    <p:extLst>
      <p:ext uri="{BB962C8B-B14F-4D97-AF65-F5344CB8AC3E}">
        <p14:creationId xmlns:p14="http://schemas.microsoft.com/office/powerpoint/2010/main" val="113892912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defRPr/>
            </a:pPr>
            <a:r>
              <a:rPr lang="en" dirty="0"/>
              <a:t>New in 8.4 is support for “mixed mode,” using IPv4 and IPv6 simultaneously</a:t>
            </a:r>
            <a:r>
              <a:rPr lang="en" dirty="0" smtClean="0"/>
              <a:t>.</a:t>
            </a:r>
          </a:p>
          <a:p>
            <a:pPr lvl="0">
              <a:defRPr/>
            </a:pPr>
            <a:r>
              <a:rPr lang="en" dirty="0"/>
              <a:t>A mixed-mode pool’s central manager and </a:t>
            </a:r>
            <a:r>
              <a:rPr lang="en" dirty="0" smtClean="0"/>
              <a:t>submit nodes </a:t>
            </a:r>
            <a:r>
              <a:rPr lang="en" dirty="0"/>
              <a:t>must each be reachable on both IPv4 and IPv6</a:t>
            </a:r>
            <a:r>
              <a:rPr lang="en" dirty="0" smtClean="0"/>
              <a:t>.</a:t>
            </a:r>
          </a:p>
          <a:p>
            <a:pPr>
              <a:defRPr/>
            </a:pPr>
            <a:r>
              <a:rPr lang="en" dirty="0"/>
              <a:t>Execute nodes and (other) tool-hosting machines may be IPv4, IPv6, or both.</a:t>
            </a:r>
          </a:p>
          <a:p>
            <a:pPr>
              <a:defRPr/>
            </a:pPr>
            <a:r>
              <a:rPr lang="en" dirty="0"/>
              <a:t>ENABLE_IPV4 = TRUE</a:t>
            </a:r>
            <a:br>
              <a:rPr lang="en" dirty="0"/>
            </a:br>
            <a:r>
              <a:rPr lang="en" dirty="0"/>
              <a:t>ENABLE_IPV6 = TRUE</a:t>
            </a:r>
          </a:p>
          <a:p>
            <a:pPr lvl="0">
              <a:defRPr/>
            </a:pPr>
            <a:endParaRPr lang="en" dirty="0" smtClean="0"/>
          </a:p>
          <a:p>
            <a:pPr lvl="0">
              <a:defRPr/>
            </a:pPr>
            <a:endParaRPr lang="en-US" dirty="0" smtClean="0"/>
          </a:p>
        </p:txBody>
      </p:sp>
      <p:sp>
        <p:nvSpPr>
          <p:cNvPr id="3" name="Slide Number Placeholder 2"/>
          <p:cNvSpPr>
            <a:spLocks noGrp="1"/>
          </p:cNvSpPr>
          <p:nvPr>
            <p:ph type="sldNum" sz="quarter" idx="10"/>
          </p:nvPr>
        </p:nvSpPr>
        <p:spPr/>
        <p:txBody>
          <a:bodyPr/>
          <a:lstStyle/>
          <a:p>
            <a:pPr>
              <a:defRPr/>
            </a:pPr>
            <a:fld id="{7C005AED-D55F-41CF-BA61-07286A3EBD1E}" type="slidenum">
              <a:rPr lang="en-US"/>
              <a:pPr>
                <a:defRPr/>
              </a:pPr>
              <a:t>33</a:t>
            </a:fld>
            <a:endParaRPr lang="en-US"/>
          </a:p>
        </p:txBody>
      </p:sp>
      <p:sp>
        <p:nvSpPr>
          <p:cNvPr id="4" name="Title 3"/>
          <p:cNvSpPr>
            <a:spLocks noGrp="1"/>
          </p:cNvSpPr>
          <p:nvPr>
            <p:ph type="title"/>
          </p:nvPr>
        </p:nvSpPr>
        <p:spPr/>
        <p:txBody>
          <a:bodyPr/>
          <a:lstStyle/>
          <a:p>
            <a:pPr>
              <a:defRPr/>
            </a:pPr>
            <a:r>
              <a:rPr lang="en" dirty="0" smtClean="0"/>
              <a:t>IPv6 </a:t>
            </a:r>
            <a:r>
              <a:rPr lang="en" dirty="0"/>
              <a:t>Support</a:t>
            </a:r>
            <a:endParaRPr lang="en-US" dirty="0"/>
          </a:p>
        </p:txBody>
      </p:sp>
    </p:spTree>
    <p:extLst>
      <p:ext uri="{BB962C8B-B14F-4D97-AF65-F5344CB8AC3E}">
        <p14:creationId xmlns:p14="http://schemas.microsoft.com/office/powerpoint/2010/main" val="16146959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r>
              <a:rPr lang="en" dirty="0"/>
              <a:t>Each 8.4 daemon includes its IPv4 and its IPv6 address in its advertisement.</a:t>
            </a:r>
          </a:p>
          <a:p>
            <a:pPr lvl="0"/>
            <a:r>
              <a:rPr lang="en" dirty="0"/>
              <a:t>Older clients ignore the new information and just use IPv4.  (This was the tricky part.)</a:t>
            </a:r>
          </a:p>
          <a:p>
            <a:pPr lvl="0"/>
            <a:r>
              <a:rPr lang="en" dirty="0" smtClean="0"/>
              <a:t>8.4 clients decide which address to use based on their own configuration.</a:t>
            </a:r>
          </a:p>
          <a:p>
            <a:pPr lvl="0"/>
            <a:r>
              <a:rPr lang="en" dirty="0"/>
              <a:t>We Boldly Claim™ that everything will Just Work™.</a:t>
            </a:r>
          </a:p>
          <a:p>
            <a:endParaRPr lang="en-US" dirty="0"/>
          </a:p>
        </p:txBody>
      </p:sp>
      <p:sp>
        <p:nvSpPr>
          <p:cNvPr id="3" name="Title 2"/>
          <p:cNvSpPr>
            <a:spLocks noGrp="1"/>
          </p:cNvSpPr>
          <p:nvPr>
            <p:ph type="title"/>
          </p:nvPr>
        </p:nvSpPr>
        <p:spPr/>
        <p:txBody>
          <a:bodyPr/>
          <a:lstStyle/>
          <a:p>
            <a:r>
              <a:rPr lang="en" dirty="0"/>
              <a:t>How Mixed Mode </a:t>
            </a:r>
            <a:r>
              <a:rPr lang="en" dirty="0" smtClean="0"/>
              <a:t>Works</a:t>
            </a:r>
            <a:endParaRPr lang="en-US" dirty="0"/>
          </a:p>
        </p:txBody>
      </p:sp>
      <p:sp>
        <p:nvSpPr>
          <p:cNvPr id="4" name="Slide Number Placeholder 3"/>
          <p:cNvSpPr>
            <a:spLocks noGrp="1"/>
          </p:cNvSpPr>
          <p:nvPr>
            <p:ph type="sldNum" sz="quarter" idx="10"/>
          </p:nvPr>
        </p:nvSpPr>
        <p:spPr/>
        <p:txBody>
          <a:bodyPr/>
          <a:lstStyle/>
          <a:p>
            <a:pPr>
              <a:defRPr/>
            </a:pPr>
            <a:fld id="{B8EFBB37-BA89-4CDA-9F93-27DAA08538EF}" type="slidenum">
              <a:rPr lang="en-US" smtClean="0"/>
              <a:pPr>
                <a:defRPr/>
              </a:pPr>
              <a:t>34</a:t>
            </a:fld>
            <a:endParaRPr lang="en-US"/>
          </a:p>
        </p:txBody>
      </p:sp>
    </p:spTree>
    <p:extLst>
      <p:ext uri="{BB962C8B-B14F-4D97-AF65-F5344CB8AC3E}">
        <p14:creationId xmlns:p14="http://schemas.microsoft.com/office/powerpoint/2010/main" val="169697280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IPv6 questions?</a:t>
            </a:r>
            <a:endParaRPr lang="en-US" dirty="0"/>
          </a:p>
        </p:txBody>
      </p:sp>
      <p:sp>
        <p:nvSpPr>
          <p:cNvPr id="4" name="Slide Number Placeholder 3"/>
          <p:cNvSpPr>
            <a:spLocks noGrp="1"/>
          </p:cNvSpPr>
          <p:nvPr>
            <p:ph type="sldNum" sz="quarter" idx="10"/>
          </p:nvPr>
        </p:nvSpPr>
        <p:spPr/>
        <p:txBody>
          <a:bodyPr/>
          <a:lstStyle/>
          <a:p>
            <a:pPr>
              <a:defRPr/>
            </a:pPr>
            <a:fld id="{FC77776C-14D7-48C6-B1E3-FF145FC109AB}" type="slidenum">
              <a:rPr lang="en-US" smtClean="0"/>
              <a:pPr>
                <a:defRPr/>
              </a:pPr>
              <a:t>35</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1089" y="959142"/>
            <a:ext cx="7025831" cy="5216604"/>
          </a:xfrm>
          <a:prstGeom prst="rect">
            <a:avLst/>
          </a:prstGeom>
        </p:spPr>
      </p:pic>
    </p:spTree>
    <p:extLst>
      <p:ext uri="{BB962C8B-B14F-4D97-AF65-F5344CB8AC3E}">
        <p14:creationId xmlns:p14="http://schemas.microsoft.com/office/powerpoint/2010/main" val="255212994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09855" y="1236945"/>
            <a:ext cx="8399462" cy="4227513"/>
          </a:xfrm>
        </p:spPr>
        <p:txBody>
          <a:bodyPr/>
          <a:lstStyle/>
          <a:p>
            <a:r>
              <a:rPr lang="en-US" sz="2800" dirty="0" smtClean="0"/>
              <a:t>Jobs can request (or admins can require) that their scratch directory be encrypted in </a:t>
            </a:r>
            <a:r>
              <a:rPr lang="en-US" sz="2800" dirty="0" err="1" smtClean="0"/>
              <a:t>realtime</a:t>
            </a:r>
            <a:endParaRPr lang="en-US" sz="2800" dirty="0" smtClean="0"/>
          </a:p>
          <a:p>
            <a:pPr lvl="1"/>
            <a:r>
              <a:rPr lang="en-US" sz="2400" dirty="0" smtClean="0"/>
              <a:t>/</a:t>
            </a:r>
            <a:r>
              <a:rPr lang="en-US" sz="2400" dirty="0" err="1" smtClean="0"/>
              <a:t>tmp</a:t>
            </a:r>
            <a:r>
              <a:rPr lang="en-US" sz="2400" dirty="0" smtClean="0"/>
              <a:t> and /</a:t>
            </a:r>
            <a:r>
              <a:rPr lang="en-US" sz="2400" dirty="0" err="1" smtClean="0"/>
              <a:t>var</a:t>
            </a:r>
            <a:r>
              <a:rPr lang="en-US" sz="2400" dirty="0" smtClean="0"/>
              <a:t>/</a:t>
            </a:r>
            <a:r>
              <a:rPr lang="en-US" sz="2400" dirty="0" err="1" smtClean="0"/>
              <a:t>tmp</a:t>
            </a:r>
            <a:r>
              <a:rPr lang="en-US" sz="2400" dirty="0" smtClean="0"/>
              <a:t> output also </a:t>
            </a:r>
            <a:r>
              <a:rPr lang="en-US" sz="2400" dirty="0" smtClean="0"/>
              <a:t>encrypted</a:t>
            </a:r>
          </a:p>
          <a:p>
            <a:pPr lvl="1"/>
            <a:r>
              <a:rPr lang="en-US" sz="2400" dirty="0" smtClean="0"/>
              <a:t>Put </a:t>
            </a:r>
            <a:r>
              <a:rPr lang="en-US" sz="2400" dirty="0" err="1" smtClean="0">
                <a:latin typeface="Courier New" panose="02070309020205020404" pitchFamily="49" charset="0"/>
                <a:cs typeface="Courier New" panose="02070309020205020404" pitchFamily="49" charset="0"/>
              </a:rPr>
              <a:t>encrypt_execute_directory</a:t>
            </a:r>
            <a:r>
              <a:rPr lang="en-US" sz="2400" dirty="0" smtClean="0">
                <a:latin typeface="Courier New" panose="02070309020205020404" pitchFamily="49" charset="0"/>
                <a:cs typeface="Courier New" panose="02070309020205020404" pitchFamily="49" charset="0"/>
              </a:rPr>
              <a:t>=True </a:t>
            </a:r>
            <a:r>
              <a:rPr lang="en-US" sz="2400" dirty="0" smtClean="0">
                <a:cs typeface="Courier New" panose="02070309020205020404" pitchFamily="49" charset="0"/>
              </a:rPr>
              <a:t>in job submit file (or </a:t>
            </a:r>
            <a:r>
              <a:rPr lang="en-US" sz="2400" dirty="0" err="1" smtClean="0">
                <a:cs typeface="Courier New" panose="02070309020205020404" pitchFamily="49" charset="0"/>
              </a:rPr>
              <a:t>condor_config</a:t>
            </a:r>
            <a:r>
              <a:rPr lang="en-US" sz="2400" dirty="0" smtClean="0">
                <a:cs typeface="Courier New" panose="02070309020205020404" pitchFamily="49" charset="0"/>
              </a:rPr>
              <a:t>)</a:t>
            </a:r>
            <a:r>
              <a:rPr lang="en-US" sz="2400" dirty="0" smtClean="0"/>
              <a:t> </a:t>
            </a:r>
            <a:endParaRPr lang="en-US" sz="2400" dirty="0" smtClean="0"/>
          </a:p>
          <a:p>
            <a:r>
              <a:rPr lang="en-US" sz="2800" dirty="0" smtClean="0"/>
              <a:t>Only the </a:t>
            </a:r>
            <a:r>
              <a:rPr lang="en-US" sz="2800" dirty="0" err="1" smtClean="0"/>
              <a:t>condor_starter</a:t>
            </a:r>
            <a:r>
              <a:rPr lang="en-US" sz="2800" dirty="0" smtClean="0"/>
              <a:t> and job processes can see the </a:t>
            </a:r>
            <a:r>
              <a:rPr lang="en-US" sz="2800" dirty="0" err="1" smtClean="0"/>
              <a:t>cleartext</a:t>
            </a:r>
            <a:endParaRPr lang="en-US" sz="2800" dirty="0"/>
          </a:p>
          <a:p>
            <a:pPr lvl="1"/>
            <a:r>
              <a:rPr lang="en-US" sz="2400" dirty="0" smtClean="0"/>
              <a:t>Even a root </a:t>
            </a:r>
            <a:r>
              <a:rPr lang="en-US" sz="2400" dirty="0" err="1" smtClean="0"/>
              <a:t>ssh</a:t>
            </a:r>
            <a:r>
              <a:rPr lang="en-US" sz="2400" dirty="0" smtClean="0"/>
              <a:t> login / </a:t>
            </a:r>
            <a:r>
              <a:rPr lang="en-US" sz="2400" dirty="0" err="1" smtClean="0"/>
              <a:t>cron</a:t>
            </a:r>
            <a:r>
              <a:rPr lang="en-US" sz="2400" dirty="0" smtClean="0"/>
              <a:t> job will not see the </a:t>
            </a:r>
            <a:r>
              <a:rPr lang="en-US" sz="2400" dirty="0" err="1" smtClean="0"/>
              <a:t>cleartext</a:t>
            </a:r>
            <a:r>
              <a:rPr lang="en-US" sz="2400" dirty="0" smtClean="0"/>
              <a:t> </a:t>
            </a:r>
          </a:p>
          <a:p>
            <a:pPr lvl="1"/>
            <a:r>
              <a:rPr lang="en-US" sz="2400" dirty="0" smtClean="0"/>
              <a:t>Batch, interactive, and </a:t>
            </a:r>
            <a:r>
              <a:rPr lang="en-US" sz="2400" dirty="0" err="1" smtClean="0"/>
              <a:t>condor_ssh_to_job</a:t>
            </a:r>
            <a:r>
              <a:rPr lang="en-US" sz="2400" dirty="0" smtClean="0"/>
              <a:t> works</a:t>
            </a:r>
          </a:p>
        </p:txBody>
      </p:sp>
      <p:sp>
        <p:nvSpPr>
          <p:cNvPr id="3" name="Title 2"/>
          <p:cNvSpPr>
            <a:spLocks noGrp="1"/>
          </p:cNvSpPr>
          <p:nvPr>
            <p:ph type="title"/>
          </p:nvPr>
        </p:nvSpPr>
        <p:spPr/>
        <p:txBody>
          <a:bodyPr/>
          <a:lstStyle/>
          <a:p>
            <a:r>
              <a:rPr lang="en-US" dirty="0" smtClean="0"/>
              <a:t>Encrypted Execute Directory</a:t>
            </a:r>
            <a:endParaRPr lang="en-US" dirty="0"/>
          </a:p>
        </p:txBody>
      </p:sp>
      <p:sp>
        <p:nvSpPr>
          <p:cNvPr id="4" name="Slide Number Placeholder 3"/>
          <p:cNvSpPr>
            <a:spLocks noGrp="1"/>
          </p:cNvSpPr>
          <p:nvPr>
            <p:ph type="sldNum" sz="quarter" idx="10"/>
          </p:nvPr>
        </p:nvSpPr>
        <p:spPr/>
        <p:txBody>
          <a:bodyPr/>
          <a:lstStyle/>
          <a:p>
            <a:pPr>
              <a:defRPr/>
            </a:pPr>
            <a:fld id="{FC77776C-14D7-48C6-B1E3-FF145FC109AB}" type="slidenum">
              <a:rPr lang="en-US" smtClean="0"/>
              <a:pPr>
                <a:defRPr/>
              </a:pPr>
              <a:t>36</a:t>
            </a:fld>
            <a:endParaRPr lang="en-US" dirty="0"/>
          </a:p>
        </p:txBody>
      </p:sp>
    </p:spTree>
    <p:extLst>
      <p:ext uri="{BB962C8B-B14F-4D97-AF65-F5344CB8AC3E}">
        <p14:creationId xmlns:p14="http://schemas.microsoft.com/office/powerpoint/2010/main" val="206018062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When making network connections, the server has to decide if it authorizes the client:</a:t>
            </a:r>
          </a:p>
          <a:p>
            <a:pPr lvl="1"/>
            <a:r>
              <a:rPr lang="en-US" dirty="0" smtClean="0"/>
              <a:t>ALLOW_READ, ALLOW_WRITE, etc.</a:t>
            </a:r>
          </a:p>
          <a:p>
            <a:pPr marL="457200" lvl="1" indent="0">
              <a:buNone/>
            </a:pPr>
            <a:endParaRPr lang="en-US" dirty="0" smtClean="0"/>
          </a:p>
          <a:p>
            <a:pPr marL="457200" lvl="1" indent="0">
              <a:buNone/>
            </a:pPr>
            <a:r>
              <a:rPr lang="en-US" sz="2400" dirty="0" smtClean="0">
                <a:latin typeface="Courier New"/>
                <a:cs typeface="Courier New"/>
              </a:rPr>
              <a:t>ALLOW_ADMINISTRATOR = </a:t>
            </a:r>
            <a:r>
              <a:rPr lang="en-US" sz="2400" dirty="0" err="1" smtClean="0">
                <a:latin typeface="Courier New"/>
                <a:cs typeface="Courier New"/>
              </a:rPr>
              <a:t>tannenba@cs.wisc.edu</a:t>
            </a:r>
            <a:endParaRPr lang="en-US" sz="2400" dirty="0">
              <a:latin typeface="Courier New"/>
              <a:cs typeface="Courier New"/>
            </a:endParaRPr>
          </a:p>
        </p:txBody>
      </p:sp>
      <p:sp>
        <p:nvSpPr>
          <p:cNvPr id="3" name="Title 2"/>
          <p:cNvSpPr>
            <a:spLocks noGrp="1"/>
          </p:cNvSpPr>
          <p:nvPr>
            <p:ph type="title"/>
          </p:nvPr>
        </p:nvSpPr>
        <p:spPr/>
        <p:txBody>
          <a:bodyPr/>
          <a:lstStyle/>
          <a:p>
            <a:r>
              <a:rPr lang="en-US" dirty="0" smtClean="0"/>
              <a:t>Authorization Propagation</a:t>
            </a:r>
            <a:endParaRPr lang="en-US" dirty="0"/>
          </a:p>
        </p:txBody>
      </p:sp>
      <p:sp>
        <p:nvSpPr>
          <p:cNvPr id="4" name="Slide Number Placeholder 3"/>
          <p:cNvSpPr>
            <a:spLocks noGrp="1"/>
          </p:cNvSpPr>
          <p:nvPr>
            <p:ph type="sldNum" sz="quarter" idx="10"/>
          </p:nvPr>
        </p:nvSpPr>
        <p:spPr/>
        <p:txBody>
          <a:bodyPr/>
          <a:lstStyle/>
          <a:p>
            <a:pPr>
              <a:defRPr/>
            </a:pPr>
            <a:fld id="{FC77776C-14D7-48C6-B1E3-FF145FC109AB}" type="slidenum">
              <a:rPr lang="en-US" smtClean="0"/>
              <a:pPr>
                <a:defRPr/>
              </a:pPr>
              <a:t>37</a:t>
            </a:fld>
            <a:endParaRPr lang="en-US" dirty="0"/>
          </a:p>
        </p:txBody>
      </p:sp>
    </p:spTree>
    <p:extLst>
      <p:ext uri="{BB962C8B-B14F-4D97-AF65-F5344CB8AC3E}">
        <p14:creationId xmlns:p14="http://schemas.microsoft.com/office/powerpoint/2010/main" val="24513858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In </a:t>
            </a:r>
            <a:r>
              <a:rPr lang="en-US" dirty="0" err="1" smtClean="0"/>
              <a:t>HTCondor</a:t>
            </a:r>
            <a:r>
              <a:rPr lang="en-US" dirty="0" smtClean="0"/>
              <a:t> 8.2.X and earlier, if the server did not authorize the client, it simply closed the TCP connection</a:t>
            </a:r>
          </a:p>
          <a:p>
            <a:r>
              <a:rPr lang="en-US" dirty="0" smtClean="0"/>
              <a:t>This caused a lot of frustration for clients, as commands would fail with cryptic error messages, or sometimes no error at all!</a:t>
            </a:r>
            <a:endParaRPr lang="en-US" dirty="0"/>
          </a:p>
        </p:txBody>
      </p:sp>
      <p:sp>
        <p:nvSpPr>
          <p:cNvPr id="3" name="Title 2"/>
          <p:cNvSpPr>
            <a:spLocks noGrp="1"/>
          </p:cNvSpPr>
          <p:nvPr>
            <p:ph type="title"/>
          </p:nvPr>
        </p:nvSpPr>
        <p:spPr/>
        <p:txBody>
          <a:bodyPr/>
          <a:lstStyle/>
          <a:p>
            <a:r>
              <a:rPr lang="en-US" dirty="0"/>
              <a:t>Authorization Propagation</a:t>
            </a:r>
          </a:p>
        </p:txBody>
      </p:sp>
      <p:sp>
        <p:nvSpPr>
          <p:cNvPr id="4" name="Slide Number Placeholder 3"/>
          <p:cNvSpPr>
            <a:spLocks noGrp="1"/>
          </p:cNvSpPr>
          <p:nvPr>
            <p:ph type="sldNum" sz="quarter" idx="10"/>
          </p:nvPr>
        </p:nvSpPr>
        <p:spPr/>
        <p:txBody>
          <a:bodyPr/>
          <a:lstStyle/>
          <a:p>
            <a:pPr>
              <a:defRPr/>
            </a:pPr>
            <a:fld id="{FC77776C-14D7-48C6-B1E3-FF145FC109AB}" type="slidenum">
              <a:rPr lang="en-US" smtClean="0"/>
              <a:pPr>
                <a:defRPr/>
              </a:pPr>
              <a:t>38</a:t>
            </a:fld>
            <a:endParaRPr lang="en-US" dirty="0"/>
          </a:p>
        </p:txBody>
      </p:sp>
    </p:spTree>
    <p:extLst>
      <p:ext uri="{BB962C8B-B14F-4D97-AF65-F5344CB8AC3E}">
        <p14:creationId xmlns:p14="http://schemas.microsoft.com/office/powerpoint/2010/main" val="20573634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Send a command:</a:t>
            </a:r>
          </a:p>
          <a:p>
            <a:pPr marL="0" indent="0">
              <a:buNone/>
            </a:pPr>
            <a:r>
              <a:rPr lang="en-US" sz="2400" dirty="0">
                <a:latin typeface="Courier New"/>
                <a:cs typeface="Courier New"/>
              </a:rPr>
              <a:t>% </a:t>
            </a:r>
            <a:r>
              <a:rPr lang="en-US" sz="2400" dirty="0" err="1">
                <a:latin typeface="Courier New"/>
                <a:cs typeface="Courier New"/>
              </a:rPr>
              <a:t>condor_restart</a:t>
            </a:r>
            <a:r>
              <a:rPr lang="en-US" sz="2400" dirty="0">
                <a:latin typeface="Courier New"/>
                <a:cs typeface="Courier New"/>
              </a:rPr>
              <a:t> -master</a:t>
            </a:r>
          </a:p>
          <a:p>
            <a:pPr marL="0" indent="0">
              <a:buNone/>
            </a:pPr>
            <a:r>
              <a:rPr lang="en-US" sz="2400" dirty="0">
                <a:latin typeface="Courier New"/>
                <a:cs typeface="Courier New"/>
              </a:rPr>
              <a:t>Sent "Restart" command to local </a:t>
            </a:r>
            <a:r>
              <a:rPr lang="en-US" sz="2400" dirty="0" smtClean="0">
                <a:latin typeface="Courier New"/>
                <a:cs typeface="Courier New"/>
              </a:rPr>
              <a:t>master</a:t>
            </a:r>
          </a:p>
          <a:p>
            <a:pPr marL="0" indent="0">
              <a:buNone/>
            </a:pPr>
            <a:endParaRPr lang="en-US" dirty="0"/>
          </a:p>
          <a:p>
            <a:r>
              <a:rPr lang="en-US" dirty="0" smtClean="0"/>
              <a:t>But did it take effect?  </a:t>
            </a:r>
            <a:r>
              <a:rPr lang="en-US" dirty="0" err="1" smtClean="0"/>
              <a:t>MasterLog</a:t>
            </a:r>
            <a:r>
              <a:rPr lang="en-US" dirty="0" smtClean="0"/>
              <a:t>:</a:t>
            </a:r>
          </a:p>
          <a:p>
            <a:pPr marL="0" indent="0">
              <a:buNone/>
            </a:pPr>
            <a:r>
              <a:rPr lang="en-US" sz="2400" dirty="0">
                <a:latin typeface="Courier New"/>
                <a:cs typeface="Courier New"/>
              </a:rPr>
              <a:t>05/20/15 06:22:59 PERMISSION DENIED to </a:t>
            </a:r>
            <a:r>
              <a:rPr lang="en-US" sz="2400" dirty="0" err="1">
                <a:latin typeface="Courier New"/>
                <a:cs typeface="Courier New"/>
              </a:rPr>
              <a:t>unauthenticated@unmapped</a:t>
            </a:r>
            <a:r>
              <a:rPr lang="en-US" sz="2400" dirty="0">
                <a:latin typeface="Courier New"/>
                <a:cs typeface="Courier New"/>
              </a:rPr>
              <a:t> from host 128.105.121.64 for command 453 (</a:t>
            </a:r>
            <a:r>
              <a:rPr lang="en-US" sz="2400" dirty="0" smtClean="0">
                <a:latin typeface="Courier New"/>
                <a:cs typeface="Courier New"/>
              </a:rPr>
              <a:t>RESTART</a:t>
            </a:r>
            <a:r>
              <a:rPr lang="en-US" sz="2400" dirty="0">
                <a:latin typeface="Courier New"/>
                <a:cs typeface="Courier New"/>
              </a:rPr>
              <a:t>)</a:t>
            </a:r>
            <a:endParaRPr lang="en-US" sz="2400" dirty="0" smtClean="0">
              <a:latin typeface="Courier New"/>
              <a:cs typeface="Courier New"/>
            </a:endParaRPr>
          </a:p>
        </p:txBody>
      </p:sp>
      <p:sp>
        <p:nvSpPr>
          <p:cNvPr id="3" name="Title 2"/>
          <p:cNvSpPr>
            <a:spLocks noGrp="1"/>
          </p:cNvSpPr>
          <p:nvPr>
            <p:ph type="title"/>
          </p:nvPr>
        </p:nvSpPr>
        <p:spPr/>
        <p:txBody>
          <a:bodyPr/>
          <a:lstStyle/>
          <a:p>
            <a:r>
              <a:rPr lang="en-US" dirty="0"/>
              <a:t>Authorization Propagation</a:t>
            </a:r>
          </a:p>
        </p:txBody>
      </p:sp>
      <p:sp>
        <p:nvSpPr>
          <p:cNvPr id="4" name="Slide Number Placeholder 3"/>
          <p:cNvSpPr>
            <a:spLocks noGrp="1"/>
          </p:cNvSpPr>
          <p:nvPr>
            <p:ph type="sldNum" sz="quarter" idx="10"/>
          </p:nvPr>
        </p:nvSpPr>
        <p:spPr/>
        <p:txBody>
          <a:bodyPr/>
          <a:lstStyle/>
          <a:p>
            <a:pPr>
              <a:defRPr/>
            </a:pPr>
            <a:fld id="{FC77776C-14D7-48C6-B1E3-FF145FC109AB}" type="slidenum">
              <a:rPr lang="en-US" smtClean="0"/>
              <a:pPr>
                <a:defRPr/>
              </a:pPr>
              <a:t>39</a:t>
            </a:fld>
            <a:endParaRPr lang="en-US" dirty="0"/>
          </a:p>
        </p:txBody>
      </p:sp>
    </p:spTree>
    <p:extLst>
      <p:ext uri="{BB962C8B-B14F-4D97-AF65-F5344CB8AC3E}">
        <p14:creationId xmlns:p14="http://schemas.microsoft.com/office/powerpoint/2010/main" val="32481676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14869" y="977979"/>
            <a:ext cx="4537014" cy="5027184"/>
          </a:xfrm>
        </p:spPr>
        <p:txBody>
          <a:bodyPr/>
          <a:lstStyle/>
          <a:p>
            <a:r>
              <a:rPr lang="en-US" sz="2400" dirty="0"/>
              <a:t>EC2 Grid Job Improvements</a:t>
            </a:r>
          </a:p>
          <a:p>
            <a:r>
              <a:rPr lang="en-US" sz="2400" dirty="0"/>
              <a:t>Better support for OpenStack</a:t>
            </a:r>
          </a:p>
          <a:p>
            <a:r>
              <a:rPr lang="en-US" sz="2400" dirty="0"/>
              <a:t>Google Compute Engine Jobs</a:t>
            </a:r>
          </a:p>
          <a:p>
            <a:r>
              <a:rPr lang="en-US" sz="2400" dirty="0"/>
              <a:t>HTCondor submit jobs into BOINC </a:t>
            </a:r>
          </a:p>
          <a:p>
            <a:r>
              <a:rPr lang="en-US" sz="2400" dirty="0" smtClean="0"/>
              <a:t>Scalability over slow </a:t>
            </a:r>
            <a:r>
              <a:rPr lang="en-US" sz="2400" dirty="0"/>
              <a:t>links</a:t>
            </a:r>
          </a:p>
          <a:p>
            <a:r>
              <a:rPr lang="en-US" sz="2400" dirty="0"/>
              <a:t>GPU Support</a:t>
            </a:r>
          </a:p>
          <a:p>
            <a:r>
              <a:rPr lang="en-US" sz="2400" dirty="0"/>
              <a:t>New Configuration File </a:t>
            </a:r>
            <a:r>
              <a:rPr lang="en-US" sz="2400" dirty="0" smtClean="0"/>
              <a:t>Constructs including includes, conditionals, meta-knobs</a:t>
            </a:r>
            <a:endParaRPr lang="en-US" sz="2400" dirty="0"/>
          </a:p>
        </p:txBody>
      </p:sp>
      <p:sp>
        <p:nvSpPr>
          <p:cNvPr id="3" name="Title 2"/>
          <p:cNvSpPr>
            <a:spLocks noGrp="1"/>
          </p:cNvSpPr>
          <p:nvPr>
            <p:ph type="title"/>
          </p:nvPr>
        </p:nvSpPr>
        <p:spPr/>
        <p:txBody>
          <a:bodyPr/>
          <a:lstStyle/>
          <a:p>
            <a:r>
              <a:rPr lang="en-US" dirty="0" smtClean="0"/>
              <a:t>HTCondor v8.2 Enhancements</a:t>
            </a:r>
            <a:endParaRPr lang="en-US" dirty="0"/>
          </a:p>
        </p:txBody>
      </p:sp>
      <p:sp>
        <p:nvSpPr>
          <p:cNvPr id="4" name="Slide Number Placeholder 3"/>
          <p:cNvSpPr>
            <a:spLocks noGrp="1"/>
          </p:cNvSpPr>
          <p:nvPr>
            <p:ph type="sldNum" sz="quarter" idx="10"/>
          </p:nvPr>
        </p:nvSpPr>
        <p:spPr/>
        <p:txBody>
          <a:bodyPr/>
          <a:lstStyle/>
          <a:p>
            <a:pPr>
              <a:defRPr/>
            </a:pPr>
            <a:fld id="{FC77776C-14D7-48C6-B1E3-FF145FC109AB}" type="slidenum">
              <a:rPr lang="en-US" smtClean="0"/>
              <a:pPr>
                <a:defRPr/>
              </a:pPr>
              <a:t>4</a:t>
            </a:fld>
            <a:endParaRPr lang="en-US" dirty="0"/>
          </a:p>
        </p:txBody>
      </p:sp>
      <p:sp>
        <p:nvSpPr>
          <p:cNvPr id="7" name="Content Placeholder 1"/>
          <p:cNvSpPr txBox="1">
            <a:spLocks/>
          </p:cNvSpPr>
          <p:nvPr/>
        </p:nvSpPr>
        <p:spPr bwMode="auto">
          <a:xfrm>
            <a:off x="4635855" y="998655"/>
            <a:ext cx="4508145" cy="50573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808000"/>
              </a:buClr>
              <a:buSzPct val="120000"/>
              <a:buChar char="›"/>
              <a:defRPr sz="3200">
                <a:solidFill>
                  <a:schemeClr val="tx1"/>
                </a:solidFill>
                <a:latin typeface="+mn-lt"/>
                <a:ea typeface="MS PGothic" pitchFamily="34" charset="-128"/>
                <a:cs typeface="MS PGothic" pitchFamily="34" charset="-128"/>
              </a:defRPr>
            </a:lvl1pPr>
            <a:lvl2pPr marL="742950" indent="-285750" algn="l" rtl="0" eaLnBrk="1" fontAlgn="base" hangingPunct="1">
              <a:spcBef>
                <a:spcPct val="20000"/>
              </a:spcBef>
              <a:spcAft>
                <a:spcPct val="0"/>
              </a:spcAft>
              <a:buSzPct val="90000"/>
              <a:buFont typeface="Marlett" pitchFamily="2" charset="2"/>
              <a:buChar char="h"/>
              <a:defRPr sz="2800">
                <a:solidFill>
                  <a:schemeClr val="tx1"/>
                </a:solidFill>
                <a:latin typeface="+mn-lt"/>
                <a:ea typeface="MS PGothic" pitchFamily="34" charset="-128"/>
                <a:cs typeface="Arial" charset="0"/>
              </a:defRPr>
            </a:lvl2pPr>
            <a:lvl3pPr marL="1143000" indent="-228600" algn="l" rtl="0" eaLnBrk="1" fontAlgn="base" hangingPunct="1">
              <a:spcBef>
                <a:spcPct val="20000"/>
              </a:spcBef>
              <a:spcAft>
                <a:spcPct val="0"/>
              </a:spcAft>
              <a:buChar char="•"/>
              <a:defRPr sz="2400">
                <a:solidFill>
                  <a:schemeClr val="tx1"/>
                </a:solidFill>
                <a:latin typeface="+mn-lt"/>
                <a:ea typeface="Arial" charset="0"/>
                <a:cs typeface="Arial" charset="0"/>
              </a:defRPr>
            </a:lvl3pPr>
            <a:lvl4pPr marL="1600200" indent="-228600" algn="l" rtl="0" eaLnBrk="1" fontAlgn="base" hangingPunct="1">
              <a:spcBef>
                <a:spcPct val="20000"/>
              </a:spcBef>
              <a:spcAft>
                <a:spcPct val="0"/>
              </a:spcAft>
              <a:buChar char="–"/>
              <a:defRPr sz="2000">
                <a:solidFill>
                  <a:schemeClr val="tx1"/>
                </a:solidFill>
                <a:latin typeface="+mn-lt"/>
                <a:ea typeface="Arial" charset="0"/>
                <a:cs typeface="Arial" charset="0"/>
              </a:defRPr>
            </a:lvl4pPr>
            <a:lvl5pPr marL="2057400" indent="-228600" algn="l" rtl="0" eaLnBrk="1" fontAlgn="base" hangingPunct="1">
              <a:spcBef>
                <a:spcPct val="20000"/>
              </a:spcBef>
              <a:spcAft>
                <a:spcPct val="0"/>
              </a:spcAft>
              <a:buChar char="»"/>
              <a:defRPr sz="2000">
                <a:solidFill>
                  <a:schemeClr val="tx1"/>
                </a:solidFill>
                <a:latin typeface="+mn-lt"/>
                <a:ea typeface="Arial" charset="0"/>
                <a:cs typeface="Arial" charset="0"/>
              </a:defRPr>
            </a:lvl5pPr>
            <a:lvl6pPr marL="2514600" indent="-228600" algn="l" rtl="0" eaLnBrk="1" fontAlgn="base" hangingPunct="1">
              <a:spcBef>
                <a:spcPct val="20000"/>
              </a:spcBef>
              <a:spcAft>
                <a:spcPct val="0"/>
              </a:spcAft>
              <a:buChar char="»"/>
              <a:defRPr sz="2000">
                <a:solidFill>
                  <a:schemeClr val="tx1"/>
                </a:solidFill>
                <a:latin typeface="+mn-lt"/>
                <a:ea typeface="Arial" charset="0"/>
                <a:cs typeface="+mn-cs"/>
              </a:defRPr>
            </a:lvl6pPr>
            <a:lvl7pPr marL="2971800" indent="-228600" algn="l" rtl="0" eaLnBrk="1" fontAlgn="base" hangingPunct="1">
              <a:spcBef>
                <a:spcPct val="20000"/>
              </a:spcBef>
              <a:spcAft>
                <a:spcPct val="0"/>
              </a:spcAft>
              <a:buChar char="»"/>
              <a:defRPr sz="2000">
                <a:solidFill>
                  <a:schemeClr val="tx1"/>
                </a:solidFill>
                <a:latin typeface="+mn-lt"/>
                <a:ea typeface="Arial" charset="0"/>
                <a:cs typeface="+mn-cs"/>
              </a:defRPr>
            </a:lvl7pPr>
            <a:lvl8pPr marL="3429000" indent="-228600" algn="l" rtl="0" eaLnBrk="1" fontAlgn="base" hangingPunct="1">
              <a:spcBef>
                <a:spcPct val="20000"/>
              </a:spcBef>
              <a:spcAft>
                <a:spcPct val="0"/>
              </a:spcAft>
              <a:buChar char="»"/>
              <a:defRPr sz="2000">
                <a:solidFill>
                  <a:schemeClr val="tx1"/>
                </a:solidFill>
                <a:latin typeface="+mn-lt"/>
                <a:ea typeface="Arial" charset="0"/>
                <a:cs typeface="+mn-cs"/>
              </a:defRPr>
            </a:lvl8pPr>
            <a:lvl9pPr marL="3886200" indent="-228600" algn="l" rtl="0" eaLnBrk="1" fontAlgn="base" hangingPunct="1">
              <a:spcBef>
                <a:spcPct val="20000"/>
              </a:spcBef>
              <a:spcAft>
                <a:spcPct val="0"/>
              </a:spcAft>
              <a:buChar char="»"/>
              <a:defRPr sz="2000">
                <a:solidFill>
                  <a:schemeClr val="tx1"/>
                </a:solidFill>
                <a:latin typeface="+mn-lt"/>
                <a:ea typeface="Arial" charset="0"/>
                <a:cs typeface="+mn-cs"/>
              </a:defRPr>
            </a:lvl9pPr>
          </a:lstStyle>
          <a:p>
            <a:r>
              <a:rPr lang="en-US" sz="2400" dirty="0" smtClean="0"/>
              <a:t>Asynchronous Stage-out </a:t>
            </a:r>
            <a:r>
              <a:rPr lang="en-US" sz="2400" dirty="0"/>
              <a:t>of Job Output</a:t>
            </a:r>
          </a:p>
          <a:p>
            <a:r>
              <a:rPr lang="en-US" sz="2400" dirty="0"/>
              <a:t>Ganglia Monitoring </a:t>
            </a:r>
            <a:r>
              <a:rPr lang="en-US" sz="2400" dirty="0" smtClean="0"/>
              <a:t>via </a:t>
            </a:r>
            <a:r>
              <a:rPr lang="en-US" sz="2400" dirty="0" err="1" smtClean="0"/>
              <a:t>condor_gangliad</a:t>
            </a:r>
            <a:endParaRPr lang="en-US" sz="2400" dirty="0"/>
          </a:p>
          <a:p>
            <a:r>
              <a:rPr lang="en-US" sz="2400" dirty="0" err="1"/>
              <a:t>condor_sos</a:t>
            </a:r>
            <a:endParaRPr lang="en-US" sz="2400" dirty="0"/>
          </a:p>
          <a:p>
            <a:r>
              <a:rPr lang="en-US" sz="2400" dirty="0"/>
              <a:t>Dynamic file transfer scheduling via disk I/O Load</a:t>
            </a:r>
          </a:p>
          <a:p>
            <a:r>
              <a:rPr lang="en-US" sz="2400" dirty="0"/>
              <a:t>Daily pool job run statistics via </a:t>
            </a:r>
            <a:r>
              <a:rPr lang="en-US" sz="2400" dirty="0" err="1"/>
              <a:t>condor_job_report</a:t>
            </a:r>
            <a:endParaRPr lang="en-US" sz="2400" dirty="0"/>
          </a:p>
          <a:p>
            <a:r>
              <a:rPr lang="en-US" sz="2400" dirty="0"/>
              <a:t>Monitoring via </a:t>
            </a:r>
            <a:r>
              <a:rPr lang="en-US" sz="2400" dirty="0" err="1"/>
              <a:t>BigPanDAmon</a:t>
            </a:r>
            <a:endParaRPr lang="en-US" sz="2400" dirty="0"/>
          </a:p>
        </p:txBody>
      </p:sp>
      <p:sp>
        <p:nvSpPr>
          <p:cNvPr id="8" name="WordArt 7"/>
          <p:cNvSpPr>
            <a:spLocks noChangeArrowheads="1" noChangeShapeType="1" noTextEdit="1"/>
          </p:cNvSpPr>
          <p:nvPr/>
        </p:nvSpPr>
        <p:spPr bwMode="auto">
          <a:xfrm>
            <a:off x="1295400" y="1828800"/>
            <a:ext cx="6172200" cy="3200400"/>
          </a:xfrm>
          <a:prstGeom prst="rect">
            <a:avLst/>
          </a:prstGeom>
        </p:spPr>
        <p:txBody>
          <a:bodyPr wrap="none" fromWordArt="1">
            <a:prstTxWarp prst="textCascadeUp">
              <a:avLst>
                <a:gd name="adj" fmla="val 44444"/>
              </a:avLst>
            </a:prstTxWarp>
            <a:scene3d>
              <a:camera prst="legacyPerspectiveFront">
                <a:rot lat="20519994" lon="1080000" rev="0"/>
              </a:camera>
              <a:lightRig rig="legacyHarsh2" dir="b"/>
            </a:scene3d>
            <a:sp3d extrusionH="430200" prstMaterial="legacyMatte">
              <a:extrusionClr>
                <a:srgbClr val="FF6600"/>
              </a:extrusionClr>
            </a:sp3d>
          </a:bodyPr>
          <a:lstStyle/>
          <a:p>
            <a:pPr algn="ctr"/>
            <a:r>
              <a:rPr lang="en-US" sz="3600" kern="10" dirty="0">
                <a:ln w="9525">
                  <a:round/>
                  <a:headEnd/>
                  <a:tailEnd/>
                </a:ln>
                <a:gradFill rotWithShape="1">
                  <a:gsLst>
                    <a:gs pos="0">
                      <a:srgbClr val="FFE701"/>
                    </a:gs>
                    <a:gs pos="100000">
                      <a:srgbClr val="FE3E02"/>
                    </a:gs>
                  </a:gsLst>
                  <a:lin ang="5400000" scaled="1"/>
                </a:gradFill>
                <a:latin typeface="Impact"/>
              </a:rPr>
              <a:t>Last Year's News</a:t>
            </a:r>
          </a:p>
        </p:txBody>
      </p:sp>
    </p:spTree>
    <p:extLst>
      <p:ext uri="{BB962C8B-B14F-4D97-AF65-F5344CB8AC3E}">
        <p14:creationId xmlns:p14="http://schemas.microsoft.com/office/powerpoint/2010/main" val="3737436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In 8.3.6 and beyond, authorization information is given back to the client during the command protocol</a:t>
            </a:r>
            <a:endParaRPr lang="en-US" dirty="0"/>
          </a:p>
          <a:p>
            <a:r>
              <a:rPr lang="en-US" dirty="0" smtClean="0"/>
              <a:t>No extra network round trips needed!</a:t>
            </a:r>
          </a:p>
          <a:p>
            <a:endParaRPr lang="en-US" dirty="0" smtClean="0"/>
          </a:p>
          <a:p>
            <a:pPr marL="0" indent="0">
              <a:buNone/>
            </a:pPr>
            <a:r>
              <a:rPr lang="en-US" sz="2000" dirty="0" smtClean="0">
                <a:latin typeface="Courier New"/>
                <a:cs typeface="Courier New"/>
              </a:rPr>
              <a:t>% </a:t>
            </a:r>
            <a:r>
              <a:rPr lang="en-US" sz="2000" dirty="0" err="1" smtClean="0">
                <a:latin typeface="Courier New"/>
                <a:cs typeface="Courier New"/>
              </a:rPr>
              <a:t>condor_restart</a:t>
            </a:r>
            <a:r>
              <a:rPr lang="en-US" sz="2000" dirty="0" smtClean="0">
                <a:latin typeface="Courier New"/>
                <a:cs typeface="Courier New"/>
              </a:rPr>
              <a:t> –master</a:t>
            </a:r>
            <a:endParaRPr lang="en-US" sz="2000" dirty="0">
              <a:latin typeface="Courier New"/>
              <a:cs typeface="Courier New"/>
            </a:endParaRPr>
          </a:p>
          <a:p>
            <a:pPr marL="0" indent="0">
              <a:buNone/>
            </a:pPr>
            <a:r>
              <a:rPr lang="en-US" sz="2000" dirty="0">
                <a:latin typeface="Courier New"/>
                <a:cs typeface="Courier New"/>
              </a:rPr>
              <a:t>SECMAN:2010:Received "DENIED" from server for user </a:t>
            </a:r>
            <a:r>
              <a:rPr lang="en-US" sz="2000" dirty="0" err="1">
                <a:latin typeface="Courier New"/>
                <a:cs typeface="Courier New"/>
              </a:rPr>
              <a:t>zmiller@cs.wisc.edu</a:t>
            </a:r>
            <a:r>
              <a:rPr lang="en-US" sz="2000" dirty="0">
                <a:latin typeface="Courier New"/>
                <a:cs typeface="Courier New"/>
              </a:rPr>
              <a:t> using method FS.</a:t>
            </a:r>
          </a:p>
          <a:p>
            <a:pPr marL="0" indent="0">
              <a:buNone/>
            </a:pPr>
            <a:r>
              <a:rPr lang="en-US" sz="2000" dirty="0" smtClean="0">
                <a:latin typeface="Courier New"/>
                <a:cs typeface="Courier New"/>
              </a:rPr>
              <a:t>Can't </a:t>
            </a:r>
            <a:r>
              <a:rPr lang="en-US" sz="2000" dirty="0">
                <a:latin typeface="Courier New"/>
                <a:cs typeface="Courier New"/>
              </a:rPr>
              <a:t>send Restart command to local master</a:t>
            </a:r>
          </a:p>
        </p:txBody>
      </p:sp>
      <p:sp>
        <p:nvSpPr>
          <p:cNvPr id="3" name="Title 2"/>
          <p:cNvSpPr>
            <a:spLocks noGrp="1"/>
          </p:cNvSpPr>
          <p:nvPr>
            <p:ph type="title"/>
          </p:nvPr>
        </p:nvSpPr>
        <p:spPr/>
        <p:txBody>
          <a:bodyPr/>
          <a:lstStyle/>
          <a:p>
            <a:r>
              <a:rPr lang="en-US" dirty="0"/>
              <a:t>Authorization Propagation</a:t>
            </a:r>
          </a:p>
        </p:txBody>
      </p:sp>
      <p:sp>
        <p:nvSpPr>
          <p:cNvPr id="4" name="Slide Number Placeholder 3"/>
          <p:cNvSpPr>
            <a:spLocks noGrp="1"/>
          </p:cNvSpPr>
          <p:nvPr>
            <p:ph type="sldNum" sz="quarter" idx="10"/>
          </p:nvPr>
        </p:nvSpPr>
        <p:spPr/>
        <p:txBody>
          <a:bodyPr/>
          <a:lstStyle/>
          <a:p>
            <a:pPr>
              <a:defRPr/>
            </a:pPr>
            <a:fld id="{FC77776C-14D7-48C6-B1E3-FF145FC109AB}" type="slidenum">
              <a:rPr lang="en-US" smtClean="0"/>
              <a:pPr>
                <a:defRPr/>
              </a:pPr>
              <a:t>40</a:t>
            </a:fld>
            <a:endParaRPr lang="en-US" dirty="0"/>
          </a:p>
        </p:txBody>
      </p:sp>
    </p:spTree>
    <p:extLst>
      <p:ext uri="{BB962C8B-B14F-4D97-AF65-F5344CB8AC3E}">
        <p14:creationId xmlns:p14="http://schemas.microsoft.com/office/powerpoint/2010/main" val="193364533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defRPr/>
            </a:pPr>
            <a:r>
              <a:rPr lang="en" dirty="0"/>
              <a:t>Experimental feature!</a:t>
            </a:r>
          </a:p>
          <a:p>
            <a:pPr lvl="0">
              <a:defRPr/>
            </a:pPr>
            <a:r>
              <a:rPr lang="en" dirty="0" smtClean="0"/>
              <a:t>If </a:t>
            </a:r>
            <a:r>
              <a:rPr lang="en" dirty="0"/>
              <a:t>requested, HTCondor periodically sends the job </a:t>
            </a:r>
            <a:r>
              <a:rPr lang="en" dirty="0" smtClean="0"/>
              <a:t>its checkpoint signal and </a:t>
            </a:r>
            <a:r>
              <a:rPr lang="en" dirty="0"/>
              <a:t>waits for the application to exit.</a:t>
            </a:r>
          </a:p>
          <a:p>
            <a:pPr lvl="0">
              <a:defRPr/>
            </a:pPr>
            <a:r>
              <a:rPr lang="en" dirty="0"/>
              <a:t>If it exits with </a:t>
            </a:r>
            <a:r>
              <a:rPr lang="en" dirty="0" smtClean="0"/>
              <a:t>code 0, </a:t>
            </a:r>
            <a:r>
              <a:rPr lang="en" dirty="0"/>
              <a:t>HTCondor considers the checkpoint successful and does file transfer, and re-executes the application.</a:t>
            </a:r>
          </a:p>
          <a:p>
            <a:pPr lvl="0">
              <a:defRPr/>
            </a:pPr>
            <a:r>
              <a:rPr lang="en" dirty="0"/>
              <a:t>Otherwise, the job is requeued</a:t>
            </a:r>
            <a:r>
              <a:rPr lang="en" dirty="0" smtClean="0"/>
              <a:t>.</a:t>
            </a:r>
          </a:p>
        </p:txBody>
      </p:sp>
      <p:sp>
        <p:nvSpPr>
          <p:cNvPr id="3" name="Title 2"/>
          <p:cNvSpPr>
            <a:spLocks noGrp="1"/>
          </p:cNvSpPr>
          <p:nvPr>
            <p:ph type="title"/>
          </p:nvPr>
        </p:nvSpPr>
        <p:spPr>
          <a:xfrm>
            <a:off x="0" y="200025"/>
            <a:ext cx="9144000" cy="914400"/>
          </a:xfrm>
        </p:spPr>
        <p:txBody>
          <a:bodyPr/>
          <a:lstStyle/>
          <a:p>
            <a:r>
              <a:rPr lang="en" sz="3600" dirty="0" smtClean="0"/>
              <a:t>Periodic Application-Level Checkpointing in the Vanilla Universe</a:t>
            </a:r>
            <a:endParaRPr lang="en-US" sz="3600" dirty="0"/>
          </a:p>
        </p:txBody>
      </p:sp>
      <p:sp>
        <p:nvSpPr>
          <p:cNvPr id="4" name="Slide Number Placeholder 3"/>
          <p:cNvSpPr>
            <a:spLocks noGrp="1"/>
          </p:cNvSpPr>
          <p:nvPr>
            <p:ph type="sldNum" sz="quarter" idx="10"/>
          </p:nvPr>
        </p:nvSpPr>
        <p:spPr/>
        <p:txBody>
          <a:bodyPr/>
          <a:lstStyle/>
          <a:p>
            <a:pPr>
              <a:defRPr/>
            </a:pPr>
            <a:fld id="{B8EFBB37-BA89-4CDA-9F93-27DAA08538EF}" type="slidenum">
              <a:rPr lang="en-US" smtClean="0"/>
              <a:pPr>
                <a:defRPr/>
              </a:pPr>
              <a:t>41</a:t>
            </a:fld>
            <a:endParaRPr lang="en-US"/>
          </a:p>
        </p:txBody>
      </p:sp>
    </p:spTree>
    <p:extLst>
      <p:ext uri="{BB962C8B-B14F-4D97-AF65-F5344CB8AC3E}">
        <p14:creationId xmlns:p14="http://schemas.microsoft.com/office/powerpoint/2010/main" val="168439114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defRPr/>
            </a:pPr>
            <a:r>
              <a:rPr lang="en-US" sz="2400" dirty="0">
                <a:latin typeface="Courier New" panose="02070309020205020404" pitchFamily="49" charset="0"/>
                <a:cs typeface="Courier New" panose="02070309020205020404" pitchFamily="49" charset="0"/>
              </a:rPr>
              <a:t>universe                = </a:t>
            </a:r>
            <a:r>
              <a:rPr lang="en-US" sz="2400" dirty="0" smtClean="0">
                <a:latin typeface="Courier New" panose="02070309020205020404" pitchFamily="49" charset="0"/>
                <a:cs typeface="Courier New" panose="02070309020205020404" pitchFamily="49" charset="0"/>
              </a:rPr>
              <a:t>vanilla</a:t>
            </a:r>
          </a:p>
          <a:p>
            <a:pPr marL="0" indent="0">
              <a:buNone/>
              <a:defRPr/>
            </a:pPr>
            <a:r>
              <a:rPr lang="en-US" sz="2400" dirty="0" smtClean="0">
                <a:latin typeface="Courier New" panose="02070309020205020404" pitchFamily="49" charset="0"/>
                <a:cs typeface="Courier New" panose="02070309020205020404" pitchFamily="49" charset="0"/>
              </a:rPr>
              <a:t>executable              </a:t>
            </a:r>
            <a:r>
              <a:rPr lang="en-US" sz="2400" dirty="0">
                <a:latin typeface="Courier New" panose="02070309020205020404" pitchFamily="49" charset="0"/>
                <a:cs typeface="Courier New" panose="02070309020205020404" pitchFamily="49" charset="0"/>
              </a:rPr>
              <a:t>= </a:t>
            </a:r>
            <a:r>
              <a:rPr lang="en-US" sz="2400" dirty="0" smtClean="0">
                <a:latin typeface="Courier New" panose="02070309020205020404" pitchFamily="49" charset="0"/>
                <a:cs typeface="Courier New" panose="02070309020205020404" pitchFamily="49" charset="0"/>
              </a:rPr>
              <a:t>self-</a:t>
            </a:r>
            <a:r>
              <a:rPr lang="en-US" sz="2400" dirty="0" err="1" smtClean="0">
                <a:latin typeface="Courier New" panose="02070309020205020404" pitchFamily="49" charset="0"/>
                <a:cs typeface="Courier New" panose="02070309020205020404" pitchFamily="49" charset="0"/>
              </a:rPr>
              <a:t>checkpointing</a:t>
            </a:r>
            <a:endParaRPr lang="en-US" sz="2400" dirty="0">
              <a:latin typeface="Courier New" panose="02070309020205020404" pitchFamily="49" charset="0"/>
              <a:cs typeface="Courier New" panose="02070309020205020404" pitchFamily="49" charset="0"/>
            </a:endParaRPr>
          </a:p>
          <a:p>
            <a:pPr marL="0" indent="0">
              <a:buNone/>
              <a:defRPr/>
            </a:pPr>
            <a:r>
              <a:rPr lang="en-US" sz="2400" dirty="0" err="1">
                <a:latin typeface="Courier New" panose="02070309020205020404" pitchFamily="49" charset="0"/>
                <a:cs typeface="Courier New" panose="02070309020205020404" pitchFamily="49" charset="0"/>
              </a:rPr>
              <a:t>transfer_executable</a:t>
            </a:r>
            <a:r>
              <a:rPr lang="en-US" sz="2400" dirty="0">
                <a:latin typeface="Courier New" panose="02070309020205020404" pitchFamily="49" charset="0"/>
                <a:cs typeface="Courier New" panose="02070309020205020404" pitchFamily="49" charset="0"/>
              </a:rPr>
              <a:t>     = true</a:t>
            </a:r>
          </a:p>
          <a:p>
            <a:pPr marL="0" indent="0">
              <a:buNone/>
              <a:defRPr/>
            </a:pPr>
            <a:r>
              <a:rPr lang="en-US" sz="2400" dirty="0" err="1">
                <a:latin typeface="Courier New" panose="02070309020205020404" pitchFamily="49" charset="0"/>
                <a:cs typeface="Courier New" panose="02070309020205020404" pitchFamily="49" charset="0"/>
              </a:rPr>
              <a:t>should_transfer_files</a:t>
            </a:r>
            <a:r>
              <a:rPr lang="en-US" sz="2400" dirty="0">
                <a:latin typeface="Courier New" panose="02070309020205020404" pitchFamily="49" charset="0"/>
                <a:cs typeface="Courier New" panose="02070309020205020404" pitchFamily="49" charset="0"/>
              </a:rPr>
              <a:t>   = true</a:t>
            </a:r>
          </a:p>
          <a:p>
            <a:pPr marL="0" indent="0">
              <a:buNone/>
              <a:defRPr/>
            </a:pPr>
            <a:r>
              <a:rPr lang="en-US" sz="2400" dirty="0" err="1" smtClean="0">
                <a:latin typeface="Courier New" panose="02070309020205020404" pitchFamily="49" charset="0"/>
                <a:cs typeface="Courier New" panose="02070309020205020404" pitchFamily="49" charset="0"/>
              </a:rPr>
              <a:t>when_to_transfer_output</a:t>
            </a:r>
            <a:r>
              <a:rPr lang="en-US" sz="2400" dirty="0" smtClean="0">
                <a:latin typeface="Courier New" panose="02070309020205020404" pitchFamily="49" charset="0"/>
                <a:cs typeface="Courier New" panose="02070309020205020404" pitchFamily="49" charset="0"/>
              </a:rPr>
              <a:t> </a:t>
            </a:r>
            <a:r>
              <a:rPr lang="en-US" sz="2400" dirty="0">
                <a:latin typeface="Courier New" panose="02070309020205020404" pitchFamily="49" charset="0"/>
                <a:cs typeface="Courier New" panose="02070309020205020404" pitchFamily="49" charset="0"/>
              </a:rPr>
              <a:t>= ON_EXIT_OR_EVICT</a:t>
            </a:r>
          </a:p>
          <a:p>
            <a:pPr marL="0" indent="0">
              <a:buNone/>
              <a:defRPr/>
            </a:pPr>
            <a:r>
              <a:rPr lang="en-US" sz="2400" dirty="0">
                <a:latin typeface="Courier New" panose="02070309020205020404" pitchFamily="49" charset="0"/>
                <a:cs typeface="Courier New" panose="02070309020205020404" pitchFamily="49" charset="0"/>
              </a:rPr>
              <a:t>+</a:t>
            </a:r>
            <a:r>
              <a:rPr lang="en-US" sz="2400" dirty="0" err="1">
                <a:latin typeface="Courier New" panose="02070309020205020404" pitchFamily="49" charset="0"/>
                <a:cs typeface="Courier New" panose="02070309020205020404" pitchFamily="49" charset="0"/>
              </a:rPr>
              <a:t>WantCheckpointSignal</a:t>
            </a:r>
            <a:r>
              <a:rPr lang="en-US" sz="2400" dirty="0">
                <a:latin typeface="Courier New" panose="02070309020205020404" pitchFamily="49" charset="0"/>
                <a:cs typeface="Courier New" panose="02070309020205020404" pitchFamily="49" charset="0"/>
              </a:rPr>
              <a:t>   = </a:t>
            </a:r>
            <a:r>
              <a:rPr lang="en-US" sz="2400" dirty="0" smtClean="0">
                <a:latin typeface="Courier New" panose="02070309020205020404" pitchFamily="49" charset="0"/>
                <a:cs typeface="Courier New" panose="02070309020205020404" pitchFamily="49" charset="0"/>
              </a:rPr>
              <a:t>true</a:t>
            </a:r>
          </a:p>
          <a:p>
            <a:pPr marL="0" indent="0">
              <a:buNone/>
              <a:defRPr/>
            </a:pPr>
            <a:r>
              <a:rPr lang="en-US" sz="2400" dirty="0" smtClean="0">
                <a:latin typeface="Courier New" panose="02070309020205020404" pitchFamily="49" charset="0"/>
                <a:cs typeface="Courier New" panose="02070309020205020404" pitchFamily="49" charset="0"/>
              </a:rPr>
              <a:t>+</a:t>
            </a:r>
            <a:r>
              <a:rPr lang="en-US" sz="2400" dirty="0" err="1">
                <a:latin typeface="Courier New" panose="02070309020205020404" pitchFamily="49" charset="0"/>
                <a:cs typeface="Courier New" panose="02070309020205020404" pitchFamily="49" charset="0"/>
              </a:rPr>
              <a:t>CheckpointSig</a:t>
            </a:r>
            <a:r>
              <a:rPr lang="en-US" sz="2400" dirty="0">
                <a:latin typeface="Courier New" panose="02070309020205020404" pitchFamily="49" charset="0"/>
                <a:cs typeface="Courier New" panose="02070309020205020404" pitchFamily="49" charset="0"/>
              </a:rPr>
              <a:t>          = "</a:t>
            </a:r>
            <a:r>
              <a:rPr lang="en-US" sz="2400" dirty="0" smtClean="0">
                <a:latin typeface="Courier New" panose="02070309020205020404" pitchFamily="49" charset="0"/>
                <a:cs typeface="Courier New" panose="02070309020205020404" pitchFamily="49" charset="0"/>
              </a:rPr>
              <a:t>SIGTERM"</a:t>
            </a:r>
            <a:endParaRPr lang="en-US" sz="2400" dirty="0">
              <a:latin typeface="Courier New" panose="02070309020205020404" pitchFamily="49" charset="0"/>
              <a:cs typeface="Courier New" panose="02070309020205020404" pitchFamily="49" charset="0"/>
            </a:endParaRPr>
          </a:p>
          <a:p>
            <a:pPr marL="0" indent="0">
              <a:buNone/>
              <a:defRPr/>
            </a:pPr>
            <a:r>
              <a:rPr lang="en-US" sz="2400" dirty="0" err="1">
                <a:latin typeface="Courier New" panose="02070309020205020404" pitchFamily="49" charset="0"/>
                <a:cs typeface="Courier New" panose="02070309020205020404" pitchFamily="49" charset="0"/>
              </a:rPr>
              <a:t>stream_output</a:t>
            </a:r>
            <a:r>
              <a:rPr lang="en-US" sz="2400" dirty="0">
                <a:latin typeface="Courier New" panose="02070309020205020404" pitchFamily="49" charset="0"/>
                <a:cs typeface="Courier New" panose="02070309020205020404" pitchFamily="49" charset="0"/>
              </a:rPr>
              <a:t>           = true</a:t>
            </a:r>
          </a:p>
          <a:p>
            <a:pPr marL="0" indent="0">
              <a:buNone/>
              <a:defRPr/>
            </a:pPr>
            <a:r>
              <a:rPr lang="en-US" sz="2400" dirty="0" err="1">
                <a:latin typeface="Courier New" panose="02070309020205020404" pitchFamily="49" charset="0"/>
                <a:cs typeface="Courier New" panose="02070309020205020404" pitchFamily="49" charset="0"/>
              </a:rPr>
              <a:t>stream_error</a:t>
            </a:r>
            <a:r>
              <a:rPr lang="en-US" sz="2400" dirty="0">
                <a:latin typeface="Courier New" panose="02070309020205020404" pitchFamily="49" charset="0"/>
                <a:cs typeface="Courier New" panose="02070309020205020404" pitchFamily="49" charset="0"/>
              </a:rPr>
              <a:t>            = </a:t>
            </a:r>
            <a:r>
              <a:rPr lang="en-US" sz="2400" dirty="0" smtClean="0">
                <a:latin typeface="Courier New" panose="02070309020205020404" pitchFamily="49" charset="0"/>
                <a:cs typeface="Courier New" panose="02070309020205020404" pitchFamily="49" charset="0"/>
              </a:rPr>
              <a:t>true</a:t>
            </a:r>
            <a:endParaRPr lang="en-US" sz="2400" dirty="0">
              <a:latin typeface="Courier New" panose="02070309020205020404" pitchFamily="49" charset="0"/>
              <a:cs typeface="Courier New" panose="02070309020205020404" pitchFamily="49" charset="0"/>
            </a:endParaRPr>
          </a:p>
        </p:txBody>
      </p:sp>
      <p:sp>
        <p:nvSpPr>
          <p:cNvPr id="3" name="Title 2"/>
          <p:cNvSpPr>
            <a:spLocks noGrp="1"/>
          </p:cNvSpPr>
          <p:nvPr>
            <p:ph type="title"/>
          </p:nvPr>
        </p:nvSpPr>
        <p:spPr>
          <a:xfrm>
            <a:off x="0" y="200025"/>
            <a:ext cx="9144000" cy="914400"/>
          </a:xfrm>
        </p:spPr>
        <p:txBody>
          <a:bodyPr/>
          <a:lstStyle/>
          <a:p>
            <a:r>
              <a:rPr lang="en" sz="3600" dirty="0" smtClean="0"/>
              <a:t>Example Submit File</a:t>
            </a:r>
            <a:endParaRPr lang="en-US" sz="3600" dirty="0"/>
          </a:p>
        </p:txBody>
      </p:sp>
      <p:sp>
        <p:nvSpPr>
          <p:cNvPr id="4" name="Slide Number Placeholder 3"/>
          <p:cNvSpPr>
            <a:spLocks noGrp="1"/>
          </p:cNvSpPr>
          <p:nvPr>
            <p:ph type="sldNum" sz="quarter" idx="10"/>
          </p:nvPr>
        </p:nvSpPr>
        <p:spPr/>
        <p:txBody>
          <a:bodyPr/>
          <a:lstStyle/>
          <a:p>
            <a:pPr>
              <a:defRPr/>
            </a:pPr>
            <a:fld id="{B8EFBB37-BA89-4CDA-9F93-27DAA08538EF}" type="slidenum">
              <a:rPr lang="en-US" smtClean="0"/>
              <a:pPr>
                <a:defRPr/>
              </a:pPr>
              <a:t>42</a:t>
            </a:fld>
            <a:endParaRPr lang="en-US"/>
          </a:p>
        </p:txBody>
      </p:sp>
    </p:spTree>
    <p:extLst>
      <p:ext uri="{BB962C8B-B14F-4D97-AF65-F5344CB8AC3E}">
        <p14:creationId xmlns:p14="http://schemas.microsoft.com/office/powerpoint/2010/main" val="77354843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defRPr/>
            </a:pPr>
            <a:r>
              <a:rPr lang="en" dirty="0" smtClean="0"/>
              <a:t>Allow submit file to specify that if the application exits in a certain way (code or signal), that HTCondor should do file transfer and restart the application.</a:t>
            </a:r>
          </a:p>
          <a:p>
            <a:pPr marL="0" indent="0">
              <a:buNone/>
              <a:defRPr/>
            </a:pPr>
            <a:r>
              <a:rPr lang="en-US" sz="2400" dirty="0">
                <a:latin typeface="Courier New" panose="02070309020205020404" pitchFamily="49" charset="0"/>
                <a:cs typeface="Courier New" panose="02070309020205020404" pitchFamily="49" charset="0"/>
              </a:rPr>
              <a:t>+</a:t>
            </a:r>
            <a:r>
              <a:rPr lang="en-US" sz="2400" dirty="0" err="1" smtClean="0">
                <a:latin typeface="Courier New" panose="02070309020205020404" pitchFamily="49" charset="0"/>
                <a:cs typeface="Courier New" panose="02070309020205020404" pitchFamily="49" charset="0"/>
              </a:rPr>
              <a:t>CheckpointExitCode</a:t>
            </a:r>
            <a:r>
              <a:rPr lang="en-US" sz="2400" dirty="0" smtClean="0">
                <a:latin typeface="Courier New" panose="02070309020205020404" pitchFamily="49" charset="0"/>
                <a:cs typeface="Courier New" panose="02070309020205020404" pitchFamily="49" charset="0"/>
              </a:rPr>
              <a:t> = 11</a:t>
            </a:r>
          </a:p>
          <a:p>
            <a:pPr marL="0" indent="0">
              <a:buNone/>
              <a:defRPr/>
            </a:pPr>
            <a:r>
              <a:rPr lang="en" sz="2400" dirty="0" smtClean="0">
                <a:latin typeface="Courier New" panose="02070309020205020404" pitchFamily="49" charset="0"/>
                <a:cs typeface="Courier New" panose="02070309020205020404" pitchFamily="49" charset="0"/>
              </a:rPr>
              <a:t>+</a:t>
            </a:r>
            <a:r>
              <a:rPr lang="en-US" sz="2400" dirty="0" err="1">
                <a:latin typeface="Courier New" panose="02070309020205020404" pitchFamily="49" charset="0"/>
                <a:cs typeface="Courier New" panose="02070309020205020404" pitchFamily="49" charset="0"/>
              </a:rPr>
              <a:t>WantFTOnCheckpoint</a:t>
            </a:r>
            <a:r>
              <a:rPr lang="en-US" sz="2400" dirty="0">
                <a:latin typeface="Courier New" panose="02070309020205020404" pitchFamily="49" charset="0"/>
                <a:cs typeface="Courier New" panose="02070309020205020404" pitchFamily="49" charset="0"/>
              </a:rPr>
              <a:t> = </a:t>
            </a:r>
            <a:r>
              <a:rPr lang="en-US" sz="2400" dirty="0" smtClean="0">
                <a:latin typeface="Courier New" panose="02070309020205020404" pitchFamily="49" charset="0"/>
                <a:cs typeface="Courier New" panose="02070309020205020404" pitchFamily="49" charset="0"/>
              </a:rPr>
              <a:t>TRUE</a:t>
            </a:r>
          </a:p>
          <a:p>
            <a:pPr marL="0" indent="0">
              <a:buNone/>
              <a:defRPr/>
            </a:pPr>
            <a:endParaRPr lang="en" sz="2400" dirty="0">
              <a:latin typeface="Courier New" panose="02070309020205020404" pitchFamily="49" charset="0"/>
              <a:cs typeface="Courier New" panose="02070309020205020404" pitchFamily="49" charset="0"/>
            </a:endParaRPr>
          </a:p>
          <a:p>
            <a:pPr marL="0" indent="0">
              <a:buNone/>
              <a:defRPr/>
            </a:pPr>
            <a:endParaRPr lang="en-US" dirty="0">
              <a:latin typeface="Courier New" panose="02070309020205020404" pitchFamily="49" charset="0"/>
              <a:cs typeface="Courier New" panose="02070309020205020404" pitchFamily="49" charset="0"/>
            </a:endParaRPr>
          </a:p>
        </p:txBody>
      </p:sp>
      <p:sp>
        <p:nvSpPr>
          <p:cNvPr id="3" name="Title 2"/>
          <p:cNvSpPr>
            <a:spLocks noGrp="1"/>
          </p:cNvSpPr>
          <p:nvPr>
            <p:ph type="title"/>
          </p:nvPr>
        </p:nvSpPr>
        <p:spPr>
          <a:xfrm>
            <a:off x="0" y="200025"/>
            <a:ext cx="9144000" cy="914400"/>
          </a:xfrm>
        </p:spPr>
        <p:txBody>
          <a:bodyPr/>
          <a:lstStyle/>
          <a:p>
            <a:r>
              <a:rPr lang="en" sz="3600" dirty="0" smtClean="0"/>
              <a:t>Proposed Extension</a:t>
            </a:r>
            <a:endParaRPr lang="en-US" sz="3600" dirty="0"/>
          </a:p>
        </p:txBody>
      </p:sp>
      <p:sp>
        <p:nvSpPr>
          <p:cNvPr id="4" name="Slide Number Placeholder 3"/>
          <p:cNvSpPr>
            <a:spLocks noGrp="1"/>
          </p:cNvSpPr>
          <p:nvPr>
            <p:ph type="sldNum" sz="quarter" idx="10"/>
          </p:nvPr>
        </p:nvSpPr>
        <p:spPr/>
        <p:txBody>
          <a:bodyPr/>
          <a:lstStyle/>
          <a:p>
            <a:pPr>
              <a:defRPr/>
            </a:pPr>
            <a:fld id="{B8EFBB37-BA89-4CDA-9F93-27DAA08538EF}" type="slidenum">
              <a:rPr lang="en-US" smtClean="0"/>
              <a:pPr>
                <a:defRPr/>
              </a:pPr>
              <a:t>43</a:t>
            </a:fld>
            <a:endParaRPr lang="en-US"/>
          </a:p>
        </p:txBody>
      </p:sp>
    </p:spTree>
    <p:extLst>
      <p:ext uri="{BB962C8B-B14F-4D97-AF65-F5344CB8AC3E}">
        <p14:creationId xmlns:p14="http://schemas.microsoft.com/office/powerpoint/2010/main" val="33775505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Shape 61"/>
          <p:cNvSpPr txBox="1">
            <a:spLocks noGrp="1"/>
          </p:cNvSpPr>
          <p:nvPr>
            <p:ph type="body" idx="1"/>
          </p:nvPr>
        </p:nvSpPr>
        <p:spPr>
          <a:xfrm>
            <a:off x="322262" y="1355725"/>
            <a:ext cx="8399461" cy="4227511"/>
          </a:xfrm>
          <a:prstGeom prst="rect">
            <a:avLst/>
          </a:prstGeom>
          <a:noFill/>
          <a:ln>
            <a:noFill/>
          </a:ln>
        </p:spPr>
        <p:txBody>
          <a:bodyPr lIns="91425" tIns="45700" rIns="91425" bIns="45700" anchor="t" anchorCtr="0">
            <a:noAutofit/>
          </a:bodyPr>
          <a:lstStyle/>
          <a:p>
            <a:pPr marL="457200" marR="0" lvl="0" indent="-419100" algn="l" rtl="0">
              <a:spcBef>
                <a:spcPts val="0"/>
              </a:spcBef>
              <a:buClr>
                <a:schemeClr val="dk1"/>
              </a:buClr>
              <a:buSzPct val="100000"/>
              <a:buFont typeface="Arial"/>
              <a:buChar char="›"/>
            </a:pPr>
            <a:r>
              <a:rPr lang="en-US" sz="3000" dirty="0" smtClean="0">
                <a:solidFill>
                  <a:schemeClr val="dk1"/>
                </a:solidFill>
              </a:rPr>
              <a:t>allow </a:t>
            </a:r>
            <a:r>
              <a:rPr lang="en-US" sz="3000" dirty="0">
                <a:solidFill>
                  <a:schemeClr val="dk1"/>
                </a:solidFill>
              </a:rPr>
              <a:t>administrator to decide which jobs enter the queue</a:t>
            </a:r>
          </a:p>
          <a:p>
            <a:pPr marL="457200" marR="0" lvl="0" indent="-419100" algn="l" rtl="0">
              <a:spcBef>
                <a:spcPts val="0"/>
              </a:spcBef>
              <a:buClr>
                <a:schemeClr val="dk1"/>
              </a:buClr>
              <a:buSzPct val="100000"/>
              <a:buFont typeface="Arial"/>
              <a:buChar char="›"/>
            </a:pPr>
            <a:r>
              <a:rPr lang="en-US" sz="3000" dirty="0">
                <a:solidFill>
                  <a:schemeClr val="dk1"/>
                </a:solidFill>
              </a:rPr>
              <a:t>are a named set of </a:t>
            </a:r>
            <a:r>
              <a:rPr lang="en-US" sz="3000" dirty="0" err="1">
                <a:solidFill>
                  <a:schemeClr val="dk1"/>
                </a:solidFill>
              </a:rPr>
              <a:t>ClassAd</a:t>
            </a:r>
            <a:r>
              <a:rPr lang="en-US" sz="3000" dirty="0">
                <a:solidFill>
                  <a:schemeClr val="dk1"/>
                </a:solidFill>
              </a:rPr>
              <a:t> constraints</a:t>
            </a:r>
          </a:p>
          <a:p>
            <a:pPr marL="457200" marR="0" lvl="0" indent="-419100" algn="l" rtl="0">
              <a:spcBef>
                <a:spcPts val="0"/>
              </a:spcBef>
              <a:buClr>
                <a:schemeClr val="dk1"/>
              </a:buClr>
              <a:buSzPct val="100000"/>
              <a:buFont typeface="Arial"/>
              <a:buChar char="›"/>
            </a:pPr>
            <a:r>
              <a:rPr lang="en-US" sz="3000" dirty="0">
                <a:solidFill>
                  <a:schemeClr val="dk1"/>
                </a:solidFill>
              </a:rPr>
              <a:t>each constraint evaluated in the context of the </a:t>
            </a:r>
            <a:r>
              <a:rPr lang="en-US" sz="3000" dirty="0" err="1">
                <a:solidFill>
                  <a:schemeClr val="dk1"/>
                </a:solidFill>
              </a:rPr>
              <a:t>schedd</a:t>
            </a:r>
            <a:r>
              <a:rPr lang="en-US" sz="3000" dirty="0">
                <a:solidFill>
                  <a:schemeClr val="dk1"/>
                </a:solidFill>
              </a:rPr>
              <a:t> and job ad; any failure causes the whole submission to fail</a:t>
            </a:r>
          </a:p>
          <a:p>
            <a:pPr marL="457200" marR="0" lvl="0" indent="-419100" algn="l" rtl="0">
              <a:spcBef>
                <a:spcPts val="0"/>
              </a:spcBef>
              <a:buClr>
                <a:schemeClr val="dk1"/>
              </a:buClr>
              <a:buSzPct val="100000"/>
              <a:buFont typeface="Arial"/>
              <a:buChar char="›"/>
            </a:pPr>
            <a:r>
              <a:rPr lang="en-US" sz="3000" dirty="0">
                <a:solidFill>
                  <a:schemeClr val="dk1"/>
                </a:solidFill>
              </a:rPr>
              <a:t>evaluated in listed order</a:t>
            </a:r>
          </a:p>
          <a:p>
            <a:pPr marL="457200" marR="0" lvl="0" indent="-419100" algn="l" rtl="0">
              <a:spcBef>
                <a:spcPts val="0"/>
              </a:spcBef>
              <a:buClr>
                <a:schemeClr val="dk1"/>
              </a:buClr>
              <a:buSzPct val="100000"/>
              <a:buFont typeface="Arial"/>
              <a:buChar char="›"/>
            </a:pPr>
            <a:r>
              <a:rPr lang="en-US" sz="3000" dirty="0">
                <a:solidFill>
                  <a:schemeClr val="dk1"/>
                </a:solidFill>
              </a:rPr>
              <a:t>rejection (error) message may be customized</a:t>
            </a:r>
          </a:p>
        </p:txBody>
      </p:sp>
      <p:sp>
        <p:nvSpPr>
          <p:cNvPr id="62" name="Shape 62"/>
          <p:cNvSpPr txBox="1"/>
          <p:nvPr/>
        </p:nvSpPr>
        <p:spPr>
          <a:xfrm>
            <a:off x="3505200" y="6492875"/>
            <a:ext cx="2133599" cy="365125"/>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898989"/>
              </a:buClr>
              <a:buSzPct val="25000"/>
              <a:buFont typeface="Arial"/>
              <a:buNone/>
            </a:pPr>
            <a:fld id="{00000000-1234-1234-1234-123412341234}" type="slidenum">
              <a:rPr lang="en-US" sz="1200" b="0" i="0" u="none" strike="noStrike" cap="none" baseline="0">
                <a:solidFill>
                  <a:srgbClr val="898989"/>
                </a:solidFill>
                <a:latin typeface="Arial"/>
                <a:ea typeface="Arial"/>
                <a:cs typeface="Arial"/>
                <a:sym typeface="Arial"/>
              </a:rPr>
              <a:t>44</a:t>
            </a:fld>
            <a:endParaRPr lang="en-US" sz="1200" b="0" i="0" u="none" strike="noStrike" cap="none" baseline="0">
              <a:solidFill>
                <a:srgbClr val="898989"/>
              </a:solidFill>
              <a:latin typeface="Arial"/>
              <a:ea typeface="Arial"/>
              <a:cs typeface="Arial"/>
              <a:sym typeface="Arial"/>
            </a:endParaRPr>
          </a:p>
        </p:txBody>
      </p:sp>
      <p:sp>
        <p:nvSpPr>
          <p:cNvPr id="63" name="Shape 63"/>
          <p:cNvSpPr txBox="1">
            <a:spLocks noGrp="1"/>
          </p:cNvSpPr>
          <p:nvPr>
            <p:ph type="title"/>
          </p:nvPr>
        </p:nvSpPr>
        <p:spPr>
          <a:xfrm>
            <a:off x="0" y="0"/>
            <a:ext cx="9144000" cy="9144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400" b="1">
                <a:solidFill>
                  <a:srgbClr val="C60036"/>
                </a:solidFill>
              </a:rPr>
              <a:t>Submit Requirements</a:t>
            </a:r>
          </a:p>
        </p:txBody>
      </p:sp>
      <p:sp>
        <p:nvSpPr>
          <p:cNvPr id="2" name="Slide Number Placeholder 1"/>
          <p:cNvSpPr>
            <a:spLocks noGrp="1"/>
          </p:cNvSpPr>
          <p:nvPr>
            <p:ph type="sldNum" sz="quarter" idx="10"/>
          </p:nvPr>
        </p:nvSpPr>
        <p:spPr/>
        <p:txBody>
          <a:bodyPr/>
          <a:lstStyle/>
          <a:p>
            <a:pPr>
              <a:defRPr/>
            </a:pPr>
            <a:fld id="{FC77776C-14D7-48C6-B1E3-FF145FC109AB}" type="slidenum">
              <a:rPr lang="en-US" smtClean="0"/>
              <a:pPr>
                <a:defRPr/>
              </a:pPr>
              <a:t>44</a:t>
            </a:fld>
            <a:endParaRPr lang="en-US" dirty="0"/>
          </a:p>
        </p:txBody>
      </p:sp>
    </p:spTree>
    <p:extLst>
      <p:ext uri="{BB962C8B-B14F-4D97-AF65-F5344CB8AC3E}">
        <p14:creationId xmlns:p14="http://schemas.microsoft.com/office/powerpoint/2010/main" val="960372412"/>
      </p:ext>
    </p:extLst>
  </p:cSld>
  <p:clrMapOvr>
    <a:masterClrMapping/>
  </p:clrMapOvr>
  <p:transition spd="slow">
    <p:cut/>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Shape 68"/>
          <p:cNvSpPr txBox="1">
            <a:spLocks noGrp="1"/>
          </p:cNvSpPr>
          <p:nvPr>
            <p:ph type="body" idx="1"/>
          </p:nvPr>
        </p:nvSpPr>
        <p:spPr>
          <a:xfrm>
            <a:off x="307637" y="1414200"/>
            <a:ext cx="8399399" cy="4227599"/>
          </a:xfrm>
          <a:prstGeom prst="rect">
            <a:avLst/>
          </a:prstGeom>
        </p:spPr>
        <p:txBody>
          <a:bodyPr lIns="91425" tIns="91425" rIns="91425" bIns="91425" anchor="t" anchorCtr="0">
            <a:noAutofit/>
          </a:bodyPr>
          <a:lstStyle/>
          <a:p>
            <a:pPr marL="0" indent="0" rtl="0">
              <a:spcBef>
                <a:spcPts val="0"/>
              </a:spcBef>
              <a:buNone/>
            </a:pPr>
            <a:r>
              <a:rPr lang="en-US" sz="2400">
                <a:latin typeface="Courier New"/>
                <a:ea typeface="Courier New"/>
                <a:cs typeface="Courier New"/>
                <a:sym typeface="Courier New"/>
              </a:rPr>
              <a:t>SUBMIT_REQUIREMENT_NAMES = </a:t>
            </a:r>
          </a:p>
          <a:p>
            <a:pPr marL="0" indent="457200" rtl="0">
              <a:spcBef>
                <a:spcPts val="0"/>
              </a:spcBef>
              <a:buNone/>
            </a:pPr>
            <a:r>
              <a:rPr lang="en-US" sz="2400">
                <a:latin typeface="Courier New"/>
                <a:ea typeface="Courier New"/>
                <a:cs typeface="Courier New"/>
                <a:sym typeface="Courier New"/>
              </a:rPr>
              <a:t>NotStdUniv, MinimalRequestMemory</a:t>
            </a:r>
          </a:p>
          <a:p>
            <a:pPr marL="0" lvl="0" indent="0" rtl="0">
              <a:spcBef>
                <a:spcPts val="0"/>
              </a:spcBef>
              <a:buNone/>
            </a:pPr>
            <a:r>
              <a:rPr lang="en-US" sz="2400">
                <a:latin typeface="Courier New"/>
                <a:ea typeface="Courier New"/>
                <a:cs typeface="Courier New"/>
                <a:sym typeface="Courier New"/>
              </a:rPr>
              <a:t>SUBMIT_REQUIREMENT_NotStdUniv =</a:t>
            </a:r>
          </a:p>
          <a:p>
            <a:pPr marL="0" lvl="0" indent="457200" rtl="0">
              <a:spcBef>
                <a:spcPts val="0"/>
              </a:spcBef>
              <a:buClr>
                <a:schemeClr val="dk1"/>
              </a:buClr>
              <a:buSzPct val="45833"/>
              <a:buFont typeface="Arial"/>
              <a:buNone/>
            </a:pPr>
            <a:r>
              <a:rPr lang="en-US" sz="2400">
                <a:latin typeface="Courier New"/>
                <a:ea typeface="Courier New"/>
                <a:cs typeface="Courier New"/>
                <a:sym typeface="Courier New"/>
              </a:rPr>
              <a:t>JobUniverse != 1</a:t>
            </a:r>
          </a:p>
          <a:p>
            <a:pPr marL="0" indent="0" rtl="0">
              <a:spcBef>
                <a:spcPts val="0"/>
              </a:spcBef>
              <a:buNone/>
            </a:pPr>
            <a:r>
              <a:rPr lang="en-US" sz="2400">
                <a:latin typeface="Courier New"/>
                <a:ea typeface="Courier New"/>
                <a:cs typeface="Courier New"/>
                <a:sym typeface="Courier New"/>
              </a:rPr>
              <a:t>SUBMIT_REQUIREMENT_MinimalRequestMemory = </a:t>
            </a:r>
          </a:p>
          <a:p>
            <a:pPr marL="0" indent="457200" rtl="0">
              <a:spcBef>
                <a:spcPts val="0"/>
              </a:spcBef>
              <a:buNone/>
            </a:pPr>
            <a:r>
              <a:rPr lang="en-US" sz="2400">
                <a:latin typeface="Courier New"/>
                <a:ea typeface="Courier New"/>
                <a:cs typeface="Courier New"/>
                <a:sym typeface="Courier New"/>
              </a:rPr>
              <a:t>RequestMemory &gt; 512</a:t>
            </a:r>
          </a:p>
          <a:p>
            <a:pPr marL="0" indent="0" rtl="0">
              <a:spcBef>
                <a:spcPts val="0"/>
              </a:spcBef>
              <a:buNone/>
            </a:pPr>
            <a:r>
              <a:rPr lang="en-US" sz="2400">
                <a:latin typeface="Courier New"/>
                <a:ea typeface="Courier New"/>
                <a:cs typeface="Courier New"/>
                <a:sym typeface="Courier New"/>
              </a:rPr>
              <a:t>SUBMIT_REQUIREMENT_NotStdUniv_REASON =</a:t>
            </a:r>
          </a:p>
          <a:p>
            <a:pPr marL="0" lvl="0" indent="457200" rtl="0">
              <a:spcBef>
                <a:spcPts val="0"/>
              </a:spcBef>
              <a:buNone/>
            </a:pPr>
            <a:r>
              <a:rPr lang="en-US" sz="2400">
                <a:latin typeface="Courier New"/>
                <a:ea typeface="Courier New"/>
                <a:cs typeface="Courier New"/>
                <a:sym typeface="Courier New"/>
              </a:rPr>
              <a:t>"This pool doesn’t do standard universe."</a:t>
            </a:r>
          </a:p>
        </p:txBody>
      </p:sp>
      <p:sp>
        <p:nvSpPr>
          <p:cNvPr id="69" name="Shape 69"/>
          <p:cNvSpPr txBox="1">
            <a:spLocks noGrp="1"/>
          </p:cNvSpPr>
          <p:nvPr>
            <p:ph type="title"/>
          </p:nvPr>
        </p:nvSpPr>
        <p:spPr>
          <a:xfrm>
            <a:off x="0" y="0"/>
            <a:ext cx="9144000" cy="914400"/>
          </a:xfrm>
          <a:prstGeom prst="rect">
            <a:avLst/>
          </a:prstGeom>
        </p:spPr>
        <p:txBody>
          <a:bodyPr lIns="91425" tIns="91425" rIns="91425" bIns="91425" anchor="ctr" anchorCtr="0">
            <a:noAutofit/>
          </a:bodyPr>
          <a:lstStyle/>
          <a:p>
            <a:pPr lvl="0" rtl="0">
              <a:spcBef>
                <a:spcPts val="0"/>
              </a:spcBef>
              <a:buNone/>
            </a:pPr>
            <a:r>
              <a:rPr lang="en-US" sz="4400" b="1">
                <a:solidFill>
                  <a:srgbClr val="C60036"/>
                </a:solidFill>
              </a:rPr>
              <a:t>Submit Requirements Example</a:t>
            </a:r>
          </a:p>
        </p:txBody>
      </p:sp>
      <p:sp>
        <p:nvSpPr>
          <p:cNvPr id="70" name="Shape 70"/>
          <p:cNvSpPr txBox="1">
            <a:spLocks noGrp="1"/>
          </p:cNvSpPr>
          <p:nvPr>
            <p:ph type="sldNum" idx="4294967295"/>
          </p:nvPr>
        </p:nvSpPr>
        <p:spPr>
          <a:xfrm>
            <a:off x="3505200" y="6492875"/>
            <a:ext cx="2133599" cy="365099"/>
          </a:xfrm>
          <a:prstGeom prst="rect">
            <a:avLst/>
          </a:prstGeom>
        </p:spPr>
        <p:txBody>
          <a:bodyPr lIns="91425" tIns="45700" rIns="91425" bIns="45700" anchor="ctr" anchorCtr="0">
            <a:noAutofit/>
          </a:bodyPr>
          <a:lstStyle/>
          <a:p>
            <a:pPr lvl="0">
              <a:spcBef>
                <a:spcPts val="0"/>
              </a:spcBef>
              <a:buClr>
                <a:srgbClr val="898989"/>
              </a:buClr>
              <a:buSzPct val="25000"/>
              <a:buFont typeface="Arial"/>
              <a:buNone/>
            </a:pPr>
            <a:fld id="{00000000-1234-1234-1234-123412341234}" type="slidenum">
              <a:rPr lang="en-US"/>
              <a:t>45</a:t>
            </a:fld>
            <a:endParaRPr lang="en-US"/>
          </a:p>
        </p:txBody>
      </p:sp>
    </p:spTree>
    <p:extLst>
      <p:ext uri="{BB962C8B-B14F-4D97-AF65-F5344CB8AC3E}">
        <p14:creationId xmlns:p14="http://schemas.microsoft.com/office/powerpoint/2010/main" val="3228933343"/>
      </p:ext>
    </p:extLst>
  </p:cSld>
  <p:clrMapOvr>
    <a:masterClrMapping/>
  </p:clrMapOvr>
  <p:transition spd="slow">
    <p:cut/>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532436"/>
            <a:ext cx="9144000" cy="914400"/>
          </a:xfrm>
        </p:spPr>
        <p:txBody>
          <a:bodyPr/>
          <a:lstStyle/>
          <a:p>
            <a:r>
              <a:rPr lang="en-US" dirty="0" smtClean="0"/>
              <a:t>Questions on periodic file transfer or submit requirements?</a:t>
            </a:r>
            <a:endParaRPr lang="en-US" dirty="0"/>
          </a:p>
        </p:txBody>
      </p:sp>
      <p:sp>
        <p:nvSpPr>
          <p:cNvPr id="4" name="Slide Number Placeholder 3"/>
          <p:cNvSpPr>
            <a:spLocks noGrp="1"/>
          </p:cNvSpPr>
          <p:nvPr>
            <p:ph type="sldNum" sz="quarter" idx="10"/>
          </p:nvPr>
        </p:nvSpPr>
        <p:spPr/>
        <p:txBody>
          <a:bodyPr/>
          <a:lstStyle/>
          <a:p>
            <a:pPr>
              <a:defRPr/>
            </a:pPr>
            <a:fld id="{FC77776C-14D7-48C6-B1E3-FF145FC109AB}" type="slidenum">
              <a:rPr lang="en-US" smtClean="0"/>
              <a:pPr>
                <a:defRPr/>
              </a:pPr>
              <a:t>46</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40076" y="1719072"/>
            <a:ext cx="2776075" cy="4456657"/>
          </a:xfrm>
          <a:prstGeom prst="rect">
            <a:avLst/>
          </a:prstGeom>
        </p:spPr>
      </p:pic>
    </p:spTree>
    <p:extLst>
      <p:ext uri="{BB962C8B-B14F-4D97-AF65-F5344CB8AC3E}">
        <p14:creationId xmlns:p14="http://schemas.microsoft.com/office/powerpoint/2010/main" val="47873058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idx="4294967295"/>
          </p:nvPr>
        </p:nvSpPr>
        <p:spPr>
          <a:xfrm>
            <a:off x="0" y="-1588"/>
            <a:ext cx="9142413" cy="917576"/>
          </a:xfrm>
          <a:ln/>
        </p:spPr>
        <p:txBody>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dirty="0" smtClean="0"/>
              <a:t>DAGMan changes </a:t>
            </a:r>
            <a:r>
              <a:rPr lang="en-US" altLang="en-US" dirty="0"/>
              <a:t>since last year</a:t>
            </a:r>
          </a:p>
        </p:txBody>
      </p:sp>
      <p:sp>
        <p:nvSpPr>
          <p:cNvPr id="4098" name="Rectangle 2"/>
          <p:cNvSpPr>
            <a:spLocks noGrp="1" noChangeArrowheads="1"/>
          </p:cNvSpPr>
          <p:nvPr>
            <p:ph type="body" idx="4294967295"/>
          </p:nvPr>
        </p:nvSpPr>
        <p:spPr>
          <a:xfrm>
            <a:off x="322263" y="1355725"/>
            <a:ext cx="8397875" cy="4279900"/>
          </a:xfrm>
          <a:ln/>
        </p:spPr>
        <p:txBody>
          <a:bodyPr/>
          <a:lstStyle/>
          <a:p>
            <a:pPr indent="-341313">
              <a:buSzPct val="45000"/>
              <a:buFont typeface="Wingdings" pitchFamily="80" charset="2"/>
              <a:buChar char=""/>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altLang="en-US" dirty="0"/>
              <a:t>PRE/POST script retry after delay (DEFER option)</a:t>
            </a:r>
          </a:p>
          <a:p>
            <a:pPr indent="-341313">
              <a:buSzPct val="45000"/>
              <a:buFont typeface="Wingdings" pitchFamily="80" charset="2"/>
              <a:buChar char=""/>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altLang="en-US" dirty="0"/>
              <a:t>DAGMan handles submit file “</a:t>
            </a:r>
            <a:r>
              <a:rPr lang="en-US" altLang="en-US" dirty="0" err="1"/>
              <a:t>foreach</a:t>
            </a:r>
            <a:r>
              <a:rPr lang="en-US" altLang="en-US" dirty="0"/>
              <a:t>” syntax</a:t>
            </a:r>
          </a:p>
          <a:p>
            <a:pPr indent="-341313">
              <a:buSzPct val="45000"/>
              <a:buFont typeface="Wingdings" pitchFamily="80" charset="2"/>
              <a:buChar char=""/>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altLang="en-US" dirty="0"/>
              <a:t>Configuration:</a:t>
            </a:r>
          </a:p>
          <a:p>
            <a:pPr marL="1484313" lvl="1" indent="-568325">
              <a:buSzPct val="45000"/>
              <a:buFont typeface="Wingdings" pitchFamily="80" charset="2"/>
              <a:buChar char=""/>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altLang="en-US" dirty="0" err="1"/>
              <a:t>Maxpre</a:t>
            </a:r>
            <a:r>
              <a:rPr lang="en-US" altLang="en-US" dirty="0"/>
              <a:t>, </a:t>
            </a:r>
            <a:r>
              <a:rPr lang="en-US" altLang="en-US" dirty="0" err="1"/>
              <a:t>maxpost</a:t>
            </a:r>
            <a:r>
              <a:rPr lang="en-US" altLang="en-US" dirty="0"/>
              <a:t> default to 20 (was 0)</a:t>
            </a:r>
          </a:p>
          <a:p>
            <a:pPr marL="1484313" lvl="1" indent="-568325">
              <a:buSzPct val="45000"/>
              <a:buFont typeface="Wingdings" pitchFamily="80" charset="2"/>
              <a:buChar char=""/>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altLang="en-US" dirty="0" err="1"/>
              <a:t>Maxidle</a:t>
            </a:r>
            <a:r>
              <a:rPr lang="en-US" altLang="en-US" dirty="0"/>
              <a:t> defaults to 1000 (was 0)</a:t>
            </a:r>
          </a:p>
          <a:p>
            <a:pPr marL="1484313" lvl="1" indent="-568325">
              <a:buSzPct val="45000"/>
              <a:buFont typeface="Wingdings" pitchFamily="80" charset="2"/>
              <a:buChar char=""/>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altLang="en-US" dirty="0"/>
              <a:t>Fixed DAGMan entries in </a:t>
            </a:r>
            <a:r>
              <a:rPr lang="en-US" altLang="en-US" dirty="0" err="1"/>
              <a:t>param</a:t>
            </a:r>
            <a:r>
              <a:rPr lang="en-US" altLang="en-US" dirty="0"/>
              <a:t> table</a:t>
            </a:r>
          </a:p>
        </p:txBody>
      </p:sp>
      <p:sp>
        <p:nvSpPr>
          <p:cNvPr id="2" name="Slide Number Placeholder 1"/>
          <p:cNvSpPr>
            <a:spLocks noGrp="1"/>
          </p:cNvSpPr>
          <p:nvPr>
            <p:ph type="sldNum" sz="quarter" idx="10"/>
          </p:nvPr>
        </p:nvSpPr>
        <p:spPr/>
        <p:txBody>
          <a:bodyPr/>
          <a:lstStyle/>
          <a:p>
            <a:pPr>
              <a:defRPr/>
            </a:pPr>
            <a:fld id="{FC77776C-14D7-48C6-B1E3-FF145FC109AB}" type="slidenum">
              <a:rPr lang="en-US" smtClean="0"/>
              <a:pPr>
                <a:defRPr/>
              </a:pPr>
              <a:t>47</a:t>
            </a:fld>
            <a:endParaRPr lang="en-US" dirty="0"/>
          </a:p>
        </p:txBody>
      </p:sp>
    </p:spTree>
    <p:extLst>
      <p:ext uri="{BB962C8B-B14F-4D97-AF65-F5344CB8AC3E}">
        <p14:creationId xmlns:p14="http://schemas.microsoft.com/office/powerpoint/2010/main" val="33420289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Grp="1" noChangeArrowheads="1"/>
          </p:cNvSpPr>
          <p:nvPr>
            <p:ph type="title" idx="4294967295"/>
          </p:nvPr>
        </p:nvSpPr>
        <p:spPr>
          <a:xfrm>
            <a:off x="0" y="-1588"/>
            <a:ext cx="9142413" cy="917576"/>
          </a:xfrm>
          <a:ln/>
        </p:spPr>
        <p:txBody>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dirty="0"/>
              <a:t>DAGMan c</a:t>
            </a:r>
            <a:r>
              <a:rPr lang="en-US" altLang="en-US" dirty="0" smtClean="0"/>
              <a:t>hanges </a:t>
            </a:r>
            <a:r>
              <a:rPr lang="en-US" altLang="en-US" dirty="0"/>
              <a:t>(</a:t>
            </a:r>
            <a:r>
              <a:rPr lang="en-US" altLang="en-US" dirty="0" err="1"/>
              <a:t>cont</a:t>
            </a:r>
            <a:r>
              <a:rPr lang="en-US" altLang="en-US" dirty="0"/>
              <a:t>)</a:t>
            </a:r>
          </a:p>
        </p:txBody>
      </p:sp>
      <p:sp>
        <p:nvSpPr>
          <p:cNvPr id="5122" name="Rectangle 2"/>
          <p:cNvSpPr>
            <a:spLocks noGrp="1" noChangeArrowheads="1"/>
          </p:cNvSpPr>
          <p:nvPr>
            <p:ph type="body" idx="4294967295"/>
          </p:nvPr>
        </p:nvSpPr>
        <p:spPr>
          <a:xfrm>
            <a:off x="3402957" y="968695"/>
            <a:ext cx="5525525" cy="4614141"/>
          </a:xfrm>
          <a:ln/>
        </p:spPr>
        <p:txBody>
          <a:bodyPr/>
          <a:lstStyle/>
          <a:p>
            <a:pPr indent="-341313">
              <a:buSzPct val="45000"/>
              <a:buFont typeface="Wingdings" pitchFamily="80" charset="2"/>
              <a:buChar char=""/>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altLang="en-US" dirty="0"/>
              <a:t>Node status file:</a:t>
            </a:r>
          </a:p>
          <a:p>
            <a:pPr marL="1484313" lvl="1" indent="-568325">
              <a:buSzPct val="45000"/>
              <a:buFont typeface="Wingdings" pitchFamily="80" charset="2"/>
              <a:buChar char=""/>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altLang="en-US" dirty="0"/>
              <a:t>Format is now </a:t>
            </a:r>
            <a:r>
              <a:rPr lang="en-US" altLang="en-US" dirty="0" err="1"/>
              <a:t>ClassAds</a:t>
            </a:r>
            <a:endParaRPr lang="en-US" altLang="en-US" dirty="0"/>
          </a:p>
          <a:p>
            <a:pPr marL="1484313" lvl="1" indent="-568325">
              <a:buSzPct val="45000"/>
              <a:buFont typeface="Wingdings" pitchFamily="80" charset="2"/>
              <a:buChar char=""/>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altLang="en-US" dirty="0"/>
              <a:t>More info (retry number, </a:t>
            </a:r>
            <a:r>
              <a:rPr lang="en-US" altLang="en-US" dirty="0" err="1"/>
              <a:t>procs</a:t>
            </a:r>
            <a:r>
              <a:rPr lang="en-US" altLang="en-US" dirty="0"/>
              <a:t> queued and held for each node)</a:t>
            </a:r>
          </a:p>
          <a:p>
            <a:pPr marL="1484313" lvl="1" indent="-568325">
              <a:buSzPct val="45000"/>
              <a:buFont typeface="Wingdings" pitchFamily="80" charset="2"/>
              <a:buChar char=""/>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altLang="en-US" dirty="0"/>
              <a:t>Fixed bug: final DAG status not always recorded correctly</a:t>
            </a:r>
          </a:p>
          <a:p>
            <a:pPr marL="1484313" lvl="1" indent="-568325">
              <a:buSzPct val="45000"/>
              <a:buFont typeface="Wingdings" pitchFamily="80" charset="2"/>
              <a:buChar char=""/>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altLang="en-US" dirty="0"/>
              <a:t>ALWAYS-UPDATE option</a:t>
            </a:r>
          </a:p>
          <a:p>
            <a:pPr marL="1484313" lvl="1" indent="-568325">
              <a:buSzPct val="45000"/>
              <a:buFont typeface="Wingdings" pitchFamily="80" charset="2"/>
              <a:buChar char=""/>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altLang="en-US" dirty="0"/>
              <a:t>Now works on Windows</a:t>
            </a:r>
          </a:p>
        </p:txBody>
      </p:sp>
      <p:pic>
        <p:nvPicPr>
          <p:cNvPr id="2" name="Picture 2" descr="http://www.lazygamer.net/wp-content/themes/minimum/timthumb.php?src=http://imageslgmr.lazygamer.netdna-cdn.com//2013/11/EmperorPalpatine.jpg&amp;w=370&amp;h=190&amp;q=9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171" y="3540805"/>
            <a:ext cx="3976587" cy="2042032"/>
          </a:xfrm>
          <a:prstGeom prst="rect">
            <a:avLst/>
          </a:prstGeom>
          <a:noFill/>
          <a:extLst>
            <a:ext uri="{909E8E84-426E-40DD-AFC4-6F175D3DCCD1}">
              <a14:hiddenFill xmlns:a14="http://schemas.microsoft.com/office/drawing/2010/main">
                <a:solidFill>
                  <a:srgbClr val="FFFFFF"/>
                </a:solidFill>
              </a14:hiddenFill>
            </a:ext>
          </a:extLst>
        </p:spPr>
      </p:pic>
      <p:sp>
        <p:nvSpPr>
          <p:cNvPr id="3" name="Rounded Rectangular Callout 2"/>
          <p:cNvSpPr/>
          <p:nvPr/>
        </p:nvSpPr>
        <p:spPr bwMode="auto">
          <a:xfrm>
            <a:off x="590309" y="821803"/>
            <a:ext cx="2883371" cy="2257063"/>
          </a:xfrm>
          <a:prstGeom prst="wedgeRoundRectCallout">
            <a:avLst>
              <a:gd name="adj1" fmla="val 11361"/>
              <a:gd name="adj2" fmla="val 100893"/>
              <a:gd name="adj3" fmla="val 16667"/>
            </a:avLst>
          </a:prstGeom>
          <a:solidFill>
            <a:schemeClr val="accent3">
              <a:lumMod val="40000"/>
              <a:lumOff val="6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800" b="0" i="1" u="none" strike="noStrike" cap="none" normalizeH="0" baseline="0" dirty="0" smtClean="0">
                <a:ln>
                  <a:noFill/>
                </a:ln>
                <a:solidFill>
                  <a:schemeClr val="tx1"/>
                </a:solidFill>
                <a:effectLst/>
                <a:latin typeface="Times New Roman" charset="0"/>
                <a:ea typeface="ＭＳ Ｐゴシック" charset="0"/>
              </a:rPr>
              <a:t>Good, good! Everything is proceeding as </a:t>
            </a:r>
            <a:r>
              <a:rPr kumimoji="0" lang="en-US" sz="2800" b="1" i="1" u="none" strike="noStrike" cap="none" normalizeH="0" baseline="0" dirty="0" smtClean="0">
                <a:ln>
                  <a:noFill/>
                </a:ln>
                <a:solidFill>
                  <a:schemeClr val="tx1"/>
                </a:solidFill>
                <a:effectLst/>
                <a:latin typeface="Times New Roman" charset="0"/>
                <a:ea typeface="ＭＳ Ｐゴシック" charset="0"/>
              </a:rPr>
              <a:t>DAGMan</a:t>
            </a:r>
            <a:r>
              <a:rPr kumimoji="0" lang="en-US" sz="2800" b="0" i="1" u="none" strike="noStrike" cap="none" normalizeH="0" baseline="0" dirty="0" smtClean="0">
                <a:ln>
                  <a:noFill/>
                </a:ln>
                <a:solidFill>
                  <a:schemeClr val="tx1"/>
                </a:solidFill>
                <a:effectLst/>
                <a:latin typeface="Times New Roman" charset="0"/>
                <a:ea typeface="ＭＳ Ｐゴシック" charset="0"/>
              </a:rPr>
              <a:t> has foreseen!</a:t>
            </a:r>
            <a:endParaRPr kumimoji="0" lang="en-US" sz="2800" b="0" i="1" u="none" strike="noStrike" cap="none" normalizeH="0" baseline="0" dirty="0">
              <a:ln>
                <a:noFill/>
              </a:ln>
              <a:solidFill>
                <a:schemeClr val="tx1"/>
              </a:solidFill>
              <a:effectLst/>
              <a:latin typeface="Times New Roman" charset="0"/>
              <a:ea typeface="ＭＳ Ｐゴシック" charset="0"/>
            </a:endParaRPr>
          </a:p>
        </p:txBody>
      </p:sp>
      <p:sp>
        <p:nvSpPr>
          <p:cNvPr id="4" name="Slide Number Placeholder 3"/>
          <p:cNvSpPr>
            <a:spLocks noGrp="1"/>
          </p:cNvSpPr>
          <p:nvPr>
            <p:ph type="sldNum" sz="quarter" idx="10"/>
          </p:nvPr>
        </p:nvSpPr>
        <p:spPr/>
        <p:txBody>
          <a:bodyPr/>
          <a:lstStyle/>
          <a:p>
            <a:pPr>
              <a:defRPr/>
            </a:pPr>
            <a:fld id="{FC77776C-14D7-48C6-B1E3-FF145FC109AB}" type="slidenum">
              <a:rPr lang="en-US" smtClean="0"/>
              <a:pPr>
                <a:defRPr/>
              </a:pPr>
              <a:t>48</a:t>
            </a:fld>
            <a:endParaRPr lang="en-US" dirty="0"/>
          </a:p>
        </p:txBody>
      </p:sp>
    </p:spTree>
    <p:extLst>
      <p:ext uri="{BB962C8B-B14F-4D97-AF65-F5344CB8AC3E}">
        <p14:creationId xmlns:p14="http://schemas.microsoft.com/office/powerpoint/2010/main" val="212287252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
          <p:cNvSpPr>
            <a:spLocks noGrp="1" noChangeArrowheads="1"/>
          </p:cNvSpPr>
          <p:nvPr>
            <p:ph type="title" idx="4294967295"/>
          </p:nvPr>
        </p:nvSpPr>
        <p:spPr>
          <a:xfrm>
            <a:off x="0" y="-1588"/>
            <a:ext cx="9142413" cy="917576"/>
          </a:xfrm>
          <a:ln/>
        </p:spPr>
        <p:txBody>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dirty="0"/>
              <a:t>DAGMan c</a:t>
            </a:r>
            <a:r>
              <a:rPr lang="en-US" altLang="en-US" dirty="0" smtClean="0"/>
              <a:t>hanges </a:t>
            </a:r>
            <a:r>
              <a:rPr lang="en-US" altLang="en-US" dirty="0"/>
              <a:t>(</a:t>
            </a:r>
            <a:r>
              <a:rPr lang="en-US" altLang="en-US" dirty="0" err="1"/>
              <a:t>cont</a:t>
            </a:r>
            <a:r>
              <a:rPr lang="en-US" altLang="en-US" dirty="0"/>
              <a:t>)</a:t>
            </a:r>
          </a:p>
        </p:txBody>
      </p:sp>
      <p:sp>
        <p:nvSpPr>
          <p:cNvPr id="7170" name="Rectangle 2"/>
          <p:cNvSpPr>
            <a:spLocks noGrp="1" noChangeArrowheads="1"/>
          </p:cNvSpPr>
          <p:nvPr>
            <p:ph type="body" idx="4294967295"/>
          </p:nvPr>
        </p:nvSpPr>
        <p:spPr>
          <a:xfrm>
            <a:off x="322263" y="1355725"/>
            <a:ext cx="8397875" cy="4230688"/>
          </a:xfrm>
          <a:ln/>
        </p:spPr>
        <p:txBody>
          <a:bodyPr/>
          <a:lstStyle/>
          <a:p>
            <a:pPr indent="-341313">
              <a:buSzPct val="45000"/>
              <a:buFont typeface="Wingdings" pitchFamily="80" charset="2"/>
              <a:buChar char=""/>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altLang="en-US" b="1">
                <a:latin typeface="Courier New" pitchFamily="49" charset="0"/>
              </a:rPr>
              <a:t>dagman.out</a:t>
            </a:r>
            <a:r>
              <a:rPr lang="en-US" altLang="en-US"/>
              <a:t> file:</a:t>
            </a:r>
          </a:p>
          <a:p>
            <a:pPr marL="1484313" lvl="1" indent="-568325">
              <a:buSzPct val="45000"/>
              <a:buFont typeface="Wingdings" pitchFamily="80" charset="2"/>
              <a:buChar char=""/>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altLang="en-US"/>
              <a:t>Node job hold reason in </a:t>
            </a:r>
            <a:r>
              <a:rPr lang="en-US" altLang="en-US" b="1">
                <a:latin typeface="Courier New" pitchFamily="49" charset="0"/>
              </a:rPr>
              <a:t>dagman.out</a:t>
            </a:r>
          </a:p>
          <a:p>
            <a:pPr marL="1484313" lvl="1" indent="-568325">
              <a:buSzPct val="45000"/>
              <a:buFont typeface="Wingdings" pitchFamily="80" charset="2"/>
              <a:buChar char=""/>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altLang="en-US"/>
              <a:t>DAG_Status in </a:t>
            </a:r>
            <a:r>
              <a:rPr lang="en-US" altLang="en-US" b="1">
                <a:latin typeface="Courier New" pitchFamily="49" charset="0"/>
              </a:rPr>
              <a:t>dagman.out</a:t>
            </a:r>
          </a:p>
          <a:p>
            <a:pPr indent="-341313">
              <a:buSzPct val="45000"/>
              <a:buFont typeface="Wingdings" pitchFamily="80" charset="2"/>
              <a:buChar char=""/>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altLang="en-US" b="1">
                <a:latin typeface="Courier New" pitchFamily="49" charset="0"/>
              </a:rPr>
              <a:t>-DoRecovery</a:t>
            </a:r>
            <a:r>
              <a:rPr lang="en-US" altLang="en-US"/>
              <a:t> command-line option</a:t>
            </a:r>
          </a:p>
          <a:p>
            <a:pPr indent="-341313">
              <a:buSzPct val="45000"/>
              <a:buFont typeface="Wingdings" pitchFamily="80" charset="2"/>
              <a:buChar char=""/>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altLang="en-US"/>
              <a:t>Stricter checking of SPLICE syntax</a:t>
            </a:r>
          </a:p>
          <a:p>
            <a:pPr indent="-341313">
              <a:buSzPct val="45000"/>
              <a:buFont typeface="Wingdings" pitchFamily="80" charset="2"/>
              <a:buChar char=""/>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altLang="en-US"/>
              <a:t>No (unused) command socket</a:t>
            </a:r>
          </a:p>
          <a:p>
            <a:pPr indent="-341313">
              <a:buSzPct val="45000"/>
              <a:buFont typeface="Wingdings" pitchFamily="80" charset="2"/>
              <a:buChar char=""/>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altLang="en-US"/>
              <a:t>Stork no longer supported</a:t>
            </a:r>
          </a:p>
        </p:txBody>
      </p:sp>
      <p:sp>
        <p:nvSpPr>
          <p:cNvPr id="2" name="Slide Number Placeholder 1"/>
          <p:cNvSpPr>
            <a:spLocks noGrp="1"/>
          </p:cNvSpPr>
          <p:nvPr>
            <p:ph type="sldNum" sz="quarter" idx="10"/>
          </p:nvPr>
        </p:nvSpPr>
        <p:spPr/>
        <p:txBody>
          <a:bodyPr/>
          <a:lstStyle/>
          <a:p>
            <a:pPr>
              <a:defRPr/>
            </a:pPr>
            <a:fld id="{FC77776C-14D7-48C6-B1E3-FF145FC109AB}" type="slidenum">
              <a:rPr lang="en-US" smtClean="0"/>
              <a:pPr>
                <a:defRPr/>
              </a:pPr>
              <a:t>49</a:t>
            </a:fld>
            <a:endParaRPr lang="en-US" dirty="0"/>
          </a:p>
        </p:txBody>
      </p:sp>
    </p:spTree>
    <p:extLst>
      <p:ext uri="{BB962C8B-B14F-4D97-AF65-F5344CB8AC3E}">
        <p14:creationId xmlns:p14="http://schemas.microsoft.com/office/powerpoint/2010/main" val="286100863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92662" y="1233303"/>
            <a:ext cx="8130478" cy="4708798"/>
          </a:xfrm>
        </p:spPr>
        <p:txBody>
          <a:bodyPr/>
          <a:lstStyle/>
          <a:p>
            <a:r>
              <a:rPr lang="en-US" sz="2400" dirty="0" smtClean="0"/>
              <a:t>Scalability and stability</a:t>
            </a:r>
          </a:p>
          <a:p>
            <a:pPr lvl="1"/>
            <a:r>
              <a:rPr lang="en-US" sz="2000" dirty="0" smtClean="0"/>
              <a:t>Goal: 200k slots in one pool, 10 </a:t>
            </a:r>
            <a:r>
              <a:rPr lang="en-US" sz="2000" dirty="0" err="1" smtClean="0"/>
              <a:t>schedds</a:t>
            </a:r>
            <a:r>
              <a:rPr lang="en-US" sz="2000" dirty="0" smtClean="0"/>
              <a:t> managing 400k jobs</a:t>
            </a:r>
          </a:p>
          <a:p>
            <a:pPr lvl="1"/>
            <a:r>
              <a:rPr lang="en-US" sz="2000" dirty="0"/>
              <a:t>R</a:t>
            </a:r>
            <a:r>
              <a:rPr lang="en-US" sz="2000" dirty="0" smtClean="0"/>
              <a:t>esolved developer tickets</a:t>
            </a:r>
            <a:r>
              <a:rPr lang="en-US" sz="2000" dirty="0"/>
              <a:t>: 240 </a:t>
            </a:r>
            <a:r>
              <a:rPr lang="en-US" sz="2000" dirty="0" smtClean="0"/>
              <a:t>bug fix issues (v8.2.x tickets), </a:t>
            </a:r>
            <a:r>
              <a:rPr lang="en-US" sz="2000" dirty="0"/>
              <a:t>234 </a:t>
            </a:r>
            <a:r>
              <a:rPr lang="en-US" sz="2000" dirty="0" smtClean="0"/>
              <a:t>enhancement issues (v8.3 tickets)</a:t>
            </a:r>
          </a:p>
          <a:p>
            <a:r>
              <a:rPr lang="en-US" sz="2400" dirty="0" err="1" smtClean="0"/>
              <a:t>Docker</a:t>
            </a:r>
            <a:r>
              <a:rPr lang="en-US" sz="2400" dirty="0" smtClean="0"/>
              <a:t> Job Universe</a:t>
            </a:r>
          </a:p>
          <a:p>
            <a:r>
              <a:rPr lang="en-US" sz="2400" dirty="0" smtClean="0"/>
              <a:t>Tool improvements, </a:t>
            </a:r>
            <a:r>
              <a:rPr lang="en-US" sz="2400" dirty="0" err="1" smtClean="0"/>
              <a:t>esp</a:t>
            </a:r>
            <a:r>
              <a:rPr lang="en-US" sz="2400" dirty="0" smtClean="0"/>
              <a:t> </a:t>
            </a:r>
            <a:r>
              <a:rPr lang="en-US" sz="2400" dirty="0" err="1" smtClean="0"/>
              <a:t>condor_submit</a:t>
            </a:r>
            <a:endParaRPr lang="en-US" sz="2400" dirty="0" smtClean="0"/>
          </a:p>
          <a:p>
            <a:r>
              <a:rPr lang="en-US" sz="2400" dirty="0" smtClean="0"/>
              <a:t>IPv6 </a:t>
            </a:r>
            <a:r>
              <a:rPr lang="en-US" sz="2400" dirty="0"/>
              <a:t>mixed mode</a:t>
            </a:r>
          </a:p>
          <a:p>
            <a:r>
              <a:rPr lang="en-US" sz="2400" dirty="0" smtClean="0"/>
              <a:t>Encrypted Job Execute Directory</a:t>
            </a:r>
          </a:p>
          <a:p>
            <a:r>
              <a:rPr lang="en-US" sz="2400" dirty="0" smtClean="0"/>
              <a:t>Periodic application-layer checkpoint support in Vanilla Universe</a:t>
            </a:r>
          </a:p>
          <a:p>
            <a:r>
              <a:rPr lang="en-US" sz="2400" dirty="0" smtClean="0"/>
              <a:t>Submit requirements</a:t>
            </a:r>
          </a:p>
          <a:p>
            <a:r>
              <a:rPr lang="en-US" sz="2400" dirty="0" smtClean="0"/>
              <a:t>New packaging </a:t>
            </a:r>
          </a:p>
          <a:p>
            <a:endParaRPr lang="en-US" sz="2400" dirty="0" smtClean="0"/>
          </a:p>
          <a:p>
            <a:endParaRPr lang="en-US" sz="2400" dirty="0" smtClean="0"/>
          </a:p>
          <a:p>
            <a:endParaRPr lang="en-US" sz="2400" dirty="0" smtClean="0"/>
          </a:p>
          <a:p>
            <a:endParaRPr lang="en-US" sz="2400" dirty="0" smtClean="0"/>
          </a:p>
          <a:p>
            <a:endParaRPr lang="en-US" sz="2400" dirty="0" smtClean="0"/>
          </a:p>
          <a:p>
            <a:endParaRPr lang="en-US" sz="2400" dirty="0" smtClean="0"/>
          </a:p>
          <a:p>
            <a:pPr lvl="1"/>
            <a:endParaRPr lang="en-US" sz="2000" dirty="0" smtClean="0"/>
          </a:p>
          <a:p>
            <a:pPr lvl="1"/>
            <a:endParaRPr lang="en-US" sz="2000" dirty="0"/>
          </a:p>
        </p:txBody>
      </p:sp>
      <p:sp>
        <p:nvSpPr>
          <p:cNvPr id="3" name="Title 2"/>
          <p:cNvSpPr>
            <a:spLocks noGrp="1"/>
          </p:cNvSpPr>
          <p:nvPr>
            <p:ph type="title"/>
          </p:nvPr>
        </p:nvSpPr>
        <p:spPr>
          <a:xfrm>
            <a:off x="0" y="145361"/>
            <a:ext cx="9144000" cy="914400"/>
          </a:xfrm>
        </p:spPr>
        <p:txBody>
          <a:bodyPr/>
          <a:lstStyle/>
          <a:p>
            <a:r>
              <a:rPr lang="en-US" dirty="0" smtClean="0"/>
              <a:t>Some </a:t>
            </a:r>
            <a:br>
              <a:rPr lang="en-US" dirty="0" smtClean="0"/>
            </a:br>
            <a:r>
              <a:rPr lang="en-US" dirty="0" smtClean="0"/>
              <a:t>HTCondor v8.3 Enhancements</a:t>
            </a:r>
            <a:endParaRPr lang="en-US" dirty="0"/>
          </a:p>
        </p:txBody>
      </p:sp>
      <p:sp>
        <p:nvSpPr>
          <p:cNvPr id="4" name="Slide Number Placeholder 3"/>
          <p:cNvSpPr>
            <a:spLocks noGrp="1"/>
          </p:cNvSpPr>
          <p:nvPr>
            <p:ph type="sldNum" sz="quarter" idx="10"/>
          </p:nvPr>
        </p:nvSpPr>
        <p:spPr/>
        <p:txBody>
          <a:bodyPr/>
          <a:lstStyle/>
          <a:p>
            <a:pPr>
              <a:defRPr/>
            </a:pPr>
            <a:fld id="{FC77776C-14D7-48C6-B1E3-FF145FC109AB}" type="slidenum">
              <a:rPr lang="en-US" smtClean="0"/>
              <a:pPr>
                <a:defRPr/>
              </a:pPr>
              <a:t>5</a:t>
            </a:fld>
            <a:endParaRPr lang="en-US" dirty="0"/>
          </a:p>
        </p:txBody>
      </p:sp>
    </p:spTree>
    <p:extLst>
      <p:ext uri="{BB962C8B-B14F-4D97-AF65-F5344CB8AC3E}">
        <p14:creationId xmlns:p14="http://schemas.microsoft.com/office/powerpoint/2010/main" val="377695610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CustomShape 1"/>
          <p:cNvSpPr/>
          <p:nvPr/>
        </p:nvSpPr>
        <p:spPr>
          <a:xfrm>
            <a:off x="3505320" y="6492960"/>
            <a:ext cx="2133360" cy="36504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nchor="ctr"/>
          <a:lstStyle/>
          <a:p>
            <a:pPr algn="ctr">
              <a:lnSpc>
                <a:spcPct val="100000"/>
              </a:lnSpc>
            </a:pPr>
            <a:fld id="{E020596A-CE8F-4D26-A911-32B709821330}" type="slidenum">
              <a:rPr lang="en-US" sz="1200">
                <a:solidFill>
                  <a:srgbClr val="898989"/>
                </a:solidFill>
                <a:latin typeface="Arial"/>
              </a:rPr>
              <a:t>50</a:t>
            </a:fld>
            <a:endParaRPr/>
          </a:p>
        </p:txBody>
      </p:sp>
      <p:sp>
        <p:nvSpPr>
          <p:cNvPr id="119" name="TextShape 2"/>
          <p:cNvSpPr txBox="1"/>
          <p:nvPr/>
        </p:nvSpPr>
        <p:spPr>
          <a:xfrm>
            <a:off x="0" y="0"/>
            <a:ext cx="9144000" cy="914400"/>
          </a:xfrm>
          <a:prstGeom prst="rect">
            <a:avLst/>
          </a:prstGeom>
          <a:noFill/>
          <a:ln>
            <a:noFill/>
          </a:ln>
        </p:spPr>
        <p:txBody>
          <a:bodyPr lIns="90000" tIns="46800" rIns="90000" bIns="46800" anchor="ctr"/>
          <a:lstStyle/>
          <a:p>
            <a:pPr algn="ctr"/>
            <a:r>
              <a:rPr lang="en-US" sz="4400" b="1" dirty="0">
                <a:solidFill>
                  <a:srgbClr val="C00000"/>
                </a:solidFill>
                <a:latin typeface="Arial"/>
              </a:rPr>
              <a:t>HTCondor RPM Packaging</a:t>
            </a:r>
            <a:endParaRPr dirty="0">
              <a:solidFill>
                <a:srgbClr val="C00000"/>
              </a:solidFill>
            </a:endParaRPr>
          </a:p>
        </p:txBody>
      </p:sp>
      <p:sp>
        <p:nvSpPr>
          <p:cNvPr id="120" name="TextShape 3"/>
          <p:cNvSpPr txBox="1"/>
          <p:nvPr/>
        </p:nvSpPr>
        <p:spPr>
          <a:xfrm>
            <a:off x="322200" y="1355400"/>
            <a:ext cx="8399520" cy="4227480"/>
          </a:xfrm>
          <a:prstGeom prst="rect">
            <a:avLst/>
          </a:prstGeom>
          <a:noFill/>
          <a:ln>
            <a:noFill/>
          </a:ln>
        </p:spPr>
        <p:txBody>
          <a:bodyPr lIns="90000" tIns="46800" rIns="90000" bIns="46800"/>
          <a:lstStyle/>
          <a:p>
            <a:pPr>
              <a:buSzPct val="120000"/>
              <a:buFont typeface="Arial"/>
              <a:buChar char="›"/>
            </a:pPr>
            <a:r>
              <a:rPr lang="en-US" sz="3200">
                <a:latin typeface="Arial"/>
              </a:rPr>
              <a:t>More Standard Packaging</a:t>
            </a:r>
            <a:endParaRPr/>
          </a:p>
          <a:p>
            <a:pPr lvl="1">
              <a:buSzPct val="90000"/>
              <a:buFont typeface="Marlett" charset="2"/>
              <a:buChar char=""/>
            </a:pPr>
            <a:r>
              <a:rPr lang="en-US" sz="2800">
                <a:latin typeface="Arial"/>
              </a:rPr>
              <a:t>Matches OSG and Fedora package layout</a:t>
            </a:r>
            <a:endParaRPr/>
          </a:p>
          <a:p>
            <a:pPr lvl="1">
              <a:buSzPct val="90000"/>
              <a:buFont typeface="Marlett" charset="2"/>
              <a:buChar char=""/>
            </a:pPr>
            <a:r>
              <a:rPr lang="en-US" sz="2800">
                <a:latin typeface="Arial"/>
              </a:rPr>
              <a:t>Built with rpmbuild</a:t>
            </a:r>
            <a:endParaRPr/>
          </a:p>
          <a:p>
            <a:pPr lvl="1">
              <a:buSzPct val="90000"/>
              <a:buFont typeface="Marlett" charset="2"/>
              <a:buChar char=""/>
            </a:pPr>
            <a:r>
              <a:rPr lang="en-US" sz="2800">
                <a:latin typeface="Arial"/>
              </a:rPr>
              <a:t>Source RPM is released</a:t>
            </a:r>
            <a:endParaRPr/>
          </a:p>
          <a:p>
            <a:pPr lvl="2">
              <a:buFont typeface="Arial"/>
              <a:buChar char="•"/>
            </a:pPr>
            <a:r>
              <a:rPr lang="en-US" sz="2400">
                <a:latin typeface="Arial"/>
              </a:rPr>
              <a:t>Can rebuild directly from the source RPM</a:t>
            </a:r>
            <a:endParaRPr/>
          </a:p>
          <a:p>
            <a:pPr lvl="2">
              <a:buFont typeface="Arial"/>
              <a:buChar char="•"/>
            </a:pPr>
            <a:r>
              <a:rPr lang="en-US" sz="2400">
                <a:latin typeface="Arial"/>
              </a:rPr>
              <a:t>Build requirements are enforced by rpmbuild</a:t>
            </a:r>
            <a:endParaRPr/>
          </a:p>
          <a:p>
            <a:pPr lvl="1">
              <a:buSzPct val="90000"/>
              <a:buFont typeface="Marlett" charset="2"/>
              <a:buChar char=""/>
            </a:pPr>
            <a:r>
              <a:rPr lang="en-US" sz="2800">
                <a:latin typeface="Arial"/>
              </a:rPr>
              <a:t>Partitioned into several binary RPMs</a:t>
            </a:r>
            <a:endParaRPr/>
          </a:p>
          <a:p>
            <a:pPr lvl="2">
              <a:buFont typeface="Arial"/>
              <a:buChar char="•"/>
            </a:pPr>
            <a:r>
              <a:rPr lang="en-US" sz="2400">
                <a:latin typeface="Arial"/>
              </a:rPr>
              <a:t>Pick and choose what you need</a:t>
            </a:r>
            <a:endParaRPr/>
          </a:p>
        </p:txBody>
      </p:sp>
      <p:sp>
        <p:nvSpPr>
          <p:cNvPr id="2" name="Slide Number Placeholder 1"/>
          <p:cNvSpPr>
            <a:spLocks noGrp="1"/>
          </p:cNvSpPr>
          <p:nvPr>
            <p:ph type="sldNum" sz="quarter" idx="4"/>
          </p:nvPr>
        </p:nvSpPr>
        <p:spPr/>
        <p:txBody>
          <a:bodyPr/>
          <a:lstStyle/>
          <a:p>
            <a:pPr>
              <a:defRPr/>
            </a:pPr>
            <a:fld id="{671F83BD-2119-406E-B847-CD3D3B269ABB}" type="slidenum">
              <a:rPr lang="en-US" smtClean="0"/>
              <a:pPr>
                <a:defRPr/>
              </a:pPr>
              <a:t>50</a:t>
            </a:fld>
            <a:endParaRPr lang="en-US" dirty="0"/>
          </a:p>
        </p:txBody>
      </p:sp>
    </p:spTree>
    <p:extLst>
      <p:ext uri="{BB962C8B-B14F-4D97-AF65-F5344CB8AC3E}">
        <p14:creationId xmlns:p14="http://schemas.microsoft.com/office/powerpoint/2010/main" val="2107828941"/>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TextShape 1"/>
          <p:cNvSpPr txBox="1"/>
          <p:nvPr/>
        </p:nvSpPr>
        <p:spPr>
          <a:xfrm>
            <a:off x="0" y="-149901"/>
            <a:ext cx="9144000" cy="914400"/>
          </a:xfrm>
          <a:prstGeom prst="rect">
            <a:avLst/>
          </a:prstGeom>
          <a:noFill/>
          <a:ln>
            <a:noFill/>
          </a:ln>
        </p:spPr>
        <p:txBody>
          <a:bodyPr lIns="90000" tIns="46800" rIns="90000" bIns="46800" anchor="ctr"/>
          <a:lstStyle/>
          <a:p>
            <a:pPr algn="ctr"/>
            <a:r>
              <a:rPr lang="en-US" sz="4400" b="1" dirty="0">
                <a:solidFill>
                  <a:srgbClr val="C00000"/>
                </a:solidFill>
                <a:latin typeface="Arial"/>
              </a:rPr>
              <a:t>HTCondor Binary RPM Packages</a:t>
            </a:r>
            <a:endParaRPr dirty="0">
              <a:solidFill>
                <a:srgbClr val="C00000"/>
              </a:solidFill>
            </a:endParaRPr>
          </a:p>
        </p:txBody>
      </p:sp>
      <p:graphicFrame>
        <p:nvGraphicFramePr>
          <p:cNvPr id="122" name="Table 2"/>
          <p:cNvGraphicFramePr/>
          <p:nvPr>
            <p:extLst>
              <p:ext uri="{D42A27DB-BD31-4B8C-83A1-F6EECF244321}">
                <p14:modId xmlns:p14="http://schemas.microsoft.com/office/powerpoint/2010/main" val="3379127342"/>
              </p:ext>
            </p:extLst>
          </p:nvPr>
        </p:nvGraphicFramePr>
        <p:xfrm>
          <a:off x="372240" y="689548"/>
          <a:ext cx="8399520" cy="5486400"/>
        </p:xfrm>
        <a:graphic>
          <a:graphicData uri="http://schemas.openxmlformats.org/drawingml/2006/table">
            <a:tbl>
              <a:tblPr/>
              <a:tblGrid>
                <a:gridCol w="2552040"/>
                <a:gridCol w="5847480"/>
              </a:tblGrid>
              <a:tr h="349920">
                <a:tc>
                  <a:txBody>
                    <a:bodyPr/>
                    <a:lstStyle/>
                    <a:p>
                      <a:pPr algn="ctr"/>
                      <a:r>
                        <a:rPr lang="en-US" b="1" dirty="0">
                          <a:latin typeface="Arial"/>
                        </a:rPr>
                        <a:t>RPM</a:t>
                      </a:r>
                      <a:endParaRPr dirty="0"/>
                    </a:p>
                  </a:txBody>
                  <a:tcPr/>
                </a:tc>
                <a:tc>
                  <a:txBody>
                    <a:bodyPr/>
                    <a:lstStyle/>
                    <a:p>
                      <a:pPr algn="ctr"/>
                      <a:r>
                        <a:rPr lang="en-US" b="1">
                          <a:latin typeface="Arial"/>
                        </a:rPr>
                        <a:t>Description</a:t>
                      </a:r>
                      <a:endParaRPr/>
                    </a:p>
                  </a:txBody>
                  <a:tcPr/>
                </a:tc>
              </a:tr>
              <a:tr h="349920">
                <a:tc>
                  <a:txBody>
                    <a:bodyPr/>
                    <a:lstStyle/>
                    <a:p>
                      <a:r>
                        <a:rPr lang="en-US">
                          <a:latin typeface="Arial"/>
                        </a:rPr>
                        <a:t>condor</a:t>
                      </a:r>
                      <a:endParaRPr/>
                    </a:p>
                  </a:txBody>
                  <a:tcPr/>
                </a:tc>
                <a:tc>
                  <a:txBody>
                    <a:bodyPr/>
                    <a:lstStyle/>
                    <a:p>
                      <a:r>
                        <a:rPr lang="en-US">
                          <a:latin typeface="Arial"/>
                        </a:rPr>
                        <a:t>Base package</a:t>
                      </a:r>
                      <a:endParaRPr/>
                    </a:p>
                  </a:txBody>
                  <a:tcPr/>
                </a:tc>
              </a:tr>
              <a:tr h="349920">
                <a:tc>
                  <a:txBody>
                    <a:bodyPr/>
                    <a:lstStyle/>
                    <a:p>
                      <a:r>
                        <a:rPr lang="en-US" dirty="0">
                          <a:solidFill>
                            <a:srgbClr val="FF0000"/>
                          </a:solidFill>
                          <a:latin typeface="Arial"/>
                        </a:rPr>
                        <a:t>condor-all</a:t>
                      </a:r>
                      <a:endParaRPr dirty="0">
                        <a:solidFill>
                          <a:srgbClr val="FF0000"/>
                        </a:solidFill>
                      </a:endParaRPr>
                    </a:p>
                  </a:txBody>
                  <a:tcPr/>
                </a:tc>
                <a:tc>
                  <a:txBody>
                    <a:bodyPr/>
                    <a:lstStyle/>
                    <a:p>
                      <a:r>
                        <a:rPr lang="en-US" dirty="0">
                          <a:solidFill>
                            <a:srgbClr val="FF0000"/>
                          </a:solidFill>
                          <a:latin typeface="Arial"/>
                        </a:rPr>
                        <a:t>Includes all the packages in a typical installation</a:t>
                      </a:r>
                      <a:endParaRPr dirty="0">
                        <a:solidFill>
                          <a:srgbClr val="FF0000"/>
                        </a:solidFill>
                      </a:endParaRPr>
                    </a:p>
                  </a:txBody>
                  <a:tcPr/>
                </a:tc>
              </a:tr>
              <a:tr h="349920">
                <a:tc>
                  <a:txBody>
                    <a:bodyPr/>
                    <a:lstStyle/>
                    <a:p>
                      <a:r>
                        <a:rPr lang="en-US">
                          <a:latin typeface="Arial"/>
                        </a:rPr>
                        <a:t>condor-bosco</a:t>
                      </a:r>
                      <a:endParaRPr/>
                    </a:p>
                  </a:txBody>
                  <a:tcPr/>
                </a:tc>
                <a:tc>
                  <a:txBody>
                    <a:bodyPr/>
                    <a:lstStyle/>
                    <a:p>
                      <a:r>
                        <a:rPr lang="en-US">
                          <a:latin typeface="Arial"/>
                        </a:rPr>
                        <a:t>BOSCO – Manage jobs on remote clusters</a:t>
                      </a:r>
                      <a:endParaRPr/>
                    </a:p>
                  </a:txBody>
                  <a:tcPr/>
                </a:tc>
              </a:tr>
              <a:tr h="349920">
                <a:tc>
                  <a:txBody>
                    <a:bodyPr/>
                    <a:lstStyle/>
                    <a:p>
                      <a:r>
                        <a:rPr lang="en-US">
                          <a:latin typeface="Arial"/>
                        </a:rPr>
                        <a:t>condor-classads</a:t>
                      </a:r>
                      <a:endParaRPr/>
                    </a:p>
                  </a:txBody>
                  <a:tcPr/>
                </a:tc>
                <a:tc>
                  <a:txBody>
                    <a:bodyPr/>
                    <a:lstStyle/>
                    <a:p>
                      <a:r>
                        <a:rPr lang="en-US">
                          <a:latin typeface="Arial"/>
                        </a:rPr>
                        <a:t>HTCondor classified advertisement language</a:t>
                      </a:r>
                      <a:endParaRPr/>
                    </a:p>
                  </a:txBody>
                  <a:tcPr/>
                </a:tc>
              </a:tr>
              <a:tr h="349920">
                <a:tc>
                  <a:txBody>
                    <a:bodyPr/>
                    <a:lstStyle/>
                    <a:p>
                      <a:r>
                        <a:rPr lang="en-US">
                          <a:latin typeface="Arial"/>
                        </a:rPr>
                        <a:t>condor-classads-devel</a:t>
                      </a:r>
                      <a:endParaRPr/>
                    </a:p>
                  </a:txBody>
                  <a:tcPr/>
                </a:tc>
                <a:tc>
                  <a:txBody>
                    <a:bodyPr/>
                    <a:lstStyle/>
                    <a:p>
                      <a:r>
                        <a:rPr lang="en-US">
                          <a:latin typeface="Arial"/>
                        </a:rPr>
                        <a:t>Development support for classads</a:t>
                      </a:r>
                      <a:endParaRPr/>
                    </a:p>
                  </a:txBody>
                  <a:tcPr/>
                </a:tc>
              </a:tr>
              <a:tr h="349920">
                <a:tc>
                  <a:txBody>
                    <a:bodyPr/>
                    <a:lstStyle/>
                    <a:p>
                      <a:r>
                        <a:rPr lang="en-US">
                          <a:latin typeface="Arial"/>
                        </a:rPr>
                        <a:t>condor-debuginfo</a:t>
                      </a:r>
                      <a:endParaRPr/>
                    </a:p>
                  </a:txBody>
                  <a:tcPr/>
                </a:tc>
                <a:tc>
                  <a:txBody>
                    <a:bodyPr/>
                    <a:lstStyle/>
                    <a:p>
                      <a:r>
                        <a:rPr lang="en-US">
                          <a:latin typeface="Arial"/>
                        </a:rPr>
                        <a:t>Symbols for libraries and binaries</a:t>
                      </a:r>
                      <a:endParaRPr/>
                    </a:p>
                  </a:txBody>
                  <a:tcPr/>
                </a:tc>
              </a:tr>
              <a:tr h="349920">
                <a:tc>
                  <a:txBody>
                    <a:bodyPr/>
                    <a:lstStyle/>
                    <a:p>
                      <a:r>
                        <a:rPr lang="en-US">
                          <a:latin typeface="Arial"/>
                        </a:rPr>
                        <a:t>condor-externals</a:t>
                      </a:r>
                      <a:endParaRPr/>
                    </a:p>
                  </a:txBody>
                  <a:tcPr/>
                </a:tc>
                <a:tc>
                  <a:txBody>
                    <a:bodyPr/>
                    <a:lstStyle/>
                    <a:p>
                      <a:r>
                        <a:rPr lang="en-US">
                          <a:latin typeface="Arial"/>
                        </a:rPr>
                        <a:t>External programs and scripts</a:t>
                      </a:r>
                      <a:endParaRPr/>
                    </a:p>
                  </a:txBody>
                  <a:tcPr/>
                </a:tc>
              </a:tr>
              <a:tr h="349920">
                <a:tc>
                  <a:txBody>
                    <a:bodyPr/>
                    <a:lstStyle/>
                    <a:p>
                      <a:r>
                        <a:rPr lang="en-US">
                          <a:latin typeface="Arial"/>
                        </a:rPr>
                        <a:t>condor-externals-libs</a:t>
                      </a:r>
                      <a:endParaRPr/>
                    </a:p>
                  </a:txBody>
                  <a:tcPr/>
                </a:tc>
                <a:tc>
                  <a:txBody>
                    <a:bodyPr/>
                    <a:lstStyle/>
                    <a:p>
                      <a:r>
                        <a:rPr lang="en-US">
                          <a:latin typeface="Arial"/>
                        </a:rPr>
                        <a:t>External libraries</a:t>
                      </a:r>
                      <a:endParaRPr/>
                    </a:p>
                  </a:txBody>
                  <a:tcPr/>
                </a:tc>
              </a:tr>
              <a:tr h="349920">
                <a:tc>
                  <a:txBody>
                    <a:bodyPr/>
                    <a:lstStyle/>
                    <a:p>
                      <a:r>
                        <a:rPr lang="en-US">
                          <a:latin typeface="Arial"/>
                        </a:rPr>
                        <a:t>condor-kbdd</a:t>
                      </a:r>
                      <a:endParaRPr/>
                    </a:p>
                  </a:txBody>
                  <a:tcPr/>
                </a:tc>
                <a:tc>
                  <a:txBody>
                    <a:bodyPr/>
                    <a:lstStyle/>
                    <a:p>
                      <a:r>
                        <a:rPr lang="en-US">
                          <a:latin typeface="Arial"/>
                        </a:rPr>
                        <a:t>HTCondor Keyboard Daemon</a:t>
                      </a:r>
                      <a:endParaRPr/>
                    </a:p>
                  </a:txBody>
                  <a:tcPr/>
                </a:tc>
              </a:tr>
              <a:tr h="349920">
                <a:tc>
                  <a:txBody>
                    <a:bodyPr/>
                    <a:lstStyle/>
                    <a:p>
                      <a:r>
                        <a:rPr lang="en-US">
                          <a:latin typeface="Arial"/>
                        </a:rPr>
                        <a:t>condor-procd</a:t>
                      </a:r>
                      <a:endParaRPr/>
                    </a:p>
                  </a:txBody>
                  <a:tcPr/>
                </a:tc>
                <a:tc>
                  <a:txBody>
                    <a:bodyPr/>
                    <a:lstStyle/>
                    <a:p>
                      <a:r>
                        <a:rPr lang="en-US">
                          <a:latin typeface="Arial"/>
                        </a:rPr>
                        <a:t>HTCondor Process Tracking Daemon</a:t>
                      </a:r>
                      <a:endParaRPr/>
                    </a:p>
                  </a:txBody>
                  <a:tcPr/>
                </a:tc>
              </a:tr>
              <a:tr h="349920">
                <a:tc>
                  <a:txBody>
                    <a:bodyPr/>
                    <a:lstStyle/>
                    <a:p>
                      <a:r>
                        <a:rPr lang="en-US">
                          <a:latin typeface="Arial"/>
                        </a:rPr>
                        <a:t>condor-python</a:t>
                      </a:r>
                      <a:endParaRPr/>
                    </a:p>
                  </a:txBody>
                  <a:tcPr/>
                </a:tc>
                <a:tc>
                  <a:txBody>
                    <a:bodyPr/>
                    <a:lstStyle/>
                    <a:p>
                      <a:r>
                        <a:rPr lang="en-US">
                          <a:latin typeface="Arial"/>
                        </a:rPr>
                        <a:t>Python Bindings for HTCondor</a:t>
                      </a:r>
                      <a:endParaRPr/>
                    </a:p>
                  </a:txBody>
                  <a:tcPr/>
                </a:tc>
              </a:tr>
              <a:tr h="349920">
                <a:tc>
                  <a:txBody>
                    <a:bodyPr/>
                    <a:lstStyle/>
                    <a:p>
                      <a:r>
                        <a:rPr lang="en-US" dirty="0">
                          <a:solidFill>
                            <a:srgbClr val="FF0000"/>
                          </a:solidFill>
                          <a:latin typeface="Arial"/>
                        </a:rPr>
                        <a:t>condor-static-shadow</a:t>
                      </a:r>
                      <a:endParaRPr dirty="0">
                        <a:solidFill>
                          <a:srgbClr val="FF0000"/>
                        </a:solidFill>
                      </a:endParaRPr>
                    </a:p>
                  </a:txBody>
                  <a:tcPr/>
                </a:tc>
                <a:tc>
                  <a:txBody>
                    <a:bodyPr/>
                    <a:lstStyle/>
                    <a:p>
                      <a:r>
                        <a:rPr lang="en-US" dirty="0">
                          <a:solidFill>
                            <a:srgbClr val="FF0000"/>
                          </a:solidFill>
                          <a:latin typeface="Arial"/>
                        </a:rPr>
                        <a:t>Static Shadow (Use 32-bit shadow on 64-bit system)</a:t>
                      </a:r>
                      <a:endParaRPr dirty="0">
                        <a:solidFill>
                          <a:srgbClr val="FF0000"/>
                        </a:solidFill>
                      </a:endParaRPr>
                    </a:p>
                  </a:txBody>
                  <a:tcPr/>
                </a:tc>
              </a:tr>
              <a:tr h="349920">
                <a:tc>
                  <a:txBody>
                    <a:bodyPr/>
                    <a:lstStyle/>
                    <a:p>
                      <a:r>
                        <a:rPr lang="en-US">
                          <a:latin typeface="Arial"/>
                        </a:rPr>
                        <a:t>condor-std-universe</a:t>
                      </a:r>
                      <a:endParaRPr/>
                    </a:p>
                  </a:txBody>
                  <a:tcPr/>
                </a:tc>
                <a:tc>
                  <a:txBody>
                    <a:bodyPr/>
                    <a:lstStyle/>
                    <a:p>
                      <a:r>
                        <a:rPr lang="en-US">
                          <a:latin typeface="Arial"/>
                        </a:rPr>
                        <a:t>Standard Universe Support</a:t>
                      </a:r>
                      <a:endParaRPr/>
                    </a:p>
                  </a:txBody>
                  <a:tcPr/>
                </a:tc>
              </a:tr>
              <a:tr h="349920">
                <a:tc>
                  <a:txBody>
                    <a:bodyPr/>
                    <a:lstStyle/>
                    <a:p>
                      <a:r>
                        <a:rPr lang="en-US">
                          <a:latin typeface="Arial"/>
                        </a:rPr>
                        <a:t>condor-vm-gahp</a:t>
                      </a:r>
                      <a:endParaRPr/>
                    </a:p>
                  </a:txBody>
                  <a:tcPr/>
                </a:tc>
                <a:tc>
                  <a:txBody>
                    <a:bodyPr/>
                    <a:lstStyle/>
                    <a:p>
                      <a:r>
                        <a:rPr lang="en-US" dirty="0">
                          <a:latin typeface="Arial"/>
                        </a:rPr>
                        <a:t>VM Universe Support</a:t>
                      </a:r>
                      <a:endParaRPr dirty="0"/>
                    </a:p>
                  </a:txBody>
                  <a:tcPr/>
                </a:tc>
              </a:tr>
            </a:tbl>
          </a:graphicData>
        </a:graphic>
      </p:graphicFrame>
      <p:sp>
        <p:nvSpPr>
          <p:cNvPr id="2" name="Slide Number Placeholder 1"/>
          <p:cNvSpPr>
            <a:spLocks noGrp="1"/>
          </p:cNvSpPr>
          <p:nvPr>
            <p:ph type="sldNum" sz="quarter" idx="4"/>
          </p:nvPr>
        </p:nvSpPr>
        <p:spPr/>
        <p:txBody>
          <a:bodyPr/>
          <a:lstStyle/>
          <a:p>
            <a:pPr>
              <a:defRPr/>
            </a:pPr>
            <a:fld id="{671F83BD-2119-406E-B847-CD3D3B269ABB}" type="slidenum">
              <a:rPr lang="en-US" smtClean="0"/>
              <a:pPr>
                <a:defRPr/>
              </a:pPr>
              <a:t>51</a:t>
            </a:fld>
            <a:endParaRPr lang="en-US" dirty="0"/>
          </a:p>
        </p:txBody>
      </p:sp>
    </p:spTree>
    <p:extLst>
      <p:ext uri="{BB962C8B-B14F-4D97-AF65-F5344CB8AC3E}">
        <p14:creationId xmlns:p14="http://schemas.microsoft.com/office/powerpoint/2010/main" val="300576169"/>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TextShape 1"/>
          <p:cNvSpPr txBox="1"/>
          <p:nvPr/>
        </p:nvSpPr>
        <p:spPr>
          <a:xfrm>
            <a:off x="0" y="0"/>
            <a:ext cx="9144000" cy="914400"/>
          </a:xfrm>
          <a:prstGeom prst="rect">
            <a:avLst/>
          </a:prstGeom>
          <a:noFill/>
          <a:ln>
            <a:noFill/>
          </a:ln>
        </p:spPr>
        <p:txBody>
          <a:bodyPr lIns="90000" tIns="46800" rIns="90000" bIns="46800" anchor="ctr"/>
          <a:lstStyle/>
          <a:p>
            <a:pPr algn="ctr"/>
            <a:r>
              <a:rPr lang="en-US" sz="4400" b="1" dirty="0">
                <a:solidFill>
                  <a:srgbClr val="C00000"/>
                </a:solidFill>
                <a:latin typeface="Arial"/>
              </a:rPr>
              <a:t>HTCondor Debian Packaging</a:t>
            </a:r>
            <a:endParaRPr dirty="0">
              <a:solidFill>
                <a:srgbClr val="C00000"/>
              </a:solidFill>
            </a:endParaRPr>
          </a:p>
        </p:txBody>
      </p:sp>
      <p:sp>
        <p:nvSpPr>
          <p:cNvPr id="124" name="TextShape 2"/>
          <p:cNvSpPr txBox="1"/>
          <p:nvPr/>
        </p:nvSpPr>
        <p:spPr>
          <a:xfrm>
            <a:off x="322200" y="1355400"/>
            <a:ext cx="8399520" cy="4227480"/>
          </a:xfrm>
          <a:prstGeom prst="rect">
            <a:avLst/>
          </a:prstGeom>
          <a:noFill/>
          <a:ln>
            <a:noFill/>
          </a:ln>
        </p:spPr>
        <p:txBody>
          <a:bodyPr lIns="90000" tIns="46800" rIns="90000" bIns="46800"/>
          <a:lstStyle/>
          <a:p>
            <a:pPr>
              <a:buSzPct val="120000"/>
              <a:buFont typeface="Arial"/>
              <a:buChar char="›"/>
            </a:pPr>
            <a:r>
              <a:rPr lang="en-US" sz="3200">
                <a:latin typeface="Arial"/>
              </a:rPr>
              <a:t>More Standard Packaging</a:t>
            </a:r>
            <a:endParaRPr/>
          </a:p>
          <a:p>
            <a:pPr lvl="1">
              <a:buSzPct val="90000"/>
              <a:buFont typeface="Marlett" charset="2"/>
              <a:buChar char=""/>
            </a:pPr>
            <a:r>
              <a:rPr lang="en-US" sz="2800">
                <a:latin typeface="Arial"/>
              </a:rPr>
              <a:t>Matches debian package layout</a:t>
            </a:r>
            <a:endParaRPr/>
          </a:p>
          <a:p>
            <a:pPr lvl="1">
              <a:buSzPct val="90000"/>
              <a:buFont typeface="Marlett" charset="2"/>
              <a:buChar char=""/>
            </a:pPr>
            <a:r>
              <a:rPr lang="en-US" sz="2800">
                <a:latin typeface="Arial"/>
              </a:rPr>
              <a:t>Built with pbuilder</a:t>
            </a:r>
            <a:endParaRPr/>
          </a:p>
          <a:p>
            <a:pPr lvl="1">
              <a:buSzPct val="90000"/>
              <a:buFont typeface="Marlett" charset="2"/>
              <a:buChar char=""/>
            </a:pPr>
            <a:r>
              <a:rPr lang="en-US" sz="2800">
                <a:latin typeface="Arial"/>
              </a:rPr>
              <a:t>Source package is released</a:t>
            </a:r>
            <a:endParaRPr/>
          </a:p>
        </p:txBody>
      </p:sp>
      <p:graphicFrame>
        <p:nvGraphicFramePr>
          <p:cNvPr id="125" name="Table 3"/>
          <p:cNvGraphicFramePr/>
          <p:nvPr/>
        </p:nvGraphicFramePr>
        <p:xfrm>
          <a:off x="548640" y="3566160"/>
          <a:ext cx="8046720" cy="2572920"/>
        </p:xfrm>
        <a:graphic>
          <a:graphicData uri="http://schemas.openxmlformats.org/drawingml/2006/table">
            <a:tbl>
              <a:tblPr/>
              <a:tblGrid>
                <a:gridCol w="2493360"/>
                <a:gridCol w="5553360"/>
              </a:tblGrid>
              <a:tr h="0">
                <a:tc>
                  <a:txBody>
                    <a:bodyPr/>
                    <a:lstStyle/>
                    <a:p>
                      <a:pPr algn="ctr"/>
                      <a:r>
                        <a:rPr lang="en-US" b="1">
                          <a:latin typeface="Arial"/>
                        </a:rPr>
                        <a:t>deb</a:t>
                      </a:r>
                      <a:endParaRPr/>
                    </a:p>
                  </a:txBody>
                  <a:tcPr/>
                </a:tc>
                <a:tc>
                  <a:txBody>
                    <a:bodyPr/>
                    <a:lstStyle/>
                    <a:p>
                      <a:pPr algn="ctr"/>
                      <a:r>
                        <a:rPr lang="en-US" b="1">
                          <a:latin typeface="Arial"/>
                        </a:rPr>
                        <a:t>Description</a:t>
                      </a:r>
                      <a:endParaRPr/>
                    </a:p>
                  </a:txBody>
                  <a:tcPr/>
                </a:tc>
              </a:tr>
              <a:tr h="0">
                <a:tc>
                  <a:txBody>
                    <a:bodyPr/>
                    <a:lstStyle/>
                    <a:p>
                      <a:r>
                        <a:rPr lang="en-US">
                          <a:latin typeface="Arial"/>
                        </a:rPr>
                        <a:t>condor</a:t>
                      </a:r>
                      <a:endParaRPr/>
                    </a:p>
                  </a:txBody>
                  <a:tcPr/>
                </a:tc>
                <a:tc>
                  <a:txBody>
                    <a:bodyPr/>
                    <a:lstStyle/>
                    <a:p>
                      <a:r>
                        <a:rPr lang="en-US">
                          <a:latin typeface="Arial"/>
                        </a:rPr>
                        <a:t>Base Package</a:t>
                      </a:r>
                      <a:endParaRPr/>
                    </a:p>
                  </a:txBody>
                  <a:tcPr/>
                </a:tc>
              </a:tr>
              <a:tr h="368280">
                <a:tc>
                  <a:txBody>
                    <a:bodyPr/>
                    <a:lstStyle/>
                    <a:p>
                      <a:r>
                        <a:rPr lang="en-US">
                          <a:latin typeface="Arial"/>
                        </a:rPr>
                        <a:t>condor-dbg</a:t>
                      </a:r>
                      <a:endParaRPr/>
                    </a:p>
                  </a:txBody>
                  <a:tcPr/>
                </a:tc>
                <a:tc>
                  <a:txBody>
                    <a:bodyPr/>
                    <a:lstStyle/>
                    <a:p>
                      <a:r>
                        <a:rPr lang="en-US">
                          <a:latin typeface="Arial"/>
                        </a:rPr>
                        <a:t>Symbols for libraries and programs</a:t>
                      </a:r>
                      <a:endParaRPr/>
                    </a:p>
                  </a:txBody>
                  <a:tcPr/>
                </a:tc>
              </a:tr>
              <a:tr h="368280">
                <a:tc>
                  <a:txBody>
                    <a:bodyPr/>
                    <a:lstStyle/>
                    <a:p>
                      <a:r>
                        <a:rPr lang="en-US">
                          <a:latin typeface="Arial"/>
                        </a:rPr>
                        <a:t>condor-dev</a:t>
                      </a:r>
                      <a:endParaRPr/>
                    </a:p>
                  </a:txBody>
                  <a:tcPr/>
                </a:tc>
                <a:tc>
                  <a:txBody>
                    <a:bodyPr/>
                    <a:lstStyle/>
                    <a:p>
                      <a:r>
                        <a:rPr lang="en-US">
                          <a:latin typeface="Arial"/>
                        </a:rPr>
                        <a:t>Development files for HTCondor</a:t>
                      </a:r>
                      <a:endParaRPr/>
                    </a:p>
                  </a:txBody>
                  <a:tcPr/>
                </a:tc>
              </a:tr>
              <a:tr h="368280">
                <a:tc>
                  <a:txBody>
                    <a:bodyPr/>
                    <a:lstStyle/>
                    <a:p>
                      <a:r>
                        <a:rPr lang="en-US">
                          <a:latin typeface="Arial"/>
                        </a:rPr>
                        <a:t>condor-doc</a:t>
                      </a:r>
                      <a:endParaRPr/>
                    </a:p>
                  </a:txBody>
                  <a:tcPr/>
                </a:tc>
                <a:tc>
                  <a:txBody>
                    <a:bodyPr/>
                    <a:lstStyle/>
                    <a:p>
                      <a:r>
                        <a:rPr lang="en-US">
                          <a:latin typeface="Arial"/>
                        </a:rPr>
                        <a:t>HTCondor documentation</a:t>
                      </a:r>
                      <a:endParaRPr/>
                    </a:p>
                  </a:txBody>
                  <a:tcPr/>
                </a:tc>
              </a:tr>
              <a:tr h="368280">
                <a:tc>
                  <a:txBody>
                    <a:bodyPr/>
                    <a:lstStyle/>
                    <a:p>
                      <a:r>
                        <a:rPr lang="en-US">
                          <a:latin typeface="Arial"/>
                        </a:rPr>
                        <a:t>libclassad-dev</a:t>
                      </a:r>
                      <a:endParaRPr/>
                    </a:p>
                  </a:txBody>
                  <a:tcPr/>
                </a:tc>
                <a:tc>
                  <a:txBody>
                    <a:bodyPr/>
                    <a:lstStyle/>
                    <a:p>
                      <a:r>
                        <a:rPr lang="en-US">
                          <a:latin typeface="Arial"/>
                        </a:rPr>
                        <a:t>Development files for Classads</a:t>
                      </a:r>
                      <a:endParaRPr/>
                    </a:p>
                  </a:txBody>
                  <a:tcPr/>
                </a:tc>
              </a:tr>
              <a:tr h="368280">
                <a:tc>
                  <a:txBody>
                    <a:bodyPr/>
                    <a:lstStyle/>
                    <a:p>
                      <a:r>
                        <a:rPr lang="en-US">
                          <a:latin typeface="Arial"/>
                        </a:rPr>
                        <a:t>libclassad7</a:t>
                      </a:r>
                      <a:endParaRPr/>
                    </a:p>
                  </a:txBody>
                  <a:tcPr/>
                </a:tc>
                <a:tc>
                  <a:txBody>
                    <a:bodyPr/>
                    <a:lstStyle/>
                    <a:p>
                      <a:r>
                        <a:rPr lang="en-US">
                          <a:latin typeface="Arial"/>
                        </a:rPr>
                        <a:t>Classad runtime libaries</a:t>
                      </a:r>
                      <a:endParaRPr/>
                    </a:p>
                  </a:txBody>
                  <a:tcPr/>
                </a:tc>
              </a:tr>
            </a:tbl>
          </a:graphicData>
        </a:graphic>
      </p:graphicFrame>
      <p:sp>
        <p:nvSpPr>
          <p:cNvPr id="2" name="Slide Number Placeholder 1"/>
          <p:cNvSpPr>
            <a:spLocks noGrp="1"/>
          </p:cNvSpPr>
          <p:nvPr>
            <p:ph type="sldNum" sz="quarter" idx="4"/>
          </p:nvPr>
        </p:nvSpPr>
        <p:spPr/>
        <p:txBody>
          <a:bodyPr/>
          <a:lstStyle/>
          <a:p>
            <a:pPr>
              <a:defRPr/>
            </a:pPr>
            <a:fld id="{671F83BD-2119-406E-B847-CD3D3B269ABB}" type="slidenum">
              <a:rPr lang="en-US" smtClean="0"/>
              <a:pPr>
                <a:defRPr/>
              </a:pPr>
              <a:t>52</a:t>
            </a:fld>
            <a:endParaRPr lang="en-US" dirty="0"/>
          </a:p>
        </p:txBody>
      </p:sp>
    </p:spTree>
    <p:extLst>
      <p:ext uri="{BB962C8B-B14F-4D97-AF65-F5344CB8AC3E}">
        <p14:creationId xmlns:p14="http://schemas.microsoft.com/office/powerpoint/2010/main" val="299050313"/>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r>
              <a:rPr lang="en-US" dirty="0" smtClean="0"/>
              <a:t>Time spent on DNS Lookups</a:t>
            </a:r>
          </a:p>
          <a:p>
            <a:pPr lvl="1"/>
            <a:r>
              <a:rPr lang="en-US" dirty="0" smtClean="0"/>
              <a:t>Special counter</a:t>
            </a:r>
            <a:r>
              <a:rPr lang="en-US" baseline="0" dirty="0" smtClean="0"/>
              <a:t> for ‘slow’ lookups</a:t>
            </a:r>
          </a:p>
          <a:p>
            <a:r>
              <a:rPr lang="en-US" dirty="0" smtClean="0"/>
              <a:t>Counter for </a:t>
            </a:r>
            <a:r>
              <a:rPr lang="en-US" dirty="0" err="1" smtClean="0"/>
              <a:t>ResourceRequestsSent</a:t>
            </a:r>
            <a:endParaRPr lang="en-US" dirty="0" smtClean="0"/>
          </a:p>
          <a:p>
            <a:r>
              <a:rPr lang="en-US" baseline="0" dirty="0" smtClean="0"/>
              <a:t>Per-user file transfer stats in Submitter ads</a:t>
            </a:r>
          </a:p>
          <a:p>
            <a:pPr lvl="0"/>
            <a:r>
              <a:rPr lang="en-US" dirty="0" smtClean="0"/>
              <a:t>New knob acts a whitelist for Statistics publication to the Collector</a:t>
            </a:r>
            <a:endParaRPr lang="en-US" dirty="0"/>
          </a:p>
        </p:txBody>
      </p:sp>
      <p:sp>
        <p:nvSpPr>
          <p:cNvPr id="3" name="Title 2"/>
          <p:cNvSpPr>
            <a:spLocks noGrp="1"/>
          </p:cNvSpPr>
          <p:nvPr>
            <p:ph type="title"/>
          </p:nvPr>
        </p:nvSpPr>
        <p:spPr/>
        <p:txBody>
          <a:bodyPr/>
          <a:lstStyle/>
          <a:p>
            <a:pPr lvl="0"/>
            <a:r>
              <a:rPr lang="en-US" dirty="0" smtClean="0"/>
              <a:t>Statistics</a:t>
            </a:r>
            <a:endParaRPr lang="en-US" dirty="0"/>
          </a:p>
        </p:txBody>
      </p:sp>
      <p:sp>
        <p:nvSpPr>
          <p:cNvPr id="4" name="Slide Number Placeholder 3"/>
          <p:cNvSpPr>
            <a:spLocks noGrp="1"/>
          </p:cNvSpPr>
          <p:nvPr>
            <p:ph type="sldNum" sz="quarter" idx="10"/>
          </p:nvPr>
        </p:nvSpPr>
        <p:spPr/>
        <p:txBody>
          <a:bodyPr/>
          <a:lstStyle/>
          <a:p>
            <a:pPr>
              <a:defRPr/>
            </a:pPr>
            <a:fld id="{32518E4F-6306-4F7A-8038-52BAE9682138}" type="slidenum">
              <a:rPr lang="en-US" smtClean="0"/>
              <a:pPr>
                <a:defRPr/>
              </a:pPr>
              <a:t>53</a:t>
            </a:fld>
            <a:endParaRPr lang="en-US"/>
          </a:p>
        </p:txBody>
      </p:sp>
    </p:spTree>
    <p:extLst>
      <p:ext uri="{BB962C8B-B14F-4D97-AF65-F5344CB8AC3E}">
        <p14:creationId xmlns:p14="http://schemas.microsoft.com/office/powerpoint/2010/main" val="315309760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FC77776C-14D7-48C6-B1E3-FF145FC109AB}" type="slidenum">
              <a:rPr lang="en-US" smtClean="0"/>
              <a:pPr>
                <a:defRPr/>
              </a:pPr>
              <a:t>54</a:t>
            </a:fld>
            <a:endParaRPr lang="en-US" dirty="0"/>
          </a:p>
        </p:txBody>
      </p:sp>
      <p:pic>
        <p:nvPicPr>
          <p:cNvPr id="30722" name="Picture 2" descr="http://www.darkgovernment.com/news/wp-content/uploads/2013/01/crystal-bal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2952" y="601368"/>
            <a:ext cx="5502275" cy="49532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979031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Aggregate and send them to Ganglia! </a:t>
            </a:r>
          </a:p>
          <a:p>
            <a:pPr lvl="1"/>
            <a:r>
              <a:rPr lang="en-US" dirty="0" err="1"/>
              <a:t>c</a:t>
            </a:r>
            <a:r>
              <a:rPr lang="en-US" dirty="0" err="1" smtClean="0"/>
              <a:t>ondor_gangliad</a:t>
            </a:r>
            <a:r>
              <a:rPr lang="en-US" dirty="0" smtClean="0"/>
              <a:t> introduced in v8.2</a:t>
            </a:r>
          </a:p>
          <a:p>
            <a:r>
              <a:rPr lang="en-US" dirty="0" smtClean="0"/>
              <a:t>In addition (or instead) of sending to Ganglia, aggregate and make available in JSON format over HTTP</a:t>
            </a:r>
          </a:p>
          <a:p>
            <a:r>
              <a:rPr lang="en-US" dirty="0" smtClean="0"/>
              <a:t>View some basic historical usage out-of-the-box by pointing web browser at central manager (modern </a:t>
            </a:r>
            <a:r>
              <a:rPr lang="en-US" dirty="0" err="1" smtClean="0"/>
              <a:t>CondorView</a:t>
            </a:r>
            <a:r>
              <a:rPr lang="en-US" dirty="0" smtClean="0"/>
              <a:t>)…</a:t>
            </a:r>
          </a:p>
          <a:p>
            <a:r>
              <a:rPr lang="en-US" dirty="0" smtClean="0"/>
              <a:t>….Or upload JSON to </a:t>
            </a:r>
            <a:r>
              <a:rPr lang="en-US" dirty="0" err="1" smtClean="0"/>
              <a:t>influxdb</a:t>
            </a:r>
            <a:r>
              <a:rPr lang="en-US" dirty="0" smtClean="0"/>
              <a:t>, </a:t>
            </a:r>
            <a:r>
              <a:rPr lang="en-US" dirty="0" err="1" smtClean="0"/>
              <a:t>couchdb</a:t>
            </a:r>
            <a:r>
              <a:rPr lang="en-US" dirty="0" smtClean="0"/>
              <a:t>, …</a:t>
            </a:r>
          </a:p>
          <a:p>
            <a:endParaRPr lang="en-US" dirty="0" smtClean="0"/>
          </a:p>
          <a:p>
            <a:endParaRPr lang="en-US" dirty="0"/>
          </a:p>
        </p:txBody>
      </p:sp>
      <p:sp>
        <p:nvSpPr>
          <p:cNvPr id="3" name="Title 2"/>
          <p:cNvSpPr>
            <a:spLocks noGrp="1"/>
          </p:cNvSpPr>
          <p:nvPr>
            <p:ph type="title"/>
          </p:nvPr>
        </p:nvSpPr>
        <p:spPr>
          <a:xfrm>
            <a:off x="0" y="271099"/>
            <a:ext cx="9144000" cy="914400"/>
          </a:xfrm>
        </p:spPr>
        <p:txBody>
          <a:bodyPr/>
          <a:lstStyle/>
          <a:p>
            <a:r>
              <a:rPr lang="en-US" dirty="0" smtClean="0"/>
              <a:t>What to do with all these statistics?</a:t>
            </a:r>
            <a:endParaRPr lang="en-US" dirty="0"/>
          </a:p>
        </p:txBody>
      </p:sp>
      <p:sp>
        <p:nvSpPr>
          <p:cNvPr id="4" name="Slide Number Placeholder 3"/>
          <p:cNvSpPr>
            <a:spLocks noGrp="1"/>
          </p:cNvSpPr>
          <p:nvPr>
            <p:ph type="sldNum" sz="quarter" idx="10"/>
          </p:nvPr>
        </p:nvSpPr>
        <p:spPr/>
        <p:txBody>
          <a:bodyPr/>
          <a:lstStyle/>
          <a:p>
            <a:pPr>
              <a:defRPr/>
            </a:pPr>
            <a:fld id="{FC77776C-14D7-48C6-B1E3-FF145FC109AB}" type="slidenum">
              <a:rPr lang="en-US" smtClean="0"/>
              <a:pPr>
                <a:defRPr/>
              </a:pPr>
              <a:t>55</a:t>
            </a:fld>
            <a:endParaRPr lang="en-US" dirty="0"/>
          </a:p>
        </p:txBody>
      </p:sp>
    </p:spTree>
    <p:extLst>
      <p:ext uri="{BB962C8B-B14F-4D97-AF65-F5344CB8AC3E}">
        <p14:creationId xmlns:p14="http://schemas.microsoft.com/office/powerpoint/2010/main" val="346534980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t="1876"/>
          <a:stretch/>
        </p:blipFill>
        <p:spPr>
          <a:xfrm>
            <a:off x="5111440" y="293322"/>
            <a:ext cx="3768155" cy="5906606"/>
          </a:xfrm>
          <a:prstGeom prst="rect">
            <a:avLst/>
          </a:prstGeom>
        </p:spPr>
      </p:pic>
      <p:sp>
        <p:nvSpPr>
          <p:cNvPr id="2" name="Content Placeholder 1"/>
          <p:cNvSpPr>
            <a:spLocks noGrp="1"/>
          </p:cNvSpPr>
          <p:nvPr>
            <p:ph idx="1"/>
          </p:nvPr>
        </p:nvSpPr>
        <p:spPr>
          <a:xfrm>
            <a:off x="322262" y="451693"/>
            <a:ext cx="4679396" cy="5574534"/>
          </a:xfrm>
        </p:spPr>
        <p:txBody>
          <a:bodyPr/>
          <a:lstStyle/>
          <a:p>
            <a:r>
              <a:rPr lang="en-US" b="1" dirty="0" smtClean="0">
                <a:solidFill>
                  <a:srgbClr val="C00000"/>
                </a:solidFill>
              </a:rPr>
              <a:t>Moving/Caching Job Input Data</a:t>
            </a:r>
            <a:endParaRPr lang="en-US" dirty="0"/>
          </a:p>
          <a:p>
            <a:pPr lvl="1"/>
            <a:r>
              <a:rPr lang="en-US" dirty="0" smtClean="0"/>
              <a:t>Full session on data management right after lunch today! </a:t>
            </a:r>
          </a:p>
          <a:p>
            <a:pPr lvl="1"/>
            <a:endParaRPr lang="en-US" dirty="0"/>
          </a:p>
          <a:p>
            <a:r>
              <a:rPr lang="en-US" b="1" dirty="0" smtClean="0">
                <a:solidFill>
                  <a:srgbClr val="C00000"/>
                </a:solidFill>
              </a:rPr>
              <a:t>Security Credentials</a:t>
            </a:r>
          </a:p>
          <a:p>
            <a:pPr lvl="1"/>
            <a:r>
              <a:rPr lang="en-US" dirty="0" smtClean="0"/>
              <a:t>Kerberos Ticket Management and Delegation</a:t>
            </a:r>
          </a:p>
        </p:txBody>
      </p:sp>
      <p:sp>
        <p:nvSpPr>
          <p:cNvPr id="4" name="Slide Number Placeholder 3"/>
          <p:cNvSpPr>
            <a:spLocks noGrp="1"/>
          </p:cNvSpPr>
          <p:nvPr>
            <p:ph type="sldNum" sz="quarter" idx="10"/>
          </p:nvPr>
        </p:nvSpPr>
        <p:spPr/>
        <p:txBody>
          <a:bodyPr/>
          <a:lstStyle/>
          <a:p>
            <a:pPr>
              <a:defRPr/>
            </a:pPr>
            <a:fld id="{FC77776C-14D7-48C6-B1E3-FF145FC109AB}" type="slidenum">
              <a:rPr lang="en-US" smtClean="0"/>
              <a:pPr>
                <a:defRPr/>
              </a:pPr>
              <a:t>56</a:t>
            </a:fld>
            <a:endParaRPr lang="en-US" dirty="0"/>
          </a:p>
        </p:txBody>
      </p:sp>
    </p:spTree>
    <p:extLst>
      <p:ext uri="{BB962C8B-B14F-4D97-AF65-F5344CB8AC3E}">
        <p14:creationId xmlns:p14="http://schemas.microsoft.com/office/powerpoint/2010/main" val="261754780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34455" y="1172845"/>
            <a:ext cx="8399462" cy="4227513"/>
          </a:xfrm>
        </p:spPr>
        <p:txBody>
          <a:bodyPr/>
          <a:lstStyle/>
          <a:p>
            <a:r>
              <a:rPr lang="en-US" i="1" dirty="0" smtClean="0"/>
              <a:t>Late materialization</a:t>
            </a:r>
            <a:r>
              <a:rPr lang="en-US" dirty="0" smtClean="0"/>
              <a:t> of jobs in the </a:t>
            </a:r>
            <a:r>
              <a:rPr lang="en-US" dirty="0" err="1" smtClean="0"/>
              <a:t>schedd</a:t>
            </a:r>
            <a:r>
              <a:rPr lang="en-US" dirty="0" smtClean="0"/>
              <a:t> to enable submission of very large sets of jobs, e.g.</a:t>
            </a:r>
          </a:p>
          <a:p>
            <a:pPr marL="457200" lvl="1" indent="0">
              <a:buNone/>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queue 1000000</a:t>
            </a:r>
            <a:endParaRPr lang="en-US" dirty="0">
              <a:latin typeface="Courier New" panose="02070309020205020404" pitchFamily="49" charset="0"/>
              <a:cs typeface="Courier New" panose="02070309020205020404" pitchFamily="49" charset="0"/>
            </a:endParaRPr>
          </a:p>
          <a:p>
            <a:pPr lvl="1"/>
            <a:r>
              <a:rPr lang="en-US" dirty="0" smtClean="0">
                <a:cs typeface="Courier New" panose="02070309020205020404" pitchFamily="49" charset="0"/>
              </a:rPr>
              <a:t>More jobs materialized once number of idle jobs drops below a threshold (like DAGMan throttling)</a:t>
            </a:r>
          </a:p>
          <a:p>
            <a:r>
              <a:rPr lang="en-US" dirty="0" smtClean="0">
                <a:cs typeface="Courier New" panose="02070309020205020404" pitchFamily="49" charset="0"/>
              </a:rPr>
              <a:t>No “walking” of the job queue</a:t>
            </a:r>
          </a:p>
          <a:p>
            <a:pPr lvl="1"/>
            <a:r>
              <a:rPr lang="en-US" dirty="0" smtClean="0">
                <a:cs typeface="Courier New" panose="02070309020205020404" pitchFamily="49" charset="0"/>
              </a:rPr>
              <a:t>Internally means more indexes, priority queues, aggregates</a:t>
            </a:r>
            <a:endParaRPr lang="en-US" dirty="0">
              <a:cs typeface="Courier New" panose="02070309020205020404" pitchFamily="49" charset="0"/>
            </a:endParaRPr>
          </a:p>
        </p:txBody>
      </p:sp>
      <p:sp>
        <p:nvSpPr>
          <p:cNvPr id="3" name="Title 2"/>
          <p:cNvSpPr>
            <a:spLocks noGrp="1"/>
          </p:cNvSpPr>
          <p:nvPr>
            <p:ph type="title"/>
          </p:nvPr>
        </p:nvSpPr>
        <p:spPr/>
        <p:txBody>
          <a:bodyPr/>
          <a:lstStyle/>
          <a:p>
            <a:r>
              <a:rPr lang="en-US" dirty="0" smtClean="0"/>
              <a:t>More </a:t>
            </a:r>
            <a:r>
              <a:rPr lang="en-US" dirty="0" err="1" smtClean="0"/>
              <a:t>Schedd</a:t>
            </a:r>
            <a:r>
              <a:rPr lang="en-US" dirty="0" smtClean="0"/>
              <a:t> Scalability</a:t>
            </a:r>
            <a:endParaRPr lang="en-US" dirty="0"/>
          </a:p>
        </p:txBody>
      </p:sp>
      <p:sp>
        <p:nvSpPr>
          <p:cNvPr id="4" name="Slide Number Placeholder 3"/>
          <p:cNvSpPr>
            <a:spLocks noGrp="1"/>
          </p:cNvSpPr>
          <p:nvPr>
            <p:ph type="sldNum" sz="quarter" idx="10"/>
          </p:nvPr>
        </p:nvSpPr>
        <p:spPr/>
        <p:txBody>
          <a:bodyPr/>
          <a:lstStyle/>
          <a:p>
            <a:pPr>
              <a:defRPr/>
            </a:pPr>
            <a:fld id="{FC77776C-14D7-48C6-B1E3-FF145FC109AB}" type="slidenum">
              <a:rPr lang="en-US" smtClean="0"/>
              <a:pPr>
                <a:defRPr/>
              </a:pPr>
              <a:t>57</a:t>
            </a:fld>
            <a:endParaRPr lang="en-US" dirty="0"/>
          </a:p>
        </p:txBody>
      </p:sp>
    </p:spTree>
    <p:extLst>
      <p:ext uri="{BB962C8B-B14F-4D97-AF65-F5344CB8AC3E}">
        <p14:creationId xmlns:p14="http://schemas.microsoft.com/office/powerpoint/2010/main" val="128580286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Proposed new default output of </a:t>
            </a:r>
            <a:r>
              <a:rPr lang="en-US" dirty="0" err="1" smtClean="0"/>
              <a:t>condor_q</a:t>
            </a:r>
            <a:r>
              <a:rPr lang="en-US" dirty="0" smtClean="0"/>
              <a:t> will show summary of current users jobs.</a:t>
            </a:r>
          </a:p>
          <a:p>
            <a:pPr marL="0" indent="0">
              <a:buNone/>
            </a:pPr>
            <a:endParaRPr lang="en-US" sz="1400" b="1" dirty="0" smtClean="0">
              <a:latin typeface="Courier New" panose="02070309020205020404" pitchFamily="49" charset="0"/>
              <a:cs typeface="Courier New" panose="02070309020205020404" pitchFamily="49" charset="0"/>
            </a:endParaRPr>
          </a:p>
          <a:p>
            <a:pPr marL="0" indent="0">
              <a:buNone/>
            </a:pPr>
            <a:r>
              <a:rPr lang="en-US" sz="1400" b="1" dirty="0" smtClean="0">
                <a:latin typeface="Courier New" panose="02070309020205020404" pitchFamily="49" charset="0"/>
                <a:cs typeface="Courier New" panose="02070309020205020404" pitchFamily="49" charset="0"/>
              </a:rPr>
              <a:t>-- </a:t>
            </a:r>
            <a:r>
              <a:rPr lang="en-US" sz="1400" b="1" dirty="0">
                <a:latin typeface="Courier New" panose="02070309020205020404" pitchFamily="49" charset="0"/>
                <a:cs typeface="Courier New" panose="02070309020205020404" pitchFamily="49" charset="0"/>
              </a:rPr>
              <a:t>Submitter: </a:t>
            </a:r>
            <a:r>
              <a:rPr lang="en-US" sz="1400" b="1" dirty="0" err="1" smtClean="0">
                <a:latin typeface="Courier New" panose="02070309020205020404" pitchFamily="49" charset="0"/>
                <a:cs typeface="Courier New" panose="02070309020205020404" pitchFamily="49" charset="0"/>
              </a:rPr>
              <a:t>adam</a:t>
            </a:r>
            <a:r>
              <a:rPr lang="en-US" sz="1400" b="1" dirty="0" smtClean="0">
                <a:latin typeface="Courier New" panose="02070309020205020404" pitchFamily="49" charset="0"/>
                <a:cs typeface="Courier New" panose="02070309020205020404" pitchFamily="49" charset="0"/>
              </a:rPr>
              <a:t>      </a:t>
            </a:r>
            <a:r>
              <a:rPr lang="en-US" sz="1400" b="1" dirty="0" err="1" smtClean="0">
                <a:latin typeface="Courier New" panose="02070309020205020404" pitchFamily="49" charset="0"/>
                <a:cs typeface="Courier New" panose="02070309020205020404" pitchFamily="49" charset="0"/>
              </a:rPr>
              <a:t>Schedd</a:t>
            </a:r>
            <a:r>
              <a:rPr lang="en-US" sz="1400" b="1" dirty="0" smtClean="0">
                <a:latin typeface="Courier New" panose="02070309020205020404" pitchFamily="49" charset="0"/>
                <a:cs typeface="Courier New" panose="02070309020205020404" pitchFamily="49" charset="0"/>
              </a:rPr>
              <a:t>: submit-3.chtc.wisc.edu</a:t>
            </a:r>
            <a:endParaRPr lang="en-US" sz="1400" b="1" dirty="0">
              <a:latin typeface="Courier New" panose="02070309020205020404" pitchFamily="49" charset="0"/>
              <a:cs typeface="Courier New" panose="02070309020205020404" pitchFamily="49" charset="0"/>
            </a:endParaRPr>
          </a:p>
          <a:p>
            <a:pPr marL="0" indent="0">
              <a:buNone/>
            </a:pPr>
            <a:r>
              <a:rPr lang="en-US" sz="1400" b="1" dirty="0">
                <a:latin typeface="Courier New" panose="02070309020205020404" pitchFamily="49" charset="0"/>
                <a:cs typeface="Courier New" panose="02070309020205020404" pitchFamily="49" charset="0"/>
              </a:rPr>
              <a:t>OWNER     </a:t>
            </a:r>
            <a:r>
              <a:rPr lang="en-US" sz="1400" b="1" dirty="0" smtClean="0">
                <a:latin typeface="Courier New" panose="02070309020205020404" pitchFamily="49" charset="0"/>
                <a:cs typeface="Courier New" panose="02070309020205020404" pitchFamily="49" charset="0"/>
              </a:rPr>
              <a:t> IDLE RUNNING   HELD  </a:t>
            </a:r>
            <a:r>
              <a:rPr lang="en-US" sz="1400" b="1" dirty="0">
                <a:latin typeface="Courier New" panose="02070309020205020404" pitchFamily="49" charset="0"/>
                <a:cs typeface="Courier New" panose="02070309020205020404" pitchFamily="49" charset="0"/>
              </a:rPr>
              <a:t>SUBMITTED  DESCRIPTION  </a:t>
            </a:r>
            <a:r>
              <a:rPr lang="en-US" sz="1400" b="1" dirty="0" smtClean="0">
                <a:latin typeface="Courier New" panose="02070309020205020404" pitchFamily="49" charset="0"/>
                <a:cs typeface="Courier New" panose="02070309020205020404" pitchFamily="49" charset="0"/>
              </a:rPr>
              <a:t>JOBIDs</a:t>
            </a:r>
          </a:p>
          <a:p>
            <a:pPr marL="0" indent="0">
              <a:buNone/>
            </a:pPr>
            <a:r>
              <a:rPr lang="en-US" sz="1400" b="1" dirty="0" err="1" smtClean="0">
                <a:latin typeface="Courier New" panose="02070309020205020404" pitchFamily="49" charset="0"/>
                <a:cs typeface="Courier New" panose="02070309020205020404" pitchFamily="49" charset="0"/>
              </a:rPr>
              <a:t>adam</a:t>
            </a:r>
            <a:r>
              <a:rPr lang="en-US" sz="1400" b="1" dirty="0" smtClean="0">
                <a:latin typeface="Courier New" panose="02070309020205020404" pitchFamily="49" charset="0"/>
                <a:cs typeface="Courier New" panose="02070309020205020404" pitchFamily="49" charset="0"/>
              </a:rPr>
              <a:t>          -       1      -  3/22 07:20 DAG: 221546  230864.0</a:t>
            </a:r>
          </a:p>
          <a:p>
            <a:pPr marL="0" indent="0">
              <a:buNone/>
            </a:pPr>
            <a:r>
              <a:rPr lang="en-US" sz="1400" b="1" dirty="0" smtClean="0">
                <a:latin typeface="Courier New" panose="02070309020205020404" pitchFamily="49" charset="0"/>
                <a:cs typeface="Courier New" panose="02070309020205020404" pitchFamily="49" charset="0"/>
              </a:rPr>
              <a:t>              -       -      1  </a:t>
            </a:r>
            <a:r>
              <a:rPr lang="en-US" sz="1400" b="1" dirty="0">
                <a:latin typeface="Courier New" panose="02070309020205020404" pitchFamily="49" charset="0"/>
                <a:cs typeface="Courier New" panose="02070309020205020404" pitchFamily="49" charset="0"/>
              </a:rPr>
              <a:t>3/23 08:57 </a:t>
            </a:r>
            <a:r>
              <a:rPr lang="en-US" sz="1400" b="1" dirty="0" err="1" smtClean="0">
                <a:latin typeface="Courier New" panose="02070309020205020404" pitchFamily="49" charset="0"/>
                <a:cs typeface="Courier New" panose="02070309020205020404" pitchFamily="49" charset="0"/>
              </a:rPr>
              <a:t>AtlasAnlysis</a:t>
            </a:r>
            <a:r>
              <a:rPr lang="en-US" sz="1400" b="1" dirty="0" smtClean="0">
                <a:latin typeface="Courier New" panose="02070309020205020404" pitchFamily="49" charset="0"/>
                <a:cs typeface="Courier New" panose="02070309020205020404" pitchFamily="49" charset="0"/>
              </a:rPr>
              <a:t> 263203.0</a:t>
            </a:r>
            <a:endParaRPr lang="en-US" sz="1400" b="1" dirty="0">
              <a:latin typeface="Courier New" panose="02070309020205020404" pitchFamily="49" charset="0"/>
              <a:cs typeface="Courier New" panose="02070309020205020404" pitchFamily="49" charset="0"/>
            </a:endParaRPr>
          </a:p>
          <a:p>
            <a:pPr marL="0" indent="0">
              <a:buNone/>
            </a:pPr>
            <a:r>
              <a:rPr lang="en-US" sz="1400" b="1" dirty="0">
                <a:latin typeface="Courier New" panose="02070309020205020404" pitchFamily="49" charset="0"/>
                <a:cs typeface="Courier New" panose="02070309020205020404" pitchFamily="49" charset="0"/>
              </a:rPr>
              <a:t>              </a:t>
            </a:r>
            <a:r>
              <a:rPr lang="en-US" sz="1400" b="1" dirty="0" smtClean="0">
                <a:latin typeface="Courier New" panose="02070309020205020404" pitchFamily="49" charset="0"/>
                <a:cs typeface="Courier New" panose="02070309020205020404" pitchFamily="49" charset="0"/>
              </a:rPr>
              <a:t>-       </a:t>
            </a:r>
            <a:r>
              <a:rPr lang="en-US" sz="1400" b="1" dirty="0">
                <a:latin typeface="Courier New" panose="02070309020205020404" pitchFamily="49" charset="0"/>
                <a:cs typeface="Courier New" panose="02070309020205020404" pitchFamily="49" charset="0"/>
              </a:rPr>
              <a:t>1    </a:t>
            </a:r>
            <a:r>
              <a:rPr lang="en-US" sz="1400" b="1" dirty="0" smtClean="0">
                <a:latin typeface="Courier New" panose="02070309020205020404" pitchFamily="49" charset="0"/>
                <a:cs typeface="Courier New" panose="02070309020205020404" pitchFamily="49" charset="0"/>
              </a:rPr>
              <a:t>  -  </a:t>
            </a:r>
            <a:r>
              <a:rPr lang="en-US" sz="1400" b="1" dirty="0">
                <a:latin typeface="Courier New" panose="02070309020205020404" pitchFamily="49" charset="0"/>
                <a:cs typeface="Courier New" panose="02070309020205020404" pitchFamily="49" charset="0"/>
              </a:rPr>
              <a:t>3/27 09:37 </a:t>
            </a:r>
            <a:r>
              <a:rPr lang="en-US" sz="1400" b="1" dirty="0" smtClean="0">
                <a:latin typeface="Courier New" panose="02070309020205020404" pitchFamily="49" charset="0"/>
                <a:cs typeface="Courier New" panose="02070309020205020404" pitchFamily="49" charset="0"/>
              </a:rPr>
              <a:t>matlab.exe   307333.0</a:t>
            </a:r>
            <a:endParaRPr lang="en-US" sz="1400" b="1" dirty="0">
              <a:latin typeface="Courier New" panose="02070309020205020404" pitchFamily="49" charset="0"/>
              <a:cs typeface="Courier New" panose="02070309020205020404" pitchFamily="49" charset="0"/>
            </a:endParaRPr>
          </a:p>
          <a:p>
            <a:pPr marL="0" indent="0">
              <a:buNone/>
            </a:pPr>
            <a:r>
              <a:rPr lang="en-US" sz="1400" b="1" dirty="0">
                <a:latin typeface="Courier New" panose="02070309020205020404" pitchFamily="49" charset="0"/>
                <a:cs typeface="Courier New" panose="02070309020205020404" pitchFamily="49" charset="0"/>
              </a:rPr>
              <a:t>            </a:t>
            </a:r>
            <a:r>
              <a:rPr lang="en-US" sz="1400" b="1" dirty="0" smtClean="0">
                <a:latin typeface="Courier New" panose="02070309020205020404" pitchFamily="49" charset="0"/>
                <a:cs typeface="Courier New" panose="02070309020205020404" pitchFamily="49" charset="0"/>
              </a:rPr>
              <a:t>133      21      -  </a:t>
            </a:r>
            <a:r>
              <a:rPr lang="en-US" sz="1400" b="1" dirty="0">
                <a:latin typeface="Courier New" panose="02070309020205020404" pitchFamily="49" charset="0"/>
                <a:cs typeface="Courier New" panose="02070309020205020404" pitchFamily="49" charset="0"/>
              </a:rPr>
              <a:t>3/27 11:46 DAG: 3</a:t>
            </a:r>
            <a:r>
              <a:rPr lang="en-US" sz="1400" b="1" dirty="0" smtClean="0">
                <a:latin typeface="Courier New" panose="02070309020205020404" pitchFamily="49" charset="0"/>
                <a:cs typeface="Courier New" panose="02070309020205020404" pitchFamily="49" charset="0"/>
              </a:rPr>
              <a:t>11986  312342.0 </a:t>
            </a:r>
            <a:r>
              <a:rPr lang="en-US" sz="1400" b="1" dirty="0">
                <a:latin typeface="Courier New" panose="02070309020205020404" pitchFamily="49" charset="0"/>
                <a:cs typeface="Courier New" panose="02070309020205020404" pitchFamily="49" charset="0"/>
              </a:rPr>
              <a:t>... 313304.0</a:t>
            </a:r>
            <a:br>
              <a:rPr lang="en-US" sz="1400" b="1" dirty="0">
                <a:latin typeface="Courier New" panose="02070309020205020404" pitchFamily="49" charset="0"/>
                <a:cs typeface="Courier New" panose="02070309020205020404" pitchFamily="49" charset="0"/>
              </a:rPr>
            </a:br>
            <a:r>
              <a:rPr lang="en-US" sz="1400" b="1" dirty="0" smtClean="0">
                <a:latin typeface="Courier New" panose="02070309020205020404" pitchFamily="49" charset="0"/>
                <a:cs typeface="Courier New" panose="02070309020205020404" pitchFamily="49" charset="0"/>
              </a:rPr>
              <a:t/>
            </a:r>
            <a:br>
              <a:rPr lang="en-US" sz="1400" b="1" dirty="0" smtClean="0">
                <a:latin typeface="Courier New" panose="02070309020205020404" pitchFamily="49" charset="0"/>
                <a:cs typeface="Courier New" panose="02070309020205020404" pitchFamily="49" charset="0"/>
              </a:rPr>
            </a:br>
            <a:r>
              <a:rPr lang="en-US" sz="1400" b="1" dirty="0" smtClean="0">
                <a:latin typeface="Courier New" panose="02070309020205020404" pitchFamily="49" charset="0"/>
                <a:cs typeface="Courier New" panose="02070309020205020404" pitchFamily="49" charset="0"/>
              </a:rPr>
              <a:t>In </a:t>
            </a:r>
            <a:r>
              <a:rPr lang="en-US" sz="1400" b="1" dirty="0">
                <a:latin typeface="Courier New" panose="02070309020205020404" pitchFamily="49" charset="0"/>
                <a:cs typeface="Courier New" panose="02070309020205020404" pitchFamily="49" charset="0"/>
              </a:rPr>
              <a:t>the last 20 minutes:</a:t>
            </a:r>
          </a:p>
          <a:p>
            <a:pPr marL="0" indent="0">
              <a:buNone/>
            </a:pPr>
            <a:r>
              <a:rPr lang="en-US" sz="1400" b="1" dirty="0">
                <a:latin typeface="Courier New" panose="02070309020205020404" pitchFamily="49" charset="0"/>
                <a:cs typeface="Courier New" panose="02070309020205020404" pitchFamily="49" charset="0"/>
              </a:rPr>
              <a:t>    0 Job(s) were Completed</a:t>
            </a:r>
          </a:p>
          <a:p>
            <a:pPr marL="0" indent="0">
              <a:buNone/>
            </a:pPr>
            <a:r>
              <a:rPr lang="en-US" sz="1400" b="1" dirty="0">
                <a:latin typeface="Courier New" panose="02070309020205020404" pitchFamily="49" charset="0"/>
                <a:cs typeface="Courier New" panose="02070309020205020404" pitchFamily="49" charset="0"/>
              </a:rPr>
              <a:t>    5 Job(s) were </a:t>
            </a:r>
            <a:r>
              <a:rPr lang="en-US" sz="1400" b="1" dirty="0" smtClean="0">
                <a:latin typeface="Courier New" panose="02070309020205020404" pitchFamily="49" charset="0"/>
                <a:cs typeface="Courier New" panose="02070309020205020404" pitchFamily="49" charset="0"/>
              </a:rPr>
              <a:t>Started                               312690.0 </a:t>
            </a:r>
            <a:r>
              <a:rPr lang="en-US" sz="1400" b="1" dirty="0">
                <a:latin typeface="Courier New" panose="02070309020205020404" pitchFamily="49" charset="0"/>
                <a:cs typeface="Courier New" panose="02070309020205020404" pitchFamily="49" charset="0"/>
              </a:rPr>
              <a:t>... </a:t>
            </a:r>
            <a:r>
              <a:rPr lang="en-US" sz="1400" b="1" dirty="0" smtClean="0">
                <a:latin typeface="Courier New" panose="02070309020205020404" pitchFamily="49" charset="0"/>
                <a:cs typeface="Courier New" panose="02070309020205020404" pitchFamily="49" charset="0"/>
              </a:rPr>
              <a:t>312695.0</a:t>
            </a:r>
            <a:endParaRPr lang="en-US" sz="1400" b="1" dirty="0">
              <a:latin typeface="Courier New" panose="02070309020205020404" pitchFamily="49" charset="0"/>
              <a:cs typeface="Courier New" panose="02070309020205020404" pitchFamily="49" charset="0"/>
            </a:endParaRPr>
          </a:p>
          <a:p>
            <a:pPr marL="0" indent="0">
              <a:buNone/>
            </a:pPr>
            <a:r>
              <a:rPr lang="en-US" sz="1400" b="1" dirty="0">
                <a:latin typeface="Courier New" panose="02070309020205020404" pitchFamily="49" charset="0"/>
                <a:cs typeface="Courier New" panose="02070309020205020404" pitchFamily="49" charset="0"/>
              </a:rPr>
              <a:t>    </a:t>
            </a:r>
            <a:r>
              <a:rPr lang="en-US" sz="1400" b="1" dirty="0" smtClean="0">
                <a:latin typeface="Courier New" panose="02070309020205020404" pitchFamily="49" charset="0"/>
                <a:cs typeface="Courier New" panose="02070309020205020404" pitchFamily="49" charset="0"/>
              </a:rPr>
              <a:t>1 </a:t>
            </a:r>
            <a:r>
              <a:rPr lang="en-US" sz="1400" b="1" dirty="0">
                <a:latin typeface="Courier New" panose="02070309020205020404" pitchFamily="49" charset="0"/>
                <a:cs typeface="Courier New" panose="02070309020205020404" pitchFamily="49" charset="0"/>
              </a:rPr>
              <a:t>Job(s) were Held </a:t>
            </a:r>
            <a:r>
              <a:rPr lang="en-US" sz="1400" b="1" dirty="0" smtClean="0">
                <a:latin typeface="Courier New" panose="02070309020205020404" pitchFamily="49" charset="0"/>
                <a:cs typeface="Courier New" panose="02070309020205020404" pitchFamily="49" charset="0"/>
              </a:rPr>
              <a:t>                                 263203.0</a:t>
            </a:r>
            <a:endParaRPr lang="en-US" sz="1400" b="1" dirty="0">
              <a:latin typeface="Courier New" panose="02070309020205020404" pitchFamily="49" charset="0"/>
              <a:cs typeface="Courier New" panose="02070309020205020404" pitchFamily="49" charset="0"/>
            </a:endParaRPr>
          </a:p>
          <a:p>
            <a:pPr marL="0" indent="0">
              <a:buNone/>
            </a:pPr>
            <a:r>
              <a:rPr lang="en-US" sz="1400" b="1" dirty="0">
                <a:latin typeface="Courier New" panose="02070309020205020404" pitchFamily="49" charset="0"/>
                <a:cs typeface="Courier New" panose="02070309020205020404" pitchFamily="49" charset="0"/>
              </a:rPr>
              <a:t>        </a:t>
            </a:r>
            <a:r>
              <a:rPr lang="en-US" sz="1400" b="1" dirty="0" smtClean="0">
                <a:latin typeface="Courier New" panose="02070309020205020404" pitchFamily="49" charset="0"/>
                <a:cs typeface="Courier New" panose="02070309020205020404" pitchFamily="49" charset="0"/>
              </a:rPr>
              <a:t>263203.0  </a:t>
            </a:r>
            <a:r>
              <a:rPr lang="en-US" sz="1400" b="1" dirty="0">
                <a:latin typeface="Courier New" panose="02070309020205020404" pitchFamily="49" charset="0"/>
                <a:cs typeface="Courier New" panose="02070309020205020404" pitchFamily="49" charset="0"/>
              </a:rPr>
              <a:t>5</a:t>
            </a:r>
            <a:r>
              <a:rPr lang="en-US" sz="1400" b="1" dirty="0" smtClean="0">
                <a:latin typeface="Courier New" panose="02070309020205020404" pitchFamily="49" charset="0"/>
                <a:cs typeface="Courier New" panose="02070309020205020404" pitchFamily="49" charset="0"/>
              </a:rPr>
              <a:t>/11 </a:t>
            </a:r>
            <a:r>
              <a:rPr lang="en-US" sz="1400" b="1" dirty="0">
                <a:latin typeface="Courier New" panose="02070309020205020404" pitchFamily="49" charset="0"/>
                <a:cs typeface="Courier New" panose="02070309020205020404" pitchFamily="49" charset="0"/>
              </a:rPr>
              <a:t>07:22 Error from </a:t>
            </a:r>
            <a:r>
              <a:rPr lang="en-US" sz="1400" b="1" dirty="0" smtClean="0">
                <a:latin typeface="Courier New" panose="02070309020205020404" pitchFamily="49" charset="0"/>
                <a:cs typeface="Courier New" panose="02070309020205020404" pitchFamily="49" charset="0"/>
              </a:rPr>
              <a:t>slot1@eee.chtc.wisc.edu: out of disk </a:t>
            </a:r>
            <a:endParaRPr lang="en-US" sz="1400" b="1" dirty="0">
              <a:latin typeface="Courier New" panose="02070309020205020404" pitchFamily="49" charset="0"/>
              <a:cs typeface="Courier New" panose="02070309020205020404" pitchFamily="49" charset="0"/>
            </a:endParaRPr>
          </a:p>
        </p:txBody>
      </p:sp>
      <p:sp>
        <p:nvSpPr>
          <p:cNvPr id="3" name="Title 2"/>
          <p:cNvSpPr>
            <a:spLocks noGrp="1"/>
          </p:cNvSpPr>
          <p:nvPr>
            <p:ph type="title"/>
          </p:nvPr>
        </p:nvSpPr>
        <p:spPr/>
        <p:txBody>
          <a:bodyPr/>
          <a:lstStyle/>
          <a:p>
            <a:r>
              <a:rPr lang="en-US" dirty="0" smtClean="0"/>
              <a:t>New </a:t>
            </a:r>
            <a:r>
              <a:rPr lang="en-US" dirty="0" err="1" smtClean="0"/>
              <a:t>condor_q</a:t>
            </a:r>
            <a:r>
              <a:rPr lang="en-US" dirty="0" smtClean="0"/>
              <a:t> default output</a:t>
            </a:r>
            <a:endParaRPr lang="en-US" dirty="0"/>
          </a:p>
        </p:txBody>
      </p:sp>
      <p:sp>
        <p:nvSpPr>
          <p:cNvPr id="4" name="Slide Number Placeholder 3"/>
          <p:cNvSpPr>
            <a:spLocks noGrp="1"/>
          </p:cNvSpPr>
          <p:nvPr>
            <p:ph type="sldNum" sz="quarter" idx="10"/>
          </p:nvPr>
        </p:nvSpPr>
        <p:spPr/>
        <p:txBody>
          <a:bodyPr/>
          <a:lstStyle/>
          <a:p>
            <a:pPr>
              <a:defRPr/>
            </a:pPr>
            <a:fld id="{32518E4F-6306-4F7A-8038-52BAE9682138}" type="slidenum">
              <a:rPr lang="en-US" smtClean="0"/>
              <a:pPr>
                <a:defRPr/>
              </a:pPr>
              <a:t>58</a:t>
            </a:fld>
            <a:endParaRPr lang="en-US"/>
          </a:p>
        </p:txBody>
      </p:sp>
    </p:spTree>
    <p:extLst>
      <p:ext uri="{BB962C8B-B14F-4D97-AF65-F5344CB8AC3E}">
        <p14:creationId xmlns:p14="http://schemas.microsoft.com/office/powerpoint/2010/main" val="46733768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Speak </a:t>
            </a:r>
            <a:r>
              <a:rPr lang="en-US" dirty="0" err="1" smtClean="0"/>
              <a:t>OpenStack’s</a:t>
            </a:r>
            <a:r>
              <a:rPr lang="en-US" dirty="0" smtClean="0"/>
              <a:t> NOVA protocol</a:t>
            </a:r>
          </a:p>
          <a:p>
            <a:pPr lvl="1"/>
            <a:r>
              <a:rPr lang="en-US" dirty="0" smtClean="0"/>
              <a:t>Better supported than EC2 compatibility interface</a:t>
            </a:r>
          </a:p>
          <a:p>
            <a:pPr lvl="1"/>
            <a:r>
              <a:rPr lang="en-US" dirty="0" smtClean="0"/>
              <a:t>Allows better error handling</a:t>
            </a:r>
          </a:p>
          <a:p>
            <a:pPr lvl="1"/>
            <a:r>
              <a:rPr lang="en-US" dirty="0" smtClean="0"/>
              <a:t>Provides richer set of controls on instances</a:t>
            </a:r>
          </a:p>
          <a:p>
            <a:pPr lvl="1"/>
            <a:r>
              <a:rPr lang="en-US" dirty="0" smtClean="0"/>
              <a:t>Potential to obtain and manage resources beyond servers</a:t>
            </a:r>
            <a:endParaRPr lang="en-US" dirty="0"/>
          </a:p>
        </p:txBody>
      </p:sp>
      <p:sp>
        <p:nvSpPr>
          <p:cNvPr id="3" name="Title 2"/>
          <p:cNvSpPr>
            <a:spLocks noGrp="1"/>
          </p:cNvSpPr>
          <p:nvPr>
            <p:ph type="title"/>
          </p:nvPr>
        </p:nvSpPr>
        <p:spPr/>
        <p:txBody>
          <a:bodyPr/>
          <a:lstStyle/>
          <a:p>
            <a:r>
              <a:rPr lang="en-US" dirty="0" smtClean="0"/>
              <a:t>Native </a:t>
            </a:r>
            <a:r>
              <a:rPr lang="en-US" dirty="0" err="1" smtClean="0"/>
              <a:t>OpenStack</a:t>
            </a:r>
            <a:r>
              <a:rPr lang="en-US" dirty="0" smtClean="0"/>
              <a:t> Support</a:t>
            </a:r>
            <a:endParaRPr lang="en-US" dirty="0"/>
          </a:p>
        </p:txBody>
      </p:sp>
      <p:sp>
        <p:nvSpPr>
          <p:cNvPr id="4" name="Slide Number Placeholder 3"/>
          <p:cNvSpPr>
            <a:spLocks noGrp="1"/>
          </p:cNvSpPr>
          <p:nvPr>
            <p:ph type="sldNum" sz="quarter" idx="10"/>
          </p:nvPr>
        </p:nvSpPr>
        <p:spPr/>
        <p:txBody>
          <a:bodyPr/>
          <a:lstStyle/>
          <a:p>
            <a:fld id="{E5A52E02-9ACB-2D4E-A46C-4D0E08263A2F}" type="slidenum">
              <a:rPr lang="en-US" smtClean="0"/>
              <a:pPr/>
              <a:t>59</a:t>
            </a:fld>
            <a:endParaRPr lang="en-US"/>
          </a:p>
        </p:txBody>
      </p:sp>
    </p:spTree>
    <p:extLst>
      <p:ext uri="{BB962C8B-B14F-4D97-AF65-F5344CB8AC3E}">
        <p14:creationId xmlns:p14="http://schemas.microsoft.com/office/powerpoint/2010/main" val="24556010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2487562"/>
            <a:ext cx="9144000" cy="914400"/>
          </a:xfrm>
        </p:spPr>
        <p:txBody>
          <a:bodyPr/>
          <a:lstStyle/>
          <a:p>
            <a:r>
              <a:rPr lang="en-US" dirty="0" smtClean="0"/>
              <a:t>Scalability</a:t>
            </a:r>
            <a:br>
              <a:rPr lang="en-US" dirty="0" smtClean="0"/>
            </a:br>
            <a:r>
              <a:rPr lang="en-US" dirty="0" smtClean="0"/>
              <a:t>Enhancement</a:t>
            </a:r>
            <a:br>
              <a:rPr lang="en-US" dirty="0" smtClean="0"/>
            </a:br>
            <a:r>
              <a:rPr lang="en-US" dirty="0" smtClean="0"/>
              <a:t>Examples</a:t>
            </a:r>
            <a:endParaRPr lang="en-US" dirty="0"/>
          </a:p>
        </p:txBody>
      </p:sp>
      <p:sp>
        <p:nvSpPr>
          <p:cNvPr id="4" name="Slide Number Placeholder 3"/>
          <p:cNvSpPr>
            <a:spLocks noGrp="1"/>
          </p:cNvSpPr>
          <p:nvPr>
            <p:ph type="sldNum" sz="quarter" idx="10"/>
          </p:nvPr>
        </p:nvSpPr>
        <p:spPr/>
        <p:txBody>
          <a:bodyPr/>
          <a:lstStyle/>
          <a:p>
            <a:pPr>
              <a:defRPr/>
            </a:pPr>
            <a:fld id="{FC77776C-14D7-48C6-B1E3-FF145FC109AB}" type="slidenum">
              <a:rPr lang="en-US" smtClean="0"/>
              <a:pPr>
                <a:defRPr/>
              </a:pPr>
              <a:t>6</a:t>
            </a:fld>
            <a:endParaRPr lang="en-US" dirty="0"/>
          </a:p>
        </p:txBody>
      </p:sp>
    </p:spTree>
    <p:extLst>
      <p:ext uri="{BB962C8B-B14F-4D97-AF65-F5344CB8AC3E}">
        <p14:creationId xmlns:p14="http://schemas.microsoft.com/office/powerpoint/2010/main" val="234888728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33280" y="1025219"/>
            <a:ext cx="8399462" cy="4227513"/>
          </a:xfrm>
        </p:spPr>
        <p:txBody>
          <a:bodyPr/>
          <a:lstStyle/>
          <a:p>
            <a:pPr>
              <a:defRPr/>
            </a:pPr>
            <a:r>
              <a:rPr lang="en-US" dirty="0" smtClean="0"/>
              <a:t>Partitionable Slots (</a:t>
            </a:r>
            <a:r>
              <a:rPr lang="en-US" dirty="0" err="1" smtClean="0"/>
              <a:t>Pslots</a:t>
            </a:r>
            <a:r>
              <a:rPr lang="en-US" dirty="0" smtClean="0"/>
              <a:t>) contains unclaimed machine resources</a:t>
            </a:r>
          </a:p>
          <a:p>
            <a:pPr>
              <a:defRPr/>
            </a:pPr>
            <a:r>
              <a:rPr lang="en-US" dirty="0" smtClean="0"/>
              <a:t>Dynamic slots (</a:t>
            </a:r>
            <a:r>
              <a:rPr lang="en-US" dirty="0" err="1" smtClean="0"/>
              <a:t>Dslots</a:t>
            </a:r>
            <a:r>
              <a:rPr lang="en-US" dirty="0" smtClean="0"/>
              <a:t>) are created with enough resources to run a series </a:t>
            </a:r>
            <a:r>
              <a:rPr lang="en-US" dirty="0"/>
              <a:t>of </a:t>
            </a:r>
            <a:r>
              <a:rPr lang="en-US" dirty="0" smtClean="0"/>
              <a:t>jobs; </a:t>
            </a:r>
            <a:r>
              <a:rPr lang="en-US" dirty="0" err="1" smtClean="0"/>
              <a:t>Dslots</a:t>
            </a:r>
            <a:r>
              <a:rPr lang="en-US" dirty="0" smtClean="0"/>
              <a:t> </a:t>
            </a:r>
            <a:r>
              <a:rPr lang="en-US" dirty="0"/>
              <a:t>can’t be resized, split, or </a:t>
            </a:r>
            <a:r>
              <a:rPr lang="en-US" dirty="0" smtClean="0"/>
              <a:t>merged</a:t>
            </a:r>
          </a:p>
          <a:p>
            <a:pPr>
              <a:defRPr/>
            </a:pPr>
            <a:r>
              <a:rPr lang="en-US" dirty="0" smtClean="0"/>
              <a:t>When the </a:t>
            </a:r>
            <a:r>
              <a:rPr lang="en-US" dirty="0" err="1" smtClean="0"/>
              <a:t>schedd</a:t>
            </a:r>
            <a:r>
              <a:rPr lang="en-US" dirty="0" smtClean="0"/>
              <a:t> is done using a </a:t>
            </a:r>
            <a:r>
              <a:rPr lang="en-US" dirty="0" err="1" smtClean="0"/>
              <a:t>Dslot</a:t>
            </a:r>
            <a:r>
              <a:rPr lang="en-US" dirty="0" smtClean="0"/>
              <a:t>, its resources are returned to the unclaimed </a:t>
            </a:r>
            <a:r>
              <a:rPr lang="en-US" dirty="0" err="1" smtClean="0"/>
              <a:t>Pslot</a:t>
            </a:r>
            <a:r>
              <a:rPr lang="en-US" dirty="0" smtClean="0"/>
              <a:t> and the </a:t>
            </a:r>
            <a:r>
              <a:rPr lang="en-US" dirty="0" err="1" smtClean="0"/>
              <a:t>Dslot</a:t>
            </a:r>
            <a:r>
              <a:rPr lang="en-US" dirty="0" smtClean="0"/>
              <a:t> is destroyed.</a:t>
            </a:r>
          </a:p>
          <a:p>
            <a:pPr>
              <a:defRPr/>
            </a:pPr>
            <a:r>
              <a:rPr lang="en-US" dirty="0" smtClean="0"/>
              <a:t>Can easily lead to starvation of larger jobs</a:t>
            </a:r>
            <a:endParaRPr lang="en-US" dirty="0"/>
          </a:p>
        </p:txBody>
      </p:sp>
      <p:sp>
        <p:nvSpPr>
          <p:cNvPr id="3" name="Slide Number Placeholder 2"/>
          <p:cNvSpPr>
            <a:spLocks noGrp="1"/>
          </p:cNvSpPr>
          <p:nvPr>
            <p:ph type="sldNum" sz="quarter" idx="10"/>
          </p:nvPr>
        </p:nvSpPr>
        <p:spPr/>
        <p:txBody>
          <a:bodyPr/>
          <a:lstStyle/>
          <a:p>
            <a:fld id="{4825E089-C6A1-A544-853D-8B4D0CB2FFE2}" type="slidenum">
              <a:rPr lang="en-US"/>
              <a:pPr/>
              <a:t>60</a:t>
            </a:fld>
            <a:endParaRPr lang="en-US"/>
          </a:p>
        </p:txBody>
      </p:sp>
      <p:sp>
        <p:nvSpPr>
          <p:cNvPr id="4" name="Title 3"/>
          <p:cNvSpPr>
            <a:spLocks noGrp="1"/>
          </p:cNvSpPr>
          <p:nvPr>
            <p:ph type="title"/>
          </p:nvPr>
        </p:nvSpPr>
        <p:spPr/>
        <p:txBody>
          <a:bodyPr/>
          <a:lstStyle/>
          <a:p>
            <a:pPr>
              <a:defRPr/>
            </a:pPr>
            <a:r>
              <a:rPr lang="en-US" dirty="0" smtClean="0">
                <a:cs typeface="ＭＳ Ｐゴシック" charset="0"/>
              </a:rPr>
              <a:t>Partitionable Slots (</a:t>
            </a:r>
            <a:r>
              <a:rPr lang="en-US" dirty="0" err="1" smtClean="0">
                <a:cs typeface="ＭＳ Ｐゴシック" charset="0"/>
              </a:rPr>
              <a:t>Pslots</a:t>
            </a:r>
            <a:r>
              <a:rPr lang="en-US" dirty="0" smtClean="0">
                <a:cs typeface="ＭＳ Ｐゴシック" charset="0"/>
              </a:rPr>
              <a:t>)</a:t>
            </a:r>
            <a:endParaRPr lang="en-US" dirty="0">
              <a:cs typeface="ＭＳ Ｐゴシック" charset="0"/>
            </a:endParaRPr>
          </a:p>
        </p:txBody>
      </p:sp>
    </p:spTree>
    <p:extLst>
      <p:ext uri="{BB962C8B-B14F-4D97-AF65-F5344CB8AC3E}">
        <p14:creationId xmlns:p14="http://schemas.microsoft.com/office/powerpoint/2010/main" val="9617271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5314" y="926067"/>
            <a:ext cx="8399462" cy="4227513"/>
          </a:xfrm>
        </p:spPr>
        <p:txBody>
          <a:bodyPr/>
          <a:lstStyle/>
          <a:p>
            <a:r>
              <a:rPr lang="en-US" dirty="0" err="1"/>
              <a:t>c</a:t>
            </a:r>
            <a:r>
              <a:rPr lang="en-US" dirty="0" err="1" smtClean="0"/>
              <a:t>ondor_drain</a:t>
            </a:r>
            <a:r>
              <a:rPr lang="en-US" dirty="0" smtClean="0"/>
              <a:t> &lt;machine&gt;</a:t>
            </a:r>
          </a:p>
          <a:p>
            <a:pPr lvl="1"/>
            <a:r>
              <a:rPr lang="en-US" dirty="0" smtClean="0"/>
              <a:t>No new jobs may start until all </a:t>
            </a:r>
            <a:r>
              <a:rPr lang="en-US" dirty="0"/>
              <a:t>jobs gracefully evicted </a:t>
            </a:r>
            <a:r>
              <a:rPr lang="en-US" dirty="0" smtClean="0"/>
              <a:t>from the machine and all resources </a:t>
            </a:r>
            <a:r>
              <a:rPr lang="en-US" dirty="0"/>
              <a:t>returned to </a:t>
            </a:r>
            <a:r>
              <a:rPr lang="en-US" dirty="0" err="1" smtClean="0"/>
              <a:t>pslot</a:t>
            </a:r>
            <a:endParaRPr lang="en-US" dirty="0" smtClean="0"/>
          </a:p>
          <a:p>
            <a:r>
              <a:rPr lang="en-US" dirty="0" err="1" smtClean="0"/>
              <a:t>condor_defrag</a:t>
            </a:r>
            <a:r>
              <a:rPr lang="en-US" dirty="0" smtClean="0"/>
              <a:t> daemon selects machines for draining</a:t>
            </a:r>
          </a:p>
          <a:p>
            <a:pPr lvl="1"/>
            <a:r>
              <a:rPr lang="en-US" dirty="0" smtClean="0"/>
              <a:t>Doesn’t use job mix for decisions on</a:t>
            </a:r>
          </a:p>
          <a:p>
            <a:pPr lvl="2"/>
            <a:r>
              <a:rPr lang="en-US" dirty="0" smtClean="0"/>
              <a:t>How many machines to drain</a:t>
            </a:r>
          </a:p>
          <a:p>
            <a:pPr lvl="2"/>
            <a:r>
              <a:rPr lang="en-US" dirty="0" smtClean="0"/>
              <a:t>Which machines to drain</a:t>
            </a:r>
          </a:p>
          <a:p>
            <a:pPr lvl="2"/>
            <a:r>
              <a:rPr lang="en-US" dirty="0" smtClean="0"/>
              <a:t>Which users/jobs should get drained machines</a:t>
            </a:r>
          </a:p>
        </p:txBody>
      </p:sp>
      <p:sp>
        <p:nvSpPr>
          <p:cNvPr id="3" name="Title 2"/>
          <p:cNvSpPr>
            <a:spLocks noGrp="1"/>
          </p:cNvSpPr>
          <p:nvPr>
            <p:ph type="title"/>
          </p:nvPr>
        </p:nvSpPr>
        <p:spPr/>
        <p:txBody>
          <a:bodyPr/>
          <a:lstStyle/>
          <a:p>
            <a:r>
              <a:rPr lang="en-US" dirty="0" smtClean="0"/>
              <a:t>Current Solution: Draining</a:t>
            </a:r>
            <a:endParaRPr lang="en-US" dirty="0"/>
          </a:p>
        </p:txBody>
      </p:sp>
      <p:sp>
        <p:nvSpPr>
          <p:cNvPr id="4" name="Slide Number Placeholder 3"/>
          <p:cNvSpPr>
            <a:spLocks noGrp="1"/>
          </p:cNvSpPr>
          <p:nvPr>
            <p:ph type="sldNum" sz="quarter" idx="10"/>
          </p:nvPr>
        </p:nvSpPr>
        <p:spPr/>
        <p:txBody>
          <a:bodyPr/>
          <a:lstStyle/>
          <a:p>
            <a:fld id="{1749CB55-A05C-FF48-A524-71BE7232CB84}" type="slidenum">
              <a:rPr lang="en-US" smtClean="0"/>
              <a:pPr/>
              <a:t>61</a:t>
            </a:fld>
            <a:endParaRPr lang="en-US"/>
          </a:p>
        </p:txBody>
      </p:sp>
    </p:spTree>
    <p:extLst>
      <p:ext uri="{BB962C8B-B14F-4D97-AF65-F5344CB8AC3E}">
        <p14:creationId xmlns:p14="http://schemas.microsoft.com/office/powerpoint/2010/main" val="395728143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3286" y="1190472"/>
            <a:ext cx="8399462" cy="4227513"/>
          </a:xfrm>
        </p:spPr>
        <p:txBody>
          <a:bodyPr/>
          <a:lstStyle/>
          <a:p>
            <a:r>
              <a:rPr lang="en-US" dirty="0" smtClean="0"/>
              <a:t>We’re looking for better solutions</a:t>
            </a:r>
          </a:p>
          <a:p>
            <a:r>
              <a:rPr lang="en-US" dirty="0" smtClean="0"/>
              <a:t>Currently considering two options</a:t>
            </a:r>
          </a:p>
          <a:p>
            <a:pPr lvl="1"/>
            <a:r>
              <a:rPr lang="en-US" dirty="0" smtClean="0"/>
              <a:t>Directed Draining</a:t>
            </a:r>
          </a:p>
          <a:p>
            <a:pPr lvl="1"/>
            <a:r>
              <a:rPr lang="en-US" dirty="0" err="1" smtClean="0"/>
              <a:t>Pslot</a:t>
            </a:r>
            <a:r>
              <a:rPr lang="en-US" dirty="0" smtClean="0"/>
              <a:t> Claiming</a:t>
            </a:r>
            <a:endParaRPr lang="en-US" dirty="0"/>
          </a:p>
        </p:txBody>
      </p:sp>
      <p:sp>
        <p:nvSpPr>
          <p:cNvPr id="3" name="Title 2"/>
          <p:cNvSpPr>
            <a:spLocks noGrp="1"/>
          </p:cNvSpPr>
          <p:nvPr>
            <p:ph type="title"/>
          </p:nvPr>
        </p:nvSpPr>
        <p:spPr/>
        <p:txBody>
          <a:bodyPr/>
          <a:lstStyle/>
          <a:p>
            <a:r>
              <a:rPr lang="en-US" dirty="0" smtClean="0"/>
              <a:t>Better </a:t>
            </a:r>
            <a:r>
              <a:rPr lang="en-US" dirty="0"/>
              <a:t>o</a:t>
            </a:r>
            <a:r>
              <a:rPr lang="en-US" dirty="0" smtClean="0"/>
              <a:t>ptions to </a:t>
            </a:r>
            <a:r>
              <a:rPr lang="en-US" dirty="0" err="1" smtClean="0"/>
              <a:t>condor_defrag</a:t>
            </a:r>
            <a:endParaRPr lang="en-US" dirty="0"/>
          </a:p>
        </p:txBody>
      </p:sp>
      <p:sp>
        <p:nvSpPr>
          <p:cNvPr id="4" name="Slide Number Placeholder 3"/>
          <p:cNvSpPr>
            <a:spLocks noGrp="1"/>
          </p:cNvSpPr>
          <p:nvPr>
            <p:ph type="sldNum" sz="quarter" idx="10"/>
          </p:nvPr>
        </p:nvSpPr>
        <p:spPr/>
        <p:txBody>
          <a:bodyPr/>
          <a:lstStyle/>
          <a:p>
            <a:fld id="{1749CB55-A05C-FF48-A524-71BE7232CB84}" type="slidenum">
              <a:rPr lang="en-US" smtClean="0"/>
              <a:pPr/>
              <a:t>62</a:t>
            </a:fld>
            <a:endParaRPr lang="en-US"/>
          </a:p>
        </p:txBody>
      </p:sp>
      <p:pic>
        <p:nvPicPr>
          <p:cNvPr id="7170" name="Picture 2" descr="http://www.versusbattle.com/wp-content/uploads/2013/03/darth-vader.jpg"/>
          <p:cNvPicPr>
            <a:picLocks noChangeAspect="1" noChangeArrowheads="1"/>
          </p:cNvPicPr>
          <p:nvPr/>
        </p:nvPicPr>
        <p:blipFill rotWithShape="1">
          <a:blip r:embed="rId2">
            <a:extLst>
              <a:ext uri="{28A0092B-C50C-407E-A947-70E740481C1C}">
                <a14:useLocalDpi xmlns:a14="http://schemas.microsoft.com/office/drawing/2010/main" val="0"/>
              </a:ext>
            </a:extLst>
          </a:blip>
          <a:srcRect l="19828" r="24702" b="38571"/>
          <a:stretch/>
        </p:blipFill>
        <p:spPr bwMode="auto">
          <a:xfrm>
            <a:off x="1641514" y="3604095"/>
            <a:ext cx="2941503" cy="2444166"/>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ular Callout 4"/>
          <p:cNvSpPr/>
          <p:nvPr/>
        </p:nvSpPr>
        <p:spPr bwMode="auto">
          <a:xfrm>
            <a:off x="4748269" y="2478796"/>
            <a:ext cx="3360145" cy="1729647"/>
          </a:xfrm>
          <a:prstGeom prst="wedgeRoundRectCallout">
            <a:avLst>
              <a:gd name="adj1" fmla="val -71719"/>
              <a:gd name="adj2" fmla="val 39568"/>
              <a:gd name="adj3" fmla="val 16667"/>
            </a:avLst>
          </a:prstGeom>
          <a:solidFill>
            <a:schemeClr val="accent3">
              <a:lumMod val="20000"/>
              <a:lumOff val="8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r>
              <a:rPr lang="en-US" i="1" dirty="0" smtClean="0"/>
              <a:t>I </a:t>
            </a:r>
            <a:r>
              <a:rPr lang="en-US" i="1" dirty="0"/>
              <a:t>am altering the slot. Pray I don't alter it any </a:t>
            </a:r>
            <a:r>
              <a:rPr lang="en-US" i="1" dirty="0" smtClean="0"/>
              <a:t>further</a:t>
            </a:r>
            <a:r>
              <a:rPr lang="en-US" i="1" dirty="0"/>
              <a:t>!</a:t>
            </a:r>
            <a:endParaRPr kumimoji="0" lang="en-US" sz="2800" i="1" u="none" strike="noStrike" cap="none" normalizeH="0" baseline="0" dirty="0">
              <a:ln>
                <a:noFill/>
              </a:ln>
              <a:solidFill>
                <a:schemeClr val="tx1"/>
              </a:solidFill>
              <a:effectLst/>
              <a:latin typeface="Times New Roman" charset="0"/>
              <a:ea typeface="ＭＳ Ｐゴシック" charset="0"/>
            </a:endParaRPr>
          </a:p>
        </p:txBody>
      </p:sp>
    </p:spTree>
    <p:extLst>
      <p:ext uri="{BB962C8B-B14F-4D97-AF65-F5344CB8AC3E}">
        <p14:creationId xmlns:p14="http://schemas.microsoft.com/office/powerpoint/2010/main" val="259401706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Negotiator considers all resources of machine when matching (</a:t>
            </a:r>
            <a:r>
              <a:rPr lang="en-US" dirty="0" err="1" smtClean="0"/>
              <a:t>pslot</a:t>
            </a:r>
            <a:r>
              <a:rPr lang="en-US" dirty="0" smtClean="0"/>
              <a:t> + </a:t>
            </a:r>
            <a:r>
              <a:rPr lang="en-US" dirty="0" err="1" smtClean="0"/>
              <a:t>dslots</a:t>
            </a:r>
            <a:r>
              <a:rPr lang="en-US" dirty="0" smtClean="0"/>
              <a:t>)</a:t>
            </a:r>
          </a:p>
          <a:p>
            <a:pPr lvl="1"/>
            <a:r>
              <a:rPr lang="en-US" dirty="0" smtClean="0"/>
              <a:t>Publishes information about how many more-desirable jobs would match each machine if drained</a:t>
            </a:r>
          </a:p>
          <a:p>
            <a:r>
              <a:rPr lang="en-US" dirty="0" err="1"/>
              <a:t>c</a:t>
            </a:r>
            <a:r>
              <a:rPr lang="en-US" dirty="0" err="1" smtClean="0"/>
              <a:t>ondor_defrag</a:t>
            </a:r>
            <a:r>
              <a:rPr lang="en-US" dirty="0" smtClean="0"/>
              <a:t> daemon can use this information when deciding </a:t>
            </a:r>
            <a:r>
              <a:rPr lang="en-US" dirty="0" smtClean="0"/>
              <a:t>how many machines and which </a:t>
            </a:r>
            <a:r>
              <a:rPr lang="en-US" dirty="0" smtClean="0"/>
              <a:t>machines to drain</a:t>
            </a:r>
            <a:endParaRPr lang="en-US" dirty="0"/>
          </a:p>
        </p:txBody>
      </p:sp>
      <p:sp>
        <p:nvSpPr>
          <p:cNvPr id="3" name="Title 2"/>
          <p:cNvSpPr>
            <a:spLocks noGrp="1"/>
          </p:cNvSpPr>
          <p:nvPr>
            <p:ph type="title"/>
          </p:nvPr>
        </p:nvSpPr>
        <p:spPr/>
        <p:txBody>
          <a:bodyPr/>
          <a:lstStyle/>
          <a:p>
            <a:r>
              <a:rPr lang="en-US" dirty="0" smtClean="0"/>
              <a:t>Directed Draining</a:t>
            </a:r>
            <a:endParaRPr lang="en-US" dirty="0"/>
          </a:p>
        </p:txBody>
      </p:sp>
      <p:sp>
        <p:nvSpPr>
          <p:cNvPr id="4" name="Slide Number Placeholder 3"/>
          <p:cNvSpPr>
            <a:spLocks noGrp="1"/>
          </p:cNvSpPr>
          <p:nvPr>
            <p:ph type="sldNum" sz="quarter" idx="10"/>
          </p:nvPr>
        </p:nvSpPr>
        <p:spPr/>
        <p:txBody>
          <a:bodyPr/>
          <a:lstStyle/>
          <a:p>
            <a:fld id="{1749CB55-A05C-FF48-A524-71BE7232CB84}" type="slidenum">
              <a:rPr lang="en-US" smtClean="0"/>
              <a:pPr/>
              <a:t>63</a:t>
            </a:fld>
            <a:endParaRPr lang="en-US"/>
          </a:p>
        </p:txBody>
      </p:sp>
    </p:spTree>
    <p:extLst>
      <p:ext uri="{BB962C8B-B14F-4D97-AF65-F5344CB8AC3E}">
        <p14:creationId xmlns:p14="http://schemas.microsoft.com/office/powerpoint/2010/main" val="170080323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44297" y="915050"/>
            <a:ext cx="8399462" cy="4227513"/>
          </a:xfrm>
        </p:spPr>
        <p:txBody>
          <a:bodyPr/>
          <a:lstStyle/>
          <a:p>
            <a:r>
              <a:rPr lang="en-US" dirty="0" smtClean="0"/>
              <a:t>Whole machines are assigned to users by negotiator</a:t>
            </a:r>
          </a:p>
          <a:p>
            <a:pPr lvl="1"/>
            <a:r>
              <a:rPr lang="en-US" dirty="0" err="1" smtClean="0"/>
              <a:t>Pslot</a:t>
            </a:r>
            <a:r>
              <a:rPr lang="en-US" dirty="0" smtClean="0"/>
              <a:t> is claimed by </a:t>
            </a:r>
            <a:r>
              <a:rPr lang="en-US" dirty="0" err="1" smtClean="0"/>
              <a:t>schedd</a:t>
            </a:r>
            <a:endParaRPr lang="en-US" dirty="0" smtClean="0"/>
          </a:p>
          <a:p>
            <a:r>
              <a:rPr lang="en-US" dirty="0" smtClean="0"/>
              <a:t>Removes need for </a:t>
            </a:r>
            <a:r>
              <a:rPr lang="en-US" dirty="0" err="1" smtClean="0"/>
              <a:t>condor_defrag</a:t>
            </a:r>
            <a:r>
              <a:rPr lang="en-US" dirty="0" smtClean="0"/>
              <a:t>, as </a:t>
            </a:r>
            <a:r>
              <a:rPr lang="en-US" dirty="0" err="1"/>
              <a:t>s</a:t>
            </a:r>
            <a:r>
              <a:rPr lang="en-US" dirty="0" err="1" smtClean="0"/>
              <a:t>chedd</a:t>
            </a:r>
            <a:r>
              <a:rPr lang="en-US" dirty="0" smtClean="0"/>
              <a:t> divides </a:t>
            </a:r>
            <a:r>
              <a:rPr lang="en-US" dirty="0" err="1" smtClean="0"/>
              <a:t>pslot</a:t>
            </a:r>
            <a:r>
              <a:rPr lang="en-US" dirty="0" smtClean="0"/>
              <a:t> to run jobs</a:t>
            </a:r>
          </a:p>
          <a:p>
            <a:pPr lvl="1"/>
            <a:r>
              <a:rPr lang="en-US" dirty="0" smtClean="0"/>
              <a:t>Can </a:t>
            </a:r>
            <a:r>
              <a:rPr lang="en-US" dirty="0" err="1" smtClean="0"/>
              <a:t>redivide</a:t>
            </a:r>
            <a:r>
              <a:rPr lang="en-US" dirty="0" smtClean="0"/>
              <a:t> as needed to run different sized jobs</a:t>
            </a:r>
          </a:p>
          <a:p>
            <a:pPr lvl="1"/>
            <a:r>
              <a:rPr lang="en-US" dirty="0" smtClean="0"/>
              <a:t>Can sublet unused resources</a:t>
            </a:r>
          </a:p>
          <a:p>
            <a:pPr lvl="1"/>
            <a:r>
              <a:rPr lang="en-US" dirty="0" smtClean="0"/>
              <a:t>Can quickly evict </a:t>
            </a:r>
            <a:r>
              <a:rPr lang="en-US" dirty="0" err="1" smtClean="0"/>
              <a:t>subletters</a:t>
            </a:r>
            <a:endParaRPr lang="en-US" dirty="0"/>
          </a:p>
        </p:txBody>
      </p:sp>
      <p:sp>
        <p:nvSpPr>
          <p:cNvPr id="3" name="Title 2"/>
          <p:cNvSpPr>
            <a:spLocks noGrp="1"/>
          </p:cNvSpPr>
          <p:nvPr>
            <p:ph type="title"/>
          </p:nvPr>
        </p:nvSpPr>
        <p:spPr/>
        <p:txBody>
          <a:bodyPr/>
          <a:lstStyle/>
          <a:p>
            <a:r>
              <a:rPr lang="en-US" dirty="0" err="1" smtClean="0"/>
              <a:t>Pslot</a:t>
            </a:r>
            <a:r>
              <a:rPr lang="en-US" dirty="0" smtClean="0"/>
              <a:t> Claiming</a:t>
            </a:r>
            <a:endParaRPr lang="en-US" dirty="0"/>
          </a:p>
        </p:txBody>
      </p:sp>
      <p:sp>
        <p:nvSpPr>
          <p:cNvPr id="4" name="Slide Number Placeholder 3"/>
          <p:cNvSpPr>
            <a:spLocks noGrp="1"/>
          </p:cNvSpPr>
          <p:nvPr>
            <p:ph type="sldNum" sz="quarter" idx="10"/>
          </p:nvPr>
        </p:nvSpPr>
        <p:spPr/>
        <p:txBody>
          <a:bodyPr/>
          <a:lstStyle/>
          <a:p>
            <a:fld id="{1749CB55-A05C-FF48-A524-71BE7232CB84}" type="slidenum">
              <a:rPr lang="en-US" smtClean="0"/>
              <a:pPr/>
              <a:t>64</a:t>
            </a:fld>
            <a:endParaRPr lang="en-US"/>
          </a:p>
        </p:txBody>
      </p:sp>
    </p:spTree>
    <p:extLst>
      <p:ext uri="{BB962C8B-B14F-4D97-AF65-F5344CB8AC3E}">
        <p14:creationId xmlns:p14="http://schemas.microsoft.com/office/powerpoint/2010/main" val="44206011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2263" y="1355725"/>
            <a:ext cx="4293804" cy="4227513"/>
          </a:xfrm>
        </p:spPr>
        <p:txBody>
          <a:bodyPr/>
          <a:lstStyle/>
          <a:p>
            <a:r>
              <a:rPr lang="en-US" dirty="0" smtClean="0"/>
              <a:t>More scalable to do matchmaking at the level of the machine.</a:t>
            </a:r>
          </a:p>
          <a:p>
            <a:r>
              <a:rPr lang="en-US" dirty="0" smtClean="0"/>
              <a:t>More power to the </a:t>
            </a:r>
            <a:r>
              <a:rPr lang="en-US" dirty="0" err="1" smtClean="0"/>
              <a:t>schedd</a:t>
            </a:r>
            <a:r>
              <a:rPr lang="en-US" dirty="0" smtClean="0"/>
              <a:t>, which can be scaled horizontally.</a:t>
            </a:r>
            <a:endParaRPr lang="en-US" dirty="0"/>
          </a:p>
        </p:txBody>
      </p:sp>
      <p:sp>
        <p:nvSpPr>
          <p:cNvPr id="3" name="Title 2"/>
          <p:cNvSpPr>
            <a:spLocks noGrp="1"/>
          </p:cNvSpPr>
          <p:nvPr>
            <p:ph type="title"/>
          </p:nvPr>
        </p:nvSpPr>
        <p:spPr/>
        <p:txBody>
          <a:bodyPr/>
          <a:lstStyle/>
          <a:p>
            <a:r>
              <a:rPr lang="en-US" dirty="0" err="1" smtClean="0"/>
              <a:t>Pslot</a:t>
            </a:r>
            <a:r>
              <a:rPr lang="en-US" dirty="0" smtClean="0"/>
              <a:t> claiming, cont.</a:t>
            </a:r>
            <a:endParaRPr lang="en-US" dirty="0"/>
          </a:p>
        </p:txBody>
      </p:sp>
      <p:sp>
        <p:nvSpPr>
          <p:cNvPr id="4" name="Slide Number Placeholder 3"/>
          <p:cNvSpPr>
            <a:spLocks noGrp="1"/>
          </p:cNvSpPr>
          <p:nvPr>
            <p:ph type="sldNum" sz="quarter" idx="10"/>
          </p:nvPr>
        </p:nvSpPr>
        <p:spPr/>
        <p:txBody>
          <a:bodyPr/>
          <a:lstStyle/>
          <a:p>
            <a:pPr>
              <a:defRPr/>
            </a:pPr>
            <a:fld id="{FC77776C-14D7-48C6-B1E3-FF145FC109AB}" type="slidenum">
              <a:rPr lang="en-US" smtClean="0"/>
              <a:pPr>
                <a:defRPr/>
              </a:pPr>
              <a:t>65</a:t>
            </a:fld>
            <a:endParaRPr lang="en-US" dirty="0"/>
          </a:p>
        </p:txBody>
      </p:sp>
      <p:pic>
        <p:nvPicPr>
          <p:cNvPr id="8194" name="Picture 2" descr="http://i.kinja-img.com/gawker-media/image/upload/s--pcvfMBH_--/c_fit,fl_progressive,q_80,w_320/19fit9usa4apqjp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6221" y="3453003"/>
            <a:ext cx="3048000" cy="2286001"/>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ular Callout 4"/>
          <p:cNvSpPr/>
          <p:nvPr/>
        </p:nvSpPr>
        <p:spPr bwMode="auto">
          <a:xfrm>
            <a:off x="5574534" y="991519"/>
            <a:ext cx="3260993" cy="2137272"/>
          </a:xfrm>
          <a:prstGeom prst="wedgeRoundRectCallout">
            <a:avLst>
              <a:gd name="adj1" fmla="val -22569"/>
              <a:gd name="adj2" fmla="val 72384"/>
              <a:gd name="adj3" fmla="val 16667"/>
            </a:avLst>
          </a:prstGeom>
          <a:solidFill>
            <a:schemeClr val="accent3">
              <a:lumMod val="20000"/>
              <a:lumOff val="8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800" b="0" i="1" u="none" strike="noStrike" cap="none" normalizeH="0" baseline="0" dirty="0" smtClean="0">
                <a:ln>
                  <a:noFill/>
                </a:ln>
                <a:solidFill>
                  <a:schemeClr val="tx1"/>
                </a:solidFill>
                <a:effectLst/>
                <a:latin typeface="Times New Roman" charset="0"/>
                <a:ea typeface="ＭＳ Ｐゴシック" charset="0"/>
              </a:rPr>
              <a:t>Now witness the power of this fully armed and operational</a:t>
            </a:r>
            <a:r>
              <a:rPr kumimoji="0" lang="en-US" sz="2800" b="0" i="1" u="none" strike="noStrike" cap="none" normalizeH="0" dirty="0" smtClean="0">
                <a:ln>
                  <a:noFill/>
                </a:ln>
                <a:solidFill>
                  <a:schemeClr val="tx1"/>
                </a:solidFill>
                <a:effectLst/>
                <a:latin typeface="Times New Roman" charset="0"/>
                <a:ea typeface="ＭＳ Ｐゴシック" charset="0"/>
              </a:rPr>
              <a:t> </a:t>
            </a:r>
            <a:r>
              <a:rPr kumimoji="0" lang="en-US" sz="2800" b="0" i="1" u="none" strike="noStrike" cap="none" normalizeH="0" dirty="0" err="1" smtClean="0">
                <a:ln>
                  <a:noFill/>
                </a:ln>
                <a:solidFill>
                  <a:schemeClr val="tx1"/>
                </a:solidFill>
                <a:effectLst/>
                <a:latin typeface="Times New Roman" charset="0"/>
                <a:ea typeface="ＭＳ Ｐゴシック" charset="0"/>
              </a:rPr>
              <a:t>schedd</a:t>
            </a:r>
            <a:r>
              <a:rPr kumimoji="0" lang="en-US" sz="2800" b="0" i="1" u="none" strike="noStrike" cap="none" normalizeH="0" dirty="0" smtClean="0">
                <a:ln>
                  <a:noFill/>
                </a:ln>
                <a:solidFill>
                  <a:schemeClr val="tx1"/>
                </a:solidFill>
                <a:effectLst/>
                <a:latin typeface="Times New Roman" charset="0"/>
                <a:ea typeface="ＭＳ Ｐゴシック" charset="0"/>
              </a:rPr>
              <a:t>!</a:t>
            </a:r>
            <a:r>
              <a:rPr kumimoji="0" lang="en-US" sz="2800" b="0" i="1" u="none" strike="noStrike" cap="none" normalizeH="0" baseline="0" dirty="0" smtClean="0">
                <a:ln>
                  <a:noFill/>
                </a:ln>
                <a:solidFill>
                  <a:schemeClr val="tx1"/>
                </a:solidFill>
                <a:effectLst/>
                <a:latin typeface="Times New Roman" charset="0"/>
                <a:ea typeface="ＭＳ Ｐゴシック" charset="0"/>
              </a:rPr>
              <a:t> </a:t>
            </a:r>
            <a:endParaRPr kumimoji="0" lang="en-US" sz="2800" b="0" i="1" u="none" strike="noStrike" cap="none" normalizeH="0" baseline="0" dirty="0">
              <a:ln>
                <a:noFill/>
              </a:ln>
              <a:solidFill>
                <a:schemeClr val="tx1"/>
              </a:solidFill>
              <a:effectLst/>
              <a:latin typeface="Times New Roman" charset="0"/>
              <a:ea typeface="ＭＳ Ｐゴシック" charset="0"/>
            </a:endParaRPr>
          </a:p>
        </p:txBody>
      </p:sp>
    </p:spTree>
    <p:extLst>
      <p:ext uri="{BB962C8B-B14F-4D97-AF65-F5344CB8AC3E}">
        <p14:creationId xmlns:p14="http://schemas.microsoft.com/office/powerpoint/2010/main" val="396893278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2708" y="297455"/>
            <a:ext cx="4583017" cy="5442332"/>
          </a:xfrm>
        </p:spPr>
        <p:txBody>
          <a:bodyPr/>
          <a:lstStyle/>
          <a:p>
            <a:r>
              <a:rPr lang="en-US" dirty="0" smtClean="0"/>
              <a:t>Questions on Partitionable Slot Changes?</a:t>
            </a:r>
            <a:br>
              <a:rPr lang="en-US" dirty="0" smtClean="0"/>
            </a:br>
            <a:r>
              <a:rPr lang="en-US" dirty="0"/>
              <a:t/>
            </a:r>
            <a:br>
              <a:rPr lang="en-US" dirty="0"/>
            </a:br>
            <a:r>
              <a:rPr lang="en-US" dirty="0" smtClean="0"/>
              <a:t>or OpenStack support?</a:t>
            </a:r>
            <a:endParaRPr lang="en-US" dirty="0"/>
          </a:p>
        </p:txBody>
      </p:sp>
      <p:sp>
        <p:nvSpPr>
          <p:cNvPr id="4" name="Slide Number Placeholder 3"/>
          <p:cNvSpPr>
            <a:spLocks noGrp="1"/>
          </p:cNvSpPr>
          <p:nvPr>
            <p:ph type="sldNum" sz="quarter" idx="10"/>
          </p:nvPr>
        </p:nvSpPr>
        <p:spPr/>
        <p:txBody>
          <a:bodyPr/>
          <a:lstStyle/>
          <a:p>
            <a:pPr>
              <a:defRPr/>
            </a:pPr>
            <a:fld id="{FC77776C-14D7-48C6-B1E3-FF145FC109AB}" type="slidenum">
              <a:rPr lang="en-US" smtClean="0"/>
              <a:pPr>
                <a:defRPr/>
              </a:pPr>
              <a:t>66</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77929" y="0"/>
            <a:ext cx="3352720" cy="6073458"/>
          </a:xfrm>
          <a:prstGeom prst="rect">
            <a:avLst/>
          </a:prstGeom>
        </p:spPr>
      </p:pic>
    </p:spTree>
    <p:extLst>
      <p:ext uri="{BB962C8B-B14F-4D97-AF65-F5344CB8AC3E}">
        <p14:creationId xmlns:p14="http://schemas.microsoft.com/office/powerpoint/2010/main" val="313821056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430265"/>
            <a:ext cx="9144000" cy="914400"/>
          </a:xfrm>
        </p:spPr>
        <p:txBody>
          <a:bodyPr/>
          <a:lstStyle/>
          <a:p>
            <a:r>
              <a:rPr lang="en-US" dirty="0" smtClean="0"/>
              <a:t>Thank You!</a:t>
            </a:r>
            <a:endParaRPr lang="en-US" dirty="0"/>
          </a:p>
        </p:txBody>
      </p:sp>
      <p:sp>
        <p:nvSpPr>
          <p:cNvPr id="4" name="Slide Number Placeholder 3"/>
          <p:cNvSpPr>
            <a:spLocks noGrp="1"/>
          </p:cNvSpPr>
          <p:nvPr>
            <p:ph type="sldNum" sz="quarter" idx="10"/>
          </p:nvPr>
        </p:nvSpPr>
        <p:spPr/>
        <p:txBody>
          <a:bodyPr/>
          <a:lstStyle/>
          <a:p>
            <a:pPr>
              <a:defRPr/>
            </a:pPr>
            <a:fld id="{FC77776C-14D7-48C6-B1E3-FF145FC109AB}" type="slidenum">
              <a:rPr lang="en-US" smtClean="0"/>
              <a:pPr>
                <a:defRPr/>
              </a:pPr>
              <a:t>67</a:t>
            </a:fld>
            <a:endParaRPr lang="en-US" dirty="0"/>
          </a:p>
        </p:txBody>
      </p:sp>
      <p:pic>
        <p:nvPicPr>
          <p:cNvPr id="9218" name="Picture 2" descr="http://dvdmedia.ign.com/dvd/image/article/715/715240/star-wars-episode-iv-a-new-hope-limited-edition-20060627040646167-000.jpg"/>
          <p:cNvPicPr>
            <a:picLocks noChangeAspect="1" noChangeArrowheads="1"/>
          </p:cNvPicPr>
          <p:nvPr/>
        </p:nvPicPr>
        <p:blipFill rotWithShape="1">
          <a:blip r:embed="rId2">
            <a:extLst>
              <a:ext uri="{28A0092B-C50C-407E-A947-70E740481C1C}">
                <a14:useLocalDpi xmlns:a14="http://schemas.microsoft.com/office/drawing/2010/main" val="0"/>
              </a:ext>
            </a:extLst>
          </a:blip>
          <a:srcRect r="4248" b="10994"/>
          <a:stretch/>
        </p:blipFill>
        <p:spPr bwMode="auto">
          <a:xfrm>
            <a:off x="2485862" y="2841963"/>
            <a:ext cx="4195354" cy="2924853"/>
          </a:xfrm>
          <a:prstGeom prst="rect">
            <a:avLst/>
          </a:prstGeom>
          <a:noFill/>
          <a:extLst>
            <a:ext uri="{909E8E84-426E-40DD-AFC4-6F175D3DCCD1}">
              <a14:hiddenFill xmlns:a14="http://schemas.microsoft.com/office/drawing/2010/main">
                <a:solidFill>
                  <a:srgbClr val="FFFFFF"/>
                </a:solidFill>
              </a14:hiddenFill>
            </a:ext>
          </a:extLst>
        </p:spPr>
      </p:pic>
      <p:sp>
        <p:nvSpPr>
          <p:cNvPr id="2" name="Rounded Rectangular Callout 1"/>
          <p:cNvSpPr/>
          <p:nvPr/>
        </p:nvSpPr>
        <p:spPr bwMode="auto">
          <a:xfrm>
            <a:off x="4583539" y="1597152"/>
            <a:ext cx="3670445" cy="1731264"/>
          </a:xfrm>
          <a:prstGeom prst="wedgeRoundRectCallout">
            <a:avLst>
              <a:gd name="adj1" fmla="val -49925"/>
              <a:gd name="adj2" fmla="val 67230"/>
              <a:gd name="adj3" fmla="val 16667"/>
            </a:avLst>
          </a:prstGeom>
          <a:solidFill>
            <a:schemeClr val="accent3">
              <a:lumMod val="20000"/>
              <a:lumOff val="8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800" b="0" i="1" u="none" strike="noStrike" cap="none" normalizeH="0" baseline="0" dirty="0" smtClean="0">
                <a:ln>
                  <a:noFill/>
                </a:ln>
                <a:solidFill>
                  <a:schemeClr val="tx1"/>
                </a:solidFill>
                <a:effectLst/>
                <a:latin typeface="Times New Roman" charset="0"/>
                <a:ea typeface="ＭＳ Ｐゴシック" charset="0"/>
              </a:rPr>
              <a:t>Please help us, high</a:t>
            </a:r>
            <a:r>
              <a:rPr kumimoji="0" lang="en-US" sz="2800" b="0" i="1" u="none" strike="noStrike" cap="none" normalizeH="0" dirty="0" smtClean="0">
                <a:ln>
                  <a:noFill/>
                </a:ln>
                <a:solidFill>
                  <a:schemeClr val="tx1"/>
                </a:solidFill>
                <a:effectLst/>
                <a:latin typeface="Times New Roman" charset="0"/>
                <a:ea typeface="ＭＳ Ｐゴシック" charset="0"/>
              </a:rPr>
              <a:t> throughput computing. You’re our only hope!</a:t>
            </a:r>
            <a:endParaRPr kumimoji="0" lang="en-US" sz="2800" b="0" i="1" u="none" strike="noStrike" cap="none" normalizeH="0" baseline="0" dirty="0">
              <a:ln>
                <a:noFill/>
              </a:ln>
              <a:solidFill>
                <a:schemeClr val="tx1"/>
              </a:solidFill>
              <a:effectLst/>
              <a:latin typeface="Times New Roman" charset="0"/>
              <a:ea typeface="ＭＳ Ｐゴシック" charset="0"/>
            </a:endParaRPr>
          </a:p>
        </p:txBody>
      </p:sp>
    </p:spTree>
    <p:extLst>
      <p:ext uri="{BB962C8B-B14F-4D97-AF65-F5344CB8AC3E}">
        <p14:creationId xmlns:p14="http://schemas.microsoft.com/office/powerpoint/2010/main" val="3204367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209862"/>
            <a:ext cx="9144000" cy="914400"/>
          </a:xfrm>
        </p:spPr>
        <p:txBody>
          <a:bodyPr/>
          <a:lstStyle/>
          <a:p>
            <a:r>
              <a:rPr lang="en-US" dirty="0" smtClean="0"/>
              <a:t>Elimination of File Locking on Job and </a:t>
            </a:r>
            <a:r>
              <a:rPr lang="en-US" dirty="0" err="1" smtClean="0"/>
              <a:t>Schedd</a:t>
            </a:r>
            <a:r>
              <a:rPr lang="en-US" dirty="0" smtClean="0"/>
              <a:t> Event Logs</a:t>
            </a:r>
            <a:endParaRPr lang="en-US" dirty="0"/>
          </a:p>
        </p:txBody>
      </p:sp>
      <p:pic>
        <p:nvPicPr>
          <p:cNvPr id="2050" name="Picture 2" descr="http://planetarbitrary.com/wp-content/uploads/2013/05/Jedi_cutting_door.png"/>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val="0"/>
              </a:ext>
            </a:extLst>
          </a:blip>
          <a:srcRect l="11682" t="13000" r="12284"/>
          <a:stretch/>
        </p:blipFill>
        <p:spPr bwMode="auto">
          <a:xfrm>
            <a:off x="224854" y="2894664"/>
            <a:ext cx="5711251" cy="285832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4"/>
          </p:nvPr>
        </p:nvSpPr>
        <p:spPr>
          <a:xfrm>
            <a:off x="0" y="6492875"/>
            <a:ext cx="2133600" cy="365125"/>
          </a:xfrm>
        </p:spPr>
        <p:txBody>
          <a:bodyPr/>
          <a:lstStyle/>
          <a:p>
            <a:pPr>
              <a:defRPr/>
            </a:pPr>
            <a:fld id="{FC77776C-14D7-48C6-B1E3-FF145FC109AB}" type="slidenum">
              <a:rPr lang="en-US" smtClean="0"/>
              <a:pPr>
                <a:defRPr/>
              </a:pPr>
              <a:t>7</a:t>
            </a:fld>
            <a:endParaRPr lang="en-US" dirty="0"/>
          </a:p>
        </p:txBody>
      </p:sp>
      <p:sp>
        <p:nvSpPr>
          <p:cNvPr id="7" name="Rounded Rectangular Callout 6"/>
          <p:cNvSpPr/>
          <p:nvPr/>
        </p:nvSpPr>
        <p:spPr bwMode="auto">
          <a:xfrm>
            <a:off x="2218544" y="1380655"/>
            <a:ext cx="3342807" cy="1812249"/>
          </a:xfrm>
          <a:prstGeom prst="wedgeRoundRectCallout">
            <a:avLst>
              <a:gd name="adj1" fmla="val -46366"/>
              <a:gd name="adj2" fmla="val 73680"/>
              <a:gd name="adj3" fmla="val 16667"/>
            </a:avLst>
          </a:prstGeom>
          <a:solidFill>
            <a:schemeClr val="bg2"/>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smtClean="0">
                <a:latin typeface="Times New Roman" charset="0"/>
                <a:ea typeface="ＭＳ Ｐゴシック" charset="0"/>
              </a:rPr>
              <a:t>This lock is no match for the power of POSIX file append semantics!</a:t>
            </a:r>
            <a:endParaRPr kumimoji="0" lang="en-US" sz="2800" b="0" i="0" u="none" strike="noStrike" cap="none" normalizeH="0" baseline="0" dirty="0">
              <a:ln>
                <a:noFill/>
              </a:ln>
              <a:solidFill>
                <a:schemeClr val="tx1"/>
              </a:solidFill>
              <a:effectLst/>
              <a:latin typeface="Times New Roman" charset="0"/>
              <a:ea typeface="ＭＳ Ｐゴシック" charset="0"/>
            </a:endParaRPr>
          </a:p>
        </p:txBody>
      </p:sp>
      <p:sp>
        <p:nvSpPr>
          <p:cNvPr id="2" name="TextBox 1"/>
          <p:cNvSpPr txBox="1"/>
          <p:nvPr/>
        </p:nvSpPr>
        <p:spPr>
          <a:xfrm>
            <a:off x="6243484" y="1691147"/>
            <a:ext cx="2501823" cy="4401205"/>
          </a:xfrm>
          <a:prstGeom prst="rect">
            <a:avLst/>
          </a:prstGeom>
          <a:noFill/>
        </p:spPr>
        <p:txBody>
          <a:bodyPr wrap="square" rtlCol="0">
            <a:spAutoFit/>
          </a:bodyPr>
          <a:lstStyle/>
          <a:p>
            <a:pPr marL="457200" indent="-457200">
              <a:buFont typeface="Arial" panose="020B0604020202020204" pitchFamily="34" charset="0"/>
              <a:buChar char="•"/>
            </a:pPr>
            <a:r>
              <a:rPr lang="en-US" dirty="0"/>
              <a:t>File lock requests on Linux are not scheduled</a:t>
            </a:r>
          </a:p>
          <a:p>
            <a:pPr marL="457200" indent="-457200">
              <a:buFont typeface="Arial" panose="020B0604020202020204" pitchFamily="34" charset="0"/>
              <a:buChar char="•"/>
            </a:pPr>
            <a:r>
              <a:rPr lang="en-US" dirty="0" err="1"/>
              <a:t>Schedd</a:t>
            </a:r>
            <a:r>
              <a:rPr lang="en-US" dirty="0"/>
              <a:t> observed blocked for minutes!</a:t>
            </a:r>
          </a:p>
          <a:p>
            <a:endParaRPr lang="en-US" dirty="0"/>
          </a:p>
        </p:txBody>
      </p:sp>
    </p:spTree>
    <p:extLst>
      <p:ext uri="{BB962C8B-B14F-4D97-AF65-F5344CB8AC3E}">
        <p14:creationId xmlns:p14="http://schemas.microsoft.com/office/powerpoint/2010/main" val="26766870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p:nvPr>
        </p:nvSpPr>
        <p:spPr>
          <a:xfrm>
            <a:off x="345349" y="879677"/>
            <a:ext cx="7918975" cy="2558004"/>
          </a:xfrm>
        </p:spPr>
        <p:txBody>
          <a:bodyPr/>
          <a:lstStyle/>
          <a:p>
            <a:r>
              <a:rPr lang="en-US" sz="2800" dirty="0" smtClean="0"/>
              <a:t>A </a:t>
            </a:r>
            <a:r>
              <a:rPr lang="en-US" sz="2800" dirty="0" err="1" smtClean="0"/>
              <a:t>condor_shadow</a:t>
            </a:r>
            <a:r>
              <a:rPr lang="en-US" sz="2800" dirty="0" smtClean="0"/>
              <a:t> spawned for each running job</a:t>
            </a:r>
          </a:p>
          <a:p>
            <a:r>
              <a:rPr lang="en-US" sz="2800" dirty="0" smtClean="0"/>
              <a:t>Upon spawn, shadow authenticates to </a:t>
            </a:r>
            <a:r>
              <a:rPr lang="en-US" sz="2800" dirty="0" err="1" smtClean="0"/>
              <a:t>schedd</a:t>
            </a:r>
            <a:r>
              <a:rPr lang="en-US" sz="2800" dirty="0" smtClean="0"/>
              <a:t>, </a:t>
            </a:r>
            <a:r>
              <a:rPr lang="en-US" sz="2800" dirty="0" err="1" smtClean="0"/>
              <a:t>startd</a:t>
            </a:r>
            <a:r>
              <a:rPr lang="en-US" sz="2800" dirty="0" smtClean="0"/>
              <a:t> (on execute host)</a:t>
            </a:r>
          </a:p>
          <a:p>
            <a:pPr lvl="1"/>
            <a:r>
              <a:rPr lang="en-US" sz="2400" dirty="0" smtClean="0"/>
              <a:t>This authentication </a:t>
            </a:r>
            <a:r>
              <a:rPr lang="en-US" sz="2400" dirty="0"/>
              <a:t>u</a:t>
            </a:r>
            <a:r>
              <a:rPr lang="en-US" sz="2400" dirty="0" smtClean="0"/>
              <a:t>ses CPU, Memory</a:t>
            </a:r>
          </a:p>
        </p:txBody>
      </p:sp>
      <p:sp>
        <p:nvSpPr>
          <p:cNvPr id="2" name="Title 1"/>
          <p:cNvSpPr>
            <a:spLocks noGrp="1"/>
          </p:cNvSpPr>
          <p:nvPr>
            <p:ph type="title"/>
          </p:nvPr>
        </p:nvSpPr>
        <p:spPr/>
        <p:txBody>
          <a:bodyPr/>
          <a:lstStyle/>
          <a:p>
            <a:r>
              <a:rPr lang="en-US" dirty="0" err="1" smtClean="0"/>
              <a:t>Condor_shadow</a:t>
            </a:r>
            <a:r>
              <a:rPr lang="en-US" dirty="0" smtClean="0"/>
              <a:t> resources</a:t>
            </a:r>
            <a:endParaRPr lang="en-US" dirty="0"/>
          </a:p>
        </p:txBody>
      </p:sp>
      <p:pic>
        <p:nvPicPr>
          <p:cNvPr id="1026" name="Picture 2" descr="http://img.memerial.net/memerial.net/7716/diet-coke-pleas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5859" y="3437681"/>
            <a:ext cx="4568141" cy="2569581"/>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386692" y="3437681"/>
            <a:ext cx="4046411" cy="1815882"/>
          </a:xfrm>
          <a:prstGeom prst="rect">
            <a:avLst/>
          </a:prstGeom>
          <a:noFill/>
        </p:spPr>
        <p:txBody>
          <a:bodyPr wrap="square" rtlCol="0">
            <a:spAutoFit/>
          </a:bodyPr>
          <a:lstStyle/>
          <a:p>
            <a:r>
              <a:rPr lang="en-US" dirty="0" smtClean="0"/>
              <a:t>Solution:</a:t>
            </a:r>
          </a:p>
          <a:p>
            <a:r>
              <a:rPr lang="en-US" dirty="0"/>
              <a:t> </a:t>
            </a:r>
            <a:r>
              <a:rPr lang="en-US" dirty="0" smtClean="0"/>
              <a:t> </a:t>
            </a:r>
            <a:r>
              <a:rPr lang="en-US" i="1" dirty="0" smtClean="0"/>
              <a:t>Shadow Diet!!</a:t>
            </a:r>
          </a:p>
          <a:p>
            <a:r>
              <a:rPr lang="en-US" i="1" dirty="0"/>
              <a:t> </a:t>
            </a:r>
            <a:r>
              <a:rPr lang="en-US" i="1" dirty="0" smtClean="0"/>
              <a:t> Eliminate Authentication!</a:t>
            </a:r>
            <a:endParaRPr lang="en-US" dirty="0"/>
          </a:p>
          <a:p>
            <a:endParaRPr lang="en-US" dirty="0"/>
          </a:p>
        </p:txBody>
      </p:sp>
      <p:sp>
        <p:nvSpPr>
          <p:cNvPr id="5" name="Slide Number Placeholder 4"/>
          <p:cNvSpPr>
            <a:spLocks noGrp="1"/>
          </p:cNvSpPr>
          <p:nvPr>
            <p:ph type="sldNum" sz="quarter" idx="4"/>
          </p:nvPr>
        </p:nvSpPr>
        <p:spPr/>
        <p:txBody>
          <a:bodyPr/>
          <a:lstStyle/>
          <a:p>
            <a:pPr>
              <a:defRPr/>
            </a:pPr>
            <a:fld id="{671F83BD-2119-406E-B847-CD3D3B269ABB}" type="slidenum">
              <a:rPr lang="en-US" smtClean="0"/>
              <a:pPr>
                <a:defRPr/>
              </a:pPr>
              <a:t>8</a:t>
            </a:fld>
            <a:endParaRPr lang="en-US" dirty="0"/>
          </a:p>
        </p:txBody>
      </p:sp>
    </p:spTree>
    <p:extLst>
      <p:ext uri="{BB962C8B-B14F-4D97-AF65-F5344CB8AC3E}">
        <p14:creationId xmlns:p14="http://schemas.microsoft.com/office/powerpoint/2010/main" val="18534999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rotWithShape="1">
          <a:blip r:embed="rId2">
            <a:extLst>
              <a:ext uri="{28A0092B-C50C-407E-A947-70E740481C1C}">
                <a14:useLocalDpi xmlns:a14="http://schemas.microsoft.com/office/drawing/2010/main" val="0"/>
              </a:ext>
            </a:extLst>
          </a:blip>
          <a:srcRect l="7732" t="7188" r="13809" b="2020"/>
          <a:stretch/>
        </p:blipFill>
        <p:spPr>
          <a:xfrm>
            <a:off x="0" y="292555"/>
            <a:ext cx="8094134" cy="5889118"/>
          </a:xfrm>
        </p:spPr>
      </p:pic>
      <p:sp>
        <p:nvSpPr>
          <p:cNvPr id="4" name="Slide Number Placeholder 3"/>
          <p:cNvSpPr>
            <a:spLocks noGrp="1"/>
          </p:cNvSpPr>
          <p:nvPr>
            <p:ph type="sldNum" sz="quarter" idx="10"/>
          </p:nvPr>
        </p:nvSpPr>
        <p:spPr/>
        <p:txBody>
          <a:bodyPr/>
          <a:lstStyle/>
          <a:p>
            <a:pPr>
              <a:defRPr/>
            </a:pPr>
            <a:fld id="{FC77776C-14D7-48C6-B1E3-FF145FC109AB}" type="slidenum">
              <a:rPr lang="en-US" smtClean="0"/>
              <a:pPr>
                <a:defRPr/>
              </a:pPr>
              <a:t>9</a:t>
            </a:fld>
            <a:endParaRPr lang="en-US" dirty="0"/>
          </a:p>
        </p:txBody>
      </p:sp>
      <p:sp>
        <p:nvSpPr>
          <p:cNvPr id="3" name="TextBox 2"/>
          <p:cNvSpPr txBox="1"/>
          <p:nvPr/>
        </p:nvSpPr>
        <p:spPr>
          <a:xfrm>
            <a:off x="7687733" y="1574800"/>
            <a:ext cx="1401346" cy="2677656"/>
          </a:xfrm>
          <a:prstGeom prst="rect">
            <a:avLst/>
          </a:prstGeom>
          <a:noFill/>
        </p:spPr>
        <p:txBody>
          <a:bodyPr wrap="none" rtlCol="0">
            <a:spAutoFit/>
          </a:bodyPr>
          <a:lstStyle/>
          <a:p>
            <a:r>
              <a:rPr lang="en-US" dirty="0" smtClean="0"/>
              <a:t>v7.8.7:</a:t>
            </a:r>
          </a:p>
          <a:p>
            <a:r>
              <a:rPr lang="en-US" dirty="0" smtClean="0"/>
              <a:t>860KB/</a:t>
            </a:r>
          </a:p>
          <a:p>
            <a:r>
              <a:rPr lang="en-US" dirty="0" smtClean="0"/>
              <a:t>1860KB</a:t>
            </a:r>
          </a:p>
          <a:p>
            <a:endParaRPr lang="en-US" dirty="0" smtClean="0"/>
          </a:p>
          <a:p>
            <a:r>
              <a:rPr lang="en-US" dirty="0"/>
              <a:t>v</a:t>
            </a:r>
            <a:r>
              <a:rPr lang="en-US" dirty="0" smtClean="0"/>
              <a:t>8.4.0</a:t>
            </a:r>
            <a:endParaRPr lang="en-US" dirty="0"/>
          </a:p>
          <a:p>
            <a:r>
              <a:rPr lang="en-US" dirty="0" smtClean="0"/>
              <a:t>386KB</a:t>
            </a:r>
            <a:endParaRPr lang="en-US" dirty="0"/>
          </a:p>
        </p:txBody>
      </p:sp>
    </p:spTree>
    <p:extLst>
      <p:ext uri="{BB962C8B-B14F-4D97-AF65-F5344CB8AC3E}">
        <p14:creationId xmlns:p14="http://schemas.microsoft.com/office/powerpoint/2010/main" val="2538156636"/>
      </p:ext>
    </p:extLst>
  </p:cSld>
  <p:clrMapOvr>
    <a:masterClrMapping/>
  </p:clrMapOvr>
  <p:transition spd="slow">
    <p:push/>
  </p:transition>
  <p:timing>
    <p:tnLst>
      <p:par>
        <p:cTn id="1" dur="indefinite" restart="never" nodeType="tmRoot"/>
      </p:par>
    </p:tnLst>
  </p:timing>
</p:sld>
</file>

<file path=ppt/theme/theme1.xml><?xml version="1.0" encoding="utf-8"?>
<a:theme xmlns:a="http://schemas.openxmlformats.org/drawingml/2006/main" name="tannenba_whatsnew_cw2013_v3">
  <a:themeElements>
    <a:clrScheme name="Spectrum">
      <a:dk1>
        <a:sysClr val="windowText" lastClr="000000"/>
      </a:dk1>
      <a:lt1>
        <a:sysClr val="window" lastClr="FFFFFF"/>
      </a:lt1>
      <a:dk2>
        <a:srgbClr val="252731"/>
      </a:dk2>
      <a:lt2>
        <a:srgbClr val="EAE7E4"/>
      </a:lt2>
      <a:accent1>
        <a:srgbClr val="990000"/>
      </a:accent1>
      <a:accent2>
        <a:srgbClr val="FF6600"/>
      </a:accent2>
      <a:accent3>
        <a:srgbClr val="FFBA00"/>
      </a:accent3>
      <a:accent4>
        <a:srgbClr val="99CC00"/>
      </a:accent4>
      <a:accent5>
        <a:srgbClr val="528A02"/>
      </a:accent5>
      <a:accent6>
        <a:srgbClr val="333333"/>
      </a:accent6>
      <a:hlink>
        <a:srgbClr val="660000"/>
      </a:hlink>
      <a:folHlink>
        <a:srgbClr val="CC3300"/>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a:ln>
              <a:noFill/>
            </a:ln>
            <a:solidFill>
              <a:schemeClr val="tx1"/>
            </a:solidFill>
            <a:effectLst/>
            <a:latin typeface="Times New Roman"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a:ln>
              <a:noFill/>
            </a:ln>
            <a:solidFill>
              <a:schemeClr val="tx1"/>
            </a:solidFill>
            <a:effectLst/>
            <a:latin typeface="Times New Roman" charset="0"/>
            <a:ea typeface="ＭＳ Ｐゴシック" charset="0"/>
          </a:defRPr>
        </a:defPPr>
      </a:lstStyle>
    </a:lnDef>
  </a:objectDefaults>
  <a:extraClrSchemeLst>
    <a:extraClrScheme>
      <a:clrScheme name="3_CondorNew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3_CondorNew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3_CondorNew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3_CondorNew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3_CondorNew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3_CondorNew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3_CondorNew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tannenba_whatsnew_cw2013_v3</Template>
  <TotalTime>6029</TotalTime>
  <Words>3111</Words>
  <Application>Microsoft Office PowerPoint</Application>
  <PresentationFormat>On-screen Show (4:3)</PresentationFormat>
  <Paragraphs>544</Paragraphs>
  <Slides>67</Slides>
  <Notes>16</Notes>
  <HiddenSlides>2</HiddenSlides>
  <MMClips>0</MMClips>
  <ScaleCrop>false</ScaleCrop>
  <HeadingPairs>
    <vt:vector size="4" baseType="variant">
      <vt:variant>
        <vt:lpstr>Theme</vt:lpstr>
      </vt:variant>
      <vt:variant>
        <vt:i4>1</vt:i4>
      </vt:variant>
      <vt:variant>
        <vt:lpstr>Slide Titles</vt:lpstr>
      </vt:variant>
      <vt:variant>
        <vt:i4>67</vt:i4>
      </vt:variant>
    </vt:vector>
  </HeadingPairs>
  <TitlesOfParts>
    <vt:vector size="68" baseType="lpstr">
      <vt:lpstr>tannenba_whatsnew_cw2013_v3</vt:lpstr>
      <vt:lpstr>What’s new in HTCondor? What’s coming?  HTCondor Week 2015</vt:lpstr>
      <vt:lpstr>Challenge Areas</vt:lpstr>
      <vt:lpstr>Release Timeline</vt:lpstr>
      <vt:lpstr>HTCondor v8.2 Enhancements</vt:lpstr>
      <vt:lpstr>Some  HTCondor v8.3 Enhancements</vt:lpstr>
      <vt:lpstr>Scalability Enhancement Examples</vt:lpstr>
      <vt:lpstr>Elimination of File Locking on Job and Schedd Event Logs</vt:lpstr>
      <vt:lpstr>Condor_shadow resources</vt:lpstr>
      <vt:lpstr>PowerPoint Presentation</vt:lpstr>
      <vt:lpstr>Authentication Speedups</vt:lpstr>
      <vt:lpstr>Faster assignment of resources from central manager to schedd</vt:lpstr>
      <vt:lpstr>Impact of multiple resource requests Negotiation times for 1000 slot pool</vt:lpstr>
      <vt:lpstr>ClassAd Projection Improvements</vt:lpstr>
      <vt:lpstr>PowerPoint Presentation</vt:lpstr>
      <vt:lpstr>PowerPoint Presentation</vt:lpstr>
      <vt:lpstr>Query Responsiveness</vt:lpstr>
      <vt:lpstr>PowerPoint Presentation</vt:lpstr>
      <vt:lpstr>Container Support  (Black Box Applications)</vt:lpstr>
      <vt:lpstr>This is Docker</vt:lpstr>
      <vt:lpstr>Condor startd detects docker</vt:lpstr>
      <vt:lpstr>Docker Universe</vt:lpstr>
      <vt:lpstr>Docker Universe Job Is still a job</vt:lpstr>
      <vt:lpstr>Scratch dir == Volume</vt:lpstr>
      <vt:lpstr>Docker Resource limiting</vt:lpstr>
      <vt:lpstr>Surprises with  Docker Universe</vt:lpstr>
      <vt:lpstr>Many condor_submit improvements</vt:lpstr>
      <vt:lpstr>More ways to Queue 'foreach'</vt:lpstr>
      <vt:lpstr>Example: Queue in</vt:lpstr>
      <vt:lpstr>Queue matching files</vt:lpstr>
      <vt:lpstr>Queue from</vt:lpstr>
      <vt:lpstr>Condor_q new arguments</vt:lpstr>
      <vt:lpstr>Tool improvement questions?</vt:lpstr>
      <vt:lpstr>IPv6 Support</vt:lpstr>
      <vt:lpstr>How Mixed Mode Works</vt:lpstr>
      <vt:lpstr>IPv6 questions?</vt:lpstr>
      <vt:lpstr>Encrypted Execute Directory</vt:lpstr>
      <vt:lpstr>Authorization Propagation</vt:lpstr>
      <vt:lpstr>Authorization Propagation</vt:lpstr>
      <vt:lpstr>Authorization Propagation</vt:lpstr>
      <vt:lpstr>Authorization Propagation</vt:lpstr>
      <vt:lpstr>Periodic Application-Level Checkpointing in the Vanilla Universe</vt:lpstr>
      <vt:lpstr>Example Submit File</vt:lpstr>
      <vt:lpstr>Proposed Extension</vt:lpstr>
      <vt:lpstr>Submit Requirements</vt:lpstr>
      <vt:lpstr>Submit Requirements Example</vt:lpstr>
      <vt:lpstr>Questions on periodic file transfer or submit requirements?</vt:lpstr>
      <vt:lpstr>DAGMan changes since last year</vt:lpstr>
      <vt:lpstr>DAGMan changes (cont)</vt:lpstr>
      <vt:lpstr>DAGMan changes (cont)</vt:lpstr>
      <vt:lpstr>PowerPoint Presentation</vt:lpstr>
      <vt:lpstr>PowerPoint Presentation</vt:lpstr>
      <vt:lpstr>PowerPoint Presentation</vt:lpstr>
      <vt:lpstr>Statistics</vt:lpstr>
      <vt:lpstr>PowerPoint Presentation</vt:lpstr>
      <vt:lpstr>What to do with all these statistics?</vt:lpstr>
      <vt:lpstr>PowerPoint Presentation</vt:lpstr>
      <vt:lpstr>More Schedd Scalability</vt:lpstr>
      <vt:lpstr>New condor_q default output</vt:lpstr>
      <vt:lpstr>Native OpenStack Support</vt:lpstr>
      <vt:lpstr>Partitionable Slots (Pslots)</vt:lpstr>
      <vt:lpstr>Current Solution: Draining</vt:lpstr>
      <vt:lpstr>Better options to condor_defrag</vt:lpstr>
      <vt:lpstr>Directed Draining</vt:lpstr>
      <vt:lpstr>Pslot Claiming</vt:lpstr>
      <vt:lpstr>Pslot claiming, cont.</vt:lpstr>
      <vt:lpstr>Questions on Partitionable Slot Changes?  or OpenStack support?</vt:lpstr>
      <vt:lpstr>Thank You!</vt:lpstr>
    </vt:vector>
  </TitlesOfParts>
  <Company>UW-Madison CHTC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What’s new in HTCondor? What’s coming?  HTCondor Week 2014</dc:title>
  <dc:creator>Todd Tannenbaum</dc:creator>
  <cp:lastModifiedBy>Todd Tannenbaum</cp:lastModifiedBy>
  <cp:revision>172</cp:revision>
  <dcterms:created xsi:type="dcterms:W3CDTF">2014-04-27T20:13:55Z</dcterms:created>
  <dcterms:modified xsi:type="dcterms:W3CDTF">2015-05-21T16:49:38Z</dcterms:modified>
</cp:coreProperties>
</file>