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6" r:id="rId1"/>
  </p:sldMasterIdLst>
  <p:notesMasterIdLst>
    <p:notesMasterId r:id="rId25"/>
  </p:notesMasterIdLst>
  <p:sldIdLst>
    <p:sldId id="256" r:id="rId2"/>
    <p:sldId id="271" r:id="rId3"/>
    <p:sldId id="258" r:id="rId4"/>
    <p:sldId id="260" r:id="rId5"/>
    <p:sldId id="257" r:id="rId6"/>
    <p:sldId id="265" r:id="rId7"/>
    <p:sldId id="261" r:id="rId8"/>
    <p:sldId id="263" r:id="rId9"/>
    <p:sldId id="264" r:id="rId10"/>
    <p:sldId id="266" r:id="rId11"/>
    <p:sldId id="262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8" r:id="rId20"/>
    <p:sldId id="277" r:id="rId21"/>
    <p:sldId id="276" r:id="rId22"/>
    <p:sldId id="273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613CD7F-943D-4231-8942-BD2891F3A7B8}">
          <p14:sldIdLst>
            <p14:sldId id="256"/>
            <p14:sldId id="271"/>
          </p14:sldIdLst>
        </p14:section>
        <p14:section name="Multicore" id="{D03C3EEF-BAEB-45E9-85C8-7EE3045D776F}">
          <p14:sldIdLst>
            <p14:sldId id="258"/>
            <p14:sldId id="260"/>
            <p14:sldId id="257"/>
            <p14:sldId id="265"/>
            <p14:sldId id="261"/>
            <p14:sldId id="263"/>
            <p14:sldId id="264"/>
            <p14:sldId id="266"/>
            <p14:sldId id="262"/>
            <p14:sldId id="267"/>
            <p14:sldId id="268"/>
            <p14:sldId id="269"/>
            <p14:sldId id="270"/>
          </p14:sldIdLst>
        </p14:section>
        <p14:section name="Job Localization" id="{EEEB6DAB-BF4A-4552-9C64-4497A5921C94}">
          <p14:sldIdLst>
            <p14:sldId id="272"/>
            <p14:sldId id="274"/>
            <p14:sldId id="275"/>
            <p14:sldId id="278"/>
            <p14:sldId id="277"/>
            <p14:sldId id="276"/>
          </p14:sldIdLst>
        </p14:section>
        <p14:section name="End" id="{D0D5AF68-CB16-4CE7-9FF8-5D7FCE844090}">
          <p14:sldIdLst>
            <p14:sldId id="273"/>
          </p14:sldIdLst>
        </p14:section>
        <p14:section name="Extra" id="{58703D9D-E706-49E9-93FB-976C123220B1}">
          <p14:sldIdLst>
            <p14:sldId id="25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CC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CDAD-1B4D-44AF-9752-D630F131D8A7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CC856-01E3-4E17-B250-136AD3B13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CC856-01E3-4E17-B250-136AD3B13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8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40BB-A8B2-4F06-BD18-520071E93182}" type="datetime1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1660-7641-4D02-927D-19BD233103BC}" type="datetime1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BB65-4827-496B-8ADB-FEB2A871D496}" type="datetime1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485-7A57-48AC-A99E-9ED858B326E0}" type="datetime1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BBC9-4008-4474-AC87-86FA96FD202E}" type="datetime1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9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1E1-2E00-491F-ADE6-4804C3E68DC7}" type="datetime1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0099-66AF-4C7E-BEF6-73A6C2B74303}" type="datetime1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7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EF56-48AB-4CF8-BD2B-DC09D4A0840A}" type="datetime1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049A-7098-4312-A293-F647592DE1E6}" type="datetime1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6621B50-F63B-456C-BDFD-D0C001511760}" type="datetime1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9CB-B53F-4F6C-8F58-703B8E711969}" type="datetime1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8665E5-323A-41E6-B2EC-0C4608FFE969}" type="datetime1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B10D0B-3B55-4614-A291-D9D767AEB51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HTCondor at the RACF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Seamlessly Integrating Multicore Jobs</a:t>
            </a:r>
          </a:p>
          <a:p>
            <a:r>
              <a:rPr lang="en-US" dirty="0" smtClean="0"/>
              <a:t>and other developments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41873" y="5132070"/>
            <a:ext cx="2608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William </a:t>
            </a:r>
            <a:r>
              <a:rPr lang="en-US" sz="1050" dirty="0" err="1">
                <a:solidFill>
                  <a:schemeClr val="bg2">
                    <a:lumMod val="25000"/>
                  </a:schemeClr>
                </a:solidFill>
              </a:rPr>
              <a:t>Strecker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-Kellogg</a:t>
            </a:r>
          </a:p>
          <a:p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RHIC/ATLAS Computing Facility</a:t>
            </a:r>
          </a:p>
          <a:p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Brookhaven National Laboratory</a:t>
            </a:r>
          </a:p>
          <a:p>
            <a:r>
              <a:rPr lang="en-US" sz="1050" dirty="0">
                <a:solidFill>
                  <a:schemeClr val="bg2">
                    <a:lumMod val="25000"/>
                  </a:schemeClr>
                </a:solidFill>
              </a:rPr>
              <a:t>April 2014</a:t>
            </a:r>
          </a:p>
        </p:txBody>
      </p:sp>
    </p:spTree>
    <p:extLst>
      <p:ext uri="{BB962C8B-B14F-4D97-AF65-F5344CB8AC3E}">
        <p14:creationId xmlns:p14="http://schemas.microsoft.com/office/powerpoint/2010/main" val="42802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Multicore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Fully utilize </a:t>
            </a:r>
            <a:r>
              <a:rPr lang="en-US" dirty="0" err="1" smtClean="0"/>
              <a:t>PSlots</a:t>
            </a:r>
            <a:endParaRPr lang="en-US" dirty="0" smtClean="0"/>
          </a:p>
          <a:p>
            <a:pPr lvl="1"/>
            <a:r>
              <a:rPr lang="en-US" dirty="0" smtClean="0"/>
              <a:t>All traditional nodes (x86_64) can have same 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Fix works perfectly when </a:t>
            </a:r>
            <a:r>
              <a:rPr lang="en-US" dirty="0" err="1" smtClean="0"/>
              <a:t>accept_surplus</a:t>
            </a:r>
            <a:r>
              <a:rPr lang="en-US" dirty="0" smtClean="0"/>
              <a:t> is on for any combination of groups</a:t>
            </a:r>
          </a:p>
          <a:p>
            <a:r>
              <a:rPr lang="en-US" dirty="0" smtClean="0"/>
              <a:t>Major Limitation: </a:t>
            </a:r>
            <a:r>
              <a:rPr lang="en-US" dirty="0" err="1" smtClean="0"/>
              <a:t>SlotWeight</a:t>
            </a:r>
            <a:r>
              <a:rPr lang="en-US" dirty="0" smtClean="0"/>
              <a:t>=</a:t>
            </a:r>
            <a:r>
              <a:rPr lang="en-US" dirty="0" err="1" smtClean="0"/>
              <a:t>Cpus</a:t>
            </a:r>
            <a:endParaRPr lang="en-US" dirty="0" smtClean="0"/>
          </a:p>
          <a:p>
            <a:pPr lvl="1"/>
            <a:r>
              <a:rPr lang="en-US" dirty="0" smtClean="0"/>
              <a:t>High-memory jobs can be accommodated by asking for more CPUs.</a:t>
            </a:r>
          </a:p>
          <a:p>
            <a:pPr lvl="1"/>
            <a:r>
              <a:rPr lang="en-US" dirty="0" smtClean="0"/>
              <a:t>Need ability to partition better and interact with global resource limits</a:t>
            </a:r>
          </a:p>
          <a:p>
            <a:pPr lvl="1"/>
            <a:r>
              <a:rPr lang="en-US" dirty="0" err="1" smtClean="0"/>
              <a:t>SlotWeight</a:t>
            </a:r>
            <a:r>
              <a:rPr lang="en-US" dirty="0" smtClean="0"/>
              <a:t> should be a configurable function of all consumable resources</a:t>
            </a:r>
          </a:p>
          <a:p>
            <a:r>
              <a:rPr lang="en-US" dirty="0" smtClean="0"/>
              <a:t>Other Limitation: No Preemption</a:t>
            </a:r>
          </a:p>
          <a:p>
            <a:pPr lvl="1"/>
            <a:r>
              <a:rPr lang="en-US" dirty="0" smtClean="0"/>
              <a:t>Required to support opportunistic usage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7243" y="2557750"/>
            <a:ext cx="4375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SLOT_TYPE_1 = 100%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NUM_SLOTS = 1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NUM_SLOTS_TYPE_1 = 1</a:t>
            </a:r>
          </a:p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SLOT_TYPE_1_PARTITIONABLE = True</a:t>
            </a:r>
          </a:p>
          <a:p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SlotWeight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4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With High Memory Jobs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801401"/>
            <a:ext cx="2491622" cy="17307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4033145"/>
            <a:ext cx="3886200" cy="21314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1…ok, 2…ok, 3…</a:t>
            </a:r>
            <a:r>
              <a:rPr lang="en-US" b="1" dirty="0" smtClean="0"/>
              <a:t>not</a:t>
            </a:r>
            <a:r>
              <a:rPr lang="en-US" dirty="0" smtClean="0"/>
              <a:t> ok!</a:t>
            </a:r>
          </a:p>
          <a:p>
            <a:r>
              <a:rPr lang="en-US" dirty="0" smtClean="0"/>
              <a:t>General problem:</a:t>
            </a:r>
          </a:p>
          <a:p>
            <a:pPr lvl="1"/>
            <a:r>
              <a:rPr lang="en-US" dirty="0" smtClean="0"/>
              <a:t>Inefficiencies in heterogeneous jobs scheduling to granular resources</a:t>
            </a:r>
          </a:p>
          <a:p>
            <a:pPr lvl="1"/>
            <a:r>
              <a:rPr lang="en-US" dirty="0" smtClean="0"/>
              <a:t>Worse as you add dimensions: imagine GPSs, Disks, </a:t>
            </a:r>
            <a:r>
              <a:rPr lang="en-US" dirty="0" err="1" smtClean="0"/>
              <a:t>CoProcessors</a:t>
            </a:r>
            <a:r>
              <a:rPr lang="en-US" dirty="0" smtClean="0"/>
              <a:t>, etc…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39" y="1801401"/>
            <a:ext cx="2491622" cy="173076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033145"/>
            <a:ext cx="2491622" cy="17307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5163" y="1737361"/>
            <a:ext cx="287797" cy="4106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4754" y="1801401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275" y="4033145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6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all the same behavior as we have now regarding groups and </a:t>
            </a:r>
            <a:r>
              <a:rPr lang="en-US" dirty="0" err="1" smtClean="0"/>
              <a:t>accept_surplus</a:t>
            </a:r>
            <a:endParaRPr lang="en-US" dirty="0" smtClean="0"/>
          </a:p>
          <a:p>
            <a:r>
              <a:rPr lang="en-US" dirty="0" smtClean="0"/>
              <a:t>Want to be able to slice by any resource</a:t>
            </a:r>
          </a:p>
          <a:p>
            <a:r>
              <a:rPr lang="en-US" dirty="0" smtClean="0"/>
              <a:t>Sane and configurable defaults/quantization of requests</a:t>
            </a:r>
          </a:p>
          <a:p>
            <a:r>
              <a:rPr lang="en-US" dirty="0" smtClean="0"/>
              <a:t>Defragmentation inefficiencies should be kept to a minimum—we are mostly there already!</a:t>
            </a:r>
          </a:p>
          <a:p>
            <a:r>
              <a:rPr lang="en-US" dirty="0" smtClean="0"/>
              <a:t>Overall we are something like ¾ of the way to our ideal configuration.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1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Weights and Costs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</a:t>
            </a:r>
            <a:r>
              <a:rPr lang="en-US" dirty="0" err="1" smtClean="0"/>
              <a:t>SlotWeight</a:t>
            </a:r>
            <a:r>
              <a:rPr lang="en-US" dirty="0" smtClean="0"/>
              <a:t> mean with heterogeneous resources?</a:t>
            </a:r>
          </a:p>
          <a:p>
            <a:pPr lvl="1"/>
            <a:r>
              <a:rPr lang="en-US" dirty="0" smtClean="0"/>
              <a:t>Job of administrator to determine how much to “charge” for each requested resources</a:t>
            </a:r>
          </a:p>
          <a:p>
            <a:pPr lvl="2"/>
            <a:r>
              <a:rPr lang="en-US" dirty="0" smtClean="0"/>
              <a:t>E.g. (</a:t>
            </a:r>
            <a:r>
              <a:rPr lang="en-US" dirty="0" err="1" smtClean="0"/>
              <a:t>cpus</a:t>
            </a:r>
            <a:r>
              <a:rPr lang="en-US" dirty="0" smtClean="0"/>
              <a:t> +  1.5(ram exceeding </a:t>
            </a:r>
            <a:r>
              <a:rPr lang="en-US" dirty="0" err="1" smtClean="0"/>
              <a:t>cpus</a:t>
            </a:r>
            <a:r>
              <a:rPr lang="en-US" dirty="0" smtClean="0"/>
              <a:t> * ram/core))</a:t>
            </a:r>
          </a:p>
          <a:p>
            <a:pPr lvl="1"/>
            <a:r>
              <a:rPr lang="en-US" dirty="0" smtClean="0"/>
              <a:t>Are these weights normalized to what CPU counting would give?</a:t>
            </a:r>
          </a:p>
          <a:p>
            <a:pPr lvl="2"/>
            <a:r>
              <a:rPr lang="en-US" dirty="0" smtClean="0"/>
              <a:t>If not then what does the sum of </a:t>
            </a:r>
            <a:r>
              <a:rPr lang="en-US" dirty="0" err="1" smtClean="0"/>
              <a:t>SlotWeights</a:t>
            </a:r>
            <a:r>
              <a:rPr lang="en-US" dirty="0" smtClean="0"/>
              <a:t> represent?</a:t>
            </a:r>
          </a:p>
          <a:p>
            <a:r>
              <a:rPr lang="en-US" dirty="0" smtClean="0"/>
              <a:t>Quotas related to sum of </a:t>
            </a:r>
            <a:r>
              <a:rPr lang="en-US" dirty="0" err="1" smtClean="0"/>
              <a:t>SlotWeights</a:t>
            </a:r>
            <a:r>
              <a:rPr lang="en-US" dirty="0" smtClean="0"/>
              <a:t>, needs to be constant pool-wide and independent of current job allocation—if specifying static number!</a:t>
            </a:r>
          </a:p>
          <a:p>
            <a:pPr lvl="1"/>
            <a:r>
              <a:rPr lang="en-US" dirty="0" smtClean="0"/>
              <a:t>Cost functions need to be linear?</a:t>
            </a:r>
          </a:p>
          <a:p>
            <a:pPr lvl="1"/>
            <a:r>
              <a:rPr lang="en-US" dirty="0" smtClean="0"/>
              <a:t>Only dynamic quota instead (e.g. 80%X + 20%Y)…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7292340" cy="2154766"/>
          </a:xfrm>
        </p:spPr>
        <p:txBody>
          <a:bodyPr>
            <a:normAutofit/>
          </a:bodyPr>
          <a:lstStyle/>
          <a:p>
            <a:r>
              <a:rPr lang="en-US" dirty="0" smtClean="0"/>
              <a:t>A picture is worth 1000 words…</a:t>
            </a:r>
          </a:p>
          <a:p>
            <a:r>
              <a:rPr lang="en-US" dirty="0" smtClean="0"/>
              <a:t>The more barriers between nodes that can be broken down the better</a:t>
            </a:r>
          </a:p>
          <a:p>
            <a:pPr lvl="1"/>
            <a:r>
              <a:rPr lang="en-US" dirty="0" smtClean="0"/>
              <a:t>MPI-like batch software with NUMA-aware scheduling making other machines like further away NUMA nodes?</a:t>
            </a:r>
          </a:p>
          <a:p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4279710"/>
            <a:ext cx="3518855" cy="1664658"/>
          </a:xfr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4237186"/>
            <a:ext cx="3406153" cy="174970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94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Load Balancing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PANDA contains knowledge of upcoming work</a:t>
            </a:r>
          </a:p>
          <a:p>
            <a:r>
              <a:rPr lang="en-US" dirty="0" smtClean="0"/>
              <a:t>Wouldn’t it be nice to adapt the group allocation accordingly</a:t>
            </a:r>
          </a:p>
          <a:p>
            <a:pPr lvl="1"/>
            <a:r>
              <a:rPr lang="en-US" dirty="0" smtClean="0"/>
              <a:t>A few knobs can be tuned—surplus and quota</a:t>
            </a:r>
          </a:p>
          <a:p>
            <a:pPr lvl="1"/>
            <a:r>
              <a:rPr lang="en-US" dirty="0" smtClean="0"/>
              <a:t>Dynamic adjustment based on current pending-work</a:t>
            </a:r>
          </a:p>
          <a:p>
            <a:pPr lvl="1"/>
            <a:r>
              <a:rPr lang="en-US" dirty="0" smtClean="0"/>
              <a:t>Gather heuristics on past behavior to help</a:t>
            </a:r>
          </a:p>
          <a:p>
            <a:r>
              <a:rPr lang="en-US" dirty="0" smtClean="0"/>
              <a:t>Timeframe: Fall 2014—project will be picked up by a summer student this year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Job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stored on PHENIX nodes (</a:t>
            </a:r>
            <a:r>
              <a:rPr lang="en-US" dirty="0" err="1" smtClean="0"/>
              <a:t>dCache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New this year is RAW data is placed hot off the DAQ</a:t>
            </a:r>
          </a:p>
          <a:p>
            <a:pPr lvl="1"/>
            <a:r>
              <a:rPr lang="en-US" dirty="0" smtClean="0"/>
              <a:t>Reprocessing no longer requires second read from tape</a:t>
            </a:r>
          </a:p>
          <a:p>
            <a:pPr lvl="2"/>
            <a:r>
              <a:rPr lang="en-US" dirty="0" smtClean="0"/>
              <a:t>Less tape wear, faster—no stage latency</a:t>
            </a:r>
          </a:p>
          <a:p>
            <a:pPr lvl="1"/>
            <a:r>
              <a:rPr lang="en-US" dirty="0" smtClean="0"/>
              <a:t>Analysis </a:t>
            </a:r>
            <a:r>
              <a:rPr lang="en-US" dirty="0" smtClean="0"/>
              <a:t>continues to read </a:t>
            </a:r>
            <a:r>
              <a:rPr lang="en-US" dirty="0" smtClean="0"/>
              <a:t>input from </a:t>
            </a:r>
            <a:r>
              <a:rPr lang="en-US" dirty="0" err="1" smtClean="0"/>
              <a:t>dCache</a:t>
            </a:r>
            <a:endParaRPr lang="en-US" dirty="0" smtClean="0"/>
          </a:p>
          <a:p>
            <a:r>
              <a:rPr lang="en-US" dirty="0" smtClean="0"/>
              <a:t>No intelligent </a:t>
            </a:r>
            <a:r>
              <a:rPr lang="en-US" dirty="0"/>
              <a:t>placement</a:t>
            </a:r>
            <a:r>
              <a:rPr lang="en-US" dirty="0" smtClean="0"/>
              <a:t> of jobs</a:t>
            </a:r>
          </a:p>
          <a:p>
            <a:pPr lvl="1"/>
            <a:r>
              <a:rPr lang="en-US" dirty="0" smtClean="0"/>
              <a:t>HDFS-like job placement would be great—but without sacrificing throughput</a:t>
            </a:r>
          </a:p>
          <a:p>
            <a:pPr lvl="1"/>
            <a:r>
              <a:rPr lang="en-US" dirty="0" smtClean="0"/>
              <a:t>Approach:</a:t>
            </a:r>
          </a:p>
          <a:p>
            <a:pPr lvl="2"/>
            <a:r>
              <a:rPr lang="en-US" dirty="0" smtClean="0"/>
              <a:t>Need to know where files are first!</a:t>
            </a:r>
          </a:p>
          <a:p>
            <a:pPr lvl="2"/>
            <a:r>
              <a:rPr lang="en-US" dirty="0" smtClean="0"/>
              <a:t>Need to suggest placement without waiting for the perfect slot</a:t>
            </a:r>
          </a:p>
          <a:p>
            <a:pPr lvl="1"/>
            <a:r>
              <a:rPr lang="en-US" dirty="0" smtClean="0"/>
              <a:t>Started as proof-of-concept for efficacy of non-flat network</a:t>
            </a:r>
          </a:p>
          <a:p>
            <a:pPr lvl="2"/>
            <a:r>
              <a:rPr lang="en-US" dirty="0" smtClean="0"/>
              <a:t>Testing </a:t>
            </a:r>
            <a:r>
              <a:rPr lang="en-US" dirty="0" err="1" smtClean="0"/>
              <a:t>Infiniband</a:t>
            </a:r>
            <a:r>
              <a:rPr lang="en-US" dirty="0" smtClean="0"/>
              <a:t> fabrics with tree-based topology</a:t>
            </a:r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Job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placement harvested from nodes and placed in database</a:t>
            </a:r>
          </a:p>
          <a:p>
            <a:pPr lvl="1"/>
            <a:r>
              <a:rPr lang="en-US" dirty="0" smtClean="0"/>
              <a:t>Database contains map of file-&gt;machine</a:t>
            </a:r>
          </a:p>
          <a:p>
            <a:pPr lvl="1"/>
            <a:r>
              <a:rPr lang="en-US" dirty="0" smtClean="0"/>
              <a:t>Also contains machines-&gt;rack and rack-&gt;rack-group mapping</a:t>
            </a:r>
          </a:p>
          <a:p>
            <a:r>
              <a:rPr lang="en-US" dirty="0" smtClean="0"/>
              <a:t>Machines run a </a:t>
            </a:r>
            <a:r>
              <a:rPr lang="en-US" dirty="0" smtClean="0"/>
              <a:t>STARTD_CRON </a:t>
            </a:r>
            <a:r>
              <a:rPr lang="en-US" dirty="0" smtClean="0"/>
              <a:t>to query </a:t>
            </a:r>
            <a:r>
              <a:rPr lang="en-US" dirty="0" smtClean="0"/>
              <a:t>&amp; advertise their location</a:t>
            </a:r>
            <a:endParaRPr lang="en-US" dirty="0" smtClean="0"/>
          </a:p>
          <a:p>
            <a:r>
              <a:rPr lang="en-US" dirty="0" smtClean="0"/>
              <a:t>Job-RANK statement </a:t>
            </a:r>
            <a:r>
              <a:rPr lang="en-US" dirty="0" smtClean="0"/>
              <a:t>used to steer jobs towards machines where their files </a:t>
            </a:r>
            <a:r>
              <a:rPr lang="en-US" dirty="0" smtClean="0"/>
              <a:t>are</a:t>
            </a:r>
          </a:p>
          <a:p>
            <a:pPr lvl="1"/>
            <a:r>
              <a:rPr lang="en-US" dirty="0" err="1" smtClean="0">
                <a:cs typeface="Consolas" panose="020B0609020204030204" pitchFamily="49" charset="0"/>
              </a:rPr>
              <a:t>E.g</a:t>
            </a:r>
            <a:r>
              <a:rPr lang="en-US" dirty="0" smtClean="0">
                <a:cs typeface="Consolas" panose="020B0609020204030204" pitchFamily="49" charset="0"/>
              </a:rPr>
              <a:t>: 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(3*(Machine==“a” || Machine==“c”)) + 2*(Rack==“21-6”) + (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RackGroup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“10”)</a:t>
            </a:r>
            <a:endParaRPr lang="en-US" sz="11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Slight increase in negotiation time, upgraded hardware to compensate</a:t>
            </a:r>
          </a:p>
          <a:p>
            <a:pPr lvl="1"/>
            <a:r>
              <a:rPr lang="en-US" dirty="0" smtClean="0"/>
              <a:t>Several thousand matches/</a:t>
            </a:r>
            <a:r>
              <a:rPr lang="en-US" dirty="0" err="1" smtClean="0"/>
              <a:t>hr</a:t>
            </a:r>
            <a:r>
              <a:rPr lang="en-US" dirty="0" smtClean="0"/>
              <a:t> with possibly unique RANK </a:t>
            </a:r>
            <a:r>
              <a:rPr lang="en-US" dirty="0" smtClean="0"/>
              <a:t>statements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Working on modified </a:t>
            </a:r>
            <a:r>
              <a:rPr lang="en-US" dirty="0" err="1" smtClean="0"/>
              <a:t>dCache</a:t>
            </a:r>
            <a:r>
              <a:rPr lang="en-US" dirty="0" smtClean="0"/>
              <a:t> client to directly read file if on local node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Job Placement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achieved expected results with machine-local jobs</a:t>
            </a:r>
          </a:p>
          <a:p>
            <a:pPr lvl="1"/>
            <a:r>
              <a:rPr lang="en-US" dirty="0" smtClean="0"/>
              <a:t>&gt;80% on an empty farm</a:t>
            </a:r>
          </a:p>
          <a:p>
            <a:pPr lvl="1"/>
            <a:r>
              <a:rPr lang="en-US" dirty="0" smtClean="0"/>
              <a:t>~10% on a full farm</a:t>
            </a:r>
          </a:p>
          <a:p>
            <a:r>
              <a:rPr lang="en-US" dirty="0" smtClean="0"/>
              <a:t>All localization in rack-group</a:t>
            </a:r>
          </a:p>
          <a:p>
            <a:pPr lvl="1"/>
            <a:r>
              <a:rPr lang="en-US" dirty="0" smtClean="0"/>
              <a:t>&gt;90% empty farm</a:t>
            </a:r>
          </a:p>
          <a:p>
            <a:pPr lvl="1"/>
            <a:r>
              <a:rPr lang="en-US" dirty="0" smtClean="0"/>
              <a:t>~15% full farm</a:t>
            </a:r>
            <a:endParaRPr lang="en-US" dirty="0"/>
          </a:p>
          <a:p>
            <a:r>
              <a:rPr lang="en-US" dirty="0" smtClean="0"/>
              <a:t>Argues that great benefit could be gained from utilizing multi-tier networking</a:t>
            </a:r>
          </a:p>
          <a:p>
            <a:pPr lvl="1"/>
            <a:r>
              <a:rPr lang="en-US" dirty="0" smtClean="0"/>
              <a:t>Without it, only machine-local jobs benefit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Job Placement Results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174282"/>
            <a:ext cx="7543800" cy="3366687"/>
          </a:xfrm>
        </p:spPr>
      </p:pic>
      <p:sp>
        <p:nvSpPr>
          <p:cNvPr id="9" name="TextBox 8"/>
          <p:cNvSpPr txBox="1"/>
          <p:nvPr/>
        </p:nvSpPr>
        <p:spPr>
          <a:xfrm>
            <a:off x="0" y="5540969"/>
            <a:ext cx="3032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Machine-Local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00FF"/>
                </a:solidFill>
              </a:rPr>
              <a:t>Rack-Local (exclusive of Machine-Local)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CC00"/>
                </a:solidFill>
              </a:rPr>
              <a:t>All Localized (Sum 1. + 2.)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CC00FF"/>
                </a:solidFill>
              </a:rPr>
              <a:t>All Jobs</a:t>
            </a:r>
            <a:endParaRPr lang="en-US" sz="1200" dirty="0">
              <a:solidFill>
                <a:srgbClr val="CC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RACF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9171" y="1782981"/>
            <a:ext cx="3703320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Main HTCondor pools</a:t>
            </a:r>
          </a:p>
          <a:p>
            <a:pPr lvl="1"/>
            <a:r>
              <a:rPr lang="en-US" dirty="0" smtClean="0"/>
              <a:t>PHENIX—12.2kCPU</a:t>
            </a:r>
          </a:p>
          <a:p>
            <a:pPr lvl="1"/>
            <a:r>
              <a:rPr lang="en-US" dirty="0" smtClean="0"/>
              <a:t>STAR—12.0kCPU</a:t>
            </a:r>
          </a:p>
          <a:p>
            <a:pPr lvl="1"/>
            <a:r>
              <a:rPr lang="en-US" dirty="0" smtClean="0"/>
              <a:t>ATLAS—13.1kCPU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STAR/PHENIX are RHIC detectors</a:t>
            </a:r>
          </a:p>
          <a:p>
            <a:pPr lvl="1"/>
            <a:r>
              <a:rPr lang="en-US" dirty="0" smtClean="0"/>
              <a:t>Loose federation of individual users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ATLAS—tightly controlled, subordinate to PANDA workflow management, strict structure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20" y="2098759"/>
            <a:ext cx="3886199" cy="183502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109880" y="4356846"/>
            <a:ext cx="3256429" cy="15494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Smaller Experiments</a:t>
            </a:r>
          </a:p>
          <a:p>
            <a:pPr lvl="1"/>
            <a:r>
              <a:rPr lang="en-US" dirty="0" smtClean="0"/>
              <a:t>LBNE</a:t>
            </a:r>
          </a:p>
          <a:p>
            <a:pPr lvl="1"/>
            <a:r>
              <a:rPr lang="en-US" dirty="0" err="1" smtClean="0"/>
              <a:t>Dayabay</a:t>
            </a:r>
            <a:endParaRPr lang="en-US" dirty="0" smtClean="0"/>
          </a:p>
          <a:p>
            <a:pPr lvl="1"/>
            <a:r>
              <a:rPr lang="en-US" dirty="0" smtClean="0"/>
              <a:t>LSST</a:t>
            </a:r>
          </a:p>
        </p:txBody>
      </p:sp>
    </p:spTree>
    <p:extLst>
      <p:ext uri="{BB962C8B-B14F-4D97-AF65-F5344CB8AC3E}">
        <p14:creationId xmlns:p14="http://schemas.microsoft.com/office/powerpoint/2010/main" val="92872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Job Placement Results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102784"/>
            <a:ext cx="7543800" cy="3509682"/>
          </a:xfrm>
        </p:spPr>
      </p:pic>
      <p:sp>
        <p:nvSpPr>
          <p:cNvPr id="9" name="TextBox 8"/>
          <p:cNvSpPr txBox="1"/>
          <p:nvPr/>
        </p:nvSpPr>
        <p:spPr>
          <a:xfrm>
            <a:off x="0" y="5612466"/>
            <a:ext cx="303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Machine-Local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00FF"/>
                </a:solidFill>
              </a:rPr>
              <a:t>Rack-Local (exclusive of Machine-Local)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CC00"/>
                </a:solidFill>
              </a:rPr>
              <a:t>All Localized (Sum 1. + 2.)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Job Placement Results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Simulated No Localization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3" y="2689808"/>
            <a:ext cx="4338707" cy="2677838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Results from Localization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63" y="2691025"/>
            <a:ext cx="4339497" cy="2676621"/>
          </a:xfrm>
        </p:spPr>
      </p:pic>
      <p:sp>
        <p:nvSpPr>
          <p:cNvPr id="18" name="TextBox 17"/>
          <p:cNvSpPr txBox="1"/>
          <p:nvPr/>
        </p:nvSpPr>
        <p:spPr>
          <a:xfrm>
            <a:off x="0" y="5590550"/>
            <a:ext cx="303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Machine-Local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0000FF"/>
                </a:solidFill>
              </a:rPr>
              <a:t>Rack-Local (exclusive of Machine-Local)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rgbClr val="CC00FF"/>
                </a:solidFill>
              </a:rPr>
              <a:t>Non-Local</a:t>
            </a:r>
            <a:endParaRPr lang="en-US" sz="1200" dirty="0">
              <a:solidFill>
                <a:srgbClr val="CC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7530" y="6059700"/>
            <a:ext cx="2236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*Plots generated by </a:t>
            </a:r>
            <a:r>
              <a:rPr lang="en-US" sz="1050" dirty="0" err="1" smtClean="0"/>
              <a:t>Alexandr</a:t>
            </a:r>
            <a:r>
              <a:rPr lang="en-US" sz="1050" dirty="0" smtClean="0"/>
              <a:t> </a:t>
            </a:r>
            <a:r>
              <a:rPr lang="en-US" sz="1050" dirty="0" err="1" smtClean="0"/>
              <a:t>Zaytsev</a:t>
            </a:r>
            <a:endParaRPr lang="en-US" sz="105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44240" y="5590550"/>
            <a:ext cx="307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Histogram of portion of jobs in each state taken in 1 hour intervals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1482527"/>
            <a:ext cx="5008563" cy="3756422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Questions? Comments? Stock Photo?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advantage of </a:t>
            </a:r>
            <a:r>
              <a:rPr lang="en-US" dirty="0" err="1" smtClean="0"/>
              <a:t>config-dir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7.8 Condor supports a </a:t>
            </a:r>
            <a:r>
              <a:rPr lang="en-US" dirty="0" err="1" smtClean="0"/>
              <a:t>config.d</a:t>
            </a:r>
            <a:r>
              <a:rPr lang="en-US" dirty="0" smtClean="0"/>
              <a:t>/ directory to read configuration from</a:t>
            </a:r>
          </a:p>
          <a:p>
            <a:r>
              <a:rPr lang="en-US" dirty="0" smtClean="0"/>
              <a:t>More easily allows programmatic/automated management of configuration</a:t>
            </a:r>
          </a:p>
          <a:p>
            <a:r>
              <a:rPr lang="en-US" dirty="0" smtClean="0"/>
              <a:t>Refactored configuration files at RACF to take advantage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836649" y="4225714"/>
            <a:ext cx="3887391" cy="19445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Main 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Config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LOCAL_CONFIG_DIR = 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/condor/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config.d</a:t>
            </a:r>
            <a:endParaRPr lang="en-US" sz="788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LOCAL_CONFIG_FILES = 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/a, 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/b</a:t>
            </a:r>
          </a:p>
          <a:p>
            <a:pPr marL="0" indent="0">
              <a:buNone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Order: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/condor/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condor_config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 (or $CONDOR_CONFIG)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/condor/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config.d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/* (in alphanumeric order)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/a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/b</a:t>
            </a:r>
          </a:p>
          <a:p>
            <a:pPr marL="0" indent="0">
              <a:buNone/>
            </a:pPr>
            <a:endParaRPr lang="en-US" sz="788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788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836649" y="1927648"/>
            <a:ext cx="3887391" cy="23219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Old Way	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836648" y="3993515"/>
            <a:ext cx="3887391" cy="23219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New Way	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836647" y="2281193"/>
            <a:ext cx="3887391" cy="19445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Main 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Config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788" dirty="0" smtClean="0">
                <a:latin typeface="Consolas" panose="020B0609020204030204" pitchFamily="49" charset="0"/>
                <a:cs typeface="Consolas" panose="020B0609020204030204" pitchFamily="49" charset="0"/>
              </a:rPr>
              <a:t>LOCAL_CONFIG_FILES 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= 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/a, 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/b</a:t>
            </a:r>
          </a:p>
          <a:p>
            <a:pPr marL="0" indent="0">
              <a:buNone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Order: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/condor/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condor_config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 (or $CONDOR_CONFIG)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788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/a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788" dirty="0" err="1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sz="788" dirty="0">
                <a:latin typeface="Consolas" panose="020B0609020204030204" pitchFamily="49" charset="0"/>
                <a:cs typeface="Consolas" panose="020B0609020204030204" pitchFamily="49" charset="0"/>
              </a:rPr>
              <a:t>/b</a:t>
            </a:r>
          </a:p>
          <a:p>
            <a:pPr marL="0" indent="0">
              <a:buNone/>
            </a:pPr>
            <a:endParaRPr lang="en-US" sz="788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788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3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Multicore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Priorities and Requirements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eep management workload at a minimum</a:t>
            </a:r>
          </a:p>
          <a:p>
            <a:pPr lvl="2"/>
            <a:r>
              <a:rPr lang="en-US" dirty="0" smtClean="0"/>
              <a:t>No manual re-partitioning</a:t>
            </a:r>
          </a:p>
          <a:p>
            <a:pPr lvl="3"/>
            <a:r>
              <a:rPr lang="en-US" dirty="0" smtClean="0"/>
              <a:t>Needs to be dynamic and/or partitionable</a:t>
            </a:r>
          </a:p>
          <a:p>
            <a:pPr lvl="2"/>
            <a:r>
              <a:rPr lang="en-US" dirty="0" smtClean="0"/>
              <a:t>Support automatic demand-spillover</a:t>
            </a:r>
          </a:p>
          <a:p>
            <a:pPr lvl="3"/>
            <a:r>
              <a:rPr lang="en-US" dirty="0" smtClean="0"/>
              <a:t>Need to retain group-quota system with accept-surplus feature</a:t>
            </a:r>
            <a:endParaRPr lang="en-US" dirty="0"/>
          </a:p>
          <a:p>
            <a:pPr lvl="1"/>
            <a:r>
              <a:rPr lang="en-US" dirty="0" smtClean="0"/>
              <a:t>Maximize throughput—minimize latency</a:t>
            </a:r>
          </a:p>
          <a:p>
            <a:pPr lvl="2"/>
            <a:r>
              <a:rPr lang="en-US" dirty="0" smtClean="0"/>
              <a:t>Same goals as above</a:t>
            </a:r>
          </a:p>
          <a:p>
            <a:pPr lvl="1"/>
            <a:r>
              <a:rPr lang="en-US" dirty="0" smtClean="0"/>
              <a:t>Attempt to support future developments in same framework</a:t>
            </a:r>
          </a:p>
          <a:p>
            <a:pPr lvl="2"/>
            <a:r>
              <a:rPr lang="en-US" dirty="0" smtClean="0"/>
              <a:t>More than just multicore</a:t>
            </a:r>
          </a:p>
          <a:p>
            <a:pPr lvl="3"/>
            <a:r>
              <a:rPr lang="en-US" dirty="0" smtClean="0"/>
              <a:t>High-Memory already used in this context (with caveat)</a:t>
            </a:r>
          </a:p>
          <a:p>
            <a:pPr lvl="1"/>
            <a:r>
              <a:rPr lang="en-US" dirty="0" smtClean="0"/>
              <a:t>Principle of proportional pain</a:t>
            </a:r>
          </a:p>
          <a:p>
            <a:pPr lvl="2"/>
            <a:r>
              <a:rPr lang="en-US" dirty="0" smtClean="0"/>
              <a:t>Okay to make multicore wait longer—but </a:t>
            </a:r>
            <a:r>
              <a:rPr lang="en-US" i="1" dirty="0" smtClean="0"/>
              <a:t>no</a:t>
            </a:r>
            <a:r>
              <a:rPr lang="en-US" dirty="0" smtClean="0"/>
              <a:t> starvation is allowed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Multicore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Partitionable Slots Everywhere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Required change to monitoring</a:t>
            </a:r>
          </a:p>
          <a:p>
            <a:pPr lvl="1"/>
            <a:r>
              <a:rPr lang="en-US" dirty="0" smtClean="0"/>
              <a:t>Job-count no longer correct metric for measuring occupancy</a:t>
            </a:r>
          </a:p>
          <a:p>
            <a:r>
              <a:rPr lang="en-US" dirty="0" smtClean="0"/>
              <a:t>Minor script change with </a:t>
            </a:r>
            <a:r>
              <a:rPr lang="en-US" dirty="0" err="1" smtClean="0"/>
              <a:t>SlotID</a:t>
            </a:r>
            <a:endParaRPr lang="en-US" dirty="0" smtClean="0"/>
          </a:p>
          <a:p>
            <a:pPr lvl="1"/>
            <a:r>
              <a:rPr lang="en-US" dirty="0" smtClean="0"/>
              <a:t>Slot&lt;n&gt; </a:t>
            </a:r>
            <a:r>
              <a:rPr lang="en-US" dirty="0" smtClean="0">
                <a:sym typeface="Wingdings" panose="05000000000000000000" pitchFamily="2" charset="2"/>
              </a:rPr>
              <a:t> Slot&lt;m&gt;_&lt;n&gt;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Works with no side effects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Policy Changes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Preemption is no longer possible</a:t>
            </a:r>
          </a:p>
          <a:p>
            <a:pPr lvl="1"/>
            <a:r>
              <a:rPr lang="en-US" dirty="0" smtClean="0"/>
              <a:t>OK for now since not needed</a:t>
            </a:r>
          </a:p>
          <a:p>
            <a:r>
              <a:rPr lang="en-US" dirty="0" smtClean="0"/>
              <a:t>Slot-Weight can only be CPUs</a:t>
            </a:r>
          </a:p>
          <a:p>
            <a:pPr lvl="1"/>
            <a:r>
              <a:rPr lang="en-US" dirty="0" smtClean="0"/>
              <a:t>Needs to change in the future</a:t>
            </a:r>
          </a:p>
          <a:p>
            <a:r>
              <a:rPr lang="en-US" dirty="0"/>
              <a:t>Defragmentation is necessary</a:t>
            </a:r>
          </a:p>
          <a:p>
            <a:pPr lvl="1"/>
            <a:r>
              <a:rPr lang="en-US" dirty="0"/>
              <a:t>Detail next slide</a:t>
            </a:r>
          </a:p>
          <a:p>
            <a:r>
              <a:rPr lang="en-US" dirty="0" smtClean="0"/>
              <a:t>Dedicated queues for now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4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Defragmentation Policy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Defragmentation Daemon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Defragmentation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PartitionableSlot</a:t>
            </a:r>
            <a:r>
              <a:rPr lang="en-US" dirty="0" smtClean="0"/>
              <a:t> &amp;&amp; !Offline &amp;&amp; </a:t>
            </a:r>
            <a:r>
              <a:rPr lang="en-US" dirty="0" err="1" smtClean="0"/>
              <a:t>TotalCpus</a:t>
            </a:r>
            <a:r>
              <a:rPr lang="en-US" dirty="0" smtClean="0"/>
              <a:t> &gt; 12)</a:t>
            </a:r>
          </a:p>
          <a:p>
            <a:r>
              <a:rPr lang="en-US" dirty="0" smtClean="0"/>
              <a:t>End Defragmentation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Cpus</a:t>
            </a:r>
            <a:r>
              <a:rPr lang="en-US" dirty="0" smtClean="0"/>
              <a:t> &gt;= 10)</a:t>
            </a:r>
            <a:endParaRPr lang="en-US" dirty="0"/>
          </a:p>
          <a:p>
            <a:r>
              <a:rPr lang="en-US" dirty="0" smtClean="0"/>
              <a:t>Rate: max 4/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change: Negotiator Policy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policy is breadth-first filling of equivalent machines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Kflops</a:t>
            </a:r>
            <a:r>
              <a:rPr lang="en-US" dirty="0" smtClean="0"/>
              <a:t> – </a:t>
            </a:r>
            <a:r>
              <a:rPr lang="en-US" dirty="0" err="1" smtClean="0"/>
              <a:t>SlotId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Depth-first filling preserves continuous blocks longer</a:t>
            </a:r>
          </a:p>
          <a:p>
            <a:pPr lvl="1"/>
            <a:r>
              <a:rPr lang="en-US" dirty="0" smtClean="0"/>
              <a:t>(-</a:t>
            </a:r>
            <a:r>
              <a:rPr lang="en-US" dirty="0" err="1" smtClean="0"/>
              <a:t>Cpus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 in Dedicated Queues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 well now, issues were resolved</a:t>
            </a:r>
          </a:p>
          <a:p>
            <a:pPr lvl="1"/>
            <a:r>
              <a:rPr lang="en-US" dirty="0" smtClean="0"/>
              <a:t>Allocation is handled by group quota and surplus-share</a:t>
            </a:r>
          </a:p>
          <a:p>
            <a:r>
              <a:rPr lang="en-US" dirty="0" smtClean="0"/>
              <a:t>Dedicated queue per species of job</a:t>
            </a:r>
          </a:p>
          <a:p>
            <a:pPr lvl="1"/>
            <a:r>
              <a:rPr lang="en-US" dirty="0" smtClean="0"/>
              <a:t>Currently two—high-memory (6Gb) and 8-core</a:t>
            </a:r>
          </a:p>
          <a:p>
            <a:pPr lvl="1"/>
            <a:r>
              <a:rPr lang="en-US" dirty="0" smtClean="0"/>
              <a:t>Changing requirements require manual action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2050120"/>
            <a:ext cx="4215472" cy="361458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5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 in common Queue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573780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Works well, no starvation</a:t>
            </a:r>
          </a:p>
          <a:p>
            <a:pPr lvl="1"/>
            <a:r>
              <a:rPr lang="en-US" dirty="0" smtClean="0"/>
              <a:t>Lack of control over strict allocation of m. vs. n core jobs within queue</a:t>
            </a:r>
          </a:p>
          <a:p>
            <a:r>
              <a:rPr lang="en-US" dirty="0" smtClean="0"/>
              <a:t>Not currently done in ATLAS </a:t>
            </a:r>
          </a:p>
          <a:p>
            <a:pPr lvl="1"/>
            <a:r>
              <a:rPr lang="en-US" dirty="0" smtClean="0"/>
              <a:t>Issue of allocation control is just part of reason why</a:t>
            </a:r>
          </a:p>
          <a:p>
            <a:pPr lvl="1"/>
            <a:r>
              <a:rPr lang="en-US" dirty="0" smtClean="0"/>
              <a:t>Structural and not likely to change soon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r="-543"/>
          <a:stretch/>
        </p:blipFill>
        <p:spPr>
          <a:xfrm>
            <a:off x="4617720" y="2026827"/>
            <a:ext cx="4215472" cy="366117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bugs in HTCondor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summer a period of intensive development/testing in collaboration with HTCondor team</a:t>
            </a:r>
          </a:p>
          <a:p>
            <a:pPr lvl="1"/>
            <a:r>
              <a:rPr lang="en-US" dirty="0" smtClean="0"/>
              <a:t>Built a VM </a:t>
            </a:r>
            <a:r>
              <a:rPr lang="en-US" dirty="0" err="1" smtClean="0"/>
              <a:t>testbed</a:t>
            </a:r>
            <a:r>
              <a:rPr lang="en-US" dirty="0" smtClean="0"/>
              <a:t>, rapid build &amp; test of patches from HTCondor team</a:t>
            </a:r>
          </a:p>
          <a:p>
            <a:pPr lvl="1"/>
            <a:r>
              <a:rPr lang="en-US" dirty="0" smtClean="0"/>
              <a:t>Built new monitoring interface</a:t>
            </a:r>
          </a:p>
          <a:p>
            <a:pPr lvl="1"/>
            <a:r>
              <a:rPr lang="en-US" dirty="0" smtClean="0"/>
              <a:t>After many iterations had working </a:t>
            </a:r>
            <a:r>
              <a:rPr lang="en-US" dirty="0" err="1" smtClean="0"/>
              <a:t>config</a:t>
            </a:r>
            <a:r>
              <a:rPr lang="en-US" dirty="0" smtClean="0"/>
              <a:t> with Partitionable slots and Hierarchical Group Quotas with </a:t>
            </a:r>
            <a:r>
              <a:rPr lang="en-US" dirty="0" err="1" smtClean="0"/>
              <a:t>accept_surplus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3194"/>
            <a:ext cx="3886200" cy="1835027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963097"/>
            <a:ext cx="3886199" cy="183502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15790" y="3268980"/>
            <a:ext cx="417195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34840" y="5295900"/>
            <a:ext cx="4171950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06790" y="2795927"/>
            <a:ext cx="563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Should Stay Here</a:t>
            </a:r>
            <a:endParaRPr lang="en-US" sz="700" dirty="0"/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 flipH="1">
            <a:off x="8606790" y="3103704"/>
            <a:ext cx="281940" cy="165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80120" y="4880610"/>
            <a:ext cx="563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Now it does!</a:t>
            </a:r>
            <a:endParaRPr lang="en-US" sz="700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8587740" y="5188387"/>
            <a:ext cx="274320" cy="107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Bugfix</a:t>
            </a:r>
            <a:r>
              <a:rPr lang="en-US" dirty="0" smtClean="0"/>
              <a:t> </a:t>
            </a:r>
            <a:r>
              <a:rPr lang="en-US" dirty="0" err="1" smtClean="0"/>
              <a:t>Testbed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012189"/>
          </a:xfrm>
        </p:spPr>
        <p:txBody>
          <a:bodyPr/>
          <a:lstStyle/>
          <a:p>
            <a:r>
              <a:rPr lang="en-US" dirty="0" smtClean="0"/>
              <a:t>Rapid build, test, deploy cycle from </a:t>
            </a:r>
            <a:r>
              <a:rPr lang="en-US" dirty="0" err="1" smtClean="0"/>
              <a:t>git</a:t>
            </a:r>
            <a:r>
              <a:rPr lang="en-US" dirty="0" smtClean="0"/>
              <a:t> patches</a:t>
            </a:r>
          </a:p>
          <a:p>
            <a:pPr lvl="1"/>
            <a:r>
              <a:rPr lang="en-US" dirty="0" smtClean="0"/>
              <a:t>Email patch</a:t>
            </a:r>
          </a:p>
          <a:p>
            <a:pPr lvl="1"/>
            <a:r>
              <a:rPr lang="en-US" dirty="0" smtClean="0"/>
              <a:t>Rebuild condor</a:t>
            </a:r>
          </a:p>
          <a:p>
            <a:pPr lvl="1"/>
            <a:r>
              <a:rPr lang="en-US" dirty="0" smtClean="0"/>
              <a:t>Run test-feeder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012189"/>
          </a:xfrm>
        </p:spPr>
        <p:txBody>
          <a:bodyPr/>
          <a:lstStyle/>
          <a:p>
            <a:r>
              <a:rPr lang="en-US" dirty="0" smtClean="0"/>
              <a:t>Job Feeder</a:t>
            </a:r>
          </a:p>
          <a:p>
            <a:pPr lvl="1"/>
            <a:r>
              <a:rPr lang="en-US" dirty="0" smtClean="0"/>
              <a:t>Defines groups in </a:t>
            </a:r>
            <a:r>
              <a:rPr lang="en-US" dirty="0" err="1" smtClean="0"/>
              <a:t>config</a:t>
            </a:r>
            <a:r>
              <a:rPr lang="en-US" dirty="0" smtClean="0"/>
              <a:t>-file with different random length-ranges and requirements</a:t>
            </a:r>
          </a:p>
          <a:p>
            <a:pPr lvl="1"/>
            <a:r>
              <a:rPr lang="en-US" dirty="0" smtClean="0"/>
              <a:t>Variable workload—keep N jobs idle in each queue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6" y="4357878"/>
            <a:ext cx="6697848" cy="155942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HTCondorWeek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0D0B-3B55-4614-A291-D9D767AEB5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70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4054</TotalTime>
  <Words>1320</Words>
  <Application>Microsoft Office PowerPoint</Application>
  <PresentationFormat>On-screen Show (4:3)</PresentationFormat>
  <Paragraphs>263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HTCondor at the RACF</vt:lpstr>
      <vt:lpstr>RACF Overview</vt:lpstr>
      <vt:lpstr>Supporting Multicore</vt:lpstr>
      <vt:lpstr>Supporting Multicore</vt:lpstr>
      <vt:lpstr>Defragmentation Policy</vt:lpstr>
      <vt:lpstr>Multicore in Dedicated Queues</vt:lpstr>
      <vt:lpstr>Multicore in common Queue</vt:lpstr>
      <vt:lpstr>Fixing bugs in HTCondor</vt:lpstr>
      <vt:lpstr>Bugfix Testbed Details</vt:lpstr>
      <vt:lpstr>Current Multicore Status</vt:lpstr>
      <vt:lpstr>Issue With High Memory Jobs</vt:lpstr>
      <vt:lpstr>Goals</vt:lpstr>
      <vt:lpstr>Problem of Weights and Costs</vt:lpstr>
      <vt:lpstr>Implications</vt:lpstr>
      <vt:lpstr>ATLAS Load Balancing</vt:lpstr>
      <vt:lpstr>PHENIX Job Placement</vt:lpstr>
      <vt:lpstr>PHENIX Job Placement</vt:lpstr>
      <vt:lpstr>PHENIX Job Placement Results</vt:lpstr>
      <vt:lpstr>PHENIX Job Placement Results</vt:lpstr>
      <vt:lpstr>PHENIX Job Placement Results</vt:lpstr>
      <vt:lpstr>PHENIX Job Placement Results</vt:lpstr>
      <vt:lpstr>THANK YOU</vt:lpstr>
      <vt:lpstr>Configuration Changes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Jobs in our ATLAS workflow</dc:title>
  <dc:creator>William</dc:creator>
  <cp:lastModifiedBy>William Strecker-Kellogg</cp:lastModifiedBy>
  <cp:revision>104</cp:revision>
  <dcterms:created xsi:type="dcterms:W3CDTF">2014-04-16T16:18:59Z</dcterms:created>
  <dcterms:modified xsi:type="dcterms:W3CDTF">2014-04-28T15:50:01Z</dcterms:modified>
</cp:coreProperties>
</file>