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8"/>
  </p:notesMasterIdLst>
  <p:sldIdLst>
    <p:sldId id="256" r:id="rId3"/>
    <p:sldId id="293" r:id="rId4"/>
    <p:sldId id="281" r:id="rId5"/>
    <p:sldId id="294" r:id="rId6"/>
    <p:sldId id="307" r:id="rId7"/>
    <p:sldId id="292" r:id="rId8"/>
    <p:sldId id="285" r:id="rId9"/>
    <p:sldId id="308" r:id="rId10"/>
    <p:sldId id="309" r:id="rId11"/>
    <p:sldId id="310" r:id="rId12"/>
    <p:sldId id="329" r:id="rId13"/>
    <p:sldId id="316" r:id="rId14"/>
    <p:sldId id="324" r:id="rId15"/>
    <p:sldId id="321" r:id="rId16"/>
    <p:sldId id="317" r:id="rId17"/>
    <p:sldId id="322" r:id="rId18"/>
    <p:sldId id="318" r:id="rId19"/>
    <p:sldId id="332" r:id="rId20"/>
    <p:sldId id="323" r:id="rId21"/>
    <p:sldId id="319" r:id="rId22"/>
    <p:sldId id="326" r:id="rId23"/>
    <p:sldId id="333" r:id="rId24"/>
    <p:sldId id="328" r:id="rId25"/>
    <p:sldId id="330" r:id="rId26"/>
    <p:sldId id="33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97C0D1-2970-0F47-8626-A139BC0A91CA}">
          <p14:sldIdLst>
            <p14:sldId id="256"/>
            <p14:sldId id="293"/>
            <p14:sldId id="281"/>
            <p14:sldId id="294"/>
            <p14:sldId id="307"/>
            <p14:sldId id="292"/>
          </p14:sldIdLst>
        </p14:section>
        <p14:section name="Communication" id="{7FAC4ACD-688E-BE4A-B4FD-18FD9FFAB788}">
          <p14:sldIdLst>
            <p14:sldId id="285"/>
            <p14:sldId id="308"/>
            <p14:sldId id="309"/>
            <p14:sldId id="310"/>
            <p14:sldId id="329"/>
            <p14:sldId id="316"/>
            <p14:sldId id="324"/>
            <p14:sldId id="321"/>
            <p14:sldId id="317"/>
            <p14:sldId id="322"/>
            <p14:sldId id="318"/>
            <p14:sldId id="332"/>
            <p14:sldId id="323"/>
            <p14:sldId id="319"/>
            <p14:sldId id="326"/>
            <p14:sldId id="333"/>
            <p14:sldId id="328"/>
            <p14:sldId id="330"/>
            <p14:sldId id="331"/>
          </p14:sldIdLst>
        </p14:section>
        <p14:section name="Untitled Section" id="{6AD56347-F042-0C41-8043-66AEF451B9B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479E"/>
    <a:srgbClr val="78379E"/>
    <a:srgbClr val="FFAE32"/>
    <a:srgbClr val="EB8101"/>
    <a:srgbClr val="2DACE3"/>
    <a:srgbClr val="39AE41"/>
    <a:srgbClr val="A70101"/>
    <a:srgbClr val="203996"/>
    <a:srgbClr val="245496"/>
    <a:srgbClr val="357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75233" autoAdjust="0"/>
  </p:normalViewPr>
  <p:slideViewPr>
    <p:cSldViewPr snapToGrid="0" snapToObjects="1">
      <p:cViewPr varScale="1">
        <p:scale>
          <a:sx n="65" d="100"/>
          <a:sy n="65" d="100"/>
        </p:scale>
        <p:origin x="-2032" y="-112"/>
      </p:cViewPr>
      <p:guideLst>
        <p:guide orient="horz" pos="4316"/>
        <p:guide pos="11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84CEC-0CBB-D345-B8F6-90A1C3B2321B}" type="datetimeFigureOut">
              <a:rPr lang="en-US" smtClean="0"/>
              <a:t>4/25/14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9B416-783E-2546-8928-1D25214B2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2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a</a:t>
            </a:r>
            <a:r>
              <a:rPr lang="en-US" dirty="0" smtClean="0"/>
              <a:t>lso </a:t>
            </a:r>
            <a:r>
              <a:rPr lang="en-US" dirty="0" smtClean="0"/>
              <a:t>have an HPC cluster, managed</a:t>
            </a:r>
            <a:r>
              <a:rPr lang="en-US" baseline="0" dirty="0" smtClean="0"/>
              <a:t> with SLURM, but ‘backfilled’ with </a:t>
            </a:r>
            <a:r>
              <a:rPr lang="en-US" baseline="0" dirty="0" err="1" smtClean="0"/>
              <a:t>HTCondor</a:t>
            </a:r>
            <a:r>
              <a:rPr lang="en-US" baseline="0" dirty="0" smtClean="0"/>
              <a:t> jobs as part of the CHTC Pool.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9B416-783E-2546-8928-1D25214B29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7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r>
              <a:rPr lang="en-US" baseline="0" dirty="0" smtClean="0"/>
              <a:t> Systems Administrators Group (RSAG) on campus for researcher admins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9B416-783E-2546-8928-1D25214B29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1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CHTC also includes</a:t>
            </a:r>
            <a:r>
              <a:rPr lang="en-US" baseline="0" dirty="0" smtClean="0"/>
              <a:t> several members of the OSG software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9B416-783E-2546-8928-1D25214B29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7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9B416-783E-2546-8928-1D25214B2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6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9B416-783E-2546-8928-1D25214B29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97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Users are not usernames;</a:t>
            </a:r>
            <a:r>
              <a:rPr lang="en-US" baseline="0" dirty="0" smtClean="0"/>
              <a:t> they’re not an email ticket issue that needs to be resolved; they are not data, or compute needs, or a new technical solution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Users are people, people who, in most cases, have a fraction of the knowledge that you do in making decisions between available technologies …</a:t>
            </a:r>
          </a:p>
          <a:p>
            <a:r>
              <a:rPr lang="en-US" baseline="0" dirty="0" smtClean="0"/>
              <a:t>And HTC </a:t>
            </a:r>
            <a:r>
              <a:rPr lang="en-US" baseline="0" dirty="0" smtClean="0"/>
              <a:t>is just one method or technology available to them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prefer the term “Researchers”, as it’s more descriptive and conveys the fact that:</a:t>
            </a:r>
          </a:p>
          <a:p>
            <a:r>
              <a:rPr lang="en-US" baseline="0" dirty="0" smtClean="0"/>
              <a:t>-being a user of compute technologies is just PART of what a researcher does</a:t>
            </a:r>
          </a:p>
          <a:p>
            <a:r>
              <a:rPr lang="en-US" baseline="0" dirty="0" smtClean="0"/>
              <a:t>-most researchers spend much more time on other research activities than on computing</a:t>
            </a:r>
          </a:p>
          <a:p>
            <a:r>
              <a:rPr lang="en-US" baseline="0" dirty="0" smtClean="0"/>
              <a:t>-researchers spend much LESS time than you on computing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9B416-783E-2546-8928-1D25214B29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64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</a:t>
            </a:r>
          </a:p>
          <a:p>
            <a:endParaRPr lang="en-US" dirty="0" smtClean="0"/>
          </a:p>
          <a:p>
            <a:r>
              <a:rPr lang="en-US" dirty="0" smtClean="0"/>
              <a:t>Log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dagman</a:t>
            </a:r>
            <a:r>
              <a:rPr lang="en-US" dirty="0" smtClean="0"/>
              <a:t>, user log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9B416-783E-2546-8928-1D25214B29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5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50356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55244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Facilitating Research at UW-Madison with HTC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582613"/>
            <a:ext cx="2211387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992313"/>
            <a:ext cx="27082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10107"/>
            <a:ext cx="7772400" cy="2438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2236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233A-5A34-40E0-A1A1-99B0B6E85CD8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441425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DA78-F1AA-45FA-BBDC-EA195CD56571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937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02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2484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654D0-15E6-43C0-8E23-7812BAB9176F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2367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DE22-91E6-41E6-9071-80DF43D51D12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762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4E8F-6AB7-44F0-B4F4-C12EC6D8C7C0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977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90CD-3240-4B3F-9FE5-32681F45B731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0906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8FC3-7B73-4494-BD75-577CF8ADD787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755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2165C-11E1-4273-A8B7-B9B0430B83A6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77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3AA7-50BF-4F86-A4B6-8EDB8F3A4F44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75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9F24-0863-4049-AF6F-1632C31B50B8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761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01F40-B2FA-494C-9287-D8042299DFEB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89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51816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40560"/>
            <a:ext cx="6508377" cy="418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4/25/14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Facilitating Research at UW-Madison with HTC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355725"/>
            <a:ext cx="8399462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8" name="Picture 1" descr="CHTC_logo_color_horiz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88"/>
            <a:ext cx="2762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0" y="625475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A01F40-B2FA-494C-9287-D8042299DFEB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/>
              <a:ea typeface="MS PGothic" pitchFamily="34" charset="-128"/>
            </a:endParaRPr>
          </a:p>
        </p:txBody>
      </p:sp>
      <p:pic>
        <p:nvPicPr>
          <p:cNvPr id="1031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6181725"/>
            <a:ext cx="27082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5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64" y="4402213"/>
            <a:ext cx="8507114" cy="10486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Communicating with Users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900" dirty="0" smtClean="0">
                <a:solidFill>
                  <a:schemeClr val="tx1"/>
                </a:solidFill>
              </a:rPr>
              <a:t>about </a:t>
            </a:r>
            <a:r>
              <a:rPr lang="en-US" sz="2900" dirty="0" err="1" smtClean="0">
                <a:solidFill>
                  <a:schemeClr val="tx1"/>
                </a:solidFill>
              </a:rPr>
              <a:t>HTCondor</a:t>
            </a:r>
            <a:r>
              <a:rPr lang="en-US" sz="2900" dirty="0" smtClean="0">
                <a:solidFill>
                  <a:schemeClr val="tx1"/>
                </a:solidFill>
              </a:rPr>
              <a:t> and High Throughput Computing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3229" y="5626925"/>
            <a:ext cx="6503349" cy="853211"/>
          </a:xfrm>
        </p:spPr>
        <p:txBody>
          <a:bodyPr>
            <a:noAutofit/>
          </a:bodyPr>
          <a:lstStyle/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Lauren Michael, Research Computing Facilitator</a:t>
            </a:r>
          </a:p>
          <a:p>
            <a:pPr algn="r"/>
            <a:r>
              <a:rPr lang="en-US" sz="2000" dirty="0" err="1" smtClean="0"/>
              <a:t>HTCondor</a:t>
            </a:r>
            <a:r>
              <a:rPr lang="en-US" sz="2000" dirty="0" smtClean="0"/>
              <a:t> Week </a:t>
            </a:r>
            <a:r>
              <a:rPr lang="en-US" sz="2000" dirty="0" smtClean="0"/>
              <a:t>2014</a:t>
            </a:r>
          </a:p>
          <a:p>
            <a:pPr algn="r"/>
            <a:endParaRPr lang="en-US" sz="2000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9" y="634047"/>
            <a:ext cx="4761847" cy="31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78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/>
              <a:t>Know Your People</a:t>
            </a:r>
            <a:endParaRPr lang="en-US" sz="5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0726" y="2051920"/>
            <a:ext cx="798892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0000"/>
                </a:solidFill>
              </a:rPr>
              <a:t>1. What is the person’s understanding of relevant terms?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RAM, CPU, node, high-throughput computing (HTC)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3000" b="1" dirty="0" smtClean="0">
                <a:solidFill>
                  <a:srgbClr val="000000"/>
                </a:solidFill>
              </a:rPr>
              <a:t>2. What relevant experience does the person posses?</a:t>
            </a:r>
          </a:p>
          <a:p>
            <a:r>
              <a:rPr lang="en-US" sz="2400" dirty="0" err="1" smtClean="0">
                <a:solidFill>
                  <a:srgbClr val="000000"/>
                </a:solidFill>
              </a:rPr>
              <a:t>unix</a:t>
            </a:r>
            <a:r>
              <a:rPr lang="en-US" sz="2400" dirty="0" smtClean="0">
                <a:solidFill>
                  <a:srgbClr val="000000"/>
                </a:solidFill>
              </a:rPr>
              <a:t> command line? </a:t>
            </a:r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rogramming? schedulers?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3000" b="1" dirty="0" smtClean="0">
                <a:solidFill>
                  <a:srgbClr val="000000"/>
                </a:solidFill>
              </a:rPr>
              <a:t>3. Is the person following what you say?</a:t>
            </a:r>
          </a:p>
        </p:txBody>
      </p:sp>
    </p:spTree>
    <p:extLst>
      <p:ext uri="{BB962C8B-B14F-4D97-AF65-F5344CB8AC3E}">
        <p14:creationId xmlns:p14="http://schemas.microsoft.com/office/powerpoint/2010/main" val="154023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4328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Provide Clear Explanations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0726" y="1797926"/>
            <a:ext cx="7988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Cater your communication to the person.</a:t>
            </a:r>
            <a:endParaRPr lang="en-US" sz="3000" b="1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(more difficult - but more IMPORTANT - in email)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Keep things simple.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-</a:t>
            </a:r>
            <a:r>
              <a:rPr lang="en-US" sz="2400" dirty="0" smtClean="0">
                <a:solidFill>
                  <a:srgbClr val="000000"/>
                </a:solidFill>
              </a:rPr>
              <a:t>Avoid unnecessary details, but allude to them.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-Start with the “big picture”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Introduce new vocabulary when </a:t>
            </a:r>
            <a:r>
              <a:rPr lang="en-US" sz="2800" b="1" u="sng" dirty="0">
                <a:solidFill>
                  <a:srgbClr val="000000"/>
                </a:solidFill>
              </a:rPr>
              <a:t>necessary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Define terms. Be consistent.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-Avoid “terms of confusion”</a:t>
            </a:r>
          </a:p>
        </p:txBody>
      </p:sp>
    </p:spTree>
    <p:extLst>
      <p:ext uri="{BB962C8B-B14F-4D97-AF65-F5344CB8AC3E}">
        <p14:creationId xmlns:p14="http://schemas.microsoft.com/office/powerpoint/2010/main" val="418201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5000" b="1" dirty="0" smtClean="0"/>
              <a:t>“high level”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25582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9340" y="2344990"/>
            <a:ext cx="79889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Computer Geek:		Many Users: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3000" b="1" dirty="0" smtClean="0">
                <a:solidFill>
                  <a:srgbClr val="000000"/>
                </a:solidFill>
              </a:rPr>
              <a:t>… of abstraction		… of complexity</a:t>
            </a:r>
          </a:p>
          <a:p>
            <a:r>
              <a:rPr lang="en-US" sz="3000" b="1" dirty="0" smtClean="0">
                <a:solidFill>
                  <a:srgbClr val="000000"/>
                </a:solidFill>
              </a:rPr>
              <a:t>“bird’s eye view”	</a:t>
            </a:r>
            <a:r>
              <a:rPr lang="en-US" sz="3000" b="1" dirty="0">
                <a:solidFill>
                  <a:srgbClr val="000000"/>
                </a:solidFill>
              </a:rPr>
              <a:t>	</a:t>
            </a:r>
            <a:r>
              <a:rPr lang="en-US" sz="3000" b="1" dirty="0" smtClean="0">
                <a:solidFill>
                  <a:srgbClr val="000000"/>
                </a:solidFill>
              </a:rPr>
              <a:t>… of detail</a:t>
            </a:r>
          </a:p>
          <a:p>
            <a:r>
              <a:rPr lang="en-US" sz="3000" b="1" dirty="0" smtClean="0">
                <a:solidFill>
                  <a:srgbClr val="000000"/>
                </a:solidFill>
              </a:rPr>
              <a:t>“big picture”		</a:t>
            </a:r>
            <a:r>
              <a:rPr lang="en-US" sz="3000" b="1" dirty="0">
                <a:solidFill>
                  <a:srgbClr val="000000"/>
                </a:solidFill>
              </a:rPr>
              <a:t>	</a:t>
            </a:r>
            <a:r>
              <a:rPr lang="en-US" sz="3000" b="1" dirty="0" smtClean="0">
                <a:solidFill>
                  <a:srgbClr val="000000"/>
                </a:solidFill>
              </a:rPr>
              <a:t>“</a:t>
            </a:r>
            <a:r>
              <a:rPr lang="en-US" sz="3000" b="1" dirty="0">
                <a:solidFill>
                  <a:srgbClr val="000000"/>
                </a:solidFill>
              </a:rPr>
              <a:t>advanced”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5000" b="1" dirty="0" smtClean="0"/>
              <a:t>“high level”</a:t>
            </a:r>
            <a:endParaRPr lang="en-US" sz="5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467" b="21682"/>
          <a:stretch/>
        </p:blipFill>
        <p:spPr>
          <a:xfrm>
            <a:off x="755162" y="3067530"/>
            <a:ext cx="3517900" cy="1660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653" b="26347"/>
          <a:stretch/>
        </p:blipFill>
        <p:spPr>
          <a:xfrm>
            <a:off x="5509846" y="2896475"/>
            <a:ext cx="2616895" cy="18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6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37418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5000" b="1" dirty="0" smtClean="0"/>
              <a:t>“high level” alternatives</a:t>
            </a:r>
            <a:endParaRPr lang="en-US" sz="5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9340" y="2344990"/>
            <a:ext cx="7988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srgbClr val="0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“big picture”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“Basically, …”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“If we step back …”</a:t>
            </a:r>
          </a:p>
          <a:p>
            <a:pPr algn="ctr"/>
            <a:endParaRPr lang="en-US" sz="4000" dirty="0" smtClean="0">
              <a:solidFill>
                <a:srgbClr val="0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or, just define what you mean</a:t>
            </a:r>
          </a:p>
        </p:txBody>
      </p:sp>
    </p:spTree>
    <p:extLst>
      <p:ext uri="{BB962C8B-B14F-4D97-AF65-F5344CB8AC3E}">
        <p14:creationId xmlns:p14="http://schemas.microsoft.com/office/powerpoint/2010/main" val="51102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84614" y="3282460"/>
            <a:ext cx="3751385" cy="3302000"/>
          </a:xfrm>
          <a:prstGeom prst="roundRect">
            <a:avLst/>
          </a:prstGeom>
          <a:solidFill>
            <a:srgbClr val="2454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586891" y="3282460"/>
            <a:ext cx="836245" cy="3243382"/>
          </a:xfrm>
          <a:prstGeom prst="roundRect">
            <a:avLst/>
          </a:prstGeom>
          <a:solidFill>
            <a:srgbClr val="2454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83354" y="3282460"/>
            <a:ext cx="836245" cy="3243382"/>
          </a:xfrm>
          <a:prstGeom prst="roundRect">
            <a:avLst/>
          </a:prstGeom>
          <a:solidFill>
            <a:srgbClr val="2454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020625" y="3446478"/>
            <a:ext cx="1" cy="2880002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017086" y="3446478"/>
            <a:ext cx="1" cy="2880002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5345702" y="3438609"/>
            <a:ext cx="1" cy="2880002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6322625" y="3462062"/>
            <a:ext cx="1" cy="2880002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221394" y="3446478"/>
            <a:ext cx="1" cy="2880002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139702" y="3462062"/>
            <a:ext cx="1" cy="2880002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593965" y="3282460"/>
            <a:ext cx="836245" cy="3243382"/>
          </a:xfrm>
          <a:prstGeom prst="roundRect">
            <a:avLst/>
          </a:prstGeom>
          <a:solidFill>
            <a:srgbClr val="2454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90428" y="3282460"/>
            <a:ext cx="836245" cy="3243382"/>
          </a:xfrm>
          <a:prstGeom prst="roundRect">
            <a:avLst/>
          </a:prstGeom>
          <a:solidFill>
            <a:srgbClr val="2454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1015999" y="3450382"/>
            <a:ext cx="1" cy="2880002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37418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5000" b="1" dirty="0" smtClean="0"/>
              <a:t>“parallel”, “parallelize”</a:t>
            </a:r>
            <a:endParaRPr lang="en-US" sz="5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3077" y="2462218"/>
            <a:ext cx="853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     high-throughput		  high-performance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9006" y="3649744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15102" y="4368746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11198" y="5087748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07294" y="5806750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04074" y="3645840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700170" y="4364842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715804" y="5083844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11900" y="5802846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704474" y="3645840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700570" y="4364842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716204" y="5083844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712300" y="5802846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056539" y="3712274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052635" y="4411738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48731" y="5111202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044827" y="5810666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5990459" y="3712274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986555" y="4411738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002189" y="5111202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5998285" y="5810666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904841" y="3708370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6900937" y="4407834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6916571" y="5107298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912667" y="5806762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827089" y="3708370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7823185" y="4407834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7838819" y="5107298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834915" y="5806762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>
            <a:off x="2028071" y="3446478"/>
            <a:ext cx="1" cy="2880002"/>
          </a:xfrm>
          <a:prstGeom prst="line">
            <a:avLst/>
          </a:prstGeom>
          <a:ln w="76200" cmpd="sng">
            <a:solidFill>
              <a:srgbClr val="FFAE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711540" y="3649744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707636" y="4368746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723270" y="5087748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719366" y="5806750"/>
            <a:ext cx="621324" cy="527538"/>
          </a:xfrm>
          <a:prstGeom prst="roundRect">
            <a:avLst/>
          </a:prstGeom>
          <a:solidFill>
            <a:srgbClr val="2DACE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37418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5000" b="1" dirty="0" smtClean="0"/>
              <a:t>“parallel” alternatives</a:t>
            </a:r>
            <a:endParaRPr lang="en-US" sz="5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2559908"/>
            <a:ext cx="83741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“independent tasks”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“separate jobs”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-versus-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“</a:t>
            </a:r>
            <a:r>
              <a:rPr lang="en-US" sz="4000" dirty="0">
                <a:solidFill>
                  <a:srgbClr val="000000"/>
                </a:solidFill>
              </a:rPr>
              <a:t>parallelize within the program”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“multi-thread”, “MP”, “MPI”</a:t>
            </a:r>
          </a:p>
        </p:txBody>
      </p:sp>
    </p:spTree>
    <p:extLst>
      <p:ext uri="{BB962C8B-B14F-4D97-AF65-F5344CB8AC3E}">
        <p14:creationId xmlns:p14="http://schemas.microsoft.com/office/powerpoint/2010/main" val="169913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21787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5000" b="1" dirty="0" smtClean="0"/>
              <a:t>“cluster” – define terms</a:t>
            </a:r>
            <a:endParaRPr lang="en-US" sz="5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3067896"/>
            <a:ext cx="83741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0000"/>
                </a:solidFill>
              </a:rPr>
              <a:t>HTCondor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$(cluster) 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-or-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an organized set of hardware?</a:t>
            </a:r>
            <a:endParaRPr lang="en-US" sz="3000" dirty="0" smtClean="0">
              <a:solidFill>
                <a:srgbClr val="000000"/>
              </a:solidFill>
            </a:endParaRPr>
          </a:p>
          <a:p>
            <a:pPr algn="ctr"/>
            <a:endParaRPr lang="en-US" sz="4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9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5000" b="1" dirty="0" smtClean="0"/>
              <a:t>“job”</a:t>
            </a:r>
            <a:endParaRPr lang="en-US" sz="5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2559908"/>
            <a:ext cx="837418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000000"/>
                </a:solidFill>
              </a:rPr>
              <a:t>Can be</a:t>
            </a:r>
            <a:r>
              <a:rPr lang="en-US" sz="4000" dirty="0" smtClean="0">
                <a:solidFill>
                  <a:srgbClr val="000000"/>
                </a:solidFill>
              </a:rPr>
              <a:t> used to describe: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-a program and what it does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-an item in the queue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-all items from a single submit file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-all items of the same </a:t>
            </a:r>
            <a:r>
              <a:rPr lang="en-US" sz="3000" dirty="0" err="1" smtClean="0">
                <a:solidFill>
                  <a:srgbClr val="000000"/>
                </a:solidFill>
              </a:rPr>
              <a:t>HTCondor</a:t>
            </a:r>
            <a:r>
              <a:rPr lang="en-US" sz="3000" dirty="0" smtClean="0">
                <a:solidFill>
                  <a:srgbClr val="000000"/>
                </a:solidFill>
              </a:rPr>
              <a:t> “cluster”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-an entire workflow (DAG)</a:t>
            </a:r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791174" y="1540502"/>
            <a:ext cx="2040209" cy="1729695"/>
            <a:chOff x="593965" y="3282460"/>
            <a:chExt cx="3825634" cy="3243382"/>
          </a:xfrm>
        </p:grpSpPr>
        <p:sp>
          <p:nvSpPr>
            <p:cNvPr id="34" name="Rounded Rectangle 33"/>
            <p:cNvSpPr/>
            <p:nvPr/>
          </p:nvSpPr>
          <p:spPr>
            <a:xfrm>
              <a:off x="2586891" y="3282460"/>
              <a:ext cx="836245" cy="3243382"/>
            </a:xfrm>
            <a:prstGeom prst="roundRect">
              <a:avLst/>
            </a:prstGeom>
            <a:solidFill>
              <a:srgbClr val="2454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583354" y="3282460"/>
              <a:ext cx="836245" cy="3243382"/>
            </a:xfrm>
            <a:prstGeom prst="roundRect">
              <a:avLst/>
            </a:prstGeom>
            <a:solidFill>
              <a:srgbClr val="2454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3020625" y="3446478"/>
              <a:ext cx="1" cy="2880002"/>
            </a:xfrm>
            <a:prstGeom prst="line">
              <a:avLst/>
            </a:prstGeom>
            <a:ln w="76200" cmpd="sng">
              <a:solidFill>
                <a:srgbClr val="FFAE3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4017086" y="3446478"/>
              <a:ext cx="1" cy="2880002"/>
            </a:xfrm>
            <a:prstGeom prst="line">
              <a:avLst/>
            </a:prstGeom>
            <a:ln w="76200" cmpd="sng">
              <a:solidFill>
                <a:srgbClr val="FFAE3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ed Rectangle 37"/>
            <p:cNvSpPr/>
            <p:nvPr/>
          </p:nvSpPr>
          <p:spPr>
            <a:xfrm>
              <a:off x="593965" y="3282460"/>
              <a:ext cx="836245" cy="3243382"/>
            </a:xfrm>
            <a:prstGeom prst="roundRect">
              <a:avLst/>
            </a:prstGeom>
            <a:solidFill>
              <a:srgbClr val="2454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590428" y="3282460"/>
              <a:ext cx="836245" cy="3243382"/>
            </a:xfrm>
            <a:prstGeom prst="roundRect">
              <a:avLst/>
            </a:prstGeom>
            <a:solidFill>
              <a:srgbClr val="24549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1015999" y="3450382"/>
              <a:ext cx="1" cy="2880002"/>
            </a:xfrm>
            <a:prstGeom prst="line">
              <a:avLst/>
            </a:prstGeom>
            <a:ln w="76200" cmpd="sng">
              <a:solidFill>
                <a:srgbClr val="FFAE3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719006" y="3649744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15102" y="4368746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11198" y="5087748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07294" y="5806750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04074" y="3645840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00170" y="4364842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715804" y="5083844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11900" y="5802846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704474" y="3645840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700570" y="4364842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716204" y="5083844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712300" y="5802846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2028071" y="3446478"/>
              <a:ext cx="1" cy="2880002"/>
            </a:xfrm>
            <a:prstGeom prst="line">
              <a:avLst/>
            </a:prstGeom>
            <a:ln w="76200" cmpd="sng">
              <a:solidFill>
                <a:srgbClr val="FFAE3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ounded Rectangle 53"/>
            <p:cNvSpPr/>
            <p:nvPr/>
          </p:nvSpPr>
          <p:spPr>
            <a:xfrm>
              <a:off x="1711540" y="3649744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707636" y="4368746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723270" y="5087748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719366" y="5806750"/>
              <a:ext cx="621324" cy="527538"/>
            </a:xfrm>
            <a:prstGeom prst="roundRect">
              <a:avLst/>
            </a:prstGeom>
            <a:solidFill>
              <a:srgbClr val="2DACE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249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25695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5000" b="1" dirty="0" smtClean="0"/>
              <a:t>“job” – define terms first</a:t>
            </a:r>
            <a:endParaRPr lang="en-US" sz="5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9340" y="2579446"/>
            <a:ext cx="79889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“Referring to each submit file as a ‘batch’, and each queued process as a ‘job’ …”</a:t>
            </a:r>
          </a:p>
          <a:p>
            <a:pPr algn="ctr"/>
            <a:endParaRPr lang="en-US" sz="3600" dirty="0" smtClean="0">
              <a:solidFill>
                <a:srgbClr val="00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“So, your first DAG node submits 10 jobs …</a:t>
            </a:r>
          </a:p>
        </p:txBody>
      </p:sp>
    </p:spTree>
    <p:extLst>
      <p:ext uri="{BB962C8B-B14F-4D97-AF65-F5344CB8AC3E}">
        <p14:creationId xmlns:p14="http://schemas.microsoft.com/office/powerpoint/2010/main" val="321044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4950" y="1115471"/>
            <a:ext cx="8821737" cy="422751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accent1"/>
                </a:solidFill>
                <a:latin typeface="News Gothic MT"/>
                <a:cs typeface="News Gothic MT"/>
              </a:rPr>
              <a:t>C</a:t>
            </a:r>
            <a:r>
              <a:rPr lang="en-US" sz="2800" dirty="0" smtClean="0">
                <a:latin typeface="News Gothic MT"/>
                <a:cs typeface="News Gothic MT"/>
              </a:rPr>
              <a:t>enter </a:t>
            </a:r>
            <a:r>
              <a:rPr lang="en-US" sz="2800" dirty="0">
                <a:latin typeface="News Gothic MT"/>
                <a:cs typeface="News Gothic MT"/>
              </a:rPr>
              <a:t>for </a:t>
            </a:r>
            <a:r>
              <a:rPr lang="en-US" sz="2800" b="1" dirty="0">
                <a:solidFill>
                  <a:srgbClr val="990000"/>
                </a:solidFill>
                <a:latin typeface="News Gothic MT"/>
                <a:cs typeface="News Gothic MT"/>
              </a:rPr>
              <a:t>H</a:t>
            </a:r>
            <a:r>
              <a:rPr lang="en-US" sz="2800" dirty="0">
                <a:latin typeface="News Gothic MT"/>
                <a:cs typeface="News Gothic MT"/>
              </a:rPr>
              <a:t>igh </a:t>
            </a:r>
            <a:r>
              <a:rPr lang="en-US" sz="2800" b="1" dirty="0">
                <a:solidFill>
                  <a:srgbClr val="990000"/>
                </a:solidFill>
                <a:latin typeface="News Gothic MT"/>
                <a:cs typeface="News Gothic MT"/>
              </a:rPr>
              <a:t>T</a:t>
            </a:r>
            <a:r>
              <a:rPr lang="en-US" sz="2800" dirty="0">
                <a:latin typeface="News Gothic MT"/>
                <a:cs typeface="News Gothic MT"/>
              </a:rPr>
              <a:t>hroughput </a:t>
            </a:r>
            <a:r>
              <a:rPr lang="en-US" sz="2800" b="1" dirty="0" smtClean="0">
                <a:solidFill>
                  <a:srgbClr val="990000"/>
                </a:solidFill>
                <a:latin typeface="News Gothic MT"/>
                <a:cs typeface="News Gothic MT"/>
              </a:rPr>
              <a:t>C</a:t>
            </a:r>
            <a:r>
              <a:rPr lang="en-US" sz="2800" dirty="0" smtClean="0">
                <a:latin typeface="News Gothic MT"/>
                <a:cs typeface="News Gothic MT"/>
              </a:rPr>
              <a:t>omputing, </a:t>
            </a:r>
            <a:r>
              <a:rPr lang="en-US" sz="2800" dirty="0">
                <a:latin typeface="News Gothic MT"/>
                <a:cs typeface="News Gothic MT"/>
              </a:rPr>
              <a:t>est. 2006</a:t>
            </a:r>
          </a:p>
          <a:p>
            <a:endParaRPr lang="en-US" sz="2600" b="1" dirty="0" smtClean="0">
              <a:latin typeface="News Gothic MT"/>
              <a:cs typeface="News Gothic MT"/>
            </a:endParaRPr>
          </a:p>
          <a:p>
            <a:r>
              <a:rPr lang="en-US" sz="2600" b="1" dirty="0" smtClean="0">
                <a:latin typeface="News Gothic MT"/>
                <a:cs typeface="News Gothic MT"/>
              </a:rPr>
              <a:t>Large</a:t>
            </a:r>
            <a:r>
              <a:rPr lang="en-US" sz="2600" b="1" dirty="0">
                <a:latin typeface="News Gothic MT"/>
                <a:cs typeface="News Gothic MT"/>
              </a:rPr>
              <a:t>-</a:t>
            </a:r>
            <a:r>
              <a:rPr lang="en-US" sz="2600" b="1" dirty="0" smtClean="0">
                <a:latin typeface="News Gothic MT"/>
                <a:cs typeface="News Gothic MT"/>
              </a:rPr>
              <a:t>scale, campus-shared computing systems</a:t>
            </a:r>
          </a:p>
          <a:p>
            <a:pPr lvl="1"/>
            <a:r>
              <a:rPr lang="en-US" sz="2000" dirty="0">
                <a:latin typeface="News Gothic MT"/>
                <a:cs typeface="News Gothic MT"/>
              </a:rPr>
              <a:t>c</a:t>
            </a:r>
            <a:r>
              <a:rPr lang="en-US" sz="2000" dirty="0" smtClean="0">
                <a:latin typeface="News Gothic MT"/>
                <a:cs typeface="News Gothic MT"/>
              </a:rPr>
              <a:t>ampus high-throughput (HTC) grid </a:t>
            </a:r>
            <a:r>
              <a:rPr lang="en-US" sz="2000" dirty="0" smtClean="0">
                <a:latin typeface="News Gothic MT"/>
                <a:cs typeface="News Gothic MT"/>
              </a:rPr>
              <a:t>and 			high</a:t>
            </a:r>
            <a:r>
              <a:rPr lang="en-US" sz="2000" dirty="0" smtClean="0">
                <a:latin typeface="News Gothic MT"/>
                <a:cs typeface="News Gothic MT"/>
              </a:rPr>
              <a:t>-performance (HPC) cluster resources</a:t>
            </a:r>
          </a:p>
          <a:p>
            <a:pPr lvl="1"/>
            <a:endParaRPr lang="en-US" sz="2000" dirty="0" smtClean="0">
              <a:latin typeface="News Gothic MT"/>
              <a:cs typeface="News Gothic MT"/>
            </a:endParaRPr>
          </a:p>
          <a:p>
            <a:pPr lvl="1"/>
            <a:r>
              <a:rPr lang="en-US" sz="2000" b="1" dirty="0">
                <a:latin typeface="News Gothic MT"/>
                <a:cs typeface="News Gothic MT"/>
              </a:rPr>
              <a:t>a</a:t>
            </a:r>
            <a:r>
              <a:rPr lang="en-US" sz="2000" b="1" dirty="0" smtClean="0">
                <a:latin typeface="News Gothic MT"/>
                <a:cs typeface="News Gothic MT"/>
              </a:rPr>
              <a:t>ll standard services 						provided </a:t>
            </a:r>
            <a:r>
              <a:rPr lang="en-US" sz="2000" b="1" u="sng" dirty="0" smtClean="0">
                <a:latin typeface="News Gothic MT"/>
                <a:cs typeface="News Gothic MT"/>
              </a:rPr>
              <a:t>free-of-charge</a:t>
            </a:r>
            <a:endParaRPr lang="en-US" sz="2000" b="1" u="sng" dirty="0">
              <a:latin typeface="News Gothic MT"/>
              <a:cs typeface="News Gothic MT"/>
            </a:endParaRPr>
          </a:p>
          <a:p>
            <a:pPr lvl="1"/>
            <a:r>
              <a:rPr lang="en-US" sz="2000" dirty="0" smtClean="0">
                <a:latin typeface="News Gothic MT"/>
                <a:cs typeface="News Gothic MT"/>
              </a:rPr>
              <a:t>hardware buy</a:t>
            </a:r>
            <a:r>
              <a:rPr lang="en-US" sz="2000" dirty="0">
                <a:latin typeface="News Gothic MT"/>
                <a:cs typeface="News Gothic MT"/>
              </a:rPr>
              <a:t>-in options </a:t>
            </a:r>
            <a:r>
              <a:rPr lang="en-US" sz="2000" dirty="0" smtClean="0">
                <a:latin typeface="News Gothic MT"/>
                <a:cs typeface="News Gothic MT"/>
              </a:rPr>
              <a:t>						for </a:t>
            </a:r>
            <a:r>
              <a:rPr lang="en-US" sz="2000" i="1" dirty="0">
                <a:latin typeface="News Gothic MT"/>
                <a:cs typeface="News Gothic MT"/>
              </a:rPr>
              <a:t>priority</a:t>
            </a:r>
            <a:r>
              <a:rPr lang="en-US" sz="2000" dirty="0">
                <a:latin typeface="News Gothic MT"/>
                <a:cs typeface="News Gothic MT"/>
              </a:rPr>
              <a:t> </a:t>
            </a:r>
            <a:r>
              <a:rPr lang="en-US" sz="2000" dirty="0" smtClean="0">
                <a:latin typeface="News Gothic MT"/>
                <a:cs typeface="News Gothic MT"/>
              </a:rPr>
              <a:t>access </a:t>
            </a:r>
          </a:p>
          <a:p>
            <a:pPr lvl="1"/>
            <a:r>
              <a:rPr lang="en-US" sz="2000" dirty="0">
                <a:latin typeface="News Gothic MT"/>
                <a:cs typeface="News Gothic MT"/>
              </a:rPr>
              <a:t>a</a:t>
            </a:r>
            <a:r>
              <a:rPr lang="en-US" sz="2000" dirty="0" smtClean="0">
                <a:latin typeface="News Gothic MT"/>
                <a:cs typeface="News Gothic MT"/>
              </a:rPr>
              <a:t>utomatic access to the							 Open Science Grid (OSG</a:t>
            </a:r>
            <a:r>
              <a:rPr lang="en-US" sz="2000" dirty="0" smtClean="0">
                <a:latin typeface="News Gothic MT"/>
                <a:cs typeface="News Gothic MT"/>
              </a:rPr>
              <a:t>)</a:t>
            </a:r>
          </a:p>
          <a:p>
            <a:pPr lvl="1"/>
            <a:r>
              <a:rPr lang="en-US" sz="2000" dirty="0" err="1" smtClean="0">
                <a:latin typeface="News Gothic MT"/>
                <a:cs typeface="News Gothic MT"/>
              </a:rPr>
              <a:t>chtc.cs.wisc.edu</a:t>
            </a:r>
            <a:endParaRPr lang="en-US" dirty="0">
              <a:latin typeface="News Gothic MT"/>
              <a:cs typeface="News Gothic MT"/>
            </a:endParaRPr>
          </a:p>
          <a:p>
            <a:endParaRPr lang="en-US" dirty="0">
              <a:latin typeface="News Gothic MT"/>
              <a:cs typeface="News Gothic M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News Gothic MT"/>
                <a:cs typeface="News Gothic MT"/>
              </a:rPr>
              <a:t>CHTC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B233A-5A34-40E0-A1A1-99B0B6E85CD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News Gothic MT"/>
                <a:cs typeface="News Gothic MT"/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News Gothic MT"/>
              <a:cs typeface="News Gothic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471" t="8987" r="14087" b="24174"/>
          <a:stretch/>
        </p:blipFill>
        <p:spPr>
          <a:xfrm>
            <a:off x="4686069" y="3406327"/>
            <a:ext cx="4234992" cy="267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6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4328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4000" b="1" dirty="0" smtClean="0"/>
              <a:t>acronyms, </a:t>
            </a:r>
            <a:r>
              <a:rPr lang="en-US" sz="4000" b="1" dirty="0" err="1" smtClean="0"/>
              <a:t>abbrev’ns</a:t>
            </a:r>
            <a:r>
              <a:rPr lang="en-US" sz="4000" b="1" dirty="0" smtClean="0"/>
              <a:t>, and jargon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415686" y="4845527"/>
            <a:ext cx="10221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DNS</a:t>
            </a:r>
            <a:endParaRPr lang="en-US" sz="3000" b="1" dirty="0"/>
          </a:p>
        </p:txBody>
      </p:sp>
      <p:sp>
        <p:nvSpPr>
          <p:cNvPr id="3" name="TextBox 2"/>
          <p:cNvSpPr txBox="1"/>
          <p:nvPr/>
        </p:nvSpPr>
        <p:spPr>
          <a:xfrm rot="20764283">
            <a:off x="6389066" y="4005385"/>
            <a:ext cx="9507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TCP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 rot="1009250">
            <a:off x="2481395" y="3966315"/>
            <a:ext cx="11954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LDAP</a:t>
            </a:r>
            <a:endParaRPr lang="en-US" sz="3000" b="1" dirty="0"/>
          </a:p>
        </p:txBody>
      </p:sp>
      <p:sp>
        <p:nvSpPr>
          <p:cNvPr id="6" name="TextBox 5"/>
          <p:cNvSpPr txBox="1"/>
          <p:nvPr/>
        </p:nvSpPr>
        <p:spPr>
          <a:xfrm rot="564988">
            <a:off x="4884611" y="2657236"/>
            <a:ext cx="10547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wget</a:t>
            </a:r>
            <a:endParaRPr lang="en-US" sz="3000" b="1" dirty="0"/>
          </a:p>
        </p:txBody>
      </p:sp>
      <p:sp>
        <p:nvSpPr>
          <p:cNvPr id="7" name="TextBox 6"/>
          <p:cNvSpPr txBox="1"/>
          <p:nvPr/>
        </p:nvSpPr>
        <p:spPr>
          <a:xfrm rot="21047620">
            <a:off x="1406770" y="5373058"/>
            <a:ext cx="14960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schedd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 rot="675745">
            <a:off x="7131543" y="5783385"/>
            <a:ext cx="12988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/>
              <a:t>startd</a:t>
            </a:r>
            <a:endParaRPr lang="en-US" sz="3000" b="1" dirty="0"/>
          </a:p>
        </p:txBody>
      </p:sp>
      <p:sp>
        <p:nvSpPr>
          <p:cNvPr id="11" name="TextBox 10"/>
          <p:cNvSpPr txBox="1"/>
          <p:nvPr/>
        </p:nvSpPr>
        <p:spPr>
          <a:xfrm rot="20778441">
            <a:off x="925504" y="2821913"/>
            <a:ext cx="9217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FTP</a:t>
            </a:r>
            <a:endParaRPr lang="en-US" sz="3000" b="1" dirty="0"/>
          </a:p>
        </p:txBody>
      </p:sp>
      <p:sp>
        <p:nvSpPr>
          <p:cNvPr id="12" name="TextBox 11"/>
          <p:cNvSpPr txBox="1"/>
          <p:nvPr/>
        </p:nvSpPr>
        <p:spPr>
          <a:xfrm rot="903852">
            <a:off x="7251689" y="2887815"/>
            <a:ext cx="8979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SL6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0829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4328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4000" b="1" dirty="0" smtClean="0"/>
              <a:t>acronyms, </a:t>
            </a:r>
            <a:r>
              <a:rPr lang="en-US" sz="4000" b="1" dirty="0" err="1" smtClean="0"/>
              <a:t>abbrev’ns</a:t>
            </a:r>
            <a:r>
              <a:rPr lang="en-US" sz="4000" b="1" dirty="0" smtClean="0"/>
              <a:t>, and jargon – Use general terms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0665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4328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>
                <a:solidFill>
                  <a:schemeClr val="tx1"/>
                </a:solidFill>
              </a:rPr>
              <a:t>Terms of Confusion:</a:t>
            </a:r>
          </a:p>
          <a:p>
            <a:r>
              <a:rPr lang="en-US" sz="4000" b="1" dirty="0" smtClean="0"/>
              <a:t>other 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2559908"/>
            <a:ext cx="83741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log	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process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node</a:t>
            </a:r>
          </a:p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workflow</a:t>
            </a:r>
          </a:p>
          <a:p>
            <a:pPr algn="ctr"/>
            <a:endParaRPr lang="en-US" sz="4000" dirty="0" smtClean="0">
              <a:solidFill>
                <a:srgbClr val="000000"/>
              </a:solidFill>
            </a:endParaRPr>
          </a:p>
          <a:p>
            <a:pPr algn="ctr"/>
            <a:endParaRPr lang="en-US" sz="4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2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4328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Answer the </a:t>
            </a:r>
            <a:r>
              <a:rPr lang="en-US" sz="4000" b="1" u="sng" dirty="0" smtClean="0"/>
              <a:t>REAL</a:t>
            </a:r>
            <a:r>
              <a:rPr lang="en-US" sz="4000" b="1" dirty="0" smtClean="0"/>
              <a:t> Question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0726" y="1973768"/>
            <a:ext cx="79889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Identify questions that indicate confusion.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Is the user asking the </a:t>
            </a:r>
            <a:r>
              <a:rPr lang="en-US" sz="2800" i="1" dirty="0" smtClean="0">
                <a:solidFill>
                  <a:srgbClr val="000000"/>
                </a:solidFill>
              </a:rPr>
              <a:t>wrong</a:t>
            </a:r>
            <a:r>
              <a:rPr lang="en-US" sz="2800" dirty="0" smtClean="0">
                <a:solidFill>
                  <a:srgbClr val="000000"/>
                </a:solidFill>
              </a:rPr>
              <a:t> question?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Anticipate the </a:t>
            </a:r>
            <a:r>
              <a:rPr lang="en-US" sz="2800" b="1" u="sng" dirty="0" smtClean="0">
                <a:solidFill>
                  <a:srgbClr val="000000"/>
                </a:solidFill>
              </a:rPr>
              <a:t>next</a:t>
            </a:r>
            <a:r>
              <a:rPr lang="en-US" sz="2800" b="1" dirty="0" smtClean="0">
                <a:solidFill>
                  <a:srgbClr val="000000"/>
                </a:solidFill>
              </a:rPr>
              <a:t> or </a:t>
            </a:r>
            <a:r>
              <a:rPr lang="en-US" sz="2800" b="1" u="sng" dirty="0" smtClean="0">
                <a:solidFill>
                  <a:srgbClr val="000000"/>
                </a:solidFill>
              </a:rPr>
              <a:t>ultimate</a:t>
            </a:r>
            <a:r>
              <a:rPr lang="en-US" sz="2800" b="1" dirty="0" smtClean="0">
                <a:solidFill>
                  <a:srgbClr val="000000"/>
                </a:solidFill>
              </a:rPr>
              <a:t> question.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Is the user on the way to bigger ideas?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Focus on solutions and expectations.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4328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In Summary …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0726" y="1758850"/>
            <a:ext cx="7988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0000"/>
                </a:solidFill>
              </a:rPr>
              <a:t>Know your audience! </a:t>
            </a:r>
            <a:r>
              <a:rPr lang="en-US" sz="2800" dirty="0" smtClean="0">
                <a:solidFill>
                  <a:srgbClr val="000000"/>
                </a:solidFill>
              </a:rPr>
              <a:t>(Users are </a:t>
            </a:r>
            <a:r>
              <a:rPr lang="en-US" sz="2800" u="sng" dirty="0" smtClean="0">
                <a:solidFill>
                  <a:srgbClr val="000000"/>
                </a:solidFill>
              </a:rPr>
              <a:t>people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3400" b="1" dirty="0" smtClean="0">
                <a:solidFill>
                  <a:srgbClr val="000000"/>
                </a:solidFill>
              </a:rPr>
              <a:t>Provide clear explanations, catered to the individual.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3400" b="1" dirty="0" smtClean="0">
                <a:solidFill>
                  <a:srgbClr val="000000"/>
                </a:solidFill>
              </a:rPr>
              <a:t>Be aware of “terms of confusion”.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3400" b="1" dirty="0" smtClean="0">
                <a:solidFill>
                  <a:srgbClr val="000000"/>
                </a:solidFill>
              </a:rPr>
              <a:t>Lead the user to their own expanded, accurate understanding.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84328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And Finally …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0726" y="2227762"/>
            <a:ext cx="79889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</a:rPr>
              <a:t>Communicate about Communication!</a:t>
            </a:r>
          </a:p>
          <a:p>
            <a:endParaRPr lang="en-US" sz="3400" b="1" dirty="0">
              <a:solidFill>
                <a:srgbClr val="000000"/>
              </a:solidFill>
            </a:endParaRPr>
          </a:p>
          <a:p>
            <a:endParaRPr lang="en-US" sz="3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Lauren Michael</a:t>
            </a:r>
          </a:p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lmichael@wisc.edu</a:t>
            </a:r>
            <a:endParaRPr lang="en-US" sz="3000" dirty="0">
              <a:solidFill>
                <a:srgbClr val="000000"/>
              </a:solidFill>
            </a:endParaRPr>
          </a:p>
          <a:p>
            <a:endParaRPr lang="en-US" sz="2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Campus HTC </a:t>
            </a:r>
            <a:r>
              <a:rPr lang="en-US" b="1" dirty="0" smtClean="0"/>
              <a:t>Resources 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188" y="6086126"/>
            <a:ext cx="3240812" cy="771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5" y="1304899"/>
            <a:ext cx="6117626" cy="52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News Gothic MT"/>
                <a:cs typeface="News Gothic MT"/>
              </a:rPr>
              <a:t>CHTC </a:t>
            </a:r>
            <a:r>
              <a:rPr lang="en-US" dirty="0" smtClean="0">
                <a:solidFill>
                  <a:schemeClr val="accent1"/>
                </a:solidFill>
                <a:latin typeface="News Gothic MT"/>
                <a:cs typeface="News Gothic MT"/>
              </a:rPr>
              <a:t>Services </a:t>
            </a:r>
            <a:r>
              <a:rPr lang="en-US" sz="3000" b="0" dirty="0" smtClean="0">
                <a:solidFill>
                  <a:schemeClr val="accent1"/>
                </a:solidFill>
                <a:latin typeface="News Gothic MT"/>
                <a:cs typeface="News Gothic MT"/>
              </a:rPr>
              <a:t>(cont.)</a:t>
            </a:r>
            <a:endParaRPr lang="en-US" sz="3000" b="0" dirty="0">
              <a:solidFill>
                <a:srgbClr val="990000"/>
              </a:solidFill>
              <a:latin typeface="News Gothic MT"/>
              <a:cs typeface="News Gothic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51" y="1252759"/>
            <a:ext cx="8551408" cy="4227513"/>
          </a:xfrm>
        </p:spPr>
        <p:txBody>
          <a:bodyPr/>
          <a:lstStyle/>
          <a:p>
            <a:r>
              <a:rPr lang="en-US" sz="2600" b="1" dirty="0">
                <a:latin typeface="News Gothic MT"/>
                <a:cs typeface="News Gothic MT"/>
              </a:rPr>
              <a:t>Support for using our systems</a:t>
            </a:r>
          </a:p>
          <a:p>
            <a:pPr lvl="1"/>
            <a:r>
              <a:rPr lang="en-US" sz="2000" dirty="0">
                <a:latin typeface="News Gothic MT"/>
                <a:cs typeface="News Gothic MT"/>
              </a:rPr>
              <a:t>consultation services, training, and proposal assistance</a:t>
            </a:r>
          </a:p>
          <a:p>
            <a:pPr lvl="1"/>
            <a:r>
              <a:rPr lang="en-US" sz="2000" dirty="0">
                <a:latin typeface="News Gothic MT"/>
                <a:cs typeface="News Gothic MT"/>
              </a:rPr>
              <a:t>solutions for numerous software (including Python, </a:t>
            </a:r>
            <a:r>
              <a:rPr lang="en-US" sz="2000" dirty="0" err="1">
                <a:latin typeface="News Gothic MT"/>
                <a:cs typeface="News Gothic MT"/>
              </a:rPr>
              <a:t>Matlab</a:t>
            </a:r>
            <a:r>
              <a:rPr lang="en-US" sz="2000" dirty="0">
                <a:latin typeface="News Gothic MT"/>
                <a:cs typeface="News Gothic MT"/>
              </a:rPr>
              <a:t>, R</a:t>
            </a:r>
            <a:r>
              <a:rPr lang="en-US" sz="2000" dirty="0" smtClean="0">
                <a:latin typeface="News Gothic MT"/>
                <a:cs typeface="News Gothic MT"/>
              </a:rPr>
              <a:t>)</a:t>
            </a:r>
          </a:p>
          <a:p>
            <a:r>
              <a:rPr lang="en-US" sz="2600" b="1" dirty="0" smtClean="0">
                <a:latin typeface="News Gothic MT"/>
                <a:cs typeface="News Gothic MT"/>
              </a:rPr>
              <a:t>Systems design/administration consulting</a:t>
            </a:r>
          </a:p>
          <a:p>
            <a:pPr lvl="1"/>
            <a:endParaRPr lang="en-US" sz="1400" dirty="0" smtClean="0"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07438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News Gothic MT"/>
                <a:cs typeface="News Gothic MT"/>
              </a:rPr>
              <a:t>CHTC </a:t>
            </a:r>
            <a:r>
              <a:rPr lang="en-US" dirty="0" smtClean="0">
                <a:solidFill>
                  <a:schemeClr val="accent1"/>
                </a:solidFill>
                <a:latin typeface="News Gothic MT"/>
                <a:cs typeface="News Gothic MT"/>
              </a:rPr>
              <a:t>Services </a:t>
            </a:r>
            <a:r>
              <a:rPr lang="en-US" sz="3000" b="0" dirty="0" smtClean="0">
                <a:solidFill>
                  <a:schemeClr val="accent1"/>
                </a:solidFill>
                <a:latin typeface="News Gothic MT"/>
                <a:cs typeface="News Gothic MT"/>
              </a:rPr>
              <a:t>(cont.)</a:t>
            </a:r>
            <a:endParaRPr lang="en-US" sz="3000" b="0" dirty="0">
              <a:solidFill>
                <a:srgbClr val="990000"/>
              </a:solidFill>
              <a:latin typeface="News Gothic MT"/>
              <a:cs typeface="News Gothic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51" y="1252759"/>
            <a:ext cx="8551408" cy="4227513"/>
          </a:xfrm>
        </p:spPr>
        <p:txBody>
          <a:bodyPr/>
          <a:lstStyle/>
          <a:p>
            <a:r>
              <a:rPr lang="en-US" sz="2600" b="1" dirty="0">
                <a:latin typeface="News Gothic MT"/>
                <a:cs typeface="News Gothic MT"/>
              </a:rPr>
              <a:t>Support for using our systems</a:t>
            </a:r>
          </a:p>
          <a:p>
            <a:pPr lvl="1"/>
            <a:r>
              <a:rPr lang="en-US" sz="2000" dirty="0">
                <a:latin typeface="News Gothic MT"/>
                <a:cs typeface="News Gothic MT"/>
              </a:rPr>
              <a:t>consultation services, training, and proposal assistance</a:t>
            </a:r>
          </a:p>
          <a:p>
            <a:pPr lvl="1"/>
            <a:r>
              <a:rPr lang="en-US" sz="2000" dirty="0">
                <a:latin typeface="News Gothic MT"/>
                <a:cs typeface="News Gothic MT"/>
              </a:rPr>
              <a:t>solutions for numerous software (including Python, </a:t>
            </a:r>
            <a:r>
              <a:rPr lang="en-US" sz="2000" dirty="0" err="1">
                <a:latin typeface="News Gothic MT"/>
                <a:cs typeface="News Gothic MT"/>
              </a:rPr>
              <a:t>Matlab</a:t>
            </a:r>
            <a:r>
              <a:rPr lang="en-US" sz="2000" dirty="0">
                <a:latin typeface="News Gothic MT"/>
                <a:cs typeface="News Gothic MT"/>
              </a:rPr>
              <a:t>, R</a:t>
            </a:r>
            <a:r>
              <a:rPr lang="en-US" sz="2000" dirty="0" smtClean="0">
                <a:latin typeface="News Gothic MT"/>
                <a:cs typeface="News Gothic MT"/>
              </a:rPr>
              <a:t>)</a:t>
            </a:r>
          </a:p>
          <a:p>
            <a:r>
              <a:rPr lang="en-US" sz="2600" b="1" dirty="0" smtClean="0">
                <a:latin typeface="News Gothic MT"/>
                <a:cs typeface="News Gothic MT"/>
              </a:rPr>
              <a:t>Systems design/administration consulting</a:t>
            </a:r>
          </a:p>
          <a:p>
            <a:pPr lvl="1"/>
            <a:endParaRPr lang="en-US" sz="1400" dirty="0" smtClean="0">
              <a:latin typeface="News Gothic MT"/>
              <a:cs typeface="News Gothic MT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990000"/>
                </a:solidFill>
                <a:latin typeface="News Gothic MT"/>
                <a:cs typeface="News Gothic MT"/>
              </a:rPr>
              <a:t>HTCondor</a:t>
            </a:r>
            <a:r>
              <a:rPr lang="en-US" b="1" dirty="0">
                <a:solidFill>
                  <a:srgbClr val="990000"/>
                </a:solidFill>
                <a:latin typeface="News Gothic MT"/>
                <a:cs typeface="News Gothic MT"/>
              </a:rPr>
              <a:t>: CHTC’s R&amp;D Arm</a:t>
            </a:r>
            <a:endParaRPr lang="en-US" b="1" dirty="0" smtClean="0">
              <a:latin typeface="News Gothic MT"/>
              <a:cs typeface="News Gothic MT"/>
            </a:endParaRPr>
          </a:p>
          <a:p>
            <a:r>
              <a:rPr lang="en-US" sz="2600" b="1" dirty="0" smtClean="0">
                <a:latin typeface="News Gothic MT"/>
                <a:cs typeface="News Gothic MT"/>
              </a:rPr>
              <a:t>Services provided to the campus community</a:t>
            </a:r>
          </a:p>
          <a:p>
            <a:pPr lvl="1"/>
            <a:r>
              <a:rPr lang="en-US" sz="2200" dirty="0" smtClean="0">
                <a:latin typeface="News Gothic MT"/>
                <a:cs typeface="News Gothic MT"/>
              </a:rPr>
              <a:t>R&amp;D for HTC Software</a:t>
            </a:r>
          </a:p>
          <a:p>
            <a:pPr lvl="2"/>
            <a:r>
              <a:rPr lang="en-US" sz="2000" dirty="0" err="1" smtClean="0">
                <a:latin typeface="News Gothic MT"/>
                <a:cs typeface="News Gothic MT"/>
              </a:rPr>
              <a:t>HTCondor</a:t>
            </a:r>
            <a:r>
              <a:rPr lang="en-US" sz="2000" dirty="0" smtClean="0">
                <a:latin typeface="News Gothic MT"/>
                <a:cs typeface="News Gothic MT"/>
              </a:rPr>
              <a:t>, </a:t>
            </a:r>
            <a:r>
              <a:rPr lang="en-US" sz="2000" dirty="0" err="1" smtClean="0">
                <a:latin typeface="News Gothic MT"/>
                <a:cs typeface="News Gothic MT"/>
              </a:rPr>
              <a:t>DAGMan</a:t>
            </a:r>
            <a:r>
              <a:rPr lang="en-US" sz="2000" dirty="0" smtClean="0">
                <a:latin typeface="News Gothic MT"/>
                <a:cs typeface="News Gothic MT"/>
              </a:rPr>
              <a:t> (workflows), </a:t>
            </a:r>
            <a:r>
              <a:rPr lang="en-US" sz="2000" dirty="0" err="1" smtClean="0">
                <a:latin typeface="News Gothic MT"/>
                <a:cs typeface="News Gothic MT"/>
              </a:rPr>
              <a:t>Bosco</a:t>
            </a:r>
            <a:r>
              <a:rPr lang="en-US" sz="2000" dirty="0" smtClean="0">
                <a:latin typeface="News Gothic MT"/>
                <a:cs typeface="News Gothic MT"/>
              </a:rPr>
              <a:t> (“</a:t>
            </a:r>
            <a:r>
              <a:rPr lang="en-US" sz="2000" dirty="0" err="1" smtClean="0">
                <a:latin typeface="News Gothic MT"/>
                <a:cs typeface="News Gothic MT"/>
              </a:rPr>
              <a:t>MyHTC</a:t>
            </a:r>
            <a:r>
              <a:rPr lang="en-US" sz="2000" dirty="0" smtClean="0">
                <a:latin typeface="News Gothic MT"/>
                <a:cs typeface="News Gothic MT"/>
              </a:rPr>
              <a:t>”)</a:t>
            </a:r>
          </a:p>
          <a:p>
            <a:pPr lvl="1"/>
            <a:r>
              <a:rPr lang="en-US" sz="2200" dirty="0" smtClean="0">
                <a:latin typeface="News Gothic MT"/>
                <a:cs typeface="News Gothic MT"/>
              </a:rPr>
              <a:t>Software Engineering Expertise &amp; Consulting</a:t>
            </a:r>
          </a:p>
          <a:p>
            <a:pPr lvl="1"/>
            <a:r>
              <a:rPr lang="en-US" sz="2200" dirty="0" smtClean="0">
                <a:latin typeface="News Gothic MT"/>
                <a:cs typeface="News Gothic MT"/>
              </a:rPr>
              <a:t>Software Testing &amp; Security Consulting</a:t>
            </a:r>
          </a:p>
        </p:txBody>
      </p:sp>
    </p:spTree>
    <p:extLst>
      <p:ext uri="{BB962C8B-B14F-4D97-AF65-F5344CB8AC3E}">
        <p14:creationId xmlns:p14="http://schemas.microsoft.com/office/powerpoint/2010/main" val="51787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900"/>
            <a:ext cx="9144000" cy="58668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2700"/>
            <a:ext cx="9144000" cy="977900"/>
          </a:xfrm>
          <a:prstGeom prst="rect">
            <a:avLst/>
          </a:prstGeom>
          <a:solidFill>
            <a:srgbClr val="8B0000"/>
          </a:solidFill>
          <a:ln>
            <a:solidFill>
              <a:srgbClr val="8B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69915"/>
              </p:ext>
            </p:extLst>
          </p:nvPr>
        </p:nvGraphicFramePr>
        <p:xfrm>
          <a:off x="3612444" y="965200"/>
          <a:ext cx="5531557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5738"/>
                <a:gridCol w="1020528"/>
                <a:gridCol w="1020528"/>
                <a:gridCol w="2484763"/>
              </a:tblGrid>
              <a:tr h="510654">
                <a:tc>
                  <a:txBody>
                    <a:bodyPr/>
                    <a:lstStyle/>
                    <a:p>
                      <a:r>
                        <a:rPr lang="en-US" b="0" dirty="0" smtClean="0"/>
                        <a:t>Jul’10-</a:t>
                      </a:r>
                    </a:p>
                    <a:p>
                      <a:r>
                        <a:rPr lang="en-US" b="0" dirty="0" smtClean="0"/>
                        <a:t>Jun’11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Jul’11-</a:t>
                      </a:r>
                    </a:p>
                    <a:p>
                      <a:r>
                        <a:rPr lang="en-US" b="0" dirty="0" smtClean="0"/>
                        <a:t>Jun’12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Jul’12-Jun’13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Quick Facts</a:t>
                      </a:r>
                      <a:endParaRPr lang="en-US" sz="20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45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70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97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Million Hours</a:t>
                      </a:r>
                      <a:r>
                        <a:rPr lang="en-US" b="0" baseline="0" dirty="0" smtClean="0"/>
                        <a:t> Served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106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126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 Projects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52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13</a:t>
                      </a:r>
                      <a:endParaRPr lang="en-US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Off-Campus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3" descr="CHTC_logo_reverse_hori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"/>
            <a:ext cx="4262547" cy="899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rgbClr val="8B0000"/>
          </a:solidFill>
          <a:ln>
            <a:solidFill>
              <a:srgbClr val="8B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Researchers who use the CHTC are located all over campus (red buildings)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2300" y="205740"/>
            <a:ext cx="471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http://</a:t>
            </a:r>
            <a:r>
              <a:rPr lang="en-US" sz="2800" dirty="0" err="1" smtClean="0">
                <a:solidFill>
                  <a:schemeClr val="bg1"/>
                </a:solidFill>
              </a:rPr>
              <a:t>chtc.cs.wisc.edu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965200"/>
            <a:ext cx="8813800" cy="12700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330200" y="6273800"/>
            <a:ext cx="8813800" cy="12700"/>
          </a:xfrm>
          <a:prstGeom prst="line">
            <a:avLst/>
          </a:prstGeom>
          <a:ln w="57150" cmpd="sng">
            <a:solidFill>
              <a:schemeClr val="bg1"/>
            </a:solidFill>
            <a:headEnd type="none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7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054" y="2151724"/>
            <a:ext cx="730181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Problem: </a:t>
            </a:r>
          </a:p>
          <a:p>
            <a:pPr algn="ctr"/>
            <a:endParaRPr lang="en-US" sz="3000" dirty="0" smtClean="0"/>
          </a:p>
          <a:p>
            <a:pPr algn="ctr"/>
            <a:r>
              <a:rPr lang="en-US" sz="3000" dirty="0" smtClean="0"/>
              <a:t>Large-scale computing is complex, and</a:t>
            </a:r>
          </a:p>
          <a:p>
            <a:pPr algn="ctr"/>
            <a:r>
              <a:rPr lang="en-US" sz="3000" dirty="0" smtClean="0"/>
              <a:t>not all users speak “computer geek”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 smtClean="0"/>
              <a:t>Communicating </a:t>
            </a:r>
            <a:r>
              <a:rPr lang="en-US" sz="3000" i="1" dirty="0" smtClean="0"/>
              <a:t>well</a:t>
            </a:r>
            <a:r>
              <a:rPr lang="en-US" sz="3000" dirty="0" smtClean="0"/>
              <a:t> is hard.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395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1863" y="3024462"/>
            <a:ext cx="568027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 smtClean="0"/>
              <a:t>Users are </a:t>
            </a:r>
            <a:r>
              <a:rPr lang="en-US" sz="5000" b="1" dirty="0" smtClean="0">
                <a:solidFill>
                  <a:srgbClr val="990000"/>
                </a:solidFill>
              </a:rPr>
              <a:t>people</a:t>
            </a:r>
            <a:r>
              <a:rPr lang="en-US" sz="5000" b="1" dirty="0" smtClean="0"/>
              <a:t>.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65460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199" y="518160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smtClean="0"/>
              <a:t>Know Your People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40988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TCondor-Presentation-Template-1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16426</TotalTime>
  <Words>912</Words>
  <Application>Microsoft Macintosh PowerPoint</Application>
  <PresentationFormat>On-screen Show (4:3)</PresentationFormat>
  <Paragraphs>199</Paragraphs>
  <Slides>25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Plaza</vt:lpstr>
      <vt:lpstr>HTCondor-Presentation-Template-1</vt:lpstr>
      <vt:lpstr>Communicating with Users about HTCondor and High Throughput Computing</vt:lpstr>
      <vt:lpstr>CHTC Services</vt:lpstr>
      <vt:lpstr>Campus HTC Resources  </vt:lpstr>
      <vt:lpstr>CHTC Services (cont.)</vt:lpstr>
      <vt:lpstr>CHTC Services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Research  at UW-Madison with HTC</dc:title>
  <dc:creator>Lauren Michael</dc:creator>
  <cp:lastModifiedBy>Lauren Michael</cp:lastModifiedBy>
  <cp:revision>168</cp:revision>
  <dcterms:created xsi:type="dcterms:W3CDTF">2013-03-04T16:10:30Z</dcterms:created>
  <dcterms:modified xsi:type="dcterms:W3CDTF">2014-04-30T13:21:44Z</dcterms:modified>
</cp:coreProperties>
</file>