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0"/>
  </p:notesMasterIdLst>
  <p:sldIdLst>
    <p:sldId id="857" r:id="rId2"/>
    <p:sldId id="885" r:id="rId3"/>
    <p:sldId id="884" r:id="rId4"/>
    <p:sldId id="886" r:id="rId5"/>
    <p:sldId id="887" r:id="rId6"/>
    <p:sldId id="888" r:id="rId7"/>
    <p:sldId id="858" r:id="rId8"/>
    <p:sldId id="859" r:id="rId9"/>
    <p:sldId id="860" r:id="rId10"/>
    <p:sldId id="861" r:id="rId11"/>
    <p:sldId id="862" r:id="rId12"/>
    <p:sldId id="881" r:id="rId13"/>
    <p:sldId id="864" r:id="rId14"/>
    <p:sldId id="863" r:id="rId15"/>
    <p:sldId id="865" r:id="rId16"/>
    <p:sldId id="866" r:id="rId17"/>
    <p:sldId id="877" r:id="rId18"/>
    <p:sldId id="876" r:id="rId19"/>
    <p:sldId id="869" r:id="rId20"/>
    <p:sldId id="871" r:id="rId21"/>
    <p:sldId id="875" r:id="rId22"/>
    <p:sldId id="867" r:id="rId23"/>
    <p:sldId id="878" r:id="rId24"/>
    <p:sldId id="874" r:id="rId25"/>
    <p:sldId id="872" r:id="rId26"/>
    <p:sldId id="880" r:id="rId27"/>
    <p:sldId id="882" r:id="rId28"/>
    <p:sldId id="87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36"/>
    <a:srgbClr val="FF9933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9016E3-83E3-4387-9674-26C39188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r>
              <a:rPr lang="en-US" baseline="0" dirty="0" smtClean="0"/>
              <a:t> to 1960s movies are still hip,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I'm</a:t>
            </a:r>
            <a:r>
              <a:rPr lang="en-US" baseline="0" dirty="0" smtClean="0"/>
              <a:t> a developer and live in 8.1, so my definition of "The Past" may differ from yours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Socket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7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seriously considered just going down this 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is describing structure</a:t>
            </a:r>
            <a:r>
              <a:rPr lang="en-US" baseline="0" dirty="0" smtClean="0"/>
              <a:t> not final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We're</a:t>
            </a:r>
            <a:r>
              <a:rPr lang="en-US" baseline="0" dirty="0" smtClean="0"/>
              <a:t> long past that. Only crazy people roll their own routing.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016E3-83E3-4387-9674-26C391889E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92313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CA95-12C5-43C5-8C3F-09FC248C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38A1-8B73-4AC0-808D-0E771FD5C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952501"/>
            <a:ext cx="8399462" cy="46307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885F-628A-4293-9901-F6E1FB94F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47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E0BC-A8C1-46F6-B583-0AD003AD7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F8AE-BF60-4512-A13C-45C6D049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636D-04E5-453C-8D58-6D30DB272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4F0-19DF-47BF-B78B-EF881B06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FB16-A2E9-4D15-B64B-C9B431CC8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CA10-759F-4C47-BD69-B961937F0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A78E-5C98-4D9D-B0B9-443BF4E3D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EC3A7-7E25-44B5-B1FB-AC7406F5F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3424"/>
            <a:ext cx="7772400" cy="393469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The Future of </a:t>
            </a:r>
            <a:r>
              <a:rPr lang="en-US" dirty="0" err="1">
                <a:ea typeface="+mj-ea"/>
                <a:cs typeface="+mj-cs"/>
              </a:rPr>
              <a:t>HTCondor's</a:t>
            </a:r>
            <a:r>
              <a:rPr lang="en-US" dirty="0">
                <a:ea typeface="+mj-ea"/>
                <a:cs typeface="+mj-cs"/>
              </a:rPr>
              <a:t> Networking</a:t>
            </a:r>
            <a:br>
              <a:rPr lang="en-US" dirty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or: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How I Learned to Stop Worrying and Love </a:t>
            </a:r>
            <a:r>
              <a:rPr lang="en-US" dirty="0" smtClean="0">
                <a:ea typeface="+mj-ea"/>
                <a:cs typeface="+mj-cs"/>
              </a:rPr>
              <a:t>IPv6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1"/>
                </a:solidFill>
                <a:ea typeface="+mj-ea"/>
                <a:cs typeface="+mj-cs"/>
              </a:rPr>
              <a:t>Alan De </a:t>
            </a:r>
            <a:r>
              <a:rPr lang="en-US" sz="2800" dirty="0" err="1" smtClean="0">
                <a:solidFill>
                  <a:schemeClr val="tx1"/>
                </a:solidFill>
                <a:ea typeface="+mj-ea"/>
                <a:cs typeface="+mj-cs"/>
              </a:rPr>
              <a:t>Smet</a:t>
            </a:r>
            <a:r>
              <a:rPr lang="en-US" sz="2800" dirty="0" smtClean="0">
                <a:solidFill>
                  <a:schemeClr val="tx1"/>
                </a:solidFill>
                <a:ea typeface="+mj-ea"/>
                <a:cs typeface="+mj-cs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1"/>
                </a:solidFill>
                <a:ea typeface="+mj-ea"/>
                <a:cs typeface="+mj-cs"/>
              </a:rPr>
              <a:t>adesmet@cs.wisc.edu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01"/>
    </mc:Choice>
    <mc:Fallback>
      <p:transition spd="slow" advTm="277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mode IPv4 and </a:t>
            </a:r>
            <a:r>
              <a:rPr lang="en-US" dirty="0" smtClean="0"/>
              <a:t>IPv6?</a:t>
            </a:r>
            <a:endParaRPr lang="en-US" dirty="0"/>
          </a:p>
          <a:p>
            <a:r>
              <a:rPr lang="en-US" dirty="0" smtClean="0"/>
              <a:t>Simple queries</a:t>
            </a:r>
          </a:p>
          <a:p>
            <a:r>
              <a:rPr lang="en-US" dirty="0" smtClean="0"/>
              <a:t>You</a:t>
            </a:r>
            <a:r>
              <a:rPr lang="en-US" i="1" dirty="0" smtClean="0"/>
              <a:t> might</a:t>
            </a:r>
            <a:r>
              <a:rPr lang="en-US" dirty="0" smtClean="0"/>
              <a:t> get matchmaking working</a:t>
            </a:r>
          </a:p>
          <a:p>
            <a:pPr lvl="1"/>
            <a:r>
              <a:rPr lang="en-US" dirty="0" smtClean="0"/>
              <a:t>No support</a:t>
            </a:r>
          </a:p>
          <a:p>
            <a:r>
              <a:rPr lang="en-US" dirty="0" smtClean="0"/>
              <a:t>Multiple interfaces are supported, but…</a:t>
            </a:r>
          </a:p>
          <a:p>
            <a:r>
              <a:rPr lang="en-US" i="1" dirty="0" smtClean="0"/>
              <a:t>…only the IPv4 address is advertised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&amp; 8.2: The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88"/>
    </mc:Choice>
    <mc:Fallback>
      <p:transition spd="slow" advTm="411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 bwMode="auto">
          <a:xfrm>
            <a:off x="3214260" y="2784775"/>
            <a:ext cx="2386441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836" y="762000"/>
            <a:ext cx="8825346" cy="4821239"/>
          </a:xfrm>
        </p:spPr>
        <p:txBody>
          <a:bodyPr/>
          <a:lstStyle/>
          <a:p>
            <a:r>
              <a:rPr lang="en-US" dirty="0"/>
              <a:t>Mixed mode IPv4 and IPv6</a:t>
            </a:r>
            <a:r>
              <a:rPr lang="en-US" dirty="0" smtClean="0"/>
              <a:t>! Really!</a:t>
            </a:r>
          </a:p>
          <a:p>
            <a:r>
              <a:rPr lang="en-US" dirty="0" smtClean="0"/>
              <a:t>Mixed pools! (Mixed matchmaking?)</a:t>
            </a:r>
          </a:p>
          <a:p>
            <a:r>
              <a:rPr lang="en-US" dirty="0" smtClean="0"/>
              <a:t>Multiple interfaces that work!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&amp; 8.4: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338951" y="2923321"/>
            <a:ext cx="2386441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Mixed mode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hosts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56227" y="3380517"/>
            <a:ext cx="1967348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08627" y="3532917"/>
            <a:ext cx="1967348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IPv6-only hosts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12616" y="3380516"/>
            <a:ext cx="1967348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65016" y="3532916"/>
            <a:ext cx="1967348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IPv4-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only hosts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38952" y="5167756"/>
            <a:ext cx="2386440" cy="9143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  <a:ea typeface="ＭＳ Ｐゴシック" charset="0"/>
              </a:rPr>
              <a:t>Mixed mode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central manager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9" name="Straight Arrow Connector 18"/>
          <p:cNvCxnSpPr>
            <a:stCxn id="17" idx="0"/>
            <a:endCxn id="12" idx="2"/>
          </p:cNvCxnSpPr>
          <p:nvPr/>
        </p:nvCxnSpPr>
        <p:spPr bwMode="auto">
          <a:xfrm flipV="1">
            <a:off x="4532172" y="3837714"/>
            <a:ext cx="0" cy="13300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7" idx="0"/>
            <a:endCxn id="14" idx="2"/>
          </p:cNvCxnSpPr>
          <p:nvPr/>
        </p:nvCxnSpPr>
        <p:spPr bwMode="auto">
          <a:xfrm flipV="1">
            <a:off x="4532172" y="4447310"/>
            <a:ext cx="3060129" cy="720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7" idx="0"/>
            <a:endCxn id="16" idx="2"/>
          </p:cNvCxnSpPr>
          <p:nvPr/>
        </p:nvCxnSpPr>
        <p:spPr bwMode="auto">
          <a:xfrm flipH="1" flipV="1">
            <a:off x="1648690" y="4447309"/>
            <a:ext cx="2883482" cy="7204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Arc 66"/>
          <p:cNvSpPr/>
          <p:nvPr/>
        </p:nvSpPr>
        <p:spPr bwMode="auto">
          <a:xfrm>
            <a:off x="187034" y="3041080"/>
            <a:ext cx="983674" cy="983674"/>
          </a:xfrm>
          <a:prstGeom prst="arc">
            <a:avLst>
              <a:gd name="adj1" fmla="val 5400002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8" name="Arc 67"/>
          <p:cNvSpPr/>
          <p:nvPr/>
        </p:nvSpPr>
        <p:spPr bwMode="auto">
          <a:xfrm>
            <a:off x="2847115" y="2396842"/>
            <a:ext cx="983674" cy="983674"/>
          </a:xfrm>
          <a:prstGeom prst="arc">
            <a:avLst>
              <a:gd name="adj1" fmla="val 5400002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9" name="Arc 68"/>
          <p:cNvSpPr/>
          <p:nvPr/>
        </p:nvSpPr>
        <p:spPr bwMode="auto">
          <a:xfrm flipH="1">
            <a:off x="8084138" y="3041079"/>
            <a:ext cx="983674" cy="983674"/>
          </a:xfrm>
          <a:prstGeom prst="arc">
            <a:avLst>
              <a:gd name="adj1" fmla="val 5400002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70" name="Straight Arrow Connector 69"/>
          <p:cNvCxnSpPr>
            <a:endCxn id="16" idx="3"/>
          </p:cNvCxnSpPr>
          <p:nvPr/>
        </p:nvCxnSpPr>
        <p:spPr bwMode="auto">
          <a:xfrm flipH="1">
            <a:off x="2632364" y="3380517"/>
            <a:ext cx="706588" cy="6095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14" idx="1"/>
            <a:endCxn id="12" idx="3"/>
          </p:cNvCxnSpPr>
          <p:nvPr/>
        </p:nvCxnSpPr>
        <p:spPr bwMode="auto">
          <a:xfrm flipH="1" flipV="1">
            <a:off x="5725392" y="3380518"/>
            <a:ext cx="883235" cy="6095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4612010" y="3983684"/>
            <a:ext cx="1624603" cy="733316"/>
            <a:chOff x="8361226" y="1226113"/>
            <a:chExt cx="1624603" cy="733316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8361226" y="1226113"/>
              <a:ext cx="1624603" cy="73331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575975" y="1343883"/>
              <a:ext cx="1264711" cy="48491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charset="0"/>
                </a:rPr>
                <a:t>CCB?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endParaRPr>
            </a:p>
          </p:txBody>
        </p:sp>
      </p:grpSp>
      <p:cxnSp>
        <p:nvCxnSpPr>
          <p:cNvPr id="24" name="Straight Arrow Connector 23"/>
          <p:cNvCxnSpPr>
            <a:stCxn id="22" idx="1"/>
            <a:endCxn id="16" idx="3"/>
          </p:cNvCxnSpPr>
          <p:nvPr/>
        </p:nvCxnSpPr>
        <p:spPr bwMode="auto">
          <a:xfrm flipH="1" flipV="1">
            <a:off x="2632364" y="3990113"/>
            <a:ext cx="2194395" cy="353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22" idx="3"/>
            <a:endCxn id="14" idx="1"/>
          </p:cNvCxnSpPr>
          <p:nvPr/>
        </p:nvCxnSpPr>
        <p:spPr bwMode="auto">
          <a:xfrm flipV="1">
            <a:off x="6091470" y="3990114"/>
            <a:ext cx="517157" cy="3537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7499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552"/>
    </mc:Choice>
    <mc:Fallback>
      <p:transition spd="slow" advTm="116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836" y="762000"/>
            <a:ext cx="8825346" cy="4821239"/>
          </a:xfrm>
        </p:spPr>
        <p:txBody>
          <a:bodyPr/>
          <a:lstStyle/>
          <a:p>
            <a:r>
              <a:rPr lang="en-US" dirty="0"/>
              <a:t>Mixed mode IPv4 and IPv6</a:t>
            </a:r>
            <a:r>
              <a:rPr lang="en-US" dirty="0" smtClean="0"/>
              <a:t>! Really!</a:t>
            </a:r>
          </a:p>
          <a:p>
            <a:r>
              <a:rPr lang="en-US" dirty="0" smtClean="0"/>
              <a:t>Mixed pools! (Mixed matchmaking?)</a:t>
            </a:r>
          </a:p>
          <a:p>
            <a:r>
              <a:rPr lang="en-US" dirty="0" smtClean="0"/>
              <a:t>Multiple interfaces that work!</a:t>
            </a:r>
          </a:p>
          <a:p>
            <a:r>
              <a:rPr lang="en-US" dirty="0" smtClean="0"/>
              <a:t>Complete overhaul of address representation!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&amp; 8.4: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C:\Users\adesmet\Desktop\HTCondor Week 2014\strangelove\hero_EB19990711REVIEWS08907110301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3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8"/>
    </mc:Choice>
    <mc:Fallback>
      <p:transition spd="slow" advTm="1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overhaul of address representation!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complete what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2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8"/>
    </mc:Choice>
    <mc:Fallback>
      <p:transition spd="slow" advTm="35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427546"/>
            <a:ext cx="9144000" cy="343045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Sinful Strings. Simple, elegant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&lt;173.194.46.96:80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&lt;192.168.1.55:9618?PrivNet=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example.com&amp;PrivAddr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=192.168.1.55&amp;sock=1567_808b_3&amp;CCBID=173.194.46.96:80#381&gt;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194" name="Picture 2" descr="C:\Users\adesmet\Desktop\HTCondor Week 2014\strangelove\StrangeloveMandrakeRip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30" y="3427546"/>
            <a:ext cx="5086340" cy="34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19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82"/>
    </mc:Choice>
    <mc:Fallback>
      <p:transition spd="slow" advTm="40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features bolted on</a:t>
            </a:r>
          </a:p>
          <a:p>
            <a:pPr lvl="1"/>
            <a:r>
              <a:rPr lang="en-US" dirty="0" smtClean="0"/>
              <a:t>Backward compatible</a:t>
            </a:r>
          </a:p>
          <a:p>
            <a:pPr lvl="1"/>
            <a:r>
              <a:rPr lang="en-US" dirty="0" smtClean="0"/>
              <a:t>Minimal changes / Maximal stability</a:t>
            </a:r>
          </a:p>
          <a:p>
            <a:pPr lvl="1"/>
            <a:r>
              <a:rPr lang="en-US" dirty="0" smtClean="0"/>
              <a:t>Fast development</a:t>
            </a:r>
          </a:p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&lt;192.168.1.55:9618?PrivNet=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example.com&amp;PrivAddr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=192.168.1.55&amp;sock=1567_808b_3&amp;CCBID=173.194.46.96:80#381&gt;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IPv6 would double the complexity</a:t>
            </a:r>
          </a:p>
          <a:p>
            <a:r>
              <a:rPr lang="en-US" dirty="0" smtClean="0"/>
              <a:t>What about IPv8, or CCB2, or Unix Domain Sockets, or…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49"/>
    </mc:Choice>
    <mc:Fallback>
      <p:transition spd="slow" advTm="4504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new way to describe addresses</a:t>
            </a:r>
          </a:p>
          <a:p>
            <a:r>
              <a:rPr lang="en-US" dirty="0" smtClean="0"/>
              <a:t>Extensible, support complex data structures</a:t>
            </a:r>
          </a:p>
          <a:p>
            <a:r>
              <a:rPr lang="en-US" dirty="0" smtClean="0"/>
              <a:t>Generalize specific techniques from Sinful strings</a:t>
            </a:r>
          </a:p>
          <a:p>
            <a:endParaRPr lang="en-US" dirty="0" smtClean="0"/>
          </a:p>
          <a:p>
            <a:r>
              <a:rPr lang="en-US" dirty="0" smtClean="0"/>
              <a:t>Backward compatible for one major version: support both old and new versions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76"/>
    </mc:Choice>
    <mc:Fallback>
      <p:transition spd="slow" advTm="4917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837168"/>
            <a:ext cx="9160216" cy="60208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2" name="Picture 2" descr="C:\Users\adesmet\Desktop\HTCondor Week 2014\strangelove\Dr-Strangelove-George-C.Scot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837169"/>
            <a:ext cx="8429162" cy="60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3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8"/>
    </mc:Choice>
    <mc:Fallback>
      <p:transition spd="slow" advTm="278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192.168.1.55:9618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CCBID=173.194.46.96:80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381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%3F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sock%3D917_aa8b_3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sock=1567_808b_3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23453" y="1565543"/>
            <a:ext cx="5472546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83032" y="1565543"/>
            <a:ext cx="741218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14052" y="2202854"/>
            <a:ext cx="4287982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23453" y="2812456"/>
            <a:ext cx="4045527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3344" y="4682842"/>
            <a:ext cx="2202873" cy="142702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1553" y="4925297"/>
            <a:ext cx="1766454" cy="40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  <a:ea typeface="ＭＳ Ｐゴシック" charset="0"/>
              </a:rPr>
              <a:t>schedd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15890" y="4682842"/>
            <a:ext cx="2202873" cy="142702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34099" y="4925297"/>
            <a:ext cx="1766454" cy="40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  <a:ea typeface="ＭＳ Ｐゴシック" charset="0"/>
              </a:rPr>
              <a:t>shared_port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34099" y="5500261"/>
            <a:ext cx="1766454" cy="40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  <a:ea typeface="ＭＳ Ｐゴシック" charset="0"/>
              </a:rPr>
              <a:t>startd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158835" y="3283548"/>
            <a:ext cx="2202873" cy="142702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77044" y="3526003"/>
            <a:ext cx="1766454" cy="40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  <a:ea typeface="ＭＳ Ｐゴシック" charset="0"/>
              </a:rPr>
              <a:t>CCB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77044" y="4100967"/>
            <a:ext cx="1766454" cy="40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  <a:ea typeface="ＭＳ Ｐゴシック" charset="0"/>
              </a:rPr>
              <a:t>shared_port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7" name="Straight Arrow Connector 16"/>
          <p:cNvCxnSpPr>
            <a:stCxn id="12" idx="0"/>
            <a:endCxn id="15" idx="3"/>
          </p:cNvCxnSpPr>
          <p:nvPr/>
        </p:nvCxnSpPr>
        <p:spPr bwMode="auto">
          <a:xfrm flipH="1" flipV="1">
            <a:off x="5143498" y="3726894"/>
            <a:ext cx="1873828" cy="1198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0" idx="3"/>
            <a:endCxn id="16" idx="1"/>
          </p:cNvCxnSpPr>
          <p:nvPr/>
        </p:nvCxnSpPr>
        <p:spPr bwMode="auto">
          <a:xfrm flipV="1">
            <a:off x="2428007" y="4301858"/>
            <a:ext cx="949037" cy="8243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25"/>
          <p:cNvCxnSpPr>
            <a:stCxn id="16" idx="1"/>
            <a:endCxn id="15" idx="1"/>
          </p:cNvCxnSpPr>
          <p:nvPr/>
        </p:nvCxnSpPr>
        <p:spPr bwMode="auto">
          <a:xfrm rot="10800000">
            <a:off x="3377044" y="3726894"/>
            <a:ext cx="12700" cy="574964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2" idx="1"/>
            <a:endCxn id="10" idx="3"/>
          </p:cNvCxnSpPr>
          <p:nvPr/>
        </p:nvCxnSpPr>
        <p:spPr bwMode="auto">
          <a:xfrm flipH="1">
            <a:off x="2428007" y="5126188"/>
            <a:ext cx="37060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40"/>
          <p:cNvCxnSpPr>
            <a:stCxn id="12" idx="1"/>
            <a:endCxn id="13" idx="1"/>
          </p:cNvCxnSpPr>
          <p:nvPr/>
        </p:nvCxnSpPr>
        <p:spPr bwMode="auto">
          <a:xfrm rot="10800000" flipV="1">
            <a:off x="6134099" y="5126188"/>
            <a:ext cx="12700" cy="574964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2249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83"/>
    </mc:Choice>
    <mc:Fallback>
      <p:transition spd="slow" advTm="48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</a:p>
          <a:p>
            <a:pPr lvl="1"/>
            <a:r>
              <a:rPr lang="en-US" dirty="0" smtClean="0"/>
              <a:t>CCB, </a:t>
            </a:r>
            <a:r>
              <a:rPr lang="en-US" dirty="0" err="1" smtClean="0"/>
              <a:t>shared_port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sorta</a:t>
            </a:r>
            <a:r>
              <a:rPr lang="en-US" sz="2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CCB2?, SOCKS?, HTTP CONNECT?</a:t>
            </a:r>
          </a:p>
          <a:p>
            <a:r>
              <a:rPr lang="en-US" dirty="0" smtClean="0"/>
              <a:t>Special setup</a:t>
            </a:r>
          </a:p>
          <a:p>
            <a:pPr lvl="1"/>
            <a:r>
              <a:rPr lang="en-US" dirty="0" smtClean="0"/>
              <a:t>VPNs? SDN dynamic routes? Port knocking?</a:t>
            </a:r>
          </a:p>
          <a:p>
            <a:r>
              <a:rPr lang="en-US" dirty="0" smtClean="0"/>
              <a:t>Multiple routes simultaneously?</a:t>
            </a:r>
          </a:p>
          <a:p>
            <a:pPr lvl="1"/>
            <a:r>
              <a:rPr lang="en-US" dirty="0" smtClean="0"/>
              <a:t>budget channel bonding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37"/>
    </mc:Choice>
    <mc:Fallback>
      <p:transition spd="slow" advTm="592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8.0: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C:\Users\adesmet\Desktop\HTCondor Week 2014\Alan Talk\strangelove\csKahxHqfNNAT2NVbuAoCXN7L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1"/>
            <a:ext cx="9143999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7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1"/>
    </mc:Choice>
    <mc:Fallback>
      <p:transition spd="slow" advTm="1419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982" y="952501"/>
            <a:ext cx="8894617" cy="4630738"/>
          </a:xfrm>
        </p:spPr>
        <p:txBody>
          <a:bodyPr/>
          <a:lstStyle/>
          <a:p>
            <a:pPr marL="57150" indent="0">
              <a:buNone/>
            </a:pPr>
            <a:r>
              <a:rPr lang="en-US" dirty="0"/>
              <a:t>(IPv4, 42.82.111.3, 9618), (</a:t>
            </a:r>
            <a:r>
              <a:rPr lang="en-US" dirty="0" err="1"/>
              <a:t>SharedPort</a:t>
            </a:r>
            <a:r>
              <a:rPr lang="en-US" dirty="0"/>
              <a:t>, 381_382b_3), (CCB, 37349), (</a:t>
            </a:r>
            <a:r>
              <a:rPr lang="en-US" dirty="0" err="1"/>
              <a:t>SharedPort</a:t>
            </a:r>
            <a:r>
              <a:rPr lang="en-US" dirty="0"/>
              <a:t>, </a:t>
            </a:r>
            <a:r>
              <a:rPr lang="en-US" dirty="0" smtClean="0"/>
              <a:t>5491_b8c1_1)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IPv4: Connect to 42.82.111.3 port 9618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hared_port</a:t>
            </a:r>
            <a:r>
              <a:rPr lang="en-US" dirty="0" smtClean="0"/>
              <a:t>: ask for 381_382b_3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CCB: ask for 37349, wait for reverse connection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hared_port</a:t>
            </a:r>
            <a:r>
              <a:rPr lang="en-US" dirty="0" smtClean="0"/>
              <a:t>: ask for  5491_b8c1_1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startd</a:t>
            </a:r>
            <a:r>
              <a:rPr lang="en-US" dirty="0" smtClean="0"/>
              <a:t>!</a:t>
            </a:r>
          </a:p>
          <a:p>
            <a:r>
              <a:rPr lang="en-US" dirty="0" smtClean="0"/>
              <a:t>Might be a DAG…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77"/>
    </mc:Choice>
    <mc:Fallback>
      <p:transition spd="slow" advTm="5417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3766276"/>
            <a:ext cx="9160216" cy="30917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192.168.1.55:9618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PrivNet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=example.com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PrivAddr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=192.168.1.55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CCBID=173.194.46.96:80#381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We may not be able to use them 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87925" y="2216707"/>
            <a:ext cx="5237020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7925" y="2798598"/>
            <a:ext cx="6400802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87925" y="1579398"/>
            <a:ext cx="4876802" cy="42949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7170" name="Picture 2" descr="C:\Users\adesmet\Desktop\HTCondor Week 2014\strangelove\StrangeloveKa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3766277"/>
            <a:ext cx="4618386" cy="31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12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62"/>
    </mc:Choice>
    <mc:Fallback>
      <p:transition spd="slow" advTm="27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protocols:</a:t>
            </a:r>
          </a:p>
          <a:p>
            <a:pPr lvl="1"/>
            <a:r>
              <a:rPr lang="en-US" dirty="0" smtClean="0"/>
              <a:t>IPv4, IPv6</a:t>
            </a:r>
          </a:p>
          <a:p>
            <a:pPr lvl="1"/>
            <a:r>
              <a:rPr lang="en-US" dirty="0" smtClean="0"/>
              <a:t>IPv8?, Unix Domain Sockets?</a:t>
            </a:r>
          </a:p>
          <a:p>
            <a:r>
              <a:rPr lang="en-US" dirty="0" smtClean="0"/>
              <a:t>Accessibility:</a:t>
            </a:r>
          </a:p>
          <a:p>
            <a:pPr lvl="1"/>
            <a:r>
              <a:rPr lang="en-US" dirty="0" smtClean="0"/>
              <a:t>public, private</a:t>
            </a:r>
          </a:p>
          <a:p>
            <a:pPr lvl="1"/>
            <a:r>
              <a:rPr lang="en-US" dirty="0" smtClean="0"/>
              <a:t>multiple private networks? fast versus cheap?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42"/>
    </mc:Choice>
    <mc:Fallback>
      <p:transition spd="slow" advTm="2204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952501"/>
            <a:ext cx="8489228" cy="4630738"/>
          </a:xfrm>
        </p:spPr>
        <p:txBody>
          <a:bodyPr/>
          <a:lstStyle/>
          <a:p>
            <a:r>
              <a:rPr lang="en-US" dirty="0" smtClean="0"/>
              <a:t>A list of routes, identified by starting network</a:t>
            </a:r>
          </a:p>
          <a:p>
            <a:pPr marL="457200" indent="-457200">
              <a:buNone/>
            </a:pPr>
            <a:r>
              <a:rPr lang="en-US" dirty="0" smtClean="0"/>
              <a:t>example.com</a:t>
            </a:r>
            <a:r>
              <a:rPr lang="en-US" dirty="0"/>
              <a:t>, (IPv4, 192.168.1.55, 9618), (</a:t>
            </a:r>
            <a:r>
              <a:rPr lang="en-US" dirty="0" err="1"/>
              <a:t>SharedPort</a:t>
            </a:r>
            <a:r>
              <a:rPr lang="en-US" dirty="0"/>
              <a:t>, 5491_b8c1_1)</a:t>
            </a:r>
          </a:p>
          <a:p>
            <a:pPr marL="457200" indent="-457200">
              <a:buNone/>
            </a:pPr>
            <a:r>
              <a:rPr lang="en-US" dirty="0" smtClean="0"/>
              <a:t>public, </a:t>
            </a:r>
            <a:r>
              <a:rPr lang="en-US" dirty="0"/>
              <a:t>(IPv4, 173.194.46.96, 80), (CCB, </a:t>
            </a:r>
            <a:r>
              <a:rPr lang="en-US" dirty="0" smtClean="0"/>
              <a:t>381), (</a:t>
            </a:r>
            <a:r>
              <a:rPr lang="en-US" dirty="0" err="1"/>
              <a:t>SharedPort</a:t>
            </a:r>
            <a:r>
              <a:rPr lang="en-US" dirty="0"/>
              <a:t>, 5491_b8c1_1)</a:t>
            </a:r>
          </a:p>
          <a:p>
            <a:pPr marL="457200" indent="-45720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64"/>
    </mc:Choice>
    <mc:Fallback>
      <p:transition spd="slow" advTm="2666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Matchmaking</a:t>
            </a:r>
          </a:p>
          <a:p>
            <a:pPr lvl="1"/>
            <a:r>
              <a:rPr lang="en-US" dirty="0" smtClean="0"/>
              <a:t>Can the </a:t>
            </a:r>
            <a:r>
              <a:rPr lang="en-US" dirty="0" err="1" smtClean="0"/>
              <a:t>schedd</a:t>
            </a:r>
            <a:r>
              <a:rPr lang="en-US" dirty="0" smtClean="0"/>
              <a:t> reach the </a:t>
            </a:r>
            <a:r>
              <a:rPr lang="en-US" dirty="0" err="1" smtClean="0"/>
              <a:t>startd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if the </a:t>
            </a:r>
            <a:r>
              <a:rPr lang="en-US" dirty="0" err="1" smtClean="0"/>
              <a:t>startd</a:t>
            </a:r>
            <a:r>
              <a:rPr lang="en-US" dirty="0" smtClean="0"/>
              <a:t> needs to reverse the connection?</a:t>
            </a:r>
          </a:p>
          <a:p>
            <a:r>
              <a:rPr lang="en-US" dirty="0" smtClean="0"/>
              <a:t>Today: no support</a:t>
            </a:r>
          </a:p>
          <a:p>
            <a:r>
              <a:rPr lang="en-US" dirty="0" smtClean="0"/>
              <a:t>Advertise which networks and protocols the daemon can connect to</a:t>
            </a:r>
          </a:p>
          <a:p>
            <a:pPr lvl="1"/>
            <a:r>
              <a:rPr lang="en-US" dirty="0" err="1" smtClean="0"/>
              <a:t>Private:UW</a:t>
            </a:r>
            <a:r>
              <a:rPr lang="en-US" dirty="0" smtClean="0"/>
              <a:t>, IPv4</a:t>
            </a:r>
          </a:p>
          <a:p>
            <a:pPr lvl="1"/>
            <a:r>
              <a:rPr lang="en-US" dirty="0" smtClean="0"/>
              <a:t>Internet, IPv6</a:t>
            </a:r>
          </a:p>
          <a:p>
            <a:pPr lvl="1"/>
            <a:r>
              <a:rPr lang="en-US" dirty="0" smtClean="0"/>
              <a:t>Internet, IPv4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Bi-directional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71"/>
    </mc:Choice>
    <mc:Fallback>
      <p:transition spd="slow" advTm="6977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client has a choice of routes, which one?</a:t>
            </a:r>
          </a:p>
          <a:p>
            <a:r>
              <a:rPr lang="en-US" dirty="0" smtClean="0"/>
              <a:t>RFC 6724: Default </a:t>
            </a:r>
            <a:r>
              <a:rPr lang="en-US" dirty="0"/>
              <a:t>Address Selection for Internet Protocol Version 6 (IPv6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We're not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using DNS</a:t>
            </a:r>
          </a:p>
          <a:p>
            <a:pPr lvl="1"/>
            <a:r>
              <a:rPr lang="en-US" dirty="0" smtClean="0"/>
              <a:t>We're </a:t>
            </a:r>
            <a:r>
              <a:rPr lang="en-US" i="1" dirty="0" smtClean="0"/>
              <a:t>way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weirder than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DNS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Route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6" name="Picture 4" descr="C:\Users\adesmet\Desktop\HTCondor Week 2014\strangelove\StrangeloveKo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2564293"/>
            <a:ext cx="5624945" cy="42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3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15"/>
    </mc:Choice>
    <mc:Fallback>
      <p:transition spd="slow" advTm="4131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Client </a:t>
            </a:r>
            <a:r>
              <a:rPr lang="en-US" dirty="0"/>
              <a:t>obtains (from the collector) the list of the endpoint’s inbound paths.</a:t>
            </a:r>
          </a:p>
          <a:p>
            <a:r>
              <a:rPr lang="en-US" dirty="0" smtClean="0"/>
              <a:t>Client discards inbound </a:t>
            </a:r>
            <a:r>
              <a:rPr lang="en-US" dirty="0"/>
              <a:t>paths which it can not </a:t>
            </a:r>
            <a:r>
              <a:rPr lang="en-US" dirty="0" smtClean="0"/>
              <a:t>reach.</a:t>
            </a:r>
          </a:p>
          <a:p>
            <a:pPr lvl="1"/>
            <a:r>
              <a:rPr lang="en-US" dirty="0" smtClean="0"/>
              <a:t>Client </a:t>
            </a:r>
            <a:r>
              <a:rPr lang="en-US" dirty="0"/>
              <a:t>can reach a path if one of its outbound paths terminates with a protocol and a network name identical to the protocol and network name of the inbound path in question.</a:t>
            </a:r>
          </a:p>
          <a:p>
            <a:r>
              <a:rPr lang="en-US" dirty="0" smtClean="0"/>
              <a:t>Client </a:t>
            </a:r>
            <a:r>
              <a:rPr lang="en-US" dirty="0"/>
              <a:t>discards any remaining reversing paths that can not reach it.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reversing path can reach the client if the reachable set of each reversing step includes a protocol and network name pair identical to one terminating one of the client’s return paths.</a:t>
            </a:r>
          </a:p>
          <a:p>
            <a:r>
              <a:rPr lang="en-US" dirty="0" err="1" smtClean="0"/>
              <a:t>Clientconstructs</a:t>
            </a:r>
            <a:r>
              <a:rPr lang="en-US" dirty="0" smtClean="0"/>
              <a:t> </a:t>
            </a:r>
            <a:r>
              <a:rPr lang="en-US" dirty="0"/>
              <a:t>the complete path corresponding to each remaining inbound </a:t>
            </a:r>
            <a:r>
              <a:rPr lang="en-US" dirty="0" smtClean="0"/>
              <a:t>path.</a:t>
            </a:r>
          </a:p>
          <a:p>
            <a:r>
              <a:rPr lang="en-US" dirty="0" smtClean="0"/>
              <a:t>The </a:t>
            </a:r>
            <a:r>
              <a:rPr lang="en-US" dirty="0"/>
              <a:t>client tries one or more of the complete paths, in whatever order or concurrency it finds </a:t>
            </a:r>
            <a:r>
              <a:rPr lang="en-US" dirty="0" smtClean="0"/>
              <a:t>appropriate.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path it tries, the client interacts with each step appropriately. For a reversing step, this will include supplying a list of reachable return paths, which the client may need to </a:t>
            </a:r>
            <a:r>
              <a:rPr lang="en-US" dirty="0" smtClean="0"/>
              <a:t>configure.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Route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856835">
            <a:off x="273351" y="2396165"/>
            <a:ext cx="8591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+mj-lt"/>
              </a:rPr>
              <a:t>We're working on it</a:t>
            </a:r>
            <a:endParaRPr lang="en-US" sz="66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9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38"/>
    </mc:Choice>
    <mc:Fallback>
      <p:transition spd="slow" advTm="3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Toward a bold new</a:t>
            </a:r>
          </a:p>
          <a:p>
            <a:pPr marL="0" indent="0" algn="ctr">
              <a:buNone/>
            </a:pPr>
            <a:r>
              <a:rPr lang="en-US" sz="6000" dirty="0" smtClean="0"/>
              <a:t>future of glasnost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b</a:t>
            </a:r>
            <a:r>
              <a:rPr lang="en-US" sz="6000" dirty="0" smtClean="0"/>
              <a:t>etween</a:t>
            </a:r>
          </a:p>
          <a:p>
            <a:pPr marL="0" indent="0" algn="ctr">
              <a:buNone/>
            </a:pPr>
            <a:r>
              <a:rPr lang="en-US" sz="6000" dirty="0" smtClean="0"/>
              <a:t>IPv4 and IPv6!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42"/>
    </mc:Choice>
    <mc:Fallback>
      <p:transition spd="slow" advTm="2334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6021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esmet\Desktop\HTCondor Week 2014\strangelove\dr-strangelove-still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82"/>
            <a:ext cx="9160216" cy="62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7"/>
    </mc:Choice>
    <mc:Fallback>
      <p:transition spd="slow" advTm="114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6573986" y="3144973"/>
            <a:ext cx="1967347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971798" y="1343883"/>
            <a:ext cx="1967347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68035" y="3131127"/>
            <a:ext cx="1967347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CCB: Condor </a:t>
            </a:r>
            <a:r>
              <a:rPr lang="en-US" dirty="0"/>
              <a:t>Connection </a:t>
            </a:r>
            <a:r>
              <a:rPr lang="en-US" dirty="0" smtClean="0"/>
              <a:t>Broker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75860" y="3262743"/>
            <a:ext cx="1537849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schedd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788736" y="3262743"/>
            <a:ext cx="1537849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startd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6200000">
            <a:off x="3938160" y="3127651"/>
            <a:ext cx="4107866" cy="949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ＭＳ Ｐゴシック" charset="0"/>
              </a:rPr>
              <a:t>Outbound firewall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36273" y="2802065"/>
            <a:ext cx="2438399" cy="1600214"/>
          </a:xfrm>
          <a:custGeom>
            <a:avLst/>
            <a:gdLst/>
            <a:ahLst/>
            <a:cxnLst/>
            <a:rect l="l" t="t" r="r" b="b"/>
            <a:pathLst>
              <a:path w="2438399" h="1600214">
                <a:moveTo>
                  <a:pt x="935181" y="0"/>
                </a:moveTo>
                <a:cubicBezTo>
                  <a:pt x="1068386" y="0"/>
                  <a:pt x="1182077" y="83549"/>
                  <a:pt x="1225839" y="201433"/>
                </a:cubicBezTo>
                <a:cubicBezTo>
                  <a:pt x="1273709" y="170157"/>
                  <a:pt x="1330971" y="152400"/>
                  <a:pt x="1392381" y="152400"/>
                </a:cubicBezTo>
                <a:cubicBezTo>
                  <a:pt x="1446810" y="152400"/>
                  <a:pt x="1497980" y="166349"/>
                  <a:pt x="1541810" y="192144"/>
                </a:cubicBezTo>
                <a:cubicBezTo>
                  <a:pt x="1593216" y="93955"/>
                  <a:pt x="1696346" y="27723"/>
                  <a:pt x="1814945" y="27723"/>
                </a:cubicBezTo>
                <a:cubicBezTo>
                  <a:pt x="1987107" y="27723"/>
                  <a:pt x="2126672" y="167288"/>
                  <a:pt x="2126672" y="339450"/>
                </a:cubicBezTo>
                <a:cubicBezTo>
                  <a:pt x="2126672" y="363621"/>
                  <a:pt x="2123921" y="387149"/>
                  <a:pt x="2118068" y="409589"/>
                </a:cubicBezTo>
                <a:cubicBezTo>
                  <a:pt x="2120913" y="408761"/>
                  <a:pt x="2123788" y="408722"/>
                  <a:pt x="2126672" y="408722"/>
                </a:cubicBezTo>
                <a:cubicBezTo>
                  <a:pt x="2298834" y="408722"/>
                  <a:pt x="2438399" y="548287"/>
                  <a:pt x="2438399" y="720449"/>
                </a:cubicBezTo>
                <a:cubicBezTo>
                  <a:pt x="2438399" y="853656"/>
                  <a:pt x="2354848" y="967348"/>
                  <a:pt x="2236962" y="1011109"/>
                </a:cubicBezTo>
                <a:cubicBezTo>
                  <a:pt x="2251029" y="1045401"/>
                  <a:pt x="2258289" y="1082971"/>
                  <a:pt x="2258289" y="1122237"/>
                </a:cubicBezTo>
                <a:cubicBezTo>
                  <a:pt x="2258289" y="1294399"/>
                  <a:pt x="2118724" y="1433964"/>
                  <a:pt x="1946562" y="1433964"/>
                </a:cubicBezTo>
                <a:cubicBezTo>
                  <a:pt x="1874458" y="1433964"/>
                  <a:pt x="1808071" y="1409483"/>
                  <a:pt x="1756062" y="1367351"/>
                </a:cubicBezTo>
                <a:cubicBezTo>
                  <a:pt x="1712386" y="1402997"/>
                  <a:pt x="1658280" y="1425824"/>
                  <a:pt x="1599070" y="1430586"/>
                </a:cubicBezTo>
                <a:cubicBezTo>
                  <a:pt x="1548523" y="1531591"/>
                  <a:pt x="1443829" y="1600214"/>
                  <a:pt x="1323108" y="1600214"/>
                </a:cubicBezTo>
                <a:cubicBezTo>
                  <a:pt x="1192996" y="1600214"/>
                  <a:pt x="1081501" y="1520499"/>
                  <a:pt x="1035045" y="1407142"/>
                </a:cubicBezTo>
                <a:cubicBezTo>
                  <a:pt x="981451" y="1498164"/>
                  <a:pt x="882251" y="1558635"/>
                  <a:pt x="768927" y="1558635"/>
                </a:cubicBezTo>
                <a:cubicBezTo>
                  <a:pt x="604131" y="1558635"/>
                  <a:pt x="469202" y="1430757"/>
                  <a:pt x="459399" y="1268718"/>
                </a:cubicBezTo>
                <a:cubicBezTo>
                  <a:pt x="426566" y="1281898"/>
                  <a:pt x="390698" y="1288487"/>
                  <a:pt x="353291" y="1288487"/>
                </a:cubicBezTo>
                <a:cubicBezTo>
                  <a:pt x="181129" y="1288487"/>
                  <a:pt x="41564" y="1148922"/>
                  <a:pt x="41564" y="976760"/>
                </a:cubicBezTo>
                <a:cubicBezTo>
                  <a:pt x="41564" y="923422"/>
                  <a:pt x="54960" y="873213"/>
                  <a:pt x="79856" y="830005"/>
                </a:cubicBezTo>
                <a:cubicBezTo>
                  <a:pt x="29846" y="775711"/>
                  <a:pt x="0" y="703068"/>
                  <a:pt x="0" y="623454"/>
                </a:cubicBezTo>
                <a:cubicBezTo>
                  <a:pt x="0" y="451292"/>
                  <a:pt x="139565" y="311727"/>
                  <a:pt x="311727" y="311727"/>
                </a:cubicBezTo>
                <a:cubicBezTo>
                  <a:pt x="334010" y="311727"/>
                  <a:pt x="355747" y="314065"/>
                  <a:pt x="376662" y="318716"/>
                </a:cubicBezTo>
                <a:cubicBezTo>
                  <a:pt x="422813" y="204842"/>
                  <a:pt x="534556" y="124698"/>
                  <a:pt x="665018" y="124698"/>
                </a:cubicBezTo>
                <a:lnTo>
                  <a:pt x="685500" y="126763"/>
                </a:lnTo>
                <a:cubicBezTo>
                  <a:pt x="741483" y="49608"/>
                  <a:pt x="832539" y="0"/>
                  <a:pt x="935181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Internet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39" name="Straight Arrow Connector 38"/>
          <p:cNvCxnSpPr>
            <a:stCxn id="6" idx="3"/>
            <a:endCxn id="9" idx="0"/>
          </p:cNvCxnSpPr>
          <p:nvPr/>
        </p:nvCxnSpPr>
        <p:spPr bwMode="auto">
          <a:xfrm>
            <a:off x="2313709" y="3602173"/>
            <a:ext cx="320386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Explosion 1 42"/>
          <p:cNvSpPr/>
          <p:nvPr/>
        </p:nvSpPr>
        <p:spPr bwMode="auto">
          <a:xfrm>
            <a:off x="5174672" y="3262730"/>
            <a:ext cx="574964" cy="678873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3186547" y="1461653"/>
            <a:ext cx="1537849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CCB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49" name="Straight Arrow Connector 48"/>
          <p:cNvCxnSpPr>
            <a:stCxn id="7" idx="1"/>
            <a:endCxn id="45" idx="3"/>
          </p:cNvCxnSpPr>
          <p:nvPr/>
        </p:nvCxnSpPr>
        <p:spPr bwMode="auto">
          <a:xfrm flipH="1" flipV="1">
            <a:off x="4724396" y="1801083"/>
            <a:ext cx="2064340" cy="18010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6" idx="0"/>
            <a:endCxn id="45" idx="1"/>
          </p:cNvCxnSpPr>
          <p:nvPr/>
        </p:nvCxnSpPr>
        <p:spPr bwMode="auto">
          <a:xfrm flipV="1">
            <a:off x="1544785" y="1801083"/>
            <a:ext cx="1641762" cy="14616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7" idx="1"/>
            <a:endCxn id="6" idx="3"/>
          </p:cNvCxnSpPr>
          <p:nvPr/>
        </p:nvCxnSpPr>
        <p:spPr bwMode="auto">
          <a:xfrm flipH="1">
            <a:off x="2313709" y="3602173"/>
            <a:ext cx="447502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ight Arrow 4"/>
          <p:cNvSpPr/>
          <p:nvPr/>
        </p:nvSpPr>
        <p:spPr bwMode="auto">
          <a:xfrm flipH="1">
            <a:off x="5728855" y="1737010"/>
            <a:ext cx="457200" cy="377543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flipH="1">
            <a:off x="5763493" y="5103664"/>
            <a:ext cx="457200" cy="377543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83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59"/>
    </mc:Choice>
    <mc:Fallback>
      <p:transition spd="slow" advTm="5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3" grpId="1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561110" y="3144973"/>
            <a:ext cx="1967347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356386" y="1233055"/>
            <a:ext cx="3482814" cy="465512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ondor_shared_port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75860" y="3262743"/>
            <a:ext cx="1537849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schedd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66615" y="3262742"/>
            <a:ext cx="1537849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startd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3938160" y="3127651"/>
            <a:ext cx="4107866" cy="949043"/>
          </a:xfrm>
          <a:custGeom>
            <a:avLst/>
            <a:gdLst/>
            <a:ahLst/>
            <a:cxnLst/>
            <a:rect l="l" t="t" r="r" b="b"/>
            <a:pathLst>
              <a:path w="4107866" h="949043">
                <a:moveTo>
                  <a:pt x="1991588" y="0"/>
                </a:moveTo>
                <a:lnTo>
                  <a:pt x="1991588" y="949043"/>
                </a:lnTo>
                <a:lnTo>
                  <a:pt x="0" y="949043"/>
                </a:lnTo>
                <a:lnTo>
                  <a:pt x="0" y="0"/>
                </a:lnTo>
                <a:close/>
                <a:moveTo>
                  <a:pt x="4107866" y="0"/>
                </a:moveTo>
                <a:lnTo>
                  <a:pt x="4107866" y="949043"/>
                </a:lnTo>
                <a:lnTo>
                  <a:pt x="2116278" y="949043"/>
                </a:lnTo>
                <a:lnTo>
                  <a:pt x="211627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  <a:ea typeface="ＭＳ Ｐゴシック" charset="0"/>
              </a:rPr>
              <a:t>Fire   wall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ＭＳ Ｐゴシック" charset="0"/>
            </a:endParaRPr>
          </a:p>
        </p:txBody>
      </p:sp>
      <p:sp>
        <p:nvSpPr>
          <p:cNvPr id="8" name="Oval 10"/>
          <p:cNvSpPr/>
          <p:nvPr/>
        </p:nvSpPr>
        <p:spPr bwMode="auto">
          <a:xfrm>
            <a:off x="2736273" y="2802065"/>
            <a:ext cx="2438399" cy="1600214"/>
          </a:xfrm>
          <a:custGeom>
            <a:avLst/>
            <a:gdLst/>
            <a:ahLst/>
            <a:cxnLst/>
            <a:rect l="l" t="t" r="r" b="b"/>
            <a:pathLst>
              <a:path w="2438399" h="1600214">
                <a:moveTo>
                  <a:pt x="935181" y="0"/>
                </a:moveTo>
                <a:cubicBezTo>
                  <a:pt x="1068386" y="0"/>
                  <a:pt x="1182077" y="83549"/>
                  <a:pt x="1225839" y="201433"/>
                </a:cubicBezTo>
                <a:cubicBezTo>
                  <a:pt x="1273709" y="170157"/>
                  <a:pt x="1330971" y="152400"/>
                  <a:pt x="1392381" y="152400"/>
                </a:cubicBezTo>
                <a:cubicBezTo>
                  <a:pt x="1446810" y="152400"/>
                  <a:pt x="1497980" y="166349"/>
                  <a:pt x="1541810" y="192144"/>
                </a:cubicBezTo>
                <a:cubicBezTo>
                  <a:pt x="1593216" y="93955"/>
                  <a:pt x="1696346" y="27723"/>
                  <a:pt x="1814945" y="27723"/>
                </a:cubicBezTo>
                <a:cubicBezTo>
                  <a:pt x="1987107" y="27723"/>
                  <a:pt x="2126672" y="167288"/>
                  <a:pt x="2126672" y="339450"/>
                </a:cubicBezTo>
                <a:cubicBezTo>
                  <a:pt x="2126672" y="363621"/>
                  <a:pt x="2123921" y="387149"/>
                  <a:pt x="2118068" y="409589"/>
                </a:cubicBezTo>
                <a:cubicBezTo>
                  <a:pt x="2120913" y="408761"/>
                  <a:pt x="2123788" y="408722"/>
                  <a:pt x="2126672" y="408722"/>
                </a:cubicBezTo>
                <a:cubicBezTo>
                  <a:pt x="2298834" y="408722"/>
                  <a:pt x="2438399" y="548287"/>
                  <a:pt x="2438399" y="720449"/>
                </a:cubicBezTo>
                <a:cubicBezTo>
                  <a:pt x="2438399" y="853656"/>
                  <a:pt x="2354848" y="967348"/>
                  <a:pt x="2236962" y="1011109"/>
                </a:cubicBezTo>
                <a:cubicBezTo>
                  <a:pt x="2251029" y="1045401"/>
                  <a:pt x="2258289" y="1082971"/>
                  <a:pt x="2258289" y="1122237"/>
                </a:cubicBezTo>
                <a:cubicBezTo>
                  <a:pt x="2258289" y="1294399"/>
                  <a:pt x="2118724" y="1433964"/>
                  <a:pt x="1946562" y="1433964"/>
                </a:cubicBezTo>
                <a:cubicBezTo>
                  <a:pt x="1874458" y="1433964"/>
                  <a:pt x="1808071" y="1409483"/>
                  <a:pt x="1756062" y="1367351"/>
                </a:cubicBezTo>
                <a:cubicBezTo>
                  <a:pt x="1712386" y="1402997"/>
                  <a:pt x="1658280" y="1425824"/>
                  <a:pt x="1599070" y="1430586"/>
                </a:cubicBezTo>
                <a:cubicBezTo>
                  <a:pt x="1548523" y="1531591"/>
                  <a:pt x="1443829" y="1600214"/>
                  <a:pt x="1323108" y="1600214"/>
                </a:cubicBezTo>
                <a:cubicBezTo>
                  <a:pt x="1192996" y="1600214"/>
                  <a:pt x="1081501" y="1520499"/>
                  <a:pt x="1035045" y="1407142"/>
                </a:cubicBezTo>
                <a:cubicBezTo>
                  <a:pt x="981451" y="1498164"/>
                  <a:pt x="882251" y="1558635"/>
                  <a:pt x="768927" y="1558635"/>
                </a:cubicBezTo>
                <a:cubicBezTo>
                  <a:pt x="604131" y="1558635"/>
                  <a:pt x="469202" y="1430757"/>
                  <a:pt x="459399" y="1268718"/>
                </a:cubicBezTo>
                <a:cubicBezTo>
                  <a:pt x="426566" y="1281898"/>
                  <a:pt x="390698" y="1288487"/>
                  <a:pt x="353291" y="1288487"/>
                </a:cubicBezTo>
                <a:cubicBezTo>
                  <a:pt x="181129" y="1288487"/>
                  <a:pt x="41564" y="1148922"/>
                  <a:pt x="41564" y="976760"/>
                </a:cubicBezTo>
                <a:cubicBezTo>
                  <a:pt x="41564" y="923422"/>
                  <a:pt x="54960" y="873213"/>
                  <a:pt x="79856" y="830005"/>
                </a:cubicBezTo>
                <a:cubicBezTo>
                  <a:pt x="29846" y="775711"/>
                  <a:pt x="0" y="703068"/>
                  <a:pt x="0" y="623454"/>
                </a:cubicBezTo>
                <a:cubicBezTo>
                  <a:pt x="0" y="451292"/>
                  <a:pt x="139565" y="311727"/>
                  <a:pt x="311727" y="311727"/>
                </a:cubicBezTo>
                <a:cubicBezTo>
                  <a:pt x="334010" y="311727"/>
                  <a:pt x="355747" y="314065"/>
                  <a:pt x="376662" y="318716"/>
                </a:cubicBezTo>
                <a:cubicBezTo>
                  <a:pt x="422813" y="204842"/>
                  <a:pt x="534556" y="124698"/>
                  <a:pt x="665018" y="124698"/>
                </a:cubicBezTo>
                <a:lnTo>
                  <a:pt x="685500" y="126763"/>
                </a:lnTo>
                <a:cubicBezTo>
                  <a:pt x="741483" y="49608"/>
                  <a:pt x="832539" y="0"/>
                  <a:pt x="935181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Internet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26833" y="4080180"/>
            <a:ext cx="1537849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starter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 bwMode="auto">
          <a:xfrm flipV="1">
            <a:off x="2313709" y="3602172"/>
            <a:ext cx="4152906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5" idx="3"/>
          </p:cNvCxnSpPr>
          <p:nvPr/>
        </p:nvCxnSpPr>
        <p:spPr bwMode="auto">
          <a:xfrm>
            <a:off x="2313709" y="3602173"/>
            <a:ext cx="3203862" cy="4780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Explosion 1 22"/>
          <p:cNvSpPr/>
          <p:nvPr/>
        </p:nvSpPr>
        <p:spPr bwMode="auto">
          <a:xfrm>
            <a:off x="5230089" y="3723406"/>
            <a:ext cx="574964" cy="678873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466615" y="3262752"/>
            <a:ext cx="2216728" cy="67886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+mn-lt"/>
                <a:ea typeface="ＭＳ Ｐゴシック" charset="0"/>
              </a:rPr>
              <a:t>shared_port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341834" y="2571103"/>
            <a:ext cx="474603" cy="1031079"/>
          </a:xfrm>
          <a:custGeom>
            <a:avLst/>
            <a:gdLst>
              <a:gd name="connsiteX0" fmla="*/ 803 w 444149"/>
              <a:gd name="connsiteY0" fmla="*/ 1205346 h 1205346"/>
              <a:gd name="connsiteX1" fmla="*/ 70076 w 444149"/>
              <a:gd name="connsiteY1" fmla="*/ 304800 h 1205346"/>
              <a:gd name="connsiteX2" fmla="*/ 444149 w 444149"/>
              <a:gd name="connsiteY2" fmla="*/ 0 h 1205346"/>
              <a:gd name="connsiteX0" fmla="*/ 212 w 332722"/>
              <a:gd name="connsiteY0" fmla="*/ 1029899 h 1029899"/>
              <a:gd name="connsiteX1" fmla="*/ 69485 w 332722"/>
              <a:gd name="connsiteY1" fmla="*/ 129353 h 1029899"/>
              <a:gd name="connsiteX2" fmla="*/ 332722 w 332722"/>
              <a:gd name="connsiteY2" fmla="*/ 4662 h 1029899"/>
              <a:gd name="connsiteX0" fmla="*/ 122268 w 454778"/>
              <a:gd name="connsiteY0" fmla="*/ 1025237 h 1025237"/>
              <a:gd name="connsiteX1" fmla="*/ 11432 w 454778"/>
              <a:gd name="connsiteY1" fmla="*/ 263236 h 1025237"/>
              <a:gd name="connsiteX2" fmla="*/ 454778 w 454778"/>
              <a:gd name="connsiteY2" fmla="*/ 0 h 1025237"/>
              <a:gd name="connsiteX0" fmla="*/ 142093 w 474603"/>
              <a:gd name="connsiteY0" fmla="*/ 1031079 h 1031079"/>
              <a:gd name="connsiteX1" fmla="*/ 31257 w 474603"/>
              <a:gd name="connsiteY1" fmla="*/ 269078 h 1031079"/>
              <a:gd name="connsiteX2" fmla="*/ 474603 w 474603"/>
              <a:gd name="connsiteY2" fmla="*/ 5842 h 103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603" h="1031079">
                <a:moveTo>
                  <a:pt x="142093" y="1031079"/>
                </a:moveTo>
                <a:cubicBezTo>
                  <a:pt x="139784" y="681251"/>
                  <a:pt x="-79579" y="606206"/>
                  <a:pt x="31257" y="269078"/>
                </a:cubicBezTo>
                <a:cubicBezTo>
                  <a:pt x="142093" y="-68050"/>
                  <a:pt x="389167" y="8151"/>
                  <a:pt x="474603" y="584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 flipV="1">
            <a:off x="6340060" y="3702609"/>
            <a:ext cx="474603" cy="775854"/>
          </a:xfrm>
          <a:custGeom>
            <a:avLst/>
            <a:gdLst>
              <a:gd name="connsiteX0" fmla="*/ 803 w 444149"/>
              <a:gd name="connsiteY0" fmla="*/ 1205346 h 1205346"/>
              <a:gd name="connsiteX1" fmla="*/ 70076 w 444149"/>
              <a:gd name="connsiteY1" fmla="*/ 304800 h 1205346"/>
              <a:gd name="connsiteX2" fmla="*/ 444149 w 444149"/>
              <a:gd name="connsiteY2" fmla="*/ 0 h 1205346"/>
              <a:gd name="connsiteX0" fmla="*/ 212 w 332722"/>
              <a:gd name="connsiteY0" fmla="*/ 1029899 h 1029899"/>
              <a:gd name="connsiteX1" fmla="*/ 69485 w 332722"/>
              <a:gd name="connsiteY1" fmla="*/ 129353 h 1029899"/>
              <a:gd name="connsiteX2" fmla="*/ 332722 w 332722"/>
              <a:gd name="connsiteY2" fmla="*/ 4662 h 1029899"/>
              <a:gd name="connsiteX0" fmla="*/ 122268 w 454778"/>
              <a:gd name="connsiteY0" fmla="*/ 1025237 h 1025237"/>
              <a:gd name="connsiteX1" fmla="*/ 11432 w 454778"/>
              <a:gd name="connsiteY1" fmla="*/ 263236 h 1025237"/>
              <a:gd name="connsiteX2" fmla="*/ 454778 w 454778"/>
              <a:gd name="connsiteY2" fmla="*/ 0 h 1025237"/>
              <a:gd name="connsiteX0" fmla="*/ 142093 w 474603"/>
              <a:gd name="connsiteY0" fmla="*/ 1031079 h 1031079"/>
              <a:gd name="connsiteX1" fmla="*/ 31257 w 474603"/>
              <a:gd name="connsiteY1" fmla="*/ 269078 h 1031079"/>
              <a:gd name="connsiteX2" fmla="*/ 474603 w 474603"/>
              <a:gd name="connsiteY2" fmla="*/ 5842 h 103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603" h="1031079">
                <a:moveTo>
                  <a:pt x="142093" y="1031079"/>
                </a:moveTo>
                <a:cubicBezTo>
                  <a:pt x="139784" y="681251"/>
                  <a:pt x="-79579" y="606206"/>
                  <a:pt x="31257" y="269078"/>
                </a:cubicBezTo>
                <a:cubicBezTo>
                  <a:pt x="142093" y="-68050"/>
                  <a:pt x="389167" y="8151"/>
                  <a:pt x="474603" y="584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91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37"/>
    </mc:Choice>
    <mc:Fallback>
      <p:transition spd="slow" advTm="73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3784 -0.1506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  <p:bldP spid="25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10"/>
          <p:cNvSpPr/>
          <p:nvPr/>
        </p:nvSpPr>
        <p:spPr bwMode="auto">
          <a:xfrm>
            <a:off x="3393871" y="3223635"/>
            <a:ext cx="2438399" cy="1600214"/>
          </a:xfrm>
          <a:custGeom>
            <a:avLst/>
            <a:gdLst/>
            <a:ahLst/>
            <a:cxnLst/>
            <a:rect l="l" t="t" r="r" b="b"/>
            <a:pathLst>
              <a:path w="2438399" h="1600214">
                <a:moveTo>
                  <a:pt x="935181" y="0"/>
                </a:moveTo>
                <a:cubicBezTo>
                  <a:pt x="1068386" y="0"/>
                  <a:pt x="1182077" y="83549"/>
                  <a:pt x="1225839" y="201433"/>
                </a:cubicBezTo>
                <a:cubicBezTo>
                  <a:pt x="1273709" y="170157"/>
                  <a:pt x="1330971" y="152400"/>
                  <a:pt x="1392381" y="152400"/>
                </a:cubicBezTo>
                <a:cubicBezTo>
                  <a:pt x="1446810" y="152400"/>
                  <a:pt x="1497980" y="166349"/>
                  <a:pt x="1541810" y="192144"/>
                </a:cubicBezTo>
                <a:cubicBezTo>
                  <a:pt x="1593216" y="93955"/>
                  <a:pt x="1696346" y="27723"/>
                  <a:pt x="1814945" y="27723"/>
                </a:cubicBezTo>
                <a:cubicBezTo>
                  <a:pt x="1987107" y="27723"/>
                  <a:pt x="2126672" y="167288"/>
                  <a:pt x="2126672" y="339450"/>
                </a:cubicBezTo>
                <a:cubicBezTo>
                  <a:pt x="2126672" y="363621"/>
                  <a:pt x="2123921" y="387149"/>
                  <a:pt x="2118068" y="409589"/>
                </a:cubicBezTo>
                <a:cubicBezTo>
                  <a:pt x="2120913" y="408761"/>
                  <a:pt x="2123788" y="408722"/>
                  <a:pt x="2126672" y="408722"/>
                </a:cubicBezTo>
                <a:cubicBezTo>
                  <a:pt x="2298834" y="408722"/>
                  <a:pt x="2438399" y="548287"/>
                  <a:pt x="2438399" y="720449"/>
                </a:cubicBezTo>
                <a:cubicBezTo>
                  <a:pt x="2438399" y="853656"/>
                  <a:pt x="2354848" y="967348"/>
                  <a:pt x="2236962" y="1011109"/>
                </a:cubicBezTo>
                <a:cubicBezTo>
                  <a:pt x="2251029" y="1045401"/>
                  <a:pt x="2258289" y="1082971"/>
                  <a:pt x="2258289" y="1122237"/>
                </a:cubicBezTo>
                <a:cubicBezTo>
                  <a:pt x="2258289" y="1294399"/>
                  <a:pt x="2118724" y="1433964"/>
                  <a:pt x="1946562" y="1433964"/>
                </a:cubicBezTo>
                <a:cubicBezTo>
                  <a:pt x="1874458" y="1433964"/>
                  <a:pt x="1808071" y="1409483"/>
                  <a:pt x="1756062" y="1367351"/>
                </a:cubicBezTo>
                <a:cubicBezTo>
                  <a:pt x="1712386" y="1402997"/>
                  <a:pt x="1658280" y="1425824"/>
                  <a:pt x="1599070" y="1430586"/>
                </a:cubicBezTo>
                <a:cubicBezTo>
                  <a:pt x="1548523" y="1531591"/>
                  <a:pt x="1443829" y="1600214"/>
                  <a:pt x="1323108" y="1600214"/>
                </a:cubicBezTo>
                <a:cubicBezTo>
                  <a:pt x="1192996" y="1600214"/>
                  <a:pt x="1081501" y="1520499"/>
                  <a:pt x="1035045" y="1407142"/>
                </a:cubicBezTo>
                <a:cubicBezTo>
                  <a:pt x="981451" y="1498164"/>
                  <a:pt x="882251" y="1558635"/>
                  <a:pt x="768927" y="1558635"/>
                </a:cubicBezTo>
                <a:cubicBezTo>
                  <a:pt x="604131" y="1558635"/>
                  <a:pt x="469202" y="1430757"/>
                  <a:pt x="459399" y="1268718"/>
                </a:cubicBezTo>
                <a:cubicBezTo>
                  <a:pt x="426566" y="1281898"/>
                  <a:pt x="390698" y="1288487"/>
                  <a:pt x="353291" y="1288487"/>
                </a:cubicBezTo>
                <a:cubicBezTo>
                  <a:pt x="181129" y="1288487"/>
                  <a:pt x="41564" y="1148922"/>
                  <a:pt x="41564" y="976760"/>
                </a:cubicBezTo>
                <a:cubicBezTo>
                  <a:pt x="41564" y="923422"/>
                  <a:pt x="54960" y="873213"/>
                  <a:pt x="79856" y="830005"/>
                </a:cubicBezTo>
                <a:cubicBezTo>
                  <a:pt x="29846" y="775711"/>
                  <a:pt x="0" y="703068"/>
                  <a:pt x="0" y="623454"/>
                </a:cubicBezTo>
                <a:cubicBezTo>
                  <a:pt x="0" y="451292"/>
                  <a:pt x="139565" y="311727"/>
                  <a:pt x="311727" y="311727"/>
                </a:cubicBezTo>
                <a:cubicBezTo>
                  <a:pt x="334010" y="311727"/>
                  <a:pt x="355747" y="314065"/>
                  <a:pt x="376662" y="318716"/>
                </a:cubicBezTo>
                <a:cubicBezTo>
                  <a:pt x="422813" y="204842"/>
                  <a:pt x="534556" y="124698"/>
                  <a:pt x="665018" y="124698"/>
                </a:cubicBezTo>
                <a:lnTo>
                  <a:pt x="685500" y="126763"/>
                </a:lnTo>
                <a:cubicBezTo>
                  <a:pt x="741483" y="49608"/>
                  <a:pt x="832539" y="0"/>
                  <a:pt x="935181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Internet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Beating the </a:t>
            </a:r>
            <a:r>
              <a:rPr lang="en-US" dirty="0" smtClean="0"/>
              <a:t>65,535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40197" y="2528380"/>
            <a:ext cx="2733632" cy="2820445"/>
          </a:xfrm>
          <a:prstGeom prst="roundRect">
            <a:avLst>
              <a:gd name="adj" fmla="val 7110"/>
            </a:avLst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41583" y="4610546"/>
            <a:ext cx="1967347" cy="738280"/>
            <a:chOff x="6612083" y="3993377"/>
            <a:chExt cx="1967347" cy="73828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6612083" y="3993377"/>
              <a:ext cx="1967347" cy="73828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826833" y="4080180"/>
              <a:ext cx="1537849" cy="53536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charset="0"/>
                </a:rPr>
                <a:t>starter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 bwMode="auto">
          <a:xfrm rot="5400000">
            <a:off x="1322282" y="3670915"/>
            <a:ext cx="2216728" cy="53537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+mn-lt"/>
                <a:ea typeface="ＭＳ Ｐゴシック" charset="0"/>
              </a:rPr>
              <a:t>shared_port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27409" y="1537855"/>
            <a:ext cx="1537849" cy="540315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CCB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41583" y="2528381"/>
            <a:ext cx="1967347" cy="738280"/>
            <a:chOff x="6612083" y="3993377"/>
            <a:chExt cx="1967347" cy="73828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6612083" y="3993377"/>
              <a:ext cx="1967347" cy="73828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6826833" y="4080180"/>
              <a:ext cx="1537849" cy="53536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charset="0"/>
                </a:rPr>
                <a:t>starter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876819" y="4087326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⋮</a:t>
            </a:r>
            <a:endParaRPr lang="en-US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41582" y="3401576"/>
            <a:ext cx="1967347" cy="738280"/>
            <a:chOff x="6612083" y="3993377"/>
            <a:chExt cx="1967347" cy="738280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6612083" y="3993377"/>
              <a:ext cx="1967347" cy="73828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826833" y="4080180"/>
              <a:ext cx="1537849" cy="53536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charset="0"/>
                </a:rPr>
                <a:t>starter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398486" y="4697349"/>
            <a:ext cx="1537849" cy="53536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shadow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8487" y="3488379"/>
            <a:ext cx="1537849" cy="53536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shadow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98487" y="2615183"/>
            <a:ext cx="1537849" cy="53536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shadow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18972" y="4087326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⋮</a:t>
            </a:r>
            <a:endParaRPr lang="en-US" dirty="0">
              <a:latin typeface="+mn-lt"/>
            </a:endParaRPr>
          </a:p>
        </p:txBody>
      </p:sp>
      <p:cxnSp>
        <p:nvCxnSpPr>
          <p:cNvPr id="38" name="Straight Arrow Connector 37"/>
          <p:cNvCxnSpPr>
            <a:stCxn id="36" idx="3"/>
            <a:endCxn id="29" idx="1"/>
          </p:cNvCxnSpPr>
          <p:nvPr/>
        </p:nvCxnSpPr>
        <p:spPr bwMode="auto">
          <a:xfrm>
            <a:off x="1936336" y="2882865"/>
            <a:ext cx="5319997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5" idx="3"/>
            <a:endCxn id="33" idx="1"/>
          </p:cNvCxnSpPr>
          <p:nvPr/>
        </p:nvCxnSpPr>
        <p:spPr bwMode="auto">
          <a:xfrm>
            <a:off x="1936336" y="3756061"/>
            <a:ext cx="531999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34" idx="3"/>
            <a:endCxn id="22" idx="1"/>
          </p:cNvCxnSpPr>
          <p:nvPr/>
        </p:nvCxnSpPr>
        <p:spPr bwMode="auto">
          <a:xfrm>
            <a:off x="1936335" y="4965031"/>
            <a:ext cx="531999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9" idx="1"/>
            <a:endCxn id="24" idx="3"/>
          </p:cNvCxnSpPr>
          <p:nvPr/>
        </p:nvCxnSpPr>
        <p:spPr bwMode="auto">
          <a:xfrm flipH="1" flipV="1">
            <a:off x="5365258" y="1808013"/>
            <a:ext cx="1891075" cy="10748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33" idx="1"/>
            <a:endCxn id="24" idx="3"/>
          </p:cNvCxnSpPr>
          <p:nvPr/>
        </p:nvCxnSpPr>
        <p:spPr bwMode="auto">
          <a:xfrm flipH="1" flipV="1">
            <a:off x="5365258" y="1808013"/>
            <a:ext cx="1891074" cy="1948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22" idx="1"/>
            <a:endCxn id="24" idx="3"/>
          </p:cNvCxnSpPr>
          <p:nvPr/>
        </p:nvCxnSpPr>
        <p:spPr bwMode="auto">
          <a:xfrm flipH="1" flipV="1">
            <a:off x="5365258" y="1808013"/>
            <a:ext cx="1891075" cy="31570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36" idx="3"/>
            <a:endCxn id="24" idx="1"/>
          </p:cNvCxnSpPr>
          <p:nvPr/>
        </p:nvCxnSpPr>
        <p:spPr bwMode="auto">
          <a:xfrm flipV="1">
            <a:off x="1936336" y="1808013"/>
            <a:ext cx="1891073" cy="10748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29" idx="1"/>
            <a:endCxn id="23" idx="0"/>
          </p:cNvCxnSpPr>
          <p:nvPr/>
        </p:nvCxnSpPr>
        <p:spPr bwMode="auto">
          <a:xfrm flipH="1">
            <a:off x="2698333" y="2882866"/>
            <a:ext cx="4558000" cy="10557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23" idx="0"/>
            <a:endCxn id="36" idx="3"/>
          </p:cNvCxnSpPr>
          <p:nvPr/>
        </p:nvCxnSpPr>
        <p:spPr bwMode="auto">
          <a:xfrm flipH="1" flipV="1">
            <a:off x="1936336" y="2882865"/>
            <a:ext cx="761997" cy="10557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33" idx="1"/>
            <a:endCxn id="23" idx="0"/>
          </p:cNvCxnSpPr>
          <p:nvPr/>
        </p:nvCxnSpPr>
        <p:spPr bwMode="auto">
          <a:xfrm flipH="1">
            <a:off x="2698333" y="3756061"/>
            <a:ext cx="4557999" cy="1825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>
            <a:stCxn id="23" idx="0"/>
            <a:endCxn id="35" idx="3"/>
          </p:cNvCxnSpPr>
          <p:nvPr/>
        </p:nvCxnSpPr>
        <p:spPr bwMode="auto">
          <a:xfrm flipH="1" flipV="1">
            <a:off x="1936336" y="3756061"/>
            <a:ext cx="761997" cy="1825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22" idx="1"/>
            <a:endCxn id="23" idx="0"/>
          </p:cNvCxnSpPr>
          <p:nvPr/>
        </p:nvCxnSpPr>
        <p:spPr bwMode="auto">
          <a:xfrm flipH="1" flipV="1">
            <a:off x="2698333" y="3938602"/>
            <a:ext cx="4558000" cy="10264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>
            <a:stCxn id="23" idx="0"/>
          </p:cNvCxnSpPr>
          <p:nvPr/>
        </p:nvCxnSpPr>
        <p:spPr bwMode="auto">
          <a:xfrm flipH="1">
            <a:off x="1936336" y="3938602"/>
            <a:ext cx="761997" cy="10410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7372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579"/>
    </mc:Choice>
    <mc:Fallback>
      <p:transition spd="slow" advTm="10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DNS dependency</a:t>
            </a:r>
          </a:p>
          <a:p>
            <a:pPr lvl="1"/>
            <a:r>
              <a:rPr lang="en-US" dirty="0" smtClean="0"/>
              <a:t>Working to reduce!</a:t>
            </a:r>
          </a:p>
          <a:p>
            <a:r>
              <a:rPr lang="en-US" dirty="0" smtClean="0"/>
              <a:t>Centralized service: </a:t>
            </a:r>
            <a:r>
              <a:rPr lang="en-US" dirty="0" err="1" smtClean="0"/>
              <a:t>condor_collector</a:t>
            </a:r>
            <a:endParaRPr lang="en-US" dirty="0" smtClean="0"/>
          </a:p>
          <a:p>
            <a:r>
              <a:rPr lang="en-US" dirty="0" smtClean="0"/>
              <a:t>More than addresses; routes!</a:t>
            </a:r>
          </a:p>
          <a:p>
            <a:pPr lvl="1"/>
            <a:r>
              <a:rPr lang="en-US" dirty="0" smtClean="0"/>
              <a:t>CCB, </a:t>
            </a:r>
            <a:r>
              <a:rPr lang="en-US" dirty="0" err="1" smtClean="0"/>
              <a:t>shared_port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Do-It-Yourself Name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31"/>
    </mc:Choice>
    <mc:Fallback>
      <p:transition spd="slow" advTm="611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781424"/>
            <a:ext cx="9160216" cy="30765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IPv4 by default</a:t>
            </a:r>
          </a:p>
          <a:p>
            <a:pPr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ENABLE_IPV6=TRUE</a:t>
            </a:r>
          </a:p>
          <a:p>
            <a:pPr lvl="1">
              <a:defRPr/>
            </a:pPr>
            <a:r>
              <a:rPr lang="en-US" dirty="0" smtClean="0"/>
              <a:t>Disables IPv4</a:t>
            </a:r>
          </a:p>
          <a:p>
            <a:pPr lvl="1">
              <a:defRPr/>
            </a:pPr>
            <a:r>
              <a:rPr lang="en-US" dirty="0" smtClean="0"/>
              <a:t>Lots of odd limitations</a:t>
            </a:r>
          </a:p>
          <a:p>
            <a:pPr>
              <a:defRPr/>
            </a:pPr>
            <a:r>
              <a:rPr lang="en-US" dirty="0" smtClean="0"/>
              <a:t>Only one interface (</a:t>
            </a:r>
            <a:r>
              <a:rPr lang="en-US" dirty="0" err="1" smtClean="0"/>
              <a:t>sorta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F06D8-93A9-4F7C-9D35-365236EB43F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IPv6 support</a:t>
            </a:r>
            <a:endParaRPr lang="en-US" dirty="0"/>
          </a:p>
        </p:txBody>
      </p:sp>
      <p:pic>
        <p:nvPicPr>
          <p:cNvPr id="1026" name="Picture 2" descr="C:\Users\adesmet\Desktop\HTCondor Week 2014\strangelove\Dr-Strangelove-George-C.-Scott-Chewing-Gu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61" y="3781425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71"/>
    </mc:Choice>
    <mc:Fallback>
      <p:transition spd="slow" advTm="373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IPv4 by default</a:t>
            </a:r>
          </a:p>
          <a:p>
            <a:pPr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ENABLE_IPV6=TRUE</a:t>
            </a:r>
          </a:p>
          <a:p>
            <a:pPr lvl="1">
              <a:defRPr/>
            </a:pPr>
            <a:r>
              <a:rPr lang="en-US" b="1" i="1" dirty="0" smtClean="0"/>
              <a:t>IPv4 stays on!</a:t>
            </a:r>
          </a:p>
          <a:p>
            <a:pPr lvl="1">
              <a:defRPr/>
            </a:pPr>
            <a:r>
              <a:rPr lang="en-US" dirty="0" smtClean="0"/>
              <a:t>Lots of odd limitations</a:t>
            </a:r>
          </a:p>
          <a:p>
            <a:pPr>
              <a:defRPr/>
            </a:pPr>
            <a:r>
              <a:rPr lang="en-US" dirty="0" smtClean="0"/>
              <a:t>Using IPv6 today? Also do</a:t>
            </a:r>
          </a:p>
          <a:p>
            <a:pPr lvl="1">
              <a:defRPr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ENABLE_IPV4=FALSE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&amp; 8.2: The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87"/>
    </mc:Choice>
    <mc:Fallback>
      <p:transition spd="slow" advTm="4018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408218"/>
            <a:ext cx="9160216" cy="34497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mode IPv4 and IPv6!</a:t>
            </a:r>
            <a:endParaRPr lang="en-US" dirty="0"/>
          </a:p>
          <a:p>
            <a:r>
              <a:rPr lang="en-US" dirty="0" err="1" smtClean="0"/>
              <a:t>Sorta</a:t>
            </a:r>
            <a:endParaRPr lang="en-US" dirty="0"/>
          </a:p>
          <a:p>
            <a:r>
              <a:rPr lang="en-US" dirty="0" err="1" smtClean="0"/>
              <a:t>Kinda</a:t>
            </a:r>
            <a:endParaRPr lang="en-US" dirty="0" smtClean="0"/>
          </a:p>
          <a:p>
            <a:r>
              <a:rPr lang="en-US" dirty="0" smtClean="0"/>
              <a:t>Not really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&amp; 8.2: The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47885F-628A-4293-9901-F6E1FB94F0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3" descr="C:\Users\adesmet\Desktop\HTCondor Week 2014\strangelove\991a54bbe7e34145bc50db37e87533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14" y="3408218"/>
            <a:ext cx="6308171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10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4"/>
    </mc:Choice>
    <mc:Fallback>
      <p:transition spd="slow" advTm="9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|1.6|3.5|7.8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3.5|5.8|2.4|1.7|8|5.1|2.1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0.2|3.3|10.7|3|5|4.2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5.4|16.9|39.3|5.2|4.5|7|2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|2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9.3|5.6|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0.9"/>
</p:tagLst>
</file>

<file path=ppt/theme/theme1.xml><?xml version="1.0" encoding="utf-8"?>
<a:theme xmlns:a="http://schemas.openxmlformats.org/drawingml/2006/main" name="HTCondor-Presentation-Template-1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HTCondor-Presentation-Template-1</Template>
  <TotalTime>641</TotalTime>
  <Words>901</Words>
  <Application>Microsoft Office PowerPoint</Application>
  <PresentationFormat>On-screen Show (4:3)</PresentationFormat>
  <Paragraphs>213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HTCondor-Presentation-Template-1</vt:lpstr>
      <vt:lpstr>The Future of HTCondor's Networking or: How I Learned to Stop Worrying and Love IPv6 Alan De Smet adesmet@cs.wisc.edu </vt:lpstr>
      <vt:lpstr>8.0: The Past</vt:lpstr>
      <vt:lpstr> CCB: Condor Connection Broker</vt:lpstr>
      <vt:lpstr>condor_shared_port</vt:lpstr>
      <vt:lpstr>Beating the 65,535 limit</vt:lpstr>
      <vt:lpstr>Do-It-Yourself Name Service</vt:lpstr>
      <vt:lpstr>IPv6 support</vt:lpstr>
      <vt:lpstr>8.1 &amp; 8.2: The Present</vt:lpstr>
      <vt:lpstr>8.1 &amp; 8.2: The Present</vt:lpstr>
      <vt:lpstr>8.1 &amp; 8.2: The Present</vt:lpstr>
      <vt:lpstr>8.3 &amp; 8.4: The Future</vt:lpstr>
      <vt:lpstr>8.3 &amp; 8.4: The Future</vt:lpstr>
      <vt:lpstr>A complete what now?</vt:lpstr>
      <vt:lpstr>Addresses Today</vt:lpstr>
      <vt:lpstr>Addresses Today</vt:lpstr>
      <vt:lpstr>Future Addresses</vt:lpstr>
      <vt:lpstr>Generalizing Lessons</vt:lpstr>
      <vt:lpstr>Multi-Stage Routing</vt:lpstr>
      <vt:lpstr>Multi-Stage Routing</vt:lpstr>
      <vt:lpstr>Multi-Stage Routing</vt:lpstr>
      <vt:lpstr>Multiple Routes</vt:lpstr>
      <vt:lpstr>Multiple Routes</vt:lpstr>
      <vt:lpstr>Multiple Routes</vt:lpstr>
      <vt:lpstr>Bi-directional Routing</vt:lpstr>
      <vt:lpstr>Client Route Selection</vt:lpstr>
      <vt:lpstr>Client Route Selection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adesmet</dc:creator>
  <cp:lastModifiedBy>adesmet</cp:lastModifiedBy>
  <cp:revision>39</cp:revision>
  <dcterms:created xsi:type="dcterms:W3CDTF">2014-04-25T02:13:04Z</dcterms:created>
  <dcterms:modified xsi:type="dcterms:W3CDTF">2014-04-27T03:15:29Z</dcterms:modified>
</cp:coreProperties>
</file>