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69"/>
  </p:notesMasterIdLst>
  <p:sldIdLst>
    <p:sldId id="857" r:id="rId2"/>
    <p:sldId id="859" r:id="rId3"/>
    <p:sldId id="865" r:id="rId4"/>
    <p:sldId id="866" r:id="rId5"/>
    <p:sldId id="867" r:id="rId6"/>
    <p:sldId id="868" r:id="rId7"/>
    <p:sldId id="869" r:id="rId8"/>
    <p:sldId id="870" r:id="rId9"/>
    <p:sldId id="871" r:id="rId10"/>
    <p:sldId id="860" r:id="rId11"/>
    <p:sldId id="862" r:id="rId12"/>
    <p:sldId id="864" r:id="rId13"/>
    <p:sldId id="901" r:id="rId14"/>
    <p:sldId id="902" r:id="rId15"/>
    <p:sldId id="903" r:id="rId16"/>
    <p:sldId id="880" r:id="rId17"/>
    <p:sldId id="881" r:id="rId18"/>
    <p:sldId id="872" r:id="rId19"/>
    <p:sldId id="906" r:id="rId20"/>
    <p:sldId id="907" r:id="rId21"/>
    <p:sldId id="873" r:id="rId22"/>
    <p:sldId id="918" r:id="rId23"/>
    <p:sldId id="919" r:id="rId24"/>
    <p:sldId id="920" r:id="rId25"/>
    <p:sldId id="921" r:id="rId26"/>
    <p:sldId id="874" r:id="rId27"/>
    <p:sldId id="896" r:id="rId28"/>
    <p:sldId id="897" r:id="rId29"/>
    <p:sldId id="898" r:id="rId30"/>
    <p:sldId id="899" r:id="rId31"/>
    <p:sldId id="900" r:id="rId32"/>
    <p:sldId id="922" r:id="rId33"/>
    <p:sldId id="889" r:id="rId34"/>
    <p:sldId id="890" r:id="rId35"/>
    <p:sldId id="891" r:id="rId36"/>
    <p:sldId id="892" r:id="rId37"/>
    <p:sldId id="893" r:id="rId38"/>
    <p:sldId id="894" r:id="rId39"/>
    <p:sldId id="895" r:id="rId40"/>
    <p:sldId id="927" r:id="rId41"/>
    <p:sldId id="882" r:id="rId42"/>
    <p:sldId id="883" r:id="rId43"/>
    <p:sldId id="884" r:id="rId44"/>
    <p:sldId id="885" r:id="rId45"/>
    <p:sldId id="886" r:id="rId46"/>
    <p:sldId id="887" r:id="rId47"/>
    <p:sldId id="888" r:id="rId48"/>
    <p:sldId id="928" r:id="rId49"/>
    <p:sldId id="908" r:id="rId50"/>
    <p:sldId id="909" r:id="rId51"/>
    <p:sldId id="910" r:id="rId52"/>
    <p:sldId id="911" r:id="rId53"/>
    <p:sldId id="929" r:id="rId54"/>
    <p:sldId id="912" r:id="rId55"/>
    <p:sldId id="913" r:id="rId56"/>
    <p:sldId id="914" r:id="rId57"/>
    <p:sldId id="931" r:id="rId58"/>
    <p:sldId id="932" r:id="rId59"/>
    <p:sldId id="930" r:id="rId60"/>
    <p:sldId id="933" r:id="rId61"/>
    <p:sldId id="934" r:id="rId62"/>
    <p:sldId id="935" r:id="rId63"/>
    <p:sldId id="936" r:id="rId64"/>
    <p:sldId id="937" r:id="rId65"/>
    <p:sldId id="904" r:id="rId66"/>
    <p:sldId id="905" r:id="rId67"/>
    <p:sldId id="863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0036"/>
    <a:srgbClr val="FF9933"/>
    <a:srgbClr val="FF00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77540" autoAdjust="0"/>
  </p:normalViewPr>
  <p:slideViewPr>
    <p:cSldViewPr snapToGrid="0">
      <p:cViewPr varScale="1">
        <p:scale>
          <a:sx n="56" d="100"/>
          <a:sy n="56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184"/>
    </p:cViewPr>
  </p:sorterViewPr>
  <p:notesViewPr>
    <p:cSldViewPr snapToGrid="0">
      <p:cViewPr varScale="1">
        <p:scale>
          <a:sx n="57" d="100"/>
          <a:sy n="57" d="100"/>
        </p:scale>
        <p:origin x="-281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2978B1-D068-47E8-9D8F-DDBF907F7C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00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243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8103F-205D-43FB-949B-D0D3706754F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724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9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E1DEB4-BAD6-446D-919C-8310BE9C7D1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2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689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4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ＭＳ Ｐゴシック" charset="0"/>
              </a:rPr>
              <a:t>from running on multi-purpose clusters professionally configured and managed by IT experts, to running on or creating ephemeral overlay clusters atop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ＭＳ Ｐゴシック" charset="0"/>
              </a:rPr>
              <a:t>other batch systems via glide-ins, to running on short-lived, purpose-built virtual clusters of resources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ＭＳ Ｐゴシック" charset="0"/>
              </a:rPr>
              <a:t>acquired from a cloud provider, to allowing a researcher’s desktop to easily extend into an existing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ＭＳ Ｐゴシック" charset="0"/>
              </a:rPr>
              <a:t>batch system.  “</a:t>
            </a:r>
            <a:r>
              <a:rPr lang="en-US" sz="1200" dirty="0" smtClean="0"/>
              <a:t>increasing need from users who cannot afford to train themselves in the particulars”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70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ＭＳ Ｐゴシック" charset="0"/>
              </a:rPr>
              <a:t>New approaches are needed to address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ＭＳ Ｐゴシック" charset="0"/>
              </a:rPr>
              <a:t>the throughput needs of data-intensive applications in the context of new science domains, modern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ＭＳ Ｐゴシック" charset="0"/>
              </a:rPr>
              <a:t>network capabilities, advanced workflow engines, emerging data caching frameworks, dynamic compute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ＭＳ Ｐゴシック" charset="0"/>
              </a:rPr>
              <a:t>and data resources, and evolving storage management technologies.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66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27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2978B1-D068-47E8-9D8F-DDBF907F7C1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4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HTC_logo_color_ve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" y="5602288"/>
            <a:ext cx="2211387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90" y="5885071"/>
            <a:ext cx="27082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7219"/>
            <a:ext cx="7772400" cy="2438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12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6A0AA-7FD3-4A82-9345-19D2032998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9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045F6-34A2-4511-A3FB-315699BF1E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24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0238"/>
            <a:ext cx="3810000" cy="3738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0238"/>
            <a:ext cx="3810000" cy="3738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533400" y="6172200"/>
            <a:ext cx="411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9E3F0-957F-4C2E-A4DA-12781F6080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2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7776C-14D7-48C6-B1E3-FF145FC109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1637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C8E0-503E-4745-A517-CFD08AC9DC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1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0238"/>
            <a:ext cx="381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0238"/>
            <a:ext cx="3810000" cy="3738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67600" y="62484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A462B-5250-49FE-8A2E-19B006A29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61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ACEB-D72B-4C0B-B940-72A92838F3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49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7EE97-0F2E-4B87-BB55-F7FDEEB233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7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A2EA0-71A3-4F83-BC2C-56E5F38A3D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3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9E37-CFA8-442E-BA24-229311A8B4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6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683C2-34A6-4DA9-845D-D15FEE5C68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99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355725"/>
            <a:ext cx="8399462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8" name="Picture 1" descr="CHTC_logo_color_horiz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88"/>
            <a:ext cx="27622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0" y="625475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1F83BD-2119-406E-B847-CD3D3B269A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6181725"/>
            <a:ext cx="27082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9" r:id="rId2"/>
    <p:sldLayoutId id="2147483730" r:id="rId3"/>
    <p:sldLayoutId id="2147483739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0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ea typeface="MS PGothic" pitchFamily="34" charset="-128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tm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1.gif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4.gif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7.gif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1.gif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6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gif"/><Relationship Id="rId11" Type="http://schemas.openxmlformats.org/officeDocument/2006/relationships/image" Target="../media/image36.gif"/><Relationship Id="rId5" Type="http://schemas.openxmlformats.org/officeDocument/2006/relationships/image" Target="../media/image27.gif"/><Relationship Id="rId10" Type="http://schemas.openxmlformats.org/officeDocument/2006/relationships/image" Target="../media/image21.gif"/><Relationship Id="rId4" Type="http://schemas.openxmlformats.org/officeDocument/2006/relationships/image" Target="../media/image24.gif"/><Relationship Id="rId9" Type="http://schemas.openxmlformats.org/officeDocument/2006/relationships/image" Target="../media/image38.gif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What’s new in HTCondor?</a:t>
            </a:r>
            <a:br>
              <a:rPr lang="en-US" dirty="0" smtClean="0"/>
            </a:br>
            <a:r>
              <a:rPr lang="en-US" dirty="0" smtClean="0"/>
              <a:t>What’s coming?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HTCondor Week 2013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838200" y="3544865"/>
            <a:ext cx="7772400" cy="203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2800" kern="0" dirty="0" smtClean="0"/>
              <a:t>Todd Tannenbaum</a:t>
            </a:r>
          </a:p>
          <a:p>
            <a:r>
              <a:rPr lang="en-US" sz="2800" kern="0" dirty="0" smtClean="0"/>
              <a:t>Center for High Throughput Computing</a:t>
            </a:r>
          </a:p>
          <a:p>
            <a:r>
              <a:rPr lang="en-US" sz="2800" kern="0" dirty="0" smtClean="0"/>
              <a:t>Department of Computer Sciences</a:t>
            </a:r>
          </a:p>
          <a:p>
            <a:r>
              <a:rPr lang="en-US" sz="2800" kern="0" dirty="0" smtClean="0"/>
              <a:t>University of Wisconsin-Madison</a:t>
            </a:r>
            <a:endParaRPr lang="en-US" sz="28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34200" y="6248400"/>
            <a:ext cx="990600" cy="457200"/>
          </a:xfrm>
          <a:prstGeom prst="rect">
            <a:avLst/>
          </a:prstGeom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85AB6A30-0A7C-4655-84C9-B01E28F2038F}" type="slidenum">
              <a:rPr lang="en-US" sz="1400" smtClean="0"/>
              <a:pPr/>
              <a:t>10</a:t>
            </a:fld>
            <a:endParaRPr lang="en-US" sz="1400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60748" y="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Official Ports for v8.0.0</a:t>
            </a:r>
          </a:p>
        </p:txBody>
      </p:sp>
      <p:sp>
        <p:nvSpPr>
          <p:cNvPr id="614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0" y="787516"/>
            <a:ext cx="77724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Compatible w/ </a:t>
            </a:r>
            <a:r>
              <a:rPr lang="en-US" dirty="0" smtClean="0"/>
              <a:t>v7.8.x</a:t>
            </a:r>
            <a:endParaRPr lang="en-US" b="1" dirty="0" smtClean="0">
              <a:solidFill>
                <a:srgbClr val="000000"/>
              </a:solidFill>
              <a:latin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 Unicode MS" pitchFamily="34" charset="-128"/>
              </a:rPr>
              <a:t>Binary packages available for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</a:rPr>
              <a:t>Windows XP SP3+ (runs on 32bit or 64bit)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</a:rPr>
              <a:t>Debian 5 (x86_64)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</a:rPr>
              <a:t>Debian 6 (x86, x86_64)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</a:rPr>
              <a:t>RHEL 5 (x86, x86_64)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</a:rPr>
              <a:t>RHEL 6 (x86_64)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</a:rPr>
              <a:t>MacOS 10.7 (x86_64)</a:t>
            </a:r>
            <a:r>
              <a:rPr lang="en-US" dirty="0" smtClean="0"/>
              <a:t>	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Adding</a:t>
            </a:r>
            <a:r>
              <a:rPr lang="en-US" dirty="0" smtClean="0"/>
              <a:t> RHEL 7, Windows 8, Debian 7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Of course source code as well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Continue to push into distro repositories</a:t>
            </a:r>
          </a:p>
        </p:txBody>
      </p:sp>
    </p:spTree>
    <p:extLst>
      <p:ext uri="{BB962C8B-B14F-4D97-AF65-F5344CB8AC3E}">
        <p14:creationId xmlns:p14="http://schemas.microsoft.com/office/powerpoint/2010/main" val="26354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goodies with v7.8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038600"/>
          </a:xfrm>
        </p:spPr>
        <p:txBody>
          <a:bodyPr/>
          <a:lstStyle/>
          <a:p>
            <a:pPr lvl="1">
              <a:defRPr/>
            </a:pPr>
            <a:r>
              <a:rPr lang="en-US" sz="2400" dirty="0" smtClean="0"/>
              <a:t>Scheduling: </a:t>
            </a:r>
          </a:p>
          <a:p>
            <a:pPr lvl="2">
              <a:defRPr/>
            </a:pPr>
            <a:r>
              <a:rPr lang="en-US" sz="2000" dirty="0" smtClean="0"/>
              <a:t>Partitionable Slot improvements</a:t>
            </a:r>
          </a:p>
          <a:p>
            <a:pPr lvl="2">
              <a:defRPr/>
            </a:pPr>
            <a:r>
              <a:rPr lang="en-US" sz="2000" dirty="0" smtClean="0"/>
              <a:t>Drain management</a:t>
            </a:r>
          </a:p>
          <a:p>
            <a:pPr lvl="2">
              <a:defRPr/>
            </a:pPr>
            <a:r>
              <a:rPr lang="en-US" sz="2000" dirty="0"/>
              <a:t>S</a:t>
            </a:r>
            <a:r>
              <a:rPr lang="en-US" sz="2000" dirty="0" smtClean="0"/>
              <a:t>tatistics</a:t>
            </a:r>
          </a:p>
          <a:p>
            <a:pPr lvl="1">
              <a:defRPr/>
            </a:pPr>
            <a:r>
              <a:rPr lang="en-US" sz="2400" dirty="0" smtClean="0"/>
              <a:t>Improved slot isolation and monitoring</a:t>
            </a:r>
          </a:p>
          <a:p>
            <a:pPr lvl="1">
              <a:defRPr/>
            </a:pPr>
            <a:r>
              <a:rPr lang="en-US" sz="2400" dirty="0" smtClean="0"/>
              <a:t>IPv6</a:t>
            </a:r>
          </a:p>
          <a:p>
            <a:pPr lvl="1">
              <a:defRPr/>
            </a:pPr>
            <a:r>
              <a:rPr lang="en-US" sz="2400" dirty="0" smtClean="0"/>
              <a:t>Diet! (Shared Libs)</a:t>
            </a:r>
          </a:p>
          <a:p>
            <a:pPr lvl="1">
              <a:defRPr/>
            </a:pPr>
            <a:r>
              <a:rPr lang="en-US" sz="2400" dirty="0"/>
              <a:t>B</a:t>
            </a:r>
            <a:r>
              <a:rPr lang="en-US" sz="2400" dirty="0" smtClean="0"/>
              <a:t>etter machine descriptions</a:t>
            </a:r>
          </a:p>
          <a:p>
            <a:pPr lvl="1">
              <a:defRPr/>
            </a:pPr>
            <a:r>
              <a:rPr lang="en-US" sz="2400" dirty="0" smtClean="0"/>
              <a:t>Absent Ads</a:t>
            </a:r>
          </a:p>
          <a:p>
            <a:pPr lvl="1">
              <a:defRPr/>
            </a:pPr>
            <a:r>
              <a:rPr lang="en-US" sz="2400" dirty="0" smtClean="0"/>
              <a:t>…</a:t>
            </a:r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248400"/>
            <a:ext cx="990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67218D-129F-4700-A628-2C46F7E3147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295400" y="1828800"/>
            <a:ext cx="6172200" cy="3200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Last Year's News</a:t>
            </a:r>
          </a:p>
        </p:txBody>
      </p:sp>
    </p:spTree>
    <p:extLst>
      <p:ext uri="{BB962C8B-B14F-4D97-AF65-F5344CB8AC3E}">
        <p14:creationId xmlns:p14="http://schemas.microsoft.com/office/powerpoint/2010/main" val="403729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4789" y="998862"/>
            <a:ext cx="5591878" cy="4227513"/>
          </a:xfrm>
        </p:spPr>
        <p:txBody>
          <a:bodyPr/>
          <a:lstStyle/>
          <a:p>
            <a:r>
              <a:rPr lang="en-US" sz="2800" dirty="0" smtClean="0"/>
              <a:t>HTCondor-CE</a:t>
            </a:r>
          </a:p>
          <a:p>
            <a:r>
              <a:rPr lang="en-US" sz="2800" dirty="0" err="1" smtClean="0"/>
              <a:t>Bosco</a:t>
            </a:r>
            <a:endParaRPr lang="en-US" sz="2800" dirty="0" smtClean="0"/>
          </a:p>
          <a:p>
            <a:r>
              <a:rPr lang="en-US" sz="2800" dirty="0" smtClean="0"/>
              <a:t>DAGMan additions</a:t>
            </a:r>
          </a:p>
          <a:p>
            <a:r>
              <a:rPr lang="en-US" sz="2800" dirty="0" smtClean="0"/>
              <a:t>EC2 Spot, OpenStack</a:t>
            </a:r>
          </a:p>
          <a:p>
            <a:r>
              <a:rPr lang="en-US" sz="2800" dirty="0" smtClean="0"/>
              <a:t>Several new tools</a:t>
            </a:r>
          </a:p>
          <a:p>
            <a:r>
              <a:rPr lang="en-US" sz="2800" dirty="0" err="1" smtClean="0"/>
              <a:t>ClassAd</a:t>
            </a:r>
            <a:r>
              <a:rPr lang="en-US" sz="2800" dirty="0" smtClean="0"/>
              <a:t> Compression</a:t>
            </a:r>
          </a:p>
          <a:p>
            <a:r>
              <a:rPr lang="en-US" sz="2800" dirty="0" smtClean="0"/>
              <a:t>Generic Slot Resources</a:t>
            </a:r>
          </a:p>
          <a:p>
            <a:r>
              <a:rPr lang="en-US" sz="2800" dirty="0" smtClean="0"/>
              <a:t>Python Interfaces</a:t>
            </a:r>
          </a:p>
          <a:p>
            <a:r>
              <a:rPr lang="en-US" sz="2800" dirty="0" smtClean="0"/>
              <a:t>Job Sandboxing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goodies with v8.0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635855" y="998655"/>
            <a:ext cx="4508145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Char char="›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Marlett" pitchFamily="2" charset="2"/>
              <a:buChar char="h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sz="2800" kern="0" dirty="0" smtClean="0"/>
              <a:t>Interactive jobs</a:t>
            </a:r>
          </a:p>
          <a:p>
            <a:r>
              <a:rPr lang="en-US" sz="2800" kern="0" dirty="0" smtClean="0"/>
              <a:t>Open development process progress	</a:t>
            </a:r>
          </a:p>
          <a:p>
            <a:r>
              <a:rPr lang="en-US" sz="2800" kern="0" dirty="0" smtClean="0"/>
              <a:t>Security policy maturation</a:t>
            </a:r>
          </a:p>
          <a:p>
            <a:r>
              <a:rPr lang="en-US" sz="2800" dirty="0" smtClean="0"/>
              <a:t>Many </a:t>
            </a:r>
            <a:r>
              <a:rPr lang="en-US" sz="2800" dirty="0"/>
              <a:t>more…</a:t>
            </a:r>
          </a:p>
          <a:p>
            <a:pPr marL="0" indent="0">
              <a:buNone/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1183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355726"/>
            <a:ext cx="8399462" cy="131974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Memory, CPU, Disk no longer hard coded – can define new machine (</a:t>
            </a:r>
            <a:r>
              <a:rPr lang="en-US" dirty="0" err="1" smtClean="0"/>
              <a:t>startd</a:t>
            </a:r>
            <a:r>
              <a:rPr lang="en-US" dirty="0" smtClean="0"/>
              <a:t>) resources.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 err="1" smtClean="0"/>
              <a:t>condor_config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sz="2800" dirty="0" err="1" smtClean="0">
                <a:latin typeface="Courier New" pitchFamily="49" charset="0"/>
                <a:cs typeface="Courier New" pitchFamily="49" charset="0"/>
              </a:rPr>
              <a:t>MACHINE_RESOURCE_BoosterRockets</a:t>
            </a: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 = 25</a:t>
            </a:r>
          </a:p>
          <a:p>
            <a:pPr marL="0" indent="0">
              <a:buNone/>
            </a:pPr>
            <a:endParaRPr lang="en-US" sz="28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 err="1" smtClean="0"/>
              <a:t>condor_submit</a:t>
            </a:r>
            <a:r>
              <a:rPr lang="en-US" dirty="0" smtClean="0"/>
              <a:t>:</a:t>
            </a:r>
            <a:endParaRPr lang="en-US" dirty="0" smtClean="0"/>
          </a:p>
          <a:p>
            <a:pPr marL="0" indent="0">
              <a:buNone/>
            </a:pPr>
            <a:r>
              <a:rPr lang="en-US" sz="2800" dirty="0" err="1" smtClean="0">
                <a:latin typeface="Courier New" pitchFamily="49" charset="0"/>
                <a:cs typeface="Courier New" pitchFamily="49" charset="0"/>
              </a:rPr>
              <a:t>request_cpu</a:t>
            </a: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8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1</a:t>
            </a:r>
          </a:p>
          <a:p>
            <a:pPr marL="0" indent="0">
              <a:buNone/>
            </a:pPr>
            <a:r>
              <a:rPr lang="en-US" sz="2800" dirty="0" err="1" smtClean="0">
                <a:latin typeface="Courier New" pitchFamily="49" charset="0"/>
                <a:cs typeface="Courier New" pitchFamily="49" charset="0"/>
              </a:rPr>
              <a:t>request_BoosterRockets</a:t>
            </a: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800" dirty="0">
                <a:latin typeface="Courier New" pitchFamily="49" charset="0"/>
                <a:cs typeface="Courier New" pitchFamily="49" charset="0"/>
              </a:rPr>
              <a:t>= 4</a:t>
            </a:r>
            <a:endParaRPr lang="en-US" dirty="0"/>
          </a:p>
          <a:p>
            <a:pPr marL="0" indent="0">
              <a:buNone/>
            </a:pPr>
            <a:endParaRPr lang="en-US" sz="28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Slot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3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HTCondor client API choices:</a:t>
            </a:r>
          </a:p>
          <a:p>
            <a:pPr lvl="1"/>
            <a:r>
              <a:rPr lang="en-US" dirty="0" smtClean="0"/>
              <a:t>Command line</a:t>
            </a:r>
          </a:p>
          <a:p>
            <a:pPr lvl="1"/>
            <a:r>
              <a:rPr lang="en-US" dirty="0" smtClean="0"/>
              <a:t>DRMAA Version 1.x (C bindings)</a:t>
            </a:r>
            <a:endParaRPr lang="en-US" dirty="0"/>
          </a:p>
          <a:p>
            <a:pPr lvl="1"/>
            <a:r>
              <a:rPr lang="en-US" dirty="0" smtClean="0"/>
              <a:t>Web Service (SOAP) : built-in or Aviary </a:t>
            </a:r>
            <a:r>
              <a:rPr lang="en-US" dirty="0" err="1" smtClean="0"/>
              <a:t>contrib</a:t>
            </a:r>
            <a:endParaRPr lang="en-US" dirty="0" smtClean="0"/>
          </a:p>
          <a:p>
            <a:pPr lvl="1"/>
            <a:r>
              <a:rPr lang="en-US" dirty="0" smtClean="0"/>
              <a:t>REST: condor-agent </a:t>
            </a:r>
            <a:r>
              <a:rPr lang="en-US" dirty="0" err="1" smtClean="0"/>
              <a:t>contrib</a:t>
            </a:r>
            <a:endParaRPr lang="en-US" dirty="0" smtClean="0"/>
          </a:p>
          <a:p>
            <a:r>
              <a:rPr lang="en-US" dirty="0" smtClean="0"/>
              <a:t>And now… Python!</a:t>
            </a:r>
          </a:p>
          <a:p>
            <a:pPr lvl="1"/>
            <a:r>
              <a:rPr lang="en-US" dirty="0" smtClean="0"/>
              <a:t>Built on top of HTCondor’s shared libraries </a:t>
            </a:r>
          </a:p>
          <a:p>
            <a:pPr lvl="1"/>
            <a:r>
              <a:rPr lang="en-US" dirty="0" smtClean="0"/>
              <a:t>Linux only</a:t>
            </a:r>
          </a:p>
          <a:p>
            <a:pPr lvl="1"/>
            <a:r>
              <a:rPr lang="en-US" dirty="0" smtClean="0"/>
              <a:t>Interact with </a:t>
            </a:r>
            <a:r>
              <a:rPr lang="en-US" dirty="0" err="1" smtClean="0"/>
              <a:t>ClassAds</a:t>
            </a:r>
            <a:r>
              <a:rPr lang="en-US" dirty="0" smtClean="0"/>
              <a:t>, Collector, </a:t>
            </a:r>
            <a:r>
              <a:rPr lang="en-US" dirty="0" err="1" smtClean="0"/>
              <a:t>Schedd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786" y="1117731"/>
            <a:ext cx="8730641" cy="17131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Real-time protection on Linux of : CPU cores, /</a:t>
            </a:r>
            <a:r>
              <a:rPr lang="en-US" dirty="0" err="1" smtClean="0"/>
              <a:t>tmp</a:t>
            </a:r>
            <a:r>
              <a:rPr lang="en-US" dirty="0" smtClean="0"/>
              <a:t>, run-away processes, memory, processes running as the same user as the job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Sandboxing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4503" y="2936288"/>
            <a:ext cx="770275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ASSIGN_CPU_AFFINITY = true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MOUNT_UNDER_SCRATCH = 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tmp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tmp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BASE_CGROUP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htcondor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CGROUP_MEMORY_LIMIT_POLICY = hard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USE_PID_NAMESPACES = true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388306" y="5183057"/>
            <a:ext cx="8278947" cy="85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Char char="›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Marlett" pitchFamily="2" charset="2"/>
              <a:buChar char="h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 smtClean="0"/>
              <a:t>Also have </a:t>
            </a:r>
            <a:r>
              <a:rPr lang="en-US" kern="0" dirty="0" err="1" smtClean="0"/>
              <a:t>chroot</a:t>
            </a:r>
            <a:r>
              <a:rPr lang="en-US" kern="0" dirty="0" smtClean="0"/>
              <a:t> support!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3979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add some spice…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8434" name="Picture 2" descr="http://www.longislandpress.com/wp-content/uploads/2013/03/Chopped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0" y="1060645"/>
            <a:ext cx="4540926" cy="258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4.bp.blogspot.com/_Y1_lHso5NC0/TEdGAjfcv1I/AAAAAAAAAco/BkzzT1qWTIk/s1600/+iron+chef+logo+amer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886" y="1957409"/>
            <a:ext cx="4452566" cy="22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imap://tannenba@imap.cs.wisc.edu:993/fetch%3EUID%3E.INBOX%3E259802?part=1.3&amp;type=image/png&amp;filename=Hell%27s%20Kitchen%20Logo.png"/>
          <p:cNvSpPr>
            <a:spLocks noChangeAspect="1" noChangeArrowheads="1"/>
          </p:cNvSpPr>
          <p:nvPr/>
        </p:nvSpPr>
        <p:spPr bwMode="auto">
          <a:xfrm>
            <a:off x="180975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imap://tannenba@imap.cs.wisc.edu:993/fetch%3EUID%3E.INBOX%3E259802?part=1.3&amp;type=image/png&amp;filename=Hell%27s%20Kitchen%20Logo.png"/>
          <p:cNvSpPr>
            <a:spLocks noChangeAspect="1" noChangeArrowheads="1"/>
          </p:cNvSpPr>
          <p:nvPr/>
        </p:nvSpPr>
        <p:spPr bwMode="auto">
          <a:xfrm>
            <a:off x="333375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imap://tannenba@imap.cs.wisc.edu:993/fetch%3EUID%3E.INBOX%3E259802?part=1.3&amp;type=image/png&amp;filename=Hell%27s%20Kitchen%20Logo.png"/>
          <p:cNvSpPr>
            <a:spLocks noChangeAspect="1" noChangeArrowheads="1"/>
          </p:cNvSpPr>
          <p:nvPr/>
        </p:nvSpPr>
        <p:spPr bwMode="auto">
          <a:xfrm>
            <a:off x="485775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imap://tannenba@imap.cs.wisc.edu:993/fetch%3EUID%3E.INBOX%3E259802?part=1.3&amp;type=image/png&amp;filename=Hell%27s%20Kitchen%20Logo.png"/>
          <p:cNvSpPr>
            <a:spLocks noChangeAspect="1" noChangeArrowheads="1"/>
          </p:cNvSpPr>
          <p:nvPr/>
        </p:nvSpPr>
        <p:spPr bwMode="auto">
          <a:xfrm>
            <a:off x="638175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886" y="3224995"/>
            <a:ext cx="5026997" cy="283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5" descr="http://25.media.tumblr.com/1288a68f5a5328b4948a40da82012818/tumblr_mkx0gyhARh1rq3b5ko1_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041079"/>
            <a:ext cx="3807911" cy="405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4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26" y="620519"/>
            <a:ext cx="7972620" cy="518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80" y="1135902"/>
            <a:ext cx="1673307" cy="1179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3" y="1234012"/>
            <a:ext cx="4077126" cy="4077126"/>
          </a:xfrm>
          <a:prstGeom prst="rect">
            <a:avLst/>
          </a:prstGeom>
        </p:spPr>
      </p:pic>
      <p:pic>
        <p:nvPicPr>
          <p:cNvPr id="6" name="12 - Fi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7.6128" end="171506.7248"/>
                  <p14:fade in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7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144032"/>
            <a:ext cx="9144000" cy="914400"/>
          </a:xfrm>
        </p:spPr>
        <p:txBody>
          <a:bodyPr/>
          <a:lstStyle/>
          <a:p>
            <a:r>
              <a:rPr lang="en-US" dirty="0" err="1" smtClean="0"/>
              <a:t>SousDo</a:t>
            </a:r>
            <a:r>
              <a:rPr lang="en-US" dirty="0" smtClean="0"/>
              <a:t> Chef TJ</a:t>
            </a:r>
            <a:br>
              <a:rPr lang="en-US" dirty="0" smtClean="0"/>
            </a:br>
            <a:r>
              <a:rPr lang="en-US" dirty="0" smtClean="0"/>
              <a:t>New Tools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26" name="Picture 2" descr="OXO Good Grips 9-Piece Utensil Set with Stainless Steel Rectangular Cr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19" y="3144032"/>
            <a:ext cx="2418567" cy="241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xo Good Grips® 10-Piece Everyday Kitchen Tool Set in Cr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274" y="288099"/>
            <a:ext cx="2361200" cy="23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1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3" y="864658"/>
            <a:ext cx="8399462" cy="4227513"/>
          </a:xfrm>
        </p:spPr>
        <p:txBody>
          <a:bodyPr/>
          <a:lstStyle/>
          <a:p>
            <a:pPr>
              <a:defRPr/>
            </a:pPr>
            <a:r>
              <a:rPr lang="en-US" sz="2800" dirty="0" err="1" smtClean="0"/>
              <a:t>condor_tail</a:t>
            </a:r>
            <a:endParaRPr lang="en-US" sz="2800" dirty="0" smtClean="0"/>
          </a:p>
          <a:p>
            <a:pPr lvl="1">
              <a:defRPr/>
            </a:pPr>
            <a:r>
              <a:rPr lang="en-US" sz="2400" dirty="0" smtClean="0"/>
              <a:t>Fetch output from running jobs</a:t>
            </a:r>
          </a:p>
          <a:p>
            <a:pPr lvl="1">
              <a:defRPr/>
            </a:pPr>
            <a:r>
              <a:rPr lang="en-US" sz="2400" dirty="0" smtClean="0"/>
              <a:t>Follow (tail) </a:t>
            </a:r>
            <a:r>
              <a:rPr lang="en-US" sz="2400" dirty="0" err="1" smtClean="0"/>
              <a:t>stdout</a:t>
            </a:r>
            <a:r>
              <a:rPr lang="en-US" sz="2400" dirty="0" smtClean="0"/>
              <a:t>, </a:t>
            </a:r>
            <a:r>
              <a:rPr lang="en-US" sz="2400" dirty="0" err="1" smtClean="0"/>
              <a:t>stderr</a:t>
            </a:r>
            <a:r>
              <a:rPr lang="en-US" sz="2400" dirty="0" smtClean="0"/>
              <a:t> or other file</a:t>
            </a:r>
          </a:p>
          <a:p>
            <a:pPr>
              <a:defRPr/>
            </a:pPr>
            <a:r>
              <a:rPr lang="en-US" sz="2800" dirty="0" err="1"/>
              <a:t>c</a:t>
            </a:r>
            <a:r>
              <a:rPr lang="en-US" sz="2800" dirty="0" err="1" smtClean="0"/>
              <a:t>ondor_submit</a:t>
            </a:r>
            <a:r>
              <a:rPr lang="en-US" sz="2800" dirty="0" smtClean="0"/>
              <a:t> –interactive</a:t>
            </a:r>
          </a:p>
          <a:p>
            <a:pPr lvl="1">
              <a:defRPr/>
            </a:pPr>
            <a:r>
              <a:rPr lang="en-US" sz="2400" dirty="0" smtClean="0"/>
              <a:t>Schedule interactive shell, no logins on execute machines required, job removed if user goes away</a:t>
            </a:r>
          </a:p>
          <a:p>
            <a:pPr>
              <a:defRPr/>
            </a:pPr>
            <a:r>
              <a:rPr lang="en-US" sz="2800" dirty="0" err="1" smtClean="0"/>
              <a:t>condor_ping</a:t>
            </a:r>
            <a:endParaRPr lang="en-US" sz="2800" dirty="0" smtClean="0"/>
          </a:p>
          <a:p>
            <a:pPr lvl="1">
              <a:defRPr/>
            </a:pPr>
            <a:r>
              <a:rPr lang="en-US" sz="2400" dirty="0" smtClean="0"/>
              <a:t>Check communication path and security</a:t>
            </a:r>
          </a:p>
          <a:p>
            <a:pPr>
              <a:defRPr/>
            </a:pPr>
            <a:r>
              <a:rPr lang="en-US" sz="2800" dirty="0" err="1" smtClean="0"/>
              <a:t>condor_qsub</a:t>
            </a:r>
            <a:endParaRPr lang="en-US" sz="2800" dirty="0" smtClean="0"/>
          </a:p>
          <a:p>
            <a:pPr lvl="1">
              <a:defRPr/>
            </a:pPr>
            <a:r>
              <a:rPr lang="en-US" sz="2400" dirty="0" smtClean="0"/>
              <a:t>Use </a:t>
            </a:r>
            <a:r>
              <a:rPr lang="en-US" sz="2400" dirty="0" err="1" smtClean="0"/>
              <a:t>qsub</a:t>
            </a:r>
            <a:r>
              <a:rPr lang="en-US" sz="2400" dirty="0" smtClean="0"/>
              <a:t> syntax to submit HTCondor jobs</a:t>
            </a:r>
          </a:p>
          <a:p>
            <a:pPr lvl="1">
              <a:defRPr/>
            </a:pPr>
            <a:r>
              <a:rPr lang="en-US" sz="2400" dirty="0" smtClean="0"/>
              <a:t>Useful is you have scripts designed to submit to SGE or PBS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C03F39-B180-47C7-BF19-ADE7AE5FC9C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New Tools in the Kitchen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1EE7CA17-3ED9-4FF6-840B-D97D7F9C332B}" type="slidenum">
              <a:rPr lang="en-US" sz="1400" smtClean="0"/>
              <a:pPr/>
              <a:t>2</a:t>
            </a:fld>
            <a:endParaRPr lang="en-US" sz="1400" dirty="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Release Situation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7696200" cy="43481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Development Series</a:t>
            </a:r>
          </a:p>
          <a:p>
            <a:pPr lvl="1" eaLnBrk="1" hangingPunct="1"/>
            <a:r>
              <a:rPr lang="en-US" sz="2400" dirty="0" smtClean="0">
                <a:solidFill>
                  <a:srgbClr val="FF0000"/>
                </a:solidFill>
              </a:rPr>
              <a:t>HTCondor v7.9.6 frozen, in beta test (release candidate for v8.0.0)</a:t>
            </a:r>
          </a:p>
          <a:p>
            <a:pPr lvl="1" eaLnBrk="1" hangingPunct="1"/>
            <a:r>
              <a:rPr lang="en-US" sz="2400" dirty="0" smtClean="0"/>
              <a:t>Series v7.9.x now dead, v8.1.x in ~four weeks.</a:t>
            </a:r>
          </a:p>
          <a:p>
            <a:pPr eaLnBrk="1" hangingPunct="1"/>
            <a:r>
              <a:rPr lang="en-US" sz="2400" dirty="0" smtClean="0"/>
              <a:t>Stable Series</a:t>
            </a:r>
          </a:p>
          <a:p>
            <a:pPr lvl="1" eaLnBrk="1" hangingPunct="1"/>
            <a:r>
              <a:rPr lang="en-US" sz="2400" dirty="0" smtClean="0">
                <a:solidFill>
                  <a:srgbClr val="FF0000"/>
                </a:solidFill>
              </a:rPr>
              <a:t>End of May: Condor v8.0.0</a:t>
            </a:r>
          </a:p>
          <a:p>
            <a:pPr lvl="1" eaLnBrk="1" hangingPunct="1"/>
            <a:r>
              <a:rPr lang="en-US" sz="2000" dirty="0" smtClean="0"/>
              <a:t>v7.8.8 will </a:t>
            </a:r>
            <a:r>
              <a:rPr lang="en-US" sz="2000" i="1" dirty="0" smtClean="0"/>
              <a:t>likely </a:t>
            </a:r>
            <a:r>
              <a:rPr lang="en-US" sz="2000" dirty="0" smtClean="0"/>
              <a:t>be the last v7.8.x released</a:t>
            </a:r>
          </a:p>
          <a:p>
            <a:pPr lvl="1" eaLnBrk="1" hangingPunct="1"/>
            <a:r>
              <a:rPr lang="en-US" sz="2000" dirty="0" smtClean="0"/>
              <a:t>Last Year: Condor v7.8.0 (May 10th 2012)</a:t>
            </a:r>
          </a:p>
          <a:p>
            <a:pPr eaLnBrk="1" hangingPunct="1"/>
            <a:r>
              <a:rPr lang="en-US" sz="2800" dirty="0" smtClean="0"/>
              <a:t>16 releases since Condor Week 2012</a:t>
            </a:r>
          </a:p>
        </p:txBody>
      </p:sp>
    </p:spTree>
    <p:extLst>
      <p:ext uri="{BB962C8B-B14F-4D97-AF65-F5344CB8AC3E}">
        <p14:creationId xmlns:p14="http://schemas.microsoft.com/office/powerpoint/2010/main" val="39324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4789" y="1030048"/>
            <a:ext cx="8399462" cy="4227513"/>
          </a:xfrm>
        </p:spPr>
        <p:txBody>
          <a:bodyPr/>
          <a:lstStyle/>
          <a:p>
            <a:r>
              <a:rPr lang="en-US" dirty="0" err="1" smtClean="0"/>
              <a:t>condor_q</a:t>
            </a:r>
            <a:r>
              <a:rPr lang="en-US" dirty="0" smtClean="0"/>
              <a:t> -better-analyze</a:t>
            </a:r>
          </a:p>
          <a:p>
            <a:pPr lvl="1"/>
            <a:r>
              <a:rPr lang="en-US" dirty="0" smtClean="0"/>
              <a:t>More detailed matchmaking analysis</a:t>
            </a:r>
          </a:p>
          <a:p>
            <a:pPr lvl="1"/>
            <a:r>
              <a:rPr lang="en-US" dirty="0" smtClean="0"/>
              <a:t>Analyze machine START expressions</a:t>
            </a:r>
          </a:p>
          <a:p>
            <a:pPr lvl="1"/>
            <a:r>
              <a:rPr lang="en-US" dirty="0" smtClean="0"/>
              <a:t>Match summary for multiple jobs/machines</a:t>
            </a:r>
          </a:p>
          <a:p>
            <a:r>
              <a:rPr lang="en-US" dirty="0" err="1" smtClean="0"/>
              <a:t>condor_who</a:t>
            </a:r>
            <a:endParaRPr lang="en-US" dirty="0" smtClean="0"/>
          </a:p>
          <a:p>
            <a:pPr lvl="1"/>
            <a:r>
              <a:rPr lang="en-US" dirty="0" smtClean="0"/>
              <a:t>Query local STARTD(s) about running jobs</a:t>
            </a:r>
          </a:p>
          <a:p>
            <a:pPr lvl="1"/>
            <a:r>
              <a:rPr lang="en-US" dirty="0" smtClean="0"/>
              <a:t>Does not require access to the collector</a:t>
            </a:r>
          </a:p>
          <a:p>
            <a:r>
              <a:rPr lang="en-US" dirty="0" err="1" smtClean="0"/>
              <a:t>condor_gather_info</a:t>
            </a:r>
            <a:endParaRPr lang="en-US" dirty="0" smtClean="0"/>
          </a:p>
          <a:p>
            <a:pPr lvl="1"/>
            <a:r>
              <a:rPr lang="en-US" dirty="0" smtClean="0"/>
              <a:t>Supply a job id, it gathers debugging info from logs about that job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Tools in the </a:t>
            </a:r>
            <a:r>
              <a:rPr lang="en-US" dirty="0" smtClean="0"/>
              <a:t>Kitchen, </a:t>
            </a:r>
            <a:r>
              <a:rPr lang="en-US" dirty="0" err="1" smtClean="0"/>
              <a:t>cont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89517-B30B-49AC-A2C4-42DF315E9EA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23369"/>
            <a:ext cx="9144000" cy="914400"/>
          </a:xfrm>
        </p:spPr>
        <p:txBody>
          <a:bodyPr/>
          <a:lstStyle/>
          <a:p>
            <a:r>
              <a:rPr lang="en-US" dirty="0" smtClean="0"/>
              <a:t>First up: Contestant Nathan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050" name="Picture 2" descr="http://www.culinaryschools.org/clipart/cooking/serving-plat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42" y="2680569"/>
            <a:ext cx="3209925" cy="338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91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355725"/>
            <a:ext cx="8399462" cy="2439661"/>
          </a:xfrm>
        </p:spPr>
        <p:txBody>
          <a:bodyPr/>
          <a:lstStyle/>
          <a:p>
            <a:r>
              <a:rPr lang="en-US" dirty="0" smtClean="0"/>
              <a:t>Useful for users who like to live in </a:t>
            </a:r>
            <a:r>
              <a:rPr lang="en-US" dirty="0" err="1" smtClean="0"/>
              <a:t>Matlab</a:t>
            </a:r>
            <a:endParaRPr lang="en-US" dirty="0" smtClean="0"/>
          </a:p>
          <a:p>
            <a:pPr lvl="1"/>
            <a:r>
              <a:rPr lang="en-US" dirty="0" smtClean="0"/>
              <a:t>No need to drop to a shell or editor</a:t>
            </a:r>
          </a:p>
          <a:p>
            <a:pPr lvl="1"/>
            <a:r>
              <a:rPr lang="en-US" dirty="0" smtClean="0"/>
              <a:t>Comfortable environment</a:t>
            </a:r>
          </a:p>
          <a:p>
            <a:pPr lvl="1"/>
            <a:r>
              <a:rPr lang="en-US" dirty="0" smtClean="0"/>
              <a:t>Don’t use submit files.  Transparent to user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in </a:t>
            </a:r>
            <a:r>
              <a:rPr lang="en-US" dirty="0" err="1" smtClean="0"/>
              <a:t>Matlab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17A02C-998B-4126-B852-DB3E25039E3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AutoShape 2" descr="imap://tannenba@imap.cs.wisc.edu:993/fetch%3EUID%3E.INBOX%3E259916?part=1.1&amp;type=image/jpeg&amp;filename=imag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p://tannenba@imap.cs.wisc.edu:993/fetch%3EUID%3E.INBOX%3E259916?part=1.1&amp;type=image/jpeg&amp;filename=image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195" y="3583397"/>
            <a:ext cx="1820188" cy="202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0978" y="5135671"/>
            <a:ext cx="5625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 and </a:t>
            </a:r>
            <a:r>
              <a:rPr lang="en-US" dirty="0" smtClean="0"/>
              <a:t>Questions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Giang</a:t>
            </a:r>
            <a:r>
              <a:rPr lang="en-US" dirty="0"/>
              <a:t> Doan </a:t>
            </a:r>
            <a:r>
              <a:rPr lang="en-US" dirty="0" smtClean="0"/>
              <a:t>- </a:t>
            </a:r>
            <a:r>
              <a:rPr lang="en-US" dirty="0" err="1" smtClean="0"/>
              <a:t>gdoan</a:t>
            </a:r>
            <a:r>
              <a:rPr lang="en-US" dirty="0" smtClean="0"/>
              <a:t> </a:t>
            </a:r>
            <a:r>
              <a:rPr lang="en-US" dirty="0"/>
              <a:t>at cs.wisc.edu</a:t>
            </a:r>
          </a:p>
        </p:txBody>
      </p:sp>
    </p:spTree>
    <p:extLst>
      <p:ext uri="{BB962C8B-B14F-4D97-AF65-F5344CB8AC3E}">
        <p14:creationId xmlns:p14="http://schemas.microsoft.com/office/powerpoint/2010/main" val="36906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1" y="438411"/>
            <a:ext cx="8790064" cy="49444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17A02C-998B-4126-B852-DB3E25039E3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204" b="957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025" y="-375781"/>
            <a:ext cx="10571545" cy="59464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17A02C-998B-4126-B852-DB3E25039E3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30" b="96204" l="3073" r="85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35" y="-325677"/>
            <a:ext cx="10302921" cy="628806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AA2E10-DF71-478C-8A05-749CA119F2DA}" type="slidenum">
              <a:rPr lang="en-US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2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49031"/>
            <a:ext cx="9144000" cy="914400"/>
          </a:xfrm>
        </p:spPr>
        <p:txBody>
          <a:bodyPr/>
          <a:lstStyle/>
          <a:p>
            <a:r>
              <a:rPr lang="en-US" dirty="0" smtClean="0"/>
              <a:t>Next up: Contestant Todd</a:t>
            </a:r>
            <a:br>
              <a:rPr lang="en-US" dirty="0" smtClean="0"/>
            </a:br>
            <a:r>
              <a:rPr lang="en-US" dirty="0" smtClean="0"/>
              <a:t>Cooking with Clouds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3074" name="Picture 2" descr="C:\home\tannenba\slides\new\condor-week-2013\images\chef todd judg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78" y="911988"/>
            <a:ext cx="3725934" cy="34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home\tannenba\slides\new\condor-week-2013\images\dancing natha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627" y="-752807"/>
            <a:ext cx="5271305" cy="527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150312" y="4547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kern="0" dirty="0" smtClean="0"/>
              <a:t>How does it taste?</a:t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/>
          </a:p>
        </p:txBody>
      </p:sp>
      <p:pic>
        <p:nvPicPr>
          <p:cNvPr id="2" name="12 - Fi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7.6128" end="178548.056"/>
                  <p14:fade in="1000"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0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0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00" fill="hold">
                                          <p:stCondLst>
                                            <p:cond delay="5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nice thing about standards is that there’s so many of them to choose from.”</a:t>
            </a:r>
          </a:p>
          <a:p>
            <a:pPr lvl="1"/>
            <a:r>
              <a:rPr lang="en-US" dirty="0" smtClean="0"/>
              <a:t>Amazon</a:t>
            </a:r>
          </a:p>
          <a:p>
            <a:pPr lvl="1"/>
            <a:r>
              <a:rPr lang="en-US" dirty="0" smtClean="0"/>
              <a:t>Nimbus</a:t>
            </a:r>
          </a:p>
          <a:p>
            <a:pPr lvl="1"/>
            <a:r>
              <a:rPr lang="en-US" dirty="0" smtClean="0"/>
              <a:t>Eucalyptus</a:t>
            </a:r>
          </a:p>
          <a:p>
            <a:pPr lvl="1"/>
            <a:r>
              <a:rPr lang="en-US" dirty="0" err="1" smtClean="0"/>
              <a:t>OpenStack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Support for EC2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2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User: cheap but unreliable resources.</a:t>
            </a:r>
          </a:p>
          <a:p>
            <a:r>
              <a:rPr lang="en-US" dirty="0" err="1" smtClean="0"/>
              <a:t>HTCondor</a:t>
            </a:r>
            <a:r>
              <a:rPr lang="en-US" dirty="0" smtClean="0"/>
              <a:t>: complicated resource life-cycle.</a:t>
            </a:r>
          </a:p>
          <a:p>
            <a:pPr lvl="1"/>
            <a:r>
              <a:rPr lang="en-US" dirty="0" smtClean="0"/>
              <a:t>Spot instance request is a different object in the cloud than the running instance.</a:t>
            </a:r>
          </a:p>
          <a:p>
            <a:pPr lvl="1"/>
            <a:r>
              <a:rPr lang="en-US" dirty="0" smtClean="0"/>
              <a:t>We restrict certain features to ensure that only one of those objects is active a time to preserve our usual job semantics.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Amazon Spot Instances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will bravely claim that It Just Works™.</a:t>
            </a:r>
          </a:p>
          <a:p>
            <a:r>
              <a:rPr lang="en-US" dirty="0" smtClean="0"/>
              <a:t>However, because too much whitespace is bad space, I’ll mention here that we also substantially improved the efficiency of our status updates by batching the requests, making one per user-service pair rather than one per job.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Nimbus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4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05206"/>
            <a:ext cx="9144000" cy="914400"/>
          </a:xfrm>
        </p:spPr>
        <p:txBody>
          <a:bodyPr/>
          <a:lstStyle/>
          <a:p>
            <a:r>
              <a:rPr lang="en-US" dirty="0" smtClean="0"/>
              <a:t>Six key HTC challenge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Version 3 requires special handling, so we added a per-job way to specify it.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Eucalyptus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Restrictive SSH key-pair names for all.</a:t>
            </a:r>
          </a:p>
          <a:p>
            <a:r>
              <a:rPr lang="en-US" dirty="0" smtClean="0"/>
              <a:t>Added handling for nonstandard states</a:t>
            </a:r>
          </a:p>
          <a:p>
            <a:pPr lvl="1"/>
            <a:r>
              <a:rPr lang="en-US" dirty="0" smtClean="0"/>
              <a:t>SHUTOFF doesn’t exist</a:t>
            </a:r>
          </a:p>
          <a:p>
            <a:pPr lvl="1"/>
            <a:r>
              <a:rPr lang="en-US" dirty="0" smtClean="0"/>
              <a:t>STOPPED is impossible</a:t>
            </a:r>
          </a:p>
          <a:p>
            <a:pPr lvl="1"/>
            <a:r>
              <a:rPr lang="en-US" dirty="0" smtClean="0"/>
              <a:t>We terminate and report success for both.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OpenStack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43600"/>
            <a:ext cx="9144000" cy="914400"/>
          </a:xfrm>
        </p:spPr>
        <p:txBody>
          <a:bodyPr/>
          <a:lstStyle/>
          <a:p>
            <a:r>
              <a:rPr lang="en-US" dirty="0" smtClean="0"/>
              <a:t>Next up: Contestant Alan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074" name="Picture 2" descr="C:\home\tannenba\slides\new\condor-week-2013\images\chef todd judg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3" y="708497"/>
            <a:ext cx="3725934" cy="34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150312" y="4547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kern="0" dirty="0"/>
              <a:t>How does it taste?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/>
          </a:p>
        </p:txBody>
      </p:sp>
      <p:pic>
        <p:nvPicPr>
          <p:cNvPr id="4098" name="Picture 2" descr="C:\home\tannenba\slides\new\condor-week-2013\images\dancing todd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57" y="-448672"/>
            <a:ext cx="5717355" cy="571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2 - Fi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7.6128" end="178548.056"/>
                  <p14:fade in="1000"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6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0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0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00" fill="hold">
                                          <p:stCondLst>
                                            <p:cond delay="5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050925"/>
            <a:ext cx="8399462" cy="42275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power of </a:t>
            </a:r>
            <a:r>
              <a:rPr lang="en-US" dirty="0" err="1" smtClean="0"/>
              <a:t>HTCondor</a:t>
            </a: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The ease of use of Microsoft Kinect*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sz="2000" dirty="0" smtClean="0"/>
              <a:t>* The CHTC and </a:t>
            </a:r>
            <a:r>
              <a:rPr lang="en-US" sz="2000" dirty="0" err="1" smtClean="0"/>
              <a:t>HTKinect</a:t>
            </a:r>
            <a:r>
              <a:rPr lang="en-US" sz="2000" dirty="0"/>
              <a:t> </a:t>
            </a:r>
            <a:r>
              <a:rPr lang="en-US" sz="2000" dirty="0" smtClean="0"/>
              <a:t>are not connected with Microsoft in any way.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ED76B-919D-4FE7-A81F-D6D203EE9023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HTKinect</a:t>
            </a:r>
            <a:endParaRPr lang="en-US" dirty="0"/>
          </a:p>
        </p:txBody>
      </p:sp>
      <p:pic>
        <p:nvPicPr>
          <p:cNvPr id="5125" name="Picture 5" descr="C:\Users\adesmet\Desktop\Kin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52" y="3920555"/>
            <a:ext cx="6578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89" y="1382413"/>
            <a:ext cx="5091526" cy="120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17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8802DD-5C35-4A45-A45B-08F9C35A119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8434" name="Picture 2" descr="C:\Users\adesmet\Desktop\kinect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0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0836" y="0"/>
            <a:ext cx="9033164" cy="6858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0.13 PRERELEASE May 24 2013 </a:t>
            </a: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BuildID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: 120303 x86_64_rhap_6.3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Connecting to </a:t>
            </a: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HTCondor</a:t>
            </a:r>
            <a:r>
              <a:rPr lang="en-US" sz="20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on puffin.cs.wisc.edu...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Connected.</a:t>
            </a: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HTCondor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7.9.8 PRERELEASE May 24 2013 </a:t>
            </a: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BuildID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: 120298 x86_64_rhap_6.3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Scanning for user...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No user detected, please enter camera view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Horse detected... Unable to process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Chevrolet Impala detected... Unable to process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Nerd detected... accepted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Wipe</a:t>
            </a:r>
          </a:p>
        </p:txBody>
      </p:sp>
    </p:spTree>
    <p:extLst>
      <p:ext uri="{BB962C8B-B14F-4D97-AF65-F5344CB8AC3E}">
        <p14:creationId xmlns:p14="http://schemas.microsoft.com/office/powerpoint/2010/main" val="180391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0836" y="0"/>
            <a:ext cx="9033164" cy="6858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Scan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%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condor_q</a:t>
            </a:r>
            <a:endParaRPr lang="en-US" sz="2000" dirty="0" smtClean="0">
              <a:solidFill>
                <a:schemeClr val="accent3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ID     OWNER     SUBMITTED    RUN_TIME  ST PRI SIZE CMD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accent3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0 jobs; 0 completed, 0 removed, 0 idle, 0 running, 0 held, 0 suspended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Wipe</a:t>
            </a:r>
          </a:p>
        </p:txBody>
      </p:sp>
    </p:spTree>
    <p:extLst>
      <p:ext uri="{BB962C8B-B14F-4D97-AF65-F5344CB8AC3E}">
        <p14:creationId xmlns:p14="http://schemas.microsoft.com/office/powerpoint/2010/main" val="29625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0836" y="0"/>
            <a:ext cx="9033164" cy="6858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Forward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%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condor_submit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default.submit</a:t>
            </a:r>
            <a:endParaRPr lang="en-US" sz="2000" dirty="0" smtClean="0">
              <a:solidFill>
                <a:schemeClr val="accent3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Submitting job(s).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1 job(s) submitted to cluster 62.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Scan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%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condor_q</a:t>
            </a:r>
            <a:endParaRPr lang="en-US" sz="2000" dirty="0" smtClean="0">
              <a:solidFill>
                <a:schemeClr val="accent3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ID     OWNER     SUBMITTED    RUN_TIME  ST PRI SIZE CMD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62.0  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adesmet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   5/2  16:51   0+00:00:00 I  0  97.7 sleep 1200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accent3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1 jobs; 0 completed, 0 removed, 1 idle, 0 running, 0 held, 0 suspended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accent3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Wipe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0836" y="0"/>
            <a:ext cx="9033164" cy="6858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Hug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%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condor_hold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 62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Cluster 62 held.</a:t>
            </a:r>
          </a:p>
          <a:p>
            <a:pPr marL="0" indent="0">
              <a:buNone/>
            </a:pPr>
            <a:endParaRPr lang="en-US" sz="2000" dirty="0">
              <a:solidFill>
                <a:schemeClr val="accent3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Thumbs Down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% </a:t>
            </a:r>
            <a:r>
              <a:rPr lang="en-US" sz="2000" dirty="0" err="1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condor_rm</a:t>
            </a:r>
            <a:r>
              <a:rPr lang="en-US" sz="2000" dirty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 62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Cluster 62 has been marked for removal.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accent3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Wipe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0836" y="0"/>
            <a:ext cx="9033164" cy="6858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Checklist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% cat TODO.txt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- Finish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HTCondor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 Week slides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- Send money order to Nigerian prince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- Call tech support; get cup holder fixed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- Write design document for mixed mode IPv4/IPv6 mode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Spyglass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%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ls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 ~/private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HTCondor-Week-budget.xls   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My_Little_Pony_episodes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/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m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y-D&amp;D-movie-script.doc     Twilight-fan-fiction/</a:t>
            </a:r>
            <a:endParaRPr lang="en-US" sz="2000" dirty="0">
              <a:solidFill>
                <a:schemeClr val="accent3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HTKinect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ready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&gt; Empty Trash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%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sudo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rm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 -</a:t>
            </a:r>
            <a:r>
              <a:rPr lang="en-US" sz="2000" dirty="0" err="1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rf</a:t>
            </a:r>
            <a:r>
              <a:rPr lang="en-US" sz="2000" dirty="0" smtClean="0">
                <a:solidFill>
                  <a:schemeClr val="accent3"/>
                </a:solidFill>
                <a:latin typeface="Consolas" pitchFamily="49" charset="0"/>
                <a:cs typeface="Consolas" pitchFamily="49" charset="0"/>
              </a:rPr>
              <a:t> /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2"/>
                </a:solidFill>
                <a:latin typeface="Consolas" pitchFamily="49" charset="0"/>
                <a:cs typeface="Consolas" pitchFamily="49" charset="0"/>
              </a:rPr>
              <a:t>ERROR</a:t>
            </a:r>
            <a:r>
              <a:rPr lang="en-US" sz="20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: connection to puffin.cs.wisc.edu lost</a:t>
            </a:r>
          </a:p>
        </p:txBody>
      </p:sp>
    </p:spTree>
    <p:extLst>
      <p:ext uri="{BB962C8B-B14F-4D97-AF65-F5344CB8AC3E}">
        <p14:creationId xmlns:p14="http://schemas.microsoft.com/office/powerpoint/2010/main" val="27035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929008"/>
            <a:ext cx="8399462" cy="35414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Cloud services – </a:t>
            </a:r>
            <a:r>
              <a:rPr lang="en-US" dirty="0"/>
              <a:t>fast and easy acquisition of compute infrastructure for short or long time periods.</a:t>
            </a:r>
            <a:endParaRPr lang="en-US" dirty="0" smtClean="0"/>
          </a:p>
          <a:p>
            <a:r>
              <a:rPr lang="en-US" sz="2800" dirty="0" smtClean="0"/>
              <a:t>Research effective management of large homogenous workloads on homogenous resources</a:t>
            </a:r>
          </a:p>
          <a:p>
            <a:r>
              <a:rPr lang="en-US" sz="2800" dirty="0" smtClean="0"/>
              <a:t>Policy-driven capabilities to temporarily augment local resources</a:t>
            </a:r>
          </a:p>
          <a:p>
            <a:r>
              <a:rPr lang="en-US" sz="2800" dirty="0" smtClean="0"/>
              <a:t>React to how cloud providers offer resources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63671"/>
            <a:ext cx="9144000" cy="914400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Challenge 1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4000" dirty="0" smtClean="0"/>
              <a:t>Evolving Resource Acquisition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43600"/>
            <a:ext cx="9144000" cy="914400"/>
          </a:xfrm>
        </p:spPr>
        <p:txBody>
          <a:bodyPr/>
          <a:lstStyle/>
          <a:p>
            <a:r>
              <a:rPr lang="en-US" dirty="0" smtClean="0"/>
              <a:t>Next up: Contestant Dan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3074" name="Picture 2" descr="C:\home\tannenba\slides\new\condor-week-2013\images\chef todd judg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3" y="708497"/>
            <a:ext cx="3725934" cy="34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150312" y="4547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kern="0" dirty="0"/>
              <a:t>How does it taste?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/>
          </a:p>
        </p:txBody>
      </p:sp>
      <p:pic>
        <p:nvPicPr>
          <p:cNvPr id="5122" name="Picture 2" descr="C:\home\tannenba\slides\new\condor-week-2013\images\dancing ala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47" y="-352168"/>
            <a:ext cx="5524347" cy="552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2 - Fi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7.6128" end="178548.056"/>
                  <p14:fade in="1000"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7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0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0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00" fill="hold">
                                          <p:stCondLst>
                                            <p:cond delay="5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Old features:</a:t>
            </a:r>
          </a:p>
          <a:p>
            <a:pPr lvl="1">
              <a:defRPr/>
            </a:pPr>
            <a:r>
              <a:rPr lang="en-US" dirty="0" smtClean="0"/>
              <a:t>Limits:</a:t>
            </a:r>
          </a:p>
          <a:p>
            <a:pPr lvl="2">
              <a:defRPr/>
            </a:pPr>
            <a:r>
              <a:rPr lang="en-US" dirty="0" smtClean="0"/>
              <a:t>MAX_CONCURRENT_UPLOADS=10</a:t>
            </a:r>
          </a:p>
          <a:p>
            <a:pPr lvl="2">
              <a:defRPr/>
            </a:pPr>
            <a:r>
              <a:rPr lang="en-US" dirty="0" smtClean="0"/>
              <a:t>MAX_CONCURRENT_DOWNLOADS=10</a:t>
            </a:r>
          </a:p>
          <a:p>
            <a:pPr lvl="1">
              <a:defRPr/>
            </a:pPr>
            <a:r>
              <a:rPr lang="en-US" dirty="0" smtClean="0"/>
              <a:t>Monitoring:</a:t>
            </a:r>
            <a:br>
              <a:rPr lang="en-US" dirty="0" smtClean="0"/>
            </a:br>
            <a:r>
              <a:rPr lang="en-US" dirty="0" err="1" smtClean="0"/>
              <a:t>condor_status</a:t>
            </a:r>
            <a:r>
              <a:rPr lang="en-US" dirty="0" smtClean="0"/>
              <a:t> –</a:t>
            </a:r>
            <a:r>
              <a:rPr lang="en-US" dirty="0" err="1" smtClean="0"/>
              <a:t>schedd</a:t>
            </a:r>
            <a:r>
              <a:rPr lang="en-US" dirty="0" smtClean="0"/>
              <a:t> –long</a:t>
            </a:r>
          </a:p>
          <a:p>
            <a:pPr lvl="2">
              <a:defRPr/>
            </a:pPr>
            <a:r>
              <a:rPr lang="en-US" dirty="0" err="1" smtClean="0"/>
              <a:t>TransferQueueMaxUploading</a:t>
            </a:r>
            <a:r>
              <a:rPr lang="en-US" dirty="0" smtClean="0"/>
              <a:t>/Downloading</a:t>
            </a:r>
          </a:p>
          <a:p>
            <a:pPr lvl="2">
              <a:defRPr/>
            </a:pPr>
            <a:r>
              <a:rPr lang="en-US" dirty="0" err="1" smtClean="0"/>
              <a:t>TransferQueueNumUploading</a:t>
            </a:r>
            <a:r>
              <a:rPr lang="en-US" dirty="0" smtClean="0"/>
              <a:t>/Downloading</a:t>
            </a:r>
          </a:p>
          <a:p>
            <a:pPr lvl="2">
              <a:defRPr/>
            </a:pPr>
            <a:r>
              <a:rPr lang="en-US" dirty="0" err="1" smtClean="0"/>
              <a:t>TransferQueueNumWaitingToUpload</a:t>
            </a:r>
            <a:r>
              <a:rPr lang="en-US" dirty="0" smtClean="0"/>
              <a:t>/Download</a:t>
            </a:r>
          </a:p>
          <a:p>
            <a:pPr lvl="2">
              <a:defRPr/>
            </a:pPr>
            <a:r>
              <a:rPr lang="en-US" dirty="0" err="1" smtClean="0"/>
              <a:t>TransferQueueUpload/DownloadWaitTime</a:t>
            </a:r>
            <a:endParaRPr lang="en-US" dirty="0" smtClean="0"/>
          </a:p>
          <a:p>
            <a:pPr lvl="2"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EE94C-816E-5347-BF72-7AE51FF9425D}" type="slidenum">
              <a:rPr lang="en-US"/>
              <a:pPr/>
              <a:t>41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ＭＳ Ｐゴシック" charset="0"/>
              </a:rPr>
              <a:t>File Transfer Management</a:t>
            </a:r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Mr. </a:t>
            </a:r>
            <a:r>
              <a:rPr lang="en-US" dirty="0" err="1" smtClean="0"/>
              <a:t>BigData</a:t>
            </a:r>
            <a:r>
              <a:rPr lang="en-US" dirty="0" smtClean="0"/>
              <a:t> submits</a:t>
            </a:r>
            <a:br>
              <a:rPr lang="en-US" dirty="0" smtClean="0"/>
            </a:br>
            <a:r>
              <a:rPr lang="en-US" dirty="0" smtClean="0"/>
              <a:t>thousands of jobs that transfer</a:t>
            </a:r>
            <a:br>
              <a:rPr lang="en-US" dirty="0" smtClean="0"/>
            </a:br>
            <a:r>
              <a:rPr lang="en-US" dirty="0" err="1" smtClean="0"/>
              <a:t>GBs</a:t>
            </a:r>
            <a:r>
              <a:rPr lang="en-US" dirty="0" smtClean="0"/>
              <a:t> of data</a:t>
            </a:r>
          </a:p>
          <a:p>
            <a:pPr lvl="2"/>
            <a:r>
              <a:rPr lang="en-US" dirty="0" smtClean="0"/>
              <a:t>Hogs transfer queue for many hours</a:t>
            </a:r>
          </a:p>
          <a:p>
            <a:r>
              <a:rPr lang="en-US" dirty="0" smtClean="0"/>
              <a:t>New in 7.9:</a:t>
            </a:r>
          </a:p>
          <a:p>
            <a:pPr lvl="1"/>
            <a:r>
              <a:rPr lang="en-US" dirty="0" smtClean="0"/>
              <a:t>Equal share between users in transfer queue</a:t>
            </a:r>
          </a:p>
          <a:p>
            <a:pPr lvl="2"/>
            <a:r>
              <a:rPr lang="en-US" dirty="0" smtClean="0"/>
              <a:t>Or can have equal share between some other grouping of jobs: TRANSFER_QUEUE_USER_EXPR</a:t>
            </a:r>
          </a:p>
          <a:p>
            <a:pPr lvl="3"/>
            <a:r>
              <a:rPr lang="en-US" dirty="0" smtClean="0"/>
              <a:t>e.g. group by destination grid site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</a:t>
            </a:r>
            <a:r>
              <a:rPr lang="en-US" dirty="0" err="1" smtClean="0"/>
              <a:t>BigData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1B751-A2AD-FD48-A0EF-33245D28EA9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 descr="BigDat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922542" y="-340206"/>
            <a:ext cx="3221458" cy="45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1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0924" y="1015518"/>
            <a:ext cx="8399462" cy="4227513"/>
          </a:xfrm>
        </p:spPr>
        <p:txBody>
          <a:bodyPr/>
          <a:lstStyle/>
          <a:p>
            <a:r>
              <a:rPr lang="en-US" dirty="0" smtClean="0"/>
              <a:t>Jobs doing transfer used to be in ‘R’ state</a:t>
            </a:r>
          </a:p>
          <a:p>
            <a:pPr lvl="1"/>
            <a:r>
              <a:rPr lang="en-US" dirty="0" smtClean="0"/>
              <a:t>Hard to notice file transfer backlog</a:t>
            </a:r>
          </a:p>
          <a:p>
            <a:r>
              <a:rPr lang="en-US" dirty="0" smtClean="0"/>
              <a:t>In 7.9 they display in </a:t>
            </a:r>
            <a:r>
              <a:rPr lang="en-US" dirty="0" err="1" smtClean="0"/>
              <a:t>condor_q</a:t>
            </a:r>
            <a:r>
              <a:rPr lang="en-US" dirty="0" smtClean="0"/>
              <a:t> as</a:t>
            </a:r>
          </a:p>
          <a:p>
            <a:pPr lvl="2">
              <a:buNone/>
            </a:pPr>
            <a:r>
              <a:rPr lang="en-US" dirty="0" smtClean="0"/>
              <a:t>‘&lt;’  (transferring input)</a:t>
            </a:r>
          </a:p>
          <a:p>
            <a:pPr lvl="2">
              <a:buNone/>
            </a:pPr>
            <a:r>
              <a:rPr lang="en-US" dirty="0" smtClean="0"/>
              <a:t>‘&gt;’  (transferring output)</a:t>
            </a:r>
          </a:p>
          <a:p>
            <a:pPr lvl="2">
              <a:buNone/>
            </a:pPr>
            <a:endParaRPr lang="en-US" dirty="0" smtClean="0"/>
          </a:p>
          <a:p>
            <a:r>
              <a:rPr lang="en-US" dirty="0" smtClean="0"/>
              <a:t>The transfer state is in job </a:t>
            </a:r>
            <a:r>
              <a:rPr lang="en-US" dirty="0" err="1" smtClean="0"/>
              <a:t>ClassAd</a:t>
            </a:r>
            <a:r>
              <a:rPr lang="en-US" dirty="0" smtClean="0"/>
              <a:t> attributes:</a:t>
            </a:r>
          </a:p>
          <a:p>
            <a:pPr lvl="2"/>
            <a:r>
              <a:rPr lang="en-US" dirty="0" err="1" smtClean="0"/>
              <a:t>TransferringInput</a:t>
            </a:r>
            <a:r>
              <a:rPr lang="en-US" dirty="0" smtClean="0"/>
              <a:t>/Output = True/False</a:t>
            </a:r>
          </a:p>
          <a:p>
            <a:pPr lvl="2"/>
            <a:r>
              <a:rPr lang="en-US" dirty="0" err="1" smtClean="0"/>
              <a:t>TransferQueued</a:t>
            </a:r>
            <a:r>
              <a:rPr lang="en-US" dirty="0" smtClean="0"/>
              <a:t> = True/False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Visibility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1B751-A2AD-FD48-A0EF-33245D28EA9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condor_rm</a:t>
            </a:r>
            <a:r>
              <a:rPr lang="en-US" dirty="0" smtClean="0"/>
              <a:t> </a:t>
            </a:r>
            <a:r>
              <a:rPr lang="en-US" dirty="0" err="1" smtClean="0"/>
              <a:t>BigData</a:t>
            </a:r>
            <a:endParaRPr lang="en-US" dirty="0" smtClean="0"/>
          </a:p>
          <a:p>
            <a:pPr lvl="1"/>
            <a:r>
              <a:rPr lang="en-US" dirty="0" smtClean="0"/>
              <a:t>This used to put jobs in transfer</a:t>
            </a:r>
            <a:br>
              <a:rPr lang="en-US" dirty="0" smtClean="0"/>
            </a:br>
            <a:r>
              <a:rPr lang="en-US" dirty="0" smtClean="0"/>
              <a:t>queue into ‘X’ state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Stuck in ‘X’ until they finish the transfer!</a:t>
            </a:r>
          </a:p>
          <a:p>
            <a:pPr lvl="1"/>
            <a:r>
              <a:rPr lang="en-US" dirty="0" smtClean="0"/>
              <a:t>In 7.9, removal is much faster</a:t>
            </a:r>
          </a:p>
          <a:p>
            <a:pPr lvl="1"/>
            <a:r>
              <a:rPr lang="en-US" dirty="0" smtClean="0"/>
              <a:t>Also applies to </a:t>
            </a:r>
            <a:r>
              <a:rPr lang="en-US" dirty="0" err="1" smtClean="0"/>
              <a:t>condor_hold</a:t>
            </a:r>
            <a:endParaRPr lang="en-US" dirty="0" smtClean="0"/>
          </a:p>
          <a:p>
            <a:pPr lvl="2"/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</a:t>
            </a:r>
            <a:r>
              <a:rPr lang="en-US" dirty="0" err="1" smtClean="0"/>
              <a:t>BigTypo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1B751-A2AD-FD48-A0EF-33245D28EA98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BigTypo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325224" y="-246649"/>
            <a:ext cx="2818776" cy="39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128925"/>
            <a:ext cx="8399462" cy="4227513"/>
          </a:xfrm>
        </p:spPr>
        <p:txBody>
          <a:bodyPr/>
          <a:lstStyle/>
          <a:p>
            <a:r>
              <a:rPr lang="en-US" dirty="0" smtClean="0"/>
              <a:t>New controls on max transfer size:</a:t>
            </a:r>
          </a:p>
          <a:p>
            <a:pPr lvl="1"/>
            <a:r>
              <a:rPr lang="en-US" dirty="0" smtClean="0"/>
              <a:t>Submit-node configuration:</a:t>
            </a:r>
          </a:p>
          <a:p>
            <a:pPr lvl="2"/>
            <a:r>
              <a:rPr lang="en-US" dirty="0" smtClean="0"/>
              <a:t>MAX_TRANSFER_INPUT_MB</a:t>
            </a:r>
          </a:p>
          <a:p>
            <a:pPr lvl="2"/>
            <a:r>
              <a:rPr lang="en-US" dirty="0" smtClean="0"/>
              <a:t>MAX_TRANSFER_OUTPUT_MB</a:t>
            </a:r>
          </a:p>
          <a:p>
            <a:pPr lvl="1"/>
            <a:r>
              <a:rPr lang="en-US" dirty="0" smtClean="0"/>
              <a:t>Job submit file:</a:t>
            </a:r>
          </a:p>
          <a:p>
            <a:pPr lvl="2"/>
            <a:r>
              <a:rPr lang="en-US" dirty="0" err="1" smtClean="0"/>
              <a:t>max_transfer_input_mb</a:t>
            </a:r>
            <a:endParaRPr lang="en-US" dirty="0" smtClean="0"/>
          </a:p>
          <a:p>
            <a:pPr lvl="2"/>
            <a:r>
              <a:rPr lang="en-US" dirty="0" err="1" smtClean="0"/>
              <a:t>max_transfer_output_mb</a:t>
            </a:r>
            <a:endParaRPr lang="en-US" dirty="0" smtClean="0"/>
          </a:p>
          <a:p>
            <a:r>
              <a:rPr lang="en-US" dirty="0" smtClean="0"/>
              <a:t>If exceeded, job is put on hold</a:t>
            </a:r>
          </a:p>
          <a:p>
            <a:pPr lvl="1"/>
            <a:r>
              <a:rPr lang="en-US" dirty="0" smtClean="0"/>
              <a:t>At submit time, if possible</a:t>
            </a:r>
          </a:p>
          <a:p>
            <a:pPr lvl="1"/>
            <a:r>
              <a:rPr lang="en-US" dirty="0" smtClean="0"/>
              <a:t>Otherwise, at transfer time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Catching Mistakes Earlier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1B751-A2AD-FD48-A0EF-33245D28EA9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condor_status</a:t>
            </a:r>
            <a:r>
              <a:rPr lang="en-US" dirty="0" smtClean="0"/>
              <a:t> –</a:t>
            </a:r>
            <a:r>
              <a:rPr lang="en-US" dirty="0" err="1" smtClean="0"/>
              <a:t>schedd</a:t>
            </a:r>
            <a:r>
              <a:rPr lang="en-US" dirty="0" smtClean="0"/>
              <a:t> –long –statistics “TRANSFER:2” –direct “</a:t>
            </a:r>
            <a:r>
              <a:rPr lang="en-US" dirty="0" err="1" smtClean="0"/>
              <a:t>schedd_name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Aggregate and per-user metrics averaged over 1m, 5m, 1h, 1d, and/or whatever you configure:</a:t>
            </a:r>
          </a:p>
          <a:p>
            <a:pPr lvl="2"/>
            <a:r>
              <a:rPr lang="en-US" dirty="0" smtClean="0"/>
              <a:t>Bandwidth		- bytes/</a:t>
            </a:r>
            <a:r>
              <a:rPr lang="en-US" dirty="0" err="1" smtClean="0"/>
              <a:t>s</a:t>
            </a:r>
            <a:endParaRPr lang="en-US" dirty="0" smtClean="0"/>
          </a:p>
          <a:p>
            <a:pPr lvl="2"/>
            <a:r>
              <a:rPr lang="en-US" dirty="0" smtClean="0"/>
              <a:t>Network load	- transfers blocked in read/write</a:t>
            </a:r>
          </a:p>
          <a:p>
            <a:pPr lvl="2"/>
            <a:r>
              <a:rPr lang="en-US" dirty="0" smtClean="0"/>
              <a:t>Disk load		- transfers blocked in read/write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I/O Usage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1B751-A2AD-FD48-A0EF-33245D28EA9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Doesn’t apply to grid or standard universe</a:t>
            </a:r>
          </a:p>
          <a:p>
            <a:r>
              <a:rPr lang="en-US" dirty="0" smtClean="0"/>
              <a:t>Doesn’t apply to file transfer </a:t>
            </a:r>
            <a:r>
              <a:rPr lang="en-US" dirty="0" err="1" smtClean="0"/>
              <a:t>plugins</a:t>
            </a:r>
            <a:endParaRPr lang="en-US" dirty="0" smtClean="0"/>
          </a:p>
          <a:p>
            <a:r>
              <a:rPr lang="en-US" dirty="0" smtClean="0"/>
              <a:t>Windows still has the problem of jobs hanging around in ‘X’ state if they are removed while transferring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0103"/>
            <a:ext cx="9144000" cy="914400"/>
          </a:xfrm>
        </p:spPr>
        <p:txBody>
          <a:bodyPr/>
          <a:lstStyle/>
          <a:p>
            <a:r>
              <a:rPr lang="en-US" dirty="0" smtClean="0"/>
              <a:t>Limitations of New File Transfer Queue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1B751-A2AD-FD48-A0EF-33245D28EA9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43600"/>
            <a:ext cx="9144000" cy="914400"/>
          </a:xfrm>
        </p:spPr>
        <p:txBody>
          <a:bodyPr/>
          <a:lstStyle/>
          <a:p>
            <a:r>
              <a:rPr lang="en-US" dirty="0" smtClean="0"/>
              <a:t>Next up: Contestant Jaime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3074" name="Picture 2" descr="C:\home\tannenba\slides\new\condor-week-2013\images\chef todd judg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3" y="708497"/>
            <a:ext cx="3725934" cy="34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150312" y="4547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kern="0" dirty="0"/>
              <a:t>How does it taste?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/>
          </a:p>
        </p:txBody>
      </p:sp>
      <p:pic>
        <p:nvPicPr>
          <p:cNvPr id="6146" name="Picture 2" descr="C:\home\tannenba\slides\new\condor-week-2013\images\dancing da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047" y="-252471"/>
            <a:ext cx="5324953" cy="532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2 - Fi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7.6128" end="178548.056"/>
                  <p14:fade in="1000"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7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0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0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00" fill="hold">
                                          <p:stCondLst>
                                            <p:cond delay="5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Volunteer computing</a:t>
            </a:r>
          </a:p>
          <a:p>
            <a:pPr lvl="1">
              <a:defRPr/>
            </a:pPr>
            <a:r>
              <a:rPr lang="en-US" dirty="0" smtClean="0"/>
              <a:t>250,000 volunteers</a:t>
            </a:r>
          </a:p>
          <a:p>
            <a:pPr lvl="1">
              <a:defRPr/>
            </a:pPr>
            <a:r>
              <a:rPr lang="en-US" dirty="0" smtClean="0"/>
              <a:t>400,000 computers</a:t>
            </a:r>
          </a:p>
          <a:p>
            <a:pPr lvl="1">
              <a:defRPr/>
            </a:pPr>
            <a:r>
              <a:rPr lang="en-US" dirty="0" smtClean="0"/>
              <a:t>46 projects</a:t>
            </a:r>
          </a:p>
          <a:p>
            <a:pPr lvl="1">
              <a:defRPr/>
            </a:pPr>
            <a:r>
              <a:rPr lang="en-US" dirty="0" smtClean="0"/>
              <a:t>7.7 </a:t>
            </a:r>
            <a:r>
              <a:rPr lang="en-US" dirty="0" err="1" smtClean="0"/>
              <a:t>PetaFLOPS</a:t>
            </a:r>
            <a:r>
              <a:rPr lang="en-US" dirty="0" smtClean="0"/>
              <a:t>/day</a:t>
            </a:r>
          </a:p>
          <a:p>
            <a:pPr>
              <a:defRPr/>
            </a:pPr>
            <a:r>
              <a:rPr lang="en-US" dirty="0" smtClean="0"/>
              <a:t>Based at UC-Berkeley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5B29E-9ED5-A84F-8ED3-D8AFA9C00EA7}" type="slidenum">
              <a:rPr lang="en-US"/>
              <a:pPr/>
              <a:t>49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ＭＳ Ｐゴシック" charset="0"/>
              </a:rPr>
              <a:t>BOINC</a:t>
            </a:r>
            <a:endParaRPr lang="en-US" dirty="0">
              <a:cs typeface="ＭＳ Ｐゴシック" charset="0"/>
            </a:endParaRPr>
          </a:p>
        </p:txBody>
      </p:sp>
      <p:pic>
        <p:nvPicPr>
          <p:cNvPr id="5" name="Picture 4" descr="boinc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659" y="1561864"/>
            <a:ext cx="20828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2041742"/>
            <a:ext cx="8399462" cy="35414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As the size and complexity of an individual compute server increases, so does the complexity of its management</a:t>
            </a:r>
            <a:r>
              <a:rPr lang="en-US" dirty="0" smtClean="0"/>
              <a:t>.</a:t>
            </a:r>
          </a:p>
          <a:p>
            <a:r>
              <a:rPr lang="en-US" sz="2800" dirty="0" smtClean="0"/>
              <a:t>Modern servers have many disparate resources leading to disparate job mixes</a:t>
            </a:r>
          </a:p>
          <a:p>
            <a:r>
              <a:rPr lang="en-US" sz="2800" dirty="0" smtClean="0"/>
              <a:t>Increased need for effective isolation and monitoring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63671"/>
            <a:ext cx="9144000" cy="914400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Challenge 2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4000" dirty="0" smtClean="0"/>
              <a:t>Hardware Complexity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BOINC state in </a:t>
            </a:r>
            <a:r>
              <a:rPr lang="en-US" dirty="0" err="1" smtClean="0"/>
              <a:t>HTCondor</a:t>
            </a:r>
            <a:endParaRPr lang="en-US" dirty="0" smtClean="0"/>
          </a:p>
          <a:p>
            <a:pPr lvl="1"/>
            <a:r>
              <a:rPr lang="en-US" dirty="0" smtClean="0"/>
              <a:t>Run BOINC jobs when no </a:t>
            </a:r>
            <a:r>
              <a:rPr lang="en-US" dirty="0" err="1" smtClean="0"/>
              <a:t>HTCondor</a:t>
            </a:r>
            <a:r>
              <a:rPr lang="en-US" dirty="0" smtClean="0"/>
              <a:t> jobs available</a:t>
            </a:r>
          </a:p>
          <a:p>
            <a:pPr lvl="1"/>
            <a:r>
              <a:rPr lang="en-US" dirty="0" smtClean="0"/>
              <a:t>Supported in </a:t>
            </a:r>
            <a:r>
              <a:rPr lang="en-US" dirty="0" err="1" smtClean="0"/>
              <a:t>HTCondor</a:t>
            </a:r>
            <a:r>
              <a:rPr lang="en-US" dirty="0" smtClean="0"/>
              <a:t> for years</a:t>
            </a:r>
          </a:p>
          <a:p>
            <a:pPr lvl="1"/>
            <a:r>
              <a:rPr lang="en-US" dirty="0" smtClean="0"/>
              <a:t>Now generalized to </a:t>
            </a:r>
            <a:br>
              <a:rPr lang="en-US" dirty="0" smtClean="0"/>
            </a:br>
            <a:r>
              <a:rPr lang="en-US" dirty="0" smtClean="0"/>
              <a:t>Backfill state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Got BOINC in My </a:t>
            </a:r>
            <a:r>
              <a:rPr lang="en-US" dirty="0" err="1" smtClean="0"/>
              <a:t>HTCondor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DA491-E7A0-3444-A7F8-78B67B4BE9D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 descr="ChocolatePeanutBut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403" y="3469142"/>
            <a:ext cx="3579880" cy="268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7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we complete the circle</a:t>
            </a:r>
          </a:p>
          <a:p>
            <a:r>
              <a:rPr lang="en-US" dirty="0" err="1" smtClean="0"/>
              <a:t>HTCondor</a:t>
            </a:r>
            <a:r>
              <a:rPr lang="en-US" dirty="0" smtClean="0"/>
              <a:t> will submit jobs to BOINC</a:t>
            </a:r>
          </a:p>
          <a:p>
            <a:pPr lvl="1"/>
            <a:r>
              <a:rPr lang="en-US" dirty="0" smtClean="0"/>
              <a:t>New type in grid universe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Got </a:t>
            </a:r>
            <a:r>
              <a:rPr lang="en-US" dirty="0" err="1" smtClean="0"/>
              <a:t>HTCondor</a:t>
            </a:r>
            <a:r>
              <a:rPr lang="en-US" dirty="0" smtClean="0"/>
              <a:t> in My BOINC!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DA491-E7A0-3444-A7F8-78B67B4BE9DC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 descr="ChocolatePeanutBut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403" y="3469142"/>
            <a:ext cx="3579880" cy="268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great tastes that </a:t>
            </a:r>
            <a:br>
              <a:rPr lang="en-US" dirty="0" smtClean="0"/>
            </a:br>
            <a:r>
              <a:rPr lang="en-US" dirty="0" smtClean="0"/>
              <a:t>taste great together!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HTCondor</a:t>
            </a:r>
            <a:r>
              <a:rPr lang="en-US" dirty="0" smtClean="0"/>
              <a:t> and BOINC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DA491-E7A0-3444-A7F8-78B67B4BE9D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4" descr="Choose-Between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445" y="1250815"/>
            <a:ext cx="3483350" cy="46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43600"/>
            <a:ext cx="9144000" cy="914400"/>
          </a:xfrm>
        </p:spPr>
        <p:txBody>
          <a:bodyPr/>
          <a:lstStyle/>
          <a:p>
            <a:r>
              <a:rPr lang="en-US" dirty="0" smtClean="0"/>
              <a:t>Next up: Contestant Zach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3074" name="Picture 2" descr="C:\home\tannenba\slides\new\condor-week-2013\images\chef todd judg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3" y="708497"/>
            <a:ext cx="3725934" cy="34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150312" y="4547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kern="0" dirty="0"/>
              <a:t>How does it taste?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/>
          </a:p>
        </p:txBody>
      </p:sp>
      <p:pic>
        <p:nvPicPr>
          <p:cNvPr id="7170" name="Picture 2" descr="C:\home\tannenba\slides\new\condor-week-2013\images\dancing jaim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04" y="-314742"/>
            <a:ext cx="5449496" cy="54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2 - Fi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7.6128" end="178548.056"/>
                  <p14:fade in="1000"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0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0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00" fill="hold">
                                          <p:stCondLst>
                                            <p:cond delay="5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997" y="1355725"/>
            <a:ext cx="8207962" cy="42275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400" dirty="0" smtClean="0"/>
              <a:t>Condor module for integration…</a:t>
            </a:r>
          </a:p>
          <a:p>
            <a:pPr marL="0" indent="0">
              <a:buNone/>
              <a:defRPr/>
            </a:pPr>
            <a:r>
              <a:rPr lang="en-US" sz="4400" dirty="0" smtClean="0"/>
              <a:t>     …with Facebook!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F03DDC-6B8F-40BF-A0C7-6DA6E5433332}" type="slidenum">
              <a:rPr lang="en-US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7" y="2152166"/>
            <a:ext cx="8430016" cy="16745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3873EC-6A0A-4D42-A70F-7464B90F0C5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91" y="151304"/>
            <a:ext cx="6435088" cy="597283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3873EC-6A0A-4D42-A70F-7464B90F0C5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" y="112060"/>
            <a:ext cx="9127607" cy="69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50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3266"/>
            <a:ext cx="9057122" cy="559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4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943600"/>
            <a:ext cx="9144000" cy="914400"/>
          </a:xfrm>
        </p:spPr>
        <p:txBody>
          <a:bodyPr/>
          <a:lstStyle/>
          <a:p>
            <a:r>
              <a:rPr lang="en-US" dirty="0" smtClean="0"/>
              <a:t>Next up: Contestant Greg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3074" name="Picture 2" descr="C:\home\tannenba\slides\new\condor-week-2013\images\chef todd judg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3" y="708497"/>
            <a:ext cx="3725934" cy="34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150312" y="4547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kern="0" dirty="0"/>
              <a:t>How does it taste?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/>
          </a:p>
        </p:txBody>
      </p:sp>
      <p:pic>
        <p:nvPicPr>
          <p:cNvPr id="8194" name="Picture 2" descr="C:\home\tannenba\slides\new\condor-week-2013\images\dancing zach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2772"/>
            <a:ext cx="5023982" cy="50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2 - Fi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7.6128" end="178548.056"/>
                  <p14:fade in="1000"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0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0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00" fill="hold">
                                          <p:stCondLst>
                                            <p:cond delay="5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803748"/>
            <a:ext cx="8399462" cy="35414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As a result of increased demand for higher throughput, HTC technologies are being called upon to </a:t>
            </a:r>
            <a:r>
              <a:rPr lang="en-US" dirty="0" smtClean="0"/>
              <a:t>serve in </a:t>
            </a:r>
            <a:r>
              <a:rPr lang="en-US" dirty="0"/>
              <a:t>a continuously growing spectrum of </a:t>
            </a:r>
            <a:r>
              <a:rPr lang="en-US" dirty="0" smtClean="0"/>
              <a:t>scenarios.</a:t>
            </a:r>
          </a:p>
          <a:p>
            <a:r>
              <a:rPr lang="en-US" sz="2800" dirty="0" smtClean="0"/>
              <a:t>Increasing need from non-admins</a:t>
            </a:r>
          </a:p>
          <a:p>
            <a:r>
              <a:rPr lang="en-US" sz="2800" dirty="0" smtClean="0"/>
              <a:t>Must </a:t>
            </a:r>
            <a:r>
              <a:rPr lang="en-US" sz="2800" dirty="0"/>
              <a:t>continue to be expressive enough for </a:t>
            </a:r>
            <a:r>
              <a:rPr lang="en-US" sz="2800" dirty="0" smtClean="0"/>
              <a:t>IT professionals</a:t>
            </a:r>
            <a:r>
              <a:rPr lang="en-US" sz="2800" dirty="0"/>
              <a:t>, but also tuned for </a:t>
            </a:r>
            <a:r>
              <a:rPr lang="en-US" sz="2800" dirty="0" smtClean="0"/>
              <a:t>intended </a:t>
            </a:r>
            <a:r>
              <a:rPr lang="en-US" sz="2800" dirty="0"/>
              <a:t>role, aware of </a:t>
            </a:r>
            <a:r>
              <a:rPr lang="en-US" sz="2800" dirty="0" smtClean="0"/>
              <a:t>target </a:t>
            </a:r>
            <a:r>
              <a:rPr lang="en-US" sz="2800" dirty="0"/>
              <a:t>environment, and approachable </a:t>
            </a:r>
            <a:r>
              <a:rPr lang="en-US" sz="2800" dirty="0" smtClean="0"/>
              <a:t>by domain scientists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63671"/>
            <a:ext cx="9144000" cy="914400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Challenge 3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4000" dirty="0" smtClean="0"/>
              <a:t>Widely Disparate Use Cases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Start = ((((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RealExperiment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== "atlas") &amp;&amp; 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VirtualMachineID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&gt;= 7) &amp;&amp; 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"short" || </a:t>
            </a:r>
          </a:p>
          <a:p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"dial" || Owner =?= "usatlas2" || 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stringListMember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("acas0201",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"acas0200,acas0201,acas0202,acas0203,acas0204") &amp;&amp;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lcg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-ops") || 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stringListMember</a:t>
            </a:r>
            <a:endParaRPr lang="en-US" sz="10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("acas0201", "acas0200,acas0201,acas0202,acas0203,acas0204") &amp;&amp;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lcg-dteam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")) &amp;&amp;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RemoteWallClockTime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&lt; 5400))) || 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RealExperiment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== "atlas") &amp;&amp; 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VirtualMachineID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&lt; 7) &amp;&amp;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VirtualMachineID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&gt;= 5)) &amp;&amp; 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usatlas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" 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usatlas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-grid" ||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stringListMember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("acas0201", "acas0200,acas0201,acas0202,acas0203,acas0204") &amp;&amp;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lcg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-atlas") 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bnl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-local") &amp;&amp; ((((vm7_Activity =?= "Busy") + (vm7_Activity =?=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"Retiring") + (vm8_Activity =?= "Retiring") + (vm8_Activity =?= "Busy"))) &lt; 2))) || 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RealExperiment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==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"atlas") &amp;&amp; 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VirtualMachineID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&gt;= 3) &amp;&amp; 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VirtualMachineID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&lt; 5)) &amp;&amp; 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"grid" ||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stringListMember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("acas0201", "acas0200,acas0201,acas0202,acas0203,acas0204") =?= FALSE &amp;&amp; </a:t>
            </a:r>
          </a:p>
          <a:p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lcg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")) &amp;&amp; ((((vm7_Activity =?= "Busy") + (vm7_Activity =?= "Retiring") +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(vm8_Activity =?= "Retiring") + (vm8_Activity =?= "Busy")) + ((vm5_Activity =?= "Busy") + (vm5_Activity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=?= "Retiring") + (vm6_Activity =?= "Retiring") + (vm6_Activity =?= "Busy"))) &lt; 2))) ||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RealExperiment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== "atlas") || 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RealExperiment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=!= "atlas" &amp;&amp; FALSE == FALSE &amp;&amp; TRUE == FALSE &amp;&amp; </a:t>
            </a:r>
          </a:p>
          <a:p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LoadAvg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&lt; 1.400000 &amp;&amp;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TotalVirtualMemory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&gt; 200000 &amp;&amp; ((Memory * 1024) -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ImageSize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) &gt; 100000)) &amp;&amp;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VirtualMachineID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&gt;= 1) &amp;&amp; 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VirtualMachineID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&lt; 3)) &amp;&amp; ((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"gridgr01" || </a:t>
            </a:r>
          </a:p>
          <a:p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"gridgr02" 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"gridgr03" 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"gridgr04"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"gridgr05" 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"gridgr06" 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gridgrXX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" 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"gridgr08" 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=?= "gridgr09" 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TARGET.RACF_Group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=?= "gridgr10" || 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TARGET.RealExperiment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 =!= "atlas") &amp;&amp; ((((vm7_Activity =?= "Busy") + (vm7_Activity =?=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"Retiring") + (vm8_Activity =?= "Retiring") + (vm8_Activity =?= "Busy")) + ((vm5_Activity =?= "Busy") +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(vm5_Activity =?= "Retiring") + (vm6_Activity =?= "Retiring") + (vm6_Activity =?= "Busy")) +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((vm3_Activity =?= "Busy") + (vm3_Activity =?= "Retiring") + (vm4_Activity =?= "Retiring") + 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(vm4_Activity =?= "Busy"))) &lt; 2)))) &amp;&amp; (Owner =!= "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jalex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" &amp;&amp; Owner =!= "</a:t>
            </a:r>
            <a:r>
              <a:rPr lang="en-US" sz="1000" dirty="0" err="1">
                <a:latin typeface="Courier New" pitchFamily="49" charset="0"/>
                <a:cs typeface="Courier New" pitchFamily="49" charset="0"/>
              </a:rPr>
              <a:t>grau</a:t>
            </a:r>
            <a:r>
              <a:rPr lang="en-US" sz="1000" dirty="0">
                <a:latin typeface="Courier New" pitchFamily="49" charset="0"/>
                <a:cs typeface="Courier New" pitchFamily="49" charset="0"/>
              </a:rPr>
              <a:t>" &amp;&amp; Owner =!= "smithj4") &amp;&amp;</a:t>
            </a:r>
          </a:p>
          <a:p>
            <a:r>
              <a:rPr lang="en-US" sz="1000" dirty="0">
                <a:latin typeface="Courier New" pitchFamily="49" charset="0"/>
                <a:cs typeface="Courier New" pitchFamily="49" charset="0"/>
              </a:rPr>
              <a:t>FALSE == FALSE)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HTCondor Scheduling:</a:t>
            </a:r>
            <a:br>
              <a:rPr lang="en-US" dirty="0" smtClean="0"/>
            </a:br>
            <a:r>
              <a:rPr lang="en-US" dirty="0" smtClean="0"/>
              <a:t>Can do ANYTHING: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FB233A-5A34-40E0-A1A1-99B0B6E85CD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009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Assumes Preempt / Resume</a:t>
            </a:r>
          </a:p>
          <a:p>
            <a:r>
              <a:rPr lang="en-US" dirty="0" smtClean="0"/>
              <a:t>Assumes every machine a snowflake</a:t>
            </a:r>
          </a:p>
          <a:p>
            <a:pPr lvl="1"/>
            <a:r>
              <a:rPr lang="en-US" dirty="0" smtClean="0"/>
              <a:t>Every job unique also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Two tiers of provisioning + scheduling</a:t>
            </a:r>
          </a:p>
          <a:p>
            <a:r>
              <a:rPr lang="en-US" dirty="0" smtClean="0"/>
              <a:t>Difficult to configure, debug or monitor</a:t>
            </a:r>
          </a:p>
          <a:p>
            <a:r>
              <a:rPr lang="en-US" dirty="0" err="1" smtClean="0"/>
              <a:t>Partitionable</a:t>
            </a:r>
            <a:r>
              <a:rPr lang="en-US" dirty="0" smtClean="0"/>
              <a:t> slot infelicities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0218"/>
            <a:ext cx="9144000" cy="914400"/>
          </a:xfrm>
        </p:spPr>
        <p:txBody>
          <a:bodyPr/>
          <a:lstStyle/>
          <a:p>
            <a:r>
              <a:rPr lang="en-US" dirty="0" smtClean="0"/>
              <a:t>Existing Scheduling Problems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FB233A-5A34-40E0-A1A1-99B0B6E85CD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543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Slot splitting in the negotiator</a:t>
            </a:r>
          </a:p>
          <a:p>
            <a:endParaRPr lang="en-US" dirty="0"/>
          </a:p>
          <a:p>
            <a:r>
              <a:rPr lang="en-US" dirty="0" smtClean="0"/>
              <a:t>Negotiator knows “consumption policies”</a:t>
            </a:r>
          </a:p>
          <a:p>
            <a:endParaRPr lang="en-US" dirty="0"/>
          </a:p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for 8.1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FB233A-5A34-40E0-A1A1-99B0B6E85CD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845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Defining higher level semantics</a:t>
            </a:r>
          </a:p>
          <a:p>
            <a:pPr lvl="1"/>
            <a:r>
              <a:rPr lang="en-US" dirty="0" smtClean="0"/>
              <a:t>“Owned Resources” + Overflow</a:t>
            </a:r>
          </a:p>
          <a:p>
            <a:pPr lvl="2"/>
            <a:r>
              <a:rPr lang="en-US" dirty="0" smtClean="0"/>
              <a:t>Condo model as first class</a:t>
            </a:r>
          </a:p>
          <a:p>
            <a:pPr lvl="1"/>
            <a:r>
              <a:rPr lang="en-US" dirty="0" smtClean="0"/>
              <a:t>Provision machines and jobs in sets</a:t>
            </a:r>
          </a:p>
          <a:p>
            <a:pPr lvl="1"/>
            <a:r>
              <a:rPr lang="en-US" dirty="0" smtClean="0"/>
              <a:t>Ganglia interface to negotiator</a:t>
            </a:r>
          </a:p>
          <a:p>
            <a:pPr lvl="1"/>
            <a:r>
              <a:rPr lang="en-US" dirty="0" smtClean="0"/>
              <a:t>Special case the one-schedd pool</a:t>
            </a:r>
          </a:p>
          <a:p>
            <a:pPr lvl="1"/>
            <a:r>
              <a:rPr lang="en-US" dirty="0" smtClean="0"/>
              <a:t>Switching to incremental </a:t>
            </a:r>
            <a:r>
              <a:rPr lang="en-US" smtClean="0"/>
              <a:t>model </a:t>
            </a:r>
            <a:endParaRPr lang="en-US" dirty="0" smtClean="0"/>
          </a:p>
          <a:p>
            <a:pPr lvl="1"/>
            <a:r>
              <a:rPr lang="en-US" dirty="0" smtClean="0"/>
              <a:t>Remove need for STARTD RANK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FB233A-5A34-40E0-A1A1-99B0B6E85CD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61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won’t break anything existing</a:t>
            </a:r>
          </a:p>
          <a:p>
            <a:endParaRPr lang="en-US" dirty="0"/>
          </a:p>
          <a:p>
            <a:r>
              <a:rPr lang="en-US" dirty="0" smtClean="0"/>
              <a:t>“Provisioning on the side”…</a:t>
            </a:r>
          </a:p>
          <a:p>
            <a:endParaRPr lang="en-US" dirty="0"/>
          </a:p>
          <a:p>
            <a:r>
              <a:rPr lang="en-US" dirty="0" smtClean="0"/>
              <a:t>Have interesting/difficult scheduling </a:t>
            </a:r>
            <a:r>
              <a:rPr lang="en-US" dirty="0" err="1" smtClean="0"/>
              <a:t>reqs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Please talk to me.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Course…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FB233A-5A34-40E0-A1A1-99B0B6E85CD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693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066795"/>
            <a:ext cx="9144000" cy="914400"/>
          </a:xfrm>
        </p:spPr>
        <p:txBody>
          <a:bodyPr/>
          <a:lstStyle/>
          <a:p>
            <a:r>
              <a:rPr lang="en-US" dirty="0" smtClean="0"/>
              <a:t>The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708549"/>
            <a:ext cx="8399462" cy="2953227"/>
          </a:xfrm>
        </p:spPr>
        <p:txBody>
          <a:bodyPr/>
          <a:lstStyle/>
          <a:p>
            <a:r>
              <a:rPr lang="en-US" sz="2800" dirty="0" smtClean="0"/>
              <a:t>Many new tools</a:t>
            </a:r>
          </a:p>
          <a:p>
            <a:pPr lvl="1"/>
            <a:r>
              <a:rPr lang="en-US" sz="2400" dirty="0" smtClean="0"/>
              <a:t>Improved analyze, </a:t>
            </a:r>
            <a:r>
              <a:rPr lang="en-US" sz="2400" dirty="0" err="1" smtClean="0"/>
              <a:t>condor_ping</a:t>
            </a:r>
            <a:r>
              <a:rPr lang="en-US" sz="2400" dirty="0" smtClean="0"/>
              <a:t>, </a:t>
            </a:r>
            <a:r>
              <a:rPr lang="en-US" sz="2400" dirty="0" err="1" smtClean="0"/>
              <a:t>condor_tail</a:t>
            </a:r>
            <a:r>
              <a:rPr lang="en-US" sz="2400" dirty="0" smtClean="0"/>
              <a:t>, </a:t>
            </a:r>
            <a:r>
              <a:rPr lang="en-US" sz="2400" dirty="0" err="1" smtClean="0"/>
              <a:t>condor_who</a:t>
            </a:r>
            <a:endParaRPr lang="en-US" sz="2400" dirty="0" smtClean="0"/>
          </a:p>
          <a:p>
            <a:pPr lvl="1"/>
            <a:r>
              <a:rPr lang="en-US" sz="2400" dirty="0" err="1"/>
              <a:t>c</a:t>
            </a:r>
            <a:r>
              <a:rPr lang="en-US" sz="2400" dirty="0" err="1" smtClean="0"/>
              <a:t>ondor_qsub</a:t>
            </a:r>
            <a:r>
              <a:rPr lang="en-US" sz="2400" dirty="0" smtClean="0"/>
              <a:t> : Use submit scripts from SGE, PBS</a:t>
            </a:r>
          </a:p>
          <a:p>
            <a:r>
              <a:rPr lang="en-US" sz="2800" dirty="0" smtClean="0"/>
              <a:t>Transfer Queue Improvements</a:t>
            </a:r>
          </a:p>
          <a:p>
            <a:r>
              <a:rPr lang="en-US" sz="2800" dirty="0" smtClean="0"/>
              <a:t>EC2 Spot and OpenStack support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v8.0 Menu Items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52400" y="3488167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60036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333CC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3600" kern="0" dirty="0" smtClean="0"/>
              <a:t>Some v8.1 Menu Items</a:t>
            </a:r>
            <a:endParaRPr lang="en-US" sz="3600" kern="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322263" y="4250167"/>
            <a:ext cx="8399462" cy="295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Char char="›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Marlett" pitchFamily="2" charset="2"/>
              <a:buChar char="h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sz="2800" kern="0" dirty="0" smtClean="0"/>
              <a:t>Scheduling</a:t>
            </a:r>
          </a:p>
          <a:p>
            <a:r>
              <a:rPr lang="en-US" sz="2800" kern="0" dirty="0" err="1" smtClean="0"/>
              <a:t>Boinc</a:t>
            </a:r>
            <a:endParaRPr lang="en-US" sz="2800" kern="0" dirty="0" smtClean="0"/>
          </a:p>
          <a:p>
            <a:r>
              <a:rPr lang="en-US" sz="2800" kern="0" dirty="0" smtClean="0"/>
              <a:t>Software environments</a:t>
            </a:r>
          </a:p>
        </p:txBody>
      </p:sp>
    </p:spTree>
    <p:extLst>
      <p:ext uri="{BB962C8B-B14F-4D97-AF65-F5344CB8AC3E}">
        <p14:creationId xmlns:p14="http://schemas.microsoft.com/office/powerpoint/2010/main" val="33013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934200" y="6248400"/>
            <a:ext cx="990600" cy="457200"/>
          </a:xfrm>
          <a:prstGeom prst="rect">
            <a:avLst/>
          </a:prstGeom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518A4C91-8BE7-4706-9B72-43C83A870B9E}" type="slidenum">
              <a:rPr lang="en-US" sz="1400" smtClean="0"/>
              <a:pPr/>
              <a:t>67</a:t>
            </a:fld>
            <a:endParaRPr lang="en-US" sz="1400" dirty="0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134654"/>
            <a:ext cx="7772400" cy="9144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Thank you!</a:t>
            </a:r>
          </a:p>
        </p:txBody>
      </p:sp>
      <p:pic>
        <p:nvPicPr>
          <p:cNvPr id="9218" name="Picture 2" descr="C:\home\tannenba\slides\new\condor-week-2013\images\dancing ala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9" y="1503042"/>
            <a:ext cx="2664620" cy="266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home\tannenba\slides\new\condor-week-2013\images\dancing da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23" y="3313325"/>
            <a:ext cx="2570742" cy="257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home\tannenba\slides\new\condor-week-2013\images\dancing gre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241" y="-162969"/>
            <a:ext cx="2680702" cy="268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home\tannenba\slides\new\condor-week-2013\images\dancing jai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32" y="3360268"/>
            <a:ext cx="2664620" cy="266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home\tannenba\slides\new\condor-week-2013\images\dancing nathan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092" y="3085221"/>
            <a:ext cx="2698772" cy="269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home\tannenba\slides\new\condor-week-2013\images\dancing tj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873" y="0"/>
            <a:ext cx="2641817" cy="26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home\tannenba\slides\new\condor-week-2013\images\dancing toddm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048" y="1829716"/>
            <a:ext cx="2511011" cy="251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home\tannenba\slides\new\condor-week-2013\images\dancing zach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52" y="3326116"/>
            <a:ext cx="2579448" cy="257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home\tannenba\slides\new\condor-week-2013\images\chef todd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80" y="998312"/>
            <a:ext cx="2531171" cy="253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home\tannenba\slides\new\condor-week-2013\images\miron with sig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30" y="1503043"/>
            <a:ext cx="6923300" cy="535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2 - Fir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7.6128" end="171506.7248"/>
                  <p14:fade in="2000" out="5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0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716066"/>
            <a:ext cx="8399462" cy="38671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Due to the proliferation </a:t>
            </a:r>
            <a:r>
              <a:rPr lang="en-US" dirty="0"/>
              <a:t>of data collection </a:t>
            </a:r>
            <a:r>
              <a:rPr lang="en-US" dirty="0" smtClean="0"/>
              <a:t>devices, scientific </a:t>
            </a:r>
            <a:r>
              <a:rPr lang="en-US" dirty="0"/>
              <a:t>discovery across many disciplines </a:t>
            </a:r>
            <a:r>
              <a:rPr lang="en-US" dirty="0" smtClean="0"/>
              <a:t>will continue </a:t>
            </a:r>
            <a:r>
              <a:rPr lang="en-US" dirty="0"/>
              <a:t>to be more </a:t>
            </a:r>
            <a:r>
              <a:rPr lang="en-US" dirty="0" smtClean="0"/>
              <a:t>data-driven.</a:t>
            </a:r>
          </a:p>
          <a:p>
            <a:r>
              <a:rPr lang="en-US" sz="2800" dirty="0" smtClean="0"/>
              <a:t>Increasingly difficult </a:t>
            </a:r>
            <a:r>
              <a:rPr lang="en-US" sz="2800" dirty="0"/>
              <a:t>to statically partition and </a:t>
            </a:r>
            <a:r>
              <a:rPr lang="en-US" sz="2800" dirty="0" smtClean="0"/>
              <a:t>unable fit on </a:t>
            </a:r>
            <a:r>
              <a:rPr lang="en-US" sz="2800" dirty="0"/>
              <a:t>a single </a:t>
            </a:r>
            <a:r>
              <a:rPr lang="en-US" sz="2800" dirty="0" smtClean="0"/>
              <a:t>server.</a:t>
            </a:r>
          </a:p>
          <a:p>
            <a:r>
              <a:rPr lang="en-US" sz="2800" dirty="0" smtClean="0"/>
              <a:t>Integration of scalable storage into HTC environments.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63671"/>
            <a:ext cx="9144000" cy="914400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Challenge 4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4000" dirty="0" smtClean="0"/>
              <a:t>Data Intensive Computing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728592"/>
            <a:ext cx="8399462" cy="35414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Contemporary HTC </a:t>
            </a:r>
            <a:r>
              <a:rPr lang="en-US" dirty="0"/>
              <a:t>users, </a:t>
            </a:r>
            <a:r>
              <a:rPr lang="en-US" dirty="0" smtClean="0"/>
              <a:t>many of </a:t>
            </a:r>
            <a:r>
              <a:rPr lang="en-US" dirty="0"/>
              <a:t>whom have no experience with large scale computing, are much less </a:t>
            </a:r>
            <a:r>
              <a:rPr lang="en-US" dirty="0" smtClean="0"/>
              <a:t>knowledgeable about </a:t>
            </a:r>
            <a:r>
              <a:rPr lang="en-US" dirty="0"/>
              <a:t>the codes they run than their </a:t>
            </a:r>
            <a:r>
              <a:rPr lang="en-US" dirty="0" smtClean="0"/>
              <a:t>predecessors.</a:t>
            </a:r>
          </a:p>
          <a:p>
            <a:r>
              <a:rPr lang="en-US" sz="2800" dirty="0" smtClean="0"/>
              <a:t>Goal: “</a:t>
            </a:r>
            <a:r>
              <a:rPr lang="en-US" sz="2800" i="1" dirty="0" smtClean="0"/>
              <a:t>You </a:t>
            </a:r>
            <a:r>
              <a:rPr lang="en-US" sz="2800" i="1" dirty="0"/>
              <a:t>do not need to be </a:t>
            </a:r>
            <a:r>
              <a:rPr lang="en-US" sz="2800" i="1" dirty="0" smtClean="0"/>
              <a:t>a computing </a:t>
            </a:r>
            <a:r>
              <a:rPr lang="en-US" sz="2800" i="1" dirty="0"/>
              <a:t>expert in order to benefit from HTC</a:t>
            </a:r>
            <a:r>
              <a:rPr lang="en-US" sz="2800" i="1" dirty="0" smtClean="0"/>
              <a:t>.”</a:t>
            </a:r>
          </a:p>
          <a:p>
            <a:r>
              <a:rPr lang="en-US" sz="2800" dirty="0" smtClean="0"/>
              <a:t>Unknown software dependencies, requirements</a:t>
            </a:r>
          </a:p>
          <a:p>
            <a:r>
              <a:rPr lang="en-US" sz="2800" dirty="0" smtClean="0"/>
              <a:t>Often environment must change, not application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63671"/>
            <a:ext cx="9144000" cy="914400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Challenge 5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4000" dirty="0" smtClean="0"/>
              <a:t>Black-box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4789" y="1703540"/>
            <a:ext cx="8399462" cy="35414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Sustain </a:t>
            </a:r>
            <a:r>
              <a:rPr lang="en-US" dirty="0"/>
              <a:t>an order of magnitude </a:t>
            </a:r>
            <a:r>
              <a:rPr lang="en-US" dirty="0" smtClean="0"/>
              <a:t>greater throughput </a:t>
            </a:r>
            <a:r>
              <a:rPr lang="en-US" dirty="0"/>
              <a:t>without increasing the amount </a:t>
            </a:r>
            <a:r>
              <a:rPr lang="en-US" dirty="0" smtClean="0"/>
              <a:t>of human </a:t>
            </a:r>
            <a:r>
              <a:rPr lang="en-US" dirty="0"/>
              <a:t>effort to manage the machines, the jobs, and the software tools</a:t>
            </a:r>
            <a:r>
              <a:rPr lang="en-US" dirty="0" smtClean="0"/>
              <a:t>.</a:t>
            </a:r>
          </a:p>
          <a:p>
            <a:r>
              <a:rPr lang="en-US" sz="2800" dirty="0" smtClean="0"/>
              <a:t>Grouping and meta-jobs.</a:t>
            </a:r>
          </a:p>
          <a:p>
            <a:r>
              <a:rPr lang="en-US" sz="2800" dirty="0" smtClean="0"/>
              <a:t>Submission </a:t>
            </a:r>
            <a:r>
              <a:rPr lang="en-US" sz="2800" dirty="0"/>
              <a:t>points that </a:t>
            </a:r>
            <a:r>
              <a:rPr lang="en-US" sz="2800" dirty="0" smtClean="0"/>
              <a:t>are physically </a:t>
            </a:r>
            <a:r>
              <a:rPr lang="en-US" sz="2800" dirty="0"/>
              <a:t>distributed </a:t>
            </a:r>
            <a:r>
              <a:rPr lang="en-US" sz="2800" dirty="0" smtClean="0"/>
              <a:t>(for capacity), </a:t>
            </a:r>
            <a:r>
              <a:rPr lang="en-US" sz="2800" dirty="0"/>
              <a:t>but logically unified </a:t>
            </a:r>
            <a:r>
              <a:rPr lang="en-US" sz="2800" dirty="0" smtClean="0"/>
              <a:t>(for management)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63671"/>
            <a:ext cx="9144000" cy="914400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Challenge 6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4000" dirty="0" smtClean="0"/>
              <a:t>Scalability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77776C-14D7-48C6-B1E3-FF145FC109A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TCondor-Presentation-Template-1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HTCondor-Presentation-Template-1</Template>
  <TotalTime>1917</TotalTime>
  <Words>2450</Words>
  <Application>Microsoft Office PowerPoint</Application>
  <PresentationFormat>On-screen Show (4:3)</PresentationFormat>
  <Paragraphs>466</Paragraphs>
  <Slides>67</Slides>
  <Notes>12</Notes>
  <HiddenSlides>1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HTCondor-Presentation-Template-1</vt:lpstr>
      <vt:lpstr>What’s new in HTCondor? What’s coming?  HTCondor Week 2013</vt:lpstr>
      <vt:lpstr>Release Situation</vt:lpstr>
      <vt:lpstr>Six key HTC challenge areas</vt:lpstr>
      <vt:lpstr>Challenge 1  Evolving Resource Acquisition Models</vt:lpstr>
      <vt:lpstr>Challenge 2  Hardware Complexity</vt:lpstr>
      <vt:lpstr>Challenge 3  Widely Disparate Use Cases</vt:lpstr>
      <vt:lpstr>Challenge 4  Data Intensive Computing</vt:lpstr>
      <vt:lpstr>Challenge 5  Black-box Applications</vt:lpstr>
      <vt:lpstr>Challenge 6  Scalability</vt:lpstr>
      <vt:lpstr>Official Ports for v8.0.0</vt:lpstr>
      <vt:lpstr>New goodies with v7.8</vt:lpstr>
      <vt:lpstr>New goodies with v8.0</vt:lpstr>
      <vt:lpstr>Generic Slot Resources</vt:lpstr>
      <vt:lpstr>Python Interface</vt:lpstr>
      <vt:lpstr>Job Sandboxing</vt:lpstr>
      <vt:lpstr>Let’s add some spice…</vt:lpstr>
      <vt:lpstr>PowerPoint Presentation</vt:lpstr>
      <vt:lpstr>SousDo Chef TJ New Tools </vt:lpstr>
      <vt:lpstr>New Tools in the Kitchen</vt:lpstr>
      <vt:lpstr>New Tools in the Kitchen, cont</vt:lpstr>
      <vt:lpstr>First up: Contestant Nathan  </vt:lpstr>
      <vt:lpstr>HTCondor in Matlab</vt:lpstr>
      <vt:lpstr>PowerPoint Presentation</vt:lpstr>
      <vt:lpstr>PowerPoint Presentation</vt:lpstr>
      <vt:lpstr>PowerPoint Presentation</vt:lpstr>
      <vt:lpstr>Next up: Contestant Todd Cooking with Clouds  </vt:lpstr>
      <vt:lpstr>Improved Support for EC2</vt:lpstr>
      <vt:lpstr>Amazon Spot Instances</vt:lpstr>
      <vt:lpstr>Nimbus</vt:lpstr>
      <vt:lpstr>Eucalyptus</vt:lpstr>
      <vt:lpstr>OpenStack</vt:lpstr>
      <vt:lpstr>Next up: Contestant Alan   </vt:lpstr>
      <vt:lpstr>HTKinect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up: Contestant Dan   </vt:lpstr>
      <vt:lpstr>File Transfer Management</vt:lpstr>
      <vt:lpstr>Mr. BigData</vt:lpstr>
      <vt:lpstr>Better Visibility</vt:lpstr>
      <vt:lpstr>Mr. BigTypo</vt:lpstr>
      <vt:lpstr>Catching Mistakes Earlier</vt:lpstr>
      <vt:lpstr>Monitoring I/O Usage</vt:lpstr>
      <vt:lpstr>Limitations of New File Transfer Queue Features</vt:lpstr>
      <vt:lpstr>Next up: Contestant Jaime   </vt:lpstr>
      <vt:lpstr>BOINC</vt:lpstr>
      <vt:lpstr>You Got BOINC in My HTCondor!</vt:lpstr>
      <vt:lpstr>You Got HTCondor in My BOINC!</vt:lpstr>
      <vt:lpstr>HTCondor and BOINC</vt:lpstr>
      <vt:lpstr>Next up: Contestant Zach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up: Contestant Greg   </vt:lpstr>
      <vt:lpstr>HTCondor Scheduling: Can do ANYTHING:</vt:lpstr>
      <vt:lpstr>Existing Scheduling Problems </vt:lpstr>
      <vt:lpstr>Planned for 8.1</vt:lpstr>
      <vt:lpstr>Work in Progress</vt:lpstr>
      <vt:lpstr>Of Course…</vt:lpstr>
      <vt:lpstr>The Results</vt:lpstr>
      <vt:lpstr>v8.0 Menu Items</vt:lpstr>
      <vt:lpstr>Thank you!</vt:lpstr>
    </vt:vector>
  </TitlesOfParts>
  <Company>UW-Madison CHTC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new in HTCondor? What’s coming?  HTCondor Week 2013</dc:title>
  <dc:creator>Todd Tannenbaum</dc:creator>
  <cp:lastModifiedBy>Todd Tannenbaum</cp:lastModifiedBy>
  <cp:revision>69</cp:revision>
  <dcterms:created xsi:type="dcterms:W3CDTF">2013-04-29T08:48:41Z</dcterms:created>
  <dcterms:modified xsi:type="dcterms:W3CDTF">2013-05-06T20:21:42Z</dcterms:modified>
</cp:coreProperties>
</file>