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7" r:id="rId6"/>
    <p:sldId id="265" r:id="rId7"/>
    <p:sldId id="263" r:id="rId8"/>
    <p:sldId id="266" r:id="rId9"/>
    <p:sldId id="262" r:id="rId10"/>
    <p:sldId id="264" r:id="rId11"/>
    <p:sldId id="261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94C3-FAF9-EE4A-B1E4-3F81A9422AB3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E21A-075B-1F44-91CF-02286578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3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94C3-FAF9-EE4A-B1E4-3F81A9422AB3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E21A-075B-1F44-91CF-02286578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94C3-FAF9-EE4A-B1E4-3F81A9422AB3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E21A-075B-1F44-91CF-02286578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94C3-FAF9-EE4A-B1E4-3F81A9422AB3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E21A-075B-1F44-91CF-02286578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9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94C3-FAF9-EE4A-B1E4-3F81A9422AB3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E21A-075B-1F44-91CF-02286578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7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94C3-FAF9-EE4A-B1E4-3F81A9422AB3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E21A-075B-1F44-91CF-02286578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3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94C3-FAF9-EE4A-B1E4-3F81A9422AB3}" type="datetimeFigureOut">
              <a:rPr lang="en-US" smtClean="0"/>
              <a:t>4/30/13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E21A-075B-1F44-91CF-02286578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7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94C3-FAF9-EE4A-B1E4-3F81A9422AB3}" type="datetimeFigureOut">
              <a:rPr lang="en-US" smtClean="0"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E21A-075B-1F44-91CF-02286578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6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94C3-FAF9-EE4A-B1E4-3F81A9422AB3}" type="datetimeFigureOut">
              <a:rPr lang="en-US" smtClean="0"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E21A-075B-1F44-91CF-02286578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0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94C3-FAF9-EE4A-B1E4-3F81A9422AB3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E21A-075B-1F44-91CF-02286578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6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C94C3-FAF9-EE4A-B1E4-3F81A9422AB3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E21A-075B-1F44-91CF-02286578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5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C94C3-FAF9-EE4A-B1E4-3F81A9422AB3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E21A-075B-1F44-91CF-022865782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0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estivus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234" y="239259"/>
            <a:ext cx="4380496" cy="32760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Condor in </a:t>
            </a:r>
            <a:r>
              <a:rPr lang="en-US" dirty="0" smtClean="0"/>
              <a:t>LIGO</a:t>
            </a:r>
            <a:br>
              <a:rPr lang="en-US" dirty="0" smtClean="0"/>
            </a:br>
            <a:r>
              <a:rPr lang="en-US" dirty="0" err="1" smtClean="0"/>
              <a:t>Festivus</a:t>
            </a:r>
            <a:r>
              <a:rPr lang="en-US" dirty="0" smtClean="0"/>
              <a:t>-Style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Peter Couvares</a:t>
            </a:r>
          </a:p>
          <a:p>
            <a:pPr algn="l"/>
            <a:r>
              <a:rPr lang="en-US" dirty="0" smtClean="0"/>
              <a:t>Syracuse </a:t>
            </a:r>
            <a:r>
              <a:rPr lang="en-US" dirty="0" smtClean="0"/>
              <a:t>University, LIGO </a:t>
            </a:r>
            <a:r>
              <a:rPr lang="en-US" dirty="0" smtClean="0"/>
              <a:t>Scientific </a:t>
            </a:r>
            <a:r>
              <a:rPr lang="en-US" dirty="0" smtClean="0"/>
              <a:t>Collaboration</a:t>
            </a:r>
          </a:p>
          <a:p>
            <a:pPr algn="l"/>
            <a:r>
              <a:rPr lang="en-US" dirty="0" smtClean="0"/>
              <a:t>Condor Week 2013</a:t>
            </a:r>
          </a:p>
          <a:p>
            <a:pPr algn="l"/>
            <a:r>
              <a:rPr lang="en-US" dirty="0" smtClean="0"/>
              <a:t>1 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12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Checkpointing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DMTCP is the future but…</a:t>
            </a:r>
          </a:p>
          <a:p>
            <a:r>
              <a:rPr lang="en-US" dirty="0" smtClean="0"/>
              <a:t>Standard universe still works seamlessly for the restricted cases where it works.</a:t>
            </a:r>
          </a:p>
          <a:p>
            <a:r>
              <a:rPr lang="en-US" dirty="0" smtClean="0"/>
              <a:t>DMTCP – checkpoints aside – doesn’t work so seamlessly yet for real use.</a:t>
            </a:r>
          </a:p>
          <a:p>
            <a:pPr lvl="1"/>
            <a:r>
              <a:rPr lang="en-US" dirty="0" smtClean="0"/>
              <a:t>No periodic checkpointing, checkpoint/resume, </a:t>
            </a:r>
            <a:r>
              <a:rPr lang="en-US" dirty="0" err="1" smtClean="0"/>
              <a:t>ckpt</a:t>
            </a:r>
            <a:r>
              <a:rPr lang="en-US" dirty="0" smtClean="0"/>
              <a:t> servers.</a:t>
            </a:r>
          </a:p>
          <a:p>
            <a:r>
              <a:rPr lang="en-US" dirty="0" smtClean="0"/>
              <a:t>We keep asking our users to test DMTCP, but…</a:t>
            </a:r>
          </a:p>
          <a:p>
            <a:r>
              <a:rPr lang="en-US" dirty="0" smtClean="0"/>
              <a:t>Very hard to get users excited about porting something that works well to something that doesn’t.</a:t>
            </a:r>
            <a:endParaRPr lang="en-US" dirty="0"/>
          </a:p>
          <a:p>
            <a:r>
              <a:rPr lang="en-US" dirty="0" smtClean="0"/>
              <a:t>Bottom line: DMTCP needs to be closer to a drop-in replacement for standard universe before users will be willing to give it a shot.</a:t>
            </a:r>
          </a:p>
        </p:txBody>
      </p:sp>
    </p:spTree>
    <p:extLst>
      <p:ext uri="{BB962C8B-B14F-4D97-AF65-F5344CB8AC3E}">
        <p14:creationId xmlns:p14="http://schemas.microsoft.com/office/powerpoint/2010/main" val="187185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them, we need them.</a:t>
            </a:r>
          </a:p>
          <a:p>
            <a:r>
              <a:rPr lang="en-US" dirty="0" smtClean="0"/>
              <a:t>Still a PITA for us:</a:t>
            </a:r>
          </a:p>
          <a:p>
            <a:pPr lvl="1"/>
            <a:r>
              <a:rPr lang="en-US" dirty="0" smtClean="0"/>
              <a:t>Issues with </a:t>
            </a:r>
            <a:r>
              <a:rPr lang="en-US" dirty="0" err="1" smtClean="0"/>
              <a:t>fetchwork</a:t>
            </a:r>
            <a:endParaRPr lang="en-US" dirty="0" smtClean="0"/>
          </a:p>
          <a:p>
            <a:pPr lvl="1"/>
            <a:r>
              <a:rPr lang="en-US" dirty="0" smtClean="0"/>
              <a:t>Issues with GPUs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orting static-slot policy expressions</a:t>
            </a:r>
          </a:p>
          <a:p>
            <a:pPr lvl="1"/>
            <a:r>
              <a:rPr lang="en-US" dirty="0" smtClean="0"/>
              <a:t>Retraining users and rewriting submit file generation code</a:t>
            </a:r>
          </a:p>
        </p:txBody>
      </p:sp>
    </p:spTree>
    <p:extLst>
      <p:ext uri="{BB962C8B-B14F-4D97-AF65-F5344CB8AC3E}">
        <p14:creationId xmlns:p14="http://schemas.microsoft.com/office/powerpoint/2010/main" val="3895250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Followup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Todd knows where I live.</a:t>
            </a:r>
          </a:p>
          <a:p>
            <a:r>
              <a:rPr lang="en-US" dirty="0"/>
              <a:t>Email: &lt;</a:t>
            </a:r>
            <a:r>
              <a:rPr lang="en-US" dirty="0" err="1"/>
              <a:t>pfcouvar@syr.edu</a:t>
            </a:r>
            <a:r>
              <a:rPr lang="en-US" dirty="0" smtClean="0"/>
              <a:t>&gt;</a:t>
            </a:r>
          </a:p>
          <a:p>
            <a:r>
              <a:rPr lang="en-US" dirty="0"/>
              <a:t>Better yet, grab me in the hallway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I’m happy to talk to anyone here about ideas you might have for these issues – or about how LIGO uses Condor to get a tremendous amount of work done despite these issues.</a:t>
            </a:r>
          </a:p>
        </p:txBody>
      </p:sp>
    </p:spTree>
    <p:extLst>
      <p:ext uri="{BB962C8B-B14F-4D97-AF65-F5344CB8AC3E}">
        <p14:creationId xmlns:p14="http://schemas.microsoft.com/office/powerpoint/2010/main" val="17953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</a:t>
            </a:r>
            <a:r>
              <a:rPr lang="en-US" dirty="0" smtClean="0"/>
              <a:t>?  What is LIGO?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Former Condor Team member (‘99-’08).</a:t>
            </a:r>
            <a:endParaRPr lang="en-US" dirty="0"/>
          </a:p>
          <a:p>
            <a:r>
              <a:rPr lang="en-US" dirty="0" smtClean="0"/>
              <a:t>Now at Syracuse </a:t>
            </a:r>
            <a:r>
              <a:rPr lang="en-US" dirty="0" smtClean="0"/>
              <a:t>University focused </a:t>
            </a:r>
            <a:r>
              <a:rPr lang="en-US" dirty="0" smtClean="0"/>
              <a:t>on distributed computing </a:t>
            </a:r>
            <a:r>
              <a:rPr lang="en-US" dirty="0" smtClean="0"/>
              <a:t>problems for the LIGO Scientific Collaboration.</a:t>
            </a:r>
          </a:p>
          <a:p>
            <a:r>
              <a:rPr lang="en-US" dirty="0"/>
              <a:t>LIGO </a:t>
            </a:r>
            <a:r>
              <a:rPr lang="en-US" dirty="0" smtClean="0"/>
              <a:t>(the Laser </a:t>
            </a:r>
            <a:r>
              <a:rPr lang="en-US" dirty="0"/>
              <a:t>Interferometer Gravitational-Wave </a:t>
            </a:r>
            <a:r>
              <a:rPr lang="en-US" dirty="0" smtClean="0"/>
              <a:t>Observatory) is a large </a:t>
            </a:r>
            <a:r>
              <a:rPr lang="en-US" dirty="0"/>
              <a:t>scientific </a:t>
            </a:r>
            <a:r>
              <a:rPr lang="en-US" dirty="0" smtClean="0"/>
              <a:t>experiment to </a:t>
            </a:r>
            <a:r>
              <a:rPr lang="en-US" dirty="0"/>
              <a:t>detect cosmic gravitational waves and harness them for scientific research.  http://ligo.org</a:t>
            </a:r>
            <a:r>
              <a:rPr lang="en-US" dirty="0" smtClean="0"/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986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Feats of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LIGO involves amazing science, </a:t>
            </a:r>
            <a:r>
              <a:rPr lang="en-US" dirty="0"/>
              <a:t>m</a:t>
            </a:r>
            <a:r>
              <a:rPr lang="en-US" dirty="0" smtClean="0"/>
              <a:t>ultiple sites</a:t>
            </a:r>
            <a:r>
              <a:rPr lang="en-US" dirty="0" smtClean="0"/>
              <a:t>, tens of thousands of cores, </a:t>
            </a:r>
            <a:r>
              <a:rPr lang="en-US" dirty="0" smtClean="0"/>
              <a:t>hundreds of </a:t>
            </a:r>
            <a:r>
              <a:rPr lang="en-US" dirty="0" smtClean="0"/>
              <a:t>GPUs, hundreds of active users, gigantic </a:t>
            </a:r>
            <a:r>
              <a:rPr lang="en-US" dirty="0" smtClean="0"/>
              <a:t>DAGS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 smtClean="0"/>
              <a:t>millions </a:t>
            </a:r>
            <a:r>
              <a:rPr lang="en-US" dirty="0" smtClean="0"/>
              <a:t>of </a:t>
            </a:r>
            <a:r>
              <a:rPr lang="en-US" dirty="0" smtClean="0"/>
              <a:t>jobs, PBs of data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LIGO </a:t>
            </a:r>
            <a:r>
              <a:rPr lang="en-US" dirty="0"/>
              <a:t>loves </a:t>
            </a:r>
            <a:r>
              <a:rPr lang="en-US" dirty="0" smtClean="0"/>
              <a:t>Condor.  See </a:t>
            </a:r>
            <a:r>
              <a:rPr lang="en-US" dirty="0" smtClean="0"/>
              <a:t>past </a:t>
            </a:r>
            <a:r>
              <a:rPr lang="en-US" dirty="0" smtClean="0"/>
              <a:t>Condor Week talks by Duncan Brown, Scott </a:t>
            </a:r>
            <a:r>
              <a:rPr lang="en-US" dirty="0" err="1" smtClean="0"/>
              <a:t>Koranda</a:t>
            </a:r>
            <a:r>
              <a:rPr lang="en-US" dirty="0" smtClean="0"/>
              <a:t>, myself, and others.</a:t>
            </a:r>
          </a:p>
          <a:p>
            <a:r>
              <a:rPr lang="en-US" dirty="0" smtClean="0"/>
              <a:t>But I’m here today to be a PITA…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8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Airing of Grievances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Condor </a:t>
            </a:r>
            <a:r>
              <a:rPr lang="en-US" dirty="0" smtClean="0"/>
              <a:t>works so </a:t>
            </a:r>
            <a:r>
              <a:rPr lang="en-US" dirty="0" smtClean="0"/>
              <a:t>well in LIGO that </a:t>
            </a:r>
            <a:r>
              <a:rPr lang="en-US" dirty="0" smtClean="0"/>
              <a:t>people </a:t>
            </a:r>
            <a:r>
              <a:rPr lang="en-US" dirty="0" smtClean="0"/>
              <a:t>notice–and mind–when </a:t>
            </a:r>
            <a:r>
              <a:rPr lang="en-US" dirty="0" smtClean="0"/>
              <a:t>it </a:t>
            </a:r>
            <a:r>
              <a:rPr lang="en-US" dirty="0" smtClean="0"/>
              <a:t>doesn’t.</a:t>
            </a:r>
          </a:p>
          <a:p>
            <a:r>
              <a:rPr lang="en-US" dirty="0" smtClean="0"/>
              <a:t>Luckily I’m not the “Condor IT guy” for all of LIGO but nonetheless many issues end up in my court, and this is my attempt to </a:t>
            </a:r>
            <a:r>
              <a:rPr lang="en-US" dirty="0" smtClean="0"/>
              <a:t>generalize and </a:t>
            </a:r>
            <a:r>
              <a:rPr lang="en-US" dirty="0" smtClean="0"/>
              <a:t>pose some questions.</a:t>
            </a:r>
          </a:p>
          <a:p>
            <a:r>
              <a:rPr lang="en-US" dirty="0" smtClean="0"/>
              <a:t>Growing pain points for LIGO:</a:t>
            </a:r>
          </a:p>
          <a:p>
            <a:pPr lvl="1"/>
            <a:r>
              <a:rPr lang="en-US" dirty="0" smtClean="0"/>
              <a:t>Data-intensive workloads.</a:t>
            </a:r>
          </a:p>
          <a:p>
            <a:pPr lvl="1"/>
            <a:r>
              <a:rPr lang="en-US" dirty="0" smtClean="0"/>
              <a:t>Diagnosing failures.</a:t>
            </a:r>
          </a:p>
          <a:p>
            <a:pPr lvl="1"/>
            <a:r>
              <a:rPr lang="en-US" dirty="0"/>
              <a:t>Priority/Policy configuration.</a:t>
            </a:r>
          </a:p>
          <a:p>
            <a:pPr lvl="1"/>
            <a:r>
              <a:rPr lang="en-US" dirty="0" smtClean="0"/>
              <a:t>Job factories.</a:t>
            </a:r>
          </a:p>
          <a:p>
            <a:pPr lvl="1"/>
            <a:r>
              <a:rPr lang="en-US" dirty="0" smtClean="0"/>
              <a:t>GPUs.</a:t>
            </a:r>
            <a:endParaRPr lang="en-US" dirty="0"/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heckpointing.</a:t>
            </a:r>
          </a:p>
          <a:p>
            <a:pPr lvl="1"/>
            <a:r>
              <a:rPr lang="en-US" dirty="0"/>
              <a:t>Dynamic slots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2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Data-Intensive Workloads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Old, hard problem.</a:t>
            </a:r>
          </a:p>
          <a:p>
            <a:r>
              <a:rPr lang="en-US" dirty="0" smtClean="0"/>
              <a:t>We have multiple big fast NFS servers serving each cluster.  Worked well for a long time.</a:t>
            </a:r>
          </a:p>
          <a:p>
            <a:r>
              <a:rPr lang="en-US" dirty="0"/>
              <a:t>Core count increasing faster than NFS </a:t>
            </a:r>
            <a:r>
              <a:rPr lang="en-US" dirty="0" smtClean="0"/>
              <a:t>throughput.  Users increasingly killing fileservers</a:t>
            </a:r>
            <a:r>
              <a:rPr lang="en-US" dirty="0"/>
              <a:t>, causing confusion and lost CPU and human time.</a:t>
            </a:r>
          </a:p>
          <a:p>
            <a:r>
              <a:rPr lang="en-US" dirty="0" smtClean="0"/>
              <a:t>We may be reaching the limits of centralized NFS, but any i/o system has its limits – can Condor better help us manage the limits we have, and/or deal with the i/o failures we experience?</a:t>
            </a:r>
          </a:p>
        </p:txBody>
      </p:sp>
    </p:spTree>
    <p:extLst>
      <p:ext uri="{BB962C8B-B14F-4D97-AF65-F5344CB8AC3E}">
        <p14:creationId xmlns:p14="http://schemas.microsoft.com/office/powerpoint/2010/main" val="102097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Diagnosing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With larger clusters, more random things go wrong (fileserver outages, user errors, edge-case Condor bugs, etc.).</a:t>
            </a:r>
          </a:p>
          <a:p>
            <a:r>
              <a:rPr lang="en-US" dirty="0" smtClean="0"/>
              <a:t>It seems like most of them require a Condor expert to debug.</a:t>
            </a:r>
          </a:p>
          <a:p>
            <a:r>
              <a:rPr lang="en-US" dirty="0" smtClean="0"/>
              <a:t>Debugging process is often the same: user complains that their job won’t run, or won’t complete for whatever reason:</a:t>
            </a:r>
          </a:p>
          <a:p>
            <a:pPr lvl="1"/>
            <a:r>
              <a:rPr lang="en-US" dirty="0" smtClean="0"/>
              <a:t>Find job in queue, run </a:t>
            </a:r>
            <a:r>
              <a:rPr lang="en-US" dirty="0" err="1" smtClean="0"/>
              <a:t>condor_q</a:t>
            </a:r>
            <a:r>
              <a:rPr lang="en-US" dirty="0" smtClean="0"/>
              <a:t> –analyze.</a:t>
            </a:r>
          </a:p>
          <a:p>
            <a:pPr lvl="1"/>
            <a:r>
              <a:rPr lang="en-US" dirty="0" err="1"/>
              <a:t>Grep</a:t>
            </a:r>
            <a:r>
              <a:rPr lang="en-US" dirty="0"/>
              <a:t> </a:t>
            </a:r>
            <a:r>
              <a:rPr lang="en-US" dirty="0" err="1"/>
              <a:t>SchedLog</a:t>
            </a:r>
            <a:r>
              <a:rPr lang="en-US" dirty="0"/>
              <a:t> and </a:t>
            </a:r>
            <a:r>
              <a:rPr lang="en-US" dirty="0" err="1"/>
              <a:t>NegotiatorLog</a:t>
            </a:r>
            <a:r>
              <a:rPr lang="en-US" dirty="0"/>
              <a:t> for relevant info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Find node it ran on, if it ran.</a:t>
            </a:r>
          </a:p>
          <a:p>
            <a:pPr lvl="1"/>
            <a:r>
              <a:rPr lang="en-US" dirty="0" err="1"/>
              <a:t>Grep</a:t>
            </a:r>
            <a:r>
              <a:rPr lang="en-US" dirty="0"/>
              <a:t> </a:t>
            </a:r>
            <a:r>
              <a:rPr lang="en-US" dirty="0" err="1"/>
              <a:t>ShadowLog</a:t>
            </a:r>
            <a:r>
              <a:rPr lang="en-US" dirty="0"/>
              <a:t> for relevant info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en-US" dirty="0" err="1" smtClean="0"/>
              <a:t>StartLog</a:t>
            </a:r>
            <a:r>
              <a:rPr lang="en-US" dirty="0" smtClean="0"/>
              <a:t> and </a:t>
            </a:r>
            <a:r>
              <a:rPr lang="en-US" dirty="0" err="1" smtClean="0"/>
              <a:t>StarterLog.slotN</a:t>
            </a:r>
            <a:r>
              <a:rPr lang="en-US" dirty="0" smtClean="0"/>
              <a:t> for relevant info.</a:t>
            </a:r>
          </a:p>
          <a:p>
            <a:pPr lvl="1"/>
            <a:r>
              <a:rPr lang="en-US" dirty="0" smtClean="0"/>
              <a:t>Turn </a:t>
            </a:r>
            <a:r>
              <a:rPr lang="en-US" dirty="0"/>
              <a:t>up debugging level and ask user to call back when it recurs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debugging level was already up, info is gone because logs rolled. :-/</a:t>
            </a:r>
            <a:endParaRPr lang="en-US" dirty="0"/>
          </a:p>
          <a:p>
            <a:r>
              <a:rPr lang="en-US" dirty="0" smtClean="0"/>
              <a:t>Can’t some of this be automated?</a:t>
            </a:r>
          </a:p>
          <a:p>
            <a:pPr lvl="1"/>
            <a:r>
              <a:rPr lang="en-US" dirty="0" err="1" smtClean="0"/>
              <a:t>condor_gather_info</a:t>
            </a:r>
            <a:r>
              <a:rPr lang="en-US" dirty="0" smtClean="0"/>
              <a:t>!</a:t>
            </a:r>
          </a:p>
          <a:p>
            <a:r>
              <a:rPr lang="en-US" dirty="0" smtClean="0"/>
              <a:t>Can there be better info propagation from daemons to end-user?</a:t>
            </a:r>
          </a:p>
        </p:txBody>
      </p:sp>
    </p:spTree>
    <p:extLst>
      <p:ext uri="{BB962C8B-B14F-4D97-AF65-F5344CB8AC3E}">
        <p14:creationId xmlns:p14="http://schemas.microsoft.com/office/powerpoint/2010/main" val="1479798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Priority/Policy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I’m not afraid of hairy policy </a:t>
            </a:r>
            <a:r>
              <a:rPr lang="en-US" dirty="0" err="1" smtClean="0"/>
              <a:t>config</a:t>
            </a:r>
            <a:r>
              <a:rPr lang="en-US" dirty="0" smtClean="0"/>
              <a:t> (see Bologna Batch System), but it would be nice to have some help.</a:t>
            </a:r>
          </a:p>
          <a:p>
            <a:r>
              <a:rPr lang="en-US" dirty="0" smtClean="0"/>
              <a:t>SU “Sugar” Pool Policy from 10,000 feet:</a:t>
            </a:r>
          </a:p>
          <a:p>
            <a:pPr lvl="1"/>
            <a:r>
              <a:rPr lang="en-US" dirty="0" smtClean="0"/>
              <a:t>Older compute nodes</a:t>
            </a:r>
          </a:p>
          <a:p>
            <a:pPr lvl="2"/>
            <a:r>
              <a:rPr lang="en-US" dirty="0" smtClean="0"/>
              <a:t>local LIGO users &gt; LIGO users &gt; others &gt; backfill</a:t>
            </a:r>
          </a:p>
          <a:p>
            <a:pPr lvl="1"/>
            <a:r>
              <a:rPr lang="en-US" dirty="0" smtClean="0"/>
              <a:t>Newer compute nodes (2064 cores)</a:t>
            </a:r>
          </a:p>
          <a:p>
            <a:pPr lvl="2"/>
            <a:r>
              <a:rPr lang="en-US" dirty="0" smtClean="0"/>
              <a:t>CPUs: 2/3 LIGO users + 1/3 </a:t>
            </a:r>
            <a:r>
              <a:rPr lang="en-US" dirty="0" err="1" smtClean="0"/>
              <a:t>LHCb</a:t>
            </a:r>
            <a:r>
              <a:rPr lang="en-US" dirty="0" smtClean="0"/>
              <a:t> users &gt; others &gt; backfill</a:t>
            </a:r>
          </a:p>
          <a:p>
            <a:pPr lvl="2"/>
            <a:r>
              <a:rPr lang="en-US" dirty="0" smtClean="0"/>
              <a:t>GPUs: local LIGO users &gt; LIGO users &gt; others &gt; backfill</a:t>
            </a:r>
          </a:p>
          <a:p>
            <a:pPr lvl="1"/>
            <a:r>
              <a:rPr lang="en-US" dirty="0" smtClean="0"/>
              <a:t>Newest compute nodes (144 cores)</a:t>
            </a:r>
          </a:p>
          <a:p>
            <a:pPr lvl="2"/>
            <a:r>
              <a:rPr lang="en-US" dirty="0" smtClean="0"/>
              <a:t>CMTG &gt; local LIGO users &gt; others &gt; backfill</a:t>
            </a:r>
          </a:p>
          <a:p>
            <a:r>
              <a:rPr lang="en-US" dirty="0" smtClean="0"/>
              <a:t>This takes many screens of clever </a:t>
            </a:r>
            <a:r>
              <a:rPr lang="en-US" dirty="0" err="1" smtClean="0"/>
              <a:t>config</a:t>
            </a:r>
            <a:r>
              <a:rPr lang="en-US" dirty="0" smtClean="0"/>
              <a:t> file magic to implement.  (And may need to be rewritten for dynamic slots.)</a:t>
            </a:r>
          </a:p>
          <a:p>
            <a:pPr lvl="1"/>
            <a:r>
              <a:rPr lang="en-US" dirty="0"/>
              <a:t>Not to mention relative user priority </a:t>
            </a:r>
            <a:r>
              <a:rPr lang="en-US" i="1" dirty="0"/>
              <a:t>within</a:t>
            </a:r>
            <a:r>
              <a:rPr lang="en-US" dirty="0"/>
              <a:t> these groups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Condor give us higher-level tools to express this stuff?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43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Factories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I keep finding myself in need of a simple job factory.</a:t>
            </a:r>
          </a:p>
          <a:p>
            <a:pPr marL="742950" lvl="2" indent="-342900"/>
            <a:r>
              <a:rPr lang="en-US" dirty="0" smtClean="0"/>
              <a:t>“Watch this </a:t>
            </a:r>
            <a:r>
              <a:rPr lang="en-US" dirty="0" err="1" smtClean="0"/>
              <a:t>LHCb</a:t>
            </a:r>
            <a:r>
              <a:rPr lang="en-US" dirty="0" smtClean="0"/>
              <a:t> science job queue and submit one </a:t>
            </a:r>
            <a:r>
              <a:rPr lang="en-US" dirty="0" err="1" smtClean="0"/>
              <a:t>LHCb</a:t>
            </a:r>
            <a:r>
              <a:rPr lang="en-US" dirty="0" smtClean="0"/>
              <a:t> VM job for each science job, up to a limit of 688 VMs.  Remove VM jobs as the science-job queue shrinks.”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GlideinWMS</a:t>
            </a:r>
            <a:r>
              <a:rPr lang="en-US" dirty="0" smtClean="0"/>
              <a:t> does all this and more, but is it lightweight enough for simple deployments like this?  If so, I need the 5-minute </a:t>
            </a:r>
            <a:r>
              <a:rPr lang="en-US" dirty="0" err="1" smtClean="0"/>
              <a:t>quickstart</a:t>
            </a:r>
            <a:r>
              <a:rPr lang="en-US" dirty="0" smtClean="0"/>
              <a:t> guide!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Should simple factories (for glide-ins, VMs, etc.) be a first-class Condor feature?</a:t>
            </a:r>
          </a:p>
        </p:txBody>
      </p:sp>
    </p:spTree>
    <p:extLst>
      <p:ext uri="{BB962C8B-B14F-4D97-AF65-F5344CB8AC3E}">
        <p14:creationId xmlns:p14="http://schemas.microsoft.com/office/powerpoint/2010/main" val="365035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They’re great! </a:t>
            </a:r>
            <a:r>
              <a:rPr lang="en-US" dirty="0"/>
              <a:t>They suck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They probably approximate the </a:t>
            </a:r>
            <a:r>
              <a:rPr lang="en-US" dirty="0"/>
              <a:t>future: fast, massively multi-core, </a:t>
            </a:r>
            <a:r>
              <a:rPr lang="en-US" dirty="0" smtClean="0"/>
              <a:t>unreliable.</a:t>
            </a:r>
          </a:p>
          <a:p>
            <a:r>
              <a:rPr lang="en-US" dirty="0" smtClean="0"/>
              <a:t>We do a lot of work to manage them in Condor</a:t>
            </a:r>
          </a:p>
          <a:p>
            <a:pPr lvl="1"/>
            <a:r>
              <a:rPr lang="en-US" dirty="0" smtClean="0"/>
              <a:t>Querying and advertising h/w attributes.</a:t>
            </a:r>
          </a:p>
          <a:p>
            <a:pPr lvl="1"/>
            <a:r>
              <a:rPr lang="en-US" dirty="0" smtClean="0"/>
              <a:t>Identifying and working around failures.</a:t>
            </a:r>
          </a:p>
          <a:p>
            <a:r>
              <a:rPr lang="en-US" dirty="0" smtClean="0"/>
              <a:t>Can Condor handle more of this management for us?</a:t>
            </a:r>
          </a:p>
        </p:txBody>
      </p:sp>
    </p:spTree>
    <p:extLst>
      <p:ext uri="{BB962C8B-B14F-4D97-AF65-F5344CB8AC3E}">
        <p14:creationId xmlns:p14="http://schemas.microsoft.com/office/powerpoint/2010/main" val="379632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992</Words>
  <Application>Microsoft Macintosh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Condor in LIGO Festivus-Style</vt:lpstr>
      <vt:lpstr>Who am I?  What is LIGO?</vt:lpstr>
      <vt:lpstr>Feats of Strength</vt:lpstr>
      <vt:lpstr>Airing of Grievances</vt:lpstr>
      <vt:lpstr>Data-Intensive Workloads</vt:lpstr>
      <vt:lpstr>Diagnosing Failures</vt:lpstr>
      <vt:lpstr>Priority/Policy Configuration</vt:lpstr>
      <vt:lpstr>Job Factories</vt:lpstr>
      <vt:lpstr>GPUs</vt:lpstr>
      <vt:lpstr>Checkpointing</vt:lpstr>
      <vt:lpstr>Dynamic Slots</vt:lpstr>
      <vt:lpstr>Followup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Condor in LIGO</dc:title>
  <dc:creator>Peter Couvares</dc:creator>
  <cp:lastModifiedBy>Peter Couvares</cp:lastModifiedBy>
  <cp:revision>204</cp:revision>
  <dcterms:created xsi:type="dcterms:W3CDTF">2013-05-01T02:20:00Z</dcterms:created>
  <dcterms:modified xsi:type="dcterms:W3CDTF">2013-05-01T13:11:04Z</dcterms:modified>
</cp:coreProperties>
</file>