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1"/>
  </p:notesMasterIdLst>
  <p:sldIdLst>
    <p:sldId id="274" r:id="rId2"/>
    <p:sldId id="275" r:id="rId3"/>
    <p:sldId id="276" r:id="rId4"/>
    <p:sldId id="278" r:id="rId5"/>
    <p:sldId id="279" r:id="rId6"/>
    <p:sldId id="277" r:id="rId7"/>
    <p:sldId id="273" r:id="rId8"/>
    <p:sldId id="260" r:id="rId9"/>
    <p:sldId id="261" r:id="rId10"/>
    <p:sldId id="262" r:id="rId11"/>
    <p:sldId id="263" r:id="rId12"/>
    <p:sldId id="280" r:id="rId13"/>
    <p:sldId id="264" r:id="rId14"/>
    <p:sldId id="281" r:id="rId15"/>
    <p:sldId id="282" r:id="rId16"/>
    <p:sldId id="283" r:id="rId17"/>
    <p:sldId id="285" r:id="rId18"/>
    <p:sldId id="284" r:id="rId19"/>
    <p:sldId id="286" r:id="rId20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CC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54" autoAdjust="0"/>
    <p:restoredTop sz="86412" autoAdjust="0"/>
  </p:normalViewPr>
  <p:slideViewPr>
    <p:cSldViewPr>
      <p:cViewPr varScale="1">
        <p:scale>
          <a:sx n="103" d="100"/>
          <a:sy n="103" d="100"/>
        </p:scale>
        <p:origin x="-87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1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190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5"/>
            <c:spPr>
              <a:solidFill>
                <a:schemeClr val="accent6"/>
              </a:solidFill>
            </c:spPr>
          </c:marker>
          <c:xVal>
            <c:numRef>
              <c:f>Sheet1!$A$2</c:f>
              <c:numCache>
                <c:formatCode>General</c:formatCode>
                <c:ptCount val="1"/>
                <c:pt idx="0">
                  <c:v>6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7968896"/>
        <c:axId val="221461888"/>
      </c:scatterChart>
      <c:valAx>
        <c:axId val="227968896"/>
        <c:scaling>
          <c:orientation val="minMax"/>
          <c:max val="16"/>
          <c:min val="2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 dirty="0" smtClean="0"/>
                  <a:t>Tile</a:t>
                </a:r>
                <a:endParaRPr lang="en-US" sz="2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1461888"/>
        <c:crosses val="autoZero"/>
        <c:crossBetween val="midCat"/>
        <c:majorUnit val="2"/>
        <c:minorUnit val="1"/>
      </c:valAx>
      <c:valAx>
        <c:axId val="221461888"/>
        <c:scaling>
          <c:orientation val="minMax"/>
          <c:max val="1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 smtClean="0"/>
                  <a:t>Unroll</a:t>
                </a:r>
                <a:endParaRPr 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7968896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15"/>
            <c:spPr>
              <a:solidFill>
                <a:schemeClr val="accent6"/>
              </a:solidFill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9</c:v>
                </c:pt>
                <c:pt idx="3">
                  <c:v>6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9</c:v>
                </c:pt>
                <c:pt idx="3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941376"/>
        <c:axId val="137979392"/>
      </c:scatterChart>
      <c:valAx>
        <c:axId val="121941376"/>
        <c:scaling>
          <c:orientation val="minMax"/>
          <c:max val="12"/>
          <c:min val="1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37979392"/>
        <c:crosses val="autoZero"/>
        <c:crossBetween val="midCat"/>
        <c:majorUnit val="1"/>
      </c:valAx>
      <c:valAx>
        <c:axId val="137979392"/>
        <c:scaling>
          <c:orientation val="minMax"/>
          <c:max val="12"/>
          <c:min val="1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1941376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5"/>
            <c:spPr>
              <a:solidFill>
                <a:schemeClr val="accent6"/>
              </a:solidFill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448384"/>
        <c:axId val="73525888"/>
      </c:scatterChart>
      <c:valAx>
        <c:axId val="66448384"/>
        <c:scaling>
          <c:orientation val="minMax"/>
          <c:max val="12"/>
          <c:min val="1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73525888"/>
        <c:crosses val="autoZero"/>
        <c:crossBetween val="midCat"/>
        <c:majorUnit val="1"/>
      </c:valAx>
      <c:valAx>
        <c:axId val="73525888"/>
        <c:scaling>
          <c:orientation val="minMax"/>
          <c:max val="12"/>
          <c:min val="1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6448384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5"/>
            <c:spPr>
              <a:solidFill>
                <a:schemeClr val="accent6"/>
              </a:solidFill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4</c:v>
                </c:pt>
                <c:pt idx="1">
                  <c:v>12</c:v>
                </c:pt>
                <c:pt idx="2">
                  <c:v>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2</c:v>
                </c:pt>
                <c:pt idx="2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418880"/>
        <c:axId val="125842560"/>
      </c:scatterChart>
      <c:valAx>
        <c:axId val="123418880"/>
        <c:scaling>
          <c:orientation val="minMax"/>
          <c:max val="12"/>
          <c:min val="1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5842560"/>
        <c:crosses val="autoZero"/>
        <c:crossBetween val="midCat"/>
        <c:majorUnit val="1"/>
      </c:valAx>
      <c:valAx>
        <c:axId val="125842560"/>
        <c:scaling>
          <c:orientation val="minMax"/>
          <c:max val="12"/>
          <c:min val="1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3418880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15"/>
            <c:spPr>
              <a:solidFill>
                <a:schemeClr val="accent6"/>
              </a:solidFill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2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940800"/>
        <c:axId val="139850880"/>
      </c:scatterChart>
      <c:valAx>
        <c:axId val="122940800"/>
        <c:scaling>
          <c:orientation val="minMax"/>
          <c:max val="12"/>
          <c:min val="1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39850880"/>
        <c:crosses val="autoZero"/>
        <c:crossBetween val="midCat"/>
        <c:majorUnit val="1"/>
      </c:valAx>
      <c:valAx>
        <c:axId val="139850880"/>
        <c:scaling>
          <c:orientation val="minMax"/>
          <c:max val="12"/>
          <c:min val="1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2940800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15"/>
            <c:spPr>
              <a:solidFill>
                <a:schemeClr val="accent6"/>
              </a:solidFill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6</c:v>
                </c:pt>
                <c:pt idx="3">
                  <c:v>2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2</c:v>
                </c:pt>
                <c:pt idx="3">
                  <c:v>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461952"/>
        <c:axId val="93746688"/>
      </c:scatterChart>
      <c:valAx>
        <c:axId val="78461952"/>
        <c:scaling>
          <c:orientation val="minMax"/>
          <c:max val="12"/>
          <c:min val="1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3746688"/>
        <c:crosses val="autoZero"/>
        <c:crossBetween val="midCat"/>
        <c:majorUnit val="1"/>
      </c:valAx>
      <c:valAx>
        <c:axId val="93746688"/>
        <c:scaling>
          <c:orientation val="minMax"/>
          <c:max val="12"/>
          <c:min val="1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8461952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15"/>
            <c:spPr>
              <a:solidFill>
                <a:schemeClr val="accent6"/>
              </a:solidFill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9</c:v>
                </c:pt>
                <c:pt idx="3">
                  <c:v>6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9</c:v>
                </c:pt>
                <c:pt idx="3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616704"/>
        <c:axId val="109616512"/>
      </c:scatterChart>
      <c:valAx>
        <c:axId val="108616704"/>
        <c:scaling>
          <c:orientation val="minMax"/>
          <c:max val="12"/>
          <c:min val="1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09616512"/>
        <c:crosses val="autoZero"/>
        <c:crossBetween val="midCat"/>
        <c:majorUnit val="1"/>
      </c:valAx>
      <c:valAx>
        <c:axId val="109616512"/>
        <c:scaling>
          <c:orientation val="minMax"/>
          <c:max val="12"/>
          <c:min val="1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8616704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15"/>
            <c:spPr>
              <a:solidFill>
                <a:schemeClr val="accent6"/>
              </a:solidFill>
            </c:spPr>
          </c:marker>
          <c:xVal>
            <c:numRef>
              <c:f>Sheet1!$A$2:$A$5</c:f>
              <c:numCache>
                <c:formatCode>General</c:formatCode>
                <c:ptCount val="4"/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646656"/>
        <c:axId val="181668480"/>
      </c:scatterChart>
      <c:valAx>
        <c:axId val="136646656"/>
        <c:scaling>
          <c:orientation val="minMax"/>
          <c:max val="12"/>
          <c:min val="1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81668480"/>
        <c:crosses val="autoZero"/>
        <c:crossBetween val="midCat"/>
        <c:majorUnit val="1"/>
      </c:valAx>
      <c:valAx>
        <c:axId val="181668480"/>
        <c:scaling>
          <c:orientation val="minMax"/>
          <c:max val="12"/>
          <c:min val="1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6646656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15"/>
            <c:spPr>
              <a:solidFill>
                <a:schemeClr val="accent6"/>
              </a:solidFill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9</c:v>
                </c:pt>
                <c:pt idx="3">
                  <c:v>6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9</c:v>
                </c:pt>
                <c:pt idx="3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257536"/>
        <c:axId val="141206656"/>
      </c:scatterChart>
      <c:valAx>
        <c:axId val="140257536"/>
        <c:scaling>
          <c:orientation val="minMax"/>
          <c:max val="12"/>
          <c:min val="1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41206656"/>
        <c:crosses val="autoZero"/>
        <c:crossBetween val="midCat"/>
        <c:majorUnit val="1"/>
      </c:valAx>
      <c:valAx>
        <c:axId val="141206656"/>
        <c:scaling>
          <c:orientation val="minMax"/>
          <c:max val="12"/>
          <c:min val="1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0257536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15"/>
            <c:spPr>
              <a:solidFill>
                <a:schemeClr val="accent6"/>
              </a:solidFill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9</c:v>
                </c:pt>
                <c:pt idx="3">
                  <c:v>6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9</c:v>
                </c:pt>
                <c:pt idx="3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6683264"/>
        <c:axId val="199266304"/>
      </c:scatterChart>
      <c:valAx>
        <c:axId val="196683264"/>
        <c:scaling>
          <c:orientation val="minMax"/>
          <c:max val="12"/>
          <c:min val="1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99266304"/>
        <c:crosses val="autoZero"/>
        <c:crossBetween val="midCat"/>
        <c:majorUnit val="1"/>
      </c:valAx>
      <c:valAx>
        <c:axId val="199266304"/>
        <c:scaling>
          <c:orientation val="minMax"/>
          <c:max val="12"/>
          <c:min val="1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96683264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8238" y="763588"/>
            <a:ext cx="5494337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286AB988-6535-43E6-B91D-475EA71AB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9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7613" cy="3770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Added a web server, suffered through internals.</a:t>
            </a:r>
          </a:p>
          <a:p>
            <a:r>
              <a:rPr lang="en-US" dirty="0" smtClean="0"/>
              <a:t>Added a global</a:t>
            </a:r>
            <a:r>
              <a:rPr lang="en-US" baseline="0" dirty="0" smtClean="0"/>
              <a:t> configuration system, suffered through internals.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“Those guys were just looking for something else to componentize!”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86AB988-6535-43E6-B91D-475EA71ABE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27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7613" cy="3770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86AB988-6535-43E6-B91D-475EA71ABE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58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7613" cy="3770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remaining</a:t>
            </a:r>
            <a:r>
              <a:rPr lang="en-US" baseline="0" dirty="0" smtClean="0"/>
              <a:t> piece that completes our vision for a generalized auto-tuning framework is the ability to trigger functionality as configurations leave and enter the auto-tuner.  We implement this via plug-in’s that are stackable.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86AB988-6535-43E6-B91D-475EA71ABE0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5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B9AFFF-7C8F-45FC-925A-0992201FA6D6}" type="slidenum">
              <a:rPr lang="en-US"/>
              <a:pPr/>
              <a:t>8</a:t>
            </a:fld>
            <a:endParaRPr 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93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en-US" sz="2600" dirty="0" smtClean="0">
                <a:latin typeface="Arial" charset="0"/>
                <a:cs typeface="Arial Unicode MS" charset="0"/>
              </a:rPr>
              <a:t>Any </a:t>
            </a:r>
            <a:r>
              <a:rPr lang="en-US" sz="2600" dirty="0">
                <a:latin typeface="Arial" charset="0"/>
                <a:cs typeface="Arial Unicode MS" charset="0"/>
              </a:rPr>
              <a:t>number of plug-ins can loaded into a tuning session.  There are three plug-ins illustrated here, organized as layers of an onion</a:t>
            </a:r>
            <a:r>
              <a:rPr lang="en-US" sz="2600" dirty="0" smtClean="0">
                <a:latin typeface="Arial" charset="0"/>
                <a:cs typeface="Arial Unicode MS" charset="0"/>
              </a:rPr>
              <a:t>.  Like search strategies,</a:t>
            </a:r>
            <a:r>
              <a:rPr lang="en-US" sz="2600" baseline="0" dirty="0" smtClean="0">
                <a:latin typeface="Arial" charset="0"/>
                <a:cs typeface="Arial Unicode MS" charset="0"/>
              </a:rPr>
              <a:t> plug-in’s have two major interfaces.</a:t>
            </a:r>
            <a:endParaRPr lang="en-US" sz="2600" dirty="0">
              <a:latin typeface="Arial" charset="0"/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1CF557-989B-44C0-8138-5037EE89BD7C}" type="slidenum">
              <a:rPr lang="en-US"/>
              <a:pPr/>
              <a:t>9</a:t>
            </a:fld>
            <a:endParaRPr lang="en-US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EDDB5E-9F67-43F8-8BB6-B914872999B1}" type="slidenum">
              <a:rPr lang="en-US"/>
              <a:pPr/>
              <a:t>10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911D84-62F1-489B-8599-A4735FF51F3C}" type="slidenum">
              <a:rPr lang="en-US"/>
              <a:pPr/>
              <a:t>11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D1E61D-A723-4313-A6D7-2A483A341E7A}" type="slidenum">
              <a:rPr lang="en-US"/>
              <a:pPr/>
              <a:t>13</a:t>
            </a:fld>
            <a:endParaRPr 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 sz="2600"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20CB3-717B-4E52-A229-5FCA4D148B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4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2" y="335985"/>
            <a:ext cx="9070813" cy="1259946"/>
          </a:xfrm>
        </p:spPr>
        <p:txBody>
          <a:bodyPr anchor="ctr"/>
          <a:lstStyle>
            <a:lvl1pPr>
              <a:defRPr sz="4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 sz="33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 marL="818954" indent="-314982">
              <a:buSzPct val="75000"/>
              <a:buFont typeface="Courier New" pitchFamily="49" charset="0"/>
              <a:buChar char="o"/>
              <a:defRPr sz="2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2pPr>
            <a:lvl3pPr marL="1322925" indent="-314982">
              <a:buSzPct val="75000"/>
              <a:buFont typeface="Courier New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3pPr>
            <a:lvl4pPr marL="1826897" indent="-314982">
              <a:buSzPct val="75000"/>
              <a:buFont typeface="Courier New" pitchFamily="49" charset="0"/>
              <a:buChar char="o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4pPr>
            <a:lvl5pPr marL="2330868" indent="-314982">
              <a:buSzPct val="75000"/>
              <a:buFont typeface="Courier New" pitchFamily="49" charset="0"/>
              <a:buChar char="o"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966119" y="6954201"/>
            <a:ext cx="2297893" cy="505729"/>
          </a:xfrm>
          <a:ln/>
        </p:spPr>
        <p:txBody>
          <a:bodyPr/>
          <a:lstStyle>
            <a:lvl1pPr>
              <a:defRPr sz="13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 sz="13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8370768" y="6954201"/>
            <a:ext cx="617789" cy="505729"/>
          </a:xfrm>
          <a:ln/>
        </p:spPr>
        <p:txBody>
          <a:bodyPr/>
          <a:lstStyle>
            <a:lvl1pPr>
              <a:defRPr sz="1300">
                <a:solidFill>
                  <a:srgbClr val="595959"/>
                </a:solidFill>
              </a:defRPr>
            </a:lvl1pPr>
          </a:lstStyle>
          <a:p>
            <a:fld id="{F9FCA37E-F699-470F-ACD1-34504E3270F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036" y="6114238"/>
            <a:ext cx="1438589" cy="144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19553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72" indent="0">
              <a:buNone/>
              <a:defRPr sz="2000"/>
            </a:lvl2pPr>
            <a:lvl3pPr marL="1007943" indent="0">
              <a:buNone/>
              <a:defRPr sz="1800"/>
            </a:lvl3pPr>
            <a:lvl4pPr marL="1511915" indent="0">
              <a:buNone/>
              <a:defRPr sz="1500"/>
            </a:lvl4pPr>
            <a:lvl5pPr marL="2015886" indent="0">
              <a:buNone/>
              <a:defRPr sz="1500"/>
            </a:lvl5pPr>
            <a:lvl6pPr marL="2519858" indent="0">
              <a:buNone/>
              <a:defRPr sz="1500"/>
            </a:lvl6pPr>
            <a:lvl7pPr marL="3023829" indent="0">
              <a:buNone/>
              <a:defRPr sz="1500"/>
            </a:lvl7pPr>
            <a:lvl8pPr marL="3527801" indent="0">
              <a:buNone/>
              <a:defRPr sz="1500"/>
            </a:lvl8pPr>
            <a:lvl9pPr marL="403177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964370" y="6954201"/>
            <a:ext cx="2297893" cy="505729"/>
          </a:xfr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8369019" y="6954201"/>
            <a:ext cx="617789" cy="505729"/>
          </a:xfrm>
          <a:ln/>
        </p:spPr>
        <p:txBody>
          <a:bodyPr/>
          <a:lstStyle>
            <a:lvl1pPr>
              <a:defRPr/>
            </a:lvl1pPr>
          </a:lstStyle>
          <a:p>
            <a:fld id="{97D39602-64B2-425D-965A-B3153F046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02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2" y="338328"/>
            <a:ext cx="9070813" cy="1261872"/>
          </a:xfrm>
        </p:spPr>
        <p:txBody>
          <a:bodyPr/>
          <a:lstStyle>
            <a:lvl1pPr>
              <a:defRPr sz="49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1A18E9-B1F0-4EDF-BDE2-50B64E4E30B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036" y="6114238"/>
            <a:ext cx="1438589" cy="144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1646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4032" y="0"/>
            <a:ext cx="9070813" cy="17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207" tIns="51588" rIns="99207" bIns="51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32" y="1763925"/>
            <a:ext cx="9070813" cy="498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207" tIns="51588" rIns="99207" bIns="51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964370" y="6954201"/>
            <a:ext cx="2297893" cy="505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0159" tIns="51588" rIns="50397" bIns="51588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  <a:defRPr sz="1300">
                <a:solidFill>
                  <a:srgbClr val="595959"/>
                </a:solidFill>
                <a:latin typeface="Century Gothic" pitchFamily="34" charset="0"/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26296" y="6954201"/>
            <a:ext cx="3137944" cy="505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0159" tIns="51588" rIns="50397" bIns="51588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  <a:defRPr sz="1300">
                <a:solidFill>
                  <a:srgbClr val="595959"/>
                </a:solidFill>
                <a:latin typeface="Century Gothic" pitchFamily="34" charset="0"/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69019" y="6954201"/>
            <a:ext cx="617789" cy="505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0159" tIns="51588" rIns="50397" bIns="51588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1007943" algn="l"/>
                <a:tab pos="2015886" algn="l"/>
                <a:tab pos="3023829" algn="l"/>
                <a:tab pos="4031772" algn="l"/>
                <a:tab pos="5039716" algn="l"/>
                <a:tab pos="6047659" algn="l"/>
                <a:tab pos="7055602" algn="l"/>
                <a:tab pos="8063545" algn="l"/>
                <a:tab pos="9071488" algn="l"/>
                <a:tab pos="10079431" algn="l"/>
                <a:tab pos="11087374" algn="l"/>
              </a:tabLst>
              <a:defRPr sz="1300">
                <a:solidFill>
                  <a:srgbClr val="595959"/>
                </a:solidFill>
                <a:latin typeface="Century Gothic" pitchFamily="34" charset="0"/>
              </a:defRPr>
            </a:lvl1pPr>
          </a:lstStyle>
          <a:p>
            <a:fld id="{99896AA3-2BE2-4F60-B78E-4CE9E3057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503972" rtl="0" eaLnBrk="1" fontAlgn="base" hangingPunct="1">
        <a:lnSpc>
          <a:spcPts val="638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000">
          <a:solidFill>
            <a:srgbClr val="2F5897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MS PGothic" pitchFamily="34" charset="-128"/>
          <a:cs typeface="+mj-cs"/>
        </a:defRPr>
      </a:lvl1pPr>
      <a:lvl2pPr algn="ctr" defTabSz="503972" rtl="0" eaLnBrk="1" fontAlgn="base" hangingPunct="1">
        <a:lnSpc>
          <a:spcPts val="638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000">
          <a:solidFill>
            <a:srgbClr val="2F5897"/>
          </a:solidFill>
          <a:latin typeface="Palatino Linotype" charset="0"/>
          <a:ea typeface="MS PGothic" pitchFamily="34" charset="-128"/>
          <a:cs typeface="ＭＳ Ｐゴシック" charset="0"/>
        </a:defRPr>
      </a:lvl2pPr>
      <a:lvl3pPr algn="ctr" defTabSz="503972" rtl="0" eaLnBrk="1" fontAlgn="base" hangingPunct="1">
        <a:lnSpc>
          <a:spcPts val="638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000">
          <a:solidFill>
            <a:srgbClr val="2F5897"/>
          </a:solidFill>
          <a:latin typeface="Palatino Linotype" charset="0"/>
          <a:ea typeface="MS PGothic" pitchFamily="34" charset="-128"/>
          <a:cs typeface="ＭＳ Ｐゴシック" charset="0"/>
        </a:defRPr>
      </a:lvl3pPr>
      <a:lvl4pPr algn="ctr" defTabSz="503972" rtl="0" eaLnBrk="1" fontAlgn="base" hangingPunct="1">
        <a:lnSpc>
          <a:spcPts val="638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000">
          <a:solidFill>
            <a:srgbClr val="2F5897"/>
          </a:solidFill>
          <a:latin typeface="Palatino Linotype" charset="0"/>
          <a:ea typeface="MS PGothic" pitchFamily="34" charset="-128"/>
          <a:cs typeface="ＭＳ Ｐゴシック" charset="0"/>
        </a:defRPr>
      </a:lvl4pPr>
      <a:lvl5pPr algn="ctr" defTabSz="503972" rtl="0" eaLnBrk="1" fontAlgn="base" hangingPunct="1">
        <a:lnSpc>
          <a:spcPts val="638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000">
          <a:solidFill>
            <a:srgbClr val="2F5897"/>
          </a:solidFill>
          <a:latin typeface="Palatino Linotype" charset="0"/>
          <a:ea typeface="MS PGothic" pitchFamily="34" charset="-128"/>
          <a:cs typeface="ＭＳ Ｐゴシック" charset="0"/>
        </a:defRPr>
      </a:lvl5pPr>
      <a:lvl6pPr marL="2771844" indent="-251986" algn="ctr" defTabSz="503972" rtl="0" eaLnBrk="1" fontAlgn="base" hangingPunct="1">
        <a:lnSpc>
          <a:spcPts val="638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6000">
          <a:solidFill>
            <a:srgbClr val="2F5897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3275815" indent="-251986" algn="ctr" defTabSz="503972" rtl="0" eaLnBrk="1" fontAlgn="base" hangingPunct="1">
        <a:lnSpc>
          <a:spcPts val="638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6000">
          <a:solidFill>
            <a:srgbClr val="2F5897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3779787" indent="-251986" algn="ctr" defTabSz="503972" rtl="0" eaLnBrk="1" fontAlgn="base" hangingPunct="1">
        <a:lnSpc>
          <a:spcPts val="638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6000">
          <a:solidFill>
            <a:srgbClr val="2F5897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4283758" indent="-251986" algn="ctr" defTabSz="503972" rtl="0" eaLnBrk="1" fontAlgn="base" hangingPunct="1">
        <a:lnSpc>
          <a:spcPts val="638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6000">
          <a:solidFill>
            <a:srgbClr val="2F5897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503972" indent="-503972" algn="l" defTabSz="503972" rtl="0" eaLnBrk="1" fontAlgn="base" hangingPunct="1">
        <a:spcBef>
          <a:spcPts val="661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5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MS PGothic" pitchFamily="34" charset="-128"/>
          <a:cs typeface="+mn-cs"/>
        </a:defRPr>
      </a:lvl1pPr>
      <a:lvl2pPr marL="818954" indent="-314982" algn="l" defTabSz="503972" rtl="0" eaLnBrk="1" fontAlgn="base" hangingPunct="1">
        <a:spcBef>
          <a:spcPts val="441"/>
        </a:spcBef>
        <a:spcAft>
          <a:spcPct val="0"/>
        </a:spcAft>
        <a:buClr>
          <a:srgbClr val="000000"/>
        </a:buClr>
        <a:buSzPct val="100000"/>
        <a:buFont typeface="Courier New" pitchFamily="49" charset="0"/>
        <a:buChar char="o"/>
        <a:defRPr sz="26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MS PGothic" pitchFamily="34" charset="-128"/>
          <a:cs typeface="+mn-cs"/>
        </a:defRPr>
      </a:lvl2pPr>
      <a:lvl3pPr marL="1322925" indent="-314982" algn="l" defTabSz="503972" rtl="0" eaLnBrk="1" fontAlgn="base" hangingPunct="1">
        <a:spcBef>
          <a:spcPts val="441"/>
        </a:spcBef>
        <a:spcAft>
          <a:spcPct val="0"/>
        </a:spcAft>
        <a:buClr>
          <a:srgbClr val="000000"/>
        </a:buClr>
        <a:buSzPct val="100000"/>
        <a:buFont typeface="Courier New" pitchFamily="49" charset="0"/>
        <a:buChar char="o"/>
        <a:defRPr sz="20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MS PGothic" pitchFamily="34" charset="-128"/>
          <a:cs typeface="+mn-cs"/>
        </a:defRPr>
      </a:lvl3pPr>
      <a:lvl4pPr marL="1826897" indent="-314982" algn="l" defTabSz="503972" rtl="0" eaLnBrk="1" fontAlgn="base" hangingPunct="1">
        <a:spcBef>
          <a:spcPts val="441"/>
        </a:spcBef>
        <a:spcAft>
          <a:spcPct val="0"/>
        </a:spcAft>
        <a:buClr>
          <a:srgbClr val="000000"/>
        </a:buClr>
        <a:buSzPct val="100000"/>
        <a:buFont typeface="Courier New" pitchFamily="49" charset="0"/>
        <a:buChar char="o"/>
        <a:defRPr sz="20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MS PGothic" pitchFamily="34" charset="-128"/>
          <a:cs typeface="+mn-cs"/>
        </a:defRPr>
      </a:lvl4pPr>
      <a:lvl5pPr marL="2330868" indent="-314982" algn="l" defTabSz="503972" rtl="0" eaLnBrk="1" fontAlgn="base" hangingPunct="1">
        <a:spcBef>
          <a:spcPts val="441"/>
        </a:spcBef>
        <a:spcAft>
          <a:spcPct val="0"/>
        </a:spcAft>
        <a:buClr>
          <a:srgbClr val="000000"/>
        </a:buClr>
        <a:buSzPct val="100000"/>
        <a:buFont typeface="Courier New" pitchFamily="49" charset="0"/>
        <a:buChar char="o"/>
        <a:defRPr sz="2000">
          <a:solidFill>
            <a:schemeClr val="tx1">
              <a:lumMod val="65000"/>
              <a:lumOff val="35000"/>
            </a:schemeClr>
          </a:solidFill>
          <a:latin typeface="Calibri" pitchFamily="34" charset="0"/>
          <a:ea typeface="MS PGothic" pitchFamily="34" charset="-128"/>
          <a:cs typeface="+mn-cs"/>
        </a:defRPr>
      </a:lvl5pPr>
      <a:lvl6pPr marL="2771844" indent="-251986" algn="l" defTabSz="503972" rtl="0" eaLnBrk="1" fontAlgn="base" hangingPunct="1">
        <a:spcBef>
          <a:spcPts val="44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595959"/>
          </a:solidFill>
          <a:latin typeface="+mn-lt"/>
          <a:ea typeface="+mn-ea"/>
          <a:cs typeface="+mn-cs"/>
        </a:defRPr>
      </a:lvl6pPr>
      <a:lvl7pPr marL="3275815" indent="-251986" algn="l" defTabSz="503972" rtl="0" eaLnBrk="1" fontAlgn="base" hangingPunct="1">
        <a:spcBef>
          <a:spcPts val="44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595959"/>
          </a:solidFill>
          <a:latin typeface="+mn-lt"/>
          <a:ea typeface="+mn-ea"/>
          <a:cs typeface="+mn-cs"/>
        </a:defRPr>
      </a:lvl7pPr>
      <a:lvl8pPr marL="3779787" indent="-251986" algn="l" defTabSz="503972" rtl="0" eaLnBrk="1" fontAlgn="base" hangingPunct="1">
        <a:spcBef>
          <a:spcPts val="44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595959"/>
          </a:solidFill>
          <a:latin typeface="+mn-lt"/>
          <a:ea typeface="+mn-ea"/>
          <a:cs typeface="+mn-cs"/>
        </a:defRPr>
      </a:lvl8pPr>
      <a:lvl9pPr marL="4283758" indent="-251986" algn="l" defTabSz="503972" rtl="0" eaLnBrk="1" fontAlgn="base" hangingPunct="1">
        <a:spcBef>
          <a:spcPts val="44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59595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341437"/>
            <a:ext cx="8568531" cy="1620430"/>
          </a:xfrm>
        </p:spPr>
        <p:txBody>
          <a:bodyPr/>
          <a:lstStyle/>
          <a:p>
            <a:r>
              <a:rPr lang="en-US" dirty="0" smtClean="0"/>
              <a:t>Active Harmony’s</a:t>
            </a:r>
            <a:br>
              <a:rPr lang="en-US" dirty="0" smtClean="0"/>
            </a:br>
            <a:r>
              <a:rPr lang="en-US" dirty="0" smtClean="0"/>
              <a:t>Plug-in Interface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112" y="3067120"/>
            <a:ext cx="8534400" cy="1931917"/>
          </a:xfrm>
        </p:spPr>
        <p:txBody>
          <a:bodyPr/>
          <a:lstStyle/>
          <a:p>
            <a:r>
              <a:rPr lang="en-US" dirty="0" smtClean="0"/>
              <a:t>A World of Possibilities</a:t>
            </a:r>
          </a:p>
          <a:p>
            <a:endParaRPr lang="en-US" dirty="0"/>
          </a:p>
          <a:p>
            <a:r>
              <a:rPr lang="en-US" dirty="0" smtClean="0"/>
              <a:t>Ray S. Chen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&lt;rchen@cs.umd.edu&gt;</a:t>
            </a:r>
          </a:p>
          <a:p>
            <a:r>
              <a:rPr lang="en-US" dirty="0" smtClean="0"/>
              <a:t>Jeffrey K. Hollingsworth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&lt;hollings@cs.umd.edu&gt;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211200" y="5322197"/>
            <a:ext cx="3657600" cy="6674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390662" y="6370636"/>
            <a:ext cx="3299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Paradyn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Dyninst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Week 2013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April 30, 2013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76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Plug-in Workflow: RETURN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11712" y="1763925"/>
            <a:ext cx="4763133" cy="4987286"/>
          </a:xfrm>
        </p:spPr>
        <p:txBody>
          <a:bodyPr/>
          <a:lstStyle/>
          <a:p>
            <a:r>
              <a:rPr lang="en-US" dirty="0" smtClean="0"/>
              <a:t>Allows a short-circuit in the feedback loop.</a:t>
            </a:r>
          </a:p>
          <a:p>
            <a:r>
              <a:rPr lang="en-US" dirty="0" smtClean="0"/>
              <a:t>Plug-in must provide the performance value.</a:t>
            </a:r>
          </a:p>
          <a:p>
            <a:r>
              <a:rPr lang="en-US" dirty="0" smtClean="0"/>
              <a:t>Processing resumes at the same level from the report workflow.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73EB8F0-7312-4990-90CF-B7B2B126841B}" type="slidenum">
              <a:rPr lang="en-US"/>
              <a:pPr/>
              <a:t>10</a:t>
            </a:fld>
            <a:endParaRPr lang="en-US"/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773112" y="2093913"/>
            <a:ext cx="3875087" cy="3876675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42048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1203324" y="2524126"/>
            <a:ext cx="3013075" cy="3014663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29268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1635124" y="2955926"/>
            <a:ext cx="2152650" cy="2152650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0" tIns="70236" rIns="99360" bIns="5436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2065337" y="3386138"/>
            <a:ext cx="1290637" cy="1292225"/>
          </a:xfrm>
          <a:prstGeom prst="ellipse">
            <a:avLst/>
          </a:prstGeom>
          <a:solidFill>
            <a:srgbClr val="E6E64C"/>
          </a:solidFill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360" tIns="79236" rIns="108360" bIns="63360" anchor="ctr"/>
          <a:lstStyle/>
          <a:p>
            <a:pPr algn="ctr">
              <a:tabLst>
                <a:tab pos="723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Search</a:t>
            </a:r>
          </a:p>
          <a:p>
            <a:pPr algn="ctr">
              <a:tabLst>
                <a:tab pos="723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Strategy</a:t>
            </a:r>
          </a:p>
        </p:txBody>
      </p:sp>
      <p:sp>
        <p:nvSpPr>
          <p:cNvPr id="24" name="AutoShape 14"/>
          <p:cNvSpPr>
            <a:spLocks noChangeArrowheads="1"/>
          </p:cNvSpPr>
          <p:nvPr/>
        </p:nvSpPr>
        <p:spPr bwMode="auto">
          <a:xfrm>
            <a:off x="2324099" y="4549775"/>
            <a:ext cx="773113" cy="1549400"/>
          </a:xfrm>
          <a:prstGeom prst="downArrow">
            <a:avLst>
              <a:gd name="adj1" fmla="val 50000"/>
              <a:gd name="adj2" fmla="val 50103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15"/>
          <p:cNvSpPr>
            <a:spLocks noChangeArrowheads="1"/>
          </p:cNvSpPr>
          <p:nvPr/>
        </p:nvSpPr>
        <p:spPr bwMode="auto">
          <a:xfrm>
            <a:off x="2324099" y="2017713"/>
            <a:ext cx="773113" cy="1582737"/>
          </a:xfrm>
          <a:prstGeom prst="downArrow">
            <a:avLst>
              <a:gd name="adj1" fmla="val 50000"/>
              <a:gd name="adj2" fmla="val 51181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739899" y="3839792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1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21473" y="3839791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2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8977" y="3839790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3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2660543" y="2674681"/>
            <a:ext cx="1353440" cy="2623829"/>
          </a:xfrm>
          <a:custGeom>
            <a:avLst/>
            <a:gdLst>
              <a:gd name="connsiteX0" fmla="*/ 62432 w 1353440"/>
              <a:gd name="connsiteY0" fmla="*/ 2623829 h 2623829"/>
              <a:gd name="connsiteX1" fmla="*/ 513369 w 1353440"/>
              <a:gd name="connsiteY1" fmla="*/ 2561198 h 2623829"/>
              <a:gd name="connsiteX2" fmla="*/ 901676 w 1353440"/>
              <a:gd name="connsiteY2" fmla="*/ 2323204 h 2623829"/>
              <a:gd name="connsiteX3" fmla="*/ 1202300 w 1353440"/>
              <a:gd name="connsiteY3" fmla="*/ 1947423 h 2623829"/>
              <a:gd name="connsiteX4" fmla="*/ 1352613 w 1353440"/>
              <a:gd name="connsiteY4" fmla="*/ 1371226 h 2623829"/>
              <a:gd name="connsiteX5" fmla="*/ 1252404 w 1353440"/>
              <a:gd name="connsiteY5" fmla="*/ 857659 h 2623829"/>
              <a:gd name="connsiteX6" fmla="*/ 1039462 w 1353440"/>
              <a:gd name="connsiteY6" fmla="*/ 519456 h 2623829"/>
              <a:gd name="connsiteX7" fmla="*/ 676207 w 1353440"/>
              <a:gd name="connsiteY7" fmla="*/ 243883 h 2623829"/>
              <a:gd name="connsiteX8" fmla="*/ 325478 w 1353440"/>
              <a:gd name="connsiteY8" fmla="*/ 81045 h 2623829"/>
              <a:gd name="connsiteX9" fmla="*/ 37380 w 1353440"/>
              <a:gd name="connsiteY9" fmla="*/ 5889 h 2623829"/>
              <a:gd name="connsiteX10" fmla="*/ 12328 w 1353440"/>
              <a:gd name="connsiteY10" fmla="*/ 231357 h 262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3440" h="2623829">
                <a:moveTo>
                  <a:pt x="62432" y="2623829"/>
                </a:moveTo>
                <a:cubicBezTo>
                  <a:pt x="217963" y="2617565"/>
                  <a:pt x="373495" y="2611302"/>
                  <a:pt x="513369" y="2561198"/>
                </a:cubicBezTo>
                <a:cubicBezTo>
                  <a:pt x="653243" y="2511094"/>
                  <a:pt x="786854" y="2425500"/>
                  <a:pt x="901676" y="2323204"/>
                </a:cubicBezTo>
                <a:cubicBezTo>
                  <a:pt x="1016498" y="2220908"/>
                  <a:pt x="1127144" y="2106086"/>
                  <a:pt x="1202300" y="1947423"/>
                </a:cubicBezTo>
                <a:cubicBezTo>
                  <a:pt x="1277456" y="1788760"/>
                  <a:pt x="1344262" y="1552853"/>
                  <a:pt x="1352613" y="1371226"/>
                </a:cubicBezTo>
                <a:cubicBezTo>
                  <a:pt x="1360964" y="1189599"/>
                  <a:pt x="1304596" y="999621"/>
                  <a:pt x="1252404" y="857659"/>
                </a:cubicBezTo>
                <a:cubicBezTo>
                  <a:pt x="1200212" y="715697"/>
                  <a:pt x="1135495" y="621752"/>
                  <a:pt x="1039462" y="519456"/>
                </a:cubicBezTo>
                <a:cubicBezTo>
                  <a:pt x="943429" y="417160"/>
                  <a:pt x="795204" y="316952"/>
                  <a:pt x="676207" y="243883"/>
                </a:cubicBezTo>
                <a:cubicBezTo>
                  <a:pt x="557210" y="170814"/>
                  <a:pt x="431949" y="120711"/>
                  <a:pt x="325478" y="81045"/>
                </a:cubicBezTo>
                <a:cubicBezTo>
                  <a:pt x="219007" y="41379"/>
                  <a:pt x="89572" y="-19163"/>
                  <a:pt x="37380" y="5889"/>
                </a:cubicBezTo>
                <a:cubicBezTo>
                  <a:pt x="-14812" y="30941"/>
                  <a:pt x="-1242" y="131149"/>
                  <a:pt x="12328" y="231357"/>
                </a:cubicBezTo>
              </a:path>
            </a:pathLst>
          </a:custGeom>
          <a:noFill/>
          <a:ln w="31750" cap="flat" cmpd="sng" algn="ctr">
            <a:solidFill>
              <a:srgbClr val="00FF00"/>
            </a:solidFill>
            <a:prstDash val="solid"/>
            <a:round/>
            <a:headEnd type="oval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Palatino Linotyp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Plug-in Workflow: REJECT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11712" y="1763925"/>
            <a:ext cx="4763133" cy="4987286"/>
          </a:xfrm>
        </p:spPr>
        <p:txBody>
          <a:bodyPr/>
          <a:lstStyle/>
          <a:p>
            <a:r>
              <a:rPr lang="en-US" dirty="0" smtClean="0"/>
              <a:t>Allows modification of the search indirectly.</a:t>
            </a:r>
          </a:p>
          <a:p>
            <a:r>
              <a:rPr lang="en-US" dirty="0" smtClean="0"/>
              <a:t>Plug-in must provide an alternate valid point.</a:t>
            </a:r>
          </a:p>
          <a:p>
            <a:pPr lvl="1"/>
            <a:r>
              <a:rPr lang="en-US" dirty="0" smtClean="0"/>
              <a:t>Search strategy is not obligated to use it.</a:t>
            </a:r>
          </a:p>
          <a:p>
            <a:r>
              <a:rPr lang="en-US" dirty="0" smtClean="0"/>
              <a:t>Processing jumps directly back to search strategy.</a:t>
            </a:r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2E43E9C-886A-4145-9F4B-BC8B788F8463}" type="slidenum">
              <a:rPr lang="en-US"/>
              <a:pPr/>
              <a:t>11</a:t>
            </a:fld>
            <a:endParaRPr lang="en-US"/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773112" y="2093913"/>
            <a:ext cx="3875087" cy="3876675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42048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1203324" y="2524126"/>
            <a:ext cx="3013075" cy="3014663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29268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1635124" y="2955926"/>
            <a:ext cx="2152650" cy="2152650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0" tIns="70236" rIns="99360" bIns="5436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2065337" y="3386138"/>
            <a:ext cx="1290637" cy="1292225"/>
          </a:xfrm>
          <a:prstGeom prst="ellipse">
            <a:avLst/>
          </a:prstGeom>
          <a:solidFill>
            <a:srgbClr val="E6E64C"/>
          </a:solidFill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360" tIns="79236" rIns="108360" bIns="63360" anchor="ctr"/>
          <a:lstStyle/>
          <a:p>
            <a:pPr algn="ctr">
              <a:tabLst>
                <a:tab pos="723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Search</a:t>
            </a:r>
          </a:p>
          <a:p>
            <a:pPr algn="ctr">
              <a:tabLst>
                <a:tab pos="723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Strategy</a:t>
            </a: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2324099" y="4549775"/>
            <a:ext cx="773113" cy="1549400"/>
          </a:xfrm>
          <a:prstGeom prst="downArrow">
            <a:avLst>
              <a:gd name="adj1" fmla="val 50000"/>
              <a:gd name="adj2" fmla="val 50103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2324099" y="2017713"/>
            <a:ext cx="773113" cy="1582737"/>
          </a:xfrm>
          <a:prstGeom prst="downArrow">
            <a:avLst>
              <a:gd name="adj1" fmla="val 50000"/>
              <a:gd name="adj2" fmla="val 51181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39899" y="3839792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1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21473" y="3839791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2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8977" y="3839790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3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2192335" y="4389437"/>
            <a:ext cx="518113" cy="921599"/>
          </a:xfrm>
          <a:custGeom>
            <a:avLst/>
            <a:gdLst>
              <a:gd name="connsiteX0" fmla="*/ 781990 w 781990"/>
              <a:gd name="connsiteY0" fmla="*/ 1002083 h 1002083"/>
              <a:gd name="connsiteX1" fmla="*/ 5376 w 781990"/>
              <a:gd name="connsiteY1" fmla="*/ 501042 h 1002083"/>
              <a:gd name="connsiteX2" fmla="*/ 481365 w 781990"/>
              <a:gd name="connsiteY2" fmla="*/ 0 h 100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1990" h="1002083">
                <a:moveTo>
                  <a:pt x="781990" y="1002083"/>
                </a:moveTo>
                <a:cubicBezTo>
                  <a:pt x="418735" y="835069"/>
                  <a:pt x="55480" y="668056"/>
                  <a:pt x="5376" y="501042"/>
                </a:cubicBezTo>
                <a:cubicBezTo>
                  <a:pt x="-44728" y="334028"/>
                  <a:pt x="266335" y="20877"/>
                  <a:pt x="481365" y="0"/>
                </a:cubicBezTo>
              </a:path>
            </a:pathLst>
          </a:custGeom>
          <a:noFill/>
          <a:ln w="31750" cap="flat" cmpd="sng" algn="ctr">
            <a:solidFill>
              <a:srgbClr val="00FF00"/>
            </a:solidFill>
            <a:prstDash val="dash"/>
            <a:round/>
            <a:headEnd type="oval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Palatino Linotyp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Plug-in Example: Point Logger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54112" y="1677789"/>
            <a:ext cx="7658100" cy="46166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lnSpc>
                <a:spcPct val="98000"/>
              </a:lnSpc>
            </a:pPr>
            <a:r>
              <a:rPr lang="en-US" sz="2000" dirty="0" err="1">
                <a:solidFill>
                  <a:srgbClr val="99CCFF"/>
                </a:solidFill>
                <a:latin typeface="Consolas" pitchFamily="49" charset="0"/>
                <a:cs typeface="Consolas" pitchFamily="49" charset="0"/>
              </a:rPr>
              <a:t>logger_init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outfd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= open(</a:t>
            </a:r>
            <a:r>
              <a:rPr lang="en-US" sz="2000" dirty="0">
                <a:solidFill>
                  <a:srgbClr val="DC2300"/>
                </a:solidFill>
                <a:latin typeface="Consolas" pitchFamily="49" charset="0"/>
                <a:cs typeface="Consolas" pitchFamily="49" charset="0"/>
              </a:rPr>
              <a:t>“performance.log”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lvl="0">
              <a:lnSpc>
                <a:spcPct val="98000"/>
              </a:lnSpc>
            </a:pPr>
            <a:endParaRPr lang="en-US" sz="2000" dirty="0">
              <a:solidFill>
                <a:srgbClr val="FFFFFF"/>
              </a:solidFill>
              <a:latin typeface="Consolas" pitchFamily="49" charset="0"/>
              <a:cs typeface="Consolas" pitchFamily="49" charset="0"/>
            </a:endParaRPr>
          </a:p>
          <a:p>
            <a:pPr lvl="0">
              <a:lnSpc>
                <a:spcPct val="98000"/>
              </a:lnSpc>
            </a:pPr>
            <a:r>
              <a:rPr lang="en-US" sz="2000" dirty="0" err="1" smtClean="0">
                <a:solidFill>
                  <a:srgbClr val="99CCFF"/>
                </a:solidFill>
                <a:latin typeface="Consolas" pitchFamily="49" charset="0"/>
                <a:cs typeface="Consolas" pitchFamily="49" charset="0"/>
              </a:rPr>
              <a:t>logger_report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23FF23"/>
                </a:solidFill>
                <a:latin typeface="Consolas" pitchFamily="49" charset="0"/>
                <a:cs typeface="Consolas" pitchFamily="49" charset="0"/>
              </a:rPr>
              <a:t>flow_t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flow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solidFill>
                  <a:srgbClr val="23FF23"/>
                </a:solidFill>
                <a:latin typeface="Consolas" pitchFamily="49" charset="0"/>
                <a:cs typeface="Consolas" pitchFamily="49" charset="0"/>
              </a:rPr>
              <a:t>point_t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20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pt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3FF23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perf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000" dirty="0">
              <a:solidFill>
                <a:srgbClr val="FFFFFF"/>
              </a:solidFill>
              <a:latin typeface="Consolas" pitchFamily="49" charset="0"/>
              <a:cs typeface="Consolas" pitchFamily="49" charset="0"/>
            </a:endParaRP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fprintf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outfd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“%s -&gt; %lf\n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string(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pt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),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perf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0">
              <a:lnSpc>
                <a:spcPct val="98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	flow-&gt;type = ACCEPT;</a:t>
            </a:r>
          </a:p>
          <a:p>
            <a:pPr lvl="0">
              <a:lnSpc>
                <a:spcPct val="98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solidFill>
                <a:srgbClr val="FFFFFF"/>
              </a:solidFill>
              <a:latin typeface="Consolas" pitchFamily="49" charset="0"/>
              <a:cs typeface="Consolas" pitchFamily="49" charset="0"/>
            </a:endParaRPr>
          </a:p>
          <a:p>
            <a:pPr lvl="0">
              <a:lnSpc>
                <a:spcPct val="98000"/>
              </a:lnSpc>
            </a:pPr>
            <a:endParaRPr lang="en-US" sz="2000" dirty="0">
              <a:solidFill>
                <a:srgbClr val="FFFFFF"/>
              </a:solidFill>
              <a:latin typeface="Consolas" pitchFamily="49" charset="0"/>
              <a:cs typeface="Consolas" pitchFamily="49" charset="0"/>
            </a:endParaRPr>
          </a:p>
          <a:p>
            <a:pPr lvl="0">
              <a:lnSpc>
                <a:spcPct val="98000"/>
              </a:lnSpc>
            </a:pPr>
            <a:r>
              <a:rPr lang="en-US" sz="2000" dirty="0" err="1">
                <a:solidFill>
                  <a:srgbClr val="99CCFF"/>
                </a:solidFill>
                <a:latin typeface="Consolas" pitchFamily="49" charset="0"/>
                <a:cs typeface="Consolas" pitchFamily="49" charset="0"/>
              </a:rPr>
              <a:t>logger_fini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	close(</a:t>
            </a:r>
            <a:r>
              <a:rPr lang="en-US" sz="2000" dirty="0" err="1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outfd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solidFill>
                <a:srgbClr val="FFFF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61A18E9-B1F0-4EDF-BDE2-50B64E4E30B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Plug-in Workflow: WAIT</a:t>
            </a:r>
          </a:p>
        </p:txBody>
      </p:sp>
      <p:sp>
        <p:nvSpPr>
          <p:cNvPr id="12350" name="Content Placeholder 12349"/>
          <p:cNvSpPr>
            <a:spLocks noGrp="1"/>
          </p:cNvSpPr>
          <p:nvPr>
            <p:ph idx="1"/>
          </p:nvPr>
        </p:nvSpPr>
        <p:spPr>
          <a:xfrm>
            <a:off x="4811712" y="1763925"/>
            <a:ext cx="4763133" cy="4987286"/>
          </a:xfrm>
        </p:spPr>
        <p:txBody>
          <a:bodyPr/>
          <a:lstStyle/>
          <a:p>
            <a:r>
              <a:rPr lang="en-US" dirty="0" smtClean="0"/>
              <a:t>Allows asynchronous point processing</a:t>
            </a:r>
          </a:p>
          <a:p>
            <a:r>
              <a:rPr lang="en-US" dirty="0" smtClean="0"/>
              <a:t>Plug-in sends point to external process</a:t>
            </a:r>
          </a:p>
          <a:p>
            <a:r>
              <a:rPr lang="en-US" dirty="0" smtClean="0"/>
              <a:t>Other points processed in the mean time</a:t>
            </a:r>
          </a:p>
          <a:p>
            <a:r>
              <a:rPr lang="en-US" dirty="0" smtClean="0"/>
              <a:t>Processing resumes at the same level upon return</a:t>
            </a:r>
            <a:endParaRPr lang="en-US" dirty="0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C433110-7CE8-47A3-B3D4-0501856085CC}" type="slidenum">
              <a:rPr lang="en-US"/>
              <a:pPr/>
              <a:t>13</a:t>
            </a:fld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773112" y="2093913"/>
            <a:ext cx="3875087" cy="3876675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42048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203324" y="2524126"/>
            <a:ext cx="3013075" cy="3014663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29268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1635124" y="2955926"/>
            <a:ext cx="2152650" cy="2152650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0" tIns="70236" rIns="99360" bIns="5436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2065337" y="3386138"/>
            <a:ext cx="1290637" cy="1292225"/>
          </a:xfrm>
          <a:prstGeom prst="ellipse">
            <a:avLst/>
          </a:prstGeom>
          <a:solidFill>
            <a:srgbClr val="E6E64C"/>
          </a:solidFill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360" tIns="79236" rIns="108360" bIns="63360" anchor="ctr"/>
          <a:lstStyle/>
          <a:p>
            <a:pPr algn="ctr">
              <a:tabLst>
                <a:tab pos="723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Search</a:t>
            </a:r>
          </a:p>
          <a:p>
            <a:pPr algn="ctr">
              <a:tabLst>
                <a:tab pos="723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Strategy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2324099" y="4549775"/>
            <a:ext cx="773113" cy="1549400"/>
          </a:xfrm>
          <a:prstGeom prst="downArrow">
            <a:avLst>
              <a:gd name="adj1" fmla="val 50000"/>
              <a:gd name="adj2" fmla="val 50103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2324099" y="2017713"/>
            <a:ext cx="773113" cy="1582737"/>
          </a:xfrm>
          <a:prstGeom prst="downArrow">
            <a:avLst>
              <a:gd name="adj1" fmla="val 50000"/>
              <a:gd name="adj2" fmla="val 51181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39899" y="3839792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1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21473" y="3839791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2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8977" y="3839790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3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12312" name="TextBox 12311"/>
          <p:cNvSpPr txBox="1"/>
          <p:nvPr/>
        </p:nvSpPr>
        <p:spPr>
          <a:xfrm>
            <a:off x="773112" y="6100877"/>
            <a:ext cx="1452563" cy="779316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External Process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12323" name="Curved Connector 12322"/>
          <p:cNvCxnSpPr>
            <a:endCxn id="12312" idx="0"/>
          </p:cNvCxnSpPr>
          <p:nvPr/>
        </p:nvCxnSpPr>
        <p:spPr bwMode="auto">
          <a:xfrm rot="10800000" flipV="1">
            <a:off x="1499395" y="5324475"/>
            <a:ext cx="1210467" cy="776402"/>
          </a:xfrm>
          <a:prstGeom prst="curvedConnector2">
            <a:avLst/>
          </a:prstGeom>
          <a:solidFill>
            <a:srgbClr val="00B8FF"/>
          </a:solidFill>
          <a:ln w="31750" cap="flat" cmpd="sng" algn="ctr">
            <a:solidFill>
              <a:srgbClr val="00FF00"/>
            </a:solidFill>
            <a:prstDash val="dash"/>
            <a:round/>
            <a:headEnd type="oval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25" name="Curved Connector 12324"/>
          <p:cNvCxnSpPr/>
          <p:nvPr/>
        </p:nvCxnSpPr>
        <p:spPr bwMode="auto">
          <a:xfrm rot="5400000" flipH="1" flipV="1">
            <a:off x="1441615" y="5498586"/>
            <a:ext cx="1579981" cy="1265639"/>
          </a:xfrm>
          <a:prstGeom prst="curvedConnector4">
            <a:avLst>
              <a:gd name="adj1" fmla="val -14469"/>
              <a:gd name="adj2" fmla="val 182457"/>
            </a:avLst>
          </a:prstGeom>
          <a:solidFill>
            <a:srgbClr val="00B8FF"/>
          </a:solidFill>
          <a:ln w="31750" cap="flat" cmpd="sng" algn="ctr">
            <a:solidFill>
              <a:srgbClr val="00FF00"/>
            </a:solidFill>
            <a:prstDash val="dash"/>
            <a:round/>
            <a:headEnd type="non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Plug-in Example: Code Server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58912" y="1534925"/>
            <a:ext cx="7153275" cy="5521512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lnSpc>
                <a:spcPct val="98000"/>
              </a:lnSpc>
            </a:pPr>
            <a:r>
              <a:rPr lang="en-US" sz="2000" dirty="0" err="1" smtClean="0">
                <a:solidFill>
                  <a:srgbClr val="99CCFF"/>
                </a:solidFill>
                <a:latin typeface="Consolas" pitchFamily="49" charset="0"/>
                <a:cs typeface="Consolas" pitchFamily="49" charset="0"/>
              </a:rPr>
              <a:t>cs_init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sockfd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tcp_connect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(CODE_SERVER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register_fetch_callback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sockfd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code_ready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lvl="0">
              <a:lnSpc>
                <a:spcPct val="98000"/>
              </a:lnSpc>
            </a:pPr>
            <a:endParaRPr lang="en-US" sz="2000" dirty="0">
              <a:solidFill>
                <a:srgbClr val="FFFFFF"/>
              </a:solidFill>
              <a:latin typeface="Consolas" pitchFamily="49" charset="0"/>
              <a:cs typeface="Consolas" pitchFamily="49" charset="0"/>
            </a:endParaRPr>
          </a:p>
          <a:p>
            <a:pPr lvl="0">
              <a:lnSpc>
                <a:spcPct val="98000"/>
              </a:lnSpc>
            </a:pPr>
            <a:r>
              <a:rPr lang="en-US" sz="2000" dirty="0" err="1">
                <a:solidFill>
                  <a:srgbClr val="99CCFF"/>
                </a:solidFill>
                <a:latin typeface="Consolas" pitchFamily="49" charset="0"/>
                <a:cs typeface="Consolas" pitchFamily="49" charset="0"/>
              </a:rPr>
              <a:t>cs_fetch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23FF23"/>
                </a:solidFill>
                <a:latin typeface="Consolas" pitchFamily="49" charset="0"/>
                <a:cs typeface="Consolas" pitchFamily="49" charset="0"/>
              </a:rPr>
              <a:t>flow_t</a:t>
            </a:r>
            <a:r>
              <a:rPr lang="en-US" sz="20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20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flow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sz="20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23FF23"/>
                </a:solidFill>
                <a:latin typeface="Consolas" pitchFamily="49" charset="0"/>
                <a:cs typeface="Consolas" pitchFamily="49" charset="0"/>
              </a:rPr>
              <a:t>hpoint_t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2000" dirty="0" err="1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pt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send_point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sockfd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pt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	flow-&gt;type = WAIT;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lvl="0">
              <a:lnSpc>
                <a:spcPct val="98000"/>
              </a:lnSpc>
            </a:pPr>
            <a:endParaRPr lang="en-US" sz="2000" dirty="0">
              <a:solidFill>
                <a:srgbClr val="FFFFFF"/>
              </a:solidFill>
              <a:latin typeface="Consolas" pitchFamily="49" charset="0"/>
              <a:cs typeface="Consolas" pitchFamily="49" charset="0"/>
            </a:endParaRPr>
          </a:p>
          <a:p>
            <a:pPr lvl="0">
              <a:lnSpc>
                <a:spcPct val="98000"/>
              </a:lnSpc>
            </a:pPr>
            <a:r>
              <a:rPr lang="en-US" sz="2000" dirty="0" err="1" smtClean="0">
                <a:solidFill>
                  <a:srgbClr val="99CCFF"/>
                </a:solidFill>
                <a:latin typeface="Consolas" pitchFamily="49" charset="0"/>
                <a:cs typeface="Consolas" pitchFamily="49" charset="0"/>
              </a:rPr>
              <a:t>code_ready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23FF23"/>
                </a:solidFill>
                <a:latin typeface="Consolas" pitchFamily="49" charset="0"/>
                <a:cs typeface="Consolas" pitchFamily="49" charset="0"/>
              </a:rPr>
              <a:t>flow_t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flow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solidFill>
                  <a:srgbClr val="23FF23"/>
                </a:solidFill>
                <a:latin typeface="Consolas" pitchFamily="49" charset="0"/>
                <a:cs typeface="Consolas" pitchFamily="49" charset="0"/>
              </a:rPr>
              <a:t>hpoint_t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sz="20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pt_list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[])</a:t>
            </a:r>
            <a:endParaRPr lang="en-US" sz="2000" dirty="0">
              <a:solidFill>
                <a:srgbClr val="FFFFFF"/>
              </a:solidFill>
              <a:latin typeface="Consolas" pitchFamily="49" charset="0"/>
              <a:cs typeface="Consolas" pitchFamily="49" charset="0"/>
            </a:endParaRP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recv_completed_id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sockfd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, id);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flow-&gt;point 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find_point_in_list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pt_list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, id);</a:t>
            </a:r>
          </a:p>
          <a:p>
            <a:pPr lvl="0">
              <a:lnSpc>
                <a:spcPct val="98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flow-&gt;type = ACCEPT</a:t>
            </a:r>
            <a:r>
              <a:rPr lang="en-US" sz="2000" dirty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0">
              <a:lnSpc>
                <a:spcPct val="98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61A18E9-B1F0-4EDF-BDE2-50B64E4E30B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866089617"/>
              </p:ext>
            </p:extLst>
          </p:nvPr>
        </p:nvGraphicFramePr>
        <p:xfrm>
          <a:off x="1839912" y="3932237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Plug-in Example: Constraints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Support for non-rectangular parameter spaces.</a:t>
                </a:r>
              </a:p>
              <a:p>
                <a:pPr lvl="1"/>
                <a:r>
                  <a:rPr lang="en-US" b="0" dirty="0" smtClean="0"/>
                  <a:t>Implemented as plug-in #2 using REJECT workflow.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y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546" t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64080662"/>
              </p:ext>
            </p:extLst>
          </p:nvPr>
        </p:nvGraphicFramePr>
        <p:xfrm>
          <a:off x="1839912" y="3932237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77297683"/>
              </p:ext>
            </p:extLst>
          </p:nvPr>
        </p:nvGraphicFramePr>
        <p:xfrm>
          <a:off x="1839912" y="3932237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66911883"/>
              </p:ext>
            </p:extLst>
          </p:nvPr>
        </p:nvGraphicFramePr>
        <p:xfrm>
          <a:off x="1839912" y="3932237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Right Triangle 6"/>
          <p:cNvSpPr/>
          <p:nvPr/>
        </p:nvSpPr>
        <p:spPr bwMode="auto">
          <a:xfrm rot="5400000">
            <a:off x="2074545" y="3978503"/>
            <a:ext cx="2014385" cy="2203907"/>
          </a:xfrm>
          <a:prstGeom prst="rtTriangle">
            <a:avLst/>
          </a:prstGeom>
          <a:solidFill>
            <a:srgbClr val="FF0000">
              <a:alpha val="6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Palatino Linotyp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9FCA37E-F699-470F-ACD1-34504E3270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Oval 4"/>
          <p:cNvSpPr>
            <a:spLocks noChangeAspect="1" noChangeArrowheads="1"/>
          </p:cNvSpPr>
          <p:nvPr/>
        </p:nvSpPr>
        <p:spPr bwMode="auto">
          <a:xfrm>
            <a:off x="4899026" y="3279779"/>
            <a:ext cx="3875086" cy="3876675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42048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12" name="Oval 5"/>
          <p:cNvSpPr>
            <a:spLocks noChangeAspect="1" noChangeArrowheads="1"/>
          </p:cNvSpPr>
          <p:nvPr/>
        </p:nvSpPr>
        <p:spPr bwMode="auto">
          <a:xfrm>
            <a:off x="5329238" y="3709990"/>
            <a:ext cx="3013074" cy="3014662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29268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13" name="Oval 6"/>
          <p:cNvSpPr>
            <a:spLocks noChangeAspect="1" noChangeArrowheads="1"/>
          </p:cNvSpPr>
          <p:nvPr/>
        </p:nvSpPr>
        <p:spPr bwMode="auto">
          <a:xfrm>
            <a:off x="5761036" y="4141790"/>
            <a:ext cx="2152650" cy="2152650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0" tIns="70236" rIns="99360" bIns="5436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14" name="Oval 7"/>
          <p:cNvSpPr>
            <a:spLocks noChangeAspect="1" noChangeArrowheads="1"/>
          </p:cNvSpPr>
          <p:nvPr/>
        </p:nvSpPr>
        <p:spPr bwMode="auto">
          <a:xfrm>
            <a:off x="6191248" y="4572001"/>
            <a:ext cx="1290637" cy="1292227"/>
          </a:xfrm>
          <a:prstGeom prst="ellipse">
            <a:avLst/>
          </a:prstGeom>
          <a:solidFill>
            <a:srgbClr val="E6E64C"/>
          </a:solidFill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360" tIns="79236" rIns="108360" bIns="63360" anchor="ctr"/>
          <a:lstStyle/>
          <a:p>
            <a:pPr algn="ctr">
              <a:tabLst>
                <a:tab pos="723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Search</a:t>
            </a:r>
          </a:p>
          <a:p>
            <a:pPr algn="ctr">
              <a:tabLst>
                <a:tab pos="723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Strategy</a:t>
            </a:r>
          </a:p>
        </p:txBody>
      </p:sp>
      <p:sp>
        <p:nvSpPr>
          <p:cNvPr id="15" name="AutoShape 14"/>
          <p:cNvSpPr>
            <a:spLocks noChangeAspect="1" noChangeArrowheads="1"/>
          </p:cNvSpPr>
          <p:nvPr/>
        </p:nvSpPr>
        <p:spPr bwMode="auto">
          <a:xfrm>
            <a:off x="6450013" y="5735637"/>
            <a:ext cx="773114" cy="1549400"/>
          </a:xfrm>
          <a:prstGeom prst="downArrow">
            <a:avLst>
              <a:gd name="adj1" fmla="val 50000"/>
              <a:gd name="adj2" fmla="val 50103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5"/>
          <p:cNvSpPr>
            <a:spLocks noChangeAspect="1" noChangeArrowheads="1"/>
          </p:cNvSpPr>
          <p:nvPr/>
        </p:nvSpPr>
        <p:spPr bwMode="auto">
          <a:xfrm>
            <a:off x="6450013" y="3203577"/>
            <a:ext cx="773114" cy="1582738"/>
          </a:xfrm>
          <a:prstGeom prst="downArrow">
            <a:avLst>
              <a:gd name="adj1" fmla="val 50000"/>
              <a:gd name="adj2" fmla="val 51181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16"/>
          <p:cNvSpPr txBox="1">
            <a:spLocks noChangeAspect="1"/>
          </p:cNvSpPr>
          <p:nvPr/>
        </p:nvSpPr>
        <p:spPr>
          <a:xfrm>
            <a:off x="5865811" y="5025654"/>
            <a:ext cx="228600" cy="378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1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spect="1"/>
          </p:cNvSpPr>
          <p:nvPr/>
        </p:nvSpPr>
        <p:spPr>
          <a:xfrm>
            <a:off x="5447385" y="5025653"/>
            <a:ext cx="228600" cy="378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2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spect="1"/>
          </p:cNvSpPr>
          <p:nvPr/>
        </p:nvSpPr>
        <p:spPr>
          <a:xfrm>
            <a:off x="5014889" y="5025652"/>
            <a:ext cx="228600" cy="378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3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727822" y="2941637"/>
            <a:ext cx="182880" cy="18288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Palatino Linotyp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727822" y="2941637"/>
            <a:ext cx="182880" cy="18288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Palatino Linotyp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727822" y="2941637"/>
            <a:ext cx="182880" cy="18288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Palatino Linotyp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716712" y="5151437"/>
            <a:ext cx="182880" cy="18288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Palatino Linotype" charset="0"/>
              <a:ea typeface="ＭＳ Ｐゴシック" charset="0"/>
              <a:cs typeface="ＭＳ Ｐゴシック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982912" y="6401669"/>
                <a:ext cx="442429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912" y="6401669"/>
                <a:ext cx="442429" cy="4358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1458912" y="4905472"/>
                <a:ext cx="446404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912" y="4905472"/>
                <a:ext cx="446404" cy="435825"/>
              </a:xfrm>
              <a:prstGeom prst="rect">
                <a:avLst/>
              </a:prstGeom>
              <a:blipFill rotWithShape="1">
                <a:blip r:embed="rId8"/>
                <a:stretch>
                  <a:fillRect b="-12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47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72796E-6 4.02014E-6 L 3.72796E-6 0.2901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9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72796E-6 4.02014E-6 L 3.72796E-6 0.2901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9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2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3.72796E-6 4.02014E-6 L 3.72796E-6 0.2901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9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8741E-6 4.20478E-6 L -4.98741E-6 0.17121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 -0.00189 L -0.03967 0.04365 C -0.0488 0.05309 -0.05321 0.06735 -0.05321 0.08225 C -0.05321 0.09946 -0.0488 0.11289 -0.03967 0.12254 L 0.0011 0.16849 " pathEditMode="relative" rAng="5400000" ptsTypes="FffFF">
                                      <p:cBhvr>
                                        <p:cTn id="53" dur="10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4" y="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8741E-6 4.20478E-6 L -0.00251 0.2618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13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5" grpId="0">
        <p:bldAsOne/>
      </p:bldGraphic>
      <p:bldGraphic spid="6" grpId="0">
        <p:bldAsOne/>
      </p:bldGraphic>
      <p:bldGraphic spid="6" grpId="1">
        <p:bldAsOne/>
      </p:bldGraphic>
      <p:bldGraphic spid="9" grpId="0">
        <p:bldAsOne/>
      </p:bldGraphic>
      <p:bldP spid="7" grpId="0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3" animBg="1"/>
      <p:bldP spid="25" grpId="4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Plug-in Example: </a:t>
            </a:r>
            <a:r>
              <a:rPr lang="en-US" dirty="0" err="1" smtClean="0"/>
              <a:t>TAUdb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with TAU via </a:t>
            </a:r>
            <a:r>
              <a:rPr lang="en-US" dirty="0" err="1" smtClean="0"/>
              <a:t>TAUdb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Tuning and Analysis Utilities</a:t>
            </a:r>
          </a:p>
          <a:p>
            <a:r>
              <a:rPr lang="en-US" dirty="0" smtClean="0"/>
              <a:t>Search data stored in persistent database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Adds parameter analysis to any tuning session.</a:t>
            </a:r>
          </a:p>
          <a:p>
            <a:r>
              <a:rPr lang="en-US" dirty="0" smtClean="0"/>
              <a:t>Can potentially be used as result cache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61A18E9-B1F0-4EDF-BDE2-50B64E4E30B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Picture 4" descr="xmlTre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57" t="23658" r="-322" b="7"/>
          <a:stretch/>
        </p:blipFill>
        <p:spPr bwMode="auto">
          <a:xfrm>
            <a:off x="3744912" y="3475037"/>
            <a:ext cx="2834640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xmlTre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" t="23845" r="49150" b="15723"/>
          <a:stretch/>
        </p:blipFill>
        <p:spPr bwMode="auto">
          <a:xfrm>
            <a:off x="640428" y="3636427"/>
            <a:ext cx="3028284" cy="1743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0" t="6673" r="-225" b="-331"/>
          <a:stretch/>
        </p:blipFill>
        <p:spPr bwMode="auto">
          <a:xfrm>
            <a:off x="6792912" y="3370262"/>
            <a:ext cx="2747559" cy="2355124"/>
          </a:xfrm>
          <a:prstGeom prst="rect">
            <a:avLst/>
          </a:prstGeom>
          <a:noFill/>
          <a:ln>
            <a:noFill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86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Plug-ins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Pluggable modules read from configuration</a:t>
            </a:r>
          </a:p>
          <a:p>
            <a:pPr lvl="1"/>
            <a:r>
              <a:rPr lang="en-US" dirty="0" smtClean="0"/>
              <a:t>Unstructured key/value pair system queried at launch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Directly from the command-line</a:t>
            </a:r>
          </a:p>
          <a:p>
            <a:pPr lvl="1"/>
            <a:r>
              <a:rPr lang="en-US" dirty="0" smtClean="0"/>
              <a:t>Tuna to accept in-line configuration directives</a:t>
            </a:r>
          </a:p>
          <a:p>
            <a:pPr lvl="1"/>
            <a:r>
              <a:rPr lang="en-US" dirty="0" smtClean="0"/>
              <a:t>Syntax to be determined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9FCA37E-F699-470F-ACD1-34504E3270F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58912" y="2961632"/>
            <a:ext cx="7010400" cy="99719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lnSpc>
                <a:spcPct val="98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&gt; cat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harmony.cfg</a:t>
            </a:r>
            <a:endParaRPr lang="en-US" sz="2000" dirty="0" smtClean="0">
              <a:solidFill>
                <a:srgbClr val="FFFFFF"/>
              </a:solidFill>
              <a:latin typeface="Consolas" pitchFamily="49" charset="0"/>
              <a:cs typeface="Consolas" pitchFamily="49" charset="0"/>
            </a:endParaRPr>
          </a:p>
          <a:p>
            <a:pPr lvl="0">
              <a:lnSpc>
                <a:spcPct val="98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SESSION_STRATEGY=pro.so</a:t>
            </a:r>
          </a:p>
          <a:p>
            <a:pPr lvl="0">
              <a:lnSpc>
                <a:spcPct val="98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SESSION_PLUGIN_LIST=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  <a:cs typeface="Consolas" pitchFamily="49" charset="0"/>
              </a:rPr>
              <a:t>logger.so:taudb.so</a:t>
            </a:r>
            <a:endParaRPr lang="en-US" sz="2000" dirty="0">
              <a:solidFill>
                <a:srgbClr val="FFFFFF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7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release is Active Harmony 4.0</a:t>
            </a:r>
          </a:p>
          <a:p>
            <a:pPr lvl="1"/>
            <a:r>
              <a:rPr lang="en-US" dirty="0" smtClean="0"/>
              <a:t>Includes Tuna and preliminary plug-in interface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Upcoming release to include</a:t>
            </a:r>
          </a:p>
          <a:p>
            <a:pPr lvl="1"/>
            <a:r>
              <a:rPr lang="en-US" dirty="0"/>
              <a:t>Improved plug-in </a:t>
            </a:r>
            <a:r>
              <a:rPr lang="en-US" dirty="0" smtClean="0"/>
              <a:t>interface</a:t>
            </a:r>
            <a:endParaRPr lang="en-US" dirty="0"/>
          </a:p>
          <a:p>
            <a:pPr lvl="1"/>
            <a:r>
              <a:rPr lang="en-US" dirty="0" smtClean="0"/>
              <a:t>Library of basic strategies and plug-ins</a:t>
            </a:r>
          </a:p>
          <a:p>
            <a:pPr lvl="1"/>
            <a:r>
              <a:rPr lang="en-US" dirty="0" smtClean="0"/>
              <a:t>No more </a:t>
            </a:r>
            <a:r>
              <a:rPr lang="en-US" dirty="0" err="1" smtClean="0"/>
              <a:t>Tcl</a:t>
            </a:r>
            <a:r>
              <a:rPr lang="en-US" dirty="0"/>
              <a:t> </a:t>
            </a:r>
            <a:r>
              <a:rPr lang="en-US" dirty="0" smtClean="0"/>
              <a:t>code!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9FCA37E-F699-470F-ACD1-34504E3270F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4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Generalized auto-tuning framework presented</a:t>
            </a:r>
          </a:p>
          <a:p>
            <a:pPr lvl="1"/>
            <a:r>
              <a:rPr lang="en-US" dirty="0" smtClean="0"/>
              <a:t>Variety of systems possible with minimal coding</a:t>
            </a:r>
          </a:p>
          <a:p>
            <a:pPr lvl="1"/>
            <a:r>
              <a:rPr lang="en-US" dirty="0" smtClean="0"/>
              <a:t>Functionality encapsulated to simplify development</a:t>
            </a:r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Develop library of search strategies and plug-ins</a:t>
            </a:r>
          </a:p>
          <a:p>
            <a:pPr lvl="2"/>
            <a:r>
              <a:rPr lang="en-US" dirty="0" smtClean="0"/>
              <a:t>Hierarchical search?</a:t>
            </a:r>
          </a:p>
          <a:p>
            <a:pPr lvl="2"/>
            <a:r>
              <a:rPr lang="en-US" dirty="0" smtClean="0"/>
              <a:t>We could use your help!</a:t>
            </a:r>
          </a:p>
          <a:p>
            <a:pPr lvl="1"/>
            <a:r>
              <a:rPr lang="en-US" dirty="0" smtClean="0"/>
              <a:t>Investigation of further abstractions</a:t>
            </a:r>
          </a:p>
          <a:p>
            <a:pPr lvl="2"/>
            <a:r>
              <a:rPr lang="en-US" dirty="0" smtClean="0"/>
              <a:t>Parameter spaces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9FCA37E-F699-470F-ACD1-34504E3270F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Auto-tuning has a broad range of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Optimization of run-time, throughput, energy, etc.</a:t>
            </a:r>
            <a:endParaRPr lang="en-US" dirty="0"/>
          </a:p>
          <a:p>
            <a:r>
              <a:rPr lang="en-US" dirty="0" smtClean="0"/>
              <a:t>Supporting new features increasingly difficult due to monolithic </a:t>
            </a:r>
            <a:r>
              <a:rPr lang="en-US" dirty="0" smtClean="0"/>
              <a:t>internals</a:t>
            </a:r>
            <a:endParaRPr lang="en-US" dirty="0" smtClean="0"/>
          </a:p>
          <a:p>
            <a:pPr lvl="1"/>
            <a:r>
              <a:rPr lang="en-US" dirty="0" smtClean="0"/>
              <a:t>10+ years of non-structured </a:t>
            </a:r>
            <a:r>
              <a:rPr lang="en-US" dirty="0" smtClean="0"/>
              <a:t>development</a:t>
            </a:r>
            <a:endParaRPr lang="en-US" dirty="0" smtClean="0"/>
          </a:p>
          <a:p>
            <a:pPr lvl="1"/>
            <a:r>
              <a:rPr lang="en-US" dirty="0" smtClean="0"/>
              <a:t>Core search logic implemented in </a:t>
            </a:r>
            <a:r>
              <a:rPr lang="en-US" dirty="0" err="1" smtClean="0"/>
              <a:t>Tcl</a:t>
            </a:r>
            <a:endParaRPr lang="en-US" dirty="0"/>
          </a:p>
          <a:p>
            <a:r>
              <a:rPr lang="en-US" dirty="0" smtClean="0"/>
              <a:t>Reorganization produced a </a:t>
            </a:r>
            <a:r>
              <a:rPr lang="en-US" dirty="0" smtClean="0"/>
              <a:t>generalized auto-tuning framework</a:t>
            </a:r>
            <a:endParaRPr lang="en-US" dirty="0" smtClean="0"/>
          </a:p>
          <a:p>
            <a:pPr lvl="1"/>
            <a:r>
              <a:rPr lang="en-US" dirty="0" smtClean="0"/>
              <a:t>Á </a:t>
            </a:r>
            <a:r>
              <a:rPr lang="en-US" dirty="0" smtClean="0"/>
              <a:t>la componentization of </a:t>
            </a:r>
            <a:r>
              <a:rPr lang="en-US" dirty="0" err="1" smtClean="0"/>
              <a:t>Dyninst</a:t>
            </a:r>
            <a:r>
              <a:rPr lang="en-US" dirty="0" smtClean="0"/>
              <a:t> </a:t>
            </a:r>
            <a:r>
              <a:rPr lang="en-US" dirty="0" smtClean="0"/>
              <a:t>API</a:t>
            </a:r>
            <a:endParaRPr lang="en-US" dirty="0" smtClean="0"/>
          </a:p>
          <a:p>
            <a:pPr lvl="1"/>
            <a:r>
              <a:rPr lang="en-US" dirty="0" smtClean="0"/>
              <a:t>Eases integration with other </a:t>
            </a:r>
            <a:r>
              <a:rPr lang="en-US" dirty="0" smtClean="0"/>
              <a:t>projects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9FCA37E-F699-470F-ACD1-34504E3270F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9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Auto-tuning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Empirically test configurations for performance</a:t>
            </a:r>
          </a:p>
          <a:p>
            <a:pPr lvl="1"/>
            <a:r>
              <a:rPr lang="en-US" dirty="0" smtClean="0"/>
              <a:t>Searches a set of valid configurations for optimal</a:t>
            </a:r>
          </a:p>
          <a:p>
            <a:r>
              <a:rPr lang="en-US" dirty="0" smtClean="0"/>
              <a:t>Valid configurations defined by tuning variables</a:t>
            </a:r>
          </a:p>
          <a:p>
            <a:pPr lvl="1"/>
            <a:r>
              <a:rPr lang="en-US" dirty="0" smtClean="0"/>
              <a:t>Variables can be integer, real, or enumerated strings</a:t>
            </a:r>
          </a:p>
          <a:p>
            <a:pPr lvl="1"/>
            <a:r>
              <a:rPr lang="en-US" dirty="0" smtClean="0"/>
              <a:t>Each variable bound by minimum, maximum, and step</a:t>
            </a:r>
          </a:p>
          <a:p>
            <a:r>
              <a:rPr lang="en-US" dirty="0" smtClean="0"/>
              <a:t>Set of tuning variables define a parameter space</a:t>
            </a:r>
          </a:p>
          <a:p>
            <a:pPr lvl="1"/>
            <a:r>
              <a:rPr lang="en-US" dirty="0" smtClean="0"/>
              <a:t>N variables create an N-dimensional space</a:t>
            </a:r>
          </a:p>
          <a:p>
            <a:pPr lvl="1"/>
            <a:r>
              <a:rPr lang="en-US" dirty="0" smtClean="0"/>
              <a:t>Cartesian coordinates represent unique configurations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9FCA37E-F699-470F-ACD1-34504E3270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1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Space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1</a:t>
            </a:r>
          </a:p>
          <a:p>
            <a:pPr lvl="1"/>
            <a:r>
              <a:rPr lang="en-US" dirty="0" smtClean="0"/>
              <a:t>Name: Tile</a:t>
            </a:r>
          </a:p>
          <a:p>
            <a:pPr lvl="1"/>
            <a:r>
              <a:rPr lang="en-US" dirty="0" smtClean="0"/>
              <a:t>Min: 2</a:t>
            </a:r>
          </a:p>
          <a:p>
            <a:pPr lvl="1"/>
            <a:r>
              <a:rPr lang="en-US" dirty="0" smtClean="0"/>
              <a:t>Max: 16</a:t>
            </a:r>
          </a:p>
          <a:p>
            <a:pPr lvl="1"/>
            <a:r>
              <a:rPr lang="en-US" dirty="0" smtClean="0"/>
              <a:t>Step:	 2</a:t>
            </a:r>
          </a:p>
          <a:p>
            <a:r>
              <a:rPr lang="en-US" dirty="0" smtClean="0"/>
              <a:t>Variable 2</a:t>
            </a:r>
          </a:p>
          <a:p>
            <a:pPr lvl="1"/>
            <a:r>
              <a:rPr lang="en-US" dirty="0" smtClean="0"/>
              <a:t>Name: Unroll</a:t>
            </a:r>
          </a:p>
          <a:p>
            <a:pPr lvl="1"/>
            <a:r>
              <a:rPr lang="en-US" dirty="0" smtClean="0"/>
              <a:t>Min: 0</a:t>
            </a:r>
          </a:p>
          <a:p>
            <a:pPr lvl="1"/>
            <a:r>
              <a:rPr lang="en-US" dirty="0" smtClean="0"/>
              <a:t>Max: 10</a:t>
            </a:r>
          </a:p>
          <a:p>
            <a:pPr lvl="1"/>
            <a:r>
              <a:rPr lang="en-US" dirty="0" smtClean="0"/>
              <a:t>Step: 1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98161285"/>
              </p:ext>
            </p:extLst>
          </p:nvPr>
        </p:nvGraphicFramePr>
        <p:xfrm>
          <a:off x="3211512" y="1798637"/>
          <a:ext cx="6400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9FCA37E-F699-470F-ACD1-34504E3270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3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Auto-Tuning Feedback Loop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33500" y="2378075"/>
            <a:ext cx="3475038" cy="3657600"/>
          </a:xfrm>
          <a:prstGeom prst="rect">
            <a:avLst/>
          </a:prstGeom>
          <a:solidFill>
            <a:srgbClr val="00FF00"/>
          </a:solidFill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8360" tIns="79236" rIns="108360" bIns="63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200" dirty="0" smtClean="0">
                <a:latin typeface="Calibri" pitchFamily="34" charset="0"/>
                <a:ea typeface="WenQuanYi Zen Hei Sharp" charset="0"/>
                <a:cs typeface="WenQuanYi Zen Hei Sharp" charset="0"/>
              </a:rPr>
              <a:t>Auto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200" dirty="0" smtClean="0">
                <a:latin typeface="Calibri" pitchFamily="34" charset="0"/>
                <a:ea typeface="WenQuanYi Zen Hei Sharp" charset="0"/>
                <a:cs typeface="WenQuanYi Zen Hei Sharp" charset="0"/>
              </a:rPr>
              <a:t>Tuner</a:t>
            </a:r>
            <a:endParaRPr lang="en-US" sz="2200" dirty="0">
              <a:latin typeface="Calibri" pitchFamily="34" charset="0"/>
              <a:ea typeface="WenQuanYi Zen Hei Sharp" charset="0"/>
              <a:cs typeface="WenQuanYi Zen Hei Sharp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41938" y="2378075"/>
            <a:ext cx="3475037" cy="3657600"/>
          </a:xfrm>
          <a:prstGeom prst="rect">
            <a:avLst/>
          </a:prstGeom>
          <a:solidFill>
            <a:srgbClr val="CC66FF"/>
          </a:solidFill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8360" tIns="79236" rIns="108360" bIns="63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Client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Application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833812" y="6089650"/>
            <a:ext cx="24257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ctr"/>
            <a:r>
              <a:rPr lang="en-US" sz="2400" dirty="0">
                <a:latin typeface="Calibri" pitchFamily="34" charset="0"/>
              </a:rPr>
              <a:t>Candidate Points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424586" y="1880171"/>
            <a:ext cx="324415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ctr"/>
            <a:r>
              <a:rPr lang="en-US" sz="2400" dirty="0">
                <a:latin typeface="Calibri" pitchFamily="34" charset="0"/>
              </a:rPr>
              <a:t>Evaluated Performance</a:t>
            </a:r>
          </a:p>
        </p:txBody>
      </p:sp>
      <p:cxnSp>
        <p:nvCxnSpPr>
          <p:cNvPr id="19" name="Elbow Connector 18"/>
          <p:cNvCxnSpPr>
            <a:stCxn id="8" idx="0"/>
            <a:endCxn id="3" idx="0"/>
          </p:cNvCxnSpPr>
          <p:nvPr/>
        </p:nvCxnSpPr>
        <p:spPr bwMode="auto">
          <a:xfrm rot="16200000" flipV="1">
            <a:off x="5075238" y="373856"/>
            <a:ext cx="12700" cy="4008438"/>
          </a:xfrm>
          <a:prstGeom prst="bentConnector3">
            <a:avLst>
              <a:gd name="adj1" fmla="val 5877102"/>
            </a:avLst>
          </a:prstGeom>
          <a:solidFill>
            <a:srgbClr val="00B8FF"/>
          </a:solidFill>
          <a:ln w="1174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Elbow Connector 21"/>
          <p:cNvCxnSpPr>
            <a:stCxn id="3" idx="2"/>
            <a:endCxn id="8" idx="2"/>
          </p:cNvCxnSpPr>
          <p:nvPr/>
        </p:nvCxnSpPr>
        <p:spPr bwMode="auto">
          <a:xfrm rot="16200000" flipH="1">
            <a:off x="5075238" y="4031456"/>
            <a:ext cx="12700" cy="4008438"/>
          </a:xfrm>
          <a:prstGeom prst="bentConnector3">
            <a:avLst>
              <a:gd name="adj1" fmla="val 5790362"/>
            </a:avLst>
          </a:prstGeom>
          <a:solidFill>
            <a:srgbClr val="00B8FF"/>
          </a:solidFill>
          <a:ln w="1174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Oval 8"/>
          <p:cNvSpPr/>
          <p:nvPr/>
        </p:nvSpPr>
        <p:spPr bwMode="auto">
          <a:xfrm>
            <a:off x="2804319" y="5495924"/>
            <a:ext cx="533400" cy="5334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Palatino Linotyp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812756" y="2384425"/>
            <a:ext cx="533400" cy="5334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alatino Linotype" charset="0"/>
                <a:ea typeface="ＭＳ Ｐゴシック" charset="0"/>
                <a:cs typeface="ＭＳ Ｐゴシック" charset="0"/>
              </a:rPr>
              <a:t>5.1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Palatino Linotyp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2530475" y="3700463"/>
            <a:ext cx="1066800" cy="1068387"/>
          </a:xfrm>
          <a:prstGeom prst="ellipse">
            <a:avLst/>
          </a:prstGeom>
          <a:solidFill>
            <a:srgbClr val="E6E64C"/>
          </a:solidFill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360" tIns="75707" rIns="108360" bIns="63360" anchor="ctr"/>
          <a:lstStyle/>
          <a:p>
            <a:pPr algn="ctr">
              <a:tabLst>
                <a:tab pos="723900" algn="l"/>
              </a:tabLs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Search</a:t>
            </a:r>
          </a:p>
          <a:p>
            <a:pPr algn="ctr">
              <a:tabLst>
                <a:tab pos="723900" algn="l"/>
              </a:tabLs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Strategy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61A18E9-B1F0-4EDF-BDE2-50B64E4E30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4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10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6 0.00021 L 0.00126 0.13099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6 0.13099 L 0.3995 0.1307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12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path" presetSubtype="0" decel="10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95 -0.00608 L 0.3995 0.13078 " pathEditMode="relative" rAng="0" ptsTypes="AA">
                                      <p:cBhvr>
                                        <p:cTn id="17" dur="5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3907E-6 4.24013E-6 L 4.03907E-6 -0.13288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799E-6 -0.13288 L -0.40076 -0.13288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2" presetClass="pat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887 4.24013E-6 L -0.39887 -0.13288 " pathEditMode="relative" rAng="0" ptsTypes="AA">
                                      <p:cBhvr>
                                        <p:cTn id="36" dur="5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2" animBg="1"/>
      <p:bldP spid="9" grpId="3" animBg="1"/>
      <p:bldP spid="9" grpId="4" animBg="1"/>
      <p:bldP spid="9" grpId="5" animBg="1"/>
      <p:bldP spid="16" grpId="0" animBg="1"/>
      <p:bldP spid="16" grpId="1" animBg="1"/>
      <p:bldP spid="16" grpId="2" animBg="1"/>
      <p:bldP spid="16" grpId="3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</a:t>
            </a:r>
            <a:r>
              <a:rPr lang="en-US" dirty="0" smtClean="0"/>
              <a:t>h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Drives the feedback loop</a:t>
            </a:r>
          </a:p>
          <a:p>
            <a:r>
              <a:rPr lang="en-US" dirty="0" smtClean="0"/>
              <a:t>Pluggable module with two major interfaces</a:t>
            </a:r>
          </a:p>
          <a:p>
            <a:pPr lvl="1"/>
            <a:r>
              <a:rPr lang="en-US" dirty="0" smtClean="0"/>
              <a:t>Fetch: Generates a new point for client</a:t>
            </a:r>
          </a:p>
          <a:p>
            <a:pPr lvl="1"/>
            <a:r>
              <a:rPr lang="en-US" dirty="0" smtClean="0"/>
              <a:t>Report: Accepts a point/performance pair from client</a:t>
            </a:r>
          </a:p>
          <a:p>
            <a:r>
              <a:rPr lang="en-US" dirty="0" smtClean="0"/>
              <a:t>Four strategies included in Active Harmony</a:t>
            </a:r>
          </a:p>
          <a:p>
            <a:pPr lvl="1"/>
            <a:r>
              <a:rPr lang="en-US" dirty="0" smtClean="0"/>
              <a:t>Brute Force</a:t>
            </a:r>
          </a:p>
          <a:p>
            <a:pPr lvl="1"/>
            <a:r>
              <a:rPr lang="en-US" dirty="0" smtClean="0"/>
              <a:t>Random</a:t>
            </a:r>
          </a:p>
          <a:p>
            <a:pPr lvl="1"/>
            <a:r>
              <a:rPr lang="en-US" dirty="0" err="1" smtClean="0"/>
              <a:t>Nelder</a:t>
            </a:r>
            <a:r>
              <a:rPr lang="en-US" dirty="0" smtClean="0"/>
              <a:t>-Mead</a:t>
            </a:r>
          </a:p>
          <a:p>
            <a:pPr lvl="1"/>
            <a:r>
              <a:rPr lang="en-US" dirty="0" smtClean="0"/>
              <a:t>Parallel Rank Order (PRO)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75667422"/>
              </p:ext>
            </p:extLst>
          </p:nvPr>
        </p:nvGraphicFramePr>
        <p:xfrm>
          <a:off x="5649912" y="4465637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85774665"/>
              </p:ext>
            </p:extLst>
          </p:nvPr>
        </p:nvGraphicFramePr>
        <p:xfrm>
          <a:off x="5650992" y="4462272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63559467"/>
              </p:ext>
            </p:extLst>
          </p:nvPr>
        </p:nvGraphicFramePr>
        <p:xfrm>
          <a:off x="5650992" y="4462272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37620849"/>
              </p:ext>
            </p:extLst>
          </p:nvPr>
        </p:nvGraphicFramePr>
        <p:xfrm>
          <a:off x="5650992" y="4462272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38883671"/>
              </p:ext>
            </p:extLst>
          </p:nvPr>
        </p:nvGraphicFramePr>
        <p:xfrm>
          <a:off x="5650992" y="4462272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9FCA37E-F699-470F-ACD1-34504E3270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  <p:bldGraphic spid="4" grpId="1">
        <p:bldSub>
          <a:bldChart bld="category"/>
        </p:bldSub>
      </p:bldGraphic>
      <p:bldGraphic spid="5" grpId="0" uiExpand="1">
        <p:bldSub>
          <a:bldChart bld="category"/>
        </p:bldSub>
      </p:bldGraphic>
      <p:bldGraphic spid="5" grpId="1" uiExpand="1">
        <p:bldSub>
          <a:bldChart bld="category"/>
        </p:bldSub>
      </p:bldGraphic>
      <p:bldGraphic spid="6" grpId="0" uiExpand="1">
        <p:bldAsOne/>
      </p:bldGraphic>
      <p:bldGraphic spid="6" grpId="1" uiExpand="1">
        <p:bldAsOne/>
      </p:bldGraphic>
      <p:bldGraphic spid="7" grpId="0">
        <p:bldAsOne/>
      </p:bldGraphic>
      <p:bldGraphic spid="7" grpId="1">
        <p:bldAsOne/>
      </p:bldGraphic>
      <p:bldGraphic spid="8" grpId="0" uiExpan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Auto-Tuning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33500" y="2378075"/>
            <a:ext cx="3475038" cy="3657600"/>
          </a:xfrm>
          <a:prstGeom prst="rect">
            <a:avLst/>
          </a:prstGeom>
          <a:solidFill>
            <a:srgbClr val="00FF00"/>
          </a:solidFill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8360" tIns="79236" rIns="108360" bIns="63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200" dirty="0" smtClean="0">
                <a:latin typeface="Calibri" pitchFamily="34" charset="0"/>
                <a:ea typeface="WenQuanYi Zen Hei Sharp" charset="0"/>
                <a:cs typeface="WenQuanYi Zen Hei Sharp" charset="0"/>
              </a:rPr>
              <a:t>Active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200" dirty="0" smtClean="0">
                <a:latin typeface="Calibri" pitchFamily="34" charset="0"/>
                <a:ea typeface="WenQuanYi Zen Hei Sharp" charset="0"/>
                <a:cs typeface="WenQuanYi Zen Hei Sharp" charset="0"/>
              </a:rPr>
              <a:t>Harmony</a:t>
            </a:r>
            <a:endParaRPr lang="en-US" sz="2200" dirty="0">
              <a:latin typeface="Calibri" pitchFamily="34" charset="0"/>
              <a:ea typeface="WenQuanYi Zen Hei Sharp" charset="0"/>
              <a:cs typeface="WenQuanYi Zen Hei Sharp" charset="0"/>
            </a:endParaRP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1463675" y="2630488"/>
            <a:ext cx="3200400" cy="3205162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38412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3</a:t>
            </a:r>
            <a:endParaRPr lang="en-US" dirty="0">
              <a:solidFill>
                <a:srgbClr val="000000"/>
              </a:solidFill>
              <a:latin typeface="Calibri" pitchFamily="34" charset="0"/>
              <a:ea typeface="WenQuanYi Zen Hei Sharp" charset="0"/>
              <a:cs typeface="WenQuanYi Zen Hei Sharp" charset="0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1819275" y="2987675"/>
            <a:ext cx="2489200" cy="2492375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25596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2</a:t>
            </a:r>
            <a:endParaRPr lang="en-US" dirty="0">
              <a:solidFill>
                <a:srgbClr val="000000"/>
              </a:solidFill>
              <a:latin typeface="Calibri" pitchFamily="34" charset="0"/>
              <a:ea typeface="WenQuanYi Zen Hei Sharp" charset="0"/>
              <a:cs typeface="WenQuanYi Zen Hei Sharp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173288" y="3343275"/>
            <a:ext cx="1778000" cy="1781175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128160" tIns="70236" rIns="99360" bIns="54360" anchor="ctr" anchorCtr="0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1</a:t>
            </a:r>
            <a:endParaRPr lang="en-US" dirty="0">
              <a:solidFill>
                <a:srgbClr val="000000"/>
              </a:solidFill>
              <a:latin typeface="Calibri" pitchFamily="34" charset="0"/>
              <a:ea typeface="WenQuanYi Zen Hei Sharp" charset="0"/>
              <a:cs typeface="WenQuanYi Zen Hei Sharp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41938" y="2378075"/>
            <a:ext cx="3475037" cy="3657600"/>
          </a:xfrm>
          <a:prstGeom prst="rect">
            <a:avLst/>
          </a:prstGeom>
          <a:solidFill>
            <a:srgbClr val="CC66FF"/>
          </a:solidFill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8360" tIns="79236" rIns="108360" bIns="63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Client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Application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833812" y="6089650"/>
            <a:ext cx="24257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ctr"/>
            <a:r>
              <a:rPr lang="en-US" sz="2400" dirty="0">
                <a:latin typeface="Calibri" pitchFamily="34" charset="0"/>
              </a:rPr>
              <a:t>Candidate Points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424586" y="1880171"/>
            <a:ext cx="324415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ctr"/>
            <a:r>
              <a:rPr lang="en-US" sz="2400" dirty="0">
                <a:latin typeface="Calibri" pitchFamily="34" charset="0"/>
              </a:rPr>
              <a:t>Evaluated Performance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530475" y="3700463"/>
            <a:ext cx="1066800" cy="1068387"/>
          </a:xfrm>
          <a:prstGeom prst="ellipse">
            <a:avLst/>
          </a:prstGeom>
          <a:solidFill>
            <a:srgbClr val="E6E64C"/>
          </a:solidFill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360" tIns="75707" rIns="108360" bIns="63360" anchor="ctr"/>
          <a:lstStyle/>
          <a:p>
            <a:pPr algn="ctr">
              <a:tabLst>
                <a:tab pos="7239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Search</a:t>
            </a:r>
          </a:p>
          <a:p>
            <a:pPr algn="ctr">
              <a:tabLst>
                <a:tab pos="7239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Strategy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2743200" y="4660900"/>
            <a:ext cx="638175" cy="1281113"/>
          </a:xfrm>
          <a:prstGeom prst="downArrow">
            <a:avLst>
              <a:gd name="adj1" fmla="val 50000"/>
              <a:gd name="adj2" fmla="val 50187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vert" wrap="none" anchor="ctr"/>
          <a:lstStyle/>
          <a:p>
            <a:r>
              <a:rPr lang="en-US" b="1" dirty="0" smtClean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FETCH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2743200" y="2568575"/>
            <a:ext cx="638175" cy="1308100"/>
          </a:xfrm>
          <a:prstGeom prst="downArrow">
            <a:avLst>
              <a:gd name="adj1" fmla="val 50000"/>
              <a:gd name="adj2" fmla="val 51244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vert" wrap="none" anchor="ctr"/>
          <a:lstStyle/>
          <a:p>
            <a:r>
              <a:rPr lang="en-US" b="1" dirty="0" smtClean="0">
                <a:latin typeface="Calibri" pitchFamily="34" charset="0"/>
              </a:rPr>
              <a:t>  REPORT</a:t>
            </a:r>
            <a:endParaRPr lang="en-US" b="1" dirty="0">
              <a:latin typeface="Calibri" pitchFamily="34" charset="0"/>
            </a:endParaRPr>
          </a:p>
        </p:txBody>
      </p:sp>
      <p:cxnSp>
        <p:nvCxnSpPr>
          <p:cNvPr id="19" name="Elbow Connector 18"/>
          <p:cNvCxnSpPr>
            <a:stCxn id="8" idx="0"/>
            <a:endCxn id="3" idx="0"/>
          </p:cNvCxnSpPr>
          <p:nvPr/>
        </p:nvCxnSpPr>
        <p:spPr bwMode="auto">
          <a:xfrm rot="16200000" flipV="1">
            <a:off x="5075238" y="373856"/>
            <a:ext cx="12700" cy="4008438"/>
          </a:xfrm>
          <a:prstGeom prst="bentConnector3">
            <a:avLst>
              <a:gd name="adj1" fmla="val 5877102"/>
            </a:avLst>
          </a:prstGeom>
          <a:solidFill>
            <a:srgbClr val="00B8FF"/>
          </a:solidFill>
          <a:ln w="1174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Elbow Connector 21"/>
          <p:cNvCxnSpPr>
            <a:stCxn id="3" idx="2"/>
            <a:endCxn id="8" idx="2"/>
          </p:cNvCxnSpPr>
          <p:nvPr/>
        </p:nvCxnSpPr>
        <p:spPr bwMode="auto">
          <a:xfrm rot="16200000" flipH="1">
            <a:off x="5075238" y="4031456"/>
            <a:ext cx="12700" cy="4008438"/>
          </a:xfrm>
          <a:prstGeom prst="bentConnector3">
            <a:avLst>
              <a:gd name="adj1" fmla="val 5790362"/>
            </a:avLst>
          </a:prstGeom>
          <a:solidFill>
            <a:srgbClr val="00B8FF"/>
          </a:solidFill>
          <a:ln w="1174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2264297" y="4045373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1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96150" y="4043786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2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6109" y="4045373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3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61A18E9-B1F0-4EDF-BDE2-50B64E4E30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0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Onion Model Workflow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11712" y="1763925"/>
            <a:ext cx="4763133" cy="4987286"/>
          </a:xfrm>
        </p:spPr>
        <p:txBody>
          <a:bodyPr/>
          <a:lstStyle/>
          <a:p>
            <a:r>
              <a:rPr lang="en-US" dirty="0"/>
              <a:t>Allows for paired functionality, but either hook is optional.</a:t>
            </a:r>
          </a:p>
          <a:p>
            <a:r>
              <a:rPr lang="en-US" dirty="0" smtClean="0"/>
              <a:t>Fetch hooks executed in ascending order.</a:t>
            </a:r>
          </a:p>
          <a:p>
            <a:r>
              <a:rPr lang="en-US" dirty="0" smtClean="0"/>
              <a:t>Report hooks executed in descending order.</a:t>
            </a:r>
          </a:p>
          <a:p>
            <a:r>
              <a:rPr lang="en-US" dirty="0" smtClean="0"/>
              <a:t>Point values cannot be modified (directly).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A4FEAD3-C862-4F47-9171-2593BE67EC4E}" type="slidenum">
              <a:rPr lang="en-US"/>
              <a:pPr/>
              <a:t>8</a:t>
            </a:fld>
            <a:endParaRPr lang="en-US"/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773112" y="2093913"/>
            <a:ext cx="3875087" cy="3876675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42048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1203324" y="2524126"/>
            <a:ext cx="3013075" cy="3014663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29268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1635124" y="2955926"/>
            <a:ext cx="2152650" cy="2152650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0" tIns="70236" rIns="99360" bIns="5436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25" name="Oval 7"/>
          <p:cNvSpPr>
            <a:spLocks noChangeArrowheads="1"/>
          </p:cNvSpPr>
          <p:nvPr/>
        </p:nvSpPr>
        <p:spPr bwMode="auto">
          <a:xfrm>
            <a:off x="2065337" y="3386138"/>
            <a:ext cx="1290637" cy="1292225"/>
          </a:xfrm>
          <a:prstGeom prst="ellipse">
            <a:avLst/>
          </a:prstGeom>
          <a:solidFill>
            <a:srgbClr val="E6E64C"/>
          </a:solidFill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360" tIns="79236" rIns="108360" bIns="63360" anchor="ctr"/>
          <a:lstStyle/>
          <a:p>
            <a:pPr algn="ctr">
              <a:tabLst>
                <a:tab pos="723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Search</a:t>
            </a:r>
          </a:p>
          <a:p>
            <a:pPr algn="ctr">
              <a:tabLst>
                <a:tab pos="723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Strategy</a:t>
            </a:r>
          </a:p>
        </p:txBody>
      </p:sp>
      <p:sp>
        <p:nvSpPr>
          <p:cNvPr id="26" name="AutoShape 14"/>
          <p:cNvSpPr>
            <a:spLocks noChangeArrowheads="1"/>
          </p:cNvSpPr>
          <p:nvPr/>
        </p:nvSpPr>
        <p:spPr bwMode="auto">
          <a:xfrm>
            <a:off x="2324099" y="4549775"/>
            <a:ext cx="773113" cy="1549400"/>
          </a:xfrm>
          <a:prstGeom prst="downArrow">
            <a:avLst>
              <a:gd name="adj1" fmla="val 50000"/>
              <a:gd name="adj2" fmla="val 50103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vert" wrap="none" anchor="ctr"/>
          <a:lstStyle/>
          <a:p>
            <a:r>
              <a:rPr lang="en-US" sz="2000" dirty="0" smtClean="0">
                <a:latin typeface="Calibri" pitchFamily="34" charset="0"/>
              </a:rPr>
              <a:t>     FETCH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27" name="AutoShape 15"/>
          <p:cNvSpPr>
            <a:spLocks noChangeArrowheads="1"/>
          </p:cNvSpPr>
          <p:nvPr/>
        </p:nvSpPr>
        <p:spPr bwMode="auto">
          <a:xfrm>
            <a:off x="2324099" y="2017713"/>
            <a:ext cx="773113" cy="1582737"/>
          </a:xfrm>
          <a:prstGeom prst="downArrow">
            <a:avLst>
              <a:gd name="adj1" fmla="val 50000"/>
              <a:gd name="adj2" fmla="val 51181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vert" wrap="none" anchor="ctr"/>
          <a:lstStyle/>
          <a:p>
            <a:r>
              <a:rPr lang="en-US" sz="2000" b="1" dirty="0" smtClean="0">
                <a:latin typeface="Calibri" pitchFamily="34" charset="0"/>
              </a:rPr>
              <a:t>    </a:t>
            </a:r>
            <a:r>
              <a:rPr lang="en-US" sz="2000" dirty="0" smtClean="0">
                <a:latin typeface="Calibri" pitchFamily="34" charset="0"/>
              </a:rPr>
              <a:t>REPORT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39899" y="3839792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1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21473" y="3839791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2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88977" y="3839790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3</a:t>
            </a:r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Plug-in Workflow: ACCEPT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11713" y="1763925"/>
            <a:ext cx="4763132" cy="4987286"/>
          </a:xfrm>
        </p:spPr>
        <p:txBody>
          <a:bodyPr/>
          <a:lstStyle/>
          <a:p>
            <a:r>
              <a:rPr lang="en-US" dirty="0" smtClean="0"/>
              <a:t>Indicates successful processing at this level.</a:t>
            </a:r>
          </a:p>
          <a:p>
            <a:r>
              <a:rPr lang="en-US" dirty="0" smtClean="0"/>
              <a:t>Plug-in relinquishes control of the point to entity below.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207CD25-5481-41E0-A27C-2A46AABEC073}" type="slidenum">
              <a:rPr lang="en-US"/>
              <a:pPr/>
              <a:t>9</a:t>
            </a:fld>
            <a:endParaRPr lang="en-US"/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773112" y="2093913"/>
            <a:ext cx="3875087" cy="3876675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42048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1203324" y="2524126"/>
            <a:ext cx="3013075" cy="3014663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-292680" tIns="70236" rIns="99360" bIns="5436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1635124" y="2955926"/>
            <a:ext cx="2152650" cy="2152650"/>
          </a:xfrm>
          <a:prstGeom prst="ellipse">
            <a:avLst/>
          </a:prstGeom>
          <a:gradFill rotWithShape="0">
            <a:gsLst>
              <a:gs pos="0">
                <a:srgbClr val="23B8DC"/>
              </a:gs>
              <a:gs pos="100000">
                <a:srgbClr val="FF6633"/>
              </a:gs>
            </a:gsLst>
            <a:lin ang="5400000" scaled="1"/>
          </a:gra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0" tIns="70236" rIns="99360" bIns="54360" anchor="ctr"/>
          <a:lstStyle/>
          <a:p>
            <a:pPr algn="ctr">
              <a:tabLst>
                <a:tab pos="723900" algn="l"/>
                <a:tab pos="1447800" algn="l"/>
              </a:tabLst>
            </a:pPr>
            <a:endParaRPr lang="en-US" dirty="0">
              <a:solidFill>
                <a:srgbClr val="000000"/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2065337" y="3386138"/>
            <a:ext cx="1290637" cy="1292225"/>
          </a:xfrm>
          <a:prstGeom prst="ellipse">
            <a:avLst/>
          </a:prstGeom>
          <a:solidFill>
            <a:srgbClr val="E6E64C"/>
          </a:solidFill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360" tIns="79236" rIns="108360" bIns="63360" anchor="ctr"/>
          <a:lstStyle/>
          <a:p>
            <a:pPr algn="ctr">
              <a:tabLst>
                <a:tab pos="723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Search</a:t>
            </a:r>
          </a:p>
          <a:p>
            <a:pPr algn="ctr">
              <a:tabLst>
                <a:tab pos="723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WenQuanYi Zen Hei Sharp" charset="0"/>
                <a:cs typeface="WenQuanYi Zen Hei Sharp" charset="0"/>
              </a:rPr>
              <a:t>Strategy</a:t>
            </a:r>
          </a:p>
        </p:txBody>
      </p:sp>
      <p:sp>
        <p:nvSpPr>
          <p:cNvPr id="24" name="AutoShape 14"/>
          <p:cNvSpPr>
            <a:spLocks noChangeArrowheads="1"/>
          </p:cNvSpPr>
          <p:nvPr/>
        </p:nvSpPr>
        <p:spPr bwMode="auto">
          <a:xfrm>
            <a:off x="2324099" y="4549775"/>
            <a:ext cx="773113" cy="1549400"/>
          </a:xfrm>
          <a:prstGeom prst="downArrow">
            <a:avLst>
              <a:gd name="adj1" fmla="val 50000"/>
              <a:gd name="adj2" fmla="val 50103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15"/>
          <p:cNvSpPr>
            <a:spLocks noChangeArrowheads="1"/>
          </p:cNvSpPr>
          <p:nvPr/>
        </p:nvSpPr>
        <p:spPr bwMode="auto">
          <a:xfrm>
            <a:off x="2324099" y="2017713"/>
            <a:ext cx="773113" cy="1582737"/>
          </a:xfrm>
          <a:prstGeom prst="downArrow">
            <a:avLst>
              <a:gd name="adj1" fmla="val 50000"/>
              <a:gd name="adj2" fmla="val 51181"/>
            </a:avLst>
          </a:prstGeom>
          <a:solidFill>
            <a:srgbClr val="808080">
              <a:alpha val="50000"/>
            </a:srgbClr>
          </a:solidFill>
          <a:ln w="18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739899" y="3839792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1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21473" y="3839791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2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8977" y="3839790"/>
            <a:ext cx="2286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3</a:t>
            </a:r>
            <a:endParaRPr lang="en-US" sz="2000" b="1" dirty="0">
              <a:latin typeface="Calibri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709861" y="5299075"/>
            <a:ext cx="3176" cy="51593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00FF00"/>
            </a:solidFill>
            <a:prstDash val="solid"/>
            <a:round/>
            <a:headEnd type="oval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m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Palatino Linotype"/>
        <a:ea typeface="ＭＳ Ｐゴシック"/>
        <a:cs typeface="ＭＳ Ｐゴシック"/>
      </a:majorFont>
      <a:minorFont>
        <a:latin typeface="Century Gothic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Palatino Linotype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Palatino Linotype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7778</TotalTime>
  <Words>741</Words>
  <Application>Microsoft Office PowerPoint</Application>
  <PresentationFormat>Custom</PresentationFormat>
  <Paragraphs>243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lam</vt:lpstr>
      <vt:lpstr>Active Harmony’s Plug-in Interface</vt:lpstr>
      <vt:lpstr>Overview and Motivation</vt:lpstr>
      <vt:lpstr>Auto-tuning Basics</vt:lpstr>
      <vt:lpstr>Parameter Space Example</vt:lpstr>
      <vt:lpstr>Auto-Tuning Feedback Loop</vt:lpstr>
      <vt:lpstr>Search Strategies</vt:lpstr>
      <vt:lpstr>Generalized Auto-Tuning</vt:lpstr>
      <vt:lpstr>Onion Model Workflow</vt:lpstr>
      <vt:lpstr>Plug-in Workflow: ACCEPT</vt:lpstr>
      <vt:lpstr>Plug-in Workflow: RETURN</vt:lpstr>
      <vt:lpstr>Plug-in Workflow: REJECT</vt:lpstr>
      <vt:lpstr>Plug-in Example: Point Logger</vt:lpstr>
      <vt:lpstr>Plug-in Workflow: WAIT</vt:lpstr>
      <vt:lpstr>Plug-in Example: Code Server</vt:lpstr>
      <vt:lpstr>Plug-in Example: Constraints</vt:lpstr>
      <vt:lpstr>Plug-in Example: TAUdb</vt:lpstr>
      <vt:lpstr>Specifying Plug-ins</vt:lpstr>
      <vt:lpstr>Availability</vt:lpstr>
      <vt:lpstr>Summary and 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Harmony's Plug-in Interface</dc:title>
  <dc:creator>Ray Chen</dc:creator>
  <cp:lastModifiedBy>rchen</cp:lastModifiedBy>
  <cp:revision>93</cp:revision>
  <cp:lastPrinted>1601-01-01T00:00:00Z</cp:lastPrinted>
  <dcterms:created xsi:type="dcterms:W3CDTF">2013-02-08T15:59:29Z</dcterms:created>
  <dcterms:modified xsi:type="dcterms:W3CDTF">2013-04-30T13:20:26Z</dcterms:modified>
</cp:coreProperties>
</file>