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17"/>
  </p:notesMasterIdLst>
  <p:sldIdLst>
    <p:sldId id="256" r:id="rId3"/>
    <p:sldId id="257" r:id="rId4"/>
    <p:sldId id="267" r:id="rId5"/>
    <p:sldId id="270" r:id="rId6"/>
    <p:sldId id="266" r:id="rId7"/>
    <p:sldId id="273" r:id="rId8"/>
    <p:sldId id="271" r:id="rId9"/>
    <p:sldId id="272" r:id="rId10"/>
    <p:sldId id="258" r:id="rId11"/>
    <p:sldId id="259" r:id="rId12"/>
    <p:sldId id="262" r:id="rId13"/>
    <p:sldId id="264" r:id="rId14"/>
    <p:sldId id="265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0505"/>
    <a:srgbClr val="FF99CC"/>
    <a:srgbClr val="996578"/>
    <a:srgbClr val="C284A9"/>
    <a:srgbClr val="CC9900"/>
    <a:srgbClr val="BE5F62"/>
    <a:srgbClr val="FF5050"/>
    <a:srgbClr val="333333"/>
    <a:srgbClr val="4D4D4D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7" autoAdjust="0"/>
    <p:restoredTop sz="94660"/>
  </p:normalViewPr>
  <p:slideViewPr>
    <p:cSldViewPr>
      <p:cViewPr varScale="1">
        <p:scale>
          <a:sx n="75" d="100"/>
          <a:sy n="75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C501348-4384-4F06-92C4-5F95DD9B33B4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A2754B-5F54-4884-84BE-136870665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31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0" y="3657600"/>
            <a:ext cx="9144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Andrew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Bernat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Bill</a:t>
            </a:r>
            <a:r>
              <a:rPr lang="en-US" sz="24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Williams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2819400" y="4572000"/>
            <a:ext cx="3429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Paradyn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/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Dyninst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Week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Madison, Wisconsin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April 29-May</a:t>
            </a:r>
            <a:r>
              <a:rPr lang="en-US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1, 2013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A98E-F463-4EFF-9142-213E9B58A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23FD-6385-4E68-9695-081850BDD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B6680-6C50-4F8A-8173-EC176FA33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575-772E-43CD-81FE-FEEF878EA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C8D91-3E67-4E25-8111-A1079BF96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1F449-F09B-43FA-A84C-662C45DD4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E89C7-B6C1-4131-965B-9CDAE87C1A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DFB66C-D5F2-4001-A23A-50B294C769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New Features in </a:t>
            </a:r>
            <a:r>
              <a:rPr lang="en-US" dirty="0" err="1" smtClean="0"/>
              <a:t>Dyninst</a:t>
            </a:r>
            <a:r>
              <a:rPr lang="en-US" dirty="0" smtClean="0"/>
              <a:t> 8</a:t>
            </a:r>
          </a:p>
        </p:txBody>
      </p:sp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1031" name="Group 2"/>
          <p:cNvGrpSpPr>
            <a:grpSpLocks/>
          </p:cNvGrpSpPr>
          <p:nvPr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6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6AA105-4BE3-497C-987D-F821FF14EE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33"/>
                </a:solidFill>
              </a:rPr>
              <a:t>New Features in </a:t>
            </a:r>
            <a:br>
              <a:rPr lang="en-US" dirty="0" smtClean="0">
                <a:solidFill>
                  <a:srgbClr val="333333"/>
                </a:solidFill>
              </a:rPr>
            </a:br>
            <a:r>
              <a:rPr lang="en-US" dirty="0" err="1" smtClean="0">
                <a:solidFill>
                  <a:srgbClr val="333333"/>
                </a:solidFill>
              </a:rPr>
              <a:t>Dyninst</a:t>
            </a:r>
            <a:r>
              <a:rPr lang="en-US" dirty="0" smtClean="0">
                <a:solidFill>
                  <a:srgbClr val="333333"/>
                </a:solidFill>
              </a:rPr>
              <a:t> 8.0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2913965"/>
            <a:ext cx="1079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8.1.1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2438400"/>
            <a:ext cx="74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8.1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5348" y="4572000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7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005450" y="2133600"/>
            <a:ext cx="685800" cy="30480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562600" y="2609165"/>
            <a:ext cx="685800" cy="30480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43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BG/Q</a:t>
            </a:r>
          </a:p>
          <a:p>
            <a:pPr lvl="1"/>
            <a:r>
              <a:rPr lang="en-US" dirty="0" smtClean="0"/>
              <a:t>Binary rewriter</a:t>
            </a:r>
          </a:p>
          <a:p>
            <a:pPr lvl="1"/>
            <a:r>
              <a:rPr lang="en-US" dirty="0" smtClean="0"/>
              <a:t>Process control</a:t>
            </a:r>
          </a:p>
          <a:p>
            <a:endParaRPr lang="en-US" dirty="0"/>
          </a:p>
          <a:p>
            <a:r>
              <a:rPr lang="en-US" dirty="0" smtClean="0"/>
              <a:t>Cascade/Blue Waters</a:t>
            </a:r>
          </a:p>
          <a:p>
            <a:pPr lvl="1"/>
            <a:r>
              <a:rPr lang="en-US" dirty="0" err="1" smtClean="0"/>
              <a:t>Stackwalker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Linux: x86-64/x86/PPC</a:t>
            </a:r>
          </a:p>
          <a:p>
            <a:r>
              <a:rPr lang="en-US" dirty="0" smtClean="0"/>
              <a:t>Windows: x86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Dyninst</a:t>
            </a:r>
            <a:r>
              <a:rPr lang="en-US" dirty="0" smtClean="0"/>
              <a:t> and the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457419" y="6492875"/>
            <a:ext cx="1219200" cy="365125"/>
          </a:xfrm>
        </p:spPr>
        <p:txBody>
          <a:bodyPr/>
          <a:lstStyle/>
          <a:p>
            <a:pPr>
              <a:defRPr/>
            </a:pPr>
            <a:fld id="{D01CD575-772E-43CD-81FE-FEEF878EAC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grpSp>
        <p:nvGrpSpPr>
          <p:cNvPr id="17" name="Group 27"/>
          <p:cNvGrpSpPr/>
          <p:nvPr/>
        </p:nvGrpSpPr>
        <p:grpSpPr>
          <a:xfrm>
            <a:off x="3852932" y="2531494"/>
            <a:ext cx="1145214" cy="973706"/>
            <a:chOff x="5902006" y="2288648"/>
            <a:chExt cx="1309728" cy="1249186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/>
            </a:blip>
            <a:stretch>
              <a:fillRect/>
            </a:stretch>
          </p:blipFill>
          <p:spPr bwMode="auto">
            <a:xfrm>
              <a:off x="5927355" y="2295255"/>
              <a:ext cx="1284378" cy="1242579"/>
            </a:xfrm>
            <a:prstGeom prst="rect">
              <a:avLst/>
            </a:prstGeom>
          </p:spPr>
        </p:pic>
        <p:sp>
          <p:nvSpPr>
            <p:cNvPr id="43" name="TextBox 21"/>
            <p:cNvSpPr txBox="1">
              <a:spLocks noChangeArrowheads="1"/>
            </p:cNvSpPr>
            <p:nvPr/>
          </p:nvSpPr>
          <p:spPr bwMode="auto">
            <a:xfrm>
              <a:off x="5902006" y="2288648"/>
              <a:ext cx="1309728" cy="124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b" anchorCtr="0">
              <a:no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Gill Sans MT" pitchFamily="34" charset="0"/>
                </a:rPr>
                <a:t>   </a:t>
              </a:r>
              <a:r>
                <a:rPr lang="en-US" dirty="0" smtClean="0">
                  <a:solidFill>
                    <a:schemeClr val="bg1"/>
                  </a:solidFill>
                  <a:latin typeface="Gill Sans MT" pitchFamily="34" charset="0"/>
                </a:rPr>
                <a:t>Parse</a:t>
              </a:r>
            </a:p>
            <a:p>
              <a:pPr algn="r"/>
              <a:r>
                <a:rPr lang="en-US" dirty="0" smtClean="0">
                  <a:solidFill>
                    <a:schemeClr val="bg1"/>
                  </a:solidFill>
                  <a:latin typeface="Gill Sans MT" pitchFamily="34" charset="0"/>
                </a:rPr>
                <a:t>API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  <a:t>A </a:t>
              </a:r>
              <a:r>
                <a:rPr lang="en-US" sz="900" dirty="0" err="1">
                  <a:solidFill>
                    <a:schemeClr val="bg1"/>
                  </a:solidFill>
                  <a:latin typeface="Gill Sans MT" pitchFamily="34" charset="0"/>
                </a:rPr>
                <a:t>Dyninst</a:t>
              </a:r>
              <a:r>
                <a:rPr lang="en-US" sz="900" dirty="0">
                  <a:solidFill>
                    <a:schemeClr val="bg1"/>
                  </a:solidFill>
                  <a:latin typeface="Gill Sans MT" pitchFamily="34" charset="0"/>
                </a:rPr>
                <a:t> Component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8" name="Group 45"/>
          <p:cNvGrpSpPr/>
          <p:nvPr/>
        </p:nvGrpSpPr>
        <p:grpSpPr>
          <a:xfrm>
            <a:off x="3876940" y="3826894"/>
            <a:ext cx="1121206" cy="1084724"/>
            <a:chOff x="7304683" y="2288648"/>
            <a:chExt cx="1309728" cy="1256214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/>
            </a:blip>
            <a:stretch>
              <a:fillRect/>
            </a:stretch>
          </p:blipFill>
          <p:spPr bwMode="auto">
            <a:xfrm>
              <a:off x="7330032" y="2295255"/>
              <a:ext cx="1284378" cy="1249607"/>
            </a:xfrm>
            <a:prstGeom prst="rect">
              <a:avLst/>
            </a:prstGeom>
          </p:spPr>
        </p:pic>
        <p:sp>
          <p:nvSpPr>
            <p:cNvPr id="41" name="TextBox 24"/>
            <p:cNvSpPr txBox="1">
              <a:spLocks noChangeArrowheads="1"/>
            </p:cNvSpPr>
            <p:nvPr/>
          </p:nvSpPr>
          <p:spPr bwMode="auto">
            <a:xfrm>
              <a:off x="7304683" y="2288648"/>
              <a:ext cx="1309728" cy="124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b" anchorCtr="0">
              <a:noAutofit/>
            </a:bodyPr>
            <a:lstStyle/>
            <a:p>
              <a:pPr algn="r"/>
              <a:r>
                <a:rPr lang="en-US" dirty="0" smtClean="0">
                  <a:solidFill>
                    <a:schemeClr val="bg1"/>
                  </a:solidFill>
                  <a:latin typeface="Gill Sans MT" pitchFamily="34" charset="0"/>
                </a:rPr>
                <a:t>Dataflow API</a:t>
              </a:r>
            </a:p>
            <a:p>
              <a:pPr algn="r"/>
              <a: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  <a:t>A </a:t>
              </a:r>
              <a:r>
                <a:rPr lang="en-US" sz="900" dirty="0" err="1">
                  <a:solidFill>
                    <a:schemeClr val="bg1"/>
                  </a:solidFill>
                  <a:latin typeface="Gill Sans MT" pitchFamily="34" charset="0"/>
                </a:rPr>
                <a:t>Dyninst</a:t>
              </a:r>
              <a:r>
                <a:rPr lang="en-US" sz="900" dirty="0">
                  <a:solidFill>
                    <a:schemeClr val="bg1"/>
                  </a:solidFill>
                  <a:latin typeface="Gill Sans MT" pitchFamily="34" charset="0"/>
                </a:rPr>
                <a:t> Component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52932" y="5132439"/>
            <a:ext cx="1220914" cy="1165124"/>
            <a:chOff x="4039426" y="4071694"/>
            <a:chExt cx="1309728" cy="124960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7030A0">
                  <a:tint val="45000"/>
                  <a:satMod val="400000"/>
                </a:srgbClr>
              </a:duotone>
              <a:extLst/>
            </a:blip>
            <a:stretch>
              <a:fillRect/>
            </a:stretch>
          </p:blipFill>
          <p:spPr bwMode="auto">
            <a:xfrm>
              <a:off x="4064776" y="4071694"/>
              <a:ext cx="1284378" cy="1249607"/>
            </a:xfrm>
            <a:prstGeom prst="rect">
              <a:avLst/>
            </a:prstGeom>
          </p:spPr>
        </p:pic>
        <p:sp>
          <p:nvSpPr>
            <p:cNvPr id="39" name="TextBox 27"/>
            <p:cNvSpPr txBox="1">
              <a:spLocks noChangeArrowheads="1"/>
            </p:cNvSpPr>
            <p:nvPr/>
          </p:nvSpPr>
          <p:spPr bwMode="auto">
            <a:xfrm>
              <a:off x="4039426" y="4071694"/>
              <a:ext cx="1309728" cy="124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b" anchorCtr="0">
              <a:noAutofit/>
            </a:bodyPr>
            <a:lstStyle/>
            <a:p>
              <a:pPr algn="r"/>
              <a:r>
                <a:rPr lang="en-US" dirty="0" err="1" smtClean="0">
                  <a:solidFill>
                    <a:schemeClr val="bg1"/>
                  </a:solidFill>
                  <a:latin typeface="Gill Sans MT" pitchFamily="34" charset="0"/>
                </a:rPr>
                <a:t>Proc</a:t>
              </a:r>
              <a:endParaRPr lang="en-US" dirty="0" smtClean="0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r>
                <a:rPr lang="en-US" dirty="0" smtClean="0">
                  <a:solidFill>
                    <a:schemeClr val="bg1"/>
                  </a:solidFill>
                  <a:latin typeface="Gill Sans MT" pitchFamily="34" charset="0"/>
                </a:rPr>
                <a:t>Control</a:t>
              </a:r>
              <a:r>
                <a:rPr lang="en-US" sz="1400" dirty="0" smtClean="0">
                  <a:solidFill>
                    <a:schemeClr val="bg1"/>
                  </a:solidFill>
                  <a:latin typeface="Gill Sans MT" pitchFamily="34" charset="0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latin typeface="Gill Sans MT" pitchFamily="34" charset="0"/>
                </a:rPr>
                <a:t>API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  <a:t>A </a:t>
              </a:r>
              <a:r>
                <a:rPr lang="en-US" sz="900" dirty="0" err="1" smtClean="0">
                  <a:solidFill>
                    <a:schemeClr val="bg1"/>
                  </a:solidFill>
                  <a:latin typeface="Gill Sans MT" pitchFamily="34" charset="0"/>
                </a:rPr>
                <a:t>Dyninst</a:t>
              </a:r>
              <a:endParaRPr lang="en-US" sz="900" dirty="0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  <a:t>Component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0" name="Group 28"/>
          <p:cNvGrpSpPr/>
          <p:nvPr/>
        </p:nvGrpSpPr>
        <p:grpSpPr>
          <a:xfrm>
            <a:off x="5732236" y="3095218"/>
            <a:ext cx="1117436" cy="1072950"/>
            <a:chOff x="7322757" y="5055099"/>
            <a:chExt cx="1309728" cy="1249409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/>
            </a:blip>
            <a:stretch>
              <a:fillRect/>
            </a:stretch>
          </p:blipFill>
          <p:spPr bwMode="auto">
            <a:xfrm>
              <a:off x="7330032" y="5055099"/>
              <a:ext cx="1284378" cy="1249409"/>
            </a:xfrm>
            <a:prstGeom prst="rect">
              <a:avLst/>
            </a:prstGeom>
          </p:spPr>
        </p:pic>
        <p:sp>
          <p:nvSpPr>
            <p:cNvPr id="37" name="TextBox 31"/>
            <p:cNvSpPr txBox="1">
              <a:spLocks noChangeArrowheads="1"/>
            </p:cNvSpPr>
            <p:nvPr/>
          </p:nvSpPr>
          <p:spPr bwMode="auto">
            <a:xfrm>
              <a:off x="7322757" y="5055099"/>
              <a:ext cx="1309728" cy="124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b" anchorCtr="0">
              <a:noAutofit/>
            </a:bodyPr>
            <a:lstStyle/>
            <a:p>
              <a:pPr algn="r"/>
              <a:r>
                <a:rPr lang="en-US">
                  <a:solidFill>
                    <a:schemeClr val="bg1"/>
                  </a:solidFill>
                  <a:latin typeface="Gill Sans MT" pitchFamily="34" charset="0"/>
                </a:rPr>
                <a:t> </a:t>
              </a:r>
              <a:r>
                <a:rPr lang="en-US" smtClean="0">
                  <a:solidFill>
                    <a:schemeClr val="bg1"/>
                  </a:solidFill>
                  <a:latin typeface="Gill Sans MT" pitchFamily="34" charset="0"/>
                </a:rPr>
                <a:t>Patch API</a:t>
              </a:r>
              <a:endParaRPr lang="en-US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r>
                <a:rPr lang="en-US" sz="900" smtClean="0">
                  <a:solidFill>
                    <a:schemeClr val="bg1"/>
                  </a:solidFill>
                  <a:latin typeface="Gill Sans MT" pitchFamily="34" charset="0"/>
                </a:rPr>
                <a:t>A </a:t>
              </a:r>
              <a:r>
                <a:rPr lang="en-US" sz="900">
                  <a:solidFill>
                    <a:schemeClr val="bg1"/>
                  </a:solidFill>
                  <a:latin typeface="Gill Sans MT" pitchFamily="34" charset="0"/>
                </a:rPr>
                <a:t>Dyninst Component</a:t>
              </a:r>
              <a:endParaRPr lang="en-US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639249" y="5132439"/>
            <a:ext cx="1162132" cy="1165124"/>
            <a:chOff x="5460178" y="2702255"/>
            <a:chExt cx="1317003" cy="1249926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/>
            </a:blip>
            <a:stretch>
              <a:fillRect/>
            </a:stretch>
          </p:blipFill>
          <p:spPr bwMode="auto">
            <a:xfrm>
              <a:off x="5492803" y="2702574"/>
              <a:ext cx="1284378" cy="1249607"/>
            </a:xfrm>
            <a:prstGeom prst="rect">
              <a:avLst/>
            </a:prstGeom>
          </p:spPr>
        </p:pic>
        <p:sp>
          <p:nvSpPr>
            <p:cNvPr id="35" name="TextBox 31"/>
            <p:cNvSpPr txBox="1">
              <a:spLocks noChangeArrowheads="1"/>
            </p:cNvSpPr>
            <p:nvPr/>
          </p:nvSpPr>
          <p:spPr bwMode="auto">
            <a:xfrm>
              <a:off x="5460178" y="2702255"/>
              <a:ext cx="1309728" cy="124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b" anchorCtr="0">
              <a:noAutofit/>
            </a:bodyPr>
            <a:lstStyle/>
            <a:p>
              <a:pPr algn="r"/>
              <a:r>
                <a:rPr lang="en-US" sz="2200" dirty="0">
                  <a:solidFill>
                    <a:schemeClr val="bg1"/>
                  </a:solidFill>
                  <a:latin typeface="Gill Sans MT" pitchFamily="34" charset="0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latin typeface="Gill Sans MT" pitchFamily="34" charset="0"/>
                </a:rPr>
                <a:t>Stack Walker API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  <a:t>A </a:t>
              </a:r>
              <a:r>
                <a:rPr lang="en-US" sz="900" dirty="0" err="1">
                  <a:solidFill>
                    <a:schemeClr val="bg1"/>
                  </a:solidFill>
                  <a:latin typeface="Gill Sans MT" pitchFamily="34" charset="0"/>
                </a:rPr>
                <a:t>Dyninst</a:t>
              </a:r>
              <a:r>
                <a:rPr lang="en-US" sz="900" dirty="0">
                  <a:solidFill>
                    <a:schemeClr val="bg1"/>
                  </a:solidFill>
                  <a:latin typeface="Gill Sans MT" pitchFamily="34" charset="0"/>
                </a:rPr>
                <a:t> Component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3" name="Group 25"/>
          <p:cNvGrpSpPr/>
          <p:nvPr/>
        </p:nvGrpSpPr>
        <p:grpSpPr>
          <a:xfrm>
            <a:off x="1873946" y="2531494"/>
            <a:ext cx="1163657" cy="974372"/>
            <a:chOff x="5877849" y="920688"/>
            <a:chExt cx="1326609" cy="1249925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bg2">
                  <a:lumMod val="50000"/>
                  <a:tint val="45000"/>
                  <a:satMod val="400000"/>
                </a:schemeClr>
              </a:duotone>
              <a:extLst/>
            </a:blip>
            <a:stretch>
              <a:fillRect/>
            </a:stretch>
          </p:blipFill>
          <p:spPr bwMode="auto">
            <a:xfrm>
              <a:off x="5920080" y="920688"/>
              <a:ext cx="1284378" cy="1249925"/>
            </a:xfrm>
            <a:prstGeom prst="rect">
              <a:avLst/>
            </a:prstGeom>
          </p:spPr>
        </p:pic>
        <p:sp>
          <p:nvSpPr>
            <p:cNvPr id="31" name="TextBox 31"/>
            <p:cNvSpPr txBox="1">
              <a:spLocks noChangeArrowheads="1"/>
            </p:cNvSpPr>
            <p:nvPr/>
          </p:nvSpPr>
          <p:spPr bwMode="auto">
            <a:xfrm>
              <a:off x="5877849" y="920688"/>
              <a:ext cx="1309728" cy="124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Ins="91440" anchor="b" anchorCtr="0">
              <a:noAutofit/>
            </a:bodyPr>
            <a:lstStyle/>
            <a:p>
              <a:pPr algn="r"/>
              <a:r>
                <a:rPr lang="en-US" dirty="0" err="1" smtClean="0">
                  <a:solidFill>
                    <a:schemeClr val="bg1"/>
                  </a:solidFill>
                  <a:latin typeface="Gill Sans MT" pitchFamily="34" charset="0"/>
                </a:rPr>
                <a:t>Symtab</a:t>
              </a:r>
              <a:endParaRPr lang="en-US" dirty="0" smtClean="0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r>
                <a:rPr lang="en-US" dirty="0" smtClean="0">
                  <a:solidFill>
                    <a:schemeClr val="bg1"/>
                  </a:solidFill>
                  <a:latin typeface="Gill Sans MT" pitchFamily="34" charset="0"/>
                </a:rPr>
                <a:t>API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  <a:t>A </a:t>
              </a:r>
              <a:r>
                <a:rPr lang="en-US" sz="900" dirty="0" err="1" smtClean="0">
                  <a:solidFill>
                    <a:schemeClr val="bg1"/>
                  </a:solidFill>
                  <a:latin typeface="Gill Sans MT" pitchFamily="34" charset="0"/>
                </a:rPr>
                <a:t>Dyninst</a:t>
              </a:r>
              <a:endParaRPr lang="en-US" sz="900" dirty="0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  <a:t>Component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4" name="Group 26"/>
          <p:cNvGrpSpPr/>
          <p:nvPr/>
        </p:nvGrpSpPr>
        <p:grpSpPr>
          <a:xfrm>
            <a:off x="1902823" y="3832599"/>
            <a:ext cx="1143033" cy="1079020"/>
            <a:chOff x="7287882" y="914400"/>
            <a:chExt cx="1319253" cy="1249186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/>
            </a:blip>
            <a:stretch>
              <a:fillRect/>
            </a:stretch>
          </p:blipFill>
          <p:spPr bwMode="auto">
            <a:xfrm>
              <a:off x="7322757" y="921007"/>
              <a:ext cx="1284378" cy="1242579"/>
            </a:xfrm>
            <a:prstGeom prst="rect">
              <a:avLst/>
            </a:prstGeom>
          </p:spPr>
        </p:pic>
        <p:sp>
          <p:nvSpPr>
            <p:cNvPr id="29" name="TextBox 31"/>
            <p:cNvSpPr txBox="1">
              <a:spLocks noChangeArrowheads="1"/>
            </p:cNvSpPr>
            <p:nvPr/>
          </p:nvSpPr>
          <p:spPr bwMode="auto">
            <a:xfrm>
              <a:off x="7287882" y="914400"/>
              <a:ext cx="1309728" cy="124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Ins="0" anchor="b" anchorCtr="0">
              <a:noAutofit/>
            </a:bodyPr>
            <a:lstStyle/>
            <a:p>
              <a:pPr algn="r"/>
              <a:r>
                <a:rPr lang="en-US" dirty="0" smtClean="0">
                  <a:solidFill>
                    <a:schemeClr val="bg1"/>
                  </a:solidFill>
                  <a:latin typeface="Gill Sans MT" pitchFamily="34" charset="0"/>
                </a:rPr>
                <a:t>Instruction</a:t>
              </a:r>
            </a:p>
            <a:p>
              <a:pPr algn="r"/>
              <a:r>
                <a:rPr lang="en-US" dirty="0" smtClean="0">
                  <a:solidFill>
                    <a:schemeClr val="bg1"/>
                  </a:solidFill>
                  <a:latin typeface="Gill Sans MT" pitchFamily="34" charset="0"/>
                </a:rPr>
                <a:t>API 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  <a:t>A </a:t>
              </a:r>
              <a:r>
                <a:rPr lang="en-US" sz="900" dirty="0" err="1">
                  <a:solidFill>
                    <a:schemeClr val="bg1"/>
                  </a:solidFill>
                  <a:latin typeface="Gill Sans MT" pitchFamily="34" charset="0"/>
                </a:rPr>
                <a:t>Dyninst</a:t>
              </a:r>
              <a:r>
                <a:rPr lang="en-US" sz="900" dirty="0">
                  <a:solidFill>
                    <a:schemeClr val="bg1"/>
                  </a:solidFill>
                  <a:latin typeface="Gill Sans MT" pitchFamily="34" charset="0"/>
                </a:rPr>
                <a:t> </a:t>
              </a:r>
              <a: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  <a:t/>
              </a:r>
              <a:b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</a:br>
              <a: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  <a:t>Component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25" name="Group 28"/>
          <p:cNvGrpSpPr/>
          <p:nvPr/>
        </p:nvGrpSpPr>
        <p:grpSpPr>
          <a:xfrm>
            <a:off x="7442160" y="1142155"/>
            <a:ext cx="1092819" cy="1097525"/>
            <a:chOff x="7322757" y="5055099"/>
            <a:chExt cx="1309728" cy="1249409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00B050">
                  <a:tint val="45000"/>
                  <a:satMod val="400000"/>
                </a:srgbClr>
              </a:duotone>
              <a:extLst/>
            </a:blip>
            <a:stretch>
              <a:fillRect/>
            </a:stretch>
          </p:blipFill>
          <p:spPr bwMode="auto">
            <a:xfrm>
              <a:off x="7330032" y="5055099"/>
              <a:ext cx="1284378" cy="1249409"/>
            </a:xfrm>
            <a:prstGeom prst="rect">
              <a:avLst/>
            </a:prstGeom>
          </p:spPr>
        </p:pic>
        <p:sp>
          <p:nvSpPr>
            <p:cNvPr id="27" name="TextBox 31"/>
            <p:cNvSpPr txBox="1">
              <a:spLocks noChangeArrowheads="1"/>
            </p:cNvSpPr>
            <p:nvPr/>
          </p:nvSpPr>
          <p:spPr bwMode="auto">
            <a:xfrm>
              <a:off x="7322757" y="5055099"/>
              <a:ext cx="1309728" cy="124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b" anchorCtr="0">
              <a:no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Gill Sans MT" pitchFamily="34" charset="0"/>
                </a:rPr>
                <a:t> </a:t>
              </a:r>
              <a:r>
                <a:rPr lang="en-US" dirty="0" err="1" smtClean="0">
                  <a:solidFill>
                    <a:schemeClr val="bg1"/>
                  </a:solidFill>
                  <a:latin typeface="Gill Sans MT" pitchFamily="34" charset="0"/>
                </a:rPr>
                <a:t>Codegen</a:t>
              </a:r>
              <a:endParaRPr lang="en-US" dirty="0" smtClean="0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  <a:t>A </a:t>
              </a:r>
              <a:r>
                <a:rPr lang="en-US" sz="900" dirty="0" err="1">
                  <a:solidFill>
                    <a:schemeClr val="bg1"/>
                  </a:solidFill>
                  <a:latin typeface="Gill Sans MT" pitchFamily="34" charset="0"/>
                </a:rPr>
                <a:t>Dyninst</a:t>
              </a:r>
              <a:r>
                <a:rPr lang="en-US" sz="900" dirty="0">
                  <a:solidFill>
                    <a:schemeClr val="bg1"/>
                  </a:solidFill>
                  <a:latin typeface="Gill Sans MT" pitchFamily="34" charset="0"/>
                </a:rPr>
                <a:t> Component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738443" y="1142155"/>
            <a:ext cx="1126316" cy="1097525"/>
            <a:chOff x="4057500" y="2702255"/>
            <a:chExt cx="1309728" cy="1249925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lumMod val="75000"/>
                  <a:tint val="45000"/>
                  <a:satMod val="400000"/>
                </a:schemeClr>
              </a:duotone>
              <a:extLst/>
            </a:blip>
            <a:stretch>
              <a:fillRect/>
            </a:stretch>
          </p:blipFill>
          <p:spPr bwMode="auto">
            <a:xfrm>
              <a:off x="4082850" y="2702255"/>
              <a:ext cx="1284378" cy="1249925"/>
            </a:xfrm>
            <a:prstGeom prst="rect">
              <a:avLst/>
            </a:prstGeom>
          </p:spPr>
        </p:pic>
        <p:sp>
          <p:nvSpPr>
            <p:cNvPr id="47" name="TextBox 31"/>
            <p:cNvSpPr txBox="1">
              <a:spLocks noChangeArrowheads="1"/>
            </p:cNvSpPr>
            <p:nvPr/>
          </p:nvSpPr>
          <p:spPr bwMode="auto">
            <a:xfrm>
              <a:off x="4057500" y="2702255"/>
              <a:ext cx="1309728" cy="124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b" anchorCtr="0">
              <a:noAutofit/>
            </a:bodyPr>
            <a:lstStyle/>
            <a:p>
              <a:pPr algn="r"/>
              <a:r>
                <a:rPr lang="en-US" sz="2200" dirty="0">
                  <a:solidFill>
                    <a:schemeClr val="bg1"/>
                  </a:solidFill>
                  <a:latin typeface="Gill Sans MT" pitchFamily="34" charset="0"/>
                </a:rPr>
                <a:t> </a:t>
              </a:r>
              <a:r>
                <a:rPr lang="en-US" dirty="0" err="1" smtClean="0">
                  <a:solidFill>
                    <a:schemeClr val="bg1"/>
                  </a:solidFill>
                  <a:latin typeface="Gill Sans MT" pitchFamily="34" charset="0"/>
                </a:rPr>
                <a:t>DynC</a:t>
              </a:r>
              <a:endParaRPr lang="en-US" dirty="0" smtClean="0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  <a:p>
              <a:pPr algn="r"/>
              <a: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  <a:t>A </a:t>
              </a:r>
              <a:r>
                <a:rPr lang="en-US" sz="900" dirty="0" err="1">
                  <a:solidFill>
                    <a:schemeClr val="bg1"/>
                  </a:solidFill>
                  <a:latin typeface="Gill Sans MT" pitchFamily="34" charset="0"/>
                </a:rPr>
                <a:t>Dyninst</a:t>
              </a:r>
              <a:r>
                <a:rPr lang="en-US" sz="900" dirty="0">
                  <a:solidFill>
                    <a:schemeClr val="bg1"/>
                  </a:solidFill>
                  <a:latin typeface="Gill Sans MT" pitchFamily="34" charset="0"/>
                </a:rPr>
                <a:t> </a:t>
              </a:r>
              <a:r>
                <a:rPr lang="en-US" sz="900" dirty="0" smtClean="0">
                  <a:solidFill>
                    <a:schemeClr val="bg1"/>
                  </a:solidFill>
                  <a:latin typeface="Gill Sans MT" pitchFamily="34" charset="0"/>
                </a:rPr>
                <a:t>Value-Added Library</a:t>
              </a:r>
              <a:endParaRPr lang="en-US" dirty="0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</p:grpSp>
      <p:sp>
        <p:nvSpPr>
          <p:cNvPr id="48" name="Left-Up Arrow 47"/>
          <p:cNvSpPr/>
          <p:nvPr/>
        </p:nvSpPr>
        <p:spPr bwMode="auto">
          <a:xfrm rot="8001702">
            <a:off x="1595439" y="3362398"/>
            <a:ext cx="481619" cy="487338"/>
          </a:xfrm>
          <a:prstGeom prst="leftUpArrow">
            <a:avLst/>
          </a:prstGeom>
          <a:gradFill flip="none" rotWithShape="1">
            <a:gsLst>
              <a:gs pos="37000">
                <a:schemeClr val="bg1">
                  <a:lumMod val="75000"/>
                </a:schemeClr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Oval 14"/>
          <p:cNvSpPr>
            <a:spLocks noChangeArrowheads="1"/>
          </p:cNvSpPr>
          <p:nvPr/>
        </p:nvSpPr>
        <p:spPr bwMode="auto">
          <a:xfrm>
            <a:off x="172145" y="3217294"/>
            <a:ext cx="1473200" cy="862013"/>
          </a:xfrm>
          <a:prstGeom prst="ellipse">
            <a:avLst/>
          </a:prstGeom>
          <a:solidFill>
            <a:srgbClr val="00B050"/>
          </a:solidFill>
          <a:ln w="9525"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Binary</a:t>
            </a:r>
          </a:p>
        </p:txBody>
      </p:sp>
      <p:sp>
        <p:nvSpPr>
          <p:cNvPr id="50" name="Right Arrow 49"/>
          <p:cNvSpPr/>
          <p:nvPr/>
        </p:nvSpPr>
        <p:spPr bwMode="auto">
          <a:xfrm>
            <a:off x="3093145" y="2836294"/>
            <a:ext cx="685800" cy="304800"/>
          </a:xfrm>
          <a:prstGeom prst="rightArrow">
            <a:avLst/>
          </a:prstGeom>
          <a:gradFill flip="none" rotWithShape="1">
            <a:gsLst>
              <a:gs pos="9167">
                <a:schemeClr val="bg2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0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ight Arrow 50"/>
          <p:cNvSpPr/>
          <p:nvPr/>
        </p:nvSpPr>
        <p:spPr bwMode="auto">
          <a:xfrm rot="19002661">
            <a:off x="3023915" y="3397336"/>
            <a:ext cx="929371" cy="304800"/>
          </a:xfrm>
          <a:prstGeom prst="rightArrow">
            <a:avLst/>
          </a:prstGeom>
          <a:gradFill flip="none" rotWithShape="1">
            <a:gsLst>
              <a:gs pos="0">
                <a:srgbClr val="BE5F62"/>
              </a:gs>
              <a:gs pos="100000">
                <a:schemeClr val="accent6">
                  <a:lumMod val="75000"/>
                </a:schemeClr>
              </a:gs>
            </a:gsLst>
            <a:lin ang="0" scaled="0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ight Arrow 51"/>
          <p:cNvSpPr/>
          <p:nvPr/>
        </p:nvSpPr>
        <p:spPr bwMode="auto">
          <a:xfrm>
            <a:off x="3093145" y="4131694"/>
            <a:ext cx="680237" cy="304800"/>
          </a:xfrm>
          <a:prstGeom prst="rightArrow">
            <a:avLst/>
          </a:prstGeom>
          <a:gradFill flip="none" rotWithShape="1">
            <a:gsLst>
              <a:gs pos="0">
                <a:srgbClr val="BE5F62"/>
              </a:gs>
              <a:gs pos="100000">
                <a:schemeClr val="accent6">
                  <a:lumMod val="75000"/>
                </a:schemeClr>
              </a:gs>
            </a:gsLst>
            <a:lin ang="0" scaled="0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Down Arrow 52"/>
          <p:cNvSpPr/>
          <p:nvPr/>
        </p:nvSpPr>
        <p:spPr bwMode="auto">
          <a:xfrm rot="13948510">
            <a:off x="5228676" y="3549135"/>
            <a:ext cx="306387" cy="857200"/>
          </a:xfrm>
          <a:prstGeom prst="downArrow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CC9900"/>
              </a:gs>
            </a:gsLst>
            <a:lin ang="5400000" scaled="1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Down Arrow 53"/>
          <p:cNvSpPr/>
          <p:nvPr/>
        </p:nvSpPr>
        <p:spPr bwMode="auto">
          <a:xfrm rot="18434319">
            <a:off x="5254025" y="2762268"/>
            <a:ext cx="306387" cy="794779"/>
          </a:xfrm>
          <a:prstGeom prst="downArrow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CC9900"/>
              </a:gs>
            </a:gsLst>
            <a:lin ang="5400000" scaled="1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Right Arrow 54"/>
          <p:cNvSpPr/>
          <p:nvPr/>
        </p:nvSpPr>
        <p:spPr bwMode="auto">
          <a:xfrm>
            <a:off x="5124981" y="5562256"/>
            <a:ext cx="514268" cy="304800"/>
          </a:xfrm>
          <a:prstGeom prst="rightArrow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rgbClr val="996578"/>
              </a:gs>
            </a:gsLst>
            <a:lin ang="0" scaled="0"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ight Arrow 55"/>
          <p:cNvSpPr/>
          <p:nvPr/>
        </p:nvSpPr>
        <p:spPr bwMode="auto">
          <a:xfrm rot="19011991">
            <a:off x="6770970" y="5244276"/>
            <a:ext cx="813202" cy="304800"/>
          </a:xfrm>
          <a:prstGeom prst="rightArrow">
            <a:avLst/>
          </a:prstGeom>
          <a:gradFill flip="none" rotWithShape="1">
            <a:gsLst>
              <a:gs pos="0">
                <a:srgbClr val="996578"/>
              </a:gs>
              <a:gs pos="100000">
                <a:srgbClr val="00B050"/>
              </a:gs>
            </a:gsLst>
            <a:lin ang="0" scaled="0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Oval 14"/>
          <p:cNvSpPr>
            <a:spLocks noChangeArrowheads="1"/>
          </p:cNvSpPr>
          <p:nvPr/>
        </p:nvSpPr>
        <p:spPr bwMode="auto">
          <a:xfrm>
            <a:off x="7391400" y="3269681"/>
            <a:ext cx="1473200" cy="862013"/>
          </a:xfrm>
          <a:prstGeom prst="ellipse">
            <a:avLst/>
          </a:prstGeom>
          <a:solidFill>
            <a:srgbClr val="00B050"/>
          </a:solidFill>
          <a:ln w="9525"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200">
                <a:solidFill>
                  <a:schemeClr val="bg1"/>
                </a:solidFill>
              </a:rPr>
              <a:t>Binary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315200" y="2812481"/>
            <a:ext cx="1676400" cy="22098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Process</a:t>
            </a:r>
          </a:p>
        </p:txBody>
      </p:sp>
      <p:sp>
        <p:nvSpPr>
          <p:cNvPr id="59" name="Right Arrow 58"/>
          <p:cNvSpPr/>
          <p:nvPr/>
        </p:nvSpPr>
        <p:spPr bwMode="auto">
          <a:xfrm>
            <a:off x="6858000" y="3498281"/>
            <a:ext cx="457199" cy="304800"/>
          </a:xfrm>
          <a:prstGeom prst="rightArrow">
            <a:avLst/>
          </a:prstGeom>
          <a:gradFill flip="none" rotWithShape="1">
            <a:gsLst>
              <a:gs pos="0">
                <a:srgbClr val="CC9900"/>
              </a:gs>
              <a:gs pos="100000">
                <a:srgbClr val="00B050"/>
              </a:gs>
            </a:gsLst>
            <a:lin ang="0" scaled="0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Down Arrow 59"/>
          <p:cNvSpPr/>
          <p:nvPr/>
        </p:nvSpPr>
        <p:spPr bwMode="auto">
          <a:xfrm>
            <a:off x="6137760" y="2336569"/>
            <a:ext cx="306387" cy="681778"/>
          </a:xfrm>
          <a:prstGeom prst="downArrow">
            <a:avLst/>
          </a:prstGeom>
          <a:gradFill flip="none" rotWithShape="1">
            <a:gsLst>
              <a:gs pos="0">
                <a:srgbClr val="8D0505"/>
              </a:gs>
              <a:gs pos="100000">
                <a:srgbClr val="CC9900"/>
              </a:gs>
            </a:gsLst>
            <a:lin ang="5400000" scaled="1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3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code relocation system</a:t>
            </a:r>
          </a:p>
          <a:p>
            <a:pPr lvl="1"/>
            <a:r>
              <a:rPr lang="en-US" dirty="0" smtClean="0"/>
              <a:t>Moves groups of functions at once</a:t>
            </a:r>
          </a:p>
          <a:p>
            <a:pPr lvl="1"/>
            <a:r>
              <a:rPr lang="en-US" dirty="0" smtClean="0"/>
              <a:t>“Movement” overhead essentially gone (~0.2%)</a:t>
            </a:r>
          </a:p>
          <a:p>
            <a:pPr lvl="1"/>
            <a:r>
              <a:rPr lang="en-US" dirty="0" smtClean="0"/>
              <a:t>Coming soon: FPR overhead greatly decreased</a:t>
            </a:r>
          </a:p>
          <a:p>
            <a:r>
              <a:rPr lang="en-US" dirty="0" err="1" smtClean="0"/>
              <a:t>Stackwalker</a:t>
            </a:r>
            <a:r>
              <a:rPr lang="en-US" dirty="0" smtClean="0"/>
              <a:t> optimizations</a:t>
            </a:r>
          </a:p>
          <a:p>
            <a:pPr lvl="1"/>
            <a:r>
              <a:rPr lang="en-US" dirty="0" smtClean="0"/>
              <a:t>Cache results between repeated walks on the same process</a:t>
            </a:r>
          </a:p>
          <a:p>
            <a:pPr lvl="1"/>
            <a:r>
              <a:rPr lang="en-US" dirty="0" smtClean="0"/>
              <a:t>log(n) lookup data structures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./configure --prefix=&lt;install </a:t>
            </a:r>
            <a:r>
              <a:rPr lang="en-US" dirty="0" err="1" smtClean="0"/>
              <a:t>dir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C++11 support</a:t>
            </a:r>
          </a:p>
          <a:p>
            <a:r>
              <a:rPr lang="en-US" dirty="0" err="1" smtClean="0"/>
              <a:t>BPatch_Set</a:t>
            </a:r>
            <a:r>
              <a:rPr lang="en-US" dirty="0" smtClean="0"/>
              <a:t> replaced with </a:t>
            </a:r>
            <a:r>
              <a:rPr lang="en-US" dirty="0" err="1" smtClean="0"/>
              <a:t>std</a:t>
            </a:r>
            <a:r>
              <a:rPr lang="en-US" dirty="0" smtClean="0"/>
              <a:t>::set</a:t>
            </a:r>
            <a:endParaRPr lang="en-US" dirty="0"/>
          </a:p>
          <a:p>
            <a:r>
              <a:rPr lang="en-US" dirty="0" smtClean="0"/>
              <a:t>Coming soon: </a:t>
            </a:r>
            <a:r>
              <a:rPr lang="en-US" dirty="0" err="1" smtClean="0"/>
              <a:t>CMake</a:t>
            </a:r>
            <a:endParaRPr lang="en-US" dirty="0" smtClean="0"/>
          </a:p>
          <a:p>
            <a:pPr lvl="1"/>
            <a:r>
              <a:rPr lang="en-US" dirty="0" err="1" smtClean="0"/>
              <a:t>CMake</a:t>
            </a:r>
            <a:r>
              <a:rPr lang="en-US" dirty="0" smtClean="0"/>
              <a:t> branch on git.dyninst.org</a:t>
            </a:r>
          </a:p>
          <a:p>
            <a:pPr lvl="1"/>
            <a:r>
              <a:rPr lang="en-US" dirty="0" smtClean="0"/>
              <a:t>x86-64/Linux works; x86, PPC, Windows on the list</a:t>
            </a:r>
            <a:endParaRPr lang="en-US" dirty="0"/>
          </a:p>
          <a:p>
            <a:r>
              <a:rPr lang="en-US" dirty="0" smtClean="0"/>
              <a:t>Thanks to our contributors!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requests?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injection</a:t>
            </a:r>
          </a:p>
          <a:p>
            <a:endParaRPr lang="en-US" sz="2000" dirty="0" smtClean="0"/>
          </a:p>
          <a:p>
            <a:r>
              <a:rPr lang="en-US" dirty="0" smtClean="0"/>
              <a:t>Function wrapping</a:t>
            </a:r>
          </a:p>
          <a:p>
            <a:endParaRPr lang="en-US" sz="2000" dirty="0" smtClean="0"/>
          </a:p>
          <a:p>
            <a:r>
              <a:rPr lang="en-US" dirty="0" smtClean="0"/>
              <a:t>Process groups</a:t>
            </a:r>
          </a:p>
          <a:p>
            <a:endParaRPr lang="en-US" sz="2000" dirty="0" smtClean="0"/>
          </a:p>
          <a:p>
            <a:r>
              <a:rPr lang="en-US" dirty="0" smtClean="0"/>
              <a:t>Loop expressions</a:t>
            </a:r>
          </a:p>
          <a:p>
            <a:endParaRPr lang="en-US" sz="2000" dirty="0"/>
          </a:p>
          <a:p>
            <a:r>
              <a:rPr lang="en-US" dirty="0" smtClean="0"/>
              <a:t>Binary modification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injection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261469"/>
            <a:ext cx="7196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ProccontrolAPI</a:t>
            </a:r>
            <a:r>
              <a:rPr lang="en-US" sz="2400" dirty="0" smtClean="0">
                <a:latin typeface="+mj-lt"/>
              </a:rPr>
              <a:t>::Process::</a:t>
            </a:r>
            <a:r>
              <a:rPr lang="en-US" sz="2400" dirty="0" err="1" smtClean="0">
                <a:latin typeface="+mj-lt"/>
              </a:rPr>
              <a:t>addLibrary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std</a:t>
            </a:r>
            <a:r>
              <a:rPr lang="en-US" sz="2400" dirty="0" smtClean="0">
                <a:latin typeface="+mj-lt"/>
              </a:rPr>
              <a:t>::string </a:t>
            </a:r>
            <a:r>
              <a:rPr lang="en-US" sz="2400" dirty="0" err="1" smtClean="0">
                <a:latin typeface="+mj-lt"/>
              </a:rPr>
              <a:t>libname</a:t>
            </a:r>
            <a:r>
              <a:rPr lang="en-US" sz="2400" dirty="0" smtClean="0">
                <a:latin typeface="+mj-lt"/>
              </a:rPr>
              <a:t>);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971800"/>
            <a:ext cx="861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char **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atoi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[1]);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Process::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Ptr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proc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Process::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attachProcess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proc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-&gt;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addLibrary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[2]);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70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wrapping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Refinement of function replacement</a:t>
            </a:r>
          </a:p>
          <a:p>
            <a:r>
              <a:rPr lang="en-US" dirty="0" smtClean="0"/>
              <a:t>Replaced function can still be used by tool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3254669"/>
            <a:ext cx="381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char **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*foo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(MEMSZ);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...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0639" y="3244244"/>
            <a:ext cx="48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traceMalloc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size)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writeTraceRecord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(size);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void *ret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(size);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writeTraceRecord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(ret);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return ret;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3798125"/>
            <a:ext cx="25907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traceMalloc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(MEMSZ);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996050" y="3833750"/>
            <a:ext cx="2209800" cy="31239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smtClean="0"/>
              <a:t>wrapping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056382"/>
            <a:ext cx="81387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BPatch_addressSpace</a:t>
            </a:r>
            <a:r>
              <a:rPr lang="en-US" sz="2400" dirty="0" smtClean="0">
                <a:latin typeface="+mj-lt"/>
              </a:rPr>
              <a:t>::</a:t>
            </a:r>
            <a:r>
              <a:rPr lang="en-US" sz="2400" dirty="0" err="1" smtClean="0">
                <a:latin typeface="+mj-lt"/>
              </a:rPr>
              <a:t>wrapFunction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BPatch_function</a:t>
            </a:r>
            <a:r>
              <a:rPr lang="en-US" sz="2400" dirty="0" smtClean="0">
                <a:latin typeface="+mj-lt"/>
              </a:rPr>
              <a:t> *old,</a:t>
            </a:r>
          </a:p>
          <a:p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				 </a:t>
            </a:r>
            <a:r>
              <a:rPr lang="en-US" sz="2400" dirty="0" err="1" smtClean="0">
                <a:latin typeface="+mj-lt"/>
              </a:rPr>
              <a:t>BPatch_function</a:t>
            </a:r>
            <a:r>
              <a:rPr lang="en-US" sz="2400" dirty="0" smtClean="0">
                <a:latin typeface="+mj-lt"/>
              </a:rPr>
              <a:t> *new,</a:t>
            </a:r>
          </a:p>
          <a:p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				 </a:t>
            </a:r>
            <a:r>
              <a:rPr lang="en-US" sz="2400" dirty="0" err="1" smtClean="0">
                <a:latin typeface="+mj-lt"/>
              </a:rPr>
              <a:t>SymtabAPI</a:t>
            </a:r>
            <a:r>
              <a:rPr lang="en-US" sz="2400" dirty="0" smtClean="0">
                <a:latin typeface="+mj-lt"/>
              </a:rPr>
              <a:t>::Symbol *</a:t>
            </a:r>
            <a:r>
              <a:rPr lang="en-US" sz="2400" dirty="0" err="1" smtClean="0">
                <a:latin typeface="+mj-lt"/>
              </a:rPr>
              <a:t>orig</a:t>
            </a:r>
            <a:r>
              <a:rPr lang="en-US" sz="2400" dirty="0" smtClean="0">
                <a:latin typeface="+mj-lt"/>
              </a:rPr>
              <a:t>);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254669"/>
            <a:ext cx="381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char **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*foo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(MEMSZ);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...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20639" y="3244244"/>
            <a:ext cx="480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tM_hook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traceMalloc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size)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writeTraceRecord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(size);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void *ret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tM_hook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(size);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writeTraceRecord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(ret);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return ret;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1219200" y="4536905"/>
            <a:ext cx="1524000" cy="615077"/>
          </a:xfrm>
          <a:prstGeom prst="wedgeRoundRectCallout">
            <a:avLst>
              <a:gd name="adj1" fmla="val -3810"/>
              <a:gd name="adj2" fmla="val -119351"/>
              <a:gd name="adj3" fmla="val 16667"/>
            </a:avLst>
          </a:prstGeom>
          <a:gradFill>
            <a:lin ang="5400000" scaled="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old</a:t>
            </a:r>
            <a:endParaRPr lang="en-US" sz="28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1199408" y="5715000"/>
            <a:ext cx="1524000" cy="615077"/>
          </a:xfrm>
          <a:prstGeom prst="wedgeRoundRectCallout">
            <a:avLst>
              <a:gd name="adj1" fmla="val 164501"/>
              <a:gd name="adj2" fmla="val -310491"/>
              <a:gd name="adj3" fmla="val 16667"/>
            </a:avLst>
          </a:prstGeom>
          <a:gradFill>
            <a:lin ang="5400000" scaled="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new</a:t>
            </a:r>
            <a:endParaRPr lang="en-US" sz="28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7391400" y="2438400"/>
            <a:ext cx="1524000" cy="615077"/>
          </a:xfrm>
          <a:prstGeom prst="wedgeRoundRectCallout">
            <a:avLst>
              <a:gd name="adj1" fmla="val -141732"/>
              <a:gd name="adj2" fmla="val 93027"/>
              <a:gd name="adj3" fmla="val 16667"/>
            </a:avLst>
          </a:prstGeom>
          <a:gradFill>
            <a:lin ang="5400000" scaled="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orig</a:t>
            </a:r>
            <a:endParaRPr lang="en-US" sz="2800" dirty="0"/>
          </a:p>
        </p:txBody>
      </p:sp>
      <p:sp>
        <p:nvSpPr>
          <p:cNvPr id="12" name="Oval 11"/>
          <p:cNvSpPr/>
          <p:nvPr/>
        </p:nvSpPr>
        <p:spPr>
          <a:xfrm>
            <a:off x="5996050" y="4379025"/>
            <a:ext cx="2209800" cy="312397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055" y="1058174"/>
            <a:ext cx="64088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n-lt"/>
              </a:rPr>
              <a:t>BPatch_addressSpace</a:t>
            </a:r>
            <a:r>
              <a:rPr lang="en-US" sz="2400" dirty="0" smtClean="0">
                <a:latin typeface="+mn-lt"/>
              </a:rPr>
              <a:t>::</a:t>
            </a:r>
            <a:r>
              <a:rPr lang="en-US" sz="2400" dirty="0" err="1" smtClean="0">
                <a:latin typeface="+mn-lt"/>
              </a:rPr>
              <a:t>wrapFunction</a:t>
            </a:r>
            <a:r>
              <a:rPr lang="en-US" sz="2400" dirty="0" smtClean="0">
                <a:latin typeface="+mn-lt"/>
              </a:rPr>
              <a:t>(</a:t>
            </a:r>
            <a:r>
              <a:rPr lang="en-US" sz="2400" dirty="0" err="1" smtClean="0">
                <a:latin typeface="+mn-lt"/>
              </a:rPr>
              <a:t>malloc</a:t>
            </a:r>
            <a:r>
              <a:rPr lang="en-US" sz="2400" dirty="0" smtClean="0">
                <a:latin typeface="+mn-lt"/>
              </a:rPr>
              <a:t>,</a:t>
            </a:r>
          </a:p>
          <a:p>
            <a:r>
              <a:rPr lang="en-US" sz="2400" dirty="0" smtClean="0">
                <a:latin typeface="+mn-lt"/>
              </a:rPr>
              <a:t>					 </a:t>
            </a:r>
            <a:r>
              <a:rPr lang="en-US" sz="2400" dirty="0" err="1" smtClean="0">
                <a:latin typeface="+mn-lt"/>
              </a:rPr>
              <a:t>traceMalloc</a:t>
            </a:r>
            <a:r>
              <a:rPr lang="en-US" sz="2400" dirty="0" smtClean="0">
                <a:latin typeface="+mn-lt"/>
              </a:rPr>
              <a:t>,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				 </a:t>
            </a:r>
            <a:r>
              <a:rPr lang="en-US" sz="2400" dirty="0" err="1" smtClean="0">
                <a:latin typeface="+mn-lt"/>
              </a:rPr>
              <a:t>tM_hook</a:t>
            </a:r>
            <a:r>
              <a:rPr lang="en-US" sz="2400" dirty="0" smtClean="0">
                <a:latin typeface="+mn-lt"/>
              </a:rPr>
              <a:t>);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386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tM_hook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version: only thing we could get to work!</a:t>
            </a:r>
          </a:p>
          <a:p>
            <a:r>
              <a:rPr lang="en-US" dirty="0" smtClean="0"/>
              <a:t>Naming the original function is hard</a:t>
            </a:r>
          </a:p>
          <a:p>
            <a:pPr lvl="1"/>
            <a:r>
              <a:rPr lang="en-US" dirty="0" smtClean="0"/>
              <a:t>Use original name: can’t tell when to replace</a:t>
            </a:r>
          </a:p>
          <a:p>
            <a:pPr lvl="1"/>
            <a:r>
              <a:rPr lang="en-US" dirty="0" err="1" smtClean="0"/>
              <a:t>ld</a:t>
            </a:r>
            <a:r>
              <a:rPr lang="en-US" dirty="0" smtClean="0"/>
              <a:t>: rename functions at link time</a:t>
            </a:r>
          </a:p>
          <a:p>
            <a:pPr lvl="1"/>
            <a:r>
              <a:rPr lang="en-US" dirty="0" smtClean="0"/>
              <a:t>MPI: weak symbols</a:t>
            </a:r>
          </a:p>
          <a:p>
            <a:r>
              <a:rPr lang="en-US" dirty="0" smtClean="0"/>
              <a:t>Our approach allows users to specify the name</a:t>
            </a:r>
          </a:p>
          <a:p>
            <a:pPr lvl="1"/>
            <a:r>
              <a:rPr lang="en-US" dirty="0" smtClean="0"/>
              <a:t>Works for dynamic instrumentation, binary rewriting</a:t>
            </a:r>
          </a:p>
          <a:p>
            <a:pPr lvl="1"/>
            <a:r>
              <a:rPr lang="en-US" dirty="0" smtClean="0"/>
              <a:t>Statically and dynamically linked binaries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6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2514600"/>
          </a:xfrm>
        </p:spPr>
        <p:txBody>
          <a:bodyPr/>
          <a:lstStyle/>
          <a:p>
            <a:r>
              <a:rPr lang="en-US" dirty="0" smtClean="0"/>
              <a:t>Motivating example: STAT on </a:t>
            </a:r>
            <a:r>
              <a:rPr lang="en-US" dirty="0" err="1" smtClean="0"/>
              <a:t>BlueGene</a:t>
            </a:r>
            <a:endParaRPr lang="en-US" dirty="0" smtClean="0"/>
          </a:p>
          <a:p>
            <a:r>
              <a:rPr lang="en-US" dirty="0" smtClean="0"/>
              <a:t>On BG/Q, </a:t>
            </a:r>
            <a:r>
              <a:rPr lang="en-US" i="1" dirty="0" smtClean="0"/>
              <a:t>everything </a:t>
            </a:r>
            <a:r>
              <a:rPr lang="en-US" dirty="0" smtClean="0"/>
              <a:t>is asynchronous</a:t>
            </a:r>
          </a:p>
          <a:p>
            <a:r>
              <a:rPr lang="en-US" dirty="0" smtClean="0"/>
              <a:t>External iteration forces serialization</a:t>
            </a:r>
          </a:p>
          <a:p>
            <a:r>
              <a:rPr lang="en-US" dirty="0" smtClean="0"/>
              <a:t>Internal iteration solves this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4114800"/>
            <a:ext cx="2895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5334000"/>
            <a:ext cx="2895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29200" y="4114800"/>
            <a:ext cx="2895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29200" y="5334000"/>
            <a:ext cx="2895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3657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Processes</a:t>
            </a:r>
            <a:endParaRPr lang="en-US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3657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Processes</a:t>
            </a:r>
            <a:endParaRPr lang="en-US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5421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Debugger</a:t>
            </a:r>
            <a:endParaRPr lang="en-US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5421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Debugger</a:t>
            </a:r>
            <a:endParaRPr lang="en-US" dirty="0">
              <a:latin typeface="+mn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04800" y="4142119"/>
            <a:ext cx="533400" cy="120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38200" y="4114800"/>
            <a:ext cx="863929" cy="1236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702129" y="4142119"/>
            <a:ext cx="626424" cy="11918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181600" y="4131831"/>
            <a:ext cx="381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372100" y="4131831"/>
            <a:ext cx="381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571506" y="4131831"/>
            <a:ext cx="381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762006" y="4131831"/>
            <a:ext cx="381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958938" y="4131831"/>
            <a:ext cx="381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328553" y="4142118"/>
            <a:ext cx="871847" cy="1191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477000" y="4131831"/>
            <a:ext cx="381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67500" y="4131831"/>
            <a:ext cx="381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858000" y="4131831"/>
            <a:ext cx="381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048500" y="4131831"/>
            <a:ext cx="381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239000" y="4131831"/>
            <a:ext cx="381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04800" y="3352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Serial: Read first </a:t>
            </a:r>
            <a:r>
              <a:rPr lang="en-US" dirty="0" err="1" smtClean="0">
                <a:latin typeface="+mn-lt"/>
              </a:rPr>
              <a:t>proc</a:t>
            </a:r>
            <a:r>
              <a:rPr lang="en-US" dirty="0" smtClean="0">
                <a:latin typeface="+mn-lt"/>
              </a:rPr>
              <a:t>, write first </a:t>
            </a:r>
            <a:r>
              <a:rPr lang="en-US" dirty="0" err="1" smtClean="0">
                <a:latin typeface="+mn-lt"/>
              </a:rPr>
              <a:t>proc</a:t>
            </a:r>
            <a:endParaRPr lang="en-US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19600" y="33528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Parallel: Read all </a:t>
            </a:r>
            <a:r>
              <a:rPr lang="en-US" dirty="0" err="1" smtClean="0">
                <a:latin typeface="+mn-lt"/>
              </a:rPr>
              <a:t>procs</a:t>
            </a:r>
            <a:r>
              <a:rPr lang="en-US" dirty="0" smtClean="0">
                <a:latin typeface="+mn-lt"/>
              </a:rPr>
              <a:t>, then write all </a:t>
            </a:r>
            <a:r>
              <a:rPr lang="en-US" dirty="0" err="1" smtClean="0">
                <a:latin typeface="+mn-lt"/>
              </a:rPr>
              <a:t>procs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810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groups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2693075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 in processes)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p-&gt;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stopProcess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 in processes)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walkStack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(p);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 in processes)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p-&gt;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continueProc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693075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processGroup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p(processes);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p-&gt;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stopProcs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p-&gt;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getCallStackUnwinding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p-&gt;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continueProcs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99013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Serial:</a:t>
            </a:r>
            <a:endParaRPr lang="en-US" sz="32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19812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Grouped: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039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DWARF 4 (</a:t>
            </a:r>
            <a:r>
              <a:rPr lang="en-US" dirty="0" err="1" smtClean="0"/>
              <a:t>gcc</a:t>
            </a:r>
            <a:r>
              <a:rPr lang="en-US" dirty="0" smtClean="0"/>
              <a:t> 4.7)</a:t>
            </a:r>
          </a:p>
          <a:p>
            <a:endParaRPr lang="en-US" dirty="0"/>
          </a:p>
          <a:p>
            <a:r>
              <a:rPr lang="en-US" dirty="0" smtClean="0"/>
              <a:t>Intel SSE 3 &amp; 4 (thanks to </a:t>
            </a:r>
            <a:r>
              <a:rPr lang="en-US" dirty="0" err="1" smtClean="0"/>
              <a:t>Gueye</a:t>
            </a:r>
            <a:r>
              <a:rPr lang="en-US" dirty="0" smtClean="0"/>
              <a:t> et. al. @ Bull)</a:t>
            </a:r>
          </a:p>
          <a:p>
            <a:endParaRPr lang="en-US" dirty="0"/>
          </a:p>
          <a:p>
            <a:r>
              <a:rPr lang="en-US" dirty="0" err="1" smtClean="0"/>
              <a:t>Stackwalking</a:t>
            </a:r>
            <a:r>
              <a:rPr lang="en-US" dirty="0" smtClean="0"/>
              <a:t> analysis stepper</a:t>
            </a:r>
          </a:p>
          <a:p>
            <a:endParaRPr lang="en-US" dirty="0"/>
          </a:p>
          <a:p>
            <a:r>
              <a:rPr lang="en-US" dirty="0" smtClean="0"/>
              <a:t>Rewriting static binaries with recent </a:t>
            </a:r>
            <a:r>
              <a:rPr lang="en-US" dirty="0" err="1" smtClean="0"/>
              <a:t>libc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7A98E-F463-4EFF-9142-213E9B58AC2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Modification with Dyninst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ag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26857</TotalTime>
  <Words>596</Words>
  <Application>Microsoft Office PowerPoint</Application>
  <PresentationFormat>On-screen Show (4:3)</PresentationFormat>
  <Paragraphs>181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blank page</vt:lpstr>
      <vt:lpstr>New Features in  Dyninst 8.0</vt:lpstr>
      <vt:lpstr>New Abstractions</vt:lpstr>
      <vt:lpstr>Library injection</vt:lpstr>
      <vt:lpstr>Function wrapping</vt:lpstr>
      <vt:lpstr>Function wrapping example</vt:lpstr>
      <vt:lpstr>Why tM_hook?</vt:lpstr>
      <vt:lpstr>Process groups</vt:lpstr>
      <vt:lpstr>Process groups interface</vt:lpstr>
      <vt:lpstr>Robustness</vt:lpstr>
      <vt:lpstr>Platforms</vt:lpstr>
      <vt:lpstr>Dyninst and the Components</vt:lpstr>
      <vt:lpstr>Optimizations</vt:lpstr>
      <vt:lpstr>Infrastructure changes</vt:lpstr>
      <vt:lpstr>Feature requests?</vt:lpstr>
    </vt:vector>
  </TitlesOfParts>
  <Company>The University of Wisconsin Computer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nater</dc:creator>
  <cp:lastModifiedBy>paradyn</cp:lastModifiedBy>
  <cp:revision>150</cp:revision>
  <dcterms:created xsi:type="dcterms:W3CDTF">2010-03-23T14:50:26Z</dcterms:created>
  <dcterms:modified xsi:type="dcterms:W3CDTF">2013-04-25T20:37:54Z</dcterms:modified>
</cp:coreProperties>
</file>