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9"/>
  </p:notesMasterIdLst>
  <p:sldIdLst>
    <p:sldId id="256" r:id="rId3"/>
    <p:sldId id="308" r:id="rId4"/>
    <p:sldId id="307" r:id="rId5"/>
    <p:sldId id="302" r:id="rId6"/>
    <p:sldId id="296" r:id="rId7"/>
    <p:sldId id="297" r:id="rId8"/>
    <p:sldId id="304" r:id="rId9"/>
    <p:sldId id="303" r:id="rId10"/>
    <p:sldId id="300" r:id="rId11"/>
    <p:sldId id="301" r:id="rId12"/>
    <p:sldId id="276" r:id="rId13"/>
    <p:sldId id="278" r:id="rId14"/>
    <p:sldId id="277" r:id="rId15"/>
    <p:sldId id="291" r:id="rId16"/>
    <p:sldId id="279" r:id="rId17"/>
    <p:sldId id="281" r:id="rId18"/>
    <p:sldId id="292" r:id="rId19"/>
    <p:sldId id="282" r:id="rId20"/>
    <p:sldId id="284" r:id="rId21"/>
    <p:sldId id="283" r:id="rId22"/>
    <p:sldId id="286" r:id="rId23"/>
    <p:sldId id="287" r:id="rId24"/>
    <p:sldId id="289" r:id="rId25"/>
    <p:sldId id="285" r:id="rId26"/>
    <p:sldId id="290" r:id="rId27"/>
    <p:sldId id="30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4D4D4D"/>
    <a:srgbClr val="1C1C1C"/>
    <a:srgbClr val="333333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660"/>
  </p:normalViewPr>
  <p:slideViewPr>
    <p:cSldViewPr>
      <p:cViewPr>
        <p:scale>
          <a:sx n="90" d="100"/>
          <a:sy n="90" d="100"/>
        </p:scale>
        <p:origin x="-50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501348-4384-4F06-92C4-5F95DD9B33B4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A2754B-5F54-4884-84BE-136870665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1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>
              <a:latin typeface="Helvetica" charset="0"/>
              <a:cs typeface="Helvetica" charset="0"/>
              <a:sym typeface="Helvetica" charset="0"/>
            </a:endParaRPr>
          </a:p>
          <a:p>
            <a:endParaRPr lang="en-US">
              <a:latin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2754B-5F54-4884-84BE-13687066593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29-May</a:t>
            </a:r>
            <a:r>
              <a:rPr lang="en-US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1, 2013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A98E-F463-4EFF-9142-213E9B58A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23FD-6385-4E68-9695-081850BDD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6680-6C50-4F8A-8173-EC176FA3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575-772E-43CD-81FE-FEEF878EA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8D91-3E67-4E25-8111-A1079BF96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F449-F09B-43FA-A84C-662C45DD4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89C7-B6C1-4131-965B-9CDAE87C1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DFB66C-D5F2-4001-A23A-50B294C76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6AA105-4BE3-497C-987D-F821FF14EE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Modifying Binaries with Dyninst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Andrew </a:t>
            </a:r>
            <a:r>
              <a:rPr lang="en-US" dirty="0" err="1" smtClean="0"/>
              <a:t>Bernat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1F8BA-1301-4AFE-8E0C-3BADEA92998A}" type="slidenum">
              <a:rPr lang="en-US"/>
              <a:pPr/>
              <a:t>10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Indirect validity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1805" y="991195"/>
            <a:ext cx="8947547" cy="2669977"/>
          </a:xfrm>
          <a:ln/>
        </p:spPr>
        <p:txBody>
          <a:bodyPr/>
          <a:lstStyle/>
          <a:p>
            <a:r>
              <a:rPr lang="en-US"/>
              <a:t>Transforming the CFG may alter indirect control flow</a:t>
            </a:r>
          </a:p>
          <a:p>
            <a:pPr marL="361639" lvl="1"/>
            <a:r>
              <a:rPr lang="en-US"/>
              <a:t>Corrupting a function pointer</a:t>
            </a:r>
          </a:p>
          <a:p>
            <a:pPr marL="361639" lvl="1"/>
            <a:r>
              <a:rPr lang="en-US"/>
              <a:t>Skipping a jump table guard predicate</a:t>
            </a:r>
          </a:p>
          <a:p>
            <a:r>
              <a:rPr lang="en-US"/>
              <a:t>Detect alterations with slicing-based analysis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rot="10800000" flipH="1">
            <a:off x="319236" y="5029200"/>
            <a:ext cx="8609335" cy="6697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 rot="-2700000">
            <a:off x="438858" y="5253169"/>
            <a:ext cx="469551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Valid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 rot="-2700000">
            <a:off x="4102236" y="5396044"/>
            <a:ext cx="910506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Unknown</a:t>
            </a:r>
          </a:p>
        </p:txBody>
      </p:sp>
      <p:sp>
        <p:nvSpPr>
          <p:cNvPr id="16394" name="Rectangle 10"/>
          <p:cNvSpPr>
            <a:spLocks/>
          </p:cNvSpPr>
          <p:nvPr/>
        </p:nvSpPr>
        <p:spPr bwMode="auto">
          <a:xfrm rot="-2700000">
            <a:off x="8145645" y="5363674"/>
            <a:ext cx="631583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Invalid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Binary Modification with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319236" y="3714750"/>
            <a:ext cx="1295400" cy="519112"/>
          </a:xfrm>
          <a:prstGeom prst="wedgeRoundRectCallout">
            <a:avLst>
              <a:gd name="adj1" fmla="val -22794"/>
              <a:gd name="adj2" fmla="val 19950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Allow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3106254" y="3714750"/>
            <a:ext cx="3048000" cy="900111"/>
          </a:xfrm>
          <a:prstGeom prst="wedgeRoundRectCallout">
            <a:avLst>
              <a:gd name="adj1" fmla="val -1544"/>
              <a:gd name="adj2" fmla="val 9509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Conservative: disallow</a:t>
            </a:r>
          </a:p>
          <a:p>
            <a:pPr algn="ctr"/>
            <a:r>
              <a:rPr lang="en-US" dirty="0" smtClean="0"/>
              <a:t>Middle ground: monitor</a:t>
            </a:r>
          </a:p>
          <a:p>
            <a:pPr algn="ctr"/>
            <a:r>
              <a:rPr lang="en-US" dirty="0" smtClean="0"/>
              <a:t>Optimistic: allow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7645871" y="3714750"/>
            <a:ext cx="1295400" cy="519112"/>
          </a:xfrm>
          <a:prstGeom prst="wedgeRoundRectCallout">
            <a:avLst>
              <a:gd name="adj1" fmla="val 28186"/>
              <a:gd name="adj2" fmla="val 19950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4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utoUpdateAnimBg="0"/>
      <p:bldP spid="16393" grpId="0" autoUpdateAnimBg="0"/>
      <p:bldP spid="16394" grpId="0" autoUpdateAnimBg="0"/>
      <p:bldP spid="2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</a:t>
            </a:r>
            <a:r>
              <a:rPr lang="en-US" dirty="0" err="1" smtClean="0"/>
              <a:t>PatchAPI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187159" y="1139687"/>
            <a:ext cx="4609854" cy="4880113"/>
            <a:chOff x="2187159" y="1139687"/>
            <a:chExt cx="4609854" cy="4880113"/>
          </a:xfrm>
        </p:grpSpPr>
        <p:sp>
          <p:nvSpPr>
            <p:cNvPr id="6" name="Rectangle 5"/>
            <p:cNvSpPr/>
            <p:nvPr/>
          </p:nvSpPr>
          <p:spPr>
            <a:xfrm rot="5400000">
              <a:off x="2052029" y="1274817"/>
              <a:ext cx="4880113" cy="46098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/>
            <a:lstStyle/>
            <a:p>
              <a:pPr algn="ctr"/>
              <a:r>
                <a:rPr lang="en-US" sz="3200" smtClean="0">
                  <a:latin typeface="Gill Sans MT" pitchFamily="34" charset="0"/>
                </a:rPr>
                <a:t>Dyninst</a:t>
              </a:r>
              <a:endParaRPr lang="en-US" sz="3200">
                <a:latin typeface="Gill Sans MT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2420030" y="3157939"/>
              <a:ext cx="1309728" cy="1249186"/>
              <a:chOff x="5902006" y="2288648"/>
              <a:chExt cx="1309728" cy="124918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5927355" y="2295255"/>
                <a:ext cx="1284378" cy="1242579"/>
              </a:xfrm>
              <a:prstGeom prst="rect">
                <a:avLst/>
              </a:prstGeom>
            </p:spPr>
          </p:pic>
          <p:sp>
            <p:nvSpPr>
              <p:cNvPr id="9" name="TextBox 21"/>
              <p:cNvSpPr txBox="1">
                <a:spLocks noChangeArrowheads="1"/>
              </p:cNvSpPr>
              <p:nvPr/>
            </p:nvSpPr>
            <p:spPr bwMode="auto">
              <a:xfrm>
                <a:off x="5902006" y="2288648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>
                    <a:solidFill>
                      <a:schemeClr val="bg1"/>
                    </a:solidFill>
                    <a:latin typeface="Gill Sans MT" pitchFamily="34" charset="0"/>
                  </a:rPr>
                  <a:t>   </a:t>
                </a:r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Parse</a:t>
                </a:r>
              </a:p>
              <a:p>
                <a:pPr algn="r"/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API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0" name="Group 45"/>
            <p:cNvGrpSpPr/>
            <p:nvPr/>
          </p:nvGrpSpPr>
          <p:grpSpPr>
            <a:xfrm>
              <a:off x="3856605" y="3169674"/>
              <a:ext cx="1309728" cy="1256214"/>
              <a:chOff x="7304683" y="2288648"/>
              <a:chExt cx="1309728" cy="1256214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7330032" y="2295255"/>
                <a:ext cx="1284378" cy="1249607"/>
              </a:xfrm>
              <a:prstGeom prst="rect">
                <a:avLst/>
              </a:prstGeom>
            </p:spPr>
          </p:pic>
          <p:sp>
            <p:nvSpPr>
              <p:cNvPr id="12" name="TextBox 24"/>
              <p:cNvSpPr txBox="1">
                <a:spLocks noChangeArrowheads="1"/>
              </p:cNvSpPr>
              <p:nvPr/>
            </p:nvSpPr>
            <p:spPr bwMode="auto">
              <a:xfrm>
                <a:off x="7304683" y="2288648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Dataflow API</a:t>
                </a: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412755" y="4603213"/>
              <a:ext cx="1309728" cy="1249607"/>
              <a:chOff x="4039426" y="4071694"/>
              <a:chExt cx="1309728" cy="1249607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7030A0">
                    <a:tint val="45000"/>
                    <a:satMod val="400000"/>
                  </a:srgbClr>
                </a:duotone>
                <a:extLst/>
              </a:blip>
              <a:stretch>
                <a:fillRect/>
              </a:stretch>
            </p:blipFill>
            <p:spPr bwMode="auto">
              <a:xfrm>
                <a:off x="4064776" y="4071694"/>
                <a:ext cx="1284378" cy="1249607"/>
              </a:xfrm>
              <a:prstGeom prst="rect">
                <a:avLst/>
              </a:prstGeom>
            </p:spPr>
          </p:pic>
          <p:sp>
            <p:nvSpPr>
              <p:cNvPr id="15" name="TextBox 27"/>
              <p:cNvSpPr txBox="1">
                <a:spLocks noChangeArrowheads="1"/>
              </p:cNvSpPr>
              <p:nvPr/>
            </p:nvSpPr>
            <p:spPr bwMode="auto">
              <a:xfrm>
                <a:off x="4039426" y="4071694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Proc</a:t>
                </a:r>
              </a:p>
              <a:p>
                <a:pPr algn="r"/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Control API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6" name="Group 28"/>
            <p:cNvGrpSpPr/>
            <p:nvPr/>
          </p:nvGrpSpPr>
          <p:grpSpPr>
            <a:xfrm>
              <a:off x="5300456" y="4602990"/>
              <a:ext cx="1328944" cy="1264410"/>
              <a:chOff x="7330032" y="5055099"/>
              <a:chExt cx="1328944" cy="126441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7330032" y="5055099"/>
                <a:ext cx="1284378" cy="1249409"/>
              </a:xfrm>
              <a:prstGeom prst="rect">
                <a:avLst/>
              </a:prstGeom>
            </p:spPr>
          </p:pic>
          <p:sp>
            <p:nvSpPr>
              <p:cNvPr id="18" name="TextBox 31"/>
              <p:cNvSpPr txBox="1">
                <a:spLocks noChangeArrowheads="1"/>
              </p:cNvSpPr>
              <p:nvPr/>
            </p:nvSpPr>
            <p:spPr bwMode="auto">
              <a:xfrm>
                <a:off x="7349248" y="5070323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Patch API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293181" y="3157199"/>
              <a:ext cx="1317003" cy="1249926"/>
              <a:chOff x="5460178" y="2702255"/>
              <a:chExt cx="1317003" cy="12499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5492803" y="2702574"/>
                <a:ext cx="1284378" cy="1249607"/>
              </a:xfrm>
              <a:prstGeom prst="rect">
                <a:avLst/>
              </a:prstGeom>
            </p:spPr>
          </p:pic>
          <p:sp>
            <p:nvSpPr>
              <p:cNvPr id="21" name="TextBox 31"/>
              <p:cNvSpPr txBox="1">
                <a:spLocks noChangeArrowheads="1"/>
              </p:cNvSpPr>
              <p:nvPr/>
            </p:nvSpPr>
            <p:spPr bwMode="auto">
              <a:xfrm>
                <a:off x="5460178" y="2702255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 sz="2200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Stack Walker API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856604" y="1748098"/>
              <a:ext cx="1309728" cy="1249925"/>
              <a:chOff x="4057500" y="2702255"/>
              <a:chExt cx="1309728" cy="1249925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2">
                    <a:lumMod val="75000"/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4082850" y="2702255"/>
                <a:ext cx="1284378" cy="1249925"/>
              </a:xfrm>
              <a:prstGeom prst="rect">
                <a:avLst/>
              </a:prstGeom>
            </p:spPr>
          </p:pic>
          <p:sp>
            <p:nvSpPr>
              <p:cNvPr id="24" name="TextBox 31"/>
              <p:cNvSpPr txBox="1">
                <a:spLocks noChangeArrowheads="1"/>
              </p:cNvSpPr>
              <p:nvPr/>
            </p:nvSpPr>
            <p:spPr bwMode="auto">
              <a:xfrm>
                <a:off x="4057500" y="2702255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 sz="2200" dirty="0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Gill Sans MT" pitchFamily="34" charset="0"/>
                  </a:rPr>
                  <a:t>DynC</a:t>
                </a:r>
                <a:endParaRPr lang="en-US" dirty="0" smtClean="0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endParaRPr lang="en-US" dirty="0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dirty="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 dirty="0" err="1">
                    <a:solidFill>
                      <a:schemeClr val="bg1"/>
                    </a:solidFill>
                    <a:latin typeface="Gill Sans MT" pitchFamily="34" charset="0"/>
                  </a:rPr>
                  <a:t>Dyninst</a:t>
                </a:r>
                <a:r>
                  <a:rPr lang="en-US" sz="900" dirty="0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endParaRPr lang="en-US" sz="900" dirty="0" smtClean="0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dirty="0" smtClean="0">
                    <a:solidFill>
                      <a:schemeClr val="bg1"/>
                    </a:solidFill>
                    <a:latin typeface="Gill Sans MT" pitchFamily="34" charset="0"/>
                  </a:rPr>
                  <a:t>Value-Added Library</a:t>
                </a:r>
                <a:endParaRPr lang="en-US" dirty="0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2370524" y="1742970"/>
              <a:ext cx="1326609" cy="1249925"/>
              <a:chOff x="5877849" y="920688"/>
              <a:chExt cx="1326609" cy="1249925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bg2">
                    <a:lumMod val="50000"/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5920080" y="920688"/>
                <a:ext cx="1284378" cy="1249925"/>
              </a:xfrm>
              <a:prstGeom prst="rect">
                <a:avLst/>
              </a:prstGeom>
            </p:spPr>
          </p:pic>
          <p:sp>
            <p:nvSpPr>
              <p:cNvPr id="27" name="TextBox 31"/>
              <p:cNvSpPr txBox="1">
                <a:spLocks noChangeArrowheads="1"/>
              </p:cNvSpPr>
              <p:nvPr/>
            </p:nvSpPr>
            <p:spPr bwMode="auto">
              <a:xfrm>
                <a:off x="5877849" y="920688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Ins="91440" anchor="b" anchorCtr="0">
                <a:noAutofit/>
              </a:bodyPr>
              <a:lstStyle/>
              <a:p>
                <a:pPr algn="r"/>
                <a:r>
                  <a:rPr lang="en-US" dirty="0" err="1" smtClean="0">
                    <a:solidFill>
                      <a:schemeClr val="bg1"/>
                    </a:solidFill>
                    <a:latin typeface="Gill Sans MT" pitchFamily="34" charset="0"/>
                  </a:rPr>
                  <a:t>Symtab</a:t>
                </a:r>
                <a:endParaRPr lang="en-US" dirty="0" smtClean="0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dirty="0" smtClean="0">
                    <a:solidFill>
                      <a:schemeClr val="bg1"/>
                    </a:solidFill>
                    <a:latin typeface="Gill Sans MT" pitchFamily="34" charset="0"/>
                  </a:rPr>
                  <a:t>API</a:t>
                </a:r>
                <a:endParaRPr lang="en-US" dirty="0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dirty="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 dirty="0" err="1">
                    <a:solidFill>
                      <a:schemeClr val="bg1"/>
                    </a:solidFill>
                    <a:latin typeface="Gill Sans MT" pitchFamily="34" charset="0"/>
                  </a:rPr>
                  <a:t>Dyninst</a:t>
                </a:r>
                <a:r>
                  <a:rPr lang="en-US" sz="900" dirty="0">
                    <a:solidFill>
                      <a:schemeClr val="bg1"/>
                    </a:solidFill>
                    <a:latin typeface="Gill Sans MT" pitchFamily="34" charset="0"/>
                  </a:rPr>
                  <a:t> Component</a:t>
                </a:r>
                <a:endParaRPr lang="en-US" dirty="0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8" name="Group 26"/>
            <p:cNvGrpSpPr/>
            <p:nvPr/>
          </p:nvGrpSpPr>
          <p:grpSpPr>
            <a:xfrm>
              <a:off x="5293181" y="1742970"/>
              <a:ext cx="1319253" cy="1249186"/>
              <a:chOff x="7287882" y="914400"/>
              <a:chExt cx="1319253" cy="124918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/>
              </a:blip>
              <a:stretch>
                <a:fillRect/>
              </a:stretch>
            </p:blipFill>
            <p:spPr bwMode="auto">
              <a:xfrm>
                <a:off x="7322757" y="921007"/>
                <a:ext cx="1284378" cy="1242579"/>
              </a:xfrm>
              <a:prstGeom prst="rect">
                <a:avLst/>
              </a:prstGeom>
            </p:spPr>
          </p:pic>
          <p:sp>
            <p:nvSpPr>
              <p:cNvPr id="30" name="TextBox 31"/>
              <p:cNvSpPr txBox="1">
                <a:spLocks noChangeArrowheads="1"/>
              </p:cNvSpPr>
              <p:nvPr/>
            </p:nvSpPr>
            <p:spPr bwMode="auto">
              <a:xfrm>
                <a:off x="7287882" y="914400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Ins="0" anchor="b" anchorCtr="0">
                <a:noAutofit/>
              </a:bodyPr>
              <a:lstStyle/>
              <a:p>
                <a:pPr algn="r"/>
                <a:r>
                  <a:rPr lang="en-US" sz="2200" smtClean="0">
                    <a:solidFill>
                      <a:schemeClr val="bg1"/>
                    </a:solidFill>
                    <a:latin typeface="Gill Sans MT" pitchFamily="34" charset="0"/>
                  </a:rPr>
                  <a:t>Instruction</a:t>
                </a:r>
              </a:p>
              <a:p>
                <a:pPr algn="r"/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API 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</a:t>
                </a:r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Component   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31" name="Group 28"/>
            <p:cNvGrpSpPr/>
            <p:nvPr/>
          </p:nvGrpSpPr>
          <p:grpSpPr>
            <a:xfrm>
              <a:off x="3881954" y="4603411"/>
              <a:ext cx="1309728" cy="1249409"/>
              <a:chOff x="7322757" y="5055099"/>
              <a:chExt cx="1309728" cy="1249409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 bwMode="auto">
              <a:xfrm>
                <a:off x="7330032" y="5055099"/>
                <a:ext cx="1284378" cy="1249409"/>
              </a:xfrm>
              <a:prstGeom prst="rect">
                <a:avLst/>
              </a:prstGeom>
            </p:spPr>
          </p:pic>
          <p:sp>
            <p:nvSpPr>
              <p:cNvPr id="33" name="TextBox 31"/>
              <p:cNvSpPr txBox="1">
                <a:spLocks noChangeArrowheads="1"/>
              </p:cNvSpPr>
              <p:nvPr/>
            </p:nvSpPr>
            <p:spPr bwMode="auto">
              <a:xfrm>
                <a:off x="7322757" y="5055099"/>
                <a:ext cx="1309728" cy="1249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b" anchorCtr="0">
                <a:noAutofit/>
              </a:bodyPr>
              <a:lstStyle/>
              <a:p>
                <a:pPr algn="r"/>
                <a:r>
                  <a:rPr lang="en-US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r>
                  <a:rPr lang="en-US" smtClean="0">
                    <a:solidFill>
                      <a:schemeClr val="bg1"/>
                    </a:solidFill>
                    <a:latin typeface="Gill Sans MT" pitchFamily="34" charset="0"/>
                  </a:rPr>
                  <a:t>Codegen</a:t>
                </a:r>
              </a:p>
              <a:p>
                <a:pPr algn="r"/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  <a:p>
                <a:pPr algn="r"/>
                <a:r>
                  <a:rPr lang="en-US" sz="900" smtClean="0">
                    <a:solidFill>
                      <a:schemeClr val="bg1"/>
                    </a:solidFill>
                    <a:latin typeface="Gill Sans MT" pitchFamily="34" charset="0"/>
                  </a:rPr>
                  <a:t>A </a:t>
                </a:r>
                <a:r>
                  <a:rPr lang="en-US" sz="900">
                    <a:solidFill>
                      <a:schemeClr val="bg1"/>
                    </a:solidFill>
                    <a:latin typeface="Gill Sans MT" pitchFamily="34" charset="0"/>
                  </a:rPr>
                  <a:t>Dyninst Component</a:t>
                </a:r>
                <a:endParaRPr lang="en-US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34" name="Oval 33"/>
          <p:cNvSpPr/>
          <p:nvPr/>
        </p:nvSpPr>
        <p:spPr>
          <a:xfrm>
            <a:off x="3200400" y="4425888"/>
            <a:ext cx="1676400" cy="1600200"/>
          </a:xfrm>
          <a:prstGeom prst="ellipse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5105400" y="1524000"/>
            <a:ext cx="4023360" cy="5181600"/>
          </a:xfrm>
        </p:spPr>
        <p:txBody>
          <a:bodyPr/>
          <a:lstStyle/>
          <a:p>
            <a:r>
              <a:rPr lang="en-US" sz="2400" dirty="0" smtClean="0"/>
              <a:t>Point/Snippet instrumentation interface</a:t>
            </a:r>
          </a:p>
          <a:p>
            <a:r>
              <a:rPr lang="en-US" sz="2400" dirty="0" smtClean="0"/>
              <a:t>Interactive modification interface</a:t>
            </a:r>
          </a:p>
          <a:p>
            <a:r>
              <a:rPr lang="en-US" sz="2400" dirty="0" smtClean="0"/>
              <a:t>Accessible from </a:t>
            </a:r>
            <a:r>
              <a:rPr lang="en-US" sz="2400" dirty="0" err="1" smtClean="0"/>
              <a:t>BPatch</a:t>
            </a:r>
            <a:endParaRPr lang="en-US" sz="2400" dirty="0" smtClean="0"/>
          </a:p>
          <a:p>
            <a:r>
              <a:rPr lang="en-US" sz="2400" dirty="0" smtClean="0"/>
              <a:t>Changes </a:t>
            </a:r>
            <a:r>
              <a:rPr lang="en-US" sz="2400" i="1" dirty="0" smtClean="0"/>
              <a:t>not</a:t>
            </a:r>
            <a:r>
              <a:rPr lang="en-US" sz="2400" dirty="0" smtClean="0"/>
              <a:t> reflected at </a:t>
            </a:r>
            <a:r>
              <a:rPr lang="en-US" sz="2400" dirty="0" err="1" smtClean="0"/>
              <a:t>BPatch</a:t>
            </a:r>
            <a:r>
              <a:rPr lang="en-US" sz="2400" dirty="0" smtClean="0"/>
              <a:t> layer</a:t>
            </a:r>
          </a:p>
          <a:p>
            <a:r>
              <a:rPr lang="en-US" sz="2400" dirty="0" smtClean="0"/>
              <a:t>Callbacks for updating user data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-0.20799 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PatchAPI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CFG classes</a:t>
            </a:r>
          </a:p>
          <a:p>
            <a:pPr lvl="1"/>
            <a:r>
              <a:rPr lang="en-US" dirty="0" err="1" smtClean="0"/>
              <a:t>PatchBlock</a:t>
            </a:r>
            <a:r>
              <a:rPr lang="en-US" dirty="0" smtClean="0"/>
              <a:t>, </a:t>
            </a:r>
            <a:r>
              <a:rPr lang="en-US" dirty="0" err="1" smtClean="0"/>
              <a:t>PatchEdge</a:t>
            </a:r>
            <a:r>
              <a:rPr lang="en-US" dirty="0" smtClean="0"/>
              <a:t>, </a:t>
            </a:r>
            <a:r>
              <a:rPr lang="en-US" dirty="0" err="1" smtClean="0"/>
              <a:t>PatchFunction</a:t>
            </a:r>
            <a:endParaRPr lang="en-US" dirty="0" smtClean="0"/>
          </a:p>
          <a:p>
            <a:r>
              <a:rPr lang="en-US" dirty="0" smtClean="0"/>
              <a:t>Binary file class</a:t>
            </a:r>
          </a:p>
          <a:p>
            <a:pPr lvl="1"/>
            <a:r>
              <a:rPr lang="en-US" dirty="0" err="1" smtClean="0"/>
              <a:t>PatchObject</a:t>
            </a:r>
            <a:endParaRPr lang="en-US" dirty="0" smtClean="0"/>
          </a:p>
          <a:p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Point, </a:t>
            </a:r>
            <a:r>
              <a:rPr lang="en-US" dirty="0" err="1" smtClean="0"/>
              <a:t>PatchMgr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Modification</a:t>
            </a:r>
          </a:p>
          <a:p>
            <a:pPr lvl="1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PatchModifier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PatchCallback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99171" y="3757583"/>
            <a:ext cx="1400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Snippet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MySnippet</a:t>
            </a:r>
            <a:r>
              <a:rPr lang="en-US" dirty="0" smtClean="0"/>
              <a:t> : public </a:t>
            </a:r>
            <a:r>
              <a:rPr lang="en-US" dirty="0" err="1" smtClean="0"/>
              <a:t>PatchAPI</a:t>
            </a:r>
            <a:r>
              <a:rPr lang="en-US" dirty="0" smtClean="0"/>
              <a:t>::Snippet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ool</a:t>
            </a:r>
            <a:r>
              <a:rPr lang="en-US" dirty="0" smtClean="0"/>
              <a:t> generate(Point *point, Buffer &amp;buffer)</a:t>
            </a:r>
            <a:endParaRPr lang="en-US" dirty="0"/>
          </a:p>
          <a:p>
            <a:pPr lvl="1"/>
            <a:r>
              <a:rPr lang="en-US" dirty="0" smtClean="0"/>
              <a:t>Point provides context for code generation</a:t>
            </a:r>
          </a:p>
          <a:p>
            <a:pPr lvl="1"/>
            <a:r>
              <a:rPr lang="en-US" dirty="0" smtClean="0"/>
              <a:t>Buffer is a code container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Snippet::</a:t>
            </a:r>
            <a:r>
              <a:rPr lang="en-US" dirty="0" err="1" smtClean="0"/>
              <a:t>Ptr</a:t>
            </a:r>
            <a:r>
              <a:rPr lang="en-US" dirty="0" smtClean="0"/>
              <a:t> </a:t>
            </a:r>
            <a:r>
              <a:rPr lang="en-US" dirty="0" err="1" smtClean="0"/>
              <a:t>PatchAPI</a:t>
            </a:r>
            <a:r>
              <a:rPr lang="en-US" dirty="0" smtClean="0"/>
              <a:t>::convert(</a:t>
            </a:r>
            <a:r>
              <a:rPr lang="en-US" dirty="0" err="1" smtClean="0"/>
              <a:t>BPatch_snippet</a:t>
            </a:r>
            <a:r>
              <a:rPr lang="en-US" dirty="0" smtClean="0"/>
              <a:t> *)</a:t>
            </a:r>
          </a:p>
          <a:p>
            <a:pPr lvl="1"/>
            <a:r>
              <a:rPr lang="en-US" dirty="0" smtClean="0"/>
              <a:t>Convert </a:t>
            </a:r>
            <a:r>
              <a:rPr lang="en-US" dirty="0" err="1" smtClean="0"/>
              <a:t>BPatch_snippets</a:t>
            </a:r>
            <a:r>
              <a:rPr lang="en-US" dirty="0" smtClean="0"/>
              <a:t> to </a:t>
            </a:r>
            <a:r>
              <a:rPr lang="en-US" dirty="0" err="1" smtClean="0"/>
              <a:t>PatchAPI</a:t>
            </a:r>
            <a:r>
              <a:rPr lang="en-US" dirty="0" smtClean="0"/>
              <a:t> snippets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PatchModifier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bool</a:t>
            </a:r>
            <a:r>
              <a:rPr lang="en-US" dirty="0" smtClean="0"/>
              <a:t> redirect(</a:t>
            </a:r>
            <a:r>
              <a:rPr lang="en-US" dirty="0" err="1" smtClean="0"/>
              <a:t>PatchEdge</a:t>
            </a:r>
            <a:r>
              <a:rPr lang="en-US" dirty="0" smtClean="0"/>
              <a:t> *, </a:t>
            </a:r>
            <a:r>
              <a:rPr lang="en-US" dirty="0" err="1" smtClean="0"/>
              <a:t>PatchBlock</a:t>
            </a:r>
            <a:r>
              <a:rPr lang="en-US" dirty="0" smtClean="0"/>
              <a:t> *);</a:t>
            </a:r>
          </a:p>
          <a:p>
            <a:r>
              <a:rPr lang="en-US" dirty="0" err="1" smtClean="0"/>
              <a:t>PatchBlock</a:t>
            </a:r>
            <a:r>
              <a:rPr lang="en-US" dirty="0" smtClean="0"/>
              <a:t> *split(</a:t>
            </a:r>
            <a:r>
              <a:rPr lang="en-US" dirty="0" err="1" smtClean="0"/>
              <a:t>PatchBlock</a:t>
            </a:r>
            <a:r>
              <a:rPr lang="en-US" dirty="0" smtClean="0"/>
              <a:t> *, Address);</a:t>
            </a:r>
          </a:p>
          <a:p>
            <a:r>
              <a:rPr lang="en-US" dirty="0" err="1" smtClean="0"/>
              <a:t>bool</a:t>
            </a:r>
            <a:r>
              <a:rPr lang="en-US" dirty="0" smtClean="0"/>
              <a:t> remove(vector&lt;</a:t>
            </a:r>
            <a:r>
              <a:rPr lang="en-US" dirty="0" err="1" smtClean="0"/>
              <a:t>PatchBlock</a:t>
            </a:r>
            <a:r>
              <a:rPr lang="en-US" dirty="0" smtClean="0"/>
              <a:t> *&gt;);</a:t>
            </a:r>
          </a:p>
          <a:p>
            <a:r>
              <a:rPr lang="en-US" dirty="0" err="1" smtClean="0"/>
              <a:t>bool</a:t>
            </a:r>
            <a:r>
              <a:rPr lang="en-US" dirty="0" smtClean="0"/>
              <a:t> remove(</a:t>
            </a:r>
            <a:r>
              <a:rPr lang="en-US" dirty="0" err="1" smtClean="0"/>
              <a:t>PatchFunction</a:t>
            </a:r>
            <a:r>
              <a:rPr lang="en-US" dirty="0" smtClean="0"/>
              <a:t> *);</a:t>
            </a:r>
          </a:p>
          <a:p>
            <a:r>
              <a:rPr lang="en-US" dirty="0" err="1" smtClean="0"/>
              <a:t>InsertedCode</a:t>
            </a:r>
            <a:r>
              <a:rPr lang="en-US" dirty="0" smtClean="0"/>
              <a:t>::</a:t>
            </a:r>
            <a:r>
              <a:rPr lang="en-US" dirty="0" err="1" smtClean="0"/>
              <a:t>Ptr</a:t>
            </a:r>
            <a:r>
              <a:rPr lang="en-US" dirty="0" smtClean="0"/>
              <a:t> insert(</a:t>
            </a:r>
            <a:r>
              <a:rPr lang="en-US" dirty="0" err="1" smtClean="0"/>
              <a:t>PatchObject</a:t>
            </a:r>
            <a:r>
              <a:rPr lang="en-US" dirty="0" smtClean="0"/>
              <a:t> *,</a:t>
            </a:r>
          </a:p>
          <a:p>
            <a:pPr>
              <a:buNone/>
            </a:pPr>
            <a:r>
              <a:rPr lang="en-US" dirty="0" smtClean="0"/>
              <a:t>                                        </a:t>
            </a:r>
            <a:r>
              <a:rPr lang="en-US" dirty="0" err="1" smtClean="0"/>
              <a:t>SnippetPtr</a:t>
            </a:r>
            <a:r>
              <a:rPr lang="en-US" dirty="0" smtClean="0"/>
              <a:t>, Point *);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InsertedCode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PatchBlock</a:t>
            </a:r>
            <a:r>
              <a:rPr lang="en-US" dirty="0" smtClean="0"/>
              <a:t> *entry()</a:t>
            </a:r>
          </a:p>
          <a:p>
            <a:pPr lvl="2"/>
            <a:r>
              <a:rPr lang="en-US" dirty="0" smtClean="0"/>
              <a:t>vector&lt;</a:t>
            </a:r>
            <a:r>
              <a:rPr lang="en-US" dirty="0" err="1" smtClean="0"/>
              <a:t>PatchEdge</a:t>
            </a:r>
            <a:r>
              <a:rPr lang="en-US" dirty="0" smtClean="0"/>
              <a:t> *&gt; &amp;exits()</a:t>
            </a:r>
          </a:p>
          <a:p>
            <a:pPr lvl="2"/>
            <a:r>
              <a:rPr lang="en-US" dirty="0" smtClean="0"/>
              <a:t>set&lt;</a:t>
            </a:r>
            <a:r>
              <a:rPr lang="en-US" dirty="0" err="1" smtClean="0"/>
              <a:t>PatchBlock</a:t>
            </a:r>
            <a:r>
              <a:rPr lang="en-US" dirty="0" smtClean="0"/>
              <a:t> *&gt; &amp;blocks()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PatchCallback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Interface class for CFG modification updates</a:t>
            </a:r>
          </a:p>
          <a:p>
            <a:r>
              <a:rPr lang="en-US" smtClean="0"/>
              <a:t>Register one (or more) child classes</a:t>
            </a:r>
          </a:p>
          <a:p>
            <a:r>
              <a:rPr lang="en-US" smtClean="0"/>
              <a:t>Notify on CFG element:</a:t>
            </a:r>
          </a:p>
          <a:p>
            <a:pPr lvl="1"/>
            <a:r>
              <a:rPr lang="en-US" smtClean="0"/>
              <a:t>Creation</a:t>
            </a:r>
          </a:p>
          <a:p>
            <a:pPr lvl="1"/>
            <a:r>
              <a:rPr lang="en-US" smtClean="0"/>
              <a:t>Destruction</a:t>
            </a:r>
          </a:p>
          <a:p>
            <a:pPr lvl="1"/>
            <a:r>
              <a:rPr lang="en-US" smtClean="0"/>
              <a:t>Block splitting</a:t>
            </a:r>
          </a:p>
          <a:p>
            <a:pPr lvl="1"/>
            <a:r>
              <a:rPr lang="en-US" smtClean="0"/>
              <a:t>New in-edge or out-edge</a:t>
            </a:r>
          </a:p>
          <a:p>
            <a:pPr lvl="1"/>
            <a:r>
              <a:rPr lang="en-US" smtClean="0"/>
              <a:t>Removed in-edge or out-edge</a:t>
            </a:r>
          </a:p>
          <a:p>
            <a:r>
              <a:rPr lang="en-US" smtClean="0"/>
              <a:t>Notify on Point creation, destruction, or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Hot Patching Apache Vulnerability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Apache 2.2.21 has several vulnerabilities:</a:t>
            </a:r>
          </a:p>
          <a:p>
            <a:pPr lvl="1"/>
            <a:r>
              <a:rPr lang="en-US" smtClean="0"/>
              <a:t>Using reverse proxy to access arbitrary server</a:t>
            </a:r>
          </a:p>
          <a:p>
            <a:pPr lvl="1"/>
            <a:r>
              <a:rPr lang="en-US" smtClean="0"/>
              <a:t>Privilege escalation via .htaccess file</a:t>
            </a:r>
          </a:p>
          <a:p>
            <a:pPr lvl="1"/>
            <a:r>
              <a:rPr lang="en-US" smtClean="0"/>
              <a:t>Denial of service with badly formatted cookie</a:t>
            </a:r>
          </a:p>
          <a:p>
            <a:pPr lvl="1"/>
            <a:r>
              <a:rPr lang="en-US" smtClean="0"/>
              <a:t>(and others)</a:t>
            </a:r>
          </a:p>
          <a:p>
            <a:r>
              <a:rPr lang="en-US" smtClean="0"/>
              <a:t>We used binary modification to patch these flaws</a:t>
            </a:r>
          </a:p>
          <a:p>
            <a:pPr lvl="1"/>
            <a:r>
              <a:rPr lang="en-US" smtClean="0"/>
              <a:t>Act on unprepared, executing httpd daemon</a:t>
            </a:r>
          </a:p>
          <a:p>
            <a:pPr lvl="1"/>
            <a:r>
              <a:rPr lang="en-US" smtClean="0"/>
              <a:t>Do not rely on specific compiler version(s)</a:t>
            </a:r>
          </a:p>
          <a:p>
            <a:pPr lvl="1"/>
            <a:r>
              <a:rPr lang="en-US" smtClean="0"/>
              <a:t>Create “click to run” patching tool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CVE-2011-3368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proxy functionality broken in Apache</a:t>
            </a:r>
          </a:p>
          <a:p>
            <a:pPr lvl="1"/>
            <a:r>
              <a:rPr lang="en-US" dirty="0" smtClean="0"/>
              <a:t>Introduced in 1.3.x</a:t>
            </a:r>
          </a:p>
          <a:p>
            <a:pPr lvl="1"/>
            <a:r>
              <a:rPr lang="en-US" dirty="0" smtClean="0"/>
              <a:t>Fixed in 2.3.15 (released November 16, 2011)</a:t>
            </a:r>
          </a:p>
          <a:p>
            <a:r>
              <a:rPr lang="en-US" dirty="0" smtClean="0"/>
              <a:t>Attacker sends illegal URI</a:t>
            </a:r>
          </a:p>
          <a:p>
            <a:pPr lvl="1"/>
            <a:r>
              <a:rPr lang="en-US" dirty="0" smtClean="0"/>
              <a:t>GET @</a:t>
            </a:r>
            <a:r>
              <a:rPr lang="en-US" dirty="0" err="1" smtClean="0"/>
              <a:t>hiddenServer</a:t>
            </a:r>
            <a:r>
              <a:rPr lang="en-US" dirty="0" smtClean="0"/>
              <a:t>/</a:t>
            </a:r>
            <a:r>
              <a:rPr lang="en-US" dirty="0" err="1" smtClean="0"/>
              <a:t>hiddenFile</a:t>
            </a:r>
            <a:endParaRPr lang="en-US" dirty="0" smtClean="0"/>
          </a:p>
          <a:p>
            <a:r>
              <a:rPr lang="en-US" dirty="0" smtClean="0"/>
              <a:t>Proxy incorrectly forwards request</a:t>
            </a:r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proxy@hiddenServer</a:t>
            </a:r>
            <a:r>
              <a:rPr lang="en-US" dirty="0" smtClean="0"/>
              <a:t>/</a:t>
            </a:r>
            <a:r>
              <a:rPr lang="en-US" dirty="0" err="1" smtClean="0"/>
              <a:t>hiddenFile</a:t>
            </a:r>
            <a:endParaRPr lang="en-US" dirty="0" smtClean="0"/>
          </a:p>
          <a:p>
            <a:r>
              <a:rPr lang="en-US" dirty="0" smtClean="0"/>
              <a:t>Attacker can access </a:t>
            </a:r>
            <a:r>
              <a:rPr lang="en-US" smtClean="0"/>
              <a:t>internal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Hot Patching 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CFG “fingerprint” that identifies patch site(s)</a:t>
            </a:r>
          </a:p>
          <a:p>
            <a:pPr lvl="1"/>
            <a:r>
              <a:rPr lang="en-US" smtClean="0"/>
              <a:t>Do not rely on addresses, functions, or particular instruction sequences</a:t>
            </a:r>
          </a:p>
          <a:p>
            <a:r>
              <a:rPr lang="en-US" smtClean="0"/>
              <a:t>Create snippets from security patch file</a:t>
            </a:r>
          </a:p>
          <a:p>
            <a:pPr lvl="1"/>
            <a:r>
              <a:rPr lang="en-US" smtClean="0"/>
              <a:t>Access and update local variables</a:t>
            </a:r>
          </a:p>
          <a:p>
            <a:pPr lvl="1"/>
            <a:r>
              <a:rPr lang="en-US" smtClean="0"/>
              <a:t>Insert conditional error handling</a:t>
            </a:r>
          </a:p>
          <a:p>
            <a:r>
              <a:rPr lang="en-US" smtClean="0"/>
              <a:t>Modify binary to incorporate new code</a:t>
            </a:r>
          </a:p>
          <a:p>
            <a:pPr lvl="1"/>
            <a:r>
              <a:rPr lang="en-US" smtClean="0"/>
              <a:t>Matching patch file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Patch File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632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  ap_parse_uri(r, uri);</a:t>
            </a:r>
            <a:br>
              <a:rPr lang="en-US" smtClean="0">
                <a:latin typeface="Consolas" pitchFamily="49" charset="0"/>
              </a:rPr>
            </a:br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+ if (r-&gt;method_number != M_CONNECT</a:t>
            </a:r>
          </a:p>
          <a:p>
            <a:r>
              <a:rPr lang="en-US" smtClean="0">
                <a:latin typeface="Consolas" pitchFamily="49" charset="0"/>
              </a:rPr>
              <a:t>+     &amp;&amp; !r-&gt;parsed_uri.scheme</a:t>
            </a:r>
          </a:p>
          <a:p>
            <a:r>
              <a:rPr lang="en-US" smtClean="0">
                <a:latin typeface="Consolas" pitchFamily="49" charset="0"/>
              </a:rPr>
              <a:t>+     &amp;&amp; uri[0] != ‘/’</a:t>
            </a:r>
          </a:p>
          <a:p>
            <a:r>
              <a:rPr lang="en-US" smtClean="0">
                <a:latin typeface="Consolas" pitchFamily="49" charset="0"/>
              </a:rPr>
              <a:t>+     &amp;&amp; !(uri[0] == ‘*’ &amp;&amp; uri[1] == ‘\0’)) {</a:t>
            </a:r>
          </a:p>
          <a:p>
            <a:r>
              <a:rPr lang="en-US" smtClean="0">
                <a:latin typeface="Consolas" pitchFamily="49" charset="0"/>
              </a:rPr>
              <a:t>+   r-&gt;args = NULL;</a:t>
            </a:r>
          </a:p>
          <a:p>
            <a:r>
              <a:rPr lang="en-US" smtClean="0">
                <a:latin typeface="Consolas" pitchFamily="49" charset="0"/>
              </a:rPr>
              <a:t>+   r-&gt;hostname = NULL;</a:t>
            </a:r>
          </a:p>
          <a:p>
            <a:r>
              <a:rPr lang="en-US" smtClean="0">
                <a:latin typeface="Consolas" pitchFamily="49" charset="0"/>
              </a:rPr>
              <a:t>+   r-&gt;status = HTTP_BAD_REQUEST;</a:t>
            </a:r>
          </a:p>
          <a:p>
            <a:r>
              <a:rPr lang="en-US" smtClean="0">
                <a:latin typeface="Consolas" pitchFamily="49" charset="0"/>
              </a:rPr>
              <a:t>+ }</a:t>
            </a:r>
            <a:endParaRPr lang="en-US">
              <a:latin typeface="Consolas" pitchFamily="49" charset="0"/>
            </a:endParaRP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  if (ll[0]) {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r-&gt;assbackwards = 0;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pro = ll;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...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6705600" y="1600200"/>
            <a:ext cx="2133600" cy="762000"/>
          </a:xfrm>
          <a:prstGeom prst="borderCallout1">
            <a:avLst>
              <a:gd name="adj1" fmla="val 17386"/>
              <a:gd name="adj2" fmla="val -541"/>
              <a:gd name="adj3" fmla="val 111136"/>
              <a:gd name="adj4" fmla="val -8411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Error Condition</a:t>
            </a:r>
          </a:p>
          <a:p>
            <a:pPr algn="ctr"/>
            <a:r>
              <a:rPr lang="en-US" smtClean="0"/>
              <a:t>Detection</a:t>
            </a:r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6781800" y="4267200"/>
            <a:ext cx="2133600" cy="762000"/>
          </a:xfrm>
          <a:prstGeom prst="borderCallout1">
            <a:avLst>
              <a:gd name="adj1" fmla="val 17386"/>
              <a:gd name="adj2" fmla="val -541"/>
              <a:gd name="adj3" fmla="val -45682"/>
              <a:gd name="adj4" fmla="val -9482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Error Handling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vs.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Instrumentation:</a:t>
            </a:r>
          </a:p>
          <a:p>
            <a:pPr lvl="1"/>
            <a:r>
              <a:rPr lang="en-US" dirty="0" smtClean="0"/>
              <a:t>Inserts logically orthogonal code into a program</a:t>
            </a:r>
          </a:p>
          <a:p>
            <a:pPr lvl="1"/>
            <a:r>
              <a:rPr lang="en-US" dirty="0" smtClean="0"/>
              <a:t>Does not alter the original CFG</a:t>
            </a:r>
          </a:p>
          <a:p>
            <a:pPr lvl="1"/>
            <a:r>
              <a:rPr lang="en-US" dirty="0" smtClean="0"/>
              <a:t>Has no cumulative effect on the original program</a:t>
            </a:r>
          </a:p>
          <a:p>
            <a:pPr lvl="1"/>
            <a:r>
              <a:rPr lang="en-US" dirty="0" smtClean="0"/>
              <a:t>Single-entry, single-exit</a:t>
            </a:r>
          </a:p>
          <a:p>
            <a:r>
              <a:rPr lang="en-US" dirty="0" smtClean="0"/>
              <a:t>Modification:</a:t>
            </a:r>
          </a:p>
          <a:p>
            <a:pPr lvl="1"/>
            <a:r>
              <a:rPr lang="en-US" dirty="0" smtClean="0"/>
              <a:t>Changes become part of the original CFG</a:t>
            </a:r>
          </a:p>
          <a:p>
            <a:pPr lvl="1"/>
            <a:r>
              <a:rPr lang="en-US" dirty="0" smtClean="0"/>
              <a:t>May alter behavior of the original code</a:t>
            </a:r>
          </a:p>
          <a:p>
            <a:pPr lvl="1"/>
            <a:r>
              <a:rPr lang="en-US" dirty="0" smtClean="0"/>
              <a:t>Should not cause unexpected side-effects!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Fingerprinting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297068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ap_parse_uri(r, uri);</a:t>
            </a:r>
          </a:p>
          <a:p>
            <a:r>
              <a:rPr lang="en-US" smtClean="0">
                <a:latin typeface="Consolas" pitchFamily="49" charset="0"/>
              </a:rPr>
              <a:t>if (ll[0]) {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r-&gt;assbackwards = 0;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pro = ll;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len = strlen(ll);</a:t>
            </a:r>
          </a:p>
          <a:p>
            <a:r>
              <a:rPr lang="en-US" smtClean="0">
                <a:latin typeface="Consolas" pitchFamily="49" charset="0"/>
              </a:rPr>
              <a:t>}</a:t>
            </a:r>
          </a:p>
          <a:p>
            <a:r>
              <a:rPr lang="en-US" smtClean="0">
                <a:latin typeface="Consolas" pitchFamily="49" charset="0"/>
              </a:rPr>
              <a:t>else {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r-&gt;assbackwards = 1;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pro = “HTTP/0.9”;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len = 8;</a:t>
            </a:r>
          </a:p>
          <a:p>
            <a:r>
              <a:rPr lang="en-US" smtClean="0">
                <a:latin typeface="Consolas" pitchFamily="49" charset="0"/>
              </a:rPr>
              <a:t>}</a:t>
            </a: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5045075" y="3057525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5486400" y="3810000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4605337" y="381000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0" name="AutoShape 38"/>
          <p:cNvCxnSpPr>
            <a:cxnSpLocks noChangeShapeType="1"/>
            <a:stCxn id="7" idx="2"/>
            <a:endCxn id="9" idx="0"/>
          </p:cNvCxnSpPr>
          <p:nvPr/>
        </p:nvCxnSpPr>
        <p:spPr bwMode="auto">
          <a:xfrm rot="5400000">
            <a:off x="4869408" y="3413537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1" name="AutoShape 38"/>
          <p:cNvCxnSpPr>
            <a:cxnSpLocks noChangeShapeType="1"/>
            <a:stCxn id="7" idx="2"/>
            <a:endCxn id="8" idx="0"/>
          </p:cNvCxnSpPr>
          <p:nvPr/>
        </p:nvCxnSpPr>
        <p:spPr bwMode="auto">
          <a:xfrm rot="16200000" flipH="1">
            <a:off x="5309674" y="3413536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5029200" y="518160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3" name="AutoShape 3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4551362" y="4483893"/>
            <a:ext cx="9715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4" name="AutoShape 38"/>
          <p:cNvCxnSpPr>
            <a:cxnSpLocks noChangeShapeType="1"/>
            <a:stCxn id="8" idx="2"/>
            <a:endCxn id="35" idx="0"/>
          </p:cNvCxnSpPr>
          <p:nvPr/>
        </p:nvCxnSpPr>
        <p:spPr bwMode="auto">
          <a:xfrm rot="16200000" flipH="1">
            <a:off x="6386909" y="3529409"/>
            <a:ext cx="209550" cy="15708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5" name="Oval 14"/>
          <p:cNvSpPr/>
          <p:nvPr/>
        </p:nvSpPr>
        <p:spPr>
          <a:xfrm>
            <a:off x="6324600" y="2286000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ap_parse_uri</a:t>
            </a:r>
            <a:endParaRPr lang="en-US"/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5029200" y="144780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27" name="AutoShape 38"/>
          <p:cNvCxnSpPr>
            <a:cxnSpLocks noChangeShapeType="1"/>
            <a:stCxn id="26" idx="2"/>
            <a:endCxn id="15" idx="0"/>
          </p:cNvCxnSpPr>
          <p:nvPr/>
        </p:nvCxnSpPr>
        <p:spPr bwMode="auto">
          <a:xfrm rot="16200000" flipH="1">
            <a:off x="6082506" y="1015206"/>
            <a:ext cx="438150" cy="21034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2" name="AutoShape 38"/>
          <p:cNvCxnSpPr>
            <a:cxnSpLocks noChangeShapeType="1"/>
            <a:stCxn id="15" idx="4"/>
            <a:endCxn id="7" idx="0"/>
          </p:cNvCxnSpPr>
          <p:nvPr/>
        </p:nvCxnSpPr>
        <p:spPr bwMode="auto">
          <a:xfrm rot="5400000">
            <a:off x="6152357" y="1856581"/>
            <a:ext cx="314325" cy="20875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35" name="Oval 34"/>
          <p:cNvSpPr/>
          <p:nvPr/>
        </p:nvSpPr>
        <p:spPr>
          <a:xfrm>
            <a:off x="6248400" y="4419600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strlen</a:t>
            </a:r>
            <a:endParaRPr lang="en-US"/>
          </a:p>
        </p:txBody>
      </p:sp>
      <p:cxnSp>
        <p:nvCxnSpPr>
          <p:cNvPr id="40" name="AutoShape 38"/>
          <p:cNvCxnSpPr>
            <a:cxnSpLocks noChangeShapeType="1"/>
            <a:stCxn id="35" idx="4"/>
            <a:endCxn id="12" idx="0"/>
          </p:cNvCxnSpPr>
          <p:nvPr/>
        </p:nvCxnSpPr>
        <p:spPr bwMode="auto">
          <a:xfrm rot="5400000">
            <a:off x="6110685" y="4015185"/>
            <a:ext cx="304800" cy="20280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Snippet (error detection)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66936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// r-&gt;method_number != M_CONNECT</a:t>
            </a:r>
          </a:p>
          <a:p>
            <a:r>
              <a:rPr lang="en-US" smtClean="0">
                <a:latin typeface="Consolas" pitchFamily="49" charset="0"/>
              </a:rPr>
              <a:t>boolExpr cond1(ne, r_method_number, constExpr(M_CONNECT));</a:t>
            </a: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!r-&gt;parsed_uri.scheme</a:t>
            </a:r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boolExpr cond2(eq, r_parsed_uri_scheme, constExpr(0));</a:t>
            </a: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uri[0] != ‘/’</a:t>
            </a:r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boolExpr cond3(ne, arithExpr(deref, uri), constExpr(‘/’));</a:t>
            </a: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!(uri[0] == ‘*’ &amp;&amp; uri[1] == ‘\0’)</a:t>
            </a:r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boolExpr cond4(or,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boolExpr(ne, arithExpr(deref, uri), constExpr(‘*’)),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boolExpr(ne, arithExpr(deref, ...)));</a:t>
            </a:r>
          </a:p>
          <a:p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boolExpr cond(and, 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boolExpr(and, cond1, cond2), 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boolExpr(and, cond3, cond4));</a:t>
            </a:r>
            <a:endParaRPr lang="en-US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Snippet (error handling)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16281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// r-&gt;args = NULL;</a:t>
            </a:r>
          </a:p>
          <a:p>
            <a:r>
              <a:rPr lang="en-US" smtClean="0">
                <a:latin typeface="Consolas" pitchFamily="49" charset="0"/>
              </a:rPr>
              <a:t>arithExpr body1(assign, r_args, constExpr(0));</a:t>
            </a: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r-&gt;hostname = NULL;</a:t>
            </a:r>
          </a:p>
          <a:p>
            <a:r>
              <a:rPr lang="en-US" smtClean="0">
                <a:latin typeface="Consolas" pitchFamily="49" charset="0"/>
              </a:rPr>
              <a:t>arithExpr body2(assign, r_hostname, constExpr(0));</a:t>
            </a:r>
          </a:p>
          <a:p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r-&gt;status = HTTP_BAD_REQUEST</a:t>
            </a:r>
          </a:p>
          <a:p>
            <a:r>
              <a:rPr lang="en-US" smtClean="0">
                <a:latin typeface="Consolas" pitchFamily="49" charset="0"/>
              </a:rPr>
              <a:t>arithExpr body3(assign, r_status, constExpr(HTTP_BAD_REQUEST));</a:t>
            </a:r>
          </a:p>
          <a:p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// r-&gt;uri = apr_pstrdup(r-&gt;pool, uri)</a:t>
            </a:r>
          </a:p>
          <a:p>
            <a:r>
              <a:rPr lang="en-US" smtClean="0">
                <a:latin typeface="Consolas" pitchFamily="49" charset="0"/>
              </a:rPr>
              <a:t>vector&lt;snippet&gt; call_args;</a:t>
            </a:r>
          </a:p>
          <a:p>
            <a:r>
              <a:rPr lang="en-US" smtClean="0">
                <a:latin typeface="Consolas" pitchFamily="49" charset="0"/>
              </a:rPr>
              <a:t>call_args.push_back(r_pool);</a:t>
            </a:r>
          </a:p>
          <a:p>
            <a:r>
              <a:rPr lang="en-US" smtClean="0">
                <a:latin typeface="Consolas" pitchFamily="49" charset="0"/>
              </a:rPr>
              <a:t>call_args.push_back(uri);</a:t>
            </a:r>
          </a:p>
          <a:p>
            <a:r>
              <a:rPr lang="en-US" smtClean="0">
                <a:latin typeface="Consolas" pitchFamily="49" charset="0"/>
              </a:rPr>
              <a:t>arithExpr body4(assign, r_uri, 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 funcCallExpr(findFunction(“apr_pstrdup”),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              call_args));</a:t>
            </a:r>
          </a:p>
          <a:p>
            <a:endParaRPr lang="en-US">
              <a:latin typeface="Consolas" pitchFamily="49" charset="0"/>
            </a:endParaRPr>
          </a:p>
          <a:p>
            <a:endParaRPr lang="en-US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 Code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625475" y="2905125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 algn="ctr">
              <a:spcBef>
                <a:spcPct val="50000"/>
              </a:spcBef>
              <a:defRPr/>
            </a:pPr>
            <a:r>
              <a:rPr lang="en-US" smtClean="0">
                <a:solidFill>
                  <a:schemeClr val="tx1"/>
                </a:solidFill>
              </a:rPr>
              <a:t>b2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1066800" y="3657600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185737" y="365760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0" name="AutoShape 38"/>
          <p:cNvCxnSpPr>
            <a:cxnSpLocks noChangeShapeType="1"/>
            <a:stCxn id="7" idx="2"/>
            <a:endCxn id="9" idx="0"/>
          </p:cNvCxnSpPr>
          <p:nvPr/>
        </p:nvCxnSpPr>
        <p:spPr bwMode="auto">
          <a:xfrm rot="5400000">
            <a:off x="449808" y="3261137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1" name="AutoShape 38"/>
          <p:cNvCxnSpPr>
            <a:cxnSpLocks noChangeShapeType="1"/>
            <a:stCxn id="7" idx="2"/>
            <a:endCxn id="8" idx="0"/>
          </p:cNvCxnSpPr>
          <p:nvPr/>
        </p:nvCxnSpPr>
        <p:spPr bwMode="auto">
          <a:xfrm rot="16200000" flipH="1">
            <a:off x="890074" y="3261136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609600" y="5029200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3" name="AutoShape 3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131762" y="4331493"/>
            <a:ext cx="9715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4" name="AutoShape 38"/>
          <p:cNvCxnSpPr>
            <a:cxnSpLocks noChangeShapeType="1"/>
            <a:stCxn id="8" idx="2"/>
            <a:endCxn id="19" idx="0"/>
          </p:cNvCxnSpPr>
          <p:nvPr/>
        </p:nvCxnSpPr>
        <p:spPr bwMode="auto">
          <a:xfrm rot="16200000" flipH="1">
            <a:off x="1967309" y="3377009"/>
            <a:ext cx="209550" cy="15708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5" name="Oval 14"/>
          <p:cNvSpPr/>
          <p:nvPr/>
        </p:nvSpPr>
        <p:spPr>
          <a:xfrm>
            <a:off x="1905000" y="2133600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ap_parse_uri</a:t>
            </a:r>
            <a:endParaRPr lang="en-US"/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609600" y="129540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 algn="ctr">
              <a:spcBef>
                <a:spcPct val="50000"/>
              </a:spcBef>
              <a:defRPr/>
            </a:pPr>
            <a:r>
              <a:rPr lang="en-US" smtClean="0">
                <a:solidFill>
                  <a:schemeClr val="tx1"/>
                </a:solidFill>
              </a:rPr>
              <a:t>b1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AutoShape 38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6200000" flipH="1">
            <a:off x="1662906" y="862806"/>
            <a:ext cx="438150" cy="21034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8" name="AutoShape 38"/>
          <p:cNvCxnSpPr>
            <a:cxnSpLocks noChangeShapeType="1"/>
            <a:stCxn id="15" idx="4"/>
            <a:endCxn id="7" idx="0"/>
          </p:cNvCxnSpPr>
          <p:nvPr/>
        </p:nvCxnSpPr>
        <p:spPr bwMode="auto">
          <a:xfrm rot="5400000">
            <a:off x="1732757" y="1704181"/>
            <a:ext cx="314325" cy="20875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9" name="Oval 18"/>
          <p:cNvSpPr/>
          <p:nvPr/>
        </p:nvSpPr>
        <p:spPr>
          <a:xfrm>
            <a:off x="1828800" y="4267200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strlen</a:t>
            </a:r>
            <a:endParaRPr lang="en-US"/>
          </a:p>
        </p:txBody>
      </p:sp>
      <p:cxnSp>
        <p:nvCxnSpPr>
          <p:cNvPr id="20" name="AutoShape 38"/>
          <p:cNvCxnSpPr>
            <a:cxnSpLocks noChangeShapeType="1"/>
            <a:stCxn id="19" idx="4"/>
            <a:endCxn id="12" idx="0"/>
          </p:cNvCxnSpPr>
          <p:nvPr/>
        </p:nvCxnSpPr>
        <p:spPr bwMode="auto">
          <a:xfrm rot="5400000">
            <a:off x="1691085" y="3862785"/>
            <a:ext cx="304800" cy="20280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6" name="TextBox 5"/>
          <p:cNvSpPr txBox="1"/>
          <p:nvPr/>
        </p:nvSpPr>
        <p:spPr>
          <a:xfrm>
            <a:off x="1828800" y="1066800"/>
            <a:ext cx="731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bool patch(PatchBlock *b1,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PatchBlock *b2,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SnippetPtr snip,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Point *point) {</a:t>
            </a:r>
          </a:p>
          <a:p>
            <a:r>
              <a:rPr lang="en-US" smtClean="0">
                <a:latin typeface="Consolas" pitchFamily="49" charset="0"/>
              </a:rPr>
              <a:t>  IC::Ptr code = PatchModifier::insert(b1-&gt;obj(),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                       snip, point);</a:t>
            </a:r>
          </a:p>
          <a:p>
            <a:endParaRPr lang="en-US" smtClean="0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  // Redirect fallthrough of ap_parse_uri call to </a:t>
            </a:r>
          </a:p>
          <a:p>
            <a:r>
              <a:rPr lang="en-US" smtClean="0">
                <a:latin typeface="Consolas" pitchFamily="49" charset="0"/>
              </a:rPr>
              <a:t>  // the entry of the inserted code region</a:t>
            </a:r>
          </a:p>
          <a:p>
            <a:r>
              <a:rPr lang="en-US" smtClean="0">
                <a:latin typeface="Consolas" pitchFamily="49" charset="0"/>
              </a:rPr>
              <a:t>  PatchModifier::redirect(getEdge(b1, CALL_FT),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                   code-&gt;entry());</a:t>
            </a:r>
          </a:p>
          <a:p>
            <a:endParaRPr lang="en-US">
              <a:latin typeface="Consolas" pitchFamily="49" charset="0"/>
            </a:endParaRPr>
          </a:p>
          <a:p>
            <a:r>
              <a:rPr lang="en-US" smtClean="0">
                <a:latin typeface="Consolas" pitchFamily="49" charset="0"/>
              </a:rPr>
              <a:t>  // Redirect exits of inserted code to b2</a:t>
            </a:r>
          </a:p>
          <a:p>
            <a:r>
              <a:rPr lang="en-US" smtClean="0">
                <a:latin typeface="Consolas" pitchFamily="49" charset="0"/>
              </a:rPr>
              <a:t>  for (iterator iter = code-&gt;exits().begin(); 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   iter != code-&gt;exits().end(); ++iter) {</a:t>
            </a:r>
          </a:p>
          <a:p>
            <a:r>
              <a:rPr lang="en-US">
                <a:latin typeface="Consolas" pitchFamily="49" charset="0"/>
              </a:rPr>
              <a:t> </a:t>
            </a:r>
            <a:r>
              <a:rPr lang="en-US" smtClean="0">
                <a:latin typeface="Consolas" pitchFamily="49" charset="0"/>
              </a:rPr>
              <a:t>   PatchModifier::redirect(*iter, b2);</a:t>
            </a:r>
          </a:p>
          <a:p>
            <a:r>
              <a:rPr lang="en-US">
                <a:latin typeface="Consolas" pitchFamily="49" charset="0"/>
              </a:rPr>
              <a:t>}</a:t>
            </a:r>
            <a:endParaRPr lang="en-US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Hot Patching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61937" y="1524000"/>
            <a:ext cx="3776663" cy="4133850"/>
            <a:chOff x="261937" y="1524000"/>
            <a:chExt cx="3776663" cy="4133850"/>
          </a:xfrm>
        </p:grpSpPr>
        <p:sp>
          <p:nvSpPr>
            <p:cNvPr id="6" name="AutoShape 27"/>
            <p:cNvSpPr>
              <a:spLocks noChangeArrowheads="1"/>
            </p:cNvSpPr>
            <p:nvPr/>
          </p:nvSpPr>
          <p:spPr bwMode="auto">
            <a:xfrm>
              <a:off x="701675" y="3133725"/>
              <a:ext cx="441325" cy="4000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7" name="AutoShape 27"/>
            <p:cNvSpPr>
              <a:spLocks noChangeArrowheads="1"/>
            </p:cNvSpPr>
            <p:nvPr/>
          </p:nvSpPr>
          <p:spPr bwMode="auto">
            <a:xfrm>
              <a:off x="1143000" y="3886200"/>
              <a:ext cx="439737" cy="4000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8" name="AutoShape 27"/>
            <p:cNvSpPr>
              <a:spLocks noChangeArrowheads="1"/>
            </p:cNvSpPr>
            <p:nvPr/>
          </p:nvSpPr>
          <p:spPr bwMode="auto">
            <a:xfrm>
              <a:off x="261937" y="3886200"/>
              <a:ext cx="439738" cy="4000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cxnSp>
          <p:nvCxnSpPr>
            <p:cNvPr id="9" name="AutoShape 38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rot="5400000">
              <a:off x="526008" y="3489737"/>
              <a:ext cx="352393" cy="44026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10" name="AutoShape 38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16200000" flipH="1">
              <a:off x="966274" y="3489736"/>
              <a:ext cx="352393" cy="44026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sp>
          <p:nvSpPr>
            <p:cNvPr id="11" name="AutoShape 27"/>
            <p:cNvSpPr>
              <a:spLocks noChangeArrowheads="1"/>
            </p:cNvSpPr>
            <p:nvPr/>
          </p:nvSpPr>
          <p:spPr bwMode="auto">
            <a:xfrm>
              <a:off x="685800" y="5257800"/>
              <a:ext cx="439738" cy="4000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cxnSp>
          <p:nvCxnSpPr>
            <p:cNvPr id="12" name="AutoShape 38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207962" y="4560093"/>
              <a:ext cx="971550" cy="42386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13" name="AutoShape 38"/>
            <p:cNvCxnSpPr>
              <a:cxnSpLocks noChangeShapeType="1"/>
              <a:stCxn id="7" idx="2"/>
              <a:endCxn id="18" idx="0"/>
            </p:cNvCxnSpPr>
            <p:nvPr/>
          </p:nvCxnSpPr>
          <p:spPr bwMode="auto">
            <a:xfrm rot="16200000" flipH="1">
              <a:off x="2043509" y="3605609"/>
              <a:ext cx="209550" cy="15708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sp>
          <p:nvSpPr>
            <p:cNvPr id="14" name="Oval 13"/>
            <p:cNvSpPr/>
            <p:nvPr/>
          </p:nvSpPr>
          <p:spPr>
            <a:xfrm>
              <a:off x="1981200" y="2362200"/>
              <a:ext cx="2057400" cy="457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ap_parse_uri</a:t>
              </a:r>
              <a:endParaRPr lang="en-US"/>
            </a:p>
          </p:txBody>
        </p:sp>
        <p:sp>
          <p:nvSpPr>
            <p:cNvPr id="15" name="AutoShape 27"/>
            <p:cNvSpPr>
              <a:spLocks noChangeArrowheads="1"/>
            </p:cNvSpPr>
            <p:nvPr/>
          </p:nvSpPr>
          <p:spPr bwMode="auto">
            <a:xfrm>
              <a:off x="685800" y="1524000"/>
              <a:ext cx="441325" cy="4000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cxnSp>
          <p:nvCxnSpPr>
            <p:cNvPr id="16" name="AutoShape 38"/>
            <p:cNvCxnSpPr>
              <a:cxnSpLocks noChangeShapeType="1"/>
              <a:stCxn id="15" idx="2"/>
              <a:endCxn id="14" idx="0"/>
            </p:cNvCxnSpPr>
            <p:nvPr/>
          </p:nvCxnSpPr>
          <p:spPr bwMode="auto">
            <a:xfrm rot="16200000" flipH="1">
              <a:off x="1739106" y="1091406"/>
              <a:ext cx="438150" cy="21034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17" name="AutoShape 38"/>
            <p:cNvCxnSpPr>
              <a:cxnSpLocks noChangeShapeType="1"/>
              <a:stCxn id="14" idx="4"/>
              <a:endCxn id="6" idx="0"/>
            </p:cNvCxnSpPr>
            <p:nvPr/>
          </p:nvCxnSpPr>
          <p:spPr bwMode="auto">
            <a:xfrm rot="5400000">
              <a:off x="1808957" y="1932781"/>
              <a:ext cx="314325" cy="2087562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sp>
          <p:nvSpPr>
            <p:cNvPr id="18" name="Oval 17"/>
            <p:cNvSpPr/>
            <p:nvPr/>
          </p:nvSpPr>
          <p:spPr>
            <a:xfrm>
              <a:off x="1905000" y="4495800"/>
              <a:ext cx="2057400" cy="457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strlen</a:t>
              </a:r>
              <a:endParaRPr lang="en-US"/>
            </a:p>
          </p:txBody>
        </p:sp>
        <p:cxnSp>
          <p:nvCxnSpPr>
            <p:cNvPr id="19" name="AutoShape 38"/>
            <p:cNvCxnSpPr>
              <a:cxnSpLocks noChangeShapeType="1"/>
              <a:stCxn id="18" idx="4"/>
              <a:endCxn id="11" idx="0"/>
            </p:cNvCxnSpPr>
            <p:nvPr/>
          </p:nvCxnSpPr>
          <p:spPr bwMode="auto">
            <a:xfrm rot="5400000">
              <a:off x="1767285" y="4091385"/>
              <a:ext cx="304800" cy="20280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</p:spPr>
        </p:cxnSp>
      </p:grp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5638800" y="1905000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>
            <a:off x="5638800" y="2971800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1200" y="4191000"/>
            <a:ext cx="20574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apr_pstrdup</a:t>
            </a:r>
            <a:endParaRPr lang="en-US" dirty="0"/>
          </a:p>
        </p:txBody>
      </p:sp>
      <p:cxnSp>
        <p:nvCxnSpPr>
          <p:cNvPr id="25" name="AutoShape 38"/>
          <p:cNvCxnSpPr>
            <a:cxnSpLocks noChangeShapeType="1"/>
            <a:stCxn id="20" idx="2"/>
            <a:endCxn id="23" idx="0"/>
          </p:cNvCxnSpPr>
          <p:nvPr/>
        </p:nvCxnSpPr>
        <p:spPr bwMode="auto">
          <a:xfrm rot="5400000">
            <a:off x="5526088" y="2638425"/>
            <a:ext cx="666750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28" name="AutoShape 38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16200000" flipH="1">
            <a:off x="5930106" y="3301206"/>
            <a:ext cx="819150" cy="9604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31" name="Line Callout 1 30"/>
          <p:cNvSpPr/>
          <p:nvPr/>
        </p:nvSpPr>
        <p:spPr>
          <a:xfrm>
            <a:off x="6858000" y="1447800"/>
            <a:ext cx="1828800" cy="457200"/>
          </a:xfrm>
          <a:prstGeom prst="borderCallout1">
            <a:avLst>
              <a:gd name="adj1" fmla="val 34659"/>
              <a:gd name="adj2" fmla="val -378"/>
              <a:gd name="adj3" fmla="val 112500"/>
              <a:gd name="adj4" fmla="val -383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Error Detection</a:t>
            </a:r>
            <a:endParaRPr lang="en-US"/>
          </a:p>
        </p:txBody>
      </p:sp>
      <p:sp>
        <p:nvSpPr>
          <p:cNvPr id="33" name="Line Callout 1 32"/>
          <p:cNvSpPr/>
          <p:nvPr/>
        </p:nvSpPr>
        <p:spPr>
          <a:xfrm>
            <a:off x="7162800" y="2743200"/>
            <a:ext cx="1828800" cy="457200"/>
          </a:xfrm>
          <a:prstGeom prst="borderCallout1">
            <a:avLst>
              <a:gd name="adj1" fmla="val 34659"/>
              <a:gd name="adj2" fmla="val -378"/>
              <a:gd name="adj3" fmla="val 96591"/>
              <a:gd name="adj4" fmla="val -576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Error Handling</a:t>
            </a:r>
            <a:endParaRPr lang="en-US"/>
          </a:p>
        </p:txBody>
      </p:sp>
      <p:cxnSp>
        <p:nvCxnSpPr>
          <p:cNvPr id="36" name="AutoShape 38"/>
          <p:cNvCxnSpPr>
            <a:cxnSpLocks noChangeShapeType="1"/>
            <a:stCxn id="46" idx="4"/>
            <a:endCxn id="20" idx="0"/>
          </p:cNvCxnSpPr>
          <p:nvPr/>
        </p:nvCxnSpPr>
        <p:spPr bwMode="auto">
          <a:xfrm rot="5400000" flipH="1" flipV="1">
            <a:off x="3634581" y="1204118"/>
            <a:ext cx="1524000" cy="2925763"/>
          </a:xfrm>
          <a:prstGeom prst="curvedConnector5">
            <a:avLst>
              <a:gd name="adj1" fmla="val -15000"/>
              <a:gd name="adj2" fmla="val 63809"/>
              <a:gd name="adj3" fmla="val 115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39" name="AutoShape 38"/>
          <p:cNvCxnSpPr>
            <a:cxnSpLocks noChangeShapeType="1"/>
            <a:stCxn id="20" idx="2"/>
            <a:endCxn id="45" idx="0"/>
          </p:cNvCxnSpPr>
          <p:nvPr/>
        </p:nvCxnSpPr>
        <p:spPr bwMode="auto">
          <a:xfrm rot="5400000">
            <a:off x="2287588" y="923925"/>
            <a:ext cx="2190750" cy="4953000"/>
          </a:xfrm>
          <a:prstGeom prst="curvedConnector3">
            <a:avLst>
              <a:gd name="adj1" fmla="val 7181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685800" y="449580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905000" y="2971800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ap_parse_uri</a:t>
            </a:r>
            <a:endParaRPr lang="en-US"/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auto">
          <a:xfrm>
            <a:off x="669925" y="1514475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48" name="AutoShape 38"/>
          <p:cNvCxnSpPr>
            <a:cxnSpLocks noChangeShapeType="1"/>
            <a:stCxn id="47" idx="2"/>
            <a:endCxn id="46" idx="0"/>
          </p:cNvCxnSpPr>
          <p:nvPr/>
        </p:nvCxnSpPr>
        <p:spPr bwMode="auto">
          <a:xfrm rot="16200000" flipH="1">
            <a:off x="1383507" y="1421606"/>
            <a:ext cx="1057275" cy="204311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49" name="AutoShape 38"/>
          <p:cNvCxnSpPr>
            <a:cxnSpLocks noChangeShapeType="1"/>
            <a:stCxn id="46" idx="4"/>
            <a:endCxn id="45" idx="0"/>
          </p:cNvCxnSpPr>
          <p:nvPr/>
        </p:nvCxnSpPr>
        <p:spPr bwMode="auto">
          <a:xfrm rot="5400000">
            <a:off x="1386682" y="2948782"/>
            <a:ext cx="1066800" cy="20272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59" name="AutoShape 38"/>
          <p:cNvCxnSpPr>
            <a:cxnSpLocks noChangeShapeType="1"/>
            <a:stCxn id="24" idx="4"/>
            <a:endCxn id="45" idx="0"/>
          </p:cNvCxnSpPr>
          <p:nvPr/>
        </p:nvCxnSpPr>
        <p:spPr bwMode="auto">
          <a:xfrm rot="5400000" flipH="1">
            <a:off x="3786982" y="1615282"/>
            <a:ext cx="152400" cy="5913437"/>
          </a:xfrm>
          <a:prstGeom prst="curvedConnector5">
            <a:avLst>
              <a:gd name="adj1" fmla="val -150000"/>
              <a:gd name="adj2" fmla="val 56832"/>
              <a:gd name="adj3" fmla="val 2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31" grpId="0" animBg="1"/>
      <p:bldP spid="33" grpId="0" animBg="1"/>
      <p:bldP spid="45" grpId="0" animBg="1"/>
      <p:bldP spid="46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3810000"/>
          </a:xfrm>
        </p:spPr>
        <p:txBody>
          <a:bodyPr/>
          <a:lstStyle/>
          <a:p>
            <a:r>
              <a:rPr lang="en-US" smtClean="0"/>
              <a:t>Structured binary editing</a:t>
            </a:r>
          </a:p>
          <a:p>
            <a:pPr lvl="1"/>
            <a:r>
              <a:rPr lang="en-US" smtClean="0"/>
              <a:t>Modify binaries by transforming their CFGs</a:t>
            </a:r>
          </a:p>
          <a:p>
            <a:pPr lvl="1"/>
            <a:r>
              <a:rPr lang="en-US" smtClean="0"/>
              <a:t>Ensure validity of the resulting binary</a:t>
            </a:r>
          </a:p>
          <a:p>
            <a:r>
              <a:rPr lang="en-US" smtClean="0"/>
              <a:t>PatchAPI implementation</a:t>
            </a:r>
          </a:p>
          <a:p>
            <a:pPr lvl="1"/>
            <a:r>
              <a:rPr lang="en-US" smtClean="0"/>
              <a:t>Interactive CFG modification</a:t>
            </a:r>
          </a:p>
          <a:p>
            <a:pPr lvl="1"/>
            <a:r>
              <a:rPr lang="en-US" smtClean="0"/>
              <a:t>Mix modification and instrumentation</a:t>
            </a:r>
          </a:p>
          <a:p>
            <a:pPr lvl="1"/>
            <a:r>
              <a:rPr lang="en-US" smtClean="0"/>
              <a:t>Callback interface for updating user data</a:t>
            </a:r>
          </a:p>
          <a:p>
            <a:pPr>
              <a:buNone/>
            </a:pPr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Bernat and Miller, </a:t>
            </a:r>
          </a:p>
          <a:p>
            <a:pPr algn="ctr"/>
            <a:r>
              <a:rPr lang="en-US" sz="2800" smtClean="0">
                <a:latin typeface="+mj-lt"/>
              </a:rPr>
              <a:t>“Structured Binary Editing with a </a:t>
            </a:r>
          </a:p>
          <a:p>
            <a:pPr algn="ctr"/>
            <a:r>
              <a:rPr lang="en-US" sz="2800" smtClean="0">
                <a:latin typeface="+mj-lt"/>
              </a:rPr>
              <a:t>CFG Transformation Algebra”</a:t>
            </a:r>
            <a:endParaRPr lang="en-US" sz="28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59" y="1263551"/>
            <a:ext cx="4286250" cy="487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3021207" y="3002037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3462532" y="3754512"/>
            <a:ext cx="439737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2581469" y="3754512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9" name="AutoShape 38"/>
          <p:cNvCxnSpPr>
            <a:cxnSpLocks noChangeShapeType="1"/>
            <a:stCxn id="6" idx="2"/>
            <a:endCxn id="8" idx="0"/>
          </p:cNvCxnSpPr>
          <p:nvPr/>
        </p:nvCxnSpPr>
        <p:spPr bwMode="auto">
          <a:xfrm rot="5400000">
            <a:off x="2845540" y="3358049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0" name="AutoShape 38"/>
          <p:cNvCxnSpPr>
            <a:cxnSpLocks noChangeShapeType="1"/>
            <a:stCxn id="6" idx="2"/>
            <a:endCxn id="7" idx="0"/>
          </p:cNvCxnSpPr>
          <p:nvPr/>
        </p:nvCxnSpPr>
        <p:spPr bwMode="auto">
          <a:xfrm rot="16200000" flipH="1">
            <a:off x="3285806" y="3358048"/>
            <a:ext cx="352393" cy="44026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3005332" y="5126112"/>
            <a:ext cx="439738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3" name="AutoShape 38"/>
          <p:cNvCxnSpPr>
            <a:cxnSpLocks noChangeShapeType="1"/>
            <a:stCxn id="7" idx="2"/>
            <a:endCxn id="18" idx="0"/>
          </p:cNvCxnSpPr>
          <p:nvPr/>
        </p:nvCxnSpPr>
        <p:spPr bwMode="auto">
          <a:xfrm rot="16200000" flipH="1">
            <a:off x="4363041" y="3473921"/>
            <a:ext cx="209550" cy="15708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4" name="Oval 13"/>
          <p:cNvSpPr/>
          <p:nvPr/>
        </p:nvSpPr>
        <p:spPr>
          <a:xfrm>
            <a:off x="4300732" y="2230512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some_func</a:t>
            </a:r>
            <a:endParaRPr lang="en-US" dirty="0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3005332" y="1392312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7" name="AutoShape 38"/>
          <p:cNvCxnSpPr>
            <a:cxnSpLocks noChangeShapeType="1"/>
            <a:stCxn id="14" idx="4"/>
            <a:endCxn id="6" idx="0"/>
          </p:cNvCxnSpPr>
          <p:nvPr/>
        </p:nvCxnSpPr>
        <p:spPr bwMode="auto">
          <a:xfrm rot="5400000">
            <a:off x="4128489" y="1801093"/>
            <a:ext cx="314325" cy="20875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8" name="Oval 17"/>
          <p:cNvSpPr/>
          <p:nvPr/>
        </p:nvSpPr>
        <p:spPr>
          <a:xfrm>
            <a:off x="4224532" y="4364112"/>
            <a:ext cx="2057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other_func</a:t>
            </a:r>
            <a:endParaRPr lang="en-US" dirty="0"/>
          </a:p>
        </p:txBody>
      </p:sp>
      <p:cxnSp>
        <p:nvCxnSpPr>
          <p:cNvPr id="19" name="AutoShape 38"/>
          <p:cNvCxnSpPr>
            <a:cxnSpLocks noChangeShapeType="1"/>
            <a:stCxn id="18" idx="4"/>
            <a:endCxn id="11" idx="0"/>
          </p:cNvCxnSpPr>
          <p:nvPr/>
        </p:nvCxnSpPr>
        <p:spPr bwMode="auto">
          <a:xfrm rot="5400000">
            <a:off x="4086817" y="3959697"/>
            <a:ext cx="304800" cy="20280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3902269" y="1767684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3902269" y="2644849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46" name="AutoShape 38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16200000" flipH="1">
            <a:off x="2527494" y="4428405"/>
            <a:ext cx="971550" cy="4238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50" name="AutoShape 38"/>
          <p:cNvCxnSpPr>
            <a:cxnSpLocks noChangeShapeType="1"/>
          </p:cNvCxnSpPr>
          <p:nvPr/>
        </p:nvCxnSpPr>
        <p:spPr bwMode="auto">
          <a:xfrm rot="16200000" flipH="1">
            <a:off x="4057844" y="947380"/>
            <a:ext cx="438150" cy="21034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71" name="AutoShape 27"/>
          <p:cNvSpPr>
            <a:spLocks noChangeArrowheads="1"/>
          </p:cNvSpPr>
          <p:nvPr/>
        </p:nvSpPr>
        <p:spPr bwMode="auto">
          <a:xfrm>
            <a:off x="7407275" y="3297312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2" name="AutoShape 27"/>
          <p:cNvSpPr>
            <a:spLocks noChangeArrowheads="1"/>
          </p:cNvSpPr>
          <p:nvPr/>
        </p:nvSpPr>
        <p:spPr bwMode="auto">
          <a:xfrm>
            <a:off x="7407275" y="4364112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74" name="AutoShape 38"/>
          <p:cNvCxnSpPr>
            <a:cxnSpLocks noChangeShapeType="1"/>
            <a:stCxn id="71" idx="2"/>
            <a:endCxn id="72" idx="0"/>
          </p:cNvCxnSpPr>
          <p:nvPr/>
        </p:nvCxnSpPr>
        <p:spPr bwMode="auto">
          <a:xfrm rot="5400000">
            <a:off x="7294563" y="4030737"/>
            <a:ext cx="666750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1287462" y="2030487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80" name="AutoShape 38"/>
          <p:cNvCxnSpPr>
            <a:cxnSpLocks noChangeShapeType="1"/>
            <a:stCxn id="15" idx="2"/>
            <a:endCxn id="79" idx="0"/>
          </p:cNvCxnSpPr>
          <p:nvPr/>
        </p:nvCxnSpPr>
        <p:spPr bwMode="auto">
          <a:xfrm rot="5400000">
            <a:off x="2247998" y="1052489"/>
            <a:ext cx="238125" cy="171787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84" name="AutoShape 38"/>
          <p:cNvCxnSpPr>
            <a:cxnSpLocks noChangeShapeType="1"/>
            <a:stCxn id="79" idx="2"/>
            <a:endCxn id="6" idx="0"/>
          </p:cNvCxnSpPr>
          <p:nvPr/>
        </p:nvCxnSpPr>
        <p:spPr bwMode="auto">
          <a:xfrm rot="16200000" flipH="1">
            <a:off x="2089247" y="1849414"/>
            <a:ext cx="571500" cy="173374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87" name="AutoShape 38"/>
          <p:cNvCxnSpPr>
            <a:cxnSpLocks noChangeShapeType="1"/>
            <a:stCxn id="6" idx="2"/>
            <a:endCxn id="11" idx="0"/>
          </p:cNvCxnSpPr>
          <p:nvPr/>
        </p:nvCxnSpPr>
        <p:spPr bwMode="auto">
          <a:xfrm rot="5400000">
            <a:off x="2371524" y="4255765"/>
            <a:ext cx="1724025" cy="16669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90" name="AutoShape 38"/>
          <p:cNvCxnSpPr>
            <a:cxnSpLocks noChangeShapeType="1"/>
            <a:stCxn id="7" idx="2"/>
            <a:endCxn id="71" idx="0"/>
          </p:cNvCxnSpPr>
          <p:nvPr/>
        </p:nvCxnSpPr>
        <p:spPr bwMode="auto">
          <a:xfrm rot="5400000" flipH="1" flipV="1">
            <a:off x="5226544" y="1753168"/>
            <a:ext cx="857250" cy="3945537"/>
          </a:xfrm>
          <a:prstGeom prst="curvedConnector5">
            <a:avLst>
              <a:gd name="adj1" fmla="val -19225"/>
              <a:gd name="adj2" fmla="val 49990"/>
              <a:gd name="adj3" fmla="val 12666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94" name="AutoShape 38"/>
          <p:cNvCxnSpPr>
            <a:cxnSpLocks noChangeShapeType="1"/>
            <a:stCxn id="72" idx="2"/>
            <a:endCxn id="18" idx="0"/>
          </p:cNvCxnSpPr>
          <p:nvPr/>
        </p:nvCxnSpPr>
        <p:spPr bwMode="auto">
          <a:xfrm rot="5400000" flipH="1">
            <a:off x="6240560" y="3376784"/>
            <a:ext cx="400050" cy="2374706"/>
          </a:xfrm>
          <a:prstGeom prst="curvedConnector5">
            <a:avLst>
              <a:gd name="adj1" fmla="val -57143"/>
              <a:gd name="adj2" fmla="val 32987"/>
              <a:gd name="adj3" fmla="val 15714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97" name="AutoShape 27"/>
          <p:cNvSpPr>
            <a:spLocks noChangeArrowheads="1"/>
          </p:cNvSpPr>
          <p:nvPr/>
        </p:nvSpPr>
        <p:spPr bwMode="auto">
          <a:xfrm>
            <a:off x="8382000" y="3843670"/>
            <a:ext cx="441325" cy="400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98" name="AutoShape 38"/>
          <p:cNvCxnSpPr>
            <a:cxnSpLocks noChangeShapeType="1"/>
            <a:stCxn id="71" idx="2"/>
            <a:endCxn id="97" idx="0"/>
          </p:cNvCxnSpPr>
          <p:nvPr/>
        </p:nvCxnSpPr>
        <p:spPr bwMode="auto">
          <a:xfrm rot="16200000" flipH="1">
            <a:off x="8042146" y="3283153"/>
            <a:ext cx="146308" cy="9747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cxnSp>
        <p:nvCxnSpPr>
          <p:cNvPr id="101" name="AutoShape 38"/>
          <p:cNvCxnSpPr>
            <a:cxnSpLocks noChangeShapeType="1"/>
            <a:stCxn id="97" idx="2"/>
            <a:endCxn id="72" idx="0"/>
          </p:cNvCxnSpPr>
          <p:nvPr/>
        </p:nvCxnSpPr>
        <p:spPr bwMode="auto">
          <a:xfrm rot="5400000">
            <a:off x="8055105" y="3816554"/>
            <a:ext cx="120392" cy="9747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</p:spPr>
      </p:cxnSp>
      <p:sp>
        <p:nvSpPr>
          <p:cNvPr id="106" name="AutoShape 27"/>
          <p:cNvSpPr>
            <a:spLocks noChangeArrowheads="1"/>
          </p:cNvSpPr>
          <p:nvPr/>
        </p:nvSpPr>
        <p:spPr bwMode="auto">
          <a:xfrm>
            <a:off x="2146397" y="1731466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9" name="AutoShape 27"/>
          <p:cNvSpPr>
            <a:spLocks noChangeArrowheads="1"/>
          </p:cNvSpPr>
          <p:nvPr/>
        </p:nvSpPr>
        <p:spPr bwMode="auto">
          <a:xfrm>
            <a:off x="7894637" y="3570490"/>
            <a:ext cx="441325" cy="4000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156638" rIns="0" bIns="1566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21" grpId="0" animBg="1"/>
      <p:bldP spid="21" grpId="1" animBg="1"/>
      <p:bldP spid="27" grpId="0" animBg="1"/>
      <p:bldP spid="27" grpId="1" animBg="1"/>
      <p:bldP spid="71" grpId="0" animBg="1"/>
      <p:bldP spid="72" grpId="0" animBg="1"/>
      <p:bldP spid="79" grpId="0" animBg="1"/>
      <p:bldP spid="97" grpId="0" animBg="1"/>
      <p:bldP spid="106" grpId="0" animBg="1"/>
      <p:bldP spid="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“why binaries” slide: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source code (or debugging info) required</a:t>
            </a:r>
          </a:p>
          <a:p>
            <a:pPr lvl="1"/>
            <a:r>
              <a:rPr lang="en-US" dirty="0"/>
              <a:t>Legacy code</a:t>
            </a:r>
          </a:p>
          <a:p>
            <a:pPr lvl="1"/>
            <a:r>
              <a:rPr lang="en-US" dirty="0"/>
              <a:t>Malicious code</a:t>
            </a:r>
          </a:p>
          <a:p>
            <a:pPr lvl="1"/>
            <a:r>
              <a:rPr lang="en-US" dirty="0"/>
              <a:t>Proprietary binaries or libraries</a:t>
            </a:r>
          </a:p>
          <a:p>
            <a:pPr lvl="1"/>
            <a:r>
              <a:rPr lang="en-US" dirty="0"/>
              <a:t>Stripped </a:t>
            </a:r>
            <a:r>
              <a:rPr lang="en-US" dirty="0" smtClean="0"/>
              <a:t>binaries</a:t>
            </a:r>
            <a:endParaRPr lang="en-US" dirty="0"/>
          </a:p>
          <a:p>
            <a:r>
              <a:rPr lang="en-US" dirty="0"/>
              <a:t>Include the effects of compiler, linker, and other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dirty="0"/>
              <a:t>Allow modification during execution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638C-798D-4945-B1BC-3209B6E6485D}" type="slidenum">
              <a:rPr lang="en-US"/>
              <a:pPr/>
              <a:t>5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Binary modification interfaces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3199061" y="1597299"/>
            <a:ext cx="2819549" cy="1822772"/>
            <a:chOff x="66" y="0"/>
            <a:chExt cx="2526" cy="1632"/>
          </a:xfrm>
        </p:grpSpPr>
        <p:sp>
          <p:nvSpPr>
            <p:cNvPr id="9222" name="AutoShape 6"/>
            <p:cNvSpPr>
              <a:spLocks/>
            </p:cNvSpPr>
            <p:nvPr/>
          </p:nvSpPr>
          <p:spPr bwMode="auto">
            <a:xfrm>
              <a:off x="66" y="0"/>
              <a:ext cx="2448" cy="1632"/>
            </a:xfrm>
            <a:prstGeom prst="roundRect">
              <a:avLst>
                <a:gd name="adj" fmla="val 6671"/>
              </a:avLst>
            </a:prstGeom>
            <a:gradFill rotWithShape="0">
              <a:gsLst>
                <a:gs pos="0">
                  <a:srgbClr val="CACACA"/>
                </a:gs>
                <a:gs pos="100000">
                  <a:srgbClr val="A1A1A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135" y="19"/>
              <a:ext cx="2457" cy="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5a0a80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push 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ebp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5a0a81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mov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esp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,%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ebp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5a0a83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sub  $0x18,%esp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5a0a86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mov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0x10(%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ebp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),%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edx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5a0a89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cmp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0x14(%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ebp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),%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edx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5a0a8c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</a:t>
              </a:r>
              <a:r>
                <a:rPr lang="en-US" sz="1200" dirty="0" err="1">
                  <a:latin typeface="Consolas" charset="0"/>
                  <a:cs typeface="Consolas" charset="0"/>
                  <a:sym typeface="Consolas" charset="0"/>
                </a:rPr>
                <a:t>ja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   5a0abb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...</a:t>
              </a:r>
              <a:endParaRPr lang="en-US" sz="1200" dirty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5a0abb</a:t>
              </a:r>
              <a:r>
                <a:rPr lang="en-US" sz="1200" dirty="0">
                  <a:latin typeface="Consolas" charset="0"/>
                  <a:cs typeface="Consolas" charset="0"/>
                  <a:sym typeface="Consolas" charset="0"/>
                </a:rPr>
                <a:t>: call 6b0930  </a:t>
              </a:r>
              <a:endParaRPr lang="en-US" sz="1200" dirty="0" smtClean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r>
                <a:rPr lang="en-US" sz="1200" dirty="0" smtClean="0">
                  <a:latin typeface="Consolas" charset="0"/>
                  <a:cs typeface="Consolas" charset="0"/>
                  <a:sym typeface="Consolas" charset="0"/>
                </a:rPr>
                <a:t>...</a:t>
              </a:r>
              <a:endParaRPr lang="en-US" sz="1200" dirty="0">
                <a:latin typeface="Consolas" charset="0"/>
                <a:cs typeface="Consolas" charset="0"/>
                <a:sym typeface="Consolas" charset="0"/>
              </a:endParaRPr>
            </a:p>
            <a:p>
              <a:pPr algn="l"/>
              <a:endParaRPr lang="en-US" sz="1200" dirty="0">
                <a:latin typeface="Consolas" charset="0"/>
                <a:cs typeface="Consolas" charset="0"/>
                <a:sym typeface="Consolas" charset="0"/>
              </a:endParaRPr>
            </a:p>
          </p:txBody>
        </p:sp>
      </p:grpSp>
      <p:sp>
        <p:nvSpPr>
          <p:cNvPr id="9225" name="Rectangle 9"/>
          <p:cNvSpPr>
            <a:spLocks/>
          </p:cNvSpPr>
          <p:nvPr/>
        </p:nvSpPr>
        <p:spPr bwMode="auto">
          <a:xfrm>
            <a:off x="3149947" y="3500437"/>
            <a:ext cx="3199530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00" dirty="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EEL, Etch, Vulcan, </a:t>
            </a:r>
            <a:r>
              <a:rPr lang="en-US" sz="1700" dirty="0" err="1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DynamoRIO</a:t>
            </a:r>
            <a:r>
              <a:rPr lang="en-US" sz="1700" dirty="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, </a:t>
            </a:r>
          </a:p>
          <a:p>
            <a:pPr algn="ctr">
              <a:lnSpc>
                <a:spcPct val="80000"/>
              </a:lnSpc>
            </a:pPr>
            <a:r>
              <a:rPr lang="en-US" sz="1700" dirty="0" err="1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Valgrind</a:t>
            </a:r>
            <a:r>
              <a:rPr lang="en-US" sz="1700" dirty="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, FIT, </a:t>
            </a:r>
            <a:r>
              <a:rPr lang="en-US" sz="1700" dirty="0" err="1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SecondWrite</a:t>
            </a:r>
            <a:endParaRPr lang="en-US" sz="1700" dirty="0"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</p:txBody>
      </p:sp>
      <p:sp>
        <p:nvSpPr>
          <p:cNvPr id="9226" name="AutoShape 10"/>
          <p:cNvSpPr>
            <a:spLocks/>
          </p:cNvSpPr>
          <p:nvPr/>
        </p:nvSpPr>
        <p:spPr bwMode="auto">
          <a:xfrm>
            <a:off x="335980" y="3152180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>
            <a:off x="339328" y="2884289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8" name="AutoShape 12"/>
          <p:cNvSpPr>
            <a:spLocks/>
          </p:cNvSpPr>
          <p:nvPr/>
        </p:nvSpPr>
        <p:spPr bwMode="auto">
          <a:xfrm>
            <a:off x="339328" y="2616399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9" name="AutoShape 13"/>
          <p:cNvSpPr>
            <a:spLocks/>
          </p:cNvSpPr>
          <p:nvPr/>
        </p:nvSpPr>
        <p:spPr bwMode="auto">
          <a:xfrm>
            <a:off x="339328" y="2348508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0" name="Rectangle 14"/>
          <p:cNvSpPr>
            <a:spLocks/>
          </p:cNvSpPr>
          <p:nvPr/>
        </p:nvSpPr>
        <p:spPr bwMode="auto">
          <a:xfrm>
            <a:off x="1053703" y="2339578"/>
            <a:ext cx="4809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sort</a:t>
            </a:r>
          </a:p>
        </p:txBody>
      </p:sp>
      <p:sp>
        <p:nvSpPr>
          <p:cNvPr id="9231" name="Rectangle 15"/>
          <p:cNvSpPr>
            <a:spLocks/>
          </p:cNvSpPr>
          <p:nvPr/>
        </p:nvSpPr>
        <p:spPr bwMode="auto">
          <a:xfrm>
            <a:off x="937617" y="2607469"/>
            <a:ext cx="72135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strlen</a:t>
            </a:r>
          </a:p>
        </p:txBody>
      </p:sp>
      <p:sp>
        <p:nvSpPr>
          <p:cNvPr id="9232" name="Rectangle 16"/>
          <p:cNvSpPr>
            <a:spLocks/>
          </p:cNvSpPr>
          <p:nvPr/>
        </p:nvSpPr>
        <p:spPr bwMode="auto">
          <a:xfrm>
            <a:off x="937617" y="2875359"/>
            <a:ext cx="72135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redraw</a:t>
            </a:r>
          </a:p>
        </p:txBody>
      </p:sp>
      <p:sp>
        <p:nvSpPr>
          <p:cNvPr id="9233" name="Rectangle 17"/>
          <p:cNvSpPr>
            <a:spLocks/>
          </p:cNvSpPr>
          <p:nvPr/>
        </p:nvSpPr>
        <p:spPr bwMode="auto">
          <a:xfrm>
            <a:off x="1000126" y="3143250"/>
            <a:ext cx="6011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abort</a:t>
            </a:r>
          </a:p>
        </p:txBody>
      </p:sp>
      <p:sp>
        <p:nvSpPr>
          <p:cNvPr id="9234" name="Rectangle 18"/>
          <p:cNvSpPr>
            <a:spLocks/>
          </p:cNvSpPr>
          <p:nvPr/>
        </p:nvSpPr>
        <p:spPr bwMode="auto">
          <a:xfrm>
            <a:off x="750094" y="3518297"/>
            <a:ext cx="1213474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Dyninst, PIN</a:t>
            </a:r>
          </a:p>
        </p:txBody>
      </p:sp>
      <p:sp>
        <p:nvSpPr>
          <p:cNvPr id="9235" name="Rectangle 19"/>
          <p:cNvSpPr>
            <a:spLocks/>
          </p:cNvSpPr>
          <p:nvPr/>
        </p:nvSpPr>
        <p:spPr bwMode="auto">
          <a:xfrm>
            <a:off x="7064500" y="3750469"/>
            <a:ext cx="1185517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FIT (Lancet)</a:t>
            </a:r>
          </a:p>
        </p:txBody>
      </p:sp>
      <p:sp>
        <p:nvSpPr>
          <p:cNvPr id="9236" name="Rectangle 20"/>
          <p:cNvSpPr>
            <a:spLocks/>
          </p:cNvSpPr>
          <p:nvPr/>
        </p:nvSpPr>
        <p:spPr bwMode="auto">
          <a:xfrm>
            <a:off x="152921" y="4295179"/>
            <a:ext cx="2536031" cy="66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r>
              <a:rPr lang="en-US" sz="2100" dirty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Preserves </a:t>
            </a:r>
            <a:r>
              <a:rPr lang="en-US" sz="2100" dirty="0" smtClean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validity</a:t>
            </a:r>
          </a:p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endParaRPr lang="en-US" sz="2100" dirty="0">
              <a:solidFill>
                <a:srgbClr val="00823B"/>
              </a:solidFill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  <a:p>
            <a:pPr marL="312528" indent="-312528">
              <a:lnSpc>
                <a:spcPct val="80000"/>
              </a:lnSpc>
              <a:buSzPct val="125000"/>
              <a:buFont typeface="Thonburi" charset="0"/>
              <a:buChar char="X"/>
            </a:pPr>
            <a:r>
              <a:rPr lang="en-US" sz="2100" dirty="0">
                <a:solidFill>
                  <a:srgbClr val="B60707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Coarse granularity</a:t>
            </a:r>
          </a:p>
        </p:txBody>
      </p:sp>
      <p:sp>
        <p:nvSpPr>
          <p:cNvPr id="9237" name="Rectangle 21"/>
          <p:cNvSpPr>
            <a:spLocks/>
          </p:cNvSpPr>
          <p:nvPr/>
        </p:nvSpPr>
        <p:spPr bwMode="auto">
          <a:xfrm>
            <a:off x="2982516" y="4295179"/>
            <a:ext cx="346857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r>
              <a:rPr lang="en-US" sz="2100" dirty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Fine </a:t>
            </a:r>
            <a:r>
              <a:rPr lang="en-US" sz="2100" dirty="0" smtClean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granularity</a:t>
            </a:r>
          </a:p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endParaRPr lang="en-US" sz="2100" dirty="0">
              <a:solidFill>
                <a:srgbClr val="00823B"/>
              </a:solidFill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  <a:p>
            <a:pPr marL="312528" indent="-312528">
              <a:lnSpc>
                <a:spcPct val="80000"/>
              </a:lnSpc>
              <a:buSzPct val="125000"/>
              <a:buFont typeface="Source Sans Pro" charset="0"/>
              <a:buChar char="X"/>
            </a:pPr>
            <a:r>
              <a:rPr lang="en-US" sz="2100" dirty="0">
                <a:solidFill>
                  <a:srgbClr val="B60707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Requires user </a:t>
            </a:r>
            <a:r>
              <a:rPr lang="en-US" sz="2100" dirty="0" smtClean="0">
                <a:solidFill>
                  <a:srgbClr val="B60707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expertise</a:t>
            </a:r>
          </a:p>
          <a:p>
            <a:pPr marL="312528" indent="-312528">
              <a:lnSpc>
                <a:spcPct val="80000"/>
              </a:lnSpc>
              <a:buSzPct val="125000"/>
              <a:buFont typeface="Source Sans Pro" charset="0"/>
              <a:buChar char="X"/>
            </a:pPr>
            <a:endParaRPr lang="en-US" sz="2100" dirty="0">
              <a:solidFill>
                <a:srgbClr val="B60707"/>
              </a:solidFill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  <a:p>
            <a:pPr marL="312528" indent="-312528">
              <a:lnSpc>
                <a:spcPct val="80000"/>
              </a:lnSpc>
              <a:buSzPct val="125000"/>
              <a:buFont typeface="Source Sans Pro" charset="0"/>
              <a:buChar char="X"/>
            </a:pPr>
            <a:r>
              <a:rPr lang="en-US" sz="2100" dirty="0">
                <a:solidFill>
                  <a:srgbClr val="B60707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Users must ensure validity</a:t>
            </a: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78" y="1509117"/>
            <a:ext cx="1643063" cy="219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649" y="1729414"/>
            <a:ext cx="1651992" cy="188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1" name="Rectangle 25"/>
          <p:cNvSpPr>
            <a:spLocks/>
          </p:cNvSpPr>
          <p:nvPr/>
        </p:nvSpPr>
        <p:spPr bwMode="auto">
          <a:xfrm>
            <a:off x="313656" y="1205508"/>
            <a:ext cx="2064668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Function Modification</a:t>
            </a:r>
          </a:p>
        </p:txBody>
      </p:sp>
      <p:sp>
        <p:nvSpPr>
          <p:cNvPr id="9242" name="Rectangle 26"/>
          <p:cNvSpPr>
            <a:spLocks/>
          </p:cNvSpPr>
          <p:nvPr/>
        </p:nvSpPr>
        <p:spPr bwMode="auto">
          <a:xfrm>
            <a:off x="3469183" y="1205508"/>
            <a:ext cx="2234586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Instruction Modification</a:t>
            </a:r>
          </a:p>
        </p:txBody>
      </p:sp>
      <p:sp>
        <p:nvSpPr>
          <p:cNvPr id="9243" name="Rectangle 27"/>
          <p:cNvSpPr>
            <a:spLocks/>
          </p:cNvSpPr>
          <p:nvPr/>
        </p:nvSpPr>
        <p:spPr bwMode="auto">
          <a:xfrm>
            <a:off x="7022084" y="1205508"/>
            <a:ext cx="1686359" cy="2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00" dirty="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CFG Modification</a:t>
            </a:r>
          </a:p>
        </p:txBody>
      </p:sp>
      <p:sp>
        <p:nvSpPr>
          <p:cNvPr id="9244" name="AutoShape 28"/>
          <p:cNvSpPr>
            <a:spLocks/>
          </p:cNvSpPr>
          <p:nvPr/>
        </p:nvSpPr>
        <p:spPr bwMode="auto">
          <a:xfrm>
            <a:off x="339328" y="2080617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5" name="AutoShape 29"/>
          <p:cNvSpPr>
            <a:spLocks/>
          </p:cNvSpPr>
          <p:nvPr/>
        </p:nvSpPr>
        <p:spPr bwMode="auto">
          <a:xfrm>
            <a:off x="339328" y="1812727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6" name="AutoShape 30"/>
          <p:cNvSpPr>
            <a:spLocks/>
          </p:cNvSpPr>
          <p:nvPr/>
        </p:nvSpPr>
        <p:spPr bwMode="auto">
          <a:xfrm>
            <a:off x="339328" y="1544836"/>
            <a:ext cx="1973461" cy="250031"/>
          </a:xfrm>
          <a:prstGeom prst="roundRect">
            <a:avLst>
              <a:gd name="adj" fmla="val 48630"/>
            </a:avLst>
          </a:prstGeom>
          <a:gradFill rotWithShape="0">
            <a:gsLst>
              <a:gs pos="0">
                <a:srgbClr val="CACACA"/>
              </a:gs>
              <a:gs pos="100000">
                <a:srgbClr val="A1A1A1"/>
              </a:gs>
            </a:gsLst>
            <a:lin ang="5400000" scaled="1"/>
          </a:gra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099" dir="2700000" algn="ctr" rotWithShape="0">
              <a:schemeClr val="bg2">
                <a:alpha val="39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7" name="Rectangle 31"/>
          <p:cNvSpPr>
            <a:spLocks/>
          </p:cNvSpPr>
          <p:nvPr/>
        </p:nvSpPr>
        <p:spPr bwMode="auto">
          <a:xfrm>
            <a:off x="1053703" y="1535906"/>
            <a:ext cx="4809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 dirty="0">
                <a:latin typeface="Consolas" charset="0"/>
                <a:cs typeface="Consolas" charset="0"/>
                <a:sym typeface="Consolas" charset="0"/>
              </a:rPr>
              <a:t>main</a:t>
            </a:r>
          </a:p>
        </p:txBody>
      </p:sp>
      <p:sp>
        <p:nvSpPr>
          <p:cNvPr id="9248" name="Rectangle 32"/>
          <p:cNvSpPr>
            <a:spLocks/>
          </p:cNvSpPr>
          <p:nvPr/>
        </p:nvSpPr>
        <p:spPr bwMode="auto">
          <a:xfrm>
            <a:off x="1116211" y="1803797"/>
            <a:ext cx="3606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sin</a:t>
            </a:r>
          </a:p>
        </p:txBody>
      </p:sp>
      <p:sp>
        <p:nvSpPr>
          <p:cNvPr id="9249" name="Rectangle 33"/>
          <p:cNvSpPr>
            <a:spLocks/>
          </p:cNvSpPr>
          <p:nvPr/>
        </p:nvSpPr>
        <p:spPr bwMode="auto">
          <a:xfrm>
            <a:off x="937617" y="2071687"/>
            <a:ext cx="72135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latin typeface="Consolas" charset="0"/>
                <a:cs typeface="Consolas" charset="0"/>
                <a:sym typeface="Consolas" charset="0"/>
              </a:rPr>
              <a:t>malloc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Binary Modification with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37" name="Rectangle 21"/>
          <p:cNvSpPr>
            <a:spLocks/>
          </p:cNvSpPr>
          <p:nvPr/>
        </p:nvSpPr>
        <p:spPr bwMode="auto">
          <a:xfrm>
            <a:off x="6721593" y="4295179"/>
            <a:ext cx="2287339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r>
              <a:rPr lang="en-US" sz="2100" dirty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Fine </a:t>
            </a:r>
            <a:r>
              <a:rPr lang="en-US" sz="2100" dirty="0" smtClean="0">
                <a:solidFill>
                  <a:srgbClr val="00823B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granularity</a:t>
            </a:r>
          </a:p>
          <a:p>
            <a:pPr marL="312528" indent="-312528">
              <a:lnSpc>
                <a:spcPct val="80000"/>
              </a:lnSpc>
              <a:buSzPct val="125000"/>
              <a:buFont typeface="Lucida Grande" charset="0"/>
              <a:buChar char="✓"/>
            </a:pPr>
            <a:endParaRPr lang="en-US" sz="2100" dirty="0">
              <a:solidFill>
                <a:srgbClr val="00823B"/>
              </a:solidFill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  <a:p>
            <a:pPr marL="312528" indent="-312528">
              <a:lnSpc>
                <a:spcPct val="80000"/>
              </a:lnSpc>
              <a:buSzPct val="125000"/>
              <a:buFont typeface="Source Sans Pro" charset="0"/>
              <a:buChar char="X"/>
            </a:pPr>
            <a:r>
              <a:rPr lang="en-US" sz="2100" dirty="0" smtClean="0">
                <a:solidFill>
                  <a:srgbClr val="B60707"/>
                </a:solidFill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Users must ensure validity</a:t>
            </a:r>
            <a:endParaRPr lang="en-US" sz="2100" dirty="0">
              <a:solidFill>
                <a:srgbClr val="B60707"/>
              </a:solidFill>
              <a:latin typeface="Source Sans Pro" charset="0"/>
              <a:ea typeface="Source Sans Pro" charset="0"/>
              <a:cs typeface="Source Sans Pro" charset="0"/>
              <a:sym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9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utoUpdateAnimBg="0"/>
      <p:bldP spid="9237" grpId="0" autoUpdateAnimBg="0"/>
      <p:bldP spid="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F1F89-23E9-43D7-A13E-925024334FD9}" type="slidenum">
              <a:rPr lang="en-US"/>
              <a:pPr/>
              <a:t>6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Binary modification via the CFG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5" y="697632"/>
            <a:ext cx="1537022" cy="263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902" y="696516"/>
            <a:ext cx="2459012" cy="263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AutoShape 8"/>
          <p:cNvSpPr>
            <a:spLocks/>
          </p:cNvSpPr>
          <p:nvPr/>
        </p:nvSpPr>
        <p:spPr bwMode="auto">
          <a:xfrm rot="-5400000">
            <a:off x="2227957" y="3647777"/>
            <a:ext cx="571500" cy="348258"/>
          </a:xfrm>
          <a:prstGeom prst="rightArrow">
            <a:avLst>
              <a:gd name="adj1" fmla="val 46435"/>
              <a:gd name="adj2" fmla="val 58006"/>
            </a:avLst>
          </a:prstGeom>
          <a:solidFill>
            <a:schemeClr val="accent1"/>
          </a:soli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 rot="-11750">
            <a:off x="1524744" y="4268390"/>
            <a:ext cx="1971229" cy="1812727"/>
            <a:chOff x="0" y="0"/>
            <a:chExt cx="1765" cy="1624"/>
          </a:xfrm>
        </p:grpSpPr>
        <p:sp>
          <p:nvSpPr>
            <p:cNvPr id="11273" name="AutoShape 9"/>
            <p:cNvSpPr>
              <a:spLocks/>
            </p:cNvSpPr>
            <p:nvPr/>
          </p:nvSpPr>
          <p:spPr bwMode="auto">
            <a:xfrm>
              <a:off x="0" y="0"/>
              <a:ext cx="1765" cy="1624"/>
            </a:xfrm>
            <a:prstGeom prst="roundRect">
              <a:avLst>
                <a:gd name="adj" fmla="val 6704"/>
              </a:avLst>
            </a:prstGeom>
            <a:gradFill rotWithShape="0">
              <a:gsLst>
                <a:gs pos="0">
                  <a:srgbClr val="CACACA"/>
                </a:gs>
                <a:gs pos="100000">
                  <a:srgbClr val="A1A1A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/>
            </p:cNvSpPr>
            <p:nvPr/>
          </p:nvSpPr>
          <p:spPr bwMode="auto">
            <a:xfrm>
              <a:off x="68" y="100"/>
              <a:ext cx="1645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100" dirty="0">
                  <a:latin typeface="Source Sans Pro" charset="0"/>
                  <a:ea typeface="Source Sans Pro" charset="0"/>
                  <a:cs typeface="Source Sans Pro" charset="0"/>
                  <a:sym typeface="Source Sans Pro" charset="0"/>
                </a:rPr>
                <a:t>Original Binary </a:t>
              </a:r>
            </a:p>
            <a:p>
              <a:pPr algn="ctr">
                <a:lnSpc>
                  <a:spcPct val="80000"/>
                </a:lnSpc>
              </a:pPr>
              <a:r>
                <a:rPr lang="en-US" sz="2100" dirty="0">
                  <a:latin typeface="Source Sans Pro" charset="0"/>
                  <a:ea typeface="Source Sans Pro" charset="0"/>
                  <a:cs typeface="Source Sans Pro" charset="0"/>
                  <a:sym typeface="Source Sans Pro" charset="0"/>
                </a:rPr>
                <a:t>Code</a:t>
              </a:r>
            </a:p>
          </p:txBody>
        </p:sp>
      </p:grpSp>
      <p:sp>
        <p:nvSpPr>
          <p:cNvPr id="11277" name="AutoShape 13"/>
          <p:cNvSpPr>
            <a:spLocks/>
          </p:cNvSpPr>
          <p:nvPr/>
        </p:nvSpPr>
        <p:spPr bwMode="auto">
          <a:xfrm rot="5400000">
            <a:off x="6415980" y="3612059"/>
            <a:ext cx="571500" cy="348258"/>
          </a:xfrm>
          <a:prstGeom prst="rightArrow">
            <a:avLst>
              <a:gd name="adj1" fmla="val 46435"/>
              <a:gd name="adj2" fmla="val 58006"/>
            </a:avLst>
          </a:prstGeom>
          <a:solidFill>
            <a:schemeClr val="accent1"/>
          </a:soli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5715000" y="4268390"/>
            <a:ext cx="1976810" cy="1812727"/>
            <a:chOff x="0" y="0"/>
            <a:chExt cx="1771" cy="1624"/>
          </a:xfrm>
        </p:grpSpPr>
        <p:sp>
          <p:nvSpPr>
            <p:cNvPr id="11278" name="AutoShape 14"/>
            <p:cNvSpPr>
              <a:spLocks/>
            </p:cNvSpPr>
            <p:nvPr/>
          </p:nvSpPr>
          <p:spPr bwMode="auto">
            <a:xfrm>
              <a:off x="0" y="0"/>
              <a:ext cx="1765" cy="1624"/>
            </a:xfrm>
            <a:prstGeom prst="roundRect">
              <a:avLst>
                <a:gd name="adj" fmla="val 6704"/>
              </a:avLst>
            </a:prstGeom>
            <a:gradFill rotWithShape="0">
              <a:gsLst>
                <a:gs pos="0">
                  <a:srgbClr val="CACACA"/>
                </a:gs>
                <a:gs pos="100000">
                  <a:srgbClr val="A1A1A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79" name="AutoShape 15"/>
            <p:cNvSpPr>
              <a:spLocks/>
            </p:cNvSpPr>
            <p:nvPr/>
          </p:nvSpPr>
          <p:spPr bwMode="auto">
            <a:xfrm>
              <a:off x="2" y="1148"/>
              <a:ext cx="1766" cy="162"/>
            </a:xfrm>
            <a:prstGeom prst="roundRect">
              <a:avLst>
                <a:gd name="adj" fmla="val 25227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46C1C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80" name="AutoShape 16"/>
            <p:cNvSpPr>
              <a:spLocks/>
            </p:cNvSpPr>
            <p:nvPr/>
          </p:nvSpPr>
          <p:spPr bwMode="auto">
            <a:xfrm>
              <a:off x="2" y="1378"/>
              <a:ext cx="1766" cy="162"/>
            </a:xfrm>
            <a:prstGeom prst="roundRect">
              <a:avLst>
                <a:gd name="adj" fmla="val 25227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46C1C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81" name="AutoShape 17"/>
            <p:cNvSpPr>
              <a:spLocks/>
            </p:cNvSpPr>
            <p:nvPr/>
          </p:nvSpPr>
          <p:spPr bwMode="auto">
            <a:xfrm>
              <a:off x="0" y="696"/>
              <a:ext cx="1765" cy="161"/>
            </a:xfrm>
            <a:prstGeom prst="roundRect">
              <a:avLst>
                <a:gd name="adj" fmla="val 25227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46C1C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/>
            </p:cNvSpPr>
            <p:nvPr/>
          </p:nvSpPr>
          <p:spPr bwMode="auto">
            <a:xfrm>
              <a:off x="45" y="32"/>
              <a:ext cx="1726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100" dirty="0">
                  <a:latin typeface="Source Sans Pro" charset="0"/>
                  <a:ea typeface="Source Sans Pro" charset="0"/>
                  <a:cs typeface="Source Sans Pro" charset="0"/>
                  <a:sym typeface="Source Sans Pro" charset="0"/>
                </a:rPr>
                <a:t>Modified Binary </a:t>
              </a:r>
            </a:p>
            <a:p>
              <a:pPr algn="ctr">
                <a:lnSpc>
                  <a:spcPct val="80000"/>
                </a:lnSpc>
              </a:pPr>
              <a:r>
                <a:rPr lang="en-US" sz="2100" dirty="0">
                  <a:latin typeface="Source Sans Pro" charset="0"/>
                  <a:ea typeface="Source Sans Pro" charset="0"/>
                  <a:cs typeface="Source Sans Pro" charset="0"/>
                  <a:sym typeface="Source Sans Pro" charset="0"/>
                </a:rPr>
                <a:t>Code</a:t>
              </a:r>
            </a:p>
          </p:txBody>
        </p:sp>
        <p:sp>
          <p:nvSpPr>
            <p:cNvPr id="11283" name="AutoShape 19"/>
            <p:cNvSpPr>
              <a:spLocks/>
            </p:cNvSpPr>
            <p:nvPr/>
          </p:nvSpPr>
          <p:spPr bwMode="auto">
            <a:xfrm>
              <a:off x="0" y="976"/>
              <a:ext cx="1765" cy="161"/>
            </a:xfrm>
            <a:prstGeom prst="roundRect">
              <a:avLst>
                <a:gd name="adj" fmla="val 25227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46C1C1"/>
                </a:gs>
              </a:gsLst>
              <a:lin ang="5400000" scaled="1"/>
            </a:gradFill>
            <a:ln w="25400" cap="flat">
              <a:solidFill>
                <a:srgbClr val="6A7CB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2700000" algn="ctr" rotWithShape="0">
                <a:schemeClr val="bg2">
                  <a:alpha val="39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Binary Modification with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24" name="AutoShape 8"/>
          <p:cNvSpPr>
            <a:spLocks/>
          </p:cNvSpPr>
          <p:nvPr/>
        </p:nvSpPr>
        <p:spPr bwMode="auto">
          <a:xfrm>
            <a:off x="3886200" y="1905000"/>
            <a:ext cx="914400" cy="500955"/>
          </a:xfrm>
          <a:prstGeom prst="rightArrow">
            <a:avLst>
              <a:gd name="adj1" fmla="val 46435"/>
              <a:gd name="adj2" fmla="val 58006"/>
            </a:avLst>
          </a:prstGeom>
          <a:solidFill>
            <a:schemeClr val="accent1"/>
          </a:solidFill>
          <a:ln w="25400" cap="flat">
            <a:solidFill>
              <a:srgbClr val="6A7CB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7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Binary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</a:t>
            </a:r>
            <a:r>
              <a:rPr lang="en-US" dirty="0"/>
              <a:t>CFG validity constraint</a:t>
            </a:r>
          </a:p>
          <a:p>
            <a:pPr lvl="1"/>
            <a:r>
              <a:rPr lang="en-US" dirty="0"/>
              <a:t>Ensure </a:t>
            </a:r>
            <a:r>
              <a:rPr lang="en-US" dirty="0" smtClean="0"/>
              <a:t>modified CFG </a:t>
            </a:r>
            <a:r>
              <a:rPr lang="en-US" dirty="0"/>
              <a:t>can be instantiated as new code</a:t>
            </a:r>
          </a:p>
          <a:p>
            <a:pPr lvl="1"/>
            <a:r>
              <a:rPr lang="en-US" dirty="0"/>
              <a:t>Maintain validity of the underlying binary</a:t>
            </a:r>
          </a:p>
          <a:p>
            <a:r>
              <a:rPr lang="en-US" dirty="0"/>
              <a:t>Define CFG transformation algebra</a:t>
            </a:r>
          </a:p>
          <a:p>
            <a:pPr lvl="1"/>
            <a:r>
              <a:rPr lang="en-US" dirty="0"/>
              <a:t>Closed under validity constraint</a:t>
            </a:r>
          </a:p>
          <a:p>
            <a:pPr lvl="1"/>
            <a:r>
              <a:rPr lang="en-US" dirty="0"/>
              <a:t>Operate on functions, loops, blocks, and edges</a:t>
            </a:r>
          </a:p>
          <a:p>
            <a:r>
              <a:rPr lang="en-US" dirty="0"/>
              <a:t>Handle indirect control flow</a:t>
            </a:r>
          </a:p>
          <a:p>
            <a:pPr lvl="1"/>
            <a:r>
              <a:rPr lang="en-US" dirty="0" smtClean="0"/>
              <a:t>Validity </a:t>
            </a:r>
            <a:r>
              <a:rPr lang="en-US" dirty="0"/>
              <a:t>cannot be determined without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CFG is valid if each element is valid</a:t>
            </a:r>
          </a:p>
          <a:p>
            <a:pPr lvl="1"/>
            <a:r>
              <a:rPr lang="en-US" dirty="0" smtClean="0"/>
              <a:t>All blocks are valid</a:t>
            </a:r>
          </a:p>
          <a:p>
            <a:pPr lvl="1"/>
            <a:r>
              <a:rPr lang="en-US" dirty="0" smtClean="0"/>
              <a:t>All non-exit blocks have out-edge(s)</a:t>
            </a:r>
          </a:p>
          <a:p>
            <a:pPr lvl="1"/>
            <a:r>
              <a:rPr lang="en-US" dirty="0" smtClean="0"/>
              <a:t>At least one entry block</a:t>
            </a:r>
          </a:p>
          <a:p>
            <a:pPr lvl="1"/>
            <a:r>
              <a:rPr lang="en-US" dirty="0" smtClean="0"/>
              <a:t>Edge types represent realizable control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45" y="4429125"/>
            <a:ext cx="1125141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204267" y="3991570"/>
            <a:ext cx="19171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+mj-lt"/>
                <a:ea typeface="Source Sans Pro" charset="0"/>
                <a:cs typeface="Source Sans Pro" charset="0"/>
                <a:sym typeface="Source Sans Pro" charset="0"/>
              </a:rPr>
              <a:t>Valid Examples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9" y="5429250"/>
            <a:ext cx="678656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/>
          <p:cNvSpPr>
            <a:spLocks/>
          </p:cNvSpPr>
          <p:nvPr/>
        </p:nvSpPr>
        <p:spPr bwMode="auto">
          <a:xfrm>
            <a:off x="6662664" y="3991570"/>
            <a:ext cx="21191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+mj-lt"/>
                <a:ea typeface="Source Sans Pro" charset="0"/>
                <a:cs typeface="Source Sans Pro" charset="0"/>
                <a:sym typeface="Source Sans Pro" charset="0"/>
              </a:rPr>
              <a:t>Invalid Examples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73" y="4429125"/>
            <a:ext cx="955477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766" y="5429250"/>
            <a:ext cx="1080492" cy="83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273" y="4420195"/>
            <a:ext cx="1151930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203" y="5366742"/>
            <a:ext cx="1143000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/>
          </p:cNvSpPr>
          <p:nvPr/>
        </p:nvSpPr>
        <p:spPr bwMode="auto">
          <a:xfrm>
            <a:off x="3379887" y="3804045"/>
            <a:ext cx="215930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+mj-lt"/>
                <a:ea typeface="Source Sans Pro" charset="0"/>
                <a:cs typeface="Source Sans Pro" charset="0"/>
                <a:sym typeface="Source Sans Pro" charset="0"/>
              </a:rPr>
              <a:t>Valid Examples</a:t>
            </a:r>
          </a:p>
          <a:p>
            <a:pPr>
              <a:lnSpc>
                <a:spcPct val="80000"/>
              </a:lnSpc>
            </a:pPr>
            <a:r>
              <a:rPr lang="en-US" sz="2500">
                <a:latin typeface="+mj-lt"/>
                <a:ea typeface="Source Sans Pro" charset="0"/>
                <a:cs typeface="Source Sans Pro" charset="0"/>
                <a:sym typeface="Source Sans Pro" charset="0"/>
              </a:rPr>
              <a:t>(PPC, ARM only)</a:t>
            </a:r>
          </a:p>
        </p:txBody>
      </p:sp>
    </p:spTree>
    <p:extLst>
      <p:ext uri="{BB962C8B-B14F-4D97-AF65-F5344CB8AC3E}">
        <p14:creationId xmlns:p14="http://schemas.microsoft.com/office/powerpoint/2010/main" val="42106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50AC-8A27-483F-B71B-82FD9F739BDE}" type="slidenum">
              <a:rPr lang="en-US"/>
              <a:pPr/>
              <a:t>9</a:t>
            </a:fld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606603"/>
            <a:ext cx="2303859" cy="156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CFG transformation algebra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5" y="1910953"/>
            <a:ext cx="1982391" cy="116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711" y="1919883"/>
            <a:ext cx="1973461" cy="116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7" y="1910953"/>
            <a:ext cx="3411141" cy="116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ctangle 10"/>
          <p:cNvSpPr>
            <a:spLocks/>
          </p:cNvSpPr>
          <p:nvPr/>
        </p:nvSpPr>
        <p:spPr bwMode="auto">
          <a:xfrm>
            <a:off x="339328" y="1544836"/>
            <a:ext cx="168796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Block Splitting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3098601" y="1544836"/>
            <a:ext cx="158216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Block Joining</a:t>
            </a:r>
          </a:p>
        </p:txBody>
      </p:sp>
      <p:sp>
        <p:nvSpPr>
          <p:cNvPr id="15372" name="Rectangle 12"/>
          <p:cNvSpPr>
            <a:spLocks/>
          </p:cNvSpPr>
          <p:nvPr/>
        </p:nvSpPr>
        <p:spPr bwMode="auto">
          <a:xfrm>
            <a:off x="6250781" y="1544836"/>
            <a:ext cx="2059859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Edge Redirection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00" y="4572000"/>
            <a:ext cx="1771427" cy="156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695" y="4572000"/>
            <a:ext cx="2969121" cy="156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Rectangle 15"/>
          <p:cNvSpPr>
            <a:spLocks/>
          </p:cNvSpPr>
          <p:nvPr/>
        </p:nvSpPr>
        <p:spPr bwMode="auto">
          <a:xfrm>
            <a:off x="6563321" y="4196953"/>
            <a:ext cx="2240998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Predicate Insertion</a:t>
            </a:r>
          </a:p>
        </p:txBody>
      </p:sp>
      <p:sp>
        <p:nvSpPr>
          <p:cNvPr id="15376" name="Rectangle 16"/>
          <p:cNvSpPr>
            <a:spLocks/>
          </p:cNvSpPr>
          <p:nvPr/>
        </p:nvSpPr>
        <p:spPr bwMode="auto">
          <a:xfrm>
            <a:off x="232172" y="4196953"/>
            <a:ext cx="1732847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Edge Insertion</a:t>
            </a:r>
          </a:p>
        </p:txBody>
      </p:sp>
      <p:sp>
        <p:nvSpPr>
          <p:cNvPr id="15377" name="Rectangle 17"/>
          <p:cNvSpPr>
            <a:spLocks/>
          </p:cNvSpPr>
          <p:nvPr/>
        </p:nvSpPr>
        <p:spPr bwMode="auto">
          <a:xfrm>
            <a:off x="2213447" y="910828"/>
            <a:ext cx="5017399" cy="38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100" u="sng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Block and Edge Modification</a:t>
            </a:r>
          </a:p>
        </p:txBody>
      </p:sp>
      <p:sp>
        <p:nvSpPr>
          <p:cNvPr id="15378" name="Rectangle 18"/>
          <p:cNvSpPr>
            <a:spLocks/>
          </p:cNvSpPr>
          <p:nvPr/>
        </p:nvSpPr>
        <p:spPr bwMode="auto">
          <a:xfrm>
            <a:off x="3339704" y="3607594"/>
            <a:ext cx="2587247" cy="38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100" u="sng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Code Insertion</a:t>
            </a:r>
          </a:p>
        </p:txBody>
      </p:sp>
      <p:sp>
        <p:nvSpPr>
          <p:cNvPr id="15379" name="Rectangle 19"/>
          <p:cNvSpPr>
            <a:spLocks/>
          </p:cNvSpPr>
          <p:nvPr/>
        </p:nvSpPr>
        <p:spPr bwMode="auto">
          <a:xfrm>
            <a:off x="3250407" y="4205883"/>
            <a:ext cx="1567737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100">
                <a:latin typeface="Source Sans Pro" charset="0"/>
                <a:ea typeface="Source Sans Pro" charset="0"/>
                <a:cs typeface="Source Sans Pro" charset="0"/>
                <a:sym typeface="Source Sans Pro" charset="0"/>
              </a:rPr>
              <a:t>Call Insertion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Binary Modification with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9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26797</TotalTime>
  <Words>1281</Words>
  <Application>Microsoft Office PowerPoint</Application>
  <PresentationFormat>On-screen Show (4:3)</PresentationFormat>
  <Paragraphs>362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blank page</vt:lpstr>
      <vt:lpstr>Modifying Binaries with Dyninst</vt:lpstr>
      <vt:lpstr>Instrumentation vs. modification</vt:lpstr>
      <vt:lpstr>Example</vt:lpstr>
      <vt:lpstr>Obligatory “why binaries” slide:</vt:lpstr>
      <vt:lpstr>Binary modification interfaces</vt:lpstr>
      <vt:lpstr>Binary modification via the CFG</vt:lpstr>
      <vt:lpstr>Structured Binary Editing</vt:lpstr>
      <vt:lpstr>CFG Validity</vt:lpstr>
      <vt:lpstr>CFG transformation algebra</vt:lpstr>
      <vt:lpstr>Indirect validity</vt:lpstr>
      <vt:lpstr>Practice: PatchAPI Interface</vt:lpstr>
      <vt:lpstr>PatchAPI Overview</vt:lpstr>
      <vt:lpstr>class MySnippet : public PatchAPI::Snippet</vt:lpstr>
      <vt:lpstr>class PatchModifier</vt:lpstr>
      <vt:lpstr>class PatchCallback</vt:lpstr>
      <vt:lpstr>Example: Hot Patching Apache Vulnerability </vt:lpstr>
      <vt:lpstr>CVE-2011-3368</vt:lpstr>
      <vt:lpstr>Hot Patching Overview</vt:lpstr>
      <vt:lpstr>Patch File</vt:lpstr>
      <vt:lpstr>CFG Fingerprinting</vt:lpstr>
      <vt:lpstr>Snippet (error detection)</vt:lpstr>
      <vt:lpstr>Snippet (error handling)</vt:lpstr>
      <vt:lpstr>Modification Code</vt:lpstr>
      <vt:lpstr>Hot Patching</vt:lpstr>
      <vt:lpstr>Summary</vt:lpstr>
      <vt:lpstr>Questions?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paradyn</cp:lastModifiedBy>
  <cp:revision>141</cp:revision>
  <dcterms:created xsi:type="dcterms:W3CDTF">2010-03-23T14:50:26Z</dcterms:created>
  <dcterms:modified xsi:type="dcterms:W3CDTF">2013-04-25T20:37:42Z</dcterms:modified>
</cp:coreProperties>
</file>