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3" r:id="rId3"/>
    <p:sldId id="259" r:id="rId4"/>
    <p:sldId id="268" r:id="rId5"/>
    <p:sldId id="257" r:id="rId6"/>
    <p:sldId id="260" r:id="rId7"/>
    <p:sldId id="271" r:id="rId8"/>
    <p:sldId id="273" r:id="rId9"/>
    <p:sldId id="261" r:id="rId10"/>
    <p:sldId id="274" r:id="rId11"/>
    <p:sldId id="265" r:id="rId12"/>
    <p:sldId id="269" r:id="rId13"/>
    <p:sldId id="275" r:id="rId14"/>
    <p:sldId id="276" r:id="rId15"/>
    <p:sldId id="277" r:id="rId16"/>
    <p:sldId id="264" r:id="rId17"/>
    <p:sldId id="262" r:id="rId18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10" autoAdjust="0"/>
    <p:restoredTop sz="35558" autoAdjust="0"/>
  </p:normalViewPr>
  <p:slideViewPr>
    <p:cSldViewPr>
      <p:cViewPr varScale="1">
        <p:scale>
          <a:sx n="55" d="100"/>
          <a:sy n="55" d="100"/>
        </p:scale>
        <p:origin x="-2952" y="-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8A63D3-DF5B-4D90-A75E-E31DF363AF57}" type="datetimeFigureOut">
              <a:rPr lang="en-US" smtClean="0"/>
              <a:t>4/23/2012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949527-D930-4736-AE1A-63BDB8ACA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3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There are many knobs to be tuned in Condor, but how do you know when you have it </a:t>
            </a:r>
            <a:r>
              <a:rPr lang="en-US" baseline="0" smtClean="0"/>
              <a:t>right?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My</a:t>
            </a:r>
            <a:r>
              <a:rPr lang="en-US" baseline="0" dirty="0" smtClean="0"/>
              <a:t> Jobs keep Failing :  </a:t>
            </a:r>
          </a:p>
          <a:p>
            <a:pPr lvl="1"/>
            <a:r>
              <a:rPr lang="en-US" baseline="0" dirty="0" smtClean="0"/>
              <a:t>SCHEDD out of resources?   </a:t>
            </a:r>
          </a:p>
          <a:p>
            <a:pPr marL="931774" lvl="2" defTabSz="931774"/>
            <a:r>
              <a:rPr lang="en-US" baseline="0" dirty="0" smtClean="0"/>
              <a:t>Check ganglia for </a:t>
            </a:r>
            <a:r>
              <a:rPr lang="en-US" baseline="0" dirty="0" err="1" smtClean="0"/>
              <a:t>cpu</a:t>
            </a:r>
            <a:r>
              <a:rPr lang="en-US" baseline="0" dirty="0" smtClean="0"/>
              <a:t>/network/</a:t>
            </a:r>
            <a:r>
              <a:rPr lang="en-US" baseline="0" dirty="0" err="1" smtClean="0"/>
              <a:t>io</a:t>
            </a:r>
            <a:r>
              <a:rPr lang="en-US" baseline="0" dirty="0" smtClean="0"/>
              <a:t> loads --- EXPLAIN WHAT GANGLIA IS!</a:t>
            </a:r>
          </a:p>
          <a:p>
            <a:pPr lvl="1"/>
            <a:r>
              <a:rPr lang="en-US" baseline="0" dirty="0" smtClean="0"/>
              <a:t>Just this user?</a:t>
            </a:r>
          </a:p>
          <a:p>
            <a:pPr lvl="1"/>
            <a:r>
              <a:rPr lang="en-US" baseline="0" dirty="0" smtClean="0"/>
              <a:t>	hover on </a:t>
            </a:r>
            <a:r>
              <a:rPr lang="en-US" baseline="0" dirty="0" err="1" smtClean="0"/>
              <a:t>condor_q</a:t>
            </a:r>
            <a:r>
              <a:rPr lang="en-US" baseline="0" dirty="0" smtClean="0"/>
              <a:t> for a while</a:t>
            </a:r>
          </a:p>
          <a:p>
            <a:pPr lvl="1"/>
            <a:endParaRPr lang="en-US" baseline="0" dirty="0" smtClean="0"/>
          </a:p>
          <a:p>
            <a:pPr lvl="0"/>
            <a:r>
              <a:rPr lang="en-US" baseline="0" dirty="0" smtClean="0"/>
              <a:t>I’m seeing IO spikes on the network or the disk	</a:t>
            </a:r>
          </a:p>
          <a:p>
            <a:pPr lvl="1"/>
            <a:r>
              <a:rPr lang="en-US" baseline="0" dirty="0" smtClean="0"/>
              <a:t>Is this condor doing IO or some other program?</a:t>
            </a:r>
          </a:p>
          <a:p>
            <a:pPr lvl="1"/>
            <a:r>
              <a:rPr lang="en-US" baseline="0" dirty="0" smtClean="0"/>
              <a:t>Is Condor backlogged on data transfers? (unnecessarily)</a:t>
            </a:r>
          </a:p>
          <a:p>
            <a:pPr lvl="1"/>
            <a:endParaRPr lang="en-US" baseline="0" dirty="0" smtClean="0"/>
          </a:p>
          <a:p>
            <a:pPr lvl="0"/>
            <a:r>
              <a:rPr lang="en-US" dirty="0" smtClean="0"/>
              <a:t>How much execution time is </a:t>
            </a:r>
            <a:r>
              <a:rPr lang="en-US" dirty="0" err="1" smtClean="0"/>
              <a:t>badput</a:t>
            </a:r>
            <a:r>
              <a:rPr lang="en-US" baseline="0" dirty="0" smtClean="0"/>
              <a:t>?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Policy changes are additive, complicating understanding of what is in the way </a:t>
            </a:r>
          </a:p>
          <a:p>
            <a:pPr lvl="1"/>
            <a:r>
              <a:rPr lang="en-US" baseline="0" dirty="0" smtClean="0"/>
              <a:t>(preemption, memory size, disk size, WANT_BLAH, Data Transfer slots, whole machine slots)</a:t>
            </a:r>
          </a:p>
          <a:p>
            <a:pPr lvl="1"/>
            <a:r>
              <a:rPr lang="en-US" baseline="0" dirty="0" smtClean="0"/>
              <a:t>Do I need to make a policy change? </a:t>
            </a:r>
          </a:p>
          <a:p>
            <a:pPr lvl="1"/>
            <a:endParaRPr lang="en-US" baseline="0" dirty="0" smtClean="0"/>
          </a:p>
          <a:p>
            <a:pPr lvl="0"/>
            <a:r>
              <a:rPr lang="en-US" baseline="0" dirty="0" smtClean="0"/>
              <a:t>How Big/Long running are the jobs in the pool</a:t>
            </a:r>
          </a:p>
          <a:p>
            <a:pPr lvl="1"/>
            <a:r>
              <a:rPr lang="en-US" baseline="0" dirty="0" smtClean="0"/>
              <a:t>Get them running as fast as possible, but be high throughput always contradict each other…  </a:t>
            </a:r>
          </a:p>
          <a:p>
            <a:pPr lvl="1"/>
            <a:r>
              <a:rPr lang="en-US" baseline="0" dirty="0" smtClean="0"/>
              <a:t>we want to guarantee at least this amount of time</a:t>
            </a:r>
          </a:p>
          <a:p>
            <a:pPr lvl="1"/>
            <a:endParaRPr lang="en-US" baseline="0" dirty="0" smtClean="0"/>
          </a:p>
          <a:p>
            <a:pPr lvl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49527-D930-4736-AE1A-63BDB8ACA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SCHEDD knows a lot</a:t>
            </a:r>
            <a:r>
              <a:rPr lang="en-US" baseline="0" dirty="0" smtClean="0"/>
              <a:t> about what’s happening </a:t>
            </a:r>
            <a:r>
              <a:rPr lang="en-US" i="1" baseline="0" dirty="0" smtClean="0"/>
              <a:t>right now</a:t>
            </a:r>
            <a:r>
              <a:rPr lang="en-US" i="0" baseline="0" dirty="0" smtClean="0"/>
              <a:t> if only there were some way to get that information out!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Condor_status</a:t>
            </a:r>
            <a:r>
              <a:rPr lang="en-US" dirty="0" smtClean="0"/>
              <a:t> –direct &lt;name&gt; -</a:t>
            </a:r>
            <a:r>
              <a:rPr lang="en-US" dirty="0" err="1" smtClean="0"/>
              <a:t>schedd</a:t>
            </a:r>
            <a:r>
              <a:rPr lang="en-US" dirty="0" smtClean="0"/>
              <a:t> –statistics SCHEDD:2  </a:t>
            </a:r>
          </a:p>
          <a:p>
            <a:r>
              <a:rPr lang="en-US" dirty="0" smtClean="0"/>
              <a:t>Does a direct query</a:t>
            </a:r>
            <a:r>
              <a:rPr lang="en-US" baseline="0" dirty="0" smtClean="0"/>
              <a:t> to &lt;name&gt; requesting the SCHEDD ad with statistics verbosity</a:t>
            </a:r>
          </a:p>
          <a:p>
            <a:r>
              <a:rPr lang="en-US" baseline="0" dirty="0" smtClean="0"/>
              <a:t>Set to 2.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default verbosity is level 1, which is what is published to the collector.</a:t>
            </a:r>
          </a:p>
          <a:p>
            <a:r>
              <a:rPr lang="en-US" dirty="0" smtClean="0"/>
              <a:t>Verbosity published to the collector</a:t>
            </a:r>
            <a:r>
              <a:rPr lang="en-US" baseline="0" dirty="0" smtClean="0"/>
              <a:t> is controlled by the </a:t>
            </a:r>
            <a:r>
              <a:rPr lang="en-US" baseline="0" dirty="0" err="1" smtClean="0"/>
              <a:t>config</a:t>
            </a:r>
            <a:r>
              <a:rPr lang="en-US" baseline="0" dirty="0" smtClean="0"/>
              <a:t> parameter </a:t>
            </a:r>
            <a:r>
              <a:rPr lang="en-US" dirty="0" smtClean="0"/>
              <a:t>STATISTICS_TO_PUBLISH</a:t>
            </a:r>
          </a:p>
          <a:p>
            <a:endParaRPr lang="en-US" dirty="0" smtClean="0"/>
          </a:p>
          <a:p>
            <a:r>
              <a:rPr lang="en-US" dirty="0" smtClean="0"/>
              <a:t>So STATISTICS_TO_PUBLISH</a:t>
            </a:r>
            <a:r>
              <a:rPr lang="en-US" baseline="0" dirty="0" smtClean="0"/>
              <a:t> = SCHEDD:0  will turn off most SCHEDD statistics publishing to the collector</a:t>
            </a:r>
          </a:p>
          <a:p>
            <a:r>
              <a:rPr lang="en-US" baseline="0" dirty="0" smtClean="0"/>
              <a:t>But you can still get the statistics via a direct query to the SCHEDD with –statistics to override the verbosity.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49527-D930-4736-AE1A-63BDB8ACAA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45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err="1" smtClean="0"/>
              <a:t>TotalRunningJobs</a:t>
            </a:r>
            <a:r>
              <a:rPr lang="en-US" dirty="0" smtClean="0"/>
              <a:t> = 0</a:t>
            </a:r>
          </a:p>
          <a:p>
            <a:pPr lvl="1"/>
            <a:r>
              <a:rPr lang="en-US" dirty="0" err="1" smtClean="0"/>
              <a:t>TotalLocalJobsRunning</a:t>
            </a:r>
            <a:r>
              <a:rPr lang="en-US" dirty="0" smtClean="0"/>
              <a:t> = 0</a:t>
            </a:r>
          </a:p>
          <a:p>
            <a:pPr lvl="1"/>
            <a:r>
              <a:rPr lang="en-US" dirty="0" err="1" smtClean="0"/>
              <a:t>TotalSchedulerJobsRunning</a:t>
            </a:r>
            <a:r>
              <a:rPr lang="en-US" dirty="0" smtClean="0"/>
              <a:t> = 0</a:t>
            </a:r>
          </a:p>
          <a:p>
            <a:pPr lvl="1"/>
            <a:r>
              <a:rPr lang="en-US" dirty="0" err="1" smtClean="0"/>
              <a:t>JobsRunningRuntimes</a:t>
            </a:r>
            <a:r>
              <a:rPr lang="en-US" dirty="0" smtClean="0"/>
              <a:t> = "0, 0, 0, 0, 0, 0, 0, 0, 0, 0, 0, 0, 0, 0, 0</a:t>
            </a:r>
            <a:r>
              <a:rPr lang="en-US" dirty="0" smtClean="0"/>
              <a:t>"</a:t>
            </a:r>
            <a:endParaRPr lang="en-US" dirty="0" smtClean="0"/>
          </a:p>
          <a:p>
            <a:pPr lvl="1"/>
            <a:r>
              <a:rPr lang="en-US" dirty="0" err="1" smtClean="0"/>
              <a:t>JobsRunningSizes</a:t>
            </a:r>
            <a:r>
              <a:rPr lang="en-US" dirty="0" smtClean="0"/>
              <a:t> =  "0, 0, 0, 0, 0, 0, 0, 0, 0, 0, 0, 0, 0</a:t>
            </a:r>
            <a:r>
              <a:rPr lang="en-US" dirty="0" smtClean="0"/>
              <a:t>"</a:t>
            </a:r>
            <a:endParaRPr lang="en-US" dirty="0" smtClean="0"/>
          </a:p>
          <a:p>
            <a:pPr lvl="1"/>
            <a:r>
              <a:rPr lang="en-US" dirty="0" err="1" smtClean="0"/>
              <a:t>JobsSizesHistogramBuckets</a:t>
            </a:r>
            <a:r>
              <a:rPr lang="en-US" dirty="0" smtClean="0"/>
              <a:t> = "64Kb, 256Kb, 1Mb, 4Mb, 16Mb, 64Mb, 256Mb, 1Gb, 4Gb, 16Gb, 64Gb, 256Gb</a:t>
            </a:r>
            <a:r>
              <a:rPr lang="en-US" dirty="0" smtClean="0"/>
              <a:t>"</a:t>
            </a:r>
            <a:endParaRPr lang="en-US" dirty="0" smtClean="0"/>
          </a:p>
          <a:p>
            <a:pPr lvl="1"/>
            <a:r>
              <a:rPr lang="en-US" dirty="0" err="1" smtClean="0"/>
              <a:t>JobsRuntimesHistogramBuckets</a:t>
            </a:r>
            <a:r>
              <a:rPr lang="en-US" dirty="0" smtClean="0"/>
              <a:t> = "30Sec, 1Min, 3Min, 10Min, 30Min, 1Hr, 3Hr, 6Hr, 12Hr, 1Day, 2Day, 4Day, 8Day, 16Day“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ShadowsRunning</a:t>
            </a:r>
            <a:r>
              <a:rPr lang="en-US" dirty="0" smtClean="0"/>
              <a:t> = 0</a:t>
            </a:r>
          </a:p>
          <a:p>
            <a:pPr lvl="1"/>
            <a:r>
              <a:rPr lang="en-US" dirty="0" err="1" smtClean="0"/>
              <a:t>TransferQueueDownloadWaitTime</a:t>
            </a:r>
            <a:r>
              <a:rPr lang="en-US" dirty="0" smtClean="0"/>
              <a:t> = 0</a:t>
            </a:r>
          </a:p>
          <a:p>
            <a:pPr lvl="1"/>
            <a:r>
              <a:rPr lang="en-US" dirty="0" err="1" smtClean="0"/>
              <a:t>TransferQueueMaxDownloading</a:t>
            </a:r>
            <a:r>
              <a:rPr lang="en-US" dirty="0" smtClean="0"/>
              <a:t> = 10</a:t>
            </a:r>
          </a:p>
          <a:p>
            <a:pPr lvl="1"/>
            <a:r>
              <a:rPr lang="en-US" dirty="0" err="1" smtClean="0"/>
              <a:t>TransferQueueMaxUploading</a:t>
            </a:r>
            <a:r>
              <a:rPr lang="en-US" dirty="0" smtClean="0"/>
              <a:t> = 10</a:t>
            </a:r>
          </a:p>
          <a:p>
            <a:pPr lvl="1"/>
            <a:r>
              <a:rPr lang="en-US" dirty="0" err="1" smtClean="0"/>
              <a:t>TransferQueueNumDownloading</a:t>
            </a:r>
            <a:r>
              <a:rPr lang="en-US" dirty="0" smtClean="0"/>
              <a:t> = 0</a:t>
            </a:r>
          </a:p>
          <a:p>
            <a:pPr lvl="1"/>
            <a:r>
              <a:rPr lang="en-US" dirty="0" err="1" smtClean="0"/>
              <a:t>TransferQueueNumUploading</a:t>
            </a:r>
            <a:r>
              <a:rPr lang="en-US" dirty="0" smtClean="0"/>
              <a:t> = 0</a:t>
            </a:r>
          </a:p>
          <a:p>
            <a:pPr lvl="1"/>
            <a:r>
              <a:rPr lang="en-US" dirty="0" err="1" smtClean="0"/>
              <a:t>TransferQueueNumWaitingToDownload</a:t>
            </a:r>
            <a:r>
              <a:rPr lang="en-US" dirty="0" smtClean="0"/>
              <a:t> = 0</a:t>
            </a:r>
          </a:p>
          <a:p>
            <a:pPr lvl="1"/>
            <a:r>
              <a:rPr lang="en-US" dirty="0" err="1" smtClean="0"/>
              <a:t>TransferQueueNumWaitingToUpload</a:t>
            </a:r>
            <a:r>
              <a:rPr lang="en-US" dirty="0" smtClean="0"/>
              <a:t> = 0</a:t>
            </a:r>
          </a:p>
          <a:p>
            <a:pPr lvl="1"/>
            <a:r>
              <a:rPr lang="en-US" dirty="0" err="1" smtClean="0"/>
              <a:t>TransferQueueUploadWaitTime</a:t>
            </a:r>
            <a:r>
              <a:rPr lang="en-US" dirty="0" smtClean="0"/>
              <a:t> =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49527-D930-4736-AE1A-63BDB8ACAA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defTabSz="931774"/>
            <a:r>
              <a:rPr lang="en-US" dirty="0" smtClean="0"/>
              <a:t>SCHEDD lifetime</a:t>
            </a:r>
            <a:r>
              <a:rPr lang="en-US" baseline="0" dirty="0" smtClean="0"/>
              <a:t> is published as attribute </a:t>
            </a:r>
            <a:r>
              <a:rPr lang="en-US" dirty="0" err="1" smtClean="0"/>
              <a:t>StatsLifetime</a:t>
            </a:r>
            <a:endParaRPr lang="en-US" dirty="0" smtClean="0"/>
          </a:p>
          <a:p>
            <a:r>
              <a:rPr lang="en-US" dirty="0" smtClean="0"/>
              <a:t>Time range of Windowed</a:t>
            </a:r>
            <a:r>
              <a:rPr lang="en-US" baseline="0" dirty="0" smtClean="0"/>
              <a:t> stats are published as </a:t>
            </a:r>
            <a:r>
              <a:rPr lang="en-US" dirty="0" err="1" smtClean="0"/>
              <a:t>RecentStatsLifetime</a:t>
            </a:r>
            <a:endParaRPr lang="en-US" dirty="0" smtClean="0"/>
          </a:p>
          <a:p>
            <a:r>
              <a:rPr lang="en-US" dirty="0" err="1"/>
              <a:t>Config</a:t>
            </a:r>
            <a:r>
              <a:rPr lang="en-US" dirty="0"/>
              <a:t> parameter STATISTICS_WINDOW_SECONDS controls </a:t>
            </a:r>
            <a:r>
              <a:rPr lang="en-US" dirty="0" smtClean="0"/>
              <a:t>the size of the recent</a:t>
            </a:r>
            <a:r>
              <a:rPr lang="en-US" baseline="0" dirty="0" smtClean="0"/>
              <a:t> window.</a:t>
            </a:r>
          </a:p>
          <a:p>
            <a:r>
              <a:rPr lang="en-US" baseline="0" dirty="0" smtClean="0"/>
              <a:t>Note that the value is effectively </a:t>
            </a:r>
            <a:r>
              <a:rPr lang="en-US" dirty="0" smtClean="0"/>
              <a:t>quantized </a:t>
            </a:r>
            <a:r>
              <a:rPr lang="en-US" dirty="0"/>
              <a:t>to a multiple of 200 seconds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Aggregate </a:t>
            </a:r>
            <a:r>
              <a:rPr lang="en-US" dirty="0"/>
              <a:t>stats </a:t>
            </a:r>
            <a:r>
              <a:rPr lang="en-US" dirty="0" smtClean="0"/>
              <a:t>are:</a:t>
            </a:r>
            <a:endParaRPr lang="en-US" dirty="0"/>
          </a:p>
          <a:p>
            <a:pPr marL="465887" lvl="1" defTabSz="931774"/>
            <a:r>
              <a:rPr lang="en-US" dirty="0" err="1" smtClean="0"/>
              <a:t>JobsSubmitted</a:t>
            </a:r>
            <a:r>
              <a:rPr lang="en-US" dirty="0" smtClean="0"/>
              <a:t> = 244255</a:t>
            </a:r>
          </a:p>
          <a:p>
            <a:pPr lvl="1"/>
            <a:r>
              <a:rPr lang="en-US" dirty="0" err="1" smtClean="0"/>
              <a:t>JobsStarted</a:t>
            </a:r>
            <a:r>
              <a:rPr lang="en-US" dirty="0" smtClean="0"/>
              <a:t> = 244255</a:t>
            </a:r>
          </a:p>
          <a:p>
            <a:pPr marL="465887" lvl="1" defTabSz="931774"/>
            <a:r>
              <a:rPr lang="en-US" dirty="0" err="1" smtClean="0"/>
              <a:t>JobsExited</a:t>
            </a:r>
            <a:r>
              <a:rPr lang="en-US" dirty="0" smtClean="0"/>
              <a:t> = 693767</a:t>
            </a:r>
          </a:p>
          <a:p>
            <a:pPr marL="465887" lvl="1" defTabSz="931774"/>
            <a:r>
              <a:rPr lang="en-US" dirty="0" err="1" smtClean="0"/>
              <a:t>JobsCompleted</a:t>
            </a:r>
            <a:r>
              <a:rPr lang="en-US" dirty="0" smtClean="0"/>
              <a:t> = 224850</a:t>
            </a:r>
          </a:p>
          <a:p>
            <a:pPr marL="465887" lvl="1" defTabSz="931774"/>
            <a:endParaRPr lang="en-US" dirty="0" smtClean="0"/>
          </a:p>
          <a:p>
            <a:pPr marL="465887" lvl="1" defTabSz="931774"/>
            <a:r>
              <a:rPr lang="en-US" dirty="0" err="1" smtClean="0"/>
              <a:t>JobsAccumTimeToStart</a:t>
            </a:r>
            <a:r>
              <a:rPr lang="en-US" dirty="0" smtClean="0"/>
              <a:t> = 1119736775</a:t>
            </a:r>
          </a:p>
          <a:p>
            <a:pPr marL="465887" lvl="1" defTabSz="931774"/>
            <a:r>
              <a:rPr lang="en-US" dirty="0" err="1" smtClean="0"/>
              <a:t>JobsAccumRunningTime</a:t>
            </a:r>
            <a:r>
              <a:rPr lang="en-US" dirty="0" smtClean="0"/>
              <a:t> = 654236574</a:t>
            </a:r>
          </a:p>
          <a:p>
            <a:pPr lvl="1"/>
            <a:r>
              <a:rPr lang="en-US" dirty="0" err="1" smtClean="0"/>
              <a:t>JobsAccumBadputTime</a:t>
            </a:r>
            <a:r>
              <a:rPr lang="en-US" dirty="0" smtClean="0"/>
              <a:t> = 132229106</a:t>
            </a:r>
          </a:p>
          <a:p>
            <a:pPr lvl="1"/>
            <a:r>
              <a:rPr lang="en-US" dirty="0" err="1" smtClean="0"/>
              <a:t>JobsAccumExecuteTime</a:t>
            </a:r>
            <a:r>
              <a:rPr lang="en-US" dirty="0" smtClean="0"/>
              <a:t> = 1074548091</a:t>
            </a:r>
          </a:p>
          <a:p>
            <a:pPr lvl="1"/>
            <a:r>
              <a:rPr lang="en-US" dirty="0" err="1" smtClean="0"/>
              <a:t>JobsAccumPostExecuteTime</a:t>
            </a:r>
            <a:r>
              <a:rPr lang="en-US" dirty="0" smtClean="0"/>
              <a:t> = 145850471</a:t>
            </a:r>
          </a:p>
          <a:p>
            <a:pPr lvl="1"/>
            <a:r>
              <a:rPr lang="en-US" dirty="0" err="1" smtClean="0"/>
              <a:t>JobsAccumPreExecuteTime</a:t>
            </a:r>
            <a:r>
              <a:rPr lang="en-US" dirty="0" smtClean="0"/>
              <a:t> = 2942628</a:t>
            </a:r>
          </a:p>
          <a:p>
            <a:pPr lvl="1"/>
            <a:endParaRPr lang="en-US" dirty="0" smtClean="0"/>
          </a:p>
          <a:p>
            <a:pPr marL="465887" lvl="1" defTabSz="931774"/>
            <a:r>
              <a:rPr lang="en-US" dirty="0" err="1" smtClean="0"/>
              <a:t>JobsExitedNormally</a:t>
            </a:r>
            <a:r>
              <a:rPr lang="en-US" dirty="0" smtClean="0"/>
              <a:t> = 224850    Shadow exit 100 or 115</a:t>
            </a:r>
          </a:p>
          <a:p>
            <a:pPr marL="465887" lvl="1" defTabSz="931774"/>
            <a:r>
              <a:rPr lang="en-US" dirty="0" err="1" smtClean="0"/>
              <a:t>JobsKilled</a:t>
            </a:r>
            <a:r>
              <a:rPr lang="en-US" dirty="0" smtClean="0"/>
              <a:t> = 3805                     Shadow exit 102,</a:t>
            </a:r>
            <a:r>
              <a:rPr lang="en-US" baseline="0" dirty="0" smtClean="0"/>
              <a:t> 111 &amp; 113</a:t>
            </a:r>
            <a:endParaRPr lang="en-US" dirty="0" smtClean="0"/>
          </a:p>
          <a:p>
            <a:pPr marL="465887" lvl="1" defTabSz="931774"/>
            <a:r>
              <a:rPr lang="en-US" dirty="0" err="1" smtClean="0"/>
              <a:t>JobsExitException</a:t>
            </a:r>
            <a:r>
              <a:rPr lang="en-US" dirty="0" smtClean="0"/>
              <a:t> = 33969        Shadow exit 4, 44 or any code &lt; 100 or &gt; 115	</a:t>
            </a:r>
          </a:p>
          <a:p>
            <a:pPr marL="465887" lvl="1" defTabSz="931774"/>
            <a:r>
              <a:rPr lang="en-US" dirty="0" err="1" smtClean="0"/>
              <a:t>JobsExecFailed</a:t>
            </a:r>
            <a:r>
              <a:rPr lang="en-US" dirty="0" smtClean="0"/>
              <a:t> = 0                   Shadow exit 110,</a:t>
            </a:r>
            <a:r>
              <a:rPr lang="en-US" baseline="0" dirty="0" smtClean="0"/>
              <a:t> 105</a:t>
            </a:r>
          </a:p>
          <a:p>
            <a:pPr marL="465887" lvl="1" defTabSz="931774"/>
            <a:endParaRPr lang="en-US" dirty="0" smtClean="0"/>
          </a:p>
          <a:p>
            <a:pPr lvl="1"/>
            <a:r>
              <a:rPr lang="en-US" dirty="0" err="1" smtClean="0"/>
              <a:t>JobsCheckpointed</a:t>
            </a:r>
            <a:r>
              <a:rPr lang="en-US" dirty="0" smtClean="0"/>
              <a:t> = 0                        Shadow</a:t>
            </a:r>
            <a:r>
              <a:rPr lang="en-US" baseline="0" dirty="0" smtClean="0"/>
              <a:t> exit 101</a:t>
            </a:r>
            <a:endParaRPr lang="en-US" dirty="0" smtClean="0"/>
          </a:p>
          <a:p>
            <a:pPr lvl="1"/>
            <a:r>
              <a:rPr lang="en-US" dirty="0" err="1" smtClean="0"/>
              <a:t>JobsCoredumped</a:t>
            </a:r>
            <a:r>
              <a:rPr lang="en-US" dirty="0" smtClean="0"/>
              <a:t> = 0                         Shadow</a:t>
            </a:r>
            <a:r>
              <a:rPr lang="en-US" baseline="0" dirty="0" smtClean="0"/>
              <a:t> exit 103</a:t>
            </a:r>
            <a:endParaRPr lang="en-US" dirty="0" smtClean="0"/>
          </a:p>
          <a:p>
            <a:pPr lvl="1"/>
            <a:r>
              <a:rPr lang="en-US" dirty="0" err="1" smtClean="0"/>
              <a:t>JobsDebugLogError</a:t>
            </a:r>
            <a:r>
              <a:rPr lang="en-US" dirty="0" smtClean="0"/>
              <a:t> = 0                      Shadow</a:t>
            </a:r>
            <a:r>
              <a:rPr lang="en-US" baseline="0" dirty="0" smtClean="0"/>
              <a:t> exit 44</a:t>
            </a:r>
            <a:endParaRPr lang="en-US" dirty="0" smtClean="0"/>
          </a:p>
          <a:p>
            <a:pPr lvl="1"/>
            <a:r>
              <a:rPr lang="en-US" dirty="0" err="1" smtClean="0"/>
              <a:t>JobsExitedAndClaimClosing</a:t>
            </a:r>
            <a:r>
              <a:rPr lang="en-US" dirty="0" smtClean="0"/>
              <a:t> = 3776      Shadow exit 115</a:t>
            </a:r>
          </a:p>
          <a:p>
            <a:pPr lvl="1"/>
            <a:r>
              <a:rPr lang="en-US" dirty="0" err="1" smtClean="0"/>
              <a:t>JobsMissedDeferralTime</a:t>
            </a:r>
            <a:r>
              <a:rPr lang="en-US" dirty="0" smtClean="0"/>
              <a:t> = 0               Shadow exit 113</a:t>
            </a:r>
          </a:p>
          <a:p>
            <a:pPr lvl="1"/>
            <a:r>
              <a:rPr lang="en-US" dirty="0" err="1" smtClean="0"/>
              <a:t>JobsNotStarted</a:t>
            </a:r>
            <a:r>
              <a:rPr lang="en-US" dirty="0" smtClean="0"/>
              <a:t> = 100064                   Shadow exit 108</a:t>
            </a:r>
          </a:p>
          <a:p>
            <a:pPr lvl="1"/>
            <a:r>
              <a:rPr lang="en-US" dirty="0" err="1" smtClean="0"/>
              <a:t>JobsShadowNoMemory</a:t>
            </a:r>
            <a:r>
              <a:rPr lang="en-US" dirty="0" smtClean="0"/>
              <a:t> = 0                 Shadow exit 105</a:t>
            </a:r>
          </a:p>
          <a:p>
            <a:pPr lvl="1"/>
            <a:r>
              <a:rPr lang="en-US" dirty="0" err="1" smtClean="0"/>
              <a:t>JobsShouldHold</a:t>
            </a:r>
            <a:r>
              <a:rPr lang="en-US" dirty="0" smtClean="0"/>
              <a:t> = 84035                     Shadow</a:t>
            </a:r>
            <a:r>
              <a:rPr lang="en-US" baseline="0" dirty="0" smtClean="0"/>
              <a:t> exit 112</a:t>
            </a:r>
            <a:endParaRPr lang="en-US" dirty="0" smtClean="0"/>
          </a:p>
          <a:p>
            <a:pPr lvl="1"/>
            <a:r>
              <a:rPr lang="en-US" dirty="0" err="1" smtClean="0"/>
              <a:t>JobsShouldRemove</a:t>
            </a:r>
            <a:r>
              <a:rPr lang="en-US" dirty="0" smtClean="0"/>
              <a:t> = 0                       Shadow</a:t>
            </a:r>
            <a:r>
              <a:rPr lang="en-US" baseline="0" dirty="0" smtClean="0"/>
              <a:t> exit 113</a:t>
            </a:r>
            <a:endParaRPr lang="en-US" dirty="0" smtClean="0"/>
          </a:p>
          <a:p>
            <a:pPr lvl="1"/>
            <a:r>
              <a:rPr lang="en-US" dirty="0" err="1" smtClean="0"/>
              <a:t>JobsShouldRequeue</a:t>
            </a:r>
            <a:r>
              <a:rPr lang="en-US" dirty="0" smtClean="0"/>
              <a:t> = 247044             Shadow</a:t>
            </a:r>
            <a:r>
              <a:rPr lang="en-US" baseline="0" dirty="0" smtClean="0"/>
              <a:t> exit 107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JobsBadputRuntimes</a:t>
            </a:r>
            <a:r>
              <a:rPr lang="en-US" dirty="0" smtClean="0"/>
              <a:t> = "22933, 650, 2113, 27082, 60738, 6090, 1402, 451, 145, 103, 84, 16, 2, 0, 0"</a:t>
            </a:r>
          </a:p>
          <a:p>
            <a:pPr lvl="1"/>
            <a:r>
              <a:rPr lang="en-US" dirty="0" err="1" smtClean="0"/>
              <a:t>JobsBadputSizes</a:t>
            </a:r>
            <a:r>
              <a:rPr lang="en-US" dirty="0" smtClean="0"/>
              <a:t> = "9605, 0, 0, 1552, 900, 793, 11934, 88946, 8073, 4, 2, 0, 0"</a:t>
            </a:r>
          </a:p>
          <a:p>
            <a:pPr lvl="1"/>
            <a:r>
              <a:rPr lang="en-US" dirty="0" err="1" smtClean="0"/>
              <a:t>JobsCompletedRuntimes</a:t>
            </a:r>
            <a:r>
              <a:rPr lang="en-US" dirty="0" smtClean="0"/>
              <a:t> = "221838, 20255, 24223, 55727, 85386, 20687, 34136, 7019, 1158, 602, 789, 53, 21, 0, 0"</a:t>
            </a:r>
          </a:p>
          <a:p>
            <a:pPr lvl="1"/>
            <a:r>
              <a:rPr lang="en-US" dirty="0" err="1" smtClean="0"/>
              <a:t>JobsCompletedSizes</a:t>
            </a:r>
            <a:r>
              <a:rPr lang="en-US" dirty="0" smtClean="0"/>
              <a:t> = "51840, 2, 520, 248, 10644, 749, 208750, 174304, 24622, 153, 62, 0, 0"</a:t>
            </a:r>
          </a:p>
          <a:p>
            <a:pPr lvl="1"/>
            <a:r>
              <a:rPr lang="en-US" dirty="0" err="1" smtClean="0"/>
              <a:t>JobsRuntimesHistogramBuckets</a:t>
            </a:r>
            <a:r>
              <a:rPr lang="en-US" dirty="0" smtClean="0"/>
              <a:t> = "30Sec, 1Min, 3Min, 10Min, 30Min, 1Hr, 3Hr, 6Hr, 12Hr, 1Day, 2Day, 4Day, 8Day, 16Day"</a:t>
            </a:r>
          </a:p>
          <a:p>
            <a:pPr lvl="1"/>
            <a:r>
              <a:rPr lang="en-US" dirty="0" err="1" smtClean="0"/>
              <a:t>JobsSizesHistogramBuckets</a:t>
            </a:r>
            <a:r>
              <a:rPr lang="en-US" dirty="0" smtClean="0"/>
              <a:t> = "64Kb, 256Kb, 1Mb, 4Mb, 16Mb, 64Mb, 256Mb, 1Gb, 4Gb, 16Gb, 64Gb, 256Gb"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49527-D930-4736-AE1A-63BDB8ACAA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31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historical reasons, what</a:t>
            </a:r>
            <a:r>
              <a:rPr lang="en-US" baseline="0" dirty="0" smtClean="0"/>
              <a:t> might be called</a:t>
            </a:r>
            <a:r>
              <a:rPr lang="en-US" dirty="0" smtClean="0"/>
              <a:t> </a:t>
            </a:r>
            <a:r>
              <a:rPr lang="en-US" dirty="0" err="1" smtClean="0"/>
              <a:t>JobsRunning</a:t>
            </a:r>
            <a:r>
              <a:rPr lang="en-US" dirty="0" smtClean="0"/>
              <a:t> is called </a:t>
            </a:r>
            <a:r>
              <a:rPr lang="en-US" dirty="0" err="1" smtClean="0"/>
              <a:t>TotalRunningJobs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49527-D930-4736-AE1A-63BDB8ACAA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9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49527-D930-4736-AE1A-63BDB8ACAA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1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Config</a:t>
            </a:r>
            <a:r>
              <a:rPr lang="en-US" dirty="0" smtClean="0"/>
              <a:t> parameter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SCHEDD_COLLECT_STATS_BY_User</a:t>
            </a:r>
            <a:r>
              <a:rPr lang="en-US" baseline="0" dirty="0" smtClean="0"/>
              <a:t>  = </a:t>
            </a:r>
            <a:r>
              <a:rPr lang="en-US" baseline="0" dirty="0" err="1" smtClean="0"/>
              <a:t>splitusername</a:t>
            </a:r>
            <a:r>
              <a:rPr lang="en-US" baseline="0" dirty="0" smtClean="0"/>
              <a:t>(User)[0]</a:t>
            </a:r>
          </a:p>
          <a:p>
            <a:r>
              <a:rPr lang="en-US" baseline="0" dirty="0" smtClean="0"/>
              <a:t> Produces a new set of stats counters for each unique username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User_Jack_JobsStarted</a:t>
            </a:r>
            <a:r>
              <a:rPr lang="en-US" baseline="0" dirty="0" smtClean="0"/>
              <a:t> = 0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User_Jill_JobsStarted</a:t>
            </a:r>
            <a:r>
              <a:rPr lang="en-US" baseline="0" dirty="0" smtClean="0"/>
              <a:t>  = 0</a:t>
            </a:r>
          </a:p>
          <a:p>
            <a:r>
              <a:rPr lang="en-US" baseline="0" dirty="0" smtClean="0"/>
              <a:t>	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49527-D930-4736-AE1A-63BDB8ACAA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6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" y="4629150"/>
            <a:ext cx="6019800" cy="342900"/>
          </a:xfrm>
        </p:spPr>
        <p:txBody>
          <a:bodyPr/>
          <a:lstStyle>
            <a:lvl1pPr algn="ctr">
              <a:defRPr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86404" name="Text Box 4"/>
          <p:cNvSpPr txBox="1">
            <a:spLocks noChangeArrowheads="1"/>
          </p:cNvSpPr>
          <p:nvPr/>
        </p:nvSpPr>
        <p:spPr bwMode="auto">
          <a:xfrm>
            <a:off x="4098925" y="2888456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486405" name="Text Box 5"/>
          <p:cNvSpPr txBox="1">
            <a:spLocks noChangeArrowheads="1"/>
          </p:cNvSpPr>
          <p:nvPr/>
        </p:nvSpPr>
        <p:spPr bwMode="auto">
          <a:xfrm>
            <a:off x="2075613" y="3071813"/>
            <a:ext cx="49007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schemeClr val="accent2"/>
              </a:solidFill>
              <a:latin typeface="Comic Sans MS" pitchFamily="66" charset="0"/>
            </a:endParaRPr>
          </a:p>
          <a:p>
            <a:pPr algn="ctr"/>
            <a:r>
              <a:rPr lang="en-US" sz="2400">
                <a:solidFill>
                  <a:schemeClr val="accent2"/>
                </a:solidFill>
                <a:latin typeface="Comic Sans MS" pitchFamily="66" charset="0"/>
              </a:rPr>
              <a:t>Condor Project</a:t>
            </a:r>
          </a:p>
          <a:p>
            <a:pPr algn="ctr"/>
            <a:r>
              <a:rPr lang="en-US" sz="2400">
                <a:solidFill>
                  <a:schemeClr val="accent2"/>
                </a:solidFill>
                <a:latin typeface="Comic Sans MS" pitchFamily="66" charset="0"/>
              </a:rPr>
              <a:t>Computer Sciences Department</a:t>
            </a:r>
          </a:p>
          <a:p>
            <a:pPr algn="ctr"/>
            <a:r>
              <a:rPr lang="en-US" sz="2400">
                <a:solidFill>
                  <a:schemeClr val="accent2"/>
                </a:solidFill>
                <a:latin typeface="Comic Sans MS" pitchFamily="66" charset="0"/>
              </a:rPr>
              <a:t>University of Wisconsin-Madison</a:t>
            </a:r>
          </a:p>
        </p:txBody>
      </p:sp>
      <p:grpSp>
        <p:nvGrpSpPr>
          <p:cNvPr id="486406" name="Group 6"/>
          <p:cNvGrpSpPr>
            <a:grpSpLocks/>
          </p:cNvGrpSpPr>
          <p:nvPr/>
        </p:nvGrpSpPr>
        <p:grpSpPr bwMode="auto">
          <a:xfrm>
            <a:off x="306389" y="4318397"/>
            <a:ext cx="8447087" cy="714375"/>
            <a:chOff x="193" y="3627"/>
            <a:chExt cx="5321" cy="600"/>
          </a:xfrm>
        </p:grpSpPr>
        <p:grpSp>
          <p:nvGrpSpPr>
            <p:cNvPr id="486407" name="Group 7"/>
            <p:cNvGrpSpPr>
              <a:grpSpLocks/>
            </p:cNvGrpSpPr>
            <p:nvPr userDrawn="1"/>
          </p:nvGrpSpPr>
          <p:grpSpPr bwMode="auto">
            <a:xfrm>
              <a:off x="193" y="3766"/>
              <a:ext cx="4875" cy="279"/>
              <a:chOff x="193" y="3766"/>
              <a:chExt cx="4875" cy="279"/>
            </a:xfrm>
          </p:grpSpPr>
          <p:pic>
            <p:nvPicPr>
              <p:cNvPr id="486408" name="Picture 8" descr="new-logo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34"/>
              <a:stretch>
                <a:fillRect/>
              </a:stretch>
            </p:blipFill>
            <p:spPr bwMode="auto">
              <a:xfrm>
                <a:off x="193" y="3766"/>
                <a:ext cx="835" cy="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6409" name="Rectangle 9"/>
              <p:cNvSpPr>
                <a:spLocks noChangeArrowheads="1"/>
              </p:cNvSpPr>
              <p:nvPr/>
            </p:nvSpPr>
            <p:spPr bwMode="auto">
              <a:xfrm>
                <a:off x="716" y="3816"/>
                <a:ext cx="4352" cy="42"/>
              </a:xfrm>
              <a:prstGeom prst="rect">
                <a:avLst/>
              </a:prstGeom>
              <a:gradFill rotWithShape="0">
                <a:gsLst>
                  <a:gs pos="0">
                    <a:srgbClr val="777777">
                      <a:gamma/>
                      <a:shade val="46275"/>
                      <a:invGamma/>
                    </a:srgbClr>
                  </a:gs>
                  <a:gs pos="50000">
                    <a:srgbClr val="777777"/>
                  </a:gs>
                  <a:gs pos="100000">
                    <a:srgbClr val="777777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rgbClr val="B2B2B2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C660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86410" name="Picture 10" descr="UW_tiny_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" y="3627"/>
              <a:ext cx="521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6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3771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3771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54F3989-D114-42F9-A4FA-8DD498C3ABF6}" type="datetimeFigureOut">
              <a:rPr lang="en-US" smtClean="0"/>
              <a:t>4/23/2012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1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1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3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25178"/>
            <a:ext cx="3810000" cy="28039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5178"/>
            <a:ext cx="3810000" cy="28039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8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8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0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1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25178"/>
            <a:ext cx="7772400" cy="280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4629150"/>
            <a:ext cx="41148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468630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5E59F6-9F29-4BB5-93A6-AD5BF3C67D4C}" type="slidenum">
              <a:rPr lang="en-US" smtClean="0"/>
              <a:t>‹#›</a:t>
            </a:fld>
            <a:endParaRPr lang="en-US"/>
          </a:p>
        </p:txBody>
      </p:sp>
      <p:sp>
        <p:nvSpPr>
          <p:cNvPr id="485382" name="Text Box 6"/>
          <p:cNvSpPr txBox="1">
            <a:spLocks noChangeArrowheads="1"/>
          </p:cNvSpPr>
          <p:nvPr/>
        </p:nvSpPr>
        <p:spPr bwMode="auto">
          <a:xfrm>
            <a:off x="4724401" y="4743450"/>
            <a:ext cx="23038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Comic Sans MS" pitchFamily="66" charset="0"/>
              </a:rPr>
              <a:t>www.cs.wisc.edu/Condor</a:t>
            </a:r>
          </a:p>
        </p:txBody>
      </p:sp>
      <p:grpSp>
        <p:nvGrpSpPr>
          <p:cNvPr id="485383" name="Group 7"/>
          <p:cNvGrpSpPr>
            <a:grpSpLocks/>
          </p:cNvGrpSpPr>
          <p:nvPr/>
        </p:nvGrpSpPr>
        <p:grpSpPr bwMode="auto">
          <a:xfrm>
            <a:off x="306389" y="4318397"/>
            <a:ext cx="8447087" cy="714375"/>
            <a:chOff x="193" y="3627"/>
            <a:chExt cx="5321" cy="600"/>
          </a:xfrm>
        </p:grpSpPr>
        <p:grpSp>
          <p:nvGrpSpPr>
            <p:cNvPr id="485384" name="Group 8"/>
            <p:cNvGrpSpPr>
              <a:grpSpLocks/>
            </p:cNvGrpSpPr>
            <p:nvPr userDrawn="1"/>
          </p:nvGrpSpPr>
          <p:grpSpPr bwMode="auto">
            <a:xfrm>
              <a:off x="193" y="3766"/>
              <a:ext cx="4875" cy="279"/>
              <a:chOff x="193" y="3766"/>
              <a:chExt cx="4875" cy="279"/>
            </a:xfrm>
          </p:grpSpPr>
          <p:pic>
            <p:nvPicPr>
              <p:cNvPr id="485385" name="Picture 9" descr="new-logo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34"/>
              <a:stretch>
                <a:fillRect/>
              </a:stretch>
            </p:blipFill>
            <p:spPr bwMode="auto">
              <a:xfrm>
                <a:off x="193" y="3766"/>
                <a:ext cx="835" cy="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5386" name="Rectangle 10"/>
              <p:cNvSpPr>
                <a:spLocks noChangeArrowheads="1"/>
              </p:cNvSpPr>
              <p:nvPr/>
            </p:nvSpPr>
            <p:spPr bwMode="auto">
              <a:xfrm>
                <a:off x="716" y="3816"/>
                <a:ext cx="4352" cy="42"/>
              </a:xfrm>
              <a:prstGeom prst="rect">
                <a:avLst/>
              </a:prstGeom>
              <a:gradFill rotWithShape="0">
                <a:gsLst>
                  <a:gs pos="0">
                    <a:srgbClr val="777777">
                      <a:gamma/>
                      <a:shade val="46275"/>
                      <a:invGamma/>
                    </a:srgbClr>
                  </a:gs>
                  <a:gs pos="50000">
                    <a:srgbClr val="777777"/>
                  </a:gs>
                  <a:gs pos="100000">
                    <a:srgbClr val="777777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rgbClr val="B2B2B2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C660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85387" name="Picture 11" descr="UW_tiny_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" y="3627"/>
              <a:ext cx="521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90551"/>
            <a:ext cx="7772400" cy="914399"/>
          </a:xfrm>
        </p:spPr>
        <p:txBody>
          <a:bodyPr>
            <a:normAutofit/>
          </a:bodyPr>
          <a:lstStyle/>
          <a:p>
            <a:r>
              <a:rPr lang="en-US" dirty="0" smtClean="0"/>
              <a:t>Lies, !* lies, and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8550"/>
            <a:ext cx="6400800" cy="609600"/>
          </a:xfrm>
        </p:spPr>
        <p:txBody>
          <a:bodyPr/>
          <a:lstStyle/>
          <a:p>
            <a:r>
              <a:rPr lang="en-US" dirty="0" smtClean="0"/>
              <a:t>Job statistics in the SCHEDD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12">
            <a:off x="4405917" y="1703693"/>
            <a:ext cx="1256823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9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SCHEDD_COLLECT_STATS_FOR_SOAR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SCHEDD_COLLECT_STATS_FOR_SOAR = Owner=="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soaruser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 marL="0" indent="0">
              <a:buNone/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condor_status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–l –direct name –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schedd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| sort |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grep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^Soar</a:t>
            </a:r>
          </a:p>
          <a:p>
            <a:pPr marL="0" indent="0">
              <a:buNone/>
            </a:pP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SoarJobsAccumBadputTime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= 11434</a:t>
            </a:r>
          </a:p>
          <a:p>
            <a:pPr marL="0" indent="0">
              <a:buNone/>
            </a:pP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SoarJobsAccumExecuteTime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= 1982281</a:t>
            </a:r>
          </a:p>
          <a:p>
            <a:pPr marL="0" indent="0">
              <a:buNone/>
            </a:pP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SoarJobsAccumPostExecuteTime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= 1947</a:t>
            </a:r>
          </a:p>
          <a:p>
            <a:pPr marL="0" indent="0">
              <a:buNone/>
            </a:pP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SoarJobsAccumPreExecuteTime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= 9060</a:t>
            </a:r>
          </a:p>
          <a:p>
            <a:pPr marL="0" indent="0">
              <a:buNone/>
            </a:pP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…and 50 more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attribs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036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Graphing the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values are useful as-is</a:t>
            </a:r>
          </a:p>
          <a:p>
            <a:pPr lvl="1"/>
            <a:r>
              <a:rPr lang="en-US" dirty="0" err="1" smtClean="0"/>
              <a:t>TransferQueueNumUploading</a:t>
            </a:r>
            <a:endParaRPr lang="en-US" dirty="0" smtClean="0"/>
          </a:p>
          <a:p>
            <a:r>
              <a:rPr lang="en-US" dirty="0" smtClean="0"/>
              <a:t>Some values should be shown as diffs</a:t>
            </a:r>
          </a:p>
          <a:p>
            <a:pPr lvl="1"/>
            <a:r>
              <a:rPr lang="en-US" sz="2400" dirty="0" err="1" smtClean="0"/>
              <a:t>JobsStarted</a:t>
            </a:r>
            <a:r>
              <a:rPr lang="en-US" sz="2400" dirty="0" smtClean="0"/>
              <a:t>/</a:t>
            </a:r>
            <a:r>
              <a:rPr lang="en-US" sz="2400" dirty="0" err="1" smtClean="0"/>
              <a:t>JobsExited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685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a Ganglia Plugin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28750"/>
            <a:ext cx="7772400" cy="2803922"/>
          </a:xfrm>
        </p:spPr>
        <p:txBody>
          <a:bodyPr/>
          <a:lstStyle/>
          <a:p>
            <a:r>
              <a:rPr lang="en-US" dirty="0" smtClean="0"/>
              <a:t>Create a script to query Condor</a:t>
            </a:r>
          </a:p>
          <a:p>
            <a:r>
              <a:rPr lang="en-US" dirty="0" smtClean="0"/>
              <a:t>Calculate deltas between current data and previous query</a:t>
            </a:r>
          </a:p>
          <a:p>
            <a:r>
              <a:rPr lang="en-US" dirty="0" smtClean="0"/>
              <a:t>Publish the results to Ganglia</a:t>
            </a:r>
          </a:p>
        </p:txBody>
      </p:sp>
    </p:spTree>
    <p:extLst>
      <p:ext uri="{BB962C8B-B14F-4D97-AF65-F5344CB8AC3E}">
        <p14:creationId xmlns:p14="http://schemas.microsoft.com/office/powerpoint/2010/main" val="33856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Ganglia Graphs – I/O issues</a:t>
            </a:r>
            <a:endParaRPr lang="en-US" dirty="0"/>
          </a:p>
        </p:txBody>
      </p:sp>
      <p:pic>
        <p:nvPicPr>
          <p:cNvPr id="4" name="Content Placeholder 3" descr="transferQueueNumDU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t="551" r="149" b="-86941"/>
          <a:stretch/>
        </p:blipFill>
        <p:spPr>
          <a:xfrm>
            <a:off x="685800" y="1276350"/>
            <a:ext cx="7772400" cy="2956322"/>
          </a:xfrm>
        </p:spPr>
      </p:pic>
      <p:pic>
        <p:nvPicPr>
          <p:cNvPr id="12" name="Picture 11" descr="transferQueueNumWaitD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00350"/>
            <a:ext cx="7772399" cy="15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Ganglia Graphs – </a:t>
            </a:r>
            <a:r>
              <a:rPr lang="en-US" dirty="0" err="1" smtClean="0"/>
              <a:t>Badput</a:t>
            </a:r>
            <a:endParaRPr lang="en-US" dirty="0"/>
          </a:p>
        </p:txBody>
      </p:sp>
      <p:pic>
        <p:nvPicPr>
          <p:cNvPr id="5" name="Content Placeholder 4" descr="jobruntim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 b="3425"/>
          <a:stretch>
            <a:fillRect/>
          </a:stretch>
        </p:blipFill>
        <p:spPr>
          <a:xfrm>
            <a:off x="304800" y="1407502"/>
            <a:ext cx="2819400" cy="1016611"/>
          </a:xfrm>
        </p:spPr>
      </p:pic>
      <p:pic>
        <p:nvPicPr>
          <p:cNvPr id="6" name="Picture 5" descr="jobbad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49428"/>
            <a:ext cx="2819400" cy="1112921"/>
          </a:xfrm>
          <a:prstGeom prst="rect">
            <a:avLst/>
          </a:prstGeom>
        </p:spPr>
      </p:pic>
      <p:pic>
        <p:nvPicPr>
          <p:cNvPr id="7" name="Picture 6" descr="localjobsbadp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419350"/>
            <a:ext cx="2971800" cy="1147527"/>
          </a:xfrm>
          <a:prstGeom prst="rect">
            <a:avLst/>
          </a:prstGeom>
        </p:spPr>
      </p:pic>
      <p:pic>
        <p:nvPicPr>
          <p:cNvPr id="8" name="Picture 7" descr="localrunti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1352550"/>
            <a:ext cx="2960077" cy="1143000"/>
          </a:xfrm>
          <a:prstGeom prst="rect">
            <a:avLst/>
          </a:prstGeom>
        </p:spPr>
      </p:pic>
      <p:pic>
        <p:nvPicPr>
          <p:cNvPr id="9" name="Picture 8" descr="soarbadpu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2419350"/>
            <a:ext cx="2895599" cy="1143000"/>
          </a:xfrm>
          <a:prstGeom prst="rect">
            <a:avLst/>
          </a:prstGeom>
        </p:spPr>
      </p:pic>
      <p:pic>
        <p:nvPicPr>
          <p:cNvPr id="10" name="Picture 9" descr="soarruntim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352550"/>
            <a:ext cx="2895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0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stats</a:t>
            </a:r>
            <a:endParaRPr lang="en-US" dirty="0"/>
          </a:p>
        </p:txBody>
      </p:sp>
      <p:pic>
        <p:nvPicPr>
          <p:cNvPr id="5" name="LiesHistogram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1925" y="1425575"/>
            <a:ext cx="3738563" cy="2803525"/>
          </a:xfrm>
        </p:spPr>
      </p:pic>
    </p:spTree>
    <p:extLst>
      <p:ext uri="{BB962C8B-B14F-4D97-AF65-F5344CB8AC3E}">
        <p14:creationId xmlns:p14="http://schemas.microsoft.com/office/powerpoint/2010/main" val="29608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soon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SCHEDD_COLLECT_STATS_BY_* = &lt;expression&gt;</a:t>
            </a:r>
          </a:p>
          <a:p>
            <a:pPr marL="0" indent="0">
              <a:buNone/>
            </a:pPr>
            <a:r>
              <a:rPr lang="en-US" sz="2000" dirty="0" smtClean="0">
                <a:latin typeface="+mj-lt"/>
                <a:cs typeface="Courier New" pitchFamily="49" charset="0"/>
              </a:rPr>
              <a:t>SCHEDD_COLLECT_STATS_BY_OWNER = Owner</a:t>
            </a:r>
          </a:p>
          <a:p>
            <a:pPr marL="0" indent="0">
              <a:buNone/>
            </a:pP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condor_status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–l –direct name –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schedd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|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grep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^Owner</a:t>
            </a:r>
          </a:p>
          <a:p>
            <a:pPr marL="0" indent="0">
              <a:buNone/>
            </a:pP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Owner_smith_RecentJobsCompleted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= 0</a:t>
            </a:r>
          </a:p>
          <a:p>
            <a:pPr marL="0" indent="0">
              <a:buNone/>
            </a:pP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Owner_jones_RecentJobsCompleted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= 0</a:t>
            </a:r>
          </a:p>
          <a:p>
            <a:pPr marL="0" indent="0">
              <a:buNone/>
            </a:pPr>
            <a:r>
              <a:rPr lang="en-US" sz="1600" dirty="0" smtClean="0">
                <a:latin typeface="Comic Sans MS" pitchFamily="66" charset="0"/>
                <a:cs typeface="Courier New" pitchFamily="49" charset="0"/>
              </a:rPr>
              <a:t>… and many </a:t>
            </a:r>
            <a:r>
              <a:rPr lang="en-US" sz="1600" dirty="0" err="1" smtClean="0">
                <a:latin typeface="Comic Sans MS" pitchFamily="66" charset="0"/>
                <a:cs typeface="Courier New" pitchFamily="49" charset="0"/>
              </a:rPr>
              <a:t>many</a:t>
            </a:r>
            <a:r>
              <a:rPr lang="en-US" sz="1600" dirty="0" smtClean="0">
                <a:latin typeface="Comic Sans MS" pitchFamily="66" charset="0"/>
                <a:cs typeface="Courier New" pitchFamily="49" charset="0"/>
              </a:rPr>
              <a:t> more…</a:t>
            </a:r>
          </a:p>
          <a:p>
            <a:pPr marL="0" indent="0">
              <a:buNone/>
            </a:pP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322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My jobs keep failing!</a:t>
            </a:r>
          </a:p>
          <a:p>
            <a:r>
              <a:rPr lang="en-US" dirty="0" smtClean="0"/>
              <a:t>I’m seeing IO spikes on network!</a:t>
            </a:r>
          </a:p>
          <a:p>
            <a:r>
              <a:rPr lang="en-US" dirty="0" smtClean="0"/>
              <a:t>How much execution time is </a:t>
            </a:r>
            <a:r>
              <a:rPr lang="en-US" dirty="0" err="1" smtClean="0"/>
              <a:t>badput</a:t>
            </a:r>
            <a:r>
              <a:rPr lang="en-US" dirty="0" smtClean="0"/>
              <a:t>?</a:t>
            </a:r>
          </a:p>
          <a:p>
            <a:r>
              <a:rPr lang="en-US" dirty="0" smtClean="0"/>
              <a:t>How big/long running are the jobs in the pool?</a:t>
            </a:r>
          </a:p>
        </p:txBody>
      </p:sp>
    </p:spTree>
    <p:extLst>
      <p:ext uri="{BB962C8B-B14F-4D97-AF65-F5344CB8AC3E}">
        <p14:creationId xmlns:p14="http://schemas.microsoft.com/office/powerpoint/2010/main" val="5923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“Statistics” in the SCHEDD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</a:t>
            </a:r>
            <a:r>
              <a:rPr lang="en-US" baseline="0" dirty="0" smtClean="0"/>
              <a:t> are</a:t>
            </a:r>
            <a:r>
              <a:rPr lang="en-US" dirty="0" smtClean="0"/>
              <a:t> counters that always increase</a:t>
            </a:r>
          </a:p>
          <a:p>
            <a:r>
              <a:rPr lang="en-US" dirty="0" smtClean="0"/>
              <a:t>Lost when the SCHEDD exits</a:t>
            </a:r>
          </a:p>
          <a:p>
            <a:r>
              <a:rPr lang="en-US" dirty="0" smtClean="0"/>
              <a:t>Published to the Collector (or not)</a:t>
            </a:r>
          </a:p>
          <a:p>
            <a:r>
              <a:rPr lang="en-US" dirty="0" err="1" smtClean="0"/>
              <a:t>Condor_status</a:t>
            </a:r>
            <a:r>
              <a:rPr lang="en-US" dirty="0" smtClean="0"/>
              <a:t> –direct name –</a:t>
            </a:r>
            <a:r>
              <a:rPr lang="en-US" dirty="0" err="1" smtClean="0"/>
              <a:t>schedd</a:t>
            </a:r>
            <a:endParaRPr lang="en-US" dirty="0" smtClean="0"/>
          </a:p>
          <a:p>
            <a:r>
              <a:rPr lang="en-US" dirty="0" smtClean="0"/>
              <a:t>more</a:t>
            </a:r>
            <a:r>
              <a:rPr lang="en-US" i="1" dirty="0" smtClean="0"/>
              <a:t> </a:t>
            </a:r>
            <a:r>
              <a:rPr lang="en-US" dirty="0" smtClean="0"/>
              <a:t>stats with –statistics SCHEDD:2</a:t>
            </a:r>
          </a:p>
        </p:txBody>
      </p:sp>
    </p:spTree>
    <p:extLst>
      <p:ext uri="{BB962C8B-B14F-4D97-AF65-F5344CB8AC3E}">
        <p14:creationId xmlns:p14="http://schemas.microsoft.com/office/powerpoint/2010/main" val="21050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Instantaneous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Shadows/Jobs running</a:t>
            </a:r>
            <a:endParaRPr lang="en-US" i="1" dirty="0" smtClean="0"/>
          </a:p>
          <a:p>
            <a:r>
              <a:rPr lang="en-US" dirty="0" smtClean="0"/>
              <a:t>Using/Waiting for Transfer Queue</a:t>
            </a:r>
            <a:endParaRPr lang="en-US" i="1" dirty="0" smtClean="0"/>
          </a:p>
          <a:p>
            <a:r>
              <a:rPr lang="en-US" dirty="0" smtClean="0"/>
              <a:t>Histogram of memory use</a:t>
            </a:r>
          </a:p>
          <a:p>
            <a:pPr marL="457200" lvl="1" indent="0">
              <a:buNone/>
            </a:pPr>
            <a:r>
              <a:rPr lang="en-US" sz="1400" dirty="0" smtClean="0"/>
              <a:t>64Kb, 256Kb, 1Mb, 4Mb, 16Mb, 64Mb, 256Mb, 1Gb, 4Gb, 16Gb, 64Gb, 256Gb</a:t>
            </a:r>
            <a:endParaRPr lang="en-US" sz="1400" dirty="0" smtClean="0"/>
          </a:p>
          <a:p>
            <a:r>
              <a:rPr lang="en-US" dirty="0" smtClean="0"/>
              <a:t>Histogram of accumulated run time</a:t>
            </a:r>
          </a:p>
          <a:p>
            <a:pPr marL="457200" lvl="1" indent="0">
              <a:buNone/>
            </a:pPr>
            <a:r>
              <a:rPr lang="en-US" sz="1200" dirty="0" smtClean="0"/>
              <a:t>30Sec, 1Min, 3Min, 10Min, 30Min, 1Hr, 3Hr, 6Hr, 12Hr, 1Day, 2Day, 4Day, 8Day, 16Day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848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Aggregate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Job counts and accumulated time</a:t>
            </a:r>
          </a:p>
          <a:p>
            <a:r>
              <a:rPr lang="en-US" dirty="0" smtClean="0"/>
              <a:t>Shadows recycled, reconnected</a:t>
            </a:r>
          </a:p>
          <a:p>
            <a:r>
              <a:rPr lang="en-US" dirty="0" smtClean="0"/>
              <a:t>Histograms of memory and runtime</a:t>
            </a:r>
          </a:p>
          <a:p>
            <a:r>
              <a:rPr lang="en-US" dirty="0" smtClean="0"/>
              <a:t>Over SCHEDD lifetime</a:t>
            </a:r>
          </a:p>
          <a:p>
            <a:r>
              <a:rPr lang="en-US" dirty="0" smtClean="0"/>
              <a:t>Over last 1200* seconds</a:t>
            </a:r>
          </a:p>
          <a:p>
            <a:pPr marL="1143000" lvl="2" indent="-228600">
              <a:buFont typeface="Arial" charset="0"/>
              <a:buChar char="•"/>
            </a:pPr>
            <a:r>
              <a:rPr lang="en-US" dirty="0" smtClean="0"/>
              <a:t>(yes there’s a knob for that)</a:t>
            </a:r>
          </a:p>
        </p:txBody>
      </p:sp>
    </p:spTree>
    <p:extLst>
      <p:ext uri="{BB962C8B-B14F-4D97-AF65-F5344CB8AC3E}">
        <p14:creationId xmlns:p14="http://schemas.microsoft.com/office/powerpoint/2010/main" val="106654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Name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Jobs*  are over SCHEDD lifetime</a:t>
            </a:r>
          </a:p>
          <a:p>
            <a:r>
              <a:rPr lang="en-US" dirty="0" smtClean="0"/>
              <a:t>Shadows* are over SCHEDD lifetime </a:t>
            </a:r>
          </a:p>
          <a:p>
            <a:r>
              <a:rPr lang="en-US" dirty="0" err="1" smtClean="0"/>
              <a:t>RecentJobs</a:t>
            </a:r>
            <a:r>
              <a:rPr lang="en-US" dirty="0" smtClean="0"/>
              <a:t>* are over last 20 min</a:t>
            </a:r>
          </a:p>
          <a:p>
            <a:r>
              <a:rPr lang="en-US" dirty="0" err="1" smtClean="0"/>
              <a:t>RecentShadows</a:t>
            </a:r>
            <a:r>
              <a:rPr lang="en-US" dirty="0" smtClean="0"/>
              <a:t>* are over last 20 min</a:t>
            </a:r>
          </a:p>
          <a:p>
            <a:r>
              <a:rPr lang="en-US" dirty="0" err="1" smtClean="0"/>
              <a:t>TransferQueue</a:t>
            </a:r>
            <a:r>
              <a:rPr lang="en-US" dirty="0" smtClean="0"/>
              <a:t>* are current values</a:t>
            </a:r>
          </a:p>
        </p:txBody>
      </p:sp>
    </p:spTree>
    <p:extLst>
      <p:ext uri="{BB962C8B-B14F-4D97-AF65-F5344CB8AC3E}">
        <p14:creationId xmlns:p14="http://schemas.microsoft.com/office/powerpoint/2010/main" val="381994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condor_status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-direct submit -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schedd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-long |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grep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^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RecentJobs</a:t>
            </a:r>
            <a:endParaRPr lang="en-US" sz="14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23950"/>
            <a:ext cx="2514600" cy="3105150"/>
          </a:xfrm>
        </p:spPr>
        <p:txBody>
          <a:bodyPr numCol="1"/>
          <a:lstStyle/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RecentJobsStarted</a:t>
            </a:r>
            <a:r>
              <a:rPr lang="en-US" sz="900" dirty="0" smtClean="0">
                <a:latin typeface="Comic Sans MS" pitchFamily="66" charset="0"/>
              </a:rPr>
              <a:t> = 714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RecentJobsSubmitted</a:t>
            </a:r>
            <a:r>
              <a:rPr lang="en-US" sz="900" dirty="0" smtClean="0">
                <a:latin typeface="Comic Sans MS" pitchFamily="66" charset="0"/>
              </a:rPr>
              <a:t> = 1057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RecentJobsCompleted</a:t>
            </a:r>
            <a:r>
              <a:rPr lang="en-US" sz="900" dirty="0" smtClean="0">
                <a:latin typeface="Comic Sans MS" pitchFamily="66" charset="0"/>
              </a:rPr>
              <a:t> = 428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RecentJobsExited</a:t>
            </a:r>
            <a:r>
              <a:rPr lang="en-US" sz="900" dirty="0" smtClean="0">
                <a:latin typeface="Comic Sans MS" pitchFamily="66" charset="0"/>
              </a:rPr>
              <a:t> = 987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RecentJobsCheckpointed</a:t>
            </a:r>
            <a:r>
              <a:rPr lang="en-US" sz="900" dirty="0" smtClean="0">
                <a:latin typeface="Comic Sans MS" pitchFamily="66" charset="0"/>
              </a:rPr>
              <a:t> = 0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RecentJobsCoredumped</a:t>
            </a:r>
            <a:r>
              <a:rPr lang="en-US" sz="900" dirty="0" smtClean="0">
                <a:latin typeface="Comic Sans MS" pitchFamily="66" charset="0"/>
              </a:rPr>
              <a:t> = 0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RecentJobsDebugLogError</a:t>
            </a:r>
            <a:r>
              <a:rPr lang="en-US" sz="900" dirty="0" smtClean="0">
                <a:latin typeface="Comic Sans MS" pitchFamily="66" charset="0"/>
              </a:rPr>
              <a:t> = 0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RecentJobsExecFailed</a:t>
            </a:r>
            <a:r>
              <a:rPr lang="en-US" sz="900" dirty="0" smtClean="0">
                <a:latin typeface="Comic Sans MS" pitchFamily="66" charset="0"/>
              </a:rPr>
              <a:t> = 0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RecentJobsExitedAndClaimClosing</a:t>
            </a:r>
            <a:r>
              <a:rPr lang="en-US" sz="900" dirty="0" smtClean="0">
                <a:latin typeface="Comic Sans MS" pitchFamily="66" charset="0"/>
              </a:rPr>
              <a:t> = 18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RecentJobsExitedNormally</a:t>
            </a:r>
            <a:r>
              <a:rPr lang="en-US" sz="900" dirty="0" smtClean="0">
                <a:latin typeface="Comic Sans MS" pitchFamily="66" charset="0"/>
              </a:rPr>
              <a:t> = 428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RecentJobsExitException</a:t>
            </a:r>
            <a:r>
              <a:rPr lang="en-US" sz="900" dirty="0" smtClean="0">
                <a:latin typeface="Comic Sans MS" pitchFamily="66" charset="0"/>
              </a:rPr>
              <a:t> = 151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RecentJobsKilled</a:t>
            </a:r>
            <a:r>
              <a:rPr lang="en-US" sz="900" dirty="0" smtClean="0">
                <a:latin typeface="Comic Sans MS" pitchFamily="66" charset="0"/>
              </a:rPr>
              <a:t> = 1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RecentJobsMissedDeferralTime</a:t>
            </a:r>
            <a:r>
              <a:rPr lang="en-US" sz="900" dirty="0" smtClean="0">
                <a:latin typeface="Comic Sans MS" pitchFamily="66" charset="0"/>
              </a:rPr>
              <a:t> = 0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RecentJobsNotStarted</a:t>
            </a:r>
            <a:r>
              <a:rPr lang="en-US" sz="900" dirty="0" smtClean="0">
                <a:latin typeface="Comic Sans MS" pitchFamily="66" charset="0"/>
              </a:rPr>
              <a:t> = 46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RecentJobsShadowNoMemory</a:t>
            </a:r>
            <a:r>
              <a:rPr lang="en-US" sz="900" dirty="0" smtClean="0">
                <a:latin typeface="Comic Sans MS" pitchFamily="66" charset="0"/>
              </a:rPr>
              <a:t> = 0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RecentJobsShouldHold</a:t>
            </a:r>
            <a:r>
              <a:rPr lang="en-US" sz="900" dirty="0" smtClean="0">
                <a:latin typeface="Comic Sans MS" pitchFamily="66" charset="0"/>
              </a:rPr>
              <a:t> = 11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RecentJobsShouldRemove</a:t>
            </a:r>
            <a:r>
              <a:rPr lang="en-US" sz="900" dirty="0" smtClean="0">
                <a:latin typeface="Comic Sans MS" pitchFamily="66" charset="0"/>
              </a:rPr>
              <a:t> = 0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</a:rPr>
              <a:t>RecentJobsShouldRequeue</a:t>
            </a:r>
            <a:r>
              <a:rPr lang="en-US" sz="900" dirty="0" smtClean="0">
                <a:latin typeface="Comic Sans MS" pitchFamily="66" charset="0"/>
              </a:rPr>
              <a:t> = 350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657600" y="1123950"/>
            <a:ext cx="482092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Char char="›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Marlett" pitchFamily="2" charset="2"/>
              <a:buChar char="h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RecentJobsAccumTimeToStart</a:t>
            </a:r>
            <a:r>
              <a:rPr lang="en-US" sz="900" dirty="0" smtClean="0">
                <a:latin typeface="Comic Sans MS" pitchFamily="66" charset="0"/>
              </a:rPr>
              <a:t> = 1019765</a:t>
            </a:r>
          </a:p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RecentJobsAccumRunningTime</a:t>
            </a:r>
            <a:r>
              <a:rPr lang="en-US" sz="900" dirty="0" smtClean="0">
                <a:latin typeface="Comic Sans MS" pitchFamily="66" charset="0"/>
              </a:rPr>
              <a:t> = 787867</a:t>
            </a:r>
          </a:p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RecentJobsAccumBadputTime</a:t>
            </a:r>
            <a:r>
              <a:rPr lang="en-US" sz="900" dirty="0" smtClean="0">
                <a:latin typeface="Comic Sans MS" pitchFamily="66" charset="0"/>
              </a:rPr>
              <a:t> = 7199</a:t>
            </a:r>
          </a:p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RecentJobsAccumPreExecuteTime</a:t>
            </a:r>
            <a:r>
              <a:rPr lang="en-US" sz="900" dirty="0" smtClean="0">
                <a:latin typeface="Comic Sans MS" pitchFamily="66" charset="0"/>
              </a:rPr>
              <a:t> = 6616</a:t>
            </a:r>
          </a:p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RecentJobsAccumExecuteTime</a:t>
            </a:r>
            <a:r>
              <a:rPr lang="en-US" sz="900" dirty="0" smtClean="0">
                <a:latin typeface="Comic Sans MS" pitchFamily="66" charset="0"/>
              </a:rPr>
              <a:t> = 791867</a:t>
            </a:r>
          </a:p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RecentJobsAccumPostExecuteTime</a:t>
            </a:r>
            <a:r>
              <a:rPr lang="en-US" sz="900" dirty="0" smtClean="0">
                <a:latin typeface="Comic Sans MS" pitchFamily="66" charset="0"/>
              </a:rPr>
              <a:t> = 6246</a:t>
            </a:r>
          </a:p>
          <a:p>
            <a:pPr marL="57150" indent="0">
              <a:buFontTx/>
              <a:buNone/>
            </a:pPr>
            <a:endParaRPr lang="en-US" sz="900" dirty="0" smtClean="0">
              <a:latin typeface="Comic Sans MS" pitchFamily="66" charset="0"/>
            </a:endParaRPr>
          </a:p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RecentJobsBadputRuntimes</a:t>
            </a:r>
            <a:r>
              <a:rPr lang="en-US" sz="900" dirty="0" smtClean="0">
                <a:latin typeface="Comic Sans MS" pitchFamily="66" charset="0"/>
              </a:rPr>
              <a:t> = "78, 0, 0, 4, 0, 0, 0, 0, 0, 0, 0, 0, 0, 0, 0"</a:t>
            </a:r>
          </a:p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RecentJobsBadputSizes</a:t>
            </a:r>
            <a:r>
              <a:rPr lang="en-US" sz="900" dirty="0" smtClean="0">
                <a:latin typeface="Comic Sans MS" pitchFamily="66" charset="0"/>
              </a:rPr>
              <a:t> = "74, 0, 0, 0, 0, 0, 4, 4, 0, 0, 0, 0, 0"</a:t>
            </a:r>
          </a:p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RecentJobsCompletedRuntimes</a:t>
            </a:r>
            <a:r>
              <a:rPr lang="en-US" sz="900" dirty="0" smtClean="0">
                <a:latin typeface="Comic Sans MS" pitchFamily="66" charset="0"/>
              </a:rPr>
              <a:t> = "246, 0, 0, 4, 1, 39, 14, 3, 0, 5, 0, 0, 0, 0, 0"</a:t>
            </a:r>
          </a:p>
          <a:p>
            <a:pPr marL="57150" indent="0">
              <a:buFontTx/>
              <a:buNone/>
            </a:pPr>
            <a:r>
              <a:rPr lang="en-US" sz="900" dirty="0" err="1" smtClean="0">
                <a:latin typeface="Comic Sans MS" pitchFamily="66" charset="0"/>
              </a:rPr>
              <a:t>RecentJobsCompletedSizes</a:t>
            </a:r>
            <a:r>
              <a:rPr lang="en-US" sz="900" dirty="0" smtClean="0">
                <a:latin typeface="Comic Sans MS" pitchFamily="66" charset="0"/>
              </a:rPr>
              <a:t> = "246, 0, 0, 0, 11, 0, 4, 43, 4, 4, 0, 0, 0“</a:t>
            </a:r>
          </a:p>
          <a:p>
            <a:pPr marL="57150" indent="0">
              <a:buFontTx/>
              <a:buNone/>
            </a:pPr>
            <a:endParaRPr lang="en-US" sz="900" dirty="0" smtClean="0">
              <a:latin typeface="Comic Sans MS" pitchFamily="66" charset="0"/>
            </a:endParaRP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  <a:cs typeface="Courier New" pitchFamily="49" charset="0"/>
              </a:rPr>
              <a:t>JobsRuntimesHistogramBuckets</a:t>
            </a:r>
            <a:r>
              <a:rPr lang="en-US" sz="900" dirty="0" smtClean="0">
                <a:latin typeface="Comic Sans MS" pitchFamily="66" charset="0"/>
                <a:cs typeface="Courier New" pitchFamily="49" charset="0"/>
              </a:rPr>
              <a:t> = "30Sec, 1Min, 3Min, 10Min, 30Min, 1Hr, 3Hr, 6Hr, 12Hr, 1Day, 2Day, 4Day, 8Day, 16Day"</a:t>
            </a:r>
          </a:p>
          <a:p>
            <a:pPr marL="57150" indent="0">
              <a:buNone/>
            </a:pPr>
            <a:r>
              <a:rPr lang="en-US" sz="900" dirty="0" err="1" smtClean="0">
                <a:latin typeface="Comic Sans MS" pitchFamily="66" charset="0"/>
                <a:cs typeface="Courier New" pitchFamily="49" charset="0"/>
              </a:rPr>
              <a:t>JobsSizesHistogramBuckets</a:t>
            </a:r>
            <a:r>
              <a:rPr lang="en-US" sz="900" dirty="0" smtClean="0">
                <a:latin typeface="Comic Sans MS" pitchFamily="66" charset="0"/>
                <a:cs typeface="Courier New" pitchFamily="49" charset="0"/>
              </a:rPr>
              <a:t> = "64Kb, 256Kb, 1Mb, 4Mb, 16Mb, 64Mb, 256Mb, 1Gb, 4Gb, 16Gb, 64Gb, 256Gb"</a:t>
            </a:r>
          </a:p>
          <a:p>
            <a:pPr marL="57150" indent="0">
              <a:buFontTx/>
              <a:buNone/>
            </a:pPr>
            <a:endParaRPr lang="en-US" sz="9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3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condor_status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-direct submit -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schedd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–long –statistics SCHEDD:2 |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grep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Shadows</a:t>
            </a:r>
            <a:endParaRPr lang="en-US" sz="12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23950"/>
            <a:ext cx="7772400" cy="3105150"/>
          </a:xfrm>
        </p:spPr>
        <p:txBody>
          <a:bodyPr numCol="2"/>
          <a:lstStyle/>
          <a:p>
            <a:pPr marL="457200" lvl="1" indent="0">
              <a:buNone/>
            </a:pP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ShadowsRunning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= 2347</a:t>
            </a:r>
          </a:p>
          <a:p>
            <a:pPr marL="457200" lvl="1" indent="0">
              <a:buNone/>
            </a:pP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ShadowsRunningPeak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= 4463</a:t>
            </a:r>
          </a:p>
          <a:p>
            <a:pPr marL="457200" lvl="1" indent="0">
              <a:buNone/>
            </a:pP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ShadowsRecycled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= 234773</a:t>
            </a:r>
          </a:p>
          <a:p>
            <a:pPr marL="457200" lvl="1" indent="0">
              <a:buNone/>
            </a:pP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RecentShadowsRecycled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= 378</a:t>
            </a:r>
          </a:p>
          <a:p>
            <a:pPr marL="457200" lvl="1" indent="0">
              <a:buNone/>
            </a:pP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ShadowsStarted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= 766014</a:t>
            </a:r>
          </a:p>
          <a:p>
            <a:pPr marL="457200" lvl="1" indent="0">
              <a:buNone/>
            </a:pP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RecentShadowsStarted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= 1015</a:t>
            </a:r>
          </a:p>
          <a:p>
            <a:pPr marL="457200" lvl="1" indent="0">
              <a:buNone/>
            </a:pP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ShadowsReconnections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= 0</a:t>
            </a:r>
          </a:p>
          <a:p>
            <a:pPr marL="457200" lvl="1" indent="0">
              <a:buNone/>
            </a:pP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RecentShadowsReconnections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 = 0</a:t>
            </a:r>
          </a:p>
        </p:txBody>
      </p:sp>
    </p:spTree>
    <p:extLst>
      <p:ext uri="{BB962C8B-B14F-4D97-AF65-F5344CB8AC3E}">
        <p14:creationId xmlns:p14="http://schemas.microsoft.com/office/powerpoint/2010/main" val="9846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SCHEDD_COLLECT_STATS_FOR_*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 </a:t>
            </a:r>
            <a:r>
              <a:rPr lang="en-US" sz="2800" dirty="0" err="1" smtClean="0"/>
              <a:t>ClassAd</a:t>
            </a:r>
            <a:r>
              <a:rPr lang="en-US" sz="2800" dirty="0" smtClean="0"/>
              <a:t> expression</a:t>
            </a:r>
          </a:p>
          <a:p>
            <a:pPr lvl="1"/>
            <a:r>
              <a:rPr lang="en-US" dirty="0" smtClean="0"/>
              <a:t>Evaluated against the </a:t>
            </a:r>
            <a:r>
              <a:rPr lang="en-US" dirty="0" err="1" smtClean="0"/>
              <a:t>JobAd</a:t>
            </a:r>
            <a:endParaRPr lang="en-US" dirty="0" smtClean="0"/>
          </a:p>
          <a:p>
            <a:pPr lvl="1"/>
            <a:r>
              <a:rPr lang="en-US" dirty="0" smtClean="0"/>
              <a:t>Returns true or false</a:t>
            </a:r>
            <a:endParaRPr lang="en-US" dirty="0" smtClean="0"/>
          </a:p>
          <a:p>
            <a:r>
              <a:rPr lang="en-US" dirty="0" smtClean="0"/>
              <a:t>Produces a whole new set of stats </a:t>
            </a:r>
          </a:p>
          <a:p>
            <a:pPr lvl="1"/>
            <a:r>
              <a:rPr lang="en-US" dirty="0" smtClean="0"/>
              <a:t>Attribute names begin with “*”</a:t>
            </a:r>
          </a:p>
          <a:p>
            <a:pPr lvl="1"/>
            <a:r>
              <a:rPr lang="en-US" dirty="0" smtClean="0"/>
              <a:t>Counts only jobs where &lt;</a:t>
            </a:r>
            <a:r>
              <a:rPr lang="en-US" dirty="0" err="1" smtClean="0"/>
              <a:t>expr</a:t>
            </a:r>
            <a:r>
              <a:rPr lang="en-US" dirty="0" smtClean="0"/>
              <a:t>&gt; is true</a:t>
            </a:r>
          </a:p>
        </p:txBody>
      </p:sp>
    </p:spTree>
    <p:extLst>
      <p:ext uri="{BB962C8B-B14F-4D97-AF65-F5344CB8AC3E}">
        <p14:creationId xmlns:p14="http://schemas.microsoft.com/office/powerpoint/2010/main" val="13939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ondorNew">
  <a:themeElements>
    <a:clrScheme name="3_Condor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CondorNew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CondorProject</Template>
  <TotalTime>10445</TotalTime>
  <Words>1128</Words>
  <Application>Microsoft Office PowerPoint</Application>
  <PresentationFormat>On-screen Show (16:9)</PresentationFormat>
  <Paragraphs>215</Paragraphs>
  <Slides>17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3_CondorNew</vt:lpstr>
      <vt:lpstr>Lies, !* lies, and Statistics</vt:lpstr>
      <vt:lpstr>Motivation</vt:lpstr>
      <vt:lpstr>“Statistics” in the SCHEDD</vt:lpstr>
      <vt:lpstr>Instantaneous stats</vt:lpstr>
      <vt:lpstr>Aggregate stats</vt:lpstr>
      <vt:lpstr>Attribute Name Pattern</vt:lpstr>
      <vt:lpstr>$ condor_status -direct submit -schedd -long | grep ^RecentJobs</vt:lpstr>
      <vt:lpstr>$ condor_status -direct submit -schedd –long –statistics SCHEDD:2 | grep Shadows</vt:lpstr>
      <vt:lpstr>SCHEDD_COLLECT_STATS_FOR_*</vt:lpstr>
      <vt:lpstr>SCHEDD_COLLECT_STATS_FOR_SOAR</vt:lpstr>
      <vt:lpstr>Graphing the stats</vt:lpstr>
      <vt:lpstr>Making a Ganglia Plugin</vt:lpstr>
      <vt:lpstr>Ganglia Graphs – I/O issues</vt:lpstr>
      <vt:lpstr>Ganglia Graphs – Badput</vt:lpstr>
      <vt:lpstr>Histogram stats</vt:lpstr>
      <vt:lpstr>Coming soon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Lies, !* lies, and Statistics</dc:title>
  <dc:creator>johnkn</dc:creator>
  <cp:lastModifiedBy>johnkn</cp:lastModifiedBy>
  <cp:revision>52</cp:revision>
  <cp:lastPrinted>2012-04-30T23:02:10Z</cp:lastPrinted>
  <dcterms:created xsi:type="dcterms:W3CDTF">2012-04-23T16:56:49Z</dcterms:created>
  <dcterms:modified xsi:type="dcterms:W3CDTF">2012-04-30T23:02:43Z</dcterms:modified>
</cp:coreProperties>
</file>