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859" r:id="rId3"/>
    <p:sldId id="858" r:id="rId4"/>
    <p:sldId id="857" r:id="rId5"/>
    <p:sldId id="860" r:id="rId6"/>
    <p:sldId id="861" r:id="rId7"/>
    <p:sldId id="862" r:id="rId8"/>
    <p:sldId id="868" r:id="rId9"/>
    <p:sldId id="869" r:id="rId10"/>
    <p:sldId id="866" r:id="rId11"/>
    <p:sldId id="8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AF1BF"/>
    <a:srgbClr val="FF9933"/>
    <a:srgbClr val="FF0000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8520" autoAdjust="0"/>
    <p:restoredTop sz="94684" autoAdjust="0"/>
  </p:normalViewPr>
  <p:slideViewPr>
    <p:cSldViewPr snapToGrid="0">
      <p:cViewPr varScale="1">
        <p:scale>
          <a:sx n="121" d="100"/>
          <a:sy n="121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E9D625-85B1-8741-B251-D8FEEE4B66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F609A-56DB-5342-80B6-A1F24384FD06}" type="slidenum">
              <a:rPr lang="en-US"/>
              <a:pPr/>
              <a:t>8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2098675" y="4095750"/>
            <a:ext cx="4854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en-US" sz="2400">
              <a:solidFill>
                <a:schemeClr val="accent2"/>
              </a:solidFill>
              <a:latin typeface="Comic Sans MS" pitchFamily="1" charset="0"/>
            </a:endParaRP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1" charset="0"/>
              </a:rPr>
              <a:t>Condor Project</a:t>
            </a: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1" charset="0"/>
              </a:rPr>
              <a:t>Computer Sciences Department</a:t>
            </a: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1" charset="0"/>
              </a:rPr>
              <a:t>University of Wisconsin-Madison</a:t>
            </a:r>
          </a:p>
        </p:txBody>
      </p:sp>
      <p:grpSp>
        <p:nvGrpSpPr>
          <p:cNvPr id="486406" name="Group 6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6407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6408" name="Picture 8" descr="new-logo"/>
              <p:cNvPicPr>
                <a:picLocks noChangeAspect="1" noChangeArrowheads="1"/>
              </p:cNvPicPr>
              <p:nvPr/>
            </p:nvPicPr>
            <p:blipFill>
              <a:blip r:embed="rId2"/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</p:spPr>
          </p:pic>
          <p:sp>
            <p:nvSpPr>
              <p:cNvPr id="48640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rgbClr val="CC66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486410" name="Picture 10" descr="UW_tiny_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17BAEE-603D-CB4E-964A-3C4734CB71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95B575-FD65-7D4D-8231-EA39263A1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B40F61-C78C-1D4C-A55D-EA5E7439C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D4703D-D38F-0B42-9ED4-A8E452B9F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0AF349-DA89-604C-873D-AE87DCB70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8006F6-07DE-004F-B47F-F4EFBBC42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B0334D-0529-BE47-8B9A-64FAD86017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62D35A-F70D-6B4E-A5A3-7D89D4911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2A5E2A-BD53-6044-9B04-93CBDD2B7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FD5FCF-FC79-CB4A-9FF9-00CBFAE13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66719D-AB75-9B4B-ABEE-40F063D344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4724400" y="6324600"/>
            <a:ext cx="2282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mic Sans MS" pitchFamily="1" charset="0"/>
              </a:rPr>
              <a:t>www.cs.wisc.edu/Condor</a:t>
            </a:r>
          </a:p>
        </p:txBody>
      </p:sp>
      <p:grpSp>
        <p:nvGrpSpPr>
          <p:cNvPr id="485383" name="Group 7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5384" name="Group 8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5385" name="Picture 9" descr="new-logo"/>
              <p:cNvPicPr>
                <a:picLocks noChangeAspect="1" noChangeArrowheads="1"/>
              </p:cNvPicPr>
              <p:nvPr/>
            </p:nvPicPr>
            <p:blipFill>
              <a:blip r:embed="rId13"/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</p:spPr>
          </p:pic>
          <p:sp>
            <p:nvSpPr>
              <p:cNvPr id="485386" name="Rectangle 10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rgbClr val="CC6600">
                    <a:alpha val="74998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485387" name="Picture 11" descr="UW_tiny_logo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1" charset="0"/>
          <a:ea typeface="Arial" pitchFamily="1" charset="0"/>
          <a:cs typeface="Arial" pitchFamily="1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1" charset="0"/>
          <a:ea typeface="Arial" pitchFamily="1" charset="0"/>
          <a:cs typeface="Arial" pitchFamily="1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1" charset="0"/>
          <a:ea typeface="Arial" pitchFamily="1" charset="0"/>
          <a:cs typeface="Arial" pitchFamily="1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1" charset="0"/>
          <a:ea typeface="Arial" pitchFamily="1" charset="0"/>
          <a:cs typeface="Arial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1" charset="0"/>
          <a:ea typeface="Arial" pitchFamily="1" charset="0"/>
          <a:cs typeface="Arial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1" charset="0"/>
          <a:ea typeface="Arial" pitchFamily="1" charset="0"/>
          <a:cs typeface="Arial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1" charset="0"/>
          <a:ea typeface="Arial" pitchFamily="1" charset="0"/>
          <a:cs typeface="Arial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1" charset="0"/>
          <a:ea typeface="Arial" pitchFamily="1" charset="0"/>
          <a:cs typeface="Arial" pitchFamily="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0000"/>
        <a:buFont typeface="Marlett" pitchFamily="1" charset="0"/>
        <a:buChar char="h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213100"/>
          </a:xfrm>
        </p:spPr>
        <p:txBody>
          <a:bodyPr/>
          <a:lstStyle/>
          <a:p>
            <a:r>
              <a:rPr lang="en-US" dirty="0" smtClean="0"/>
              <a:t>Condor's Use of the Cisco Unified Computing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Jobs that require hardware access</a:t>
            </a:r>
          </a:p>
          <a:p>
            <a:pPr lvl="1"/>
            <a:r>
              <a:rPr lang="en-US" dirty="0" smtClean="0"/>
              <a:t>Jobs </a:t>
            </a:r>
            <a:r>
              <a:rPr lang="en-US" dirty="0" smtClean="0"/>
              <a:t>that use </a:t>
            </a:r>
            <a:r>
              <a:rPr lang="en-US" dirty="0" err="1" smtClean="0"/>
              <a:t>GPUs</a:t>
            </a:r>
            <a:r>
              <a:rPr lang="en-US" dirty="0" smtClean="0"/>
              <a:t>, hardware counters, </a:t>
            </a:r>
            <a:r>
              <a:rPr lang="en-US" dirty="0" err="1" smtClean="0"/>
              <a:t>VMs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dministrator access required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obs may corrupt OS or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Need hardware-level method to stop job and re-image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Network Configurations</a:t>
            </a:r>
          </a:p>
          <a:p>
            <a:pPr lvl="1"/>
            <a:r>
              <a:rPr lang="en-US" dirty="0" smtClean="0"/>
              <a:t>Jobs </a:t>
            </a:r>
            <a:r>
              <a:rPr lang="en-US" dirty="0" smtClean="0"/>
              <a:t>with sensitive data</a:t>
            </a:r>
          </a:p>
          <a:p>
            <a:pPr lvl="2"/>
            <a:r>
              <a:rPr lang="en-US" dirty="0" smtClean="0"/>
              <a:t>E.g. HIPPA data</a:t>
            </a:r>
          </a:p>
          <a:p>
            <a:pPr lvl="2"/>
            <a:r>
              <a:rPr lang="en-US" dirty="0" smtClean="0"/>
              <a:t>Configure machine on secured network</a:t>
            </a:r>
          </a:p>
          <a:p>
            <a:pPr lvl="1"/>
            <a:r>
              <a:rPr lang="en-US" dirty="0" smtClean="0"/>
              <a:t>Jobs analyzing network traffic</a:t>
            </a:r>
          </a:p>
          <a:p>
            <a:pPr lvl="2"/>
            <a:r>
              <a:rPr lang="en-US" dirty="0" smtClean="0"/>
              <a:t>E.g. </a:t>
            </a:r>
            <a:r>
              <a:rPr lang="en-US" dirty="0"/>
              <a:t>T</a:t>
            </a:r>
            <a:r>
              <a:rPr lang="en-US" dirty="0" smtClean="0"/>
              <a:t>hree-machine test where Alice and Bob communicate and Eve listens in</a:t>
            </a:r>
          </a:p>
          <a:p>
            <a:pPr lvl="2"/>
            <a:r>
              <a:rPr lang="en-US" dirty="0" smtClean="0"/>
              <a:t>Configure machines on an isolated network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 and UCS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UCS benefit a Condor pool</a:t>
            </a:r>
          </a:p>
          <a:p>
            <a:pPr lvl="1"/>
            <a:r>
              <a:rPr lang="en-US" dirty="0" smtClean="0"/>
              <a:t>Automated provisioning of machines with specialized configurations</a:t>
            </a:r>
          </a:p>
          <a:p>
            <a:r>
              <a:rPr lang="en-US" dirty="0" smtClean="0"/>
              <a:t>Experimenting with a small UCS system and our local Condor pools</a:t>
            </a:r>
          </a:p>
          <a:p>
            <a:pPr lvl="1"/>
            <a:r>
              <a:rPr lang="en-US" dirty="0" smtClean="0"/>
              <a:t>CHTC</a:t>
            </a:r>
          </a:p>
          <a:p>
            <a:pPr lvl="1"/>
            <a:r>
              <a:rPr lang="en-US" dirty="0" err="1" smtClean="0"/>
              <a:t>BaTLab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for High-Throughput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Offers free compute resources to any researcher at UW-Madison</a:t>
            </a:r>
          </a:p>
          <a:p>
            <a:r>
              <a:rPr lang="en-US" dirty="0" smtClean="0"/>
              <a:t>Extensive hands-on assistance for researchers</a:t>
            </a:r>
          </a:p>
          <a:p>
            <a:r>
              <a:rPr lang="en-US" dirty="0" smtClean="0"/>
              <a:t>2000 dedicated cores in CHTC</a:t>
            </a:r>
          </a:p>
          <a:p>
            <a:r>
              <a:rPr lang="en-US" dirty="0" smtClean="0"/>
              <a:t>Many more cores available across campus and in OSG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building and testing of software</a:t>
            </a:r>
            <a:endParaRPr lang="en-US" dirty="0" smtClean="0"/>
          </a:p>
          <a:p>
            <a:r>
              <a:rPr lang="en-US" dirty="0" smtClean="0"/>
              <a:t>Dozen of</a:t>
            </a:r>
            <a:r>
              <a:rPr lang="en-US" dirty="0" smtClean="0"/>
              <a:t> platforms</a:t>
            </a:r>
          </a:p>
          <a:p>
            <a:r>
              <a:rPr lang="en-US" dirty="0" smtClean="0"/>
              <a:t>Used by Condor and many other </a:t>
            </a:r>
            <a:r>
              <a:rPr lang="en-US" dirty="0" smtClean="0"/>
              <a:t>projects</a:t>
            </a:r>
          </a:p>
          <a:p>
            <a:r>
              <a:rPr lang="en-US" dirty="0" err="1" smtClean="0"/>
              <a:t>www.batlab.org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6270"/>
            <a:ext cx="7772400" cy="3738562"/>
          </a:xfrm>
        </p:spPr>
        <p:txBody>
          <a:bodyPr/>
          <a:lstStyle/>
          <a:p>
            <a:r>
              <a:rPr lang="en-US" dirty="0" smtClean="0"/>
              <a:t>Switching OS on a </a:t>
            </a:r>
            <a:r>
              <a:rPr lang="en-US" dirty="0" smtClean="0"/>
              <a:t>machine</a:t>
            </a:r>
          </a:p>
          <a:p>
            <a:pPr lvl="1"/>
            <a:r>
              <a:rPr lang="en-US" dirty="0" smtClean="0"/>
              <a:t>Match resource mix to demand</a:t>
            </a:r>
          </a:p>
          <a:p>
            <a:r>
              <a:rPr lang="en-US" dirty="0" smtClean="0"/>
              <a:t>Jobs that require hardware access</a:t>
            </a:r>
          </a:p>
          <a:p>
            <a:pPr lvl="1"/>
            <a:r>
              <a:rPr lang="en-US" dirty="0" err="1" smtClean="0"/>
              <a:t>GPUs</a:t>
            </a:r>
            <a:r>
              <a:rPr lang="en-US" dirty="0" smtClean="0"/>
              <a:t>, hardware counters, VM testing</a:t>
            </a:r>
          </a:p>
          <a:p>
            <a:r>
              <a:rPr lang="en-US" dirty="0" smtClean="0"/>
              <a:t>Jobs that need special network configurations</a:t>
            </a:r>
          </a:p>
          <a:p>
            <a:pPr lvl="1"/>
            <a:r>
              <a:rPr lang="en-US" dirty="0" smtClean="0"/>
              <a:t>Sensitive data (HIPPA)</a:t>
            </a:r>
          </a:p>
          <a:p>
            <a:pPr lvl="1"/>
            <a:r>
              <a:rPr lang="en-US" dirty="0" smtClean="0"/>
              <a:t>Tests analyzing network traffic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OS on a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BaTLab</a:t>
            </a:r>
            <a:r>
              <a:rPr lang="en-US" dirty="0" smtClean="0"/>
              <a:t> has 1 or 2 machines per platform</a:t>
            </a:r>
          </a:p>
          <a:p>
            <a:r>
              <a:rPr lang="en-US" dirty="0" smtClean="0"/>
              <a:t>Spike </a:t>
            </a:r>
            <a:r>
              <a:rPr lang="en-US" dirty="0" smtClean="0"/>
              <a:t>in jobs for a platform can cause large backlog</a:t>
            </a:r>
          </a:p>
          <a:p>
            <a:r>
              <a:rPr lang="en-US" dirty="0" smtClean="0"/>
              <a:t>OS-switching machines can help manage backlog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We’re 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Offline ads</a:t>
            </a:r>
          </a:p>
          <a:p>
            <a:r>
              <a:rPr lang="en-US" dirty="0" smtClean="0"/>
              <a:t>Condor rooster</a:t>
            </a:r>
          </a:p>
          <a:p>
            <a:r>
              <a:rPr lang="en-US" dirty="0" err="1" smtClean="0"/>
              <a:t>GoUCS</a:t>
            </a:r>
            <a:endParaRPr lang="en-US" dirty="0" smtClean="0"/>
          </a:p>
          <a:p>
            <a:r>
              <a:rPr lang="en-US" dirty="0" smtClean="0"/>
              <a:t>PXE boot</a:t>
            </a:r>
          </a:p>
          <a:p>
            <a:r>
              <a:rPr lang="en-US" dirty="0" smtClean="0"/>
              <a:t>Cobbler</a:t>
            </a:r>
          </a:p>
          <a:p>
            <a:r>
              <a:rPr lang="en-US" dirty="0" smtClean="0"/>
              <a:t>Puppet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3"/>
          <p:cNvSpPr>
            <a:spLocks noChangeArrowheads="1"/>
          </p:cNvSpPr>
          <p:nvPr/>
        </p:nvSpPr>
        <p:spPr bwMode="auto">
          <a:xfrm>
            <a:off x="0" y="5572125"/>
            <a:ext cx="9144000" cy="1285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2"/>
          <p:cNvSpPr>
            <a:spLocks noChangeArrowheads="1"/>
          </p:cNvSpPr>
          <p:nvPr/>
        </p:nvSpPr>
        <p:spPr bwMode="auto">
          <a:xfrm>
            <a:off x="3640501" y="3942540"/>
            <a:ext cx="2995083" cy="256804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rgbClr val="4D4D4D"/>
                </a:solidFill>
                <a:latin typeface="Comic Sans MS" pitchFamily="1" charset="0"/>
              </a:rPr>
              <a:t>Execute Machine</a:t>
            </a:r>
          </a:p>
        </p:txBody>
      </p:sp>
      <p:sp>
        <p:nvSpPr>
          <p:cNvPr id="78" name="Rectangle 2"/>
          <p:cNvSpPr>
            <a:spLocks noChangeArrowheads="1"/>
          </p:cNvSpPr>
          <p:nvPr/>
        </p:nvSpPr>
        <p:spPr bwMode="auto">
          <a:xfrm>
            <a:off x="7069667" y="2381250"/>
            <a:ext cx="1693333" cy="170391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4D4D4D"/>
                </a:solidFill>
                <a:latin typeface="Comic Sans MS" pitchFamily="1" charset="0"/>
              </a:rPr>
              <a:t>UCS</a:t>
            </a:r>
            <a:endParaRPr lang="en-US" b="1" dirty="0">
              <a:solidFill>
                <a:srgbClr val="4D4D4D"/>
              </a:solidFill>
              <a:latin typeface="Comic Sans MS" pitchFamily="1" charset="0"/>
            </a:endParaRP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144EC6-E1C9-C14D-9D71-2AEE2CFD748B}" type="slidenum">
              <a:rPr lang="en-US"/>
              <a:pPr/>
              <a:t>8</a:t>
            </a:fld>
            <a:endParaRPr lang="en-US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3640583" y="3947584"/>
            <a:ext cx="2995083" cy="2568046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rgbClr val="4D4D4D"/>
                </a:solidFill>
                <a:latin typeface="Comic Sans MS" pitchFamily="1" charset="0"/>
              </a:rPr>
              <a:t>Execute Machine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04801" y="3937001"/>
            <a:ext cx="2933700" cy="2568046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rgbClr val="4D4D4D"/>
                </a:solidFill>
                <a:latin typeface="Comic Sans MS" pitchFamily="1" charset="0"/>
              </a:rPr>
              <a:t>Submit Machine</a:t>
            </a:r>
            <a:endParaRPr lang="en-US">
              <a:solidFill>
                <a:srgbClr val="4D4D4D"/>
              </a:solidFill>
              <a:latin typeface="Comic Sans MS" pitchFamily="1" charset="0"/>
            </a:endParaRP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104960"/>
            <a:ext cx="7772400" cy="762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Machine </a:t>
            </a:r>
            <a:r>
              <a:rPr lang="en-US" dirty="0">
                <a:ea typeface="ＭＳ Ｐゴシック" pitchFamily="1" charset="-128"/>
              </a:rPr>
              <a:t>Startup</a:t>
            </a:r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1291167" y="5196946"/>
            <a:ext cx="1447800" cy="8382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latin typeface="Comic Sans MS" pitchFamily="1" charset="0"/>
              </a:rPr>
              <a:t>schedd</a:t>
            </a:r>
          </a:p>
        </p:txBody>
      </p:sp>
      <p:sp>
        <p:nvSpPr>
          <p:cNvPr id="31763" name="Oval 10"/>
          <p:cNvSpPr>
            <a:spLocks noChangeArrowheads="1"/>
          </p:cNvSpPr>
          <p:nvPr/>
        </p:nvSpPr>
        <p:spPr bwMode="auto">
          <a:xfrm>
            <a:off x="3911604" y="5059363"/>
            <a:ext cx="1447800" cy="8382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err="1">
                <a:latin typeface="Comic Sans MS" pitchFamily="1" charset="0"/>
              </a:rPr>
              <a:t>startd</a:t>
            </a:r>
            <a:endParaRPr lang="en-US" sz="2400" b="1" dirty="0">
              <a:latin typeface="Comic Sans MS" pitchFamily="1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341966" y="1282701"/>
            <a:ext cx="4362451" cy="150653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rgbClr val="4D4D4D"/>
                </a:solidFill>
                <a:latin typeface="Comic Sans MS" pitchFamily="1" charset="0"/>
              </a:rPr>
              <a:t>Central Manager</a:t>
            </a:r>
            <a:endParaRPr lang="en-US">
              <a:solidFill>
                <a:srgbClr val="4D4D4D"/>
              </a:solidFill>
              <a:latin typeface="Comic Sans MS" pitchFamily="1" charset="0"/>
            </a:endParaRPr>
          </a:p>
        </p:txBody>
      </p:sp>
      <p:sp>
        <p:nvSpPr>
          <p:cNvPr id="755803" name="Freeform 91"/>
          <p:cNvSpPr>
            <a:spLocks/>
          </p:cNvSpPr>
          <p:nvPr/>
        </p:nvSpPr>
        <p:spPr bwMode="auto">
          <a:xfrm>
            <a:off x="3069167" y="1973264"/>
            <a:ext cx="661988" cy="541337"/>
          </a:xfrm>
          <a:custGeom>
            <a:avLst/>
            <a:gdLst>
              <a:gd name="T0" fmla="*/ 0 w 417"/>
              <a:gd name="T1" fmla="*/ 335179678 h 341"/>
              <a:gd name="T2" fmla="*/ 524192896 w 417"/>
              <a:gd name="T3" fmla="*/ 12599976 h 341"/>
              <a:gd name="T4" fmla="*/ 1048385792 w 417"/>
              <a:gd name="T5" fmla="*/ 415824603 h 341"/>
              <a:gd name="T6" fmla="*/ 504031631 w 417"/>
              <a:gd name="T7" fmla="*/ 839210462 h 341"/>
              <a:gd name="T8" fmla="*/ 60483796 w 417"/>
              <a:gd name="T9" fmla="*/ 536791992 h 3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7"/>
              <a:gd name="T16" fmla="*/ 0 h 341"/>
              <a:gd name="T17" fmla="*/ 417 w 417"/>
              <a:gd name="T18" fmla="*/ 341 h 3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7" h="341">
                <a:moveTo>
                  <a:pt x="0" y="133"/>
                </a:moveTo>
                <a:cubicBezTo>
                  <a:pt x="35" y="112"/>
                  <a:pt x="139" y="0"/>
                  <a:pt x="208" y="5"/>
                </a:cubicBezTo>
                <a:cubicBezTo>
                  <a:pt x="277" y="10"/>
                  <a:pt x="417" y="110"/>
                  <a:pt x="416" y="165"/>
                </a:cubicBezTo>
                <a:cubicBezTo>
                  <a:pt x="415" y="220"/>
                  <a:pt x="265" y="325"/>
                  <a:pt x="200" y="333"/>
                </a:cubicBezTo>
                <a:cubicBezTo>
                  <a:pt x="135" y="341"/>
                  <a:pt x="61" y="238"/>
                  <a:pt x="24" y="21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Oval 21"/>
          <p:cNvSpPr>
            <a:spLocks noChangeArrowheads="1"/>
          </p:cNvSpPr>
          <p:nvPr/>
        </p:nvSpPr>
        <p:spPr bwMode="auto">
          <a:xfrm>
            <a:off x="3754967" y="1825626"/>
            <a:ext cx="1447800" cy="8382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Comic Sans MS" pitchFamily="1" charset="0"/>
              </a:rPr>
              <a:t>collector</a:t>
            </a:r>
          </a:p>
        </p:txBody>
      </p:sp>
      <p:sp>
        <p:nvSpPr>
          <p:cNvPr id="31767" name="Oval 22"/>
          <p:cNvSpPr>
            <a:spLocks noChangeArrowheads="1"/>
          </p:cNvSpPr>
          <p:nvPr/>
        </p:nvSpPr>
        <p:spPr bwMode="auto">
          <a:xfrm>
            <a:off x="1430867" y="1825626"/>
            <a:ext cx="1701800" cy="8382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latin typeface="Comic Sans MS" pitchFamily="1" charset="0"/>
              </a:rPr>
              <a:t>negotiator</a:t>
            </a:r>
          </a:p>
        </p:txBody>
      </p:sp>
      <p:sp>
        <p:nvSpPr>
          <p:cNvPr id="755804" name="Freeform 92"/>
          <p:cNvSpPr>
            <a:spLocks/>
          </p:cNvSpPr>
          <p:nvPr/>
        </p:nvSpPr>
        <p:spPr bwMode="auto">
          <a:xfrm>
            <a:off x="1712384" y="2772833"/>
            <a:ext cx="753533" cy="2321984"/>
          </a:xfrm>
          <a:custGeom>
            <a:avLst/>
            <a:gdLst>
              <a:gd name="T0" fmla="*/ 1290320000 w 592"/>
              <a:gd name="T1" fmla="*/ 0 h 1004"/>
              <a:gd name="T2" fmla="*/ 383063750 w 592"/>
              <a:gd name="T3" fmla="*/ 1249997500 h 1004"/>
              <a:gd name="T4" fmla="*/ 100806250 w 592"/>
              <a:gd name="T5" fmla="*/ 2147483647 h 1004"/>
              <a:gd name="T6" fmla="*/ 987901250 w 592"/>
              <a:gd name="T7" fmla="*/ 1431448750 h 1004"/>
              <a:gd name="T8" fmla="*/ 1491932500 w 592"/>
              <a:gd name="T9" fmla="*/ 6048375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2"/>
              <a:gd name="T16" fmla="*/ 0 h 1004"/>
              <a:gd name="T17" fmla="*/ 592 w 592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2" h="1004">
                <a:moveTo>
                  <a:pt x="512" y="0"/>
                </a:moveTo>
                <a:cubicBezTo>
                  <a:pt x="452" y="83"/>
                  <a:pt x="231" y="331"/>
                  <a:pt x="152" y="496"/>
                </a:cubicBezTo>
                <a:cubicBezTo>
                  <a:pt x="73" y="661"/>
                  <a:pt x="0" y="980"/>
                  <a:pt x="40" y="992"/>
                </a:cubicBezTo>
                <a:cubicBezTo>
                  <a:pt x="80" y="1004"/>
                  <a:pt x="300" y="729"/>
                  <a:pt x="392" y="568"/>
                </a:cubicBezTo>
                <a:cubicBezTo>
                  <a:pt x="484" y="407"/>
                  <a:pt x="559" y="114"/>
                  <a:pt x="592" y="24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5820" name="Document"/>
          <p:cNvSpPr>
            <a:spLocks noEditPoints="1" noChangeArrowheads="1"/>
          </p:cNvSpPr>
          <p:nvPr/>
        </p:nvSpPr>
        <p:spPr bwMode="auto">
          <a:xfrm>
            <a:off x="7627938" y="3077633"/>
            <a:ext cx="568325" cy="760413"/>
          </a:xfrm>
          <a:custGeom>
            <a:avLst/>
            <a:gdLst>
              <a:gd name="T0" fmla="*/ 283031 w 21600"/>
              <a:gd name="T1" fmla="*/ 761540 h 21600"/>
              <a:gd name="T2" fmla="*/ 2236 w 21600"/>
              <a:gd name="T3" fmla="*/ 381932 h 21600"/>
              <a:gd name="T4" fmla="*/ 283031 w 21600"/>
              <a:gd name="T5" fmla="*/ 2852 h 21600"/>
              <a:gd name="T6" fmla="*/ 571114 w 21600"/>
              <a:gd name="T7" fmla="*/ 374996 h 21600"/>
              <a:gd name="T8" fmla="*/ 283031 w 21600"/>
              <a:gd name="T9" fmla="*/ 761540 h 21600"/>
              <a:gd name="T10" fmla="*/ 0 w 21600"/>
              <a:gd name="T11" fmla="*/ 0 h 21600"/>
              <a:gd name="T12" fmla="*/ 568325 w 21600"/>
              <a:gd name="T13" fmla="*/ 0 h 21600"/>
              <a:gd name="T14" fmla="*/ 568325 w 21600"/>
              <a:gd name="T15" fmla="*/ 76041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AF1BF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omic Sans MS" pitchFamily="66" charset="0"/>
              </a:rPr>
              <a:t>P</a:t>
            </a:r>
            <a:endParaRPr lang="en-US" dirty="0"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7" name="Group 121"/>
          <p:cNvGrpSpPr>
            <a:grpSpLocks/>
          </p:cNvGrpSpPr>
          <p:nvPr/>
        </p:nvGrpSpPr>
        <p:grpSpPr bwMode="auto">
          <a:xfrm>
            <a:off x="393701" y="1862666"/>
            <a:ext cx="1057275" cy="731838"/>
            <a:chOff x="388" y="756"/>
            <a:chExt cx="666" cy="461"/>
          </a:xfrm>
        </p:grpSpPr>
        <p:sp>
          <p:nvSpPr>
            <p:cNvPr id="755832" name="Rectangle 120"/>
            <p:cNvSpPr>
              <a:spLocks noChangeArrowheads="1"/>
            </p:cNvSpPr>
            <p:nvPr/>
          </p:nvSpPr>
          <p:spPr bwMode="auto">
            <a:xfrm>
              <a:off x="388" y="756"/>
              <a:ext cx="632" cy="4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8" name="Group 119"/>
            <p:cNvGrpSpPr>
              <a:grpSpLocks/>
            </p:cNvGrpSpPr>
            <p:nvPr/>
          </p:nvGrpSpPr>
          <p:grpSpPr bwMode="auto">
            <a:xfrm>
              <a:off x="393" y="758"/>
              <a:ext cx="661" cy="459"/>
              <a:chOff x="393" y="758"/>
              <a:chExt cx="661" cy="459"/>
            </a:xfrm>
          </p:grpSpPr>
          <p:grpSp>
            <p:nvGrpSpPr>
              <p:cNvPr id="9" name="Group 112"/>
              <p:cNvGrpSpPr>
                <a:grpSpLocks/>
              </p:cNvGrpSpPr>
              <p:nvPr/>
            </p:nvGrpSpPr>
            <p:grpSpPr bwMode="auto">
              <a:xfrm>
                <a:off x="393" y="758"/>
                <a:ext cx="452" cy="458"/>
                <a:chOff x="385" y="1286"/>
                <a:chExt cx="452" cy="458"/>
              </a:xfrm>
            </p:grpSpPr>
            <p:sp>
              <p:nvSpPr>
                <p:cNvPr id="11330" name="Freeform 113"/>
                <p:cNvSpPr>
                  <a:spLocks/>
                </p:cNvSpPr>
                <p:nvPr/>
              </p:nvSpPr>
              <p:spPr bwMode="auto">
                <a:xfrm>
                  <a:off x="385" y="1286"/>
                  <a:ext cx="452" cy="458"/>
                </a:xfrm>
                <a:custGeom>
                  <a:avLst/>
                  <a:gdLst>
                    <a:gd name="T0" fmla="*/ 0 w 1523"/>
                    <a:gd name="T1" fmla="*/ 0 h 1544"/>
                    <a:gd name="T2" fmla="*/ 0 w 1523"/>
                    <a:gd name="T3" fmla="*/ 136 h 1544"/>
                    <a:gd name="T4" fmla="*/ 93 w 1523"/>
                    <a:gd name="T5" fmla="*/ 136 h 1544"/>
                    <a:gd name="T6" fmla="*/ 93 w 1523"/>
                    <a:gd name="T7" fmla="*/ 105 h 1544"/>
                    <a:gd name="T8" fmla="*/ 107 w 1523"/>
                    <a:gd name="T9" fmla="*/ 91 h 1544"/>
                    <a:gd name="T10" fmla="*/ 123 w 1523"/>
                    <a:gd name="T11" fmla="*/ 96 h 1544"/>
                    <a:gd name="T12" fmla="*/ 134 w 1523"/>
                    <a:gd name="T13" fmla="*/ 83 h 1544"/>
                    <a:gd name="T14" fmla="*/ 122 w 1523"/>
                    <a:gd name="T15" fmla="*/ 71 h 1544"/>
                    <a:gd name="T16" fmla="*/ 107 w 1523"/>
                    <a:gd name="T17" fmla="*/ 76 h 1544"/>
                    <a:gd name="T18" fmla="*/ 93 w 1523"/>
                    <a:gd name="T19" fmla="*/ 70 h 1544"/>
                    <a:gd name="T20" fmla="*/ 93 w 1523"/>
                    <a:gd name="T21" fmla="*/ 62 h 1544"/>
                    <a:gd name="T22" fmla="*/ 107 w 1523"/>
                    <a:gd name="T23" fmla="*/ 56 h 1544"/>
                    <a:gd name="T24" fmla="*/ 122 w 1523"/>
                    <a:gd name="T25" fmla="*/ 59 h 1544"/>
                    <a:gd name="T26" fmla="*/ 132 w 1523"/>
                    <a:gd name="T27" fmla="*/ 47 h 1544"/>
                    <a:gd name="T28" fmla="*/ 122 w 1523"/>
                    <a:gd name="T29" fmla="*/ 36 h 1544"/>
                    <a:gd name="T30" fmla="*/ 108 w 1523"/>
                    <a:gd name="T31" fmla="*/ 39 h 1544"/>
                    <a:gd name="T32" fmla="*/ 93 w 1523"/>
                    <a:gd name="T33" fmla="*/ 31 h 1544"/>
                    <a:gd name="T34" fmla="*/ 93 w 1523"/>
                    <a:gd name="T35" fmla="*/ 0 h 1544"/>
                    <a:gd name="T36" fmla="*/ 0 w 1523"/>
                    <a:gd name="T37" fmla="*/ 0 h 154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523"/>
                    <a:gd name="T58" fmla="*/ 0 h 1544"/>
                    <a:gd name="T59" fmla="*/ 1523 w 1523"/>
                    <a:gd name="T60" fmla="*/ 1544 h 154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523" h="1544">
                      <a:moveTo>
                        <a:pt x="0" y="0"/>
                      </a:moveTo>
                      <a:lnTo>
                        <a:pt x="0" y="1544"/>
                      </a:lnTo>
                      <a:lnTo>
                        <a:pt x="1056" y="1544"/>
                      </a:lnTo>
                      <a:lnTo>
                        <a:pt x="1056" y="1192"/>
                      </a:lnTo>
                      <a:cubicBezTo>
                        <a:pt x="1083" y="1107"/>
                        <a:pt x="1163" y="1052"/>
                        <a:pt x="1220" y="1036"/>
                      </a:cubicBezTo>
                      <a:cubicBezTo>
                        <a:pt x="1277" y="1020"/>
                        <a:pt x="1350" y="1111"/>
                        <a:pt x="1400" y="1096"/>
                      </a:cubicBezTo>
                      <a:cubicBezTo>
                        <a:pt x="1450" y="1081"/>
                        <a:pt x="1523" y="994"/>
                        <a:pt x="1520" y="946"/>
                      </a:cubicBezTo>
                      <a:cubicBezTo>
                        <a:pt x="1517" y="898"/>
                        <a:pt x="1432" y="822"/>
                        <a:pt x="1382" y="808"/>
                      </a:cubicBezTo>
                      <a:cubicBezTo>
                        <a:pt x="1332" y="794"/>
                        <a:pt x="1275" y="864"/>
                        <a:pt x="1220" y="862"/>
                      </a:cubicBezTo>
                      <a:cubicBezTo>
                        <a:pt x="1165" y="860"/>
                        <a:pt x="1079" y="822"/>
                        <a:pt x="1052" y="796"/>
                      </a:cubicBezTo>
                      <a:cubicBezTo>
                        <a:pt x="1025" y="770"/>
                        <a:pt x="1031" y="733"/>
                        <a:pt x="1058" y="706"/>
                      </a:cubicBezTo>
                      <a:cubicBezTo>
                        <a:pt x="1085" y="679"/>
                        <a:pt x="1159" y="640"/>
                        <a:pt x="1214" y="634"/>
                      </a:cubicBezTo>
                      <a:cubicBezTo>
                        <a:pt x="1269" y="628"/>
                        <a:pt x="1340" y="686"/>
                        <a:pt x="1388" y="670"/>
                      </a:cubicBezTo>
                      <a:cubicBezTo>
                        <a:pt x="1436" y="654"/>
                        <a:pt x="1503" y="582"/>
                        <a:pt x="1502" y="538"/>
                      </a:cubicBezTo>
                      <a:cubicBezTo>
                        <a:pt x="1501" y="494"/>
                        <a:pt x="1430" y="421"/>
                        <a:pt x="1384" y="406"/>
                      </a:cubicBezTo>
                      <a:cubicBezTo>
                        <a:pt x="1338" y="391"/>
                        <a:pt x="1280" y="457"/>
                        <a:pt x="1226" y="448"/>
                      </a:cubicBezTo>
                      <a:cubicBezTo>
                        <a:pt x="1172" y="439"/>
                        <a:pt x="1088" y="426"/>
                        <a:pt x="1059" y="352"/>
                      </a:cubicBezTo>
                      <a:lnTo>
                        <a:pt x="1052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66"/>
                </a:solidFill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31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413" y="1342"/>
                  <a:ext cx="265" cy="327"/>
                </a:xfrm>
                <a:prstGeom prst="rect">
                  <a:avLst/>
                </a:prstGeom>
                <a:noFill/>
                <a:ln w="222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>
                      <a:latin typeface="Comic Sans MS" pitchFamily="1" charset="0"/>
                    </a:rPr>
                    <a:t>J</a:t>
                  </a:r>
                </a:p>
              </p:txBody>
            </p:sp>
          </p:grpSp>
          <p:grpSp>
            <p:nvGrpSpPr>
              <p:cNvPr id="10" name="Group 115"/>
              <p:cNvGrpSpPr>
                <a:grpSpLocks/>
              </p:cNvGrpSpPr>
              <p:nvPr/>
            </p:nvGrpSpPr>
            <p:grpSpPr bwMode="auto">
              <a:xfrm>
                <a:off x="694" y="760"/>
                <a:ext cx="360" cy="457"/>
                <a:chOff x="4478" y="750"/>
                <a:chExt cx="360" cy="457"/>
              </a:xfrm>
            </p:grpSpPr>
            <p:sp>
              <p:nvSpPr>
                <p:cNvPr id="11328" name="Freeform 116"/>
                <p:cNvSpPr>
                  <a:spLocks/>
                </p:cNvSpPr>
                <p:nvPr/>
              </p:nvSpPr>
              <p:spPr bwMode="auto">
                <a:xfrm>
                  <a:off x="4478" y="750"/>
                  <a:ext cx="328" cy="457"/>
                </a:xfrm>
                <a:custGeom>
                  <a:avLst/>
                  <a:gdLst>
                    <a:gd name="T0" fmla="*/ 97 w 1107"/>
                    <a:gd name="T1" fmla="*/ 135 h 1542"/>
                    <a:gd name="T2" fmla="*/ 3 w 1107"/>
                    <a:gd name="T3" fmla="*/ 135 h 1542"/>
                    <a:gd name="T4" fmla="*/ 3 w 1107"/>
                    <a:gd name="T5" fmla="*/ 104 h 1542"/>
                    <a:gd name="T6" fmla="*/ 17 w 1107"/>
                    <a:gd name="T7" fmla="*/ 91 h 1542"/>
                    <a:gd name="T8" fmla="*/ 33 w 1107"/>
                    <a:gd name="T9" fmla="*/ 96 h 1542"/>
                    <a:gd name="T10" fmla="*/ 44 w 1107"/>
                    <a:gd name="T11" fmla="*/ 83 h 1542"/>
                    <a:gd name="T12" fmla="*/ 31 w 1107"/>
                    <a:gd name="T13" fmla="*/ 71 h 1542"/>
                    <a:gd name="T14" fmla="*/ 17 w 1107"/>
                    <a:gd name="T15" fmla="*/ 75 h 1542"/>
                    <a:gd name="T16" fmla="*/ 2 w 1107"/>
                    <a:gd name="T17" fmla="*/ 70 h 1542"/>
                    <a:gd name="T18" fmla="*/ 3 w 1107"/>
                    <a:gd name="T19" fmla="*/ 62 h 1542"/>
                    <a:gd name="T20" fmla="*/ 17 w 1107"/>
                    <a:gd name="T21" fmla="*/ 55 h 1542"/>
                    <a:gd name="T22" fmla="*/ 32 w 1107"/>
                    <a:gd name="T23" fmla="*/ 58 h 1542"/>
                    <a:gd name="T24" fmla="*/ 42 w 1107"/>
                    <a:gd name="T25" fmla="*/ 47 h 1542"/>
                    <a:gd name="T26" fmla="*/ 31 w 1107"/>
                    <a:gd name="T27" fmla="*/ 35 h 1542"/>
                    <a:gd name="T28" fmla="*/ 18 w 1107"/>
                    <a:gd name="T29" fmla="*/ 39 h 1542"/>
                    <a:gd name="T30" fmla="*/ 3 w 1107"/>
                    <a:gd name="T31" fmla="*/ 31 h 1542"/>
                    <a:gd name="T32" fmla="*/ 2 w 1107"/>
                    <a:gd name="T33" fmla="*/ 0 h 1542"/>
                    <a:gd name="T34" fmla="*/ 97 w 1107"/>
                    <a:gd name="T35" fmla="*/ 0 h 1542"/>
                    <a:gd name="T36" fmla="*/ 97 w 1107"/>
                    <a:gd name="T37" fmla="*/ 135 h 154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107"/>
                    <a:gd name="T58" fmla="*/ 0 h 1542"/>
                    <a:gd name="T59" fmla="*/ 1107 w 1107"/>
                    <a:gd name="T60" fmla="*/ 1542 h 1542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107" h="1542">
                      <a:moveTo>
                        <a:pt x="1107" y="1542"/>
                      </a:moveTo>
                      <a:lnTo>
                        <a:pt x="31" y="1540"/>
                      </a:lnTo>
                      <a:lnTo>
                        <a:pt x="31" y="1188"/>
                      </a:lnTo>
                      <a:cubicBezTo>
                        <a:pt x="58" y="1103"/>
                        <a:pt x="138" y="1048"/>
                        <a:pt x="195" y="1032"/>
                      </a:cubicBezTo>
                      <a:cubicBezTo>
                        <a:pt x="252" y="1016"/>
                        <a:pt x="325" y="1107"/>
                        <a:pt x="375" y="1092"/>
                      </a:cubicBezTo>
                      <a:cubicBezTo>
                        <a:pt x="425" y="1077"/>
                        <a:pt x="498" y="990"/>
                        <a:pt x="495" y="942"/>
                      </a:cubicBezTo>
                      <a:cubicBezTo>
                        <a:pt x="492" y="894"/>
                        <a:pt x="407" y="818"/>
                        <a:pt x="357" y="804"/>
                      </a:cubicBezTo>
                      <a:cubicBezTo>
                        <a:pt x="307" y="790"/>
                        <a:pt x="250" y="860"/>
                        <a:pt x="195" y="858"/>
                      </a:cubicBezTo>
                      <a:cubicBezTo>
                        <a:pt x="140" y="856"/>
                        <a:pt x="54" y="818"/>
                        <a:pt x="27" y="792"/>
                      </a:cubicBezTo>
                      <a:cubicBezTo>
                        <a:pt x="0" y="766"/>
                        <a:pt x="6" y="729"/>
                        <a:pt x="33" y="702"/>
                      </a:cubicBezTo>
                      <a:cubicBezTo>
                        <a:pt x="60" y="675"/>
                        <a:pt x="134" y="636"/>
                        <a:pt x="189" y="630"/>
                      </a:cubicBezTo>
                      <a:cubicBezTo>
                        <a:pt x="244" y="624"/>
                        <a:pt x="315" y="682"/>
                        <a:pt x="363" y="666"/>
                      </a:cubicBezTo>
                      <a:cubicBezTo>
                        <a:pt x="411" y="650"/>
                        <a:pt x="478" y="578"/>
                        <a:pt x="477" y="534"/>
                      </a:cubicBezTo>
                      <a:cubicBezTo>
                        <a:pt x="476" y="490"/>
                        <a:pt x="405" y="417"/>
                        <a:pt x="359" y="402"/>
                      </a:cubicBezTo>
                      <a:cubicBezTo>
                        <a:pt x="313" y="387"/>
                        <a:pt x="255" y="453"/>
                        <a:pt x="201" y="444"/>
                      </a:cubicBezTo>
                      <a:cubicBezTo>
                        <a:pt x="147" y="435"/>
                        <a:pt x="63" y="422"/>
                        <a:pt x="34" y="348"/>
                      </a:cubicBezTo>
                      <a:lnTo>
                        <a:pt x="27" y="0"/>
                      </a:lnTo>
                      <a:lnTo>
                        <a:pt x="1101" y="0"/>
                      </a:lnTo>
                      <a:lnTo>
                        <a:pt x="1107" y="1542"/>
                      </a:lnTo>
                      <a:close/>
                    </a:path>
                  </a:pathLst>
                </a:custGeom>
                <a:solidFill>
                  <a:srgbClr val="DAF1BF"/>
                </a:solidFill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29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4567" y="812"/>
                  <a:ext cx="271" cy="327"/>
                </a:xfrm>
                <a:prstGeom prst="rect">
                  <a:avLst/>
                </a:prstGeom>
                <a:noFill/>
                <a:ln w="222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>
                      <a:latin typeface="Comic Sans MS" pitchFamily="1" charset="0"/>
                    </a:rPr>
                    <a:t>S</a:t>
                  </a:r>
                </a:p>
              </p:txBody>
            </p:sp>
          </p:grpSp>
        </p:grpSp>
      </p:grpSp>
      <p:grpSp>
        <p:nvGrpSpPr>
          <p:cNvPr id="11" name="Group 124"/>
          <p:cNvGrpSpPr>
            <a:grpSpLocks/>
          </p:cNvGrpSpPr>
          <p:nvPr/>
        </p:nvGrpSpPr>
        <p:grpSpPr bwMode="auto">
          <a:xfrm>
            <a:off x="663576" y="5247216"/>
            <a:ext cx="717550" cy="727075"/>
            <a:chOff x="385" y="1286"/>
            <a:chExt cx="452" cy="458"/>
          </a:xfrm>
        </p:grpSpPr>
        <p:sp>
          <p:nvSpPr>
            <p:cNvPr id="755837" name="Freeform 125"/>
            <p:cNvSpPr>
              <a:spLocks/>
            </p:cNvSpPr>
            <p:nvPr/>
          </p:nvSpPr>
          <p:spPr bwMode="auto">
            <a:xfrm>
              <a:off x="385" y="1286"/>
              <a:ext cx="452" cy="458"/>
            </a:xfrm>
            <a:custGeom>
              <a:avLst/>
              <a:gdLst>
                <a:gd name="T0" fmla="*/ 0 w 1523"/>
                <a:gd name="T1" fmla="*/ 0 h 1544"/>
                <a:gd name="T2" fmla="*/ 0 w 1523"/>
                <a:gd name="T3" fmla="*/ 458 h 1544"/>
                <a:gd name="T4" fmla="*/ 313 w 1523"/>
                <a:gd name="T5" fmla="*/ 458 h 1544"/>
                <a:gd name="T6" fmla="*/ 313 w 1523"/>
                <a:gd name="T7" fmla="*/ 354 h 1544"/>
                <a:gd name="T8" fmla="*/ 362 w 1523"/>
                <a:gd name="T9" fmla="*/ 307 h 1544"/>
                <a:gd name="T10" fmla="*/ 415 w 1523"/>
                <a:gd name="T11" fmla="*/ 325 h 1544"/>
                <a:gd name="T12" fmla="*/ 451 w 1523"/>
                <a:gd name="T13" fmla="*/ 281 h 1544"/>
                <a:gd name="T14" fmla="*/ 410 w 1523"/>
                <a:gd name="T15" fmla="*/ 240 h 1544"/>
                <a:gd name="T16" fmla="*/ 362 w 1523"/>
                <a:gd name="T17" fmla="*/ 256 h 1544"/>
                <a:gd name="T18" fmla="*/ 312 w 1523"/>
                <a:gd name="T19" fmla="*/ 236 h 1544"/>
                <a:gd name="T20" fmla="*/ 314 w 1523"/>
                <a:gd name="T21" fmla="*/ 209 h 1544"/>
                <a:gd name="T22" fmla="*/ 360 w 1523"/>
                <a:gd name="T23" fmla="*/ 188 h 1544"/>
                <a:gd name="T24" fmla="*/ 412 w 1523"/>
                <a:gd name="T25" fmla="*/ 199 h 1544"/>
                <a:gd name="T26" fmla="*/ 446 w 1523"/>
                <a:gd name="T27" fmla="*/ 160 h 1544"/>
                <a:gd name="T28" fmla="*/ 411 w 1523"/>
                <a:gd name="T29" fmla="*/ 120 h 1544"/>
                <a:gd name="T30" fmla="*/ 364 w 1523"/>
                <a:gd name="T31" fmla="*/ 133 h 1544"/>
                <a:gd name="T32" fmla="*/ 314 w 1523"/>
                <a:gd name="T33" fmla="*/ 104 h 1544"/>
                <a:gd name="T34" fmla="*/ 312 w 1523"/>
                <a:gd name="T35" fmla="*/ 1 h 1544"/>
                <a:gd name="T36" fmla="*/ 0 w 1523"/>
                <a:gd name="T37" fmla="*/ 0 h 15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23"/>
                <a:gd name="T58" fmla="*/ 0 h 1544"/>
                <a:gd name="T59" fmla="*/ 1523 w 1523"/>
                <a:gd name="T60" fmla="*/ 1544 h 15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23" h="1544">
                  <a:moveTo>
                    <a:pt x="0" y="0"/>
                  </a:moveTo>
                  <a:lnTo>
                    <a:pt x="0" y="1544"/>
                  </a:lnTo>
                  <a:lnTo>
                    <a:pt x="1056" y="1544"/>
                  </a:lnTo>
                  <a:lnTo>
                    <a:pt x="1056" y="1192"/>
                  </a:lnTo>
                  <a:cubicBezTo>
                    <a:pt x="1083" y="1107"/>
                    <a:pt x="1163" y="1052"/>
                    <a:pt x="1220" y="1036"/>
                  </a:cubicBezTo>
                  <a:cubicBezTo>
                    <a:pt x="1277" y="1020"/>
                    <a:pt x="1350" y="1111"/>
                    <a:pt x="1400" y="1096"/>
                  </a:cubicBezTo>
                  <a:cubicBezTo>
                    <a:pt x="1450" y="1081"/>
                    <a:pt x="1523" y="994"/>
                    <a:pt x="1520" y="946"/>
                  </a:cubicBezTo>
                  <a:cubicBezTo>
                    <a:pt x="1517" y="898"/>
                    <a:pt x="1432" y="822"/>
                    <a:pt x="1382" y="808"/>
                  </a:cubicBezTo>
                  <a:cubicBezTo>
                    <a:pt x="1332" y="794"/>
                    <a:pt x="1275" y="864"/>
                    <a:pt x="1220" y="862"/>
                  </a:cubicBezTo>
                  <a:cubicBezTo>
                    <a:pt x="1165" y="860"/>
                    <a:pt x="1079" y="822"/>
                    <a:pt x="1052" y="796"/>
                  </a:cubicBezTo>
                  <a:cubicBezTo>
                    <a:pt x="1025" y="770"/>
                    <a:pt x="1031" y="733"/>
                    <a:pt x="1058" y="706"/>
                  </a:cubicBezTo>
                  <a:cubicBezTo>
                    <a:pt x="1085" y="679"/>
                    <a:pt x="1159" y="640"/>
                    <a:pt x="1214" y="634"/>
                  </a:cubicBezTo>
                  <a:cubicBezTo>
                    <a:pt x="1269" y="628"/>
                    <a:pt x="1340" y="686"/>
                    <a:pt x="1388" y="670"/>
                  </a:cubicBezTo>
                  <a:cubicBezTo>
                    <a:pt x="1436" y="654"/>
                    <a:pt x="1503" y="582"/>
                    <a:pt x="1502" y="538"/>
                  </a:cubicBezTo>
                  <a:cubicBezTo>
                    <a:pt x="1501" y="494"/>
                    <a:pt x="1430" y="421"/>
                    <a:pt x="1384" y="406"/>
                  </a:cubicBezTo>
                  <a:cubicBezTo>
                    <a:pt x="1338" y="391"/>
                    <a:pt x="1280" y="457"/>
                    <a:pt x="1226" y="448"/>
                  </a:cubicBezTo>
                  <a:cubicBezTo>
                    <a:pt x="1172" y="439"/>
                    <a:pt x="1088" y="426"/>
                    <a:pt x="1059" y="352"/>
                  </a:cubicBezTo>
                  <a:lnTo>
                    <a:pt x="105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3" name="Text Box 126"/>
            <p:cNvSpPr txBox="1">
              <a:spLocks noChangeArrowheads="1"/>
            </p:cNvSpPr>
            <p:nvPr/>
          </p:nvSpPr>
          <p:spPr bwMode="auto">
            <a:xfrm>
              <a:off x="413" y="1342"/>
              <a:ext cx="265" cy="327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1" charset="0"/>
                </a:rPr>
                <a:t>J</a:t>
              </a:r>
            </a:p>
          </p:txBody>
        </p:sp>
      </p:grpSp>
      <p:sp>
        <p:nvSpPr>
          <p:cNvPr id="79" name="Oval 21"/>
          <p:cNvSpPr>
            <a:spLocks noChangeArrowheads="1"/>
          </p:cNvSpPr>
          <p:nvPr/>
        </p:nvSpPr>
        <p:spPr bwMode="auto">
          <a:xfrm>
            <a:off x="7112000" y="951442"/>
            <a:ext cx="1322917" cy="8382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Comic Sans MS" pitchFamily="1" charset="0"/>
              </a:rPr>
              <a:t>rooster</a:t>
            </a:r>
            <a:endParaRPr lang="en-US" sz="2400" b="1" dirty="0">
              <a:latin typeface="Comic Sans MS" pitchFamily="1" charset="0"/>
            </a:endParaRPr>
          </a:p>
        </p:txBody>
      </p:sp>
      <p:sp>
        <p:nvSpPr>
          <p:cNvPr id="80" name="Oval 10"/>
          <p:cNvSpPr>
            <a:spLocks noChangeArrowheads="1"/>
          </p:cNvSpPr>
          <p:nvPr/>
        </p:nvSpPr>
        <p:spPr bwMode="auto">
          <a:xfrm>
            <a:off x="7440083" y="4576763"/>
            <a:ext cx="1447800" cy="8382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Comic Sans MS" pitchFamily="1" charset="0"/>
              </a:rPr>
              <a:t>cobbler</a:t>
            </a:r>
            <a:endParaRPr lang="en-US" sz="2400" b="1" dirty="0">
              <a:latin typeface="Comic Sans MS" pitchFamily="1" charset="0"/>
            </a:endParaRPr>
          </a:p>
        </p:txBody>
      </p:sp>
      <p:sp>
        <p:nvSpPr>
          <p:cNvPr id="81" name="Oval 10"/>
          <p:cNvSpPr>
            <a:spLocks noChangeArrowheads="1"/>
          </p:cNvSpPr>
          <p:nvPr/>
        </p:nvSpPr>
        <p:spPr bwMode="auto">
          <a:xfrm>
            <a:off x="7476066" y="5173663"/>
            <a:ext cx="1447800" cy="8382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Comic Sans MS" pitchFamily="1" charset="0"/>
              </a:rPr>
              <a:t>puppet</a:t>
            </a:r>
            <a:endParaRPr lang="en-US" sz="2400" b="1" dirty="0">
              <a:latin typeface="Comic Sans MS" pitchFamily="1" charset="0"/>
            </a:endParaRPr>
          </a:p>
        </p:txBody>
      </p:sp>
      <p:grpSp>
        <p:nvGrpSpPr>
          <p:cNvPr id="82" name="Group 127"/>
          <p:cNvGrpSpPr>
            <a:grpSpLocks/>
          </p:cNvGrpSpPr>
          <p:nvPr/>
        </p:nvGrpSpPr>
        <p:grpSpPr bwMode="auto">
          <a:xfrm>
            <a:off x="5145616" y="1703915"/>
            <a:ext cx="571500" cy="725488"/>
            <a:chOff x="4478" y="750"/>
            <a:chExt cx="360" cy="457"/>
          </a:xfrm>
          <a:solidFill>
            <a:srgbClr val="DAF1BF"/>
          </a:solidFill>
        </p:grpSpPr>
        <p:sp>
          <p:nvSpPr>
            <p:cNvPr id="83" name="Freeform 128"/>
            <p:cNvSpPr>
              <a:spLocks/>
            </p:cNvSpPr>
            <p:nvPr/>
          </p:nvSpPr>
          <p:spPr bwMode="auto">
            <a:xfrm>
              <a:off x="4478" y="750"/>
              <a:ext cx="328" cy="457"/>
            </a:xfrm>
            <a:custGeom>
              <a:avLst/>
              <a:gdLst>
                <a:gd name="T0" fmla="*/ 328 w 1107"/>
                <a:gd name="T1" fmla="*/ 457 h 1542"/>
                <a:gd name="T2" fmla="*/ 9 w 1107"/>
                <a:gd name="T3" fmla="*/ 456 h 1542"/>
                <a:gd name="T4" fmla="*/ 9 w 1107"/>
                <a:gd name="T5" fmla="*/ 352 h 1542"/>
                <a:gd name="T6" fmla="*/ 58 w 1107"/>
                <a:gd name="T7" fmla="*/ 306 h 1542"/>
                <a:gd name="T8" fmla="*/ 111 w 1107"/>
                <a:gd name="T9" fmla="*/ 324 h 1542"/>
                <a:gd name="T10" fmla="*/ 147 w 1107"/>
                <a:gd name="T11" fmla="*/ 279 h 1542"/>
                <a:gd name="T12" fmla="*/ 106 w 1107"/>
                <a:gd name="T13" fmla="*/ 238 h 1542"/>
                <a:gd name="T14" fmla="*/ 58 w 1107"/>
                <a:gd name="T15" fmla="*/ 254 h 1542"/>
                <a:gd name="T16" fmla="*/ 8 w 1107"/>
                <a:gd name="T17" fmla="*/ 235 h 1542"/>
                <a:gd name="T18" fmla="*/ 10 w 1107"/>
                <a:gd name="T19" fmla="*/ 208 h 1542"/>
                <a:gd name="T20" fmla="*/ 56 w 1107"/>
                <a:gd name="T21" fmla="*/ 187 h 1542"/>
                <a:gd name="T22" fmla="*/ 108 w 1107"/>
                <a:gd name="T23" fmla="*/ 197 h 1542"/>
                <a:gd name="T24" fmla="*/ 141 w 1107"/>
                <a:gd name="T25" fmla="*/ 158 h 1542"/>
                <a:gd name="T26" fmla="*/ 106 w 1107"/>
                <a:gd name="T27" fmla="*/ 119 h 1542"/>
                <a:gd name="T28" fmla="*/ 60 w 1107"/>
                <a:gd name="T29" fmla="*/ 132 h 1542"/>
                <a:gd name="T30" fmla="*/ 10 w 1107"/>
                <a:gd name="T31" fmla="*/ 103 h 1542"/>
                <a:gd name="T32" fmla="*/ 8 w 1107"/>
                <a:gd name="T33" fmla="*/ 0 h 1542"/>
                <a:gd name="T34" fmla="*/ 326 w 1107"/>
                <a:gd name="T35" fmla="*/ 0 h 1542"/>
                <a:gd name="T36" fmla="*/ 328 w 1107"/>
                <a:gd name="T37" fmla="*/ 457 h 1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07"/>
                <a:gd name="T58" fmla="*/ 0 h 1542"/>
                <a:gd name="T59" fmla="*/ 1107 w 1107"/>
                <a:gd name="T60" fmla="*/ 1542 h 1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07" h="1542">
                  <a:moveTo>
                    <a:pt x="1107" y="1542"/>
                  </a:moveTo>
                  <a:lnTo>
                    <a:pt x="31" y="1540"/>
                  </a:lnTo>
                  <a:lnTo>
                    <a:pt x="31" y="1188"/>
                  </a:lnTo>
                  <a:cubicBezTo>
                    <a:pt x="58" y="1103"/>
                    <a:pt x="138" y="1048"/>
                    <a:pt x="195" y="1032"/>
                  </a:cubicBezTo>
                  <a:cubicBezTo>
                    <a:pt x="252" y="1016"/>
                    <a:pt x="325" y="1107"/>
                    <a:pt x="375" y="1092"/>
                  </a:cubicBezTo>
                  <a:cubicBezTo>
                    <a:pt x="425" y="1077"/>
                    <a:pt x="498" y="990"/>
                    <a:pt x="495" y="942"/>
                  </a:cubicBezTo>
                  <a:cubicBezTo>
                    <a:pt x="492" y="894"/>
                    <a:pt x="407" y="818"/>
                    <a:pt x="357" y="804"/>
                  </a:cubicBezTo>
                  <a:cubicBezTo>
                    <a:pt x="307" y="790"/>
                    <a:pt x="250" y="860"/>
                    <a:pt x="195" y="858"/>
                  </a:cubicBezTo>
                  <a:cubicBezTo>
                    <a:pt x="140" y="856"/>
                    <a:pt x="54" y="818"/>
                    <a:pt x="27" y="792"/>
                  </a:cubicBezTo>
                  <a:cubicBezTo>
                    <a:pt x="0" y="766"/>
                    <a:pt x="6" y="729"/>
                    <a:pt x="33" y="702"/>
                  </a:cubicBezTo>
                  <a:cubicBezTo>
                    <a:pt x="60" y="675"/>
                    <a:pt x="134" y="636"/>
                    <a:pt x="189" y="630"/>
                  </a:cubicBezTo>
                  <a:cubicBezTo>
                    <a:pt x="244" y="624"/>
                    <a:pt x="315" y="682"/>
                    <a:pt x="363" y="666"/>
                  </a:cubicBezTo>
                  <a:cubicBezTo>
                    <a:pt x="411" y="650"/>
                    <a:pt x="478" y="578"/>
                    <a:pt x="477" y="534"/>
                  </a:cubicBezTo>
                  <a:cubicBezTo>
                    <a:pt x="476" y="490"/>
                    <a:pt x="405" y="417"/>
                    <a:pt x="359" y="402"/>
                  </a:cubicBezTo>
                  <a:cubicBezTo>
                    <a:pt x="313" y="387"/>
                    <a:pt x="255" y="453"/>
                    <a:pt x="201" y="444"/>
                  </a:cubicBezTo>
                  <a:cubicBezTo>
                    <a:pt x="147" y="435"/>
                    <a:pt x="63" y="422"/>
                    <a:pt x="34" y="348"/>
                  </a:cubicBezTo>
                  <a:lnTo>
                    <a:pt x="27" y="0"/>
                  </a:lnTo>
                  <a:lnTo>
                    <a:pt x="1101" y="0"/>
                  </a:lnTo>
                  <a:lnTo>
                    <a:pt x="1107" y="1542"/>
                  </a:lnTo>
                  <a:close/>
                </a:path>
              </a:pathLst>
            </a:custGeom>
            <a:grpFill/>
            <a:ln w="222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Text Box 129"/>
            <p:cNvSpPr txBox="1">
              <a:spLocks noChangeArrowheads="1"/>
            </p:cNvSpPr>
            <p:nvPr/>
          </p:nvSpPr>
          <p:spPr bwMode="auto">
            <a:xfrm>
              <a:off x="4567" y="812"/>
              <a:ext cx="271" cy="327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omic Sans MS" pitchFamily="1" charset="0"/>
                </a:rPr>
                <a:t>S</a:t>
              </a:r>
            </a:p>
          </p:txBody>
        </p:sp>
      </p:grpSp>
      <p:grpSp>
        <p:nvGrpSpPr>
          <p:cNvPr id="16" name="Group 127"/>
          <p:cNvGrpSpPr>
            <a:grpSpLocks/>
          </p:cNvGrpSpPr>
          <p:nvPr/>
        </p:nvGrpSpPr>
        <p:grpSpPr bwMode="auto">
          <a:xfrm>
            <a:off x="5839888" y="5044015"/>
            <a:ext cx="571500" cy="725488"/>
            <a:chOff x="4478" y="750"/>
            <a:chExt cx="360" cy="457"/>
          </a:xfrm>
        </p:grpSpPr>
        <p:sp>
          <p:nvSpPr>
            <p:cNvPr id="755840" name="Freeform 128"/>
            <p:cNvSpPr>
              <a:spLocks/>
            </p:cNvSpPr>
            <p:nvPr/>
          </p:nvSpPr>
          <p:spPr bwMode="auto">
            <a:xfrm>
              <a:off x="4478" y="750"/>
              <a:ext cx="328" cy="457"/>
            </a:xfrm>
            <a:custGeom>
              <a:avLst/>
              <a:gdLst>
                <a:gd name="T0" fmla="*/ 328 w 1107"/>
                <a:gd name="T1" fmla="*/ 457 h 1542"/>
                <a:gd name="T2" fmla="*/ 9 w 1107"/>
                <a:gd name="T3" fmla="*/ 456 h 1542"/>
                <a:gd name="T4" fmla="*/ 9 w 1107"/>
                <a:gd name="T5" fmla="*/ 352 h 1542"/>
                <a:gd name="T6" fmla="*/ 58 w 1107"/>
                <a:gd name="T7" fmla="*/ 306 h 1542"/>
                <a:gd name="T8" fmla="*/ 111 w 1107"/>
                <a:gd name="T9" fmla="*/ 324 h 1542"/>
                <a:gd name="T10" fmla="*/ 147 w 1107"/>
                <a:gd name="T11" fmla="*/ 279 h 1542"/>
                <a:gd name="T12" fmla="*/ 106 w 1107"/>
                <a:gd name="T13" fmla="*/ 238 h 1542"/>
                <a:gd name="T14" fmla="*/ 58 w 1107"/>
                <a:gd name="T15" fmla="*/ 254 h 1542"/>
                <a:gd name="T16" fmla="*/ 8 w 1107"/>
                <a:gd name="T17" fmla="*/ 235 h 1542"/>
                <a:gd name="T18" fmla="*/ 10 w 1107"/>
                <a:gd name="T19" fmla="*/ 208 h 1542"/>
                <a:gd name="T20" fmla="*/ 56 w 1107"/>
                <a:gd name="T21" fmla="*/ 187 h 1542"/>
                <a:gd name="T22" fmla="*/ 108 w 1107"/>
                <a:gd name="T23" fmla="*/ 197 h 1542"/>
                <a:gd name="T24" fmla="*/ 141 w 1107"/>
                <a:gd name="T25" fmla="*/ 158 h 1542"/>
                <a:gd name="T26" fmla="*/ 106 w 1107"/>
                <a:gd name="T27" fmla="*/ 119 h 1542"/>
                <a:gd name="T28" fmla="*/ 60 w 1107"/>
                <a:gd name="T29" fmla="*/ 132 h 1542"/>
                <a:gd name="T30" fmla="*/ 10 w 1107"/>
                <a:gd name="T31" fmla="*/ 103 h 1542"/>
                <a:gd name="T32" fmla="*/ 8 w 1107"/>
                <a:gd name="T33" fmla="*/ 0 h 1542"/>
                <a:gd name="T34" fmla="*/ 326 w 1107"/>
                <a:gd name="T35" fmla="*/ 0 h 1542"/>
                <a:gd name="T36" fmla="*/ 328 w 1107"/>
                <a:gd name="T37" fmla="*/ 457 h 1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07"/>
                <a:gd name="T58" fmla="*/ 0 h 1542"/>
                <a:gd name="T59" fmla="*/ 1107 w 1107"/>
                <a:gd name="T60" fmla="*/ 1542 h 1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07" h="1542">
                  <a:moveTo>
                    <a:pt x="1107" y="1542"/>
                  </a:moveTo>
                  <a:lnTo>
                    <a:pt x="31" y="1540"/>
                  </a:lnTo>
                  <a:lnTo>
                    <a:pt x="31" y="1188"/>
                  </a:lnTo>
                  <a:cubicBezTo>
                    <a:pt x="58" y="1103"/>
                    <a:pt x="138" y="1048"/>
                    <a:pt x="195" y="1032"/>
                  </a:cubicBezTo>
                  <a:cubicBezTo>
                    <a:pt x="252" y="1016"/>
                    <a:pt x="325" y="1107"/>
                    <a:pt x="375" y="1092"/>
                  </a:cubicBezTo>
                  <a:cubicBezTo>
                    <a:pt x="425" y="1077"/>
                    <a:pt x="498" y="990"/>
                    <a:pt x="495" y="942"/>
                  </a:cubicBezTo>
                  <a:cubicBezTo>
                    <a:pt x="492" y="894"/>
                    <a:pt x="407" y="818"/>
                    <a:pt x="357" y="804"/>
                  </a:cubicBezTo>
                  <a:cubicBezTo>
                    <a:pt x="307" y="790"/>
                    <a:pt x="250" y="860"/>
                    <a:pt x="195" y="858"/>
                  </a:cubicBezTo>
                  <a:cubicBezTo>
                    <a:pt x="140" y="856"/>
                    <a:pt x="54" y="818"/>
                    <a:pt x="27" y="792"/>
                  </a:cubicBezTo>
                  <a:cubicBezTo>
                    <a:pt x="0" y="766"/>
                    <a:pt x="6" y="729"/>
                    <a:pt x="33" y="702"/>
                  </a:cubicBezTo>
                  <a:cubicBezTo>
                    <a:pt x="60" y="675"/>
                    <a:pt x="134" y="636"/>
                    <a:pt x="189" y="630"/>
                  </a:cubicBezTo>
                  <a:cubicBezTo>
                    <a:pt x="244" y="624"/>
                    <a:pt x="315" y="682"/>
                    <a:pt x="363" y="666"/>
                  </a:cubicBezTo>
                  <a:cubicBezTo>
                    <a:pt x="411" y="650"/>
                    <a:pt x="478" y="578"/>
                    <a:pt x="477" y="534"/>
                  </a:cubicBezTo>
                  <a:cubicBezTo>
                    <a:pt x="476" y="490"/>
                    <a:pt x="405" y="417"/>
                    <a:pt x="359" y="402"/>
                  </a:cubicBezTo>
                  <a:cubicBezTo>
                    <a:pt x="313" y="387"/>
                    <a:pt x="255" y="453"/>
                    <a:pt x="201" y="444"/>
                  </a:cubicBezTo>
                  <a:cubicBezTo>
                    <a:pt x="147" y="435"/>
                    <a:pt x="63" y="422"/>
                    <a:pt x="34" y="348"/>
                  </a:cubicBezTo>
                  <a:lnTo>
                    <a:pt x="27" y="0"/>
                  </a:lnTo>
                  <a:lnTo>
                    <a:pt x="1101" y="0"/>
                  </a:lnTo>
                  <a:lnTo>
                    <a:pt x="1107" y="1542"/>
                  </a:lnTo>
                  <a:close/>
                </a:path>
              </a:pathLst>
            </a:custGeom>
            <a:solidFill>
              <a:srgbClr val="FF9966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3" name="Text Box 129"/>
            <p:cNvSpPr txBox="1">
              <a:spLocks noChangeArrowheads="1"/>
            </p:cNvSpPr>
            <p:nvPr/>
          </p:nvSpPr>
          <p:spPr bwMode="auto">
            <a:xfrm>
              <a:off x="4567" y="812"/>
              <a:ext cx="271" cy="327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1" charset="0"/>
                </a:rPr>
                <a:t>S</a:t>
              </a:r>
            </a:p>
          </p:txBody>
        </p:sp>
      </p:grpSp>
      <p:sp>
        <p:nvSpPr>
          <p:cNvPr id="85" name="Freeform 92"/>
          <p:cNvSpPr>
            <a:spLocks/>
          </p:cNvSpPr>
          <p:nvPr/>
        </p:nvSpPr>
        <p:spPr bwMode="auto">
          <a:xfrm rot="11787622">
            <a:off x="5758678" y="1324563"/>
            <a:ext cx="1422281" cy="1111636"/>
          </a:xfrm>
          <a:custGeom>
            <a:avLst/>
            <a:gdLst>
              <a:gd name="T0" fmla="*/ 1290320000 w 592"/>
              <a:gd name="T1" fmla="*/ 0 h 1004"/>
              <a:gd name="T2" fmla="*/ 383063750 w 592"/>
              <a:gd name="T3" fmla="*/ 1249997500 h 1004"/>
              <a:gd name="T4" fmla="*/ 100806250 w 592"/>
              <a:gd name="T5" fmla="*/ 2147483647 h 1004"/>
              <a:gd name="T6" fmla="*/ 987901250 w 592"/>
              <a:gd name="T7" fmla="*/ 1431448750 h 1004"/>
              <a:gd name="T8" fmla="*/ 1491932500 w 592"/>
              <a:gd name="T9" fmla="*/ 6048375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2"/>
              <a:gd name="T16" fmla="*/ 0 h 1004"/>
              <a:gd name="T17" fmla="*/ 592 w 592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2" h="1004">
                <a:moveTo>
                  <a:pt x="512" y="0"/>
                </a:moveTo>
                <a:cubicBezTo>
                  <a:pt x="452" y="83"/>
                  <a:pt x="231" y="331"/>
                  <a:pt x="152" y="496"/>
                </a:cubicBezTo>
                <a:cubicBezTo>
                  <a:pt x="73" y="661"/>
                  <a:pt x="0" y="980"/>
                  <a:pt x="40" y="992"/>
                </a:cubicBezTo>
                <a:cubicBezTo>
                  <a:pt x="80" y="1004"/>
                  <a:pt x="300" y="729"/>
                  <a:pt x="392" y="568"/>
                </a:cubicBezTo>
                <a:cubicBezTo>
                  <a:pt x="484" y="407"/>
                  <a:pt x="559" y="114"/>
                  <a:pt x="592" y="24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6614587" y="4688416"/>
            <a:ext cx="899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PXE</a:t>
            </a:r>
            <a:endParaRPr lang="en-US" dirty="0">
              <a:latin typeface="+mn-lt"/>
            </a:endParaRPr>
          </a:p>
        </p:txBody>
      </p:sp>
      <p:sp>
        <p:nvSpPr>
          <p:cNvPr id="50" name="Freeform 92"/>
          <p:cNvSpPr>
            <a:spLocks/>
          </p:cNvSpPr>
          <p:nvPr/>
        </p:nvSpPr>
        <p:spPr bwMode="auto">
          <a:xfrm rot="1966407">
            <a:off x="6534898" y="5001845"/>
            <a:ext cx="1086641" cy="743977"/>
          </a:xfrm>
          <a:custGeom>
            <a:avLst/>
            <a:gdLst>
              <a:gd name="T0" fmla="*/ 1290320000 w 592"/>
              <a:gd name="T1" fmla="*/ 0 h 1004"/>
              <a:gd name="T2" fmla="*/ 383063750 w 592"/>
              <a:gd name="T3" fmla="*/ 1249997500 h 1004"/>
              <a:gd name="T4" fmla="*/ 100806250 w 592"/>
              <a:gd name="T5" fmla="*/ 2147483647 h 1004"/>
              <a:gd name="T6" fmla="*/ 987901250 w 592"/>
              <a:gd name="T7" fmla="*/ 1431448750 h 1004"/>
              <a:gd name="T8" fmla="*/ 1491932500 w 592"/>
              <a:gd name="T9" fmla="*/ 6048375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2"/>
              <a:gd name="T16" fmla="*/ 0 h 1004"/>
              <a:gd name="T17" fmla="*/ 592 w 592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2" h="1004">
                <a:moveTo>
                  <a:pt x="512" y="0"/>
                </a:moveTo>
                <a:cubicBezTo>
                  <a:pt x="452" y="83"/>
                  <a:pt x="231" y="331"/>
                  <a:pt x="152" y="496"/>
                </a:cubicBezTo>
                <a:cubicBezTo>
                  <a:pt x="73" y="661"/>
                  <a:pt x="0" y="980"/>
                  <a:pt x="40" y="992"/>
                </a:cubicBezTo>
                <a:cubicBezTo>
                  <a:pt x="80" y="1004"/>
                  <a:pt x="300" y="729"/>
                  <a:pt x="392" y="568"/>
                </a:cubicBezTo>
                <a:cubicBezTo>
                  <a:pt x="484" y="407"/>
                  <a:pt x="559" y="114"/>
                  <a:pt x="592" y="24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4" name="Group 127"/>
          <p:cNvGrpSpPr>
            <a:grpSpLocks/>
          </p:cNvGrpSpPr>
          <p:nvPr/>
        </p:nvGrpSpPr>
        <p:grpSpPr bwMode="auto">
          <a:xfrm>
            <a:off x="5149850" y="1708149"/>
            <a:ext cx="571500" cy="725488"/>
            <a:chOff x="4478" y="750"/>
            <a:chExt cx="360" cy="457"/>
          </a:xfrm>
          <a:solidFill>
            <a:srgbClr val="DAF1BF"/>
          </a:solidFill>
        </p:grpSpPr>
        <p:sp>
          <p:nvSpPr>
            <p:cNvPr id="55" name="Freeform 128"/>
            <p:cNvSpPr>
              <a:spLocks/>
            </p:cNvSpPr>
            <p:nvPr/>
          </p:nvSpPr>
          <p:spPr bwMode="auto">
            <a:xfrm>
              <a:off x="4478" y="750"/>
              <a:ext cx="328" cy="457"/>
            </a:xfrm>
            <a:custGeom>
              <a:avLst/>
              <a:gdLst>
                <a:gd name="T0" fmla="*/ 328 w 1107"/>
                <a:gd name="T1" fmla="*/ 457 h 1542"/>
                <a:gd name="T2" fmla="*/ 9 w 1107"/>
                <a:gd name="T3" fmla="*/ 456 h 1542"/>
                <a:gd name="T4" fmla="*/ 9 w 1107"/>
                <a:gd name="T5" fmla="*/ 352 h 1542"/>
                <a:gd name="T6" fmla="*/ 58 w 1107"/>
                <a:gd name="T7" fmla="*/ 306 h 1542"/>
                <a:gd name="T8" fmla="*/ 111 w 1107"/>
                <a:gd name="T9" fmla="*/ 324 h 1542"/>
                <a:gd name="T10" fmla="*/ 147 w 1107"/>
                <a:gd name="T11" fmla="*/ 279 h 1542"/>
                <a:gd name="T12" fmla="*/ 106 w 1107"/>
                <a:gd name="T13" fmla="*/ 238 h 1542"/>
                <a:gd name="T14" fmla="*/ 58 w 1107"/>
                <a:gd name="T15" fmla="*/ 254 h 1542"/>
                <a:gd name="T16" fmla="*/ 8 w 1107"/>
                <a:gd name="T17" fmla="*/ 235 h 1542"/>
                <a:gd name="T18" fmla="*/ 10 w 1107"/>
                <a:gd name="T19" fmla="*/ 208 h 1542"/>
                <a:gd name="T20" fmla="*/ 56 w 1107"/>
                <a:gd name="T21" fmla="*/ 187 h 1542"/>
                <a:gd name="T22" fmla="*/ 108 w 1107"/>
                <a:gd name="T23" fmla="*/ 197 h 1542"/>
                <a:gd name="T24" fmla="*/ 141 w 1107"/>
                <a:gd name="T25" fmla="*/ 158 h 1542"/>
                <a:gd name="T26" fmla="*/ 106 w 1107"/>
                <a:gd name="T27" fmla="*/ 119 h 1542"/>
                <a:gd name="T28" fmla="*/ 60 w 1107"/>
                <a:gd name="T29" fmla="*/ 132 h 1542"/>
                <a:gd name="T30" fmla="*/ 10 w 1107"/>
                <a:gd name="T31" fmla="*/ 103 h 1542"/>
                <a:gd name="T32" fmla="*/ 8 w 1107"/>
                <a:gd name="T33" fmla="*/ 0 h 1542"/>
                <a:gd name="T34" fmla="*/ 326 w 1107"/>
                <a:gd name="T35" fmla="*/ 0 h 1542"/>
                <a:gd name="T36" fmla="*/ 328 w 1107"/>
                <a:gd name="T37" fmla="*/ 457 h 1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07"/>
                <a:gd name="T58" fmla="*/ 0 h 1542"/>
                <a:gd name="T59" fmla="*/ 1107 w 1107"/>
                <a:gd name="T60" fmla="*/ 1542 h 1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07" h="1542">
                  <a:moveTo>
                    <a:pt x="1107" y="1542"/>
                  </a:moveTo>
                  <a:lnTo>
                    <a:pt x="31" y="1540"/>
                  </a:lnTo>
                  <a:lnTo>
                    <a:pt x="31" y="1188"/>
                  </a:lnTo>
                  <a:cubicBezTo>
                    <a:pt x="58" y="1103"/>
                    <a:pt x="138" y="1048"/>
                    <a:pt x="195" y="1032"/>
                  </a:cubicBezTo>
                  <a:cubicBezTo>
                    <a:pt x="252" y="1016"/>
                    <a:pt x="325" y="1107"/>
                    <a:pt x="375" y="1092"/>
                  </a:cubicBezTo>
                  <a:cubicBezTo>
                    <a:pt x="425" y="1077"/>
                    <a:pt x="498" y="990"/>
                    <a:pt x="495" y="942"/>
                  </a:cubicBezTo>
                  <a:cubicBezTo>
                    <a:pt x="492" y="894"/>
                    <a:pt x="407" y="818"/>
                    <a:pt x="357" y="804"/>
                  </a:cubicBezTo>
                  <a:cubicBezTo>
                    <a:pt x="307" y="790"/>
                    <a:pt x="250" y="860"/>
                    <a:pt x="195" y="858"/>
                  </a:cubicBezTo>
                  <a:cubicBezTo>
                    <a:pt x="140" y="856"/>
                    <a:pt x="54" y="818"/>
                    <a:pt x="27" y="792"/>
                  </a:cubicBezTo>
                  <a:cubicBezTo>
                    <a:pt x="0" y="766"/>
                    <a:pt x="6" y="729"/>
                    <a:pt x="33" y="702"/>
                  </a:cubicBezTo>
                  <a:cubicBezTo>
                    <a:pt x="60" y="675"/>
                    <a:pt x="134" y="636"/>
                    <a:pt x="189" y="630"/>
                  </a:cubicBezTo>
                  <a:cubicBezTo>
                    <a:pt x="244" y="624"/>
                    <a:pt x="315" y="682"/>
                    <a:pt x="363" y="666"/>
                  </a:cubicBezTo>
                  <a:cubicBezTo>
                    <a:pt x="411" y="650"/>
                    <a:pt x="478" y="578"/>
                    <a:pt x="477" y="534"/>
                  </a:cubicBezTo>
                  <a:cubicBezTo>
                    <a:pt x="476" y="490"/>
                    <a:pt x="405" y="417"/>
                    <a:pt x="359" y="402"/>
                  </a:cubicBezTo>
                  <a:cubicBezTo>
                    <a:pt x="313" y="387"/>
                    <a:pt x="255" y="453"/>
                    <a:pt x="201" y="444"/>
                  </a:cubicBezTo>
                  <a:cubicBezTo>
                    <a:pt x="147" y="435"/>
                    <a:pt x="63" y="422"/>
                    <a:pt x="34" y="348"/>
                  </a:cubicBezTo>
                  <a:lnTo>
                    <a:pt x="27" y="0"/>
                  </a:lnTo>
                  <a:lnTo>
                    <a:pt x="1101" y="0"/>
                  </a:lnTo>
                  <a:lnTo>
                    <a:pt x="1107" y="1542"/>
                  </a:lnTo>
                  <a:close/>
                </a:path>
              </a:pathLst>
            </a:custGeom>
            <a:grpFill/>
            <a:ln w="222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Text Box 129"/>
            <p:cNvSpPr txBox="1">
              <a:spLocks noChangeArrowheads="1"/>
            </p:cNvSpPr>
            <p:nvPr/>
          </p:nvSpPr>
          <p:spPr bwMode="auto">
            <a:xfrm>
              <a:off x="4567" y="812"/>
              <a:ext cx="271" cy="327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omic Sans MS" pitchFamily="1" charset="0"/>
                </a:rPr>
                <a:t>S</a:t>
              </a:r>
            </a:p>
          </p:txBody>
        </p:sp>
      </p:grpSp>
      <p:sp>
        <p:nvSpPr>
          <p:cNvPr id="755835" name="Oval 123"/>
          <p:cNvSpPr>
            <a:spLocks noChangeArrowheads="1"/>
          </p:cNvSpPr>
          <p:nvPr/>
        </p:nvSpPr>
        <p:spPr bwMode="auto">
          <a:xfrm>
            <a:off x="1079500" y="2398183"/>
            <a:ext cx="158750" cy="158750"/>
          </a:xfrm>
          <a:prstGeom prst="ellipse">
            <a:avLst/>
          </a:prstGeom>
          <a:solidFill>
            <a:srgbClr val="DAF1B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7" name="Group 124"/>
          <p:cNvGrpSpPr>
            <a:grpSpLocks/>
          </p:cNvGrpSpPr>
          <p:nvPr/>
        </p:nvGrpSpPr>
        <p:grpSpPr bwMode="auto">
          <a:xfrm>
            <a:off x="657226" y="5240866"/>
            <a:ext cx="717550" cy="727075"/>
            <a:chOff x="385" y="1286"/>
            <a:chExt cx="452" cy="458"/>
          </a:xfrm>
        </p:grpSpPr>
        <p:sp>
          <p:nvSpPr>
            <p:cNvPr id="58" name="Freeform 125"/>
            <p:cNvSpPr>
              <a:spLocks/>
            </p:cNvSpPr>
            <p:nvPr/>
          </p:nvSpPr>
          <p:spPr bwMode="auto">
            <a:xfrm>
              <a:off x="385" y="1286"/>
              <a:ext cx="452" cy="458"/>
            </a:xfrm>
            <a:custGeom>
              <a:avLst/>
              <a:gdLst>
                <a:gd name="T0" fmla="*/ 0 w 1523"/>
                <a:gd name="T1" fmla="*/ 0 h 1544"/>
                <a:gd name="T2" fmla="*/ 0 w 1523"/>
                <a:gd name="T3" fmla="*/ 458 h 1544"/>
                <a:gd name="T4" fmla="*/ 313 w 1523"/>
                <a:gd name="T5" fmla="*/ 458 h 1544"/>
                <a:gd name="T6" fmla="*/ 313 w 1523"/>
                <a:gd name="T7" fmla="*/ 354 h 1544"/>
                <a:gd name="T8" fmla="*/ 362 w 1523"/>
                <a:gd name="T9" fmla="*/ 307 h 1544"/>
                <a:gd name="T10" fmla="*/ 415 w 1523"/>
                <a:gd name="T11" fmla="*/ 325 h 1544"/>
                <a:gd name="T12" fmla="*/ 451 w 1523"/>
                <a:gd name="T13" fmla="*/ 281 h 1544"/>
                <a:gd name="T14" fmla="*/ 410 w 1523"/>
                <a:gd name="T15" fmla="*/ 240 h 1544"/>
                <a:gd name="T16" fmla="*/ 362 w 1523"/>
                <a:gd name="T17" fmla="*/ 256 h 1544"/>
                <a:gd name="T18" fmla="*/ 312 w 1523"/>
                <a:gd name="T19" fmla="*/ 236 h 1544"/>
                <a:gd name="T20" fmla="*/ 314 w 1523"/>
                <a:gd name="T21" fmla="*/ 209 h 1544"/>
                <a:gd name="T22" fmla="*/ 360 w 1523"/>
                <a:gd name="T23" fmla="*/ 188 h 1544"/>
                <a:gd name="T24" fmla="*/ 412 w 1523"/>
                <a:gd name="T25" fmla="*/ 199 h 1544"/>
                <a:gd name="T26" fmla="*/ 446 w 1523"/>
                <a:gd name="T27" fmla="*/ 160 h 1544"/>
                <a:gd name="T28" fmla="*/ 411 w 1523"/>
                <a:gd name="T29" fmla="*/ 120 h 1544"/>
                <a:gd name="T30" fmla="*/ 364 w 1523"/>
                <a:gd name="T31" fmla="*/ 133 h 1544"/>
                <a:gd name="T32" fmla="*/ 314 w 1523"/>
                <a:gd name="T33" fmla="*/ 104 h 1544"/>
                <a:gd name="T34" fmla="*/ 312 w 1523"/>
                <a:gd name="T35" fmla="*/ 1 h 1544"/>
                <a:gd name="T36" fmla="*/ 0 w 1523"/>
                <a:gd name="T37" fmla="*/ 0 h 15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23"/>
                <a:gd name="T58" fmla="*/ 0 h 1544"/>
                <a:gd name="T59" fmla="*/ 1523 w 1523"/>
                <a:gd name="T60" fmla="*/ 1544 h 15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23" h="1544">
                  <a:moveTo>
                    <a:pt x="0" y="0"/>
                  </a:moveTo>
                  <a:lnTo>
                    <a:pt x="0" y="1544"/>
                  </a:lnTo>
                  <a:lnTo>
                    <a:pt x="1056" y="1544"/>
                  </a:lnTo>
                  <a:lnTo>
                    <a:pt x="1056" y="1192"/>
                  </a:lnTo>
                  <a:cubicBezTo>
                    <a:pt x="1083" y="1107"/>
                    <a:pt x="1163" y="1052"/>
                    <a:pt x="1220" y="1036"/>
                  </a:cubicBezTo>
                  <a:cubicBezTo>
                    <a:pt x="1277" y="1020"/>
                    <a:pt x="1350" y="1111"/>
                    <a:pt x="1400" y="1096"/>
                  </a:cubicBezTo>
                  <a:cubicBezTo>
                    <a:pt x="1450" y="1081"/>
                    <a:pt x="1523" y="994"/>
                    <a:pt x="1520" y="946"/>
                  </a:cubicBezTo>
                  <a:cubicBezTo>
                    <a:pt x="1517" y="898"/>
                    <a:pt x="1432" y="822"/>
                    <a:pt x="1382" y="808"/>
                  </a:cubicBezTo>
                  <a:cubicBezTo>
                    <a:pt x="1332" y="794"/>
                    <a:pt x="1275" y="864"/>
                    <a:pt x="1220" y="862"/>
                  </a:cubicBezTo>
                  <a:cubicBezTo>
                    <a:pt x="1165" y="860"/>
                    <a:pt x="1079" y="822"/>
                    <a:pt x="1052" y="796"/>
                  </a:cubicBezTo>
                  <a:cubicBezTo>
                    <a:pt x="1025" y="770"/>
                    <a:pt x="1031" y="733"/>
                    <a:pt x="1058" y="706"/>
                  </a:cubicBezTo>
                  <a:cubicBezTo>
                    <a:pt x="1085" y="679"/>
                    <a:pt x="1159" y="640"/>
                    <a:pt x="1214" y="634"/>
                  </a:cubicBezTo>
                  <a:cubicBezTo>
                    <a:pt x="1269" y="628"/>
                    <a:pt x="1340" y="686"/>
                    <a:pt x="1388" y="670"/>
                  </a:cubicBezTo>
                  <a:cubicBezTo>
                    <a:pt x="1436" y="654"/>
                    <a:pt x="1503" y="582"/>
                    <a:pt x="1502" y="538"/>
                  </a:cubicBezTo>
                  <a:cubicBezTo>
                    <a:pt x="1501" y="494"/>
                    <a:pt x="1430" y="421"/>
                    <a:pt x="1384" y="406"/>
                  </a:cubicBezTo>
                  <a:cubicBezTo>
                    <a:pt x="1338" y="391"/>
                    <a:pt x="1280" y="457"/>
                    <a:pt x="1226" y="448"/>
                  </a:cubicBezTo>
                  <a:cubicBezTo>
                    <a:pt x="1172" y="439"/>
                    <a:pt x="1088" y="426"/>
                    <a:pt x="1059" y="352"/>
                  </a:cubicBezTo>
                  <a:lnTo>
                    <a:pt x="105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Text Box 126"/>
            <p:cNvSpPr txBox="1">
              <a:spLocks noChangeArrowheads="1"/>
            </p:cNvSpPr>
            <p:nvPr/>
          </p:nvSpPr>
          <p:spPr bwMode="auto">
            <a:xfrm>
              <a:off x="413" y="1342"/>
              <a:ext cx="265" cy="327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1" charset="0"/>
                </a:rPr>
                <a:t>J</a:t>
              </a:r>
            </a:p>
          </p:txBody>
        </p:sp>
      </p:grpSp>
      <p:sp>
        <p:nvSpPr>
          <p:cNvPr id="755737" name="Line 25"/>
          <p:cNvSpPr>
            <a:spLocks noChangeShapeType="1"/>
          </p:cNvSpPr>
          <p:nvPr/>
        </p:nvSpPr>
        <p:spPr bwMode="auto">
          <a:xfrm>
            <a:off x="7874000" y="1661584"/>
            <a:ext cx="42334" cy="889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0" name="Group 127"/>
          <p:cNvGrpSpPr>
            <a:grpSpLocks/>
          </p:cNvGrpSpPr>
          <p:nvPr/>
        </p:nvGrpSpPr>
        <p:grpSpPr bwMode="auto">
          <a:xfrm>
            <a:off x="5833538" y="5037665"/>
            <a:ext cx="571500" cy="725488"/>
            <a:chOff x="4478" y="750"/>
            <a:chExt cx="360" cy="457"/>
          </a:xfrm>
        </p:grpSpPr>
        <p:sp>
          <p:nvSpPr>
            <p:cNvPr id="61" name="Freeform 128"/>
            <p:cNvSpPr>
              <a:spLocks/>
            </p:cNvSpPr>
            <p:nvPr/>
          </p:nvSpPr>
          <p:spPr bwMode="auto">
            <a:xfrm>
              <a:off x="4478" y="750"/>
              <a:ext cx="328" cy="457"/>
            </a:xfrm>
            <a:custGeom>
              <a:avLst/>
              <a:gdLst>
                <a:gd name="T0" fmla="*/ 328 w 1107"/>
                <a:gd name="T1" fmla="*/ 457 h 1542"/>
                <a:gd name="T2" fmla="*/ 9 w 1107"/>
                <a:gd name="T3" fmla="*/ 456 h 1542"/>
                <a:gd name="T4" fmla="*/ 9 w 1107"/>
                <a:gd name="T5" fmla="*/ 352 h 1542"/>
                <a:gd name="T6" fmla="*/ 58 w 1107"/>
                <a:gd name="T7" fmla="*/ 306 h 1542"/>
                <a:gd name="T8" fmla="*/ 111 w 1107"/>
                <a:gd name="T9" fmla="*/ 324 h 1542"/>
                <a:gd name="T10" fmla="*/ 147 w 1107"/>
                <a:gd name="T11" fmla="*/ 279 h 1542"/>
                <a:gd name="T12" fmla="*/ 106 w 1107"/>
                <a:gd name="T13" fmla="*/ 238 h 1542"/>
                <a:gd name="T14" fmla="*/ 58 w 1107"/>
                <a:gd name="T15" fmla="*/ 254 h 1542"/>
                <a:gd name="T16" fmla="*/ 8 w 1107"/>
                <a:gd name="T17" fmla="*/ 235 h 1542"/>
                <a:gd name="T18" fmla="*/ 10 w 1107"/>
                <a:gd name="T19" fmla="*/ 208 h 1542"/>
                <a:gd name="T20" fmla="*/ 56 w 1107"/>
                <a:gd name="T21" fmla="*/ 187 h 1542"/>
                <a:gd name="T22" fmla="*/ 108 w 1107"/>
                <a:gd name="T23" fmla="*/ 197 h 1542"/>
                <a:gd name="T24" fmla="*/ 141 w 1107"/>
                <a:gd name="T25" fmla="*/ 158 h 1542"/>
                <a:gd name="T26" fmla="*/ 106 w 1107"/>
                <a:gd name="T27" fmla="*/ 119 h 1542"/>
                <a:gd name="T28" fmla="*/ 60 w 1107"/>
                <a:gd name="T29" fmla="*/ 132 h 1542"/>
                <a:gd name="T30" fmla="*/ 10 w 1107"/>
                <a:gd name="T31" fmla="*/ 103 h 1542"/>
                <a:gd name="T32" fmla="*/ 8 w 1107"/>
                <a:gd name="T33" fmla="*/ 0 h 1542"/>
                <a:gd name="T34" fmla="*/ 326 w 1107"/>
                <a:gd name="T35" fmla="*/ 0 h 1542"/>
                <a:gd name="T36" fmla="*/ 328 w 1107"/>
                <a:gd name="T37" fmla="*/ 457 h 15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07"/>
                <a:gd name="T58" fmla="*/ 0 h 1542"/>
                <a:gd name="T59" fmla="*/ 1107 w 1107"/>
                <a:gd name="T60" fmla="*/ 1542 h 15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07" h="1542">
                  <a:moveTo>
                    <a:pt x="1107" y="1542"/>
                  </a:moveTo>
                  <a:lnTo>
                    <a:pt x="31" y="1540"/>
                  </a:lnTo>
                  <a:lnTo>
                    <a:pt x="31" y="1188"/>
                  </a:lnTo>
                  <a:cubicBezTo>
                    <a:pt x="58" y="1103"/>
                    <a:pt x="138" y="1048"/>
                    <a:pt x="195" y="1032"/>
                  </a:cubicBezTo>
                  <a:cubicBezTo>
                    <a:pt x="252" y="1016"/>
                    <a:pt x="325" y="1107"/>
                    <a:pt x="375" y="1092"/>
                  </a:cubicBezTo>
                  <a:cubicBezTo>
                    <a:pt x="425" y="1077"/>
                    <a:pt x="498" y="990"/>
                    <a:pt x="495" y="942"/>
                  </a:cubicBezTo>
                  <a:cubicBezTo>
                    <a:pt x="492" y="894"/>
                    <a:pt x="407" y="818"/>
                    <a:pt x="357" y="804"/>
                  </a:cubicBezTo>
                  <a:cubicBezTo>
                    <a:pt x="307" y="790"/>
                    <a:pt x="250" y="860"/>
                    <a:pt x="195" y="858"/>
                  </a:cubicBezTo>
                  <a:cubicBezTo>
                    <a:pt x="140" y="856"/>
                    <a:pt x="54" y="818"/>
                    <a:pt x="27" y="792"/>
                  </a:cubicBezTo>
                  <a:cubicBezTo>
                    <a:pt x="0" y="766"/>
                    <a:pt x="6" y="729"/>
                    <a:pt x="33" y="702"/>
                  </a:cubicBezTo>
                  <a:cubicBezTo>
                    <a:pt x="60" y="675"/>
                    <a:pt x="134" y="636"/>
                    <a:pt x="189" y="630"/>
                  </a:cubicBezTo>
                  <a:cubicBezTo>
                    <a:pt x="244" y="624"/>
                    <a:pt x="315" y="682"/>
                    <a:pt x="363" y="666"/>
                  </a:cubicBezTo>
                  <a:cubicBezTo>
                    <a:pt x="411" y="650"/>
                    <a:pt x="478" y="578"/>
                    <a:pt x="477" y="534"/>
                  </a:cubicBezTo>
                  <a:cubicBezTo>
                    <a:pt x="476" y="490"/>
                    <a:pt x="405" y="417"/>
                    <a:pt x="359" y="402"/>
                  </a:cubicBezTo>
                  <a:cubicBezTo>
                    <a:pt x="313" y="387"/>
                    <a:pt x="255" y="453"/>
                    <a:pt x="201" y="444"/>
                  </a:cubicBezTo>
                  <a:cubicBezTo>
                    <a:pt x="147" y="435"/>
                    <a:pt x="63" y="422"/>
                    <a:pt x="34" y="348"/>
                  </a:cubicBezTo>
                  <a:lnTo>
                    <a:pt x="27" y="0"/>
                  </a:lnTo>
                  <a:lnTo>
                    <a:pt x="1101" y="0"/>
                  </a:lnTo>
                  <a:lnTo>
                    <a:pt x="1107" y="1542"/>
                  </a:lnTo>
                  <a:close/>
                </a:path>
              </a:pathLst>
            </a:custGeom>
            <a:solidFill>
              <a:srgbClr val="FF9966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Text Box 129"/>
            <p:cNvSpPr txBox="1">
              <a:spLocks noChangeArrowheads="1"/>
            </p:cNvSpPr>
            <p:nvPr/>
          </p:nvSpPr>
          <p:spPr bwMode="auto">
            <a:xfrm>
              <a:off x="4567" y="812"/>
              <a:ext cx="271" cy="327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1" charset="0"/>
                </a:rPr>
                <a:t>S</a:t>
              </a:r>
            </a:p>
          </p:txBody>
        </p:sp>
      </p:grpSp>
      <p:sp>
        <p:nvSpPr>
          <p:cNvPr id="64" name="Document"/>
          <p:cNvSpPr>
            <a:spLocks noEditPoints="1" noChangeArrowheads="1"/>
          </p:cNvSpPr>
          <p:nvPr/>
        </p:nvSpPr>
        <p:spPr bwMode="auto">
          <a:xfrm>
            <a:off x="7622909" y="3072589"/>
            <a:ext cx="568325" cy="760413"/>
          </a:xfrm>
          <a:custGeom>
            <a:avLst/>
            <a:gdLst>
              <a:gd name="T0" fmla="*/ 283031 w 21600"/>
              <a:gd name="T1" fmla="*/ 761540 h 21600"/>
              <a:gd name="T2" fmla="*/ 2236 w 21600"/>
              <a:gd name="T3" fmla="*/ 381932 h 21600"/>
              <a:gd name="T4" fmla="*/ 283031 w 21600"/>
              <a:gd name="T5" fmla="*/ 2852 h 21600"/>
              <a:gd name="T6" fmla="*/ 571114 w 21600"/>
              <a:gd name="T7" fmla="*/ 374996 h 21600"/>
              <a:gd name="T8" fmla="*/ 283031 w 21600"/>
              <a:gd name="T9" fmla="*/ 761540 h 21600"/>
              <a:gd name="T10" fmla="*/ 0 w 21600"/>
              <a:gd name="T11" fmla="*/ 0 h 21600"/>
              <a:gd name="T12" fmla="*/ 568325 w 21600"/>
              <a:gd name="T13" fmla="*/ 0 h 21600"/>
              <a:gd name="T14" fmla="*/ 568325 w 21600"/>
              <a:gd name="T15" fmla="*/ 76041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AF1BF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omic Sans MS" pitchFamily="66" charset="0"/>
              </a:rPr>
              <a:t>P</a:t>
            </a:r>
            <a:endParaRPr lang="en-US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944913" y="1826351"/>
            <a:ext cx="1304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GoUCS</a:t>
            </a:r>
            <a:endParaRPr lang="en-US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advTm="3376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58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46753 0.0245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58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03125 -0.4923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46979 -0.0233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55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57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2.59259E-6 L -0.30435 0.25162 " pathEditMode="relative" ptsTypes="AA">
                                      <p:cBhvr>
                                        <p:cTn id="55" dur="2000" fill="hold"/>
                                        <p:tgtEl>
                                          <p:spTgt spid="755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-0.0625 -0.46436 " pathEditMode="relative" ptsTypes="AA">
                                      <p:cBhvr>
                                        <p:cTn id="8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31763" grpId="0" animBg="1"/>
      <p:bldP spid="755803" grpId="0" animBg="1"/>
      <p:bldP spid="755804" grpId="0" animBg="1"/>
      <p:bldP spid="755820" grpId="0" animBg="1"/>
      <p:bldP spid="755820" grpId="1" animBg="1"/>
      <p:bldP spid="755820" grpId="2" animBg="1"/>
      <p:bldP spid="85" grpId="0" animBg="1"/>
      <p:bldP spid="86" grpId="0"/>
      <p:bldP spid="86" grpId="1"/>
      <p:bldP spid="50" grpId="0" animBg="1"/>
      <p:bldP spid="755835" grpId="0" animBg="1"/>
      <p:bldP spid="755835" grpId="1" animBg="1"/>
      <p:bldP spid="755737" grpId="0" animBg="1"/>
      <p:bldP spid="53" grpId="0"/>
      <p:bldP spid="5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offline ads and rooster</a:t>
            </a:r>
          </a:p>
          <a:p>
            <a:pPr lvl="1"/>
            <a:r>
              <a:rPr lang="en-US" dirty="0" smtClean="0"/>
              <a:t>Multiple ads represent one machine</a:t>
            </a:r>
          </a:p>
          <a:p>
            <a:pPr lvl="1"/>
            <a:r>
              <a:rPr lang="en-US" dirty="0" smtClean="0"/>
              <a:t>Pick most-matched ad to awaken</a:t>
            </a:r>
          </a:p>
          <a:p>
            <a:pPr lvl="1"/>
            <a:r>
              <a:rPr lang="en-US" dirty="0" smtClean="0"/>
              <a:t>Shut down machine to switch 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6.2|1|0.5|14.:|0.9|0.3|0.4|0.3|0.4|0.5|0.4|12.6|3.8|26.:|6|5.8|7.1|3.9|5.8|7.2|6.3|2.3|10.6|10.9|11.:|1.3|9.7|4.9|3.8|0.9|4.7|4.3|11.8|15.4|18.1|18.4|11.7|15.3|19.2"/>
</p:tagLst>
</file>

<file path=ppt/theme/theme1.xml><?xml version="1.0" encoding="utf-8"?>
<a:theme xmlns:a="http://schemas.openxmlformats.org/drawingml/2006/main" name="CondorTemplate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Arial"/>
        <a:cs typeface="Arial"/>
      </a:majorFont>
      <a:minorFont>
        <a:latin typeface="Comic Sans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CondorTemplate.pot</Template>
  <TotalTime>373</TotalTime>
  <Words>316</Words>
  <Application>Microsoft Macintosh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CondorTemplate</vt:lpstr>
      <vt:lpstr>Condor's Use of the Cisco Unified Computing System</vt:lpstr>
      <vt:lpstr>Condor and UCS</vt:lpstr>
      <vt:lpstr>Center for High-Throughput Computing</vt:lpstr>
      <vt:lpstr>BaTLab</vt:lpstr>
      <vt:lpstr>Use Cases</vt:lpstr>
      <vt:lpstr>Switching OS on a Machine</vt:lpstr>
      <vt:lpstr>Tools We’re Using</vt:lpstr>
      <vt:lpstr>Machine Startup</vt:lpstr>
      <vt:lpstr>Future Work</vt:lpstr>
      <vt:lpstr>Future Use Case</vt:lpstr>
      <vt:lpstr>Future Use Case</vt:lpstr>
    </vt:vector>
  </TitlesOfParts>
  <Company>UW-Madison Condor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Jaime Frey</dc:creator>
  <cp:lastModifiedBy>Jaime Frey</cp:lastModifiedBy>
  <cp:revision>21</cp:revision>
  <dcterms:created xsi:type="dcterms:W3CDTF">2012-05-03T15:57:44Z</dcterms:created>
  <dcterms:modified xsi:type="dcterms:W3CDTF">2012-05-03T16:55:28Z</dcterms:modified>
</cp:coreProperties>
</file>