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1" r:id="rId1"/>
  </p:sldMasterIdLst>
  <p:notesMasterIdLst>
    <p:notesMasterId r:id="rId13"/>
  </p:notesMasterIdLst>
  <p:sldIdLst>
    <p:sldId id="303" r:id="rId2"/>
    <p:sldId id="371" r:id="rId3"/>
    <p:sldId id="358" r:id="rId4"/>
    <p:sldId id="383" r:id="rId5"/>
    <p:sldId id="377" r:id="rId6"/>
    <p:sldId id="380" r:id="rId7"/>
    <p:sldId id="381" r:id="rId8"/>
    <p:sldId id="391" r:id="rId9"/>
    <p:sldId id="392" r:id="rId10"/>
    <p:sldId id="372" r:id="rId11"/>
    <p:sldId id="37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0066"/>
    <a:srgbClr val="FF6600"/>
    <a:srgbClr val="006600"/>
    <a:srgbClr val="000000"/>
    <a:srgbClr val="00FFFF"/>
    <a:srgbClr val="969696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E7412-0C1F-454B-884F-6924A9415728}" type="doc">
      <dgm:prSet loTypeId="urn:microsoft.com/office/officeart/2005/8/layout/ven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30EFF3-4EA9-0848-B3CB-35035E8F70CF}">
      <dgm:prSet phldrT="[Text]"/>
      <dgm:spPr>
        <a:solidFill>
          <a:srgbClr val="A8FF9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Grid</a:t>
          </a:r>
          <a:endParaRPr lang="en-US" dirty="0">
            <a:solidFill>
              <a:schemeClr val="tx1"/>
            </a:solidFill>
          </a:endParaRPr>
        </a:p>
      </dgm:t>
    </dgm:pt>
    <dgm:pt modelId="{F0CEB362-4F07-4C43-B52C-12E02C1A2F0D}" type="parTrans" cxnId="{368DF96D-ABFB-E041-8879-A9790C4B715C}">
      <dgm:prSet/>
      <dgm:spPr/>
      <dgm:t>
        <a:bodyPr/>
        <a:lstStyle/>
        <a:p>
          <a:endParaRPr lang="en-US"/>
        </a:p>
      </dgm:t>
    </dgm:pt>
    <dgm:pt modelId="{7FE61259-3731-FF4A-A9B9-6EE6270364E1}" type="sibTrans" cxnId="{368DF96D-ABFB-E041-8879-A9790C4B715C}">
      <dgm:prSet/>
      <dgm:spPr/>
      <dgm:t>
        <a:bodyPr/>
        <a:lstStyle/>
        <a:p>
          <a:endParaRPr lang="en-US"/>
        </a:p>
      </dgm:t>
    </dgm:pt>
    <dgm:pt modelId="{2593F1C3-5C02-A140-A240-DAEE91218006}">
      <dgm:prSet phldrT="[Text]"/>
      <dgm:spPr>
        <a:solidFill>
          <a:srgbClr val="F9585B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Campus</a:t>
          </a:r>
          <a:endParaRPr lang="en-US" dirty="0">
            <a:solidFill>
              <a:srgbClr val="000000"/>
            </a:solidFill>
          </a:endParaRPr>
        </a:p>
      </dgm:t>
    </dgm:pt>
    <dgm:pt modelId="{DACD4A96-6D8E-4242-AD89-A9702B2499D4}" type="parTrans" cxnId="{920D73B7-38D7-3A48-9699-8D0266A60446}">
      <dgm:prSet/>
      <dgm:spPr/>
      <dgm:t>
        <a:bodyPr/>
        <a:lstStyle/>
        <a:p>
          <a:endParaRPr lang="en-US"/>
        </a:p>
      </dgm:t>
    </dgm:pt>
    <dgm:pt modelId="{C6C7FB65-47DF-2744-8B43-A63DEF1118F6}" type="sibTrans" cxnId="{920D73B7-38D7-3A48-9699-8D0266A60446}">
      <dgm:prSet/>
      <dgm:spPr/>
      <dgm:t>
        <a:bodyPr/>
        <a:lstStyle/>
        <a:p>
          <a:endParaRPr lang="en-US"/>
        </a:p>
      </dgm:t>
    </dgm:pt>
    <dgm:pt modelId="{CE8C0080-CE87-B547-BEEA-8A5A1174DD34}">
      <dgm:prSet phldrT="[Text]"/>
      <dgm:spPr>
        <a:solidFill>
          <a:srgbClr val="FFF98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Local</a:t>
          </a:r>
          <a:endParaRPr lang="en-US" dirty="0">
            <a:solidFill>
              <a:srgbClr val="000000"/>
            </a:solidFill>
          </a:endParaRPr>
        </a:p>
      </dgm:t>
    </dgm:pt>
    <dgm:pt modelId="{884913C3-EB1E-244D-ABE2-3BE025AB4136}" type="parTrans" cxnId="{000EC8C3-DA00-E74A-AE8D-2CFC382D0682}">
      <dgm:prSet/>
      <dgm:spPr/>
      <dgm:t>
        <a:bodyPr/>
        <a:lstStyle/>
        <a:p>
          <a:endParaRPr lang="en-US"/>
        </a:p>
      </dgm:t>
    </dgm:pt>
    <dgm:pt modelId="{EDE68EBE-EAA8-8142-814B-7270E57FAC05}" type="sibTrans" cxnId="{000EC8C3-DA00-E74A-AE8D-2CFC382D0682}">
      <dgm:prSet/>
      <dgm:spPr/>
      <dgm:t>
        <a:bodyPr/>
        <a:lstStyle/>
        <a:p>
          <a:endParaRPr lang="en-US"/>
        </a:p>
      </dgm:t>
    </dgm:pt>
    <dgm:pt modelId="{0E0CC626-BB08-EF4E-B044-410D8E16FB8B}" type="pres">
      <dgm:prSet presAssocID="{529E7412-0C1F-454B-884F-6924A941572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6CC4FC-5E2F-EC40-96EC-12CEA3BB2737}" type="pres">
      <dgm:prSet presAssocID="{529E7412-0C1F-454B-884F-6924A9415728}" presName="comp1" presStyleCnt="0"/>
      <dgm:spPr/>
    </dgm:pt>
    <dgm:pt modelId="{8C1CB108-B5E4-2D41-A67C-416E32F6E92D}" type="pres">
      <dgm:prSet presAssocID="{529E7412-0C1F-454B-884F-6924A9415728}" presName="circle1" presStyleLbl="node1" presStyleIdx="0" presStyleCnt="3"/>
      <dgm:spPr/>
      <dgm:t>
        <a:bodyPr/>
        <a:lstStyle/>
        <a:p>
          <a:endParaRPr lang="en-US"/>
        </a:p>
      </dgm:t>
    </dgm:pt>
    <dgm:pt modelId="{B9DD127B-94D1-E94A-8B80-F273E98841BC}" type="pres">
      <dgm:prSet presAssocID="{529E7412-0C1F-454B-884F-6924A941572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59D9FA-8D6D-6141-B811-19CD7D52151F}" type="pres">
      <dgm:prSet presAssocID="{529E7412-0C1F-454B-884F-6924A9415728}" presName="comp2" presStyleCnt="0"/>
      <dgm:spPr/>
    </dgm:pt>
    <dgm:pt modelId="{8C63003A-9A61-654E-BC6E-926D3980DF81}" type="pres">
      <dgm:prSet presAssocID="{529E7412-0C1F-454B-884F-6924A9415728}" presName="circle2" presStyleLbl="node1" presStyleIdx="1" presStyleCnt="3"/>
      <dgm:spPr/>
      <dgm:t>
        <a:bodyPr/>
        <a:lstStyle/>
        <a:p>
          <a:endParaRPr lang="en-US"/>
        </a:p>
      </dgm:t>
    </dgm:pt>
    <dgm:pt modelId="{E99C8269-59EF-194E-804A-DA617A94F785}" type="pres">
      <dgm:prSet presAssocID="{529E7412-0C1F-454B-884F-6924A941572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9EDC5-6EBC-2448-B5F6-540A1E530BAF}" type="pres">
      <dgm:prSet presAssocID="{529E7412-0C1F-454B-884F-6924A9415728}" presName="comp3" presStyleCnt="0"/>
      <dgm:spPr/>
    </dgm:pt>
    <dgm:pt modelId="{A83314B3-C2FC-E94E-81BD-2124CEC1E084}" type="pres">
      <dgm:prSet presAssocID="{529E7412-0C1F-454B-884F-6924A9415728}" presName="circle3" presStyleLbl="node1" presStyleIdx="2" presStyleCnt="3"/>
      <dgm:spPr/>
      <dgm:t>
        <a:bodyPr/>
        <a:lstStyle/>
        <a:p>
          <a:endParaRPr lang="en-US"/>
        </a:p>
      </dgm:t>
    </dgm:pt>
    <dgm:pt modelId="{96909628-B86E-6A42-AD1A-ABDA316D1D09}" type="pres">
      <dgm:prSet presAssocID="{529E7412-0C1F-454B-884F-6924A941572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1D8942-202E-1F46-86DA-172D49FAE56F}" type="presOf" srcId="{7930EFF3-4EA9-0848-B3CB-35035E8F70CF}" destId="{8C1CB108-B5E4-2D41-A67C-416E32F6E92D}" srcOrd="0" destOrd="0" presId="urn:microsoft.com/office/officeart/2005/8/layout/venn2"/>
    <dgm:cxn modelId="{000EC8C3-DA00-E74A-AE8D-2CFC382D0682}" srcId="{529E7412-0C1F-454B-884F-6924A9415728}" destId="{CE8C0080-CE87-B547-BEEA-8A5A1174DD34}" srcOrd="2" destOrd="0" parTransId="{884913C3-EB1E-244D-ABE2-3BE025AB4136}" sibTransId="{EDE68EBE-EAA8-8142-814B-7270E57FAC05}"/>
    <dgm:cxn modelId="{D215DB6D-6048-0244-9832-15F86F0DA3F9}" type="presOf" srcId="{CE8C0080-CE87-B547-BEEA-8A5A1174DD34}" destId="{A83314B3-C2FC-E94E-81BD-2124CEC1E084}" srcOrd="0" destOrd="0" presId="urn:microsoft.com/office/officeart/2005/8/layout/venn2"/>
    <dgm:cxn modelId="{6F3EF849-1096-E54A-82C5-22F87DF3A41E}" type="presOf" srcId="{529E7412-0C1F-454B-884F-6924A9415728}" destId="{0E0CC626-BB08-EF4E-B044-410D8E16FB8B}" srcOrd="0" destOrd="0" presId="urn:microsoft.com/office/officeart/2005/8/layout/venn2"/>
    <dgm:cxn modelId="{71682C49-E46C-DA4F-9DEE-37A206856524}" type="presOf" srcId="{7930EFF3-4EA9-0848-B3CB-35035E8F70CF}" destId="{B9DD127B-94D1-E94A-8B80-F273E98841BC}" srcOrd="1" destOrd="0" presId="urn:microsoft.com/office/officeart/2005/8/layout/venn2"/>
    <dgm:cxn modelId="{920D73B7-38D7-3A48-9699-8D0266A60446}" srcId="{529E7412-0C1F-454B-884F-6924A9415728}" destId="{2593F1C3-5C02-A140-A240-DAEE91218006}" srcOrd="1" destOrd="0" parTransId="{DACD4A96-6D8E-4242-AD89-A9702B2499D4}" sibTransId="{C6C7FB65-47DF-2744-8B43-A63DEF1118F6}"/>
    <dgm:cxn modelId="{3A5BE923-5C91-9347-8E0B-E4A6C1D7A9B2}" type="presOf" srcId="{2593F1C3-5C02-A140-A240-DAEE91218006}" destId="{E99C8269-59EF-194E-804A-DA617A94F785}" srcOrd="1" destOrd="0" presId="urn:microsoft.com/office/officeart/2005/8/layout/venn2"/>
    <dgm:cxn modelId="{9499A357-F9BD-3F49-BE8F-6D907174D781}" type="presOf" srcId="{2593F1C3-5C02-A140-A240-DAEE91218006}" destId="{8C63003A-9A61-654E-BC6E-926D3980DF81}" srcOrd="0" destOrd="0" presId="urn:microsoft.com/office/officeart/2005/8/layout/venn2"/>
    <dgm:cxn modelId="{444E8C01-B8C4-8049-80DB-04731B51E100}" type="presOf" srcId="{CE8C0080-CE87-B547-BEEA-8A5A1174DD34}" destId="{96909628-B86E-6A42-AD1A-ABDA316D1D09}" srcOrd="1" destOrd="0" presId="urn:microsoft.com/office/officeart/2005/8/layout/venn2"/>
    <dgm:cxn modelId="{368DF96D-ABFB-E041-8879-A9790C4B715C}" srcId="{529E7412-0C1F-454B-884F-6924A9415728}" destId="{7930EFF3-4EA9-0848-B3CB-35035E8F70CF}" srcOrd="0" destOrd="0" parTransId="{F0CEB362-4F07-4C43-B52C-12E02C1A2F0D}" sibTransId="{7FE61259-3731-FF4A-A9B9-6EE6270364E1}"/>
    <dgm:cxn modelId="{DC3E5520-5B9D-AB4A-9D20-01C31FB9F820}" type="presParOf" srcId="{0E0CC626-BB08-EF4E-B044-410D8E16FB8B}" destId="{736CC4FC-5E2F-EC40-96EC-12CEA3BB2737}" srcOrd="0" destOrd="0" presId="urn:microsoft.com/office/officeart/2005/8/layout/venn2"/>
    <dgm:cxn modelId="{6150E2DC-F1CD-7A45-95D9-8AF103939EF1}" type="presParOf" srcId="{736CC4FC-5E2F-EC40-96EC-12CEA3BB2737}" destId="{8C1CB108-B5E4-2D41-A67C-416E32F6E92D}" srcOrd="0" destOrd="0" presId="urn:microsoft.com/office/officeart/2005/8/layout/venn2"/>
    <dgm:cxn modelId="{7E41B384-8936-4447-AA79-3A21910A4963}" type="presParOf" srcId="{736CC4FC-5E2F-EC40-96EC-12CEA3BB2737}" destId="{B9DD127B-94D1-E94A-8B80-F273E98841BC}" srcOrd="1" destOrd="0" presId="urn:microsoft.com/office/officeart/2005/8/layout/venn2"/>
    <dgm:cxn modelId="{28C9146C-F01A-E649-A330-F841188BA7EF}" type="presParOf" srcId="{0E0CC626-BB08-EF4E-B044-410D8E16FB8B}" destId="{AB59D9FA-8D6D-6141-B811-19CD7D52151F}" srcOrd="1" destOrd="0" presId="urn:microsoft.com/office/officeart/2005/8/layout/venn2"/>
    <dgm:cxn modelId="{D150EB98-6943-0144-BAEC-2F145BD92DD4}" type="presParOf" srcId="{AB59D9FA-8D6D-6141-B811-19CD7D52151F}" destId="{8C63003A-9A61-654E-BC6E-926D3980DF81}" srcOrd="0" destOrd="0" presId="urn:microsoft.com/office/officeart/2005/8/layout/venn2"/>
    <dgm:cxn modelId="{D25BC03C-7297-914D-B770-6DD1BD7AE2AB}" type="presParOf" srcId="{AB59D9FA-8D6D-6141-B811-19CD7D52151F}" destId="{E99C8269-59EF-194E-804A-DA617A94F785}" srcOrd="1" destOrd="0" presId="urn:microsoft.com/office/officeart/2005/8/layout/venn2"/>
    <dgm:cxn modelId="{B3D6EE4C-3187-E941-A1E4-6BD4C2AED381}" type="presParOf" srcId="{0E0CC626-BB08-EF4E-B044-410D8E16FB8B}" destId="{ED09EDC5-6EBC-2448-B5F6-540A1E530BAF}" srcOrd="2" destOrd="0" presId="urn:microsoft.com/office/officeart/2005/8/layout/venn2"/>
    <dgm:cxn modelId="{78928857-F4E1-BF4E-9B5E-D54D86224B4F}" type="presParOf" srcId="{ED09EDC5-6EBC-2448-B5F6-540A1E530BAF}" destId="{A83314B3-C2FC-E94E-81BD-2124CEC1E084}" srcOrd="0" destOrd="0" presId="urn:microsoft.com/office/officeart/2005/8/layout/venn2"/>
    <dgm:cxn modelId="{7A2EFE3C-C8B5-0643-A837-78C18D59C156}" type="presParOf" srcId="{ED09EDC5-6EBC-2448-B5F6-540A1E530BAF}" destId="{96909628-B86E-6A42-AD1A-ABDA316D1D09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5AA3A144-3D39-824B-9A1A-AD72F6FA665B}" type="datetime1">
              <a:rPr lang="en-US"/>
              <a:pPr>
                <a:defRPr/>
              </a:pPr>
              <a:t>5/3/12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42660370-F410-074D-8772-9E7AFE5AB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93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</p:grpSp>
      <p:sp>
        <p:nvSpPr>
          <p:cNvPr id="790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90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3C977-0A09-1147-9BF6-1FE54C769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3E714-34AE-7F4F-B7D1-12B67CBA9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AAB3B-437F-E148-9C68-9408A8CF9D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A3D7E-86F4-EC4C-8C55-9BEA579FD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180F3-D0DB-DC46-98F2-5A310B977B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909D1-30CA-6342-AAEA-BF3F943D5F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0A7D-C5E7-7743-99A5-90E1CE42F9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AC57C-D01A-CB46-8CF4-E260708B45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489A8-1512-0643-9844-D9206BC16C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6017E-1030-094A-87DD-B48B46279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3A9CE-38DF-FF49-AC88-C510DEF3B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5EDCE-8BEA-BA4F-ABDB-1DFFAF2E04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7DF7-78BE-3740-B7B3-408BC382B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DC5F3-29E7-C84F-AF70-3EBC02084C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00715-24E8-D34D-94AD-3AF11F52DE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778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endParaRPr>
            </a:p>
          </p:txBody>
        </p:sp>
        <p:sp>
          <p:nvSpPr>
            <p:cNvPr id="778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8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79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  <p:sp>
          <p:nvSpPr>
            <p:cNvPr id="780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Arial" pitchFamily="-108" charset="0"/>
              </a:endParaRPr>
            </a:p>
          </p:txBody>
        </p:sp>
      </p:grpSp>
      <p:sp>
        <p:nvSpPr>
          <p:cNvPr id="780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defRPr>
            </a:lvl1pPr>
          </a:lstStyle>
          <a:p>
            <a:pPr>
              <a:defRPr/>
            </a:pPr>
            <a:fld id="{0C0A1D1B-364B-C74B-8F30-9552950A8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80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0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0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0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23" name="Picture 20" descr="osg_logo"/>
          <p:cNvPicPr>
            <a:picLocks noChangeAspect="1" noChangeArrowheads="1"/>
          </p:cNvPicPr>
          <p:nvPr userDrawn="1"/>
        </p:nvPicPr>
        <p:blipFill>
          <a:blip r:embed="rId17"/>
          <a:srcRect r="20331" b="24454"/>
          <a:stretch>
            <a:fillRect/>
          </a:stretch>
        </p:blipFill>
        <p:spPr bwMode="auto">
          <a:xfrm>
            <a:off x="228600" y="533400"/>
            <a:ext cx="1498600" cy="719099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26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  <p:sldLayoutId id="2147484124" r:id="rId14"/>
    <p:sldLayoutId id="2147484125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8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ヒラギノ角ゴ Pro W3" charset="-128"/>
          <a:cs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-108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0" y="1143000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Bosco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Enabling Researchers to Expand Their HTC Resources</a:t>
            </a:r>
          </a:p>
          <a:p>
            <a:pPr algn="ctr" eaLnBrk="1" hangingPunct="1">
              <a:defRPr/>
            </a:pPr>
            <a:endParaRPr lang="en-US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ubtitle 5"/>
          <p:cNvSpPr txBox="1">
            <a:spLocks/>
          </p:cNvSpPr>
          <p:nvPr/>
        </p:nvSpPr>
        <p:spPr bwMode="auto">
          <a:xfrm>
            <a:off x="685800" y="2438400"/>
            <a:ext cx="7620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</a:t>
            </a:r>
            <a:r>
              <a:rPr lang="en-US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Bosco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Team: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 Fraser, Jaime Frey,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Brooklin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Gore, Marco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Mambelli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Alain Roy, Todd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Tannenbaum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Derek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Weitzel</a:t>
            </a: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Dan is the Open Science Grid (OSG) Production Coordinator &amp; Campus Infrastructure Lead</a:t>
            </a:r>
            <a:b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Condor Week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May 3, 2012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6" descr="DOE 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95659"/>
            <a:ext cx="12192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8888" y="5395634"/>
            <a:ext cx="1535112" cy="1414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17819" dir="2700000" algn="ctr" rotWithShape="0">
              <a:srgbClr val="80808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Campus Infrastructure Direction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934200" cy="4533900"/>
          </a:xfrm>
        </p:spPr>
        <p:txBody>
          <a:bodyPr/>
          <a:lstStyle/>
          <a:p>
            <a:r>
              <a:rPr lang="en-US" sz="2800" dirty="0" smtClean="0"/>
              <a:t>Help the researcher use local resources</a:t>
            </a:r>
          </a:p>
          <a:p>
            <a:pPr lvl="1"/>
            <a:r>
              <a:rPr lang="en-US" sz="2400" dirty="0" smtClean="0"/>
              <a:t>Run on a local campus cluster</a:t>
            </a:r>
          </a:p>
          <a:p>
            <a:pPr lvl="1"/>
            <a:r>
              <a:rPr lang="en-US" sz="2400" dirty="0" smtClean="0"/>
              <a:t>Run on several local clusters</a:t>
            </a:r>
          </a:p>
          <a:p>
            <a:pPr lvl="2"/>
            <a:r>
              <a:rPr lang="en-US" sz="2000" dirty="0" smtClean="0"/>
              <a:t>Use local authentication credentials</a:t>
            </a:r>
          </a:p>
          <a:p>
            <a:r>
              <a:rPr lang="en-US" sz="2800" dirty="0" smtClean="0"/>
              <a:t>Use/share resources with a</a:t>
            </a:r>
            <a:br>
              <a:rPr lang="en-US" sz="2800" dirty="0" smtClean="0"/>
            </a:br>
            <a:r>
              <a:rPr lang="en-US" sz="2800" dirty="0" smtClean="0"/>
              <a:t>collaborator on another campus</a:t>
            </a:r>
          </a:p>
          <a:p>
            <a:r>
              <a:rPr lang="en-US" sz="2800" dirty="0" smtClean="0"/>
              <a:t>Access to the national </a:t>
            </a:r>
            <a:r>
              <a:rPr lang="en-US" sz="2800" dirty="0" err="1" smtClean="0"/>
              <a:t>cyberinfrastructure</a:t>
            </a:r>
            <a:endParaRPr lang="en-US" sz="2800" dirty="0" smtClean="0"/>
          </a:p>
          <a:p>
            <a:pPr lvl="1"/>
            <a:r>
              <a:rPr lang="en-US" sz="2400" dirty="0" smtClean="0"/>
              <a:t>OSG (and also XSEDE) resources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5867400"/>
            <a:ext cx="4835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</a:rPr>
              <a:t>Submit Locally, Run Globally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5410200" y="1981200"/>
          <a:ext cx="4031648" cy="268776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3000" y="1981200"/>
            <a:ext cx="682356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FF00"/>
                </a:solidFill>
              </a:rPr>
              <a:t>YOU can be part of the action</a:t>
            </a:r>
          </a:p>
          <a:p>
            <a:endParaRPr lang="en-US" sz="3200" i="1" dirty="0" smtClean="0">
              <a:solidFill>
                <a:srgbClr val="00FFFF"/>
              </a:solidFill>
            </a:endParaRPr>
          </a:p>
          <a:p>
            <a:r>
              <a:rPr lang="en-US" sz="3200" i="1" dirty="0" smtClean="0">
                <a:solidFill>
                  <a:srgbClr val="00FFFF"/>
                </a:solidFill>
              </a:rPr>
              <a:t>Fraser at </a:t>
            </a:r>
            <a:r>
              <a:rPr lang="en-US" sz="3200" i="1" dirty="0" err="1" smtClean="0">
                <a:solidFill>
                  <a:srgbClr val="00FFFF"/>
                </a:solidFill>
              </a:rPr>
              <a:t>anl.gov</a:t>
            </a:r>
            <a:r>
              <a:rPr lang="en-US" sz="3200" i="1" dirty="0" smtClean="0">
                <a:solidFill>
                  <a:srgbClr val="00FFFF"/>
                </a:solidFill>
              </a:rPr>
              <a:t/>
            </a:r>
            <a:br>
              <a:rPr lang="en-US" sz="3200" i="1" dirty="0" smtClean="0">
                <a:solidFill>
                  <a:srgbClr val="00FFFF"/>
                </a:solidFill>
              </a:rPr>
            </a:br>
            <a:r>
              <a:rPr lang="en-US" sz="3200" i="1" dirty="0" err="1" smtClean="0">
                <a:solidFill>
                  <a:srgbClr val="00FFFF"/>
                </a:solidFill>
              </a:rPr>
              <a:t>Bgore</a:t>
            </a:r>
            <a:r>
              <a:rPr lang="en-US" sz="3200" i="1" dirty="0" smtClean="0">
                <a:solidFill>
                  <a:srgbClr val="00FFFF"/>
                </a:solidFill>
              </a:rPr>
              <a:t> at </a:t>
            </a:r>
            <a:r>
              <a:rPr lang="en-US" sz="3200" i="1" dirty="0" err="1" smtClean="0">
                <a:solidFill>
                  <a:srgbClr val="00FFFF"/>
                </a:solidFill>
              </a:rPr>
              <a:t>morgridgeinstitute.org</a:t>
            </a:r>
            <a:endParaRPr lang="en-US" sz="3200" i="1" dirty="0" smtClean="0">
              <a:solidFill>
                <a:srgbClr val="00FFFF"/>
              </a:solidFill>
            </a:endParaRPr>
          </a:p>
          <a:p>
            <a:endParaRPr lang="en-US" sz="3200" i="1" dirty="0" smtClean="0">
              <a:solidFill>
                <a:srgbClr val="FFFF00"/>
              </a:solidFill>
            </a:endParaRPr>
          </a:p>
          <a:p>
            <a:r>
              <a:rPr lang="en-US" sz="3200" i="1" dirty="0" smtClean="0">
                <a:solidFill>
                  <a:srgbClr val="FFFF00"/>
                </a:solidFill>
              </a:rPr>
              <a:t>We may even come to your campus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1219200"/>
            <a:ext cx="817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FF6600"/>
                </a:solidFill>
              </a:rPr>
              <a:t>OSG</a:t>
            </a:r>
            <a:endParaRPr lang="en-US" sz="2000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Open Science Grid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33900"/>
          </a:xfrm>
        </p:spPr>
        <p:txBody>
          <a:bodyPr/>
          <a:lstStyle/>
          <a:p>
            <a:r>
              <a:rPr lang="en-US" dirty="0" smtClean="0"/>
              <a:t>The Open Science Grid (OSG) has focused much of its effort on campuses from its inception</a:t>
            </a:r>
          </a:p>
          <a:p>
            <a:r>
              <a:rPr lang="en-US" b="1" i="1" dirty="0" smtClean="0">
                <a:solidFill>
                  <a:srgbClr val="FFFF00"/>
                </a:solidFill>
              </a:rPr>
              <a:t>All </a:t>
            </a:r>
            <a:r>
              <a:rPr lang="en-US" dirty="0" smtClean="0"/>
              <a:t>OSG computing power comes from campuses and National Laboratories</a:t>
            </a:r>
          </a:p>
          <a:p>
            <a:r>
              <a:rPr lang="en-US" dirty="0" smtClean="0"/>
              <a:t>OSG has a footprint on over 100 campuses and labs in the US and abroad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38400" y="1219200"/>
            <a:ext cx="3950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http://</a:t>
            </a:r>
            <a:r>
              <a:rPr lang="en-US" sz="2800" dirty="0" err="1" smtClean="0">
                <a:solidFill>
                  <a:srgbClr val="FFFF00"/>
                </a:solidFill>
              </a:rPr>
              <a:t>display.grid.iu.edu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5867400"/>
            <a:ext cx="5368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Both Inter- and Intra- campus bridging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Campus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Focus on the Researcher (…or Artist)</a:t>
            </a:r>
          </a:p>
          <a:p>
            <a:pPr lvl="1">
              <a:defRPr/>
            </a:pPr>
            <a:r>
              <a:rPr lang="en-US" dirty="0" smtClean="0"/>
              <a:t>What can we do to increase the throughput of your computing?</a:t>
            </a:r>
          </a:p>
        </p:txBody>
      </p:sp>
      <p:pic>
        <p:nvPicPr>
          <p:cNvPr id="7" name="Picture 6" descr="free-climb-stai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505200"/>
            <a:ext cx="2362200" cy="28460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48200" y="4953000"/>
            <a:ext cx="363839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solidFill>
                  <a:srgbClr val="FFFF00"/>
                </a:solidFill>
              </a:rPr>
              <a:t>One step at a time</a:t>
            </a:r>
            <a:endParaRPr lang="en-US" sz="32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Bosco</a:t>
            </a:r>
            <a:r>
              <a:rPr lang="en-US" sz="3600" dirty="0" smtClean="0"/>
              <a:t>: Part of The OSG Campus Infrastructure Initiative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3900"/>
          </a:xfrm>
        </p:spPr>
        <p:txBody>
          <a:bodyPr/>
          <a:lstStyle/>
          <a:p>
            <a:r>
              <a:rPr lang="en-US" dirty="0" smtClean="0"/>
              <a:t>Community Building (just beginning)</a:t>
            </a:r>
          </a:p>
          <a:p>
            <a:pPr lvl="1"/>
            <a:r>
              <a:rPr lang="en-US" dirty="0" smtClean="0"/>
              <a:t>Support for campus infrastructure builders</a:t>
            </a:r>
          </a:p>
          <a:p>
            <a:pPr lvl="2"/>
            <a:r>
              <a:rPr lang="en-US" dirty="0" smtClean="0"/>
              <a:t>Email support, </a:t>
            </a:r>
            <a:r>
              <a:rPr lang="en-US" dirty="0" err="1" smtClean="0"/>
              <a:t>blogs</a:t>
            </a:r>
            <a:r>
              <a:rPr lang="en-US" dirty="0" smtClean="0"/>
              <a:t>, online training, …</a:t>
            </a:r>
          </a:p>
          <a:p>
            <a:pPr lvl="2"/>
            <a:r>
              <a:rPr lang="en-US" sz="2000" dirty="0" smtClean="0"/>
              <a:t>http://</a:t>
            </a:r>
            <a:r>
              <a:rPr lang="en-US" sz="2000" dirty="0" err="1" smtClean="0"/>
              <a:t>twiki.grid.iu.edu/bin/view/CampusGrids/WebHome</a:t>
            </a:r>
            <a:endParaRPr lang="en-US" sz="2000" dirty="0" smtClean="0"/>
          </a:p>
          <a:p>
            <a:pPr lvl="1"/>
            <a:r>
              <a:rPr lang="en-US" dirty="0" smtClean="0"/>
              <a:t>How-to center for community expertise</a:t>
            </a:r>
          </a:p>
          <a:p>
            <a:pPr lvl="2"/>
            <a:r>
              <a:rPr lang="en-US" dirty="0" smtClean="0"/>
              <a:t>How-to support application environments (coming)</a:t>
            </a:r>
          </a:p>
          <a:p>
            <a:pPr lvl="3"/>
            <a:r>
              <a:rPr lang="en-US" dirty="0" err="1" smtClean="0"/>
              <a:t>Matlab</a:t>
            </a:r>
            <a:r>
              <a:rPr lang="en-US" dirty="0" smtClean="0"/>
              <a:t>, “R”, Amber, Workflow environments …</a:t>
            </a:r>
          </a:p>
          <a:p>
            <a:pPr lvl="1"/>
            <a:r>
              <a:rPr lang="en-US" dirty="0" smtClean="0"/>
              <a:t>Share DHTC Best Practices</a:t>
            </a:r>
          </a:p>
          <a:p>
            <a:pPr lvl="4"/>
            <a:r>
              <a:rPr lang="en-US" dirty="0" smtClean="0"/>
              <a:t>Distributed High Throughput Computing </a:t>
            </a:r>
          </a:p>
          <a:p>
            <a:pPr lvl="2"/>
            <a:r>
              <a:rPr lang="en-US" dirty="0" smtClean="0"/>
              <a:t>Set up a campus infrastructure</a:t>
            </a:r>
          </a:p>
          <a:p>
            <a:pPr lvl="2"/>
            <a:r>
              <a:rPr lang="en-US" dirty="0" smtClean="0"/>
              <a:t>Utilize HTTP caching (Squid)</a:t>
            </a:r>
          </a:p>
          <a:p>
            <a:pPr lvl="2"/>
            <a:r>
              <a:rPr lang="en-US" dirty="0" smtClean="0"/>
              <a:t>Enable researchers to access DHTC (</a:t>
            </a:r>
            <a:r>
              <a:rPr lang="en-US" dirty="0" err="1" smtClean="0">
                <a:solidFill>
                  <a:srgbClr val="FFFF00"/>
                </a:solidFill>
              </a:rPr>
              <a:t>Bosco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Researchers may (or may not) be using a local cluster</a:t>
            </a:r>
            <a:endParaRPr lang="en-US" sz="3600" dirty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09600" y="1524000"/>
            <a:ext cx="4038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mtClean="0"/>
              <a:t>A Campus</a:t>
            </a:r>
            <a:endParaRPr lang="en-US" dirty="0"/>
          </a:p>
        </p:txBody>
      </p:sp>
      <p:cxnSp>
        <p:nvCxnSpPr>
          <p:cNvPr id="28680" name="Straight Arrow Connector 20"/>
          <p:cNvCxnSpPr>
            <a:cxnSpLocks noChangeShapeType="1"/>
          </p:cNvCxnSpPr>
          <p:nvPr/>
        </p:nvCxnSpPr>
        <p:spPr bwMode="auto">
          <a:xfrm>
            <a:off x="1981200" y="4343400"/>
            <a:ext cx="457200" cy="30480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8683" name="Explosion 1 6"/>
          <p:cNvSpPr>
            <a:spLocks noChangeArrowheads="1"/>
          </p:cNvSpPr>
          <p:nvPr/>
        </p:nvSpPr>
        <p:spPr bwMode="auto">
          <a:xfrm>
            <a:off x="2438400" y="4343400"/>
            <a:ext cx="1905000" cy="1143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TextBox 17"/>
          <p:cNvSpPr txBox="1">
            <a:spLocks noChangeArrowheads="1"/>
          </p:cNvSpPr>
          <p:nvPr/>
        </p:nvSpPr>
        <p:spPr bwMode="auto">
          <a:xfrm>
            <a:off x="2895600" y="4572000"/>
            <a:ext cx="9158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28687" name="TextBox 26"/>
          <p:cNvSpPr txBox="1">
            <a:spLocks noChangeArrowheads="1"/>
          </p:cNvSpPr>
          <p:nvPr/>
        </p:nvSpPr>
        <p:spPr bwMode="auto">
          <a:xfrm>
            <a:off x="685800" y="3276600"/>
            <a:ext cx="9943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Researcher</a:t>
            </a:r>
          </a:p>
          <a:p>
            <a:r>
              <a:rPr lang="en-US" sz="1200" dirty="0" smtClean="0"/>
              <a:t>Workstation</a:t>
            </a:r>
          </a:p>
          <a:p>
            <a:r>
              <a:rPr lang="en-US" sz="1200" dirty="0" smtClean="0"/>
              <a:t>(Linux)</a:t>
            </a:r>
            <a:endParaRPr lang="en-US" sz="1200" dirty="0"/>
          </a:p>
        </p:txBody>
      </p:sp>
      <p:pic>
        <p:nvPicPr>
          <p:cNvPr id="77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038600"/>
            <a:ext cx="1066800" cy="1168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err="1" smtClean="0"/>
              <a:t>Bosco</a:t>
            </a:r>
            <a:r>
              <a:rPr lang="en-US" sz="3600" dirty="0" smtClean="0"/>
              <a:t> Extends the Researcher’s Reach</a:t>
            </a:r>
            <a:endParaRPr lang="en-US" sz="3600" dirty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09600" y="1524000"/>
            <a:ext cx="4038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mtClean="0"/>
              <a:t>A Campus</a:t>
            </a:r>
            <a:endParaRPr lang="en-US" dirty="0"/>
          </a:p>
        </p:txBody>
      </p:sp>
      <p:sp>
        <p:nvSpPr>
          <p:cNvPr id="28678" name="Explosion 1 6"/>
          <p:cNvSpPr>
            <a:spLocks noChangeArrowheads="1"/>
          </p:cNvSpPr>
          <p:nvPr/>
        </p:nvSpPr>
        <p:spPr bwMode="auto">
          <a:xfrm>
            <a:off x="1524000" y="1981200"/>
            <a:ext cx="16002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8680" name="Straight Arrow Connector 20"/>
          <p:cNvCxnSpPr>
            <a:cxnSpLocks noChangeShapeType="1"/>
          </p:cNvCxnSpPr>
          <p:nvPr/>
        </p:nvCxnSpPr>
        <p:spPr bwMode="auto">
          <a:xfrm>
            <a:off x="1981200" y="4343400"/>
            <a:ext cx="609600" cy="2286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8681" name="TextBox 17"/>
          <p:cNvSpPr txBox="1">
            <a:spLocks noChangeArrowheads="1"/>
          </p:cNvSpPr>
          <p:nvPr/>
        </p:nvSpPr>
        <p:spPr bwMode="auto">
          <a:xfrm>
            <a:off x="1981200" y="2438400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PBS</a:t>
            </a:r>
          </a:p>
        </p:txBody>
      </p:sp>
      <p:sp>
        <p:nvSpPr>
          <p:cNvPr id="28683" name="Explosion 1 6"/>
          <p:cNvSpPr>
            <a:spLocks noChangeArrowheads="1"/>
          </p:cNvSpPr>
          <p:nvPr/>
        </p:nvSpPr>
        <p:spPr bwMode="auto">
          <a:xfrm>
            <a:off x="2438400" y="4343400"/>
            <a:ext cx="1905000" cy="1143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TextBox 17"/>
          <p:cNvSpPr txBox="1">
            <a:spLocks noChangeArrowheads="1"/>
          </p:cNvSpPr>
          <p:nvPr/>
        </p:nvSpPr>
        <p:spPr bwMode="auto">
          <a:xfrm>
            <a:off x="2895600" y="4572000"/>
            <a:ext cx="9158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28687" name="TextBox 26"/>
          <p:cNvSpPr txBox="1">
            <a:spLocks noChangeArrowheads="1"/>
          </p:cNvSpPr>
          <p:nvPr/>
        </p:nvSpPr>
        <p:spPr bwMode="auto">
          <a:xfrm>
            <a:off x="685800" y="3276600"/>
            <a:ext cx="9943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Researcher</a:t>
            </a:r>
          </a:p>
          <a:p>
            <a:r>
              <a:rPr lang="en-US" sz="1200" dirty="0" smtClean="0"/>
              <a:t>Workstation</a:t>
            </a:r>
          </a:p>
          <a:p>
            <a:r>
              <a:rPr lang="en-US" sz="1200" dirty="0" smtClean="0"/>
              <a:t>(Linux)</a:t>
            </a:r>
            <a:endParaRPr lang="en-US" sz="1200" dirty="0"/>
          </a:p>
        </p:txBody>
      </p:sp>
      <p:sp>
        <p:nvSpPr>
          <p:cNvPr id="16" name="Explosion 1 6"/>
          <p:cNvSpPr>
            <a:spLocks noChangeArrowheads="1"/>
          </p:cNvSpPr>
          <p:nvPr/>
        </p:nvSpPr>
        <p:spPr bwMode="auto">
          <a:xfrm>
            <a:off x="3200400" y="3200400"/>
            <a:ext cx="12192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3352800" y="3505200"/>
            <a:ext cx="94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Condor</a:t>
            </a:r>
            <a:endParaRPr lang="en-US" dirty="0"/>
          </a:p>
        </p:txBody>
      </p:sp>
      <p:sp>
        <p:nvSpPr>
          <p:cNvPr id="19" name="Explosion 1 6"/>
          <p:cNvSpPr>
            <a:spLocks noChangeArrowheads="1"/>
          </p:cNvSpPr>
          <p:nvPr/>
        </p:nvSpPr>
        <p:spPr bwMode="auto">
          <a:xfrm>
            <a:off x="3276600" y="1905000"/>
            <a:ext cx="12192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3657600" y="21336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876800" y="1524000"/>
            <a:ext cx="21336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Other</a:t>
            </a:r>
            <a:br>
              <a:rPr lang="en-US" dirty="0" smtClean="0"/>
            </a:br>
            <a:r>
              <a:rPr lang="en-US" dirty="0" smtClean="0"/>
              <a:t>Campuses</a:t>
            </a:r>
            <a:endParaRPr lang="en-US" dirty="0"/>
          </a:p>
        </p:txBody>
      </p:sp>
      <p:sp>
        <p:nvSpPr>
          <p:cNvPr id="31" name="Explosion 1 6"/>
          <p:cNvSpPr>
            <a:spLocks noChangeArrowheads="1"/>
          </p:cNvSpPr>
          <p:nvPr/>
        </p:nvSpPr>
        <p:spPr bwMode="auto">
          <a:xfrm>
            <a:off x="5334000" y="2209800"/>
            <a:ext cx="12192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5715000" y="24384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7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38300" y="3543300"/>
            <a:ext cx="1143000" cy="4572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8" name="Straight Arrow Connector 14"/>
          <p:cNvCxnSpPr>
            <a:cxnSpLocks noChangeShapeType="1"/>
          </p:cNvCxnSpPr>
          <p:nvPr/>
        </p:nvCxnSpPr>
        <p:spPr bwMode="auto">
          <a:xfrm rot="5400000" flipH="1" flipV="1">
            <a:off x="1828800" y="2743200"/>
            <a:ext cx="1752600" cy="14478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9" name="Straight Arrow Connector 11"/>
          <p:cNvCxnSpPr>
            <a:cxnSpLocks noChangeShapeType="1"/>
          </p:cNvCxnSpPr>
          <p:nvPr/>
        </p:nvCxnSpPr>
        <p:spPr bwMode="auto">
          <a:xfrm flipV="1">
            <a:off x="1981200" y="3886200"/>
            <a:ext cx="1371600" cy="4572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69" name="Curved Connector 68"/>
          <p:cNvCxnSpPr/>
          <p:nvPr/>
        </p:nvCxnSpPr>
        <p:spPr bwMode="auto">
          <a:xfrm flipV="1">
            <a:off x="1981200" y="2743200"/>
            <a:ext cx="3429000" cy="1600200"/>
          </a:xfrm>
          <a:prstGeom prst="curvedConnector3">
            <a:avLst>
              <a:gd name="adj1" fmla="val 24470"/>
            </a:avLst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77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038600"/>
            <a:ext cx="1066800" cy="1168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78" name="Frame 77"/>
          <p:cNvSpPr/>
          <p:nvPr/>
        </p:nvSpPr>
        <p:spPr bwMode="auto">
          <a:xfrm>
            <a:off x="685800" y="3886200"/>
            <a:ext cx="1295400" cy="1447800"/>
          </a:xfrm>
          <a:prstGeom prst="fram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08" charset="0"/>
            </a:endParaRPr>
          </a:p>
        </p:txBody>
      </p:sp>
      <p:sp>
        <p:nvSpPr>
          <p:cNvPr id="119" name="TextBox 26"/>
          <p:cNvSpPr txBox="1">
            <a:spLocks noChangeArrowheads="1"/>
          </p:cNvSpPr>
          <p:nvPr/>
        </p:nvSpPr>
        <p:spPr bwMode="auto">
          <a:xfrm>
            <a:off x="1447800" y="3581400"/>
            <a:ext cx="7333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err="1" smtClean="0">
                <a:solidFill>
                  <a:srgbClr val="FFFF00"/>
                </a:solidFill>
              </a:rPr>
              <a:t>Bosco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57800" y="4038600"/>
            <a:ext cx="32376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-SSH Access</a:t>
            </a:r>
          </a:p>
          <a:p>
            <a:r>
              <a:rPr lang="en-US" sz="2400" i="1" dirty="0" smtClean="0">
                <a:solidFill>
                  <a:srgbClr val="FFFF00"/>
                </a:solidFill>
              </a:rPr>
              <a:t>-No grid cert needed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But Wait! That’s not all …</a:t>
            </a:r>
            <a:endParaRPr lang="en-US" sz="3600" dirty="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09600" y="1524000"/>
            <a:ext cx="4038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smtClean="0"/>
              <a:t>A Campus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 bwMode="auto">
          <a:xfrm>
            <a:off x="2667000" y="5638800"/>
            <a:ext cx="28194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OSG Cloud</a:t>
            </a:r>
          </a:p>
        </p:txBody>
      </p:sp>
      <p:sp>
        <p:nvSpPr>
          <p:cNvPr id="28678" name="Explosion 1 6"/>
          <p:cNvSpPr>
            <a:spLocks noChangeArrowheads="1"/>
          </p:cNvSpPr>
          <p:nvPr/>
        </p:nvSpPr>
        <p:spPr bwMode="auto">
          <a:xfrm>
            <a:off x="1524000" y="1981200"/>
            <a:ext cx="1600200" cy="1371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8680" name="Straight Arrow Connector 20"/>
          <p:cNvCxnSpPr>
            <a:cxnSpLocks noChangeShapeType="1"/>
          </p:cNvCxnSpPr>
          <p:nvPr/>
        </p:nvCxnSpPr>
        <p:spPr bwMode="auto">
          <a:xfrm>
            <a:off x="1981200" y="4343400"/>
            <a:ext cx="609600" cy="2286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sp>
        <p:nvSpPr>
          <p:cNvPr id="28681" name="TextBox 17"/>
          <p:cNvSpPr txBox="1">
            <a:spLocks noChangeArrowheads="1"/>
          </p:cNvSpPr>
          <p:nvPr/>
        </p:nvSpPr>
        <p:spPr bwMode="auto">
          <a:xfrm>
            <a:off x="1981200" y="2438400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PBS</a:t>
            </a:r>
          </a:p>
        </p:txBody>
      </p:sp>
      <p:sp>
        <p:nvSpPr>
          <p:cNvPr id="28683" name="Explosion 1 6"/>
          <p:cNvSpPr>
            <a:spLocks noChangeArrowheads="1"/>
          </p:cNvSpPr>
          <p:nvPr/>
        </p:nvSpPr>
        <p:spPr bwMode="auto">
          <a:xfrm>
            <a:off x="2438400" y="4343400"/>
            <a:ext cx="1905000" cy="1143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4" name="TextBox 17"/>
          <p:cNvSpPr txBox="1">
            <a:spLocks noChangeArrowheads="1"/>
          </p:cNvSpPr>
          <p:nvPr/>
        </p:nvSpPr>
        <p:spPr bwMode="auto">
          <a:xfrm>
            <a:off x="2895600" y="4572000"/>
            <a:ext cx="9158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Local</a:t>
            </a:r>
            <a:br>
              <a:rPr lang="en-US" dirty="0" smtClean="0"/>
            </a:br>
            <a:r>
              <a:rPr lang="en-US" dirty="0" smtClean="0"/>
              <a:t>Cluster</a:t>
            </a:r>
            <a:endParaRPr lang="en-US" dirty="0"/>
          </a:p>
        </p:txBody>
      </p:sp>
      <p:sp>
        <p:nvSpPr>
          <p:cNvPr id="28687" name="TextBox 26"/>
          <p:cNvSpPr txBox="1">
            <a:spLocks noChangeArrowheads="1"/>
          </p:cNvSpPr>
          <p:nvPr/>
        </p:nvSpPr>
        <p:spPr bwMode="auto">
          <a:xfrm>
            <a:off x="685800" y="3276600"/>
            <a:ext cx="9943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Researcher</a:t>
            </a:r>
          </a:p>
          <a:p>
            <a:r>
              <a:rPr lang="en-US" sz="1200" dirty="0" smtClean="0"/>
              <a:t>Workstation</a:t>
            </a:r>
          </a:p>
          <a:p>
            <a:r>
              <a:rPr lang="en-US" sz="1200" dirty="0" smtClean="0"/>
              <a:t>(Linux)</a:t>
            </a:r>
            <a:endParaRPr lang="en-US" sz="1200" dirty="0"/>
          </a:p>
        </p:txBody>
      </p:sp>
      <p:sp>
        <p:nvSpPr>
          <p:cNvPr id="16" name="Explosion 1 6"/>
          <p:cNvSpPr>
            <a:spLocks noChangeArrowheads="1"/>
          </p:cNvSpPr>
          <p:nvPr/>
        </p:nvSpPr>
        <p:spPr bwMode="auto">
          <a:xfrm>
            <a:off x="3200400" y="3200400"/>
            <a:ext cx="12192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3352800" y="3505200"/>
            <a:ext cx="9417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Condor</a:t>
            </a:r>
            <a:endParaRPr lang="en-US" dirty="0"/>
          </a:p>
        </p:txBody>
      </p:sp>
      <p:sp>
        <p:nvSpPr>
          <p:cNvPr id="19" name="Explosion 1 6"/>
          <p:cNvSpPr>
            <a:spLocks noChangeArrowheads="1"/>
          </p:cNvSpPr>
          <p:nvPr/>
        </p:nvSpPr>
        <p:spPr bwMode="auto">
          <a:xfrm>
            <a:off x="3276600" y="1905000"/>
            <a:ext cx="12192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Box 17"/>
          <p:cNvSpPr txBox="1">
            <a:spLocks noChangeArrowheads="1"/>
          </p:cNvSpPr>
          <p:nvPr/>
        </p:nvSpPr>
        <p:spPr bwMode="auto">
          <a:xfrm>
            <a:off x="3657600" y="21336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876800" y="1524000"/>
            <a:ext cx="21336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Other</a:t>
            </a:r>
            <a:br>
              <a:rPr lang="en-US" dirty="0" smtClean="0"/>
            </a:br>
            <a:r>
              <a:rPr lang="en-US" dirty="0" smtClean="0"/>
              <a:t>Campuses</a:t>
            </a:r>
            <a:endParaRPr lang="en-US" dirty="0"/>
          </a:p>
        </p:txBody>
      </p:sp>
      <p:sp>
        <p:nvSpPr>
          <p:cNvPr id="31" name="Explosion 1 6"/>
          <p:cNvSpPr>
            <a:spLocks noChangeArrowheads="1"/>
          </p:cNvSpPr>
          <p:nvPr/>
        </p:nvSpPr>
        <p:spPr bwMode="auto">
          <a:xfrm>
            <a:off x="5334000" y="2209800"/>
            <a:ext cx="1219200" cy="9906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5715000" y="2438400"/>
            <a:ext cx="4154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7315200" y="1524000"/>
            <a:ext cx="14478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XSEDE</a:t>
            </a:r>
            <a:endParaRPr lang="en-US" dirty="0"/>
          </a:p>
        </p:txBody>
      </p:sp>
      <p:sp>
        <p:nvSpPr>
          <p:cNvPr id="36" name="Explosion 1 6"/>
          <p:cNvSpPr>
            <a:spLocks noChangeArrowheads="1"/>
          </p:cNvSpPr>
          <p:nvPr/>
        </p:nvSpPr>
        <p:spPr bwMode="auto">
          <a:xfrm>
            <a:off x="7467600" y="1905000"/>
            <a:ext cx="381000" cy="381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Explosion 1 6"/>
          <p:cNvSpPr>
            <a:spLocks noChangeArrowheads="1"/>
          </p:cNvSpPr>
          <p:nvPr/>
        </p:nvSpPr>
        <p:spPr bwMode="auto">
          <a:xfrm>
            <a:off x="7696200" y="2286000"/>
            <a:ext cx="381000" cy="381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Explosion 1 6"/>
          <p:cNvSpPr>
            <a:spLocks noChangeArrowheads="1"/>
          </p:cNvSpPr>
          <p:nvPr/>
        </p:nvSpPr>
        <p:spPr bwMode="auto">
          <a:xfrm>
            <a:off x="8153400" y="2286000"/>
            <a:ext cx="381000" cy="381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Explosion 1 6"/>
          <p:cNvSpPr>
            <a:spLocks noChangeArrowheads="1"/>
          </p:cNvSpPr>
          <p:nvPr/>
        </p:nvSpPr>
        <p:spPr bwMode="auto">
          <a:xfrm>
            <a:off x="8305800" y="1828800"/>
            <a:ext cx="381000" cy="381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Explosion 1 6"/>
          <p:cNvSpPr>
            <a:spLocks noChangeArrowheads="1"/>
          </p:cNvSpPr>
          <p:nvPr/>
        </p:nvSpPr>
        <p:spPr bwMode="auto">
          <a:xfrm>
            <a:off x="7543800" y="2743200"/>
            <a:ext cx="381000" cy="381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029200" y="3657600"/>
            <a:ext cx="2590800" cy="8382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GLOW / CHTC</a:t>
            </a:r>
            <a:endParaRPr lang="en-US" dirty="0"/>
          </a:p>
        </p:txBody>
      </p:sp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5334000" y="3962400"/>
            <a:ext cx="2590800" cy="8382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Engage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5638800" y="4267200"/>
            <a:ext cx="2590800" cy="8382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OSG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auto">
          <a:xfrm>
            <a:off x="5943600" y="4648200"/>
            <a:ext cx="2590800" cy="914400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 dirty="0" smtClean="0"/>
              <a:t>Nebraska, 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OSG Connector </a:t>
            </a:r>
            <a:r>
              <a:rPr lang="en-US" dirty="0" err="1" smtClean="0"/>
              <a:t>VO’s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6" name="Cloud 45"/>
          <p:cNvSpPr/>
          <p:nvPr/>
        </p:nvSpPr>
        <p:spPr bwMode="auto">
          <a:xfrm>
            <a:off x="6096000" y="5638800"/>
            <a:ext cx="2819400" cy="12192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Commercial</a:t>
            </a:r>
            <a:br>
              <a:rPr lang="en-US" dirty="0" smtClean="0"/>
            </a:br>
            <a:r>
              <a:rPr lang="en-US" dirty="0" smtClean="0"/>
              <a:t>Clouds</a:t>
            </a:r>
            <a:endParaRPr lang="en-US" dirty="0"/>
          </a:p>
        </p:txBody>
      </p:sp>
      <p:cxnSp>
        <p:nvCxnSpPr>
          <p:cNvPr id="47" name="Straight Arrow Connector 11"/>
          <p:cNvCxnSpPr>
            <a:cxnSpLocks noChangeShapeType="1"/>
          </p:cNvCxnSpPr>
          <p:nvPr/>
        </p:nvCxnSpPr>
        <p:spPr bwMode="auto">
          <a:xfrm rot="5400000" flipH="1" flipV="1">
            <a:off x="1638300" y="3543300"/>
            <a:ext cx="1143000" cy="4572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8" name="Straight Arrow Connector 14"/>
          <p:cNvCxnSpPr>
            <a:cxnSpLocks noChangeShapeType="1"/>
          </p:cNvCxnSpPr>
          <p:nvPr/>
        </p:nvCxnSpPr>
        <p:spPr bwMode="auto">
          <a:xfrm rot="5400000" flipH="1" flipV="1">
            <a:off x="1828800" y="2743200"/>
            <a:ext cx="1752600" cy="14478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49" name="Straight Arrow Connector 11"/>
          <p:cNvCxnSpPr>
            <a:cxnSpLocks noChangeShapeType="1"/>
          </p:cNvCxnSpPr>
          <p:nvPr/>
        </p:nvCxnSpPr>
        <p:spPr bwMode="auto">
          <a:xfrm flipV="1">
            <a:off x="1981200" y="3886200"/>
            <a:ext cx="1371600" cy="457200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69" name="Curved Connector 68"/>
          <p:cNvCxnSpPr/>
          <p:nvPr/>
        </p:nvCxnSpPr>
        <p:spPr bwMode="auto">
          <a:xfrm flipV="1">
            <a:off x="1981200" y="2743200"/>
            <a:ext cx="3429000" cy="1600200"/>
          </a:xfrm>
          <a:prstGeom prst="curvedConnector3">
            <a:avLst>
              <a:gd name="adj1" fmla="val 24470"/>
            </a:avLst>
          </a:prstGeom>
          <a:solidFill>
            <a:schemeClr val="accent1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77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038600"/>
            <a:ext cx="1066800" cy="1168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78" name="Frame 77"/>
          <p:cNvSpPr/>
          <p:nvPr/>
        </p:nvSpPr>
        <p:spPr bwMode="auto">
          <a:xfrm>
            <a:off x="685800" y="3886200"/>
            <a:ext cx="1295400" cy="1447800"/>
          </a:xfrm>
          <a:prstGeom prst="fram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pitchFamily="-108" charset="0"/>
            </a:endParaRPr>
          </a:p>
        </p:txBody>
      </p:sp>
      <p:cxnSp>
        <p:nvCxnSpPr>
          <p:cNvPr id="84" name="Straight Arrow Connector 11"/>
          <p:cNvCxnSpPr>
            <a:cxnSpLocks noChangeShapeType="1"/>
          </p:cNvCxnSpPr>
          <p:nvPr/>
        </p:nvCxnSpPr>
        <p:spPr bwMode="auto">
          <a:xfrm flipV="1">
            <a:off x="1981200" y="4267200"/>
            <a:ext cx="2971800" cy="76200"/>
          </a:xfrm>
          <a:prstGeom prst="straightConnector1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88" name="Straight Arrow Connector 20"/>
          <p:cNvCxnSpPr>
            <a:cxnSpLocks noChangeShapeType="1"/>
          </p:cNvCxnSpPr>
          <p:nvPr/>
        </p:nvCxnSpPr>
        <p:spPr bwMode="auto">
          <a:xfrm rot="5400000">
            <a:off x="4876800" y="5105400"/>
            <a:ext cx="609600" cy="457200"/>
          </a:xfrm>
          <a:prstGeom prst="straightConnector1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</p:spPr>
      </p:cxnSp>
      <p:cxnSp>
        <p:nvCxnSpPr>
          <p:cNvPr id="100" name="Curved Connector 99"/>
          <p:cNvCxnSpPr>
            <a:endCxn id="46" idx="2"/>
          </p:cNvCxnSpPr>
          <p:nvPr/>
        </p:nvCxnSpPr>
        <p:spPr bwMode="auto">
          <a:xfrm rot="16200000" flipH="1">
            <a:off x="5147874" y="5291529"/>
            <a:ext cx="1219198" cy="694543"/>
          </a:xfrm>
          <a:prstGeom prst="curvedConnector2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1" name="Curved Connector 99"/>
          <p:cNvCxnSpPr/>
          <p:nvPr/>
        </p:nvCxnSpPr>
        <p:spPr bwMode="auto">
          <a:xfrm rot="16200000" flipV="1">
            <a:off x="7429500" y="3390900"/>
            <a:ext cx="160020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119" name="TextBox 26"/>
          <p:cNvSpPr txBox="1">
            <a:spLocks noChangeArrowheads="1"/>
          </p:cNvSpPr>
          <p:nvPr/>
        </p:nvSpPr>
        <p:spPr bwMode="auto">
          <a:xfrm>
            <a:off x="1447800" y="3581400"/>
            <a:ext cx="7333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 err="1" smtClean="0">
                <a:solidFill>
                  <a:srgbClr val="FFFF00"/>
                </a:solidFill>
              </a:rPr>
              <a:t>Bosco</a:t>
            </a:r>
            <a:endParaRPr lang="en-US" sz="1400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1000" y="5791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FF0000"/>
                </a:solidFill>
              </a:rPr>
              <a:t>Grid Certificate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Bosco</a:t>
            </a:r>
            <a:r>
              <a:rPr lang="en-US" dirty="0" smtClean="0"/>
              <a:t> v1 (June) is designed for 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r>
              <a:rPr lang="en-US" dirty="0" smtClean="0"/>
              <a:t>Download</a:t>
            </a:r>
          </a:p>
          <a:p>
            <a:r>
              <a:rPr lang="en-US" dirty="0" err="1" smtClean="0"/>
              <a:t>Untar</a:t>
            </a:r>
            <a:endParaRPr lang="en-US" dirty="0" smtClean="0"/>
          </a:p>
          <a:p>
            <a:r>
              <a:rPr lang="en-US" dirty="0" err="1" smtClean="0"/>
              <a:t>Bosco_install</a:t>
            </a:r>
            <a:endParaRPr lang="en-US" dirty="0" smtClean="0"/>
          </a:p>
          <a:p>
            <a:r>
              <a:rPr lang="en-US" dirty="0" err="1" smtClean="0"/>
              <a:t>Bosco_cluster</a:t>
            </a:r>
            <a:r>
              <a:rPr lang="en-US" dirty="0" smtClean="0"/>
              <a:t> -add (hostname, </a:t>
            </a:r>
            <a:r>
              <a:rPr lang="en-US" dirty="0" err="1" smtClean="0"/>
              <a:t>Qsize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Bosco_cluster</a:t>
            </a:r>
            <a:r>
              <a:rPr lang="en-US" dirty="0" smtClean="0"/>
              <a:t> -test</a:t>
            </a:r>
          </a:p>
          <a:p>
            <a:pPr lvl="1"/>
            <a:r>
              <a:rPr lang="en-US" dirty="0" smtClean="0"/>
              <a:t>Submits a job, identifies problem areas</a:t>
            </a:r>
          </a:p>
          <a:p>
            <a:r>
              <a:rPr lang="en-US" dirty="0" smtClean="0"/>
              <a:t>Jobs submitted using Condor syntax</a:t>
            </a:r>
          </a:p>
          <a:p>
            <a:pPr lvl="1"/>
            <a:r>
              <a:rPr lang="en-US" dirty="0" smtClean="0"/>
              <a:t>The submit model does not change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3600" y="6096000"/>
            <a:ext cx="5460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FFFF00"/>
                </a:solidFill>
              </a:rPr>
              <a:t>Same as the </a:t>
            </a:r>
            <a:r>
              <a:rPr lang="en-US" sz="2800" i="1" dirty="0" err="1" smtClean="0">
                <a:solidFill>
                  <a:srgbClr val="FFFF00"/>
                </a:solidFill>
              </a:rPr>
              <a:t>GlideinWMS</a:t>
            </a:r>
            <a:r>
              <a:rPr lang="en-US" sz="2800" i="1" dirty="0" smtClean="0">
                <a:solidFill>
                  <a:srgbClr val="FFFF00"/>
                </a:solidFill>
              </a:rPr>
              <a:t> Model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hood of </a:t>
            </a:r>
            <a:r>
              <a:rPr lang="en-US" dirty="0" err="1" smtClean="0"/>
              <a:t>Bosco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3900"/>
          </a:xfrm>
        </p:spPr>
        <p:txBody>
          <a:bodyPr/>
          <a:lstStyle/>
          <a:p>
            <a:r>
              <a:rPr lang="en-US" dirty="0" smtClean="0"/>
              <a:t>Integrated combination of:</a:t>
            </a:r>
          </a:p>
          <a:p>
            <a:pPr lvl="1"/>
            <a:r>
              <a:rPr lang="en-US" dirty="0" smtClean="0"/>
              <a:t>Campus Factory – glide-in (U Nebraska) +</a:t>
            </a:r>
          </a:p>
          <a:p>
            <a:pPr lvl="1"/>
            <a:r>
              <a:rPr lang="en-US" dirty="0" smtClean="0"/>
              <a:t>Condor pieces (some under </a:t>
            </a:r>
            <a:r>
              <a:rPr lang="en-US" dirty="0" err="1" smtClean="0"/>
              <a:t>devel</a:t>
            </a:r>
            <a:r>
              <a:rPr lang="en-US" dirty="0" smtClean="0"/>
              <a:t>) +</a:t>
            </a:r>
          </a:p>
          <a:p>
            <a:pPr lvl="1"/>
            <a:r>
              <a:rPr lang="en-US" dirty="0" smtClean="0"/>
              <a:t>SSH +</a:t>
            </a:r>
          </a:p>
          <a:p>
            <a:pPr lvl="1"/>
            <a:r>
              <a:rPr lang="en-US" dirty="0" smtClean="0"/>
              <a:t>Glue +</a:t>
            </a:r>
          </a:p>
          <a:p>
            <a:pPr lvl="1"/>
            <a:r>
              <a:rPr lang="en-US" dirty="0" smtClean="0"/>
              <a:t>Easy interface +</a:t>
            </a:r>
          </a:p>
          <a:p>
            <a:pPr lvl="1"/>
            <a:r>
              <a:rPr lang="en-US" dirty="0" smtClean="0"/>
              <a:t>Documentation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53340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solidFill>
                  <a:srgbClr val="FFFF00"/>
                </a:solidFill>
              </a:rPr>
              <a:t>Bosco</a:t>
            </a:r>
            <a:r>
              <a:rPr lang="en-US" sz="2800" i="1" dirty="0" smtClean="0">
                <a:solidFill>
                  <a:srgbClr val="FFFF00"/>
                </a:solidFill>
              </a:rPr>
              <a:t> uses SSH to submit pilot jobs to worker nodes (</a:t>
            </a:r>
            <a:r>
              <a:rPr lang="en-US" sz="2800" i="1" dirty="0" err="1" smtClean="0">
                <a:solidFill>
                  <a:srgbClr val="FFFF00"/>
                </a:solidFill>
              </a:rPr>
              <a:t>WNs</a:t>
            </a:r>
            <a:r>
              <a:rPr lang="en-US" sz="2800" i="1" dirty="0" smtClean="0">
                <a:solidFill>
                  <a:srgbClr val="FFFF00"/>
                </a:solidFill>
              </a:rPr>
              <a:t>). </a:t>
            </a:r>
            <a:r>
              <a:rPr lang="en-US" sz="2800" i="1" dirty="0" err="1" smtClean="0">
                <a:solidFill>
                  <a:srgbClr val="FFFF00"/>
                </a:solidFill>
              </a:rPr>
              <a:t>WNs</a:t>
            </a:r>
            <a:r>
              <a:rPr lang="en-US" sz="2800" i="1" dirty="0" smtClean="0">
                <a:solidFill>
                  <a:srgbClr val="FFFF00"/>
                </a:solidFill>
              </a:rPr>
              <a:t> </a:t>
            </a:r>
            <a:r>
              <a:rPr lang="en-US" sz="2800" i="1" dirty="0" smtClean="0">
                <a:solidFill>
                  <a:srgbClr val="FFFF00"/>
                </a:solidFill>
              </a:rPr>
              <a:t>communicate back to the </a:t>
            </a:r>
            <a:r>
              <a:rPr lang="en-US" sz="2800" i="1" dirty="0" smtClean="0">
                <a:solidFill>
                  <a:srgbClr val="FFFF00"/>
                </a:solidFill>
              </a:rPr>
              <a:t>researcher’s workstation… </a:t>
            </a:r>
            <a:endParaRPr lang="en-US" sz="2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22821</TotalTime>
  <Words>524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Digital Dots</vt:lpstr>
      <vt:lpstr>Slide 1</vt:lpstr>
      <vt:lpstr>The Open Science Grid</vt:lpstr>
      <vt:lpstr>OSG Campus Focus</vt:lpstr>
      <vt:lpstr>Bosco: Part of The OSG Campus Infrastructure Initiative</vt:lpstr>
      <vt:lpstr>Researchers may (or may not) be using a local cluster</vt:lpstr>
      <vt:lpstr>Bosco Extends the Researcher’s Reach</vt:lpstr>
      <vt:lpstr>But Wait! That’s not all …</vt:lpstr>
      <vt:lpstr>Bosco v1 (June) is designed for researchers</vt:lpstr>
      <vt:lpstr>Under the hood of Bosco</vt:lpstr>
      <vt:lpstr>Campus Infrastructure Direction</vt:lpstr>
      <vt:lpstr>Slide 11</vt:lpstr>
    </vt:vector>
  </TitlesOfParts>
  <Company> 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Blomstrand, MCS Division</dc:creator>
  <cp:lastModifiedBy>Dan</cp:lastModifiedBy>
  <cp:revision>272</cp:revision>
  <dcterms:created xsi:type="dcterms:W3CDTF">2012-05-03T14:20:38Z</dcterms:created>
  <dcterms:modified xsi:type="dcterms:W3CDTF">2012-05-03T14:32:40Z</dcterms:modified>
</cp:coreProperties>
</file>