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84" r:id="rId4"/>
    <p:sldId id="279" r:id="rId5"/>
    <p:sldId id="285" r:id="rId6"/>
    <p:sldId id="275" r:id="rId7"/>
    <p:sldId id="286" r:id="rId8"/>
    <p:sldId id="280" r:id="rId9"/>
    <p:sldId id="267" r:id="rId10"/>
    <p:sldId id="271" r:id="rId11"/>
    <p:sldId id="259" r:id="rId12"/>
    <p:sldId id="272" r:id="rId13"/>
    <p:sldId id="268" r:id="rId14"/>
    <p:sldId id="257" r:id="rId15"/>
    <p:sldId id="281" r:id="rId16"/>
    <p:sldId id="258" r:id="rId17"/>
    <p:sldId id="260" r:id="rId18"/>
    <p:sldId id="276" r:id="rId19"/>
    <p:sldId id="287" r:id="rId20"/>
    <p:sldId id="283" r:id="rId21"/>
    <p:sldId id="282" r:id="rId22"/>
    <p:sldId id="261" r:id="rId23"/>
    <p:sldId id="262" r:id="rId24"/>
    <p:sldId id="263" r:id="rId25"/>
    <p:sldId id="264" r:id="rId26"/>
    <p:sldId id="265" r:id="rId27"/>
    <p:sldId id="278" r:id="rId28"/>
    <p:sldId id="277" r:id="rId29"/>
    <p:sldId id="26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648C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0438" autoAdjust="0"/>
  </p:normalViewPr>
  <p:slideViewPr>
    <p:cSldViewPr snapToGrid="0" snapToObjects="1">
      <p:cViewPr varScale="1">
        <p:scale>
          <a:sx n="109" d="100"/>
          <a:sy n="109" d="100"/>
        </p:scale>
        <p:origin x="-328" y="-11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0DF9-A812-9245-8CE2-EFCA32FF43D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A4B6-1A04-9A4E-AADE-139126B0E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E4E8-561A-4EA0-9777-8D21BF79500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((</a:t>
            </a:r>
            <a:r>
              <a:rPr lang="en-US" dirty="0" err="1" smtClean="0"/>
              <a:t>OpSys</a:t>
            </a:r>
            <a:r>
              <a:rPr lang="en-US" dirty="0" smtClean="0"/>
              <a:t> == "WINNT51")) + ((</a:t>
            </a:r>
            <a:r>
              <a:rPr lang="en-US" dirty="0" err="1" smtClean="0"/>
              <a:t>OpSys</a:t>
            </a:r>
            <a:r>
              <a:rPr lang="en-US" dirty="0" smtClean="0"/>
              <a:t> == "LINUX") * 2)</a:t>
            </a:r>
          </a:p>
          <a:p>
            <a:pPr lvl="1"/>
            <a:r>
              <a:rPr lang="en-US" dirty="0" smtClean="0"/>
              <a:t>300 times</a:t>
            </a:r>
          </a:p>
          <a:p>
            <a:pPr lvl="1"/>
            <a:r>
              <a:rPr lang="en-US" dirty="0" smtClean="0"/>
              <a:t>0.047% of jobs</a:t>
            </a:r>
          </a:p>
          <a:p>
            <a:r>
              <a:rPr lang="en-US" dirty="0" smtClean="0"/>
              <a:t>0.00</a:t>
            </a:r>
          </a:p>
          <a:p>
            <a:pPr lvl="1"/>
            <a:r>
              <a:rPr lang="en-US" dirty="0" smtClean="0"/>
              <a:t>641459</a:t>
            </a:r>
          </a:p>
          <a:p>
            <a:pPr lvl="1"/>
            <a:r>
              <a:rPr lang="en-US" dirty="0" smtClean="0"/>
              <a:t>99.87% of jobs</a:t>
            </a:r>
          </a:p>
          <a:p>
            <a:r>
              <a:rPr lang="en-US" dirty="0" err="1" smtClean="0"/>
              <a:t>LoadAvg</a:t>
            </a:r>
            <a:endParaRPr lang="en-US" dirty="0" smtClean="0"/>
          </a:p>
          <a:p>
            <a:pPr lvl="1"/>
            <a:r>
              <a:rPr lang="en-US" dirty="0" smtClean="0"/>
              <a:t>529 times</a:t>
            </a:r>
          </a:p>
          <a:p>
            <a:pPr lvl="1"/>
            <a:r>
              <a:rPr lang="en-US" dirty="0" smtClean="0"/>
              <a:t>0.082% of jobs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10 times</a:t>
            </a:r>
          </a:p>
          <a:p>
            <a:pPr lvl="1"/>
            <a:r>
              <a:rPr lang="en-US" dirty="0" smtClean="0"/>
              <a:t>0.0015% of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7A4B6-1A04-9A4E-AADE-139126B0E0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1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df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48" y="274638"/>
            <a:ext cx="6933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D3CD-0872-CF4D-88B7-C8DB0594E28B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76D99-68B9-FB47-A4A4-493E1FF1A6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igital_institute_logo_FINALcolour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6200" y="76200"/>
            <a:ext cx="1431925" cy="13984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189154"/>
            <a:ext cx="9144000" cy="1588"/>
          </a:xfrm>
          <a:prstGeom prst="line">
            <a:avLst/>
          </a:prstGeom>
          <a:ln w="50800" cap="flat" cmpd="sng" algn="ctr">
            <a:solidFill>
              <a:srgbClr val="648C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ewcastle_Master_Col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483475" y="6277998"/>
            <a:ext cx="1619789" cy="532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d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7123"/>
            <a:ext cx="7772400" cy="1470025"/>
          </a:xfrm>
        </p:spPr>
        <p:txBody>
          <a:bodyPr/>
          <a:lstStyle/>
          <a:p>
            <a:r>
              <a:rPr lang="en-US" dirty="0" smtClean="0"/>
              <a:t>Intelligent Power Management over Large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8"/>
            <a:ext cx="7772400" cy="280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Stephen </a:t>
            </a:r>
            <a:r>
              <a:rPr lang="en-US" dirty="0" err="1" smtClean="0"/>
              <a:t>McGough</a:t>
            </a:r>
            <a:r>
              <a:rPr lang="en-US" baseline="30000" dirty="0" smtClean="0"/>
              <a:t>*</a:t>
            </a:r>
            <a:r>
              <a:rPr lang="en-US" dirty="0" smtClean="0"/>
              <a:t>, Clive </a:t>
            </a:r>
            <a:r>
              <a:rPr lang="en-US" dirty="0" err="1" smtClean="0"/>
              <a:t>Gerrard</a:t>
            </a:r>
            <a:r>
              <a:rPr lang="en-US" baseline="30000" dirty="0" smtClean="0"/>
              <a:t>*</a:t>
            </a:r>
            <a:r>
              <a:rPr lang="en-US" dirty="0" smtClean="0"/>
              <a:t>, Paul Haldane</a:t>
            </a:r>
            <a:r>
              <a:rPr lang="en-US" baseline="30000" dirty="0" smtClean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Sindre</a:t>
            </a:r>
            <a:r>
              <a:rPr lang="en-US" dirty="0" smtClean="0"/>
              <a:t> </a:t>
            </a:r>
            <a:r>
              <a:rPr lang="en-US" dirty="0" err="1" smtClean="0"/>
              <a:t>Hamlander</a:t>
            </a:r>
            <a:r>
              <a:rPr lang="en-US" baseline="30000" dirty="0" smtClean="0"/>
              <a:t>+</a:t>
            </a:r>
            <a:r>
              <a:rPr lang="en-US" dirty="0" smtClean="0"/>
              <a:t>, Paul Robinson</a:t>
            </a:r>
            <a:r>
              <a:rPr lang="en-US" baseline="30000" dirty="0" smtClean="0"/>
              <a:t>+</a:t>
            </a:r>
            <a:r>
              <a:rPr lang="en-US" dirty="0" smtClean="0"/>
              <a:t>, Dave </a:t>
            </a:r>
            <a:r>
              <a:rPr lang="en-US" dirty="0" err="1" smtClean="0"/>
              <a:t>Sharples</a:t>
            </a:r>
            <a:r>
              <a:rPr lang="en-US" baseline="30000" dirty="0" smtClean="0"/>
              <a:t>*</a:t>
            </a:r>
            <a:r>
              <a:rPr lang="en-US" dirty="0" smtClean="0"/>
              <a:t>, Dan Swan</a:t>
            </a:r>
            <a:r>
              <a:rPr lang="en-US" baseline="30000" dirty="0" smtClean="0"/>
              <a:t>*</a:t>
            </a:r>
            <a:r>
              <a:rPr lang="en-US" dirty="0" smtClean="0"/>
              <a:t>, Stuart </a:t>
            </a:r>
            <a:r>
              <a:rPr lang="en-US" dirty="0" err="1" smtClean="0"/>
              <a:t>Wheater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* Newcastle University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Arjuna</a:t>
            </a:r>
            <a:r>
              <a:rPr lang="en-US" dirty="0" smtClean="0"/>
              <a:t> Technologies Ltd</a:t>
            </a:r>
          </a:p>
          <a:p>
            <a:endParaRPr lang="en-US" dirty="0" smtClean="0"/>
          </a:p>
          <a:p>
            <a:r>
              <a:rPr lang="en-US" dirty="0" smtClean="0"/>
              <a:t>Condor Week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46146"/>
          <a:ext cx="60480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71"/>
                <a:gridCol w="994537"/>
                <a:gridCol w="8746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number of jobs submitted to Condor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642298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- Which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469184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- Without wasted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- With wasted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- Which</a:t>
                      </a:r>
                      <a:r>
                        <a:rPr lang="en-US" baseline="0" dirty="0" smtClean="0"/>
                        <a:t> were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- Before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- After som</a:t>
                      </a:r>
                      <a:r>
                        <a:rPr lang="en-US" baseline="0" dirty="0" smtClean="0"/>
                        <a:t>e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1621746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 We have five years of condor logging to mine</a:t>
            </a:r>
          </a:p>
          <a:p>
            <a:pPr lvl="1">
              <a:buFont typeface="Lucida Grande"/>
              <a:buChar char="-"/>
            </a:pPr>
            <a:r>
              <a:rPr lang="en-US" sz="3200" dirty="0" smtClean="0"/>
              <a:t> </a:t>
            </a:r>
            <a:r>
              <a:rPr lang="en-US" sz="2800" dirty="0" smtClean="0"/>
              <a:t> Other computers </a:t>
            </a:r>
            <a:r>
              <a:rPr lang="en-US" sz="2800" smtClean="0"/>
              <a:t>were </a:t>
            </a:r>
            <a:r>
              <a:rPr lang="en-US" sz="2800" smtClean="0"/>
              <a:t>used</a:t>
            </a:r>
          </a:p>
          <a:p>
            <a:pPr lvl="2">
              <a:buFont typeface="Lucida Grande"/>
              <a:buChar char="-"/>
            </a:pPr>
            <a:r>
              <a:rPr lang="en-US" sz="2800" smtClean="0"/>
              <a:t>though </a:t>
            </a:r>
            <a:r>
              <a:rPr lang="en-US" sz="2800" dirty="0" smtClean="0"/>
              <a:t>this is the main log</a:t>
            </a:r>
          </a:p>
          <a:p>
            <a:pPr lvl="1">
              <a:buFont typeface="Lucida Grande"/>
              <a:buChar char="-"/>
            </a:pPr>
            <a:r>
              <a:rPr lang="en-US" sz="2800" dirty="0" smtClean="0"/>
              <a:t>Initial analysis looks promising…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15811"/>
          <a:ext cx="8229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5395"/>
                <a:gridCol w="3382227"/>
                <a:gridCol w="7819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Time used by Condor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51 years, 29 days, 20h, 2m, 52s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Wasted time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33 years, 129 days, 4h, 6m, 13s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65%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time wasted on jobs removed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26 years, 33 days, 22h, 36m, 28s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51%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time wasted on completed jobs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 years, 95 days, 5h, 29m, 45s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14%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real job execution time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17 years, 265 days, 15h, 56m, 39s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35%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8463" y="3681679"/>
            <a:ext cx="8975537" cy="629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463" y="3352801"/>
            <a:ext cx="8975537" cy="328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463" y="2959323"/>
            <a:ext cx="8975537" cy="39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463" y="2609796"/>
            <a:ext cx="8975537" cy="34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Further analysis didn’t look as good…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(Data from main Condor Submit computer – others exist)</a:t>
            </a:r>
          </a:p>
          <a:p>
            <a:r>
              <a:rPr lang="en-US" dirty="0" smtClean="0"/>
              <a:t>For every 1 second of useful time we require ~3 seconds through Condor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7" grpId="1" animBg="1"/>
      <p:bldP spid="6" grpId="1" animBg="1"/>
      <p:bldP spid="5" grpId="1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Wasted Time</a:t>
            </a:r>
            <a:endParaRPr lang="en-US" dirty="0"/>
          </a:p>
        </p:txBody>
      </p:sp>
      <p:pic>
        <p:nvPicPr>
          <p:cNvPr id="4" name="Content Placeholder 3" descr="avarage wast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891" r="-5891"/>
              <a:stretch>
                <a:fillRect/>
              </a:stretch>
            </p:blipFill>
          </mc:Choice>
          <mc:Fallback>
            <p:blipFill>
              <a:blip r:embed="rId3"/>
              <a:srcRect l="-5891" r="-5891"/>
              <a:stretch>
                <a:fillRect/>
              </a:stretch>
            </p:blipFill>
          </mc:Fallback>
        </mc:AlternateContent>
        <p:spPr>
          <a:xfrm>
            <a:off x="457200" y="1600200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7508875" y="5921375"/>
            <a:ext cx="80645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4575" y="5798080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(minutes)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used to express preference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Vast majority of people don’t use Rank</a:t>
            </a:r>
          </a:p>
          <a:p>
            <a:pPr lvl="1"/>
            <a:r>
              <a:rPr lang="en-US" dirty="0" smtClean="0"/>
              <a:t>Some who do get it wrong!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8" y="2306517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75"/>
                <a:gridCol w="1316519"/>
                <a:gridCol w="3978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Preference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LoadAvg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 computers with</a:t>
                      </a:r>
                      <a:r>
                        <a:rPr lang="en-US" baseline="0" dirty="0" smtClean="0"/>
                        <a:t> higher loads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((</a:t>
                      </a:r>
                      <a:r>
                        <a:rPr lang="en-US" dirty="0" err="1" smtClean="0"/>
                        <a:t>OpSys</a:t>
                      </a:r>
                      <a:r>
                        <a:rPr lang="en-US" dirty="0" smtClean="0"/>
                        <a:t> == "WINNT51")) + ((</a:t>
                      </a:r>
                      <a:r>
                        <a:rPr lang="en-US" dirty="0" err="1" smtClean="0"/>
                        <a:t>OpSys</a:t>
                      </a:r>
                      <a:r>
                        <a:rPr lang="en-US" dirty="0" smtClean="0"/>
                        <a:t> == "LINUX") *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 Linux to</a:t>
                      </a:r>
                      <a:r>
                        <a:rPr lang="en-US" baseline="0" dirty="0" smtClean="0"/>
                        <a:t> Windows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 computers</a:t>
                      </a:r>
                      <a:r>
                        <a:rPr lang="en-US" baseline="0" dirty="0" smtClean="0"/>
                        <a:t> with more memory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032162"/>
            <a:ext cx="9144000" cy="39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9144000" cy="62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55841"/>
            <a:ext cx="9144000" cy="1736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76599" y="3059668"/>
            <a:ext cx="41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Reduce Power Consumption</a:t>
            </a:r>
          </a:p>
          <a:p>
            <a:pPr algn="just"/>
            <a:r>
              <a:rPr lang="en-US" dirty="0" smtClean="0"/>
              <a:t>Produce no impact on interactive machine users</a:t>
            </a:r>
          </a:p>
          <a:p>
            <a:pPr algn="just"/>
            <a:r>
              <a:rPr lang="en-US" dirty="0" smtClean="0"/>
              <a:t>Produce no impact on Condor users</a:t>
            </a:r>
          </a:p>
          <a:p>
            <a:pPr algn="just"/>
            <a:r>
              <a:rPr lang="en-US" dirty="0" smtClean="0"/>
              <a:t>Provide auditing on computing time used</a:t>
            </a:r>
          </a:p>
          <a:p>
            <a:pPr algn="just"/>
            <a:r>
              <a:rPr lang="en-US" dirty="0" smtClean="0"/>
              <a:t>On a cycle-scavenging Condor system.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All These Things can be done using Condor</a:t>
            </a:r>
          </a:p>
          <a:p>
            <a:pPr lvl="1" algn="just"/>
            <a:r>
              <a:rPr lang="en-US" dirty="0" smtClean="0"/>
              <a:t>So What’s new?</a:t>
            </a:r>
          </a:p>
          <a:p>
            <a:pPr algn="just"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Saving in Condor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Condor?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Nothing – Condor is “too good”, but…</a:t>
            </a:r>
          </a:p>
          <a:p>
            <a:pPr lvl="1"/>
            <a:r>
              <a:rPr lang="en-US" dirty="0" smtClean="0"/>
              <a:t>With a good administrator all this can be done</a:t>
            </a:r>
          </a:p>
          <a:p>
            <a:pPr lvl="1"/>
            <a:r>
              <a:rPr lang="en-US" dirty="0" smtClean="0"/>
              <a:t>With plenty of time this can be done</a:t>
            </a:r>
          </a:p>
          <a:p>
            <a:r>
              <a:rPr lang="en-US" dirty="0" smtClean="0"/>
              <a:t>Put another way</a:t>
            </a:r>
          </a:p>
          <a:p>
            <a:pPr lvl="1"/>
            <a:r>
              <a:rPr lang="en-US" dirty="0" smtClean="0"/>
              <a:t>Administrators are busy people</a:t>
            </a:r>
          </a:p>
          <a:p>
            <a:pPr lvl="1"/>
            <a:r>
              <a:rPr lang="en-US" dirty="0" smtClean="0"/>
              <a:t>They have plenty of other tasks to do other than monitor and tweak Condor which gets along with things just fine</a:t>
            </a:r>
          </a:p>
          <a:p>
            <a:r>
              <a:rPr lang="en-US" dirty="0" smtClean="0"/>
              <a:t>Most users don’t know enough Condor</a:t>
            </a:r>
          </a:p>
          <a:p>
            <a:pPr lvl="1"/>
            <a:r>
              <a:rPr lang="en-US" dirty="0" smtClean="0"/>
              <a:t>Can’t specify preferences over resources</a:t>
            </a:r>
          </a:p>
          <a:p>
            <a:pPr lvl="1"/>
            <a:r>
              <a:rPr lang="en-US" dirty="0" smtClean="0"/>
              <a:t>Only 3 users had done this at Newcastle – and one got it wrong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Saving in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rating (watts) and a PUE added to each worker description</a:t>
            </a:r>
          </a:p>
          <a:p>
            <a:r>
              <a:rPr lang="en-US" dirty="0" smtClean="0"/>
              <a:t>Rank equation needs to be added to each job submission</a:t>
            </a:r>
          </a:p>
          <a:p>
            <a:pPr algn="ctr">
              <a:buNone/>
            </a:pPr>
            <a:r>
              <a:rPr lang="en-US" dirty="0" smtClean="0"/>
              <a:t>Rank = flops/(PUE ∗ watts)</a:t>
            </a:r>
          </a:p>
          <a:p>
            <a:pPr lvl="1"/>
            <a:r>
              <a:rPr lang="en-US" dirty="0" smtClean="0"/>
              <a:t>Automatically added by our system</a:t>
            </a:r>
          </a:p>
          <a:p>
            <a:pPr lvl="1"/>
            <a:r>
              <a:rPr lang="en-US" dirty="0" smtClean="0"/>
              <a:t>And merged with user rank - if present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up and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our own computer power-down script</a:t>
            </a:r>
          </a:p>
          <a:p>
            <a:pPr lvl="1"/>
            <a:r>
              <a:rPr lang="en-US" dirty="0" smtClean="0"/>
              <a:t>When no-one is using the computer</a:t>
            </a:r>
          </a:p>
          <a:p>
            <a:pPr lvl="1"/>
            <a:r>
              <a:rPr lang="en-US" dirty="0" smtClean="0"/>
              <a:t>When no Condor jobs are running</a:t>
            </a:r>
          </a:p>
          <a:p>
            <a:r>
              <a:rPr lang="en-US" dirty="0" smtClean="0"/>
              <a:t>A persistent </a:t>
            </a:r>
            <a:r>
              <a:rPr lang="en-US" dirty="0" err="1" smtClean="0"/>
              <a:t>ClassAd</a:t>
            </a:r>
            <a:r>
              <a:rPr lang="en-US" dirty="0" smtClean="0"/>
              <a:t> is sent to Condor</a:t>
            </a:r>
          </a:p>
          <a:p>
            <a:pPr lvl="1"/>
            <a:r>
              <a:rPr lang="en-US" dirty="0" smtClean="0"/>
              <a:t>Indicates computer is powered down</a:t>
            </a:r>
          </a:p>
          <a:p>
            <a:r>
              <a:rPr lang="en-US" dirty="0" smtClean="0"/>
              <a:t>Rooster can power up the computer</a:t>
            </a:r>
          </a:p>
          <a:p>
            <a:pPr lvl="1"/>
            <a:r>
              <a:rPr lang="en-US" dirty="0" smtClean="0"/>
              <a:t>If a job description requests this</a:t>
            </a:r>
          </a:p>
          <a:p>
            <a:pPr lvl="1"/>
            <a:r>
              <a:rPr lang="en-US" dirty="0" smtClean="0"/>
              <a:t>This calls our wakeup 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down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suspend computers</a:t>
            </a:r>
          </a:p>
          <a:p>
            <a:r>
              <a:rPr lang="en-US" dirty="0" smtClean="0"/>
              <a:t>Windows can (wake up and) suspend for many reasons</a:t>
            </a:r>
          </a:p>
          <a:p>
            <a:pPr lvl="1"/>
            <a:r>
              <a:rPr lang="en-US" dirty="0" smtClean="0"/>
              <a:t>Not all under our control</a:t>
            </a:r>
          </a:p>
          <a:p>
            <a:pPr lvl="2"/>
            <a:r>
              <a:rPr lang="en-US" dirty="0" smtClean="0"/>
              <a:t>Anti-Virus updates, software updates</a:t>
            </a:r>
          </a:p>
          <a:p>
            <a:r>
              <a:rPr lang="en-US" dirty="0" smtClean="0"/>
              <a:t>We can catch many of these</a:t>
            </a:r>
          </a:p>
          <a:p>
            <a:pPr lvl="1"/>
            <a:r>
              <a:rPr lang="en-US" dirty="0" smtClean="0"/>
              <a:t>But ~20% we can’t</a:t>
            </a:r>
          </a:p>
          <a:p>
            <a:r>
              <a:rPr lang="en-US" dirty="0" smtClean="0"/>
              <a:t>We monitor the cluster for these</a:t>
            </a:r>
          </a:p>
          <a:p>
            <a:pPr lvl="1"/>
            <a:r>
              <a:rPr lang="en-US" dirty="0" smtClean="0"/>
              <a:t>Monitor </a:t>
            </a:r>
            <a:r>
              <a:rPr lang="en-US" dirty="0" err="1" smtClean="0"/>
              <a:t>condor_status</a:t>
            </a:r>
            <a:r>
              <a:rPr lang="en-US" dirty="0" smtClean="0"/>
              <a:t> for nodes which don’t update</a:t>
            </a:r>
          </a:p>
          <a:p>
            <a:pPr lvl="1"/>
            <a:r>
              <a:rPr lang="en-US" dirty="0" smtClean="0"/>
              <a:t>If a node fails to update ping it</a:t>
            </a:r>
          </a:p>
          <a:p>
            <a:pPr lvl="2"/>
            <a:r>
              <a:rPr lang="en-US" dirty="0" smtClean="0"/>
              <a:t>If it’s no longer there copy it’s last </a:t>
            </a:r>
            <a:r>
              <a:rPr lang="en-US" dirty="0" err="1" smtClean="0"/>
              <a:t>classad</a:t>
            </a:r>
            <a:r>
              <a:rPr lang="en-US" dirty="0" smtClean="0"/>
              <a:t> and post a fake replacement for a hibernating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DI?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Power saving in Condor</a:t>
            </a:r>
          </a:p>
          <a:p>
            <a:r>
              <a:rPr lang="en-US" dirty="0" smtClean="0"/>
              <a:t>Intelligent Power Management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Intelligent Power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Reduce Power Consumption</a:t>
            </a:r>
          </a:p>
          <a:p>
            <a:pPr algn="just"/>
            <a:r>
              <a:rPr lang="en-US" dirty="0" smtClean="0"/>
              <a:t>Produce no impact on interactive machine users</a:t>
            </a:r>
          </a:p>
          <a:p>
            <a:pPr algn="just"/>
            <a:r>
              <a:rPr lang="en-US" dirty="0" smtClean="0"/>
              <a:t>Produce no impact on Condor users</a:t>
            </a:r>
          </a:p>
          <a:p>
            <a:pPr algn="just"/>
            <a:r>
              <a:rPr lang="en-US" dirty="0" smtClean="0"/>
              <a:t>Provide auditing on computing time used</a:t>
            </a:r>
          </a:p>
          <a:p>
            <a:pPr algn="just"/>
            <a:r>
              <a:rPr lang="en-US" dirty="0" smtClean="0"/>
              <a:t>On a cycle-scavenging Condor system.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All These Things can be done using Condor</a:t>
            </a:r>
          </a:p>
          <a:p>
            <a:pPr lvl="1" algn="just"/>
            <a:r>
              <a:rPr lang="en-US" dirty="0" smtClean="0"/>
              <a:t>So What’s new?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Do this all in a more automatic ‘intelligent’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Arjuna's</a:t>
            </a:r>
            <a:r>
              <a:rPr lang="en-US" dirty="0" smtClean="0"/>
              <a:t> Agility is a federation tool</a:t>
            </a:r>
          </a:p>
          <a:p>
            <a:pPr lvl="1"/>
            <a:r>
              <a:rPr lang="en-US" dirty="0" smtClean="0"/>
              <a:t>Often used with Cloud Computing Platforms</a:t>
            </a:r>
          </a:p>
          <a:p>
            <a:r>
              <a:rPr lang="en-US" dirty="0" smtClean="0"/>
              <a:t>Support structuring of the Cloud into federated sub-clouds through Service </a:t>
            </a:r>
          </a:p>
          <a:p>
            <a:endParaRPr lang="en-US" dirty="0" smtClean="0"/>
          </a:p>
        </p:txBody>
      </p:sp>
      <p:pic>
        <p:nvPicPr>
          <p:cNvPr id="4" name="Picture 3" descr="agil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55575" y="0"/>
            <a:ext cx="2312778" cy="1197480"/>
          </a:xfrm>
          <a:prstGeom prst="rect">
            <a:avLst/>
          </a:prstGeom>
        </p:spPr>
      </p:pic>
      <p:pic>
        <p:nvPicPr>
          <p:cNvPr id="5" name="Picture 4" descr="Agil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60" y="3836643"/>
            <a:ext cx="4152256" cy="3021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317" y="3188382"/>
            <a:ext cx="4550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 Agreements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 User configured (or implemented) policies can be installed to manage the interaction via Service 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6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Using Agility to provide intelligent management between parts of Condor</a:t>
            </a:r>
          </a:p>
          <a:p>
            <a:r>
              <a:rPr lang="en-US" dirty="0" smtClean="0"/>
              <a:t>Adding in Rank</a:t>
            </a:r>
          </a:p>
          <a:p>
            <a:r>
              <a:rPr lang="en-US" dirty="0" smtClean="0"/>
              <a:t>Deciding if a user has the right to power up computers</a:t>
            </a:r>
          </a:p>
          <a:p>
            <a:r>
              <a:rPr lang="en-US" dirty="0" smtClean="0"/>
              <a:t>Monitoring activity and looking for anomalous behavior</a:t>
            </a:r>
          </a:p>
          <a:p>
            <a:r>
              <a:rPr lang="en-US" dirty="0" smtClean="0"/>
              <a:t>Behavior is modified by the addition of new Agility policies</a:t>
            </a:r>
          </a:p>
          <a:p>
            <a:pPr lvl="1"/>
            <a:r>
              <a:rPr lang="en-US" dirty="0" smtClean="0"/>
              <a:t>A Service Agreement change will be accepted only if no Policy rejects it and at least one Policy accepts it</a:t>
            </a:r>
          </a:p>
          <a:p>
            <a:pPr lvl="1"/>
            <a:r>
              <a:rPr lang="en-US" dirty="0" smtClean="0"/>
              <a:t>Modification of Agility policies can lead to modification of the condor policies and/or modification of incoming jobs</a:t>
            </a:r>
          </a:p>
          <a:p>
            <a:r>
              <a:rPr lang="en-US" dirty="0" smtClean="0"/>
              <a:t>Audit individuals' worker usage for potential billing </a:t>
            </a:r>
          </a:p>
          <a:p>
            <a:endParaRPr lang="en-US" dirty="0"/>
          </a:p>
        </p:txBody>
      </p:sp>
      <p:pic>
        <p:nvPicPr>
          <p:cNvPr id="4" name="Picture 3" descr="agil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55575" y="0"/>
            <a:ext cx="2312778" cy="119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pic>
        <p:nvPicPr>
          <p:cNvPr id="7" name="Content Placeholder 6" descr="arch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89" b="-1189"/>
              <a:stretch>
                <a:fillRect/>
              </a:stretch>
            </p:blipFill>
          </mc:Choice>
          <mc:Fallback>
            <p:blipFill>
              <a:blip r:embed="rId3"/>
              <a:srcRect t="-1189" b="-1189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 Route</a:t>
            </a:r>
            <a:endParaRPr lang="en-US" dirty="0"/>
          </a:p>
        </p:txBody>
      </p:sp>
      <p:pic>
        <p:nvPicPr>
          <p:cNvPr id="10" name="Content Placeholder 9" descr="Architectur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28" r="-128"/>
              <a:stretch>
                <a:fillRect/>
              </a:stretch>
            </p:blipFill>
          </mc:Choice>
          <mc:Fallback>
            <p:blipFill>
              <a:blip r:embed="rId3"/>
              <a:srcRect l="-128" r="-128"/>
              <a:stretch>
                <a:fillRect/>
              </a:stretch>
            </p:blipFill>
          </mc:Fallback>
        </mc:AlternateContent>
        <p:spPr>
          <a:xfrm>
            <a:off x="142594" y="1600200"/>
            <a:ext cx="8847963" cy="4866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6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Favor Energy efficient computers</a:t>
            </a:r>
          </a:p>
          <a:p>
            <a:pPr lvl="1"/>
            <a:r>
              <a:rPr lang="en-US" dirty="0" smtClean="0"/>
              <a:t>Unless user states otherwise</a:t>
            </a:r>
          </a:p>
          <a:p>
            <a:r>
              <a:rPr lang="en-US" dirty="0" smtClean="0"/>
              <a:t>Prioritize submissions</a:t>
            </a:r>
          </a:p>
          <a:p>
            <a:pPr lvl="1"/>
            <a:r>
              <a:rPr lang="en-US" dirty="0" smtClean="0"/>
              <a:t>Professors over PhD’s</a:t>
            </a:r>
          </a:p>
          <a:p>
            <a:r>
              <a:rPr lang="en-US" dirty="0" smtClean="0"/>
              <a:t>Mark and manage Rogue jobs</a:t>
            </a:r>
          </a:p>
          <a:p>
            <a:pPr lvl="1"/>
            <a:r>
              <a:rPr lang="en-US" dirty="0" smtClean="0"/>
              <a:t>Jobs that have executed for too long</a:t>
            </a:r>
          </a:p>
          <a:p>
            <a:pPr lvl="1"/>
            <a:r>
              <a:rPr lang="en-US" dirty="0" smtClean="0"/>
              <a:t>Jobs that have been restarted too many times</a:t>
            </a:r>
          </a:p>
          <a:p>
            <a:pPr lvl="1"/>
            <a:r>
              <a:rPr lang="en-US" dirty="0" smtClean="0"/>
              <a:t>Jobs incorrectly submitted</a:t>
            </a:r>
          </a:p>
          <a:p>
            <a:r>
              <a:rPr lang="en-US" dirty="0" smtClean="0"/>
              <a:t>Backlog reduction</a:t>
            </a:r>
          </a:p>
          <a:p>
            <a:pPr lvl="1"/>
            <a:r>
              <a:rPr lang="en-US" dirty="0" smtClean="0"/>
              <a:t>Modify above policy to deal with backlogs</a:t>
            </a:r>
          </a:p>
          <a:p>
            <a:r>
              <a:rPr lang="en-US" dirty="0" smtClean="0"/>
              <a:t>Auditing</a:t>
            </a:r>
          </a:p>
          <a:p>
            <a:pPr lvl="1"/>
            <a:r>
              <a:rPr lang="en-US" dirty="0" smtClean="0"/>
              <a:t>Provide auditing for all jobs (per –user, -group, -school, -faculty,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71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Agility stores all attempted job runs. We can use this to provide audits of computer use</a:t>
            </a:r>
          </a:p>
          <a:p>
            <a:r>
              <a:rPr lang="en-US" dirty="0" smtClean="0"/>
              <a:t>A job which takes </a:t>
            </a:r>
            <a:r>
              <a:rPr lang="en-US" dirty="0" err="1" smtClean="0"/>
              <a:t>n</a:t>
            </a:r>
            <a:r>
              <a:rPr lang="en-US" dirty="0" smtClean="0"/>
              <a:t> attempts to run consumes power of:</a:t>
            </a:r>
          </a:p>
          <a:p>
            <a:endParaRPr lang="en-US" sz="7400" dirty="0" smtClean="0"/>
          </a:p>
          <a:p>
            <a:pPr lvl="1"/>
            <a:r>
              <a:rPr lang="en-US" dirty="0" smtClean="0"/>
              <a:t>Do we include evicted job time?</a:t>
            </a:r>
          </a:p>
          <a:p>
            <a:r>
              <a:rPr lang="en-US" dirty="0" smtClean="0"/>
              <a:t>Can produce audit on user, group, school or university</a:t>
            </a:r>
            <a:endParaRPr lang="en-US" dirty="0"/>
          </a:p>
        </p:txBody>
      </p:sp>
      <p:pic>
        <p:nvPicPr>
          <p:cNvPr id="4" name="Picture 3" descr="equ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0761" y="3543382"/>
            <a:ext cx="5077156" cy="92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Federating between Condor Pools</a:t>
            </a:r>
          </a:p>
          <a:p>
            <a:r>
              <a:rPr lang="en-US" dirty="0" smtClean="0"/>
              <a:t>Federating with the Cloud – Cloud Bursting</a:t>
            </a:r>
          </a:p>
          <a:p>
            <a:r>
              <a:rPr lang="en-US" dirty="0" smtClean="0"/>
              <a:t>Resource profiling</a:t>
            </a:r>
          </a:p>
          <a:p>
            <a:pPr lvl="1"/>
            <a:r>
              <a:rPr lang="en-US" dirty="0" smtClean="0"/>
              <a:t>Working out when resources are idle and for how long</a:t>
            </a:r>
          </a:p>
          <a:p>
            <a:r>
              <a:rPr lang="en-US" dirty="0" smtClean="0"/>
              <a:t>Job profiling</a:t>
            </a:r>
          </a:p>
          <a:p>
            <a:pPr lvl="1"/>
            <a:r>
              <a:rPr lang="en-US" dirty="0" smtClean="0"/>
              <a:t>Try to estimate job lengths for users</a:t>
            </a:r>
          </a:p>
          <a:p>
            <a:r>
              <a:rPr lang="en-US" dirty="0" smtClean="0"/>
              <a:t>Dedicated workers for evictees</a:t>
            </a:r>
          </a:p>
          <a:p>
            <a:r>
              <a:rPr lang="en-US" dirty="0" smtClean="0"/>
              <a:t>Running jobs on computers with active users</a:t>
            </a:r>
          </a:p>
          <a:p>
            <a:r>
              <a:rPr lang="en-US" dirty="0" smtClean="0"/>
              <a:t>Education of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 is good</a:t>
            </a:r>
          </a:p>
          <a:p>
            <a:pPr lvl="1"/>
            <a:r>
              <a:rPr lang="en-US" dirty="0" smtClean="0"/>
              <a:t>Most users aren’t as good</a:t>
            </a:r>
          </a:p>
          <a:p>
            <a:pPr lvl="1"/>
            <a:r>
              <a:rPr lang="en-US" dirty="0" smtClean="0"/>
              <a:t>System administrators are busy</a:t>
            </a:r>
          </a:p>
          <a:p>
            <a:pPr lvl="1"/>
            <a:r>
              <a:rPr lang="en-US" dirty="0" smtClean="0"/>
              <a:t>They need tooling to automatically monitor and tweak the setup</a:t>
            </a:r>
          </a:p>
          <a:p>
            <a:r>
              <a:rPr lang="en-US" dirty="0" smtClean="0"/>
              <a:t>This along with preferring power efficient computers and turning off computers can save a lot of energy (and money)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858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Society</a:t>
            </a:r>
            <a:r>
              <a:rPr lang="en-US" sz="1600" dirty="0" smtClean="0"/>
              <a:t> is increasingly dependent on digital technologies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1600" dirty="0" smtClean="0"/>
              <a:t>	energy, transport, healthcare, commerce, engineering….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1600" dirty="0" smtClean="0"/>
              <a:t>	How can Newcastle researchers develop and harness these</a:t>
            </a:r>
            <a:br>
              <a:rPr lang="en-US" sz="1600" dirty="0" smtClean="0"/>
            </a:br>
            <a:r>
              <a:rPr lang="en-US" sz="1600" dirty="0" smtClean="0"/>
              <a:t>technologies to shape the future for everyone's benefit?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2400" dirty="0" smtClean="0"/>
              <a:t>Research</a:t>
            </a:r>
            <a:r>
              <a:rPr lang="en-US" sz="1600" dirty="0" smtClean="0"/>
              <a:t> is increasingly dependent on digital technologies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1600" dirty="0" smtClean="0"/>
              <a:t>	record, store,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, model, share, </a:t>
            </a:r>
            <a:r>
              <a:rPr lang="en-US" sz="1600" dirty="0" err="1" smtClean="0"/>
              <a:t>visualise</a:t>
            </a:r>
            <a:r>
              <a:rPr lang="en-US" sz="1600" dirty="0" smtClean="0"/>
              <a:t>..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1600" dirty="0" smtClean="0"/>
              <a:t>	How can Newcastle researchers harness these technologies to do new, innovative research?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400" dirty="0" smtClean="0"/>
              <a:t>Institute Goals</a:t>
            </a:r>
          </a:p>
          <a:p>
            <a:r>
              <a:rPr lang="en-GB" sz="1600" dirty="0" smtClean="0"/>
              <a:t>Facilitate Internationally-Leading Research</a:t>
            </a:r>
          </a:p>
          <a:p>
            <a:pPr lvl="1"/>
            <a:r>
              <a:rPr lang="en-GB" sz="1400" dirty="0" smtClean="0"/>
              <a:t>innovative, exciting, pioneering</a:t>
            </a:r>
          </a:p>
          <a:p>
            <a:pPr lvl="1"/>
            <a:r>
              <a:rPr lang="en-GB" sz="1400" dirty="0" smtClean="0"/>
              <a:t>impact on researchers &amp; society</a:t>
            </a:r>
          </a:p>
          <a:p>
            <a:r>
              <a:rPr lang="en-GB" sz="1600" dirty="0" smtClean="0"/>
              <a:t>Thriving, Inter-Disciplinary Research Community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14" name="Content Placeholder 13" descr="uk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rcRect l="-1527" r="-1527"/>
              <a:stretch>
                <a:fillRect/>
              </a:stretch>
            </p:blipFill>
          </mc:Choice>
          <mc:Fallback>
            <p:blipFill>
              <a:blip r:embed="rId4"/>
              <a:srcRect l="-1527" r="-1527"/>
              <a:stretch>
                <a:fillRect/>
              </a:stretch>
            </p:blipFill>
          </mc:Fallback>
        </mc:AlternateContent>
        <p:spPr>
          <a:xfrm>
            <a:off x="6431694" y="1600200"/>
            <a:ext cx="2255105" cy="2527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stephen.mcgough@ncl.ac.uk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at Newcastle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open access</a:t>
            </a:r>
            <a:r>
              <a:rPr lang="en-US" dirty="0" smtClean="0"/>
              <a:t> cluster computers </a:t>
            </a:r>
            <a:r>
              <a:rPr lang="en-US" dirty="0" smtClean="0"/>
              <a:t>around campus</a:t>
            </a:r>
          </a:p>
          <a:p>
            <a:pPr lvl="1"/>
            <a:r>
              <a:rPr lang="en-US" dirty="0" smtClean="0"/>
              <a:t>~ 1300 Computers Windows Based</a:t>
            </a:r>
          </a:p>
          <a:p>
            <a:pPr lvl="1"/>
            <a:r>
              <a:rPr lang="en-US" dirty="0" smtClean="0"/>
              <a:t>~ 250 Computers Linux Based</a:t>
            </a:r>
          </a:p>
          <a:p>
            <a:r>
              <a:rPr lang="en-US" dirty="0" smtClean="0"/>
              <a:t>Using Staff Desktops</a:t>
            </a:r>
          </a:p>
          <a:p>
            <a:pPr lvl="1"/>
            <a:r>
              <a:rPr lang="en-US" dirty="0" smtClean="0"/>
              <a:t>~ 3000 Computers (not all Condor enabled – yet!)</a:t>
            </a:r>
          </a:p>
          <a:p>
            <a:r>
              <a:rPr lang="en-US" dirty="0" smtClean="0"/>
              <a:t>Using dedicated resources</a:t>
            </a:r>
          </a:p>
          <a:p>
            <a:pPr lvl="1"/>
            <a:r>
              <a:rPr lang="en-US" dirty="0" smtClean="0"/>
              <a:t>~</a:t>
            </a:r>
            <a:r>
              <a:rPr lang="en-US" dirty="0" smtClean="0"/>
              <a:t> 200 </a:t>
            </a:r>
            <a:r>
              <a:rPr lang="en-US" dirty="0" smtClean="0"/>
              <a:t>Computers in research groups around Campus</a:t>
            </a:r>
          </a:p>
          <a:p>
            <a:r>
              <a:rPr lang="en-US" dirty="0" smtClean="0"/>
              <a:t>All computers at least dual core, moving to quad</a:t>
            </a:r>
          </a:p>
          <a:p>
            <a:pPr lvl="1"/>
            <a:r>
              <a:rPr lang="en-US" dirty="0" smtClean="0"/>
              <a:t>~ 6000 – 10000 core cluster</a:t>
            </a:r>
          </a:p>
          <a:p>
            <a:r>
              <a:rPr lang="en-US" dirty="0" smtClean="0"/>
              <a:t>Condor originally installed 5 years ago as ‘unsupported’ service. Now we’re making it a supported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Efficiency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66815"/>
          </a:xfrm>
        </p:spPr>
        <p:txBody>
          <a:bodyPr>
            <a:noAutofit/>
          </a:bodyPr>
          <a:lstStyle/>
          <a:p>
            <a:r>
              <a:rPr lang="en-US" sz="2400" dirty="0" smtClean="0"/>
              <a:t>Power Efficiency:</a:t>
            </a:r>
          </a:p>
          <a:p>
            <a:pPr algn="ctr">
              <a:buNone/>
            </a:pPr>
            <a:r>
              <a:rPr lang="en-US" sz="2400" dirty="0" smtClean="0"/>
              <a:t>efficiency = flops/(PUE ∗ watts)</a:t>
            </a:r>
          </a:p>
          <a:p>
            <a:r>
              <a:rPr lang="en-US" sz="2400" dirty="0" smtClean="0"/>
              <a:t>Flops/watts – pre-determined</a:t>
            </a:r>
          </a:p>
          <a:p>
            <a:pPr lvl="1"/>
            <a:r>
              <a:rPr lang="en-US" sz="2000" dirty="0" smtClean="0"/>
              <a:t>Average value used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Power Usage Effectiveness (PUE) – depends on location of computer (and time)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65192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Ultraslim</a:t>
                      </a:r>
                      <a:r>
                        <a:rPr lang="en-US" dirty="0" smtClean="0"/>
                        <a:t> Desktop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CAD</a:t>
                      </a:r>
                      <a:r>
                        <a:rPr lang="en-US" baseline="0" dirty="0" smtClean="0"/>
                        <a:t>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Locations</a:t>
            </a:r>
            <a:endParaRPr lang="en-US" dirty="0"/>
          </a:p>
        </p:txBody>
      </p:sp>
      <p:pic>
        <p:nvPicPr>
          <p:cNvPr id="4" name="Content Placeholder 3" descr="computer_ma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6629" r="-26629"/>
              <a:stretch>
                <a:fillRect/>
              </a:stretch>
            </p:blipFill>
          </mc:Choice>
          <mc:Fallback>
            <p:blipFill>
              <a:blip r:embed="rId3"/>
              <a:srcRect l="-26629" r="-26629"/>
              <a:stretch>
                <a:fillRect/>
              </a:stretch>
            </p:blipFill>
          </mc:Fallback>
        </mc:AlternateContent>
        <p:spPr>
          <a:xfrm>
            <a:off x="0" y="1184619"/>
            <a:ext cx="9264658" cy="5095205"/>
          </a:xfrm>
        </p:spPr>
      </p:pic>
      <p:grpSp>
        <p:nvGrpSpPr>
          <p:cNvPr id="9" name="Group 8"/>
          <p:cNvGrpSpPr/>
          <p:nvPr/>
        </p:nvGrpSpPr>
        <p:grpSpPr>
          <a:xfrm>
            <a:off x="512692" y="3518566"/>
            <a:ext cx="4159807" cy="1945697"/>
            <a:chOff x="512692" y="3518566"/>
            <a:chExt cx="4159807" cy="19456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12692" y="3518566"/>
              <a:ext cx="4159807" cy="1945697"/>
            </a:xfrm>
            <a:prstGeom prst="wedgeRoundRectCallout">
              <a:avLst>
                <a:gd name="adj1" fmla="val 37644"/>
                <a:gd name="adj2" fmla="val -774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Old Library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Basement Cluster room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Needs heating all year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PUE &lt; 1 (offset heat from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computers against room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heating)</a:t>
              </a:r>
            </a:p>
          </p:txBody>
        </p:sp>
        <p:pic>
          <p:nvPicPr>
            <p:cNvPr id="6" name="Picture 5" descr="Untitl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7978" y="3775875"/>
              <a:ext cx="1863725" cy="14446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824899" y="3274803"/>
            <a:ext cx="4159807" cy="1945697"/>
            <a:chOff x="4824899" y="3274803"/>
            <a:chExt cx="4159807" cy="1945697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4824899" y="3274803"/>
              <a:ext cx="4159807" cy="1945697"/>
            </a:xfrm>
            <a:prstGeom prst="wedgeRoundRectCallout">
              <a:avLst>
                <a:gd name="adj1" fmla="val -45829"/>
                <a:gd name="adj2" fmla="val -7146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MSc</a:t>
              </a:r>
              <a:r>
                <a:rPr lang="en-US" b="1" dirty="0" smtClean="0">
                  <a:solidFill>
                    <a:schemeClr val="tx1"/>
                  </a:solidFill>
                </a:rPr>
                <a:t> Computing Cluster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South facing cluster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room in High tower.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PUE &gt; 1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(needs air-con all year)</a:t>
              </a:r>
            </a:p>
          </p:txBody>
        </p:sp>
        <p:pic>
          <p:nvPicPr>
            <p:cNvPr id="8" name="Picture 7" descr="SANY110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6275" y="3775876"/>
              <a:ext cx="1959224" cy="1283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94322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has strong desire to power down computers to save energy (money)</a:t>
            </a:r>
          </a:p>
          <a:p>
            <a:r>
              <a:rPr lang="en-US" dirty="0" smtClean="0"/>
              <a:t>If a computer is not ‘working’ it should be powered down.</a:t>
            </a:r>
            <a:endParaRPr lang="en-US" dirty="0"/>
          </a:p>
        </p:txBody>
      </p:sp>
      <p:pic>
        <p:nvPicPr>
          <p:cNvPr id="4" name="Picture 3" descr="up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5254" y="3842620"/>
            <a:ext cx="3111500" cy="1574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14660" y="4276046"/>
            <a:ext cx="965651" cy="7526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owered up Comput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311" y="3877959"/>
            <a:ext cx="3005358" cy="149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3798" y="5607570"/>
            <a:ext cx="205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XP Cluster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9753" y="560757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7 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Template_top.potx</Template>
  <TotalTime>1290</TotalTime>
  <Words>1466</Words>
  <Application>Microsoft Macintosh PowerPoint</Application>
  <PresentationFormat>On-screen Show (4:3)</PresentationFormat>
  <Paragraphs>286</Paragraphs>
  <Slides>30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Template_top</vt:lpstr>
      <vt:lpstr>Intelligent Power Management over Large Clusters</vt:lpstr>
      <vt:lpstr>Overview</vt:lpstr>
      <vt:lpstr>What is the DI?</vt:lpstr>
      <vt:lpstr>Background</vt:lpstr>
      <vt:lpstr>Condor at Newcastle</vt:lpstr>
      <vt:lpstr>Power Efficiency of Computers</vt:lpstr>
      <vt:lpstr>Cluster Locations</vt:lpstr>
      <vt:lpstr>Motivation</vt:lpstr>
      <vt:lpstr>Motivation</vt:lpstr>
      <vt:lpstr>Motivation</vt:lpstr>
      <vt:lpstr>Motivation</vt:lpstr>
      <vt:lpstr>Average Wasted Time</vt:lpstr>
      <vt:lpstr>Rank</vt:lpstr>
      <vt:lpstr>Aims</vt:lpstr>
      <vt:lpstr>Power Saving in Condor</vt:lpstr>
      <vt:lpstr>What’s Wrong With Condor?</vt:lpstr>
      <vt:lpstr>Power Saving in Condor</vt:lpstr>
      <vt:lpstr>Powering up and down</vt:lpstr>
      <vt:lpstr>Powering down Windows</vt:lpstr>
      <vt:lpstr>Intelligent Power Management</vt:lpstr>
      <vt:lpstr>Aims</vt:lpstr>
      <vt:lpstr>Slide 22</vt:lpstr>
      <vt:lpstr>Slide 23</vt:lpstr>
      <vt:lpstr>General Architecture</vt:lpstr>
      <vt:lpstr>Job Submission Route</vt:lpstr>
      <vt:lpstr>Defined Policy</vt:lpstr>
      <vt:lpstr>Auditing</vt:lpstr>
      <vt:lpstr>Future Policy</vt:lpstr>
      <vt:lpstr>Conclusion</vt:lpstr>
      <vt:lpstr>Questions?</vt:lpstr>
    </vt:vector>
  </TitlesOfParts>
  <Company>Imperial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Power Management over large Clusters</dc:title>
  <dc:creator>Stephen McGough</dc:creator>
  <cp:lastModifiedBy>Stephen McGough</cp:lastModifiedBy>
  <cp:revision>19</cp:revision>
  <dcterms:created xsi:type="dcterms:W3CDTF">2011-05-05T15:58:47Z</dcterms:created>
  <dcterms:modified xsi:type="dcterms:W3CDTF">2011-05-05T16:06:23Z</dcterms:modified>
</cp:coreProperties>
</file>