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4"/>
  </p:notesMasterIdLst>
  <p:handoutMasterIdLst>
    <p:handoutMasterId r:id="rId25"/>
  </p:handoutMasterIdLst>
  <p:sldIdLst>
    <p:sldId id="257" r:id="rId2"/>
    <p:sldId id="279" r:id="rId3"/>
    <p:sldId id="286" r:id="rId4"/>
    <p:sldId id="270" r:id="rId5"/>
    <p:sldId id="271" r:id="rId6"/>
    <p:sldId id="272" r:id="rId7"/>
    <p:sldId id="273" r:id="rId8"/>
    <p:sldId id="274" r:id="rId9"/>
    <p:sldId id="275" r:id="rId10"/>
    <p:sldId id="277" r:id="rId11"/>
    <p:sldId id="276" r:id="rId12"/>
    <p:sldId id="278" r:id="rId13"/>
    <p:sldId id="258" r:id="rId14"/>
    <p:sldId id="283" r:id="rId15"/>
    <p:sldId id="280" r:id="rId16"/>
    <p:sldId id="281" r:id="rId17"/>
    <p:sldId id="282" r:id="rId18"/>
    <p:sldId id="287" r:id="rId19"/>
    <p:sldId id="284" r:id="rId20"/>
    <p:sldId id="288" r:id="rId21"/>
    <p:sldId id="285" r:id="rId22"/>
    <p:sldId id="289" r:id="rId23"/>
  </p:sldIdLst>
  <p:sldSz cx="9144000" cy="6858000" type="screen4x3"/>
  <p:notesSz cx="6858000" cy="9144000"/>
  <p:defaultTextStyle>
    <a:defPPr>
      <a:defRPr lang="en-US"/>
    </a:defPPr>
    <a:lvl1pPr algn="l" rtl="0" eaLnBrk="0" fontAlgn="base" hangingPunct="0">
      <a:spcBef>
        <a:spcPct val="50000"/>
      </a:spcBef>
      <a:spcAft>
        <a:spcPct val="0"/>
      </a:spcAft>
      <a:defRPr sz="1400" kern="1200">
        <a:solidFill>
          <a:srgbClr val="0039A6"/>
        </a:solidFill>
        <a:latin typeface="Impact" pitchFamily="34" charset="0"/>
        <a:ea typeface="ＭＳ Ｐゴシック" pitchFamily="-80" charset="-128"/>
        <a:cs typeface="+mn-cs"/>
      </a:defRPr>
    </a:lvl1pPr>
    <a:lvl2pPr marL="457200" algn="l" rtl="0" eaLnBrk="0" fontAlgn="base" hangingPunct="0">
      <a:spcBef>
        <a:spcPct val="50000"/>
      </a:spcBef>
      <a:spcAft>
        <a:spcPct val="0"/>
      </a:spcAft>
      <a:defRPr sz="1400" kern="1200">
        <a:solidFill>
          <a:srgbClr val="0039A6"/>
        </a:solidFill>
        <a:latin typeface="Impact" pitchFamily="34" charset="0"/>
        <a:ea typeface="ＭＳ Ｐゴシック" pitchFamily="-80" charset="-128"/>
        <a:cs typeface="+mn-cs"/>
      </a:defRPr>
    </a:lvl2pPr>
    <a:lvl3pPr marL="914400" algn="l" rtl="0" eaLnBrk="0" fontAlgn="base" hangingPunct="0">
      <a:spcBef>
        <a:spcPct val="50000"/>
      </a:spcBef>
      <a:spcAft>
        <a:spcPct val="0"/>
      </a:spcAft>
      <a:defRPr sz="1400" kern="1200">
        <a:solidFill>
          <a:srgbClr val="0039A6"/>
        </a:solidFill>
        <a:latin typeface="Impact" pitchFamily="34" charset="0"/>
        <a:ea typeface="ＭＳ Ｐゴシック" pitchFamily="-80" charset="-128"/>
        <a:cs typeface="+mn-cs"/>
      </a:defRPr>
    </a:lvl3pPr>
    <a:lvl4pPr marL="1371600" algn="l" rtl="0" eaLnBrk="0" fontAlgn="base" hangingPunct="0">
      <a:spcBef>
        <a:spcPct val="50000"/>
      </a:spcBef>
      <a:spcAft>
        <a:spcPct val="0"/>
      </a:spcAft>
      <a:defRPr sz="1400" kern="1200">
        <a:solidFill>
          <a:srgbClr val="0039A6"/>
        </a:solidFill>
        <a:latin typeface="Impact" pitchFamily="34" charset="0"/>
        <a:ea typeface="ＭＳ Ｐゴシック" pitchFamily="-80" charset="-128"/>
        <a:cs typeface="+mn-cs"/>
      </a:defRPr>
    </a:lvl4pPr>
    <a:lvl5pPr marL="1828800" algn="l" rtl="0" eaLnBrk="0" fontAlgn="base" hangingPunct="0">
      <a:spcBef>
        <a:spcPct val="50000"/>
      </a:spcBef>
      <a:spcAft>
        <a:spcPct val="0"/>
      </a:spcAft>
      <a:defRPr sz="1400" kern="1200">
        <a:solidFill>
          <a:srgbClr val="0039A6"/>
        </a:solidFill>
        <a:latin typeface="Impact" pitchFamily="34" charset="0"/>
        <a:ea typeface="ＭＳ Ｐゴシック" pitchFamily="-80" charset="-128"/>
        <a:cs typeface="+mn-cs"/>
      </a:defRPr>
    </a:lvl5pPr>
    <a:lvl6pPr marL="2286000" algn="l" defTabSz="914400" rtl="0" eaLnBrk="1" latinLnBrk="0" hangingPunct="1">
      <a:defRPr sz="1400" kern="1200">
        <a:solidFill>
          <a:srgbClr val="0039A6"/>
        </a:solidFill>
        <a:latin typeface="Impact" pitchFamily="34" charset="0"/>
        <a:ea typeface="ＭＳ Ｐゴシック" pitchFamily="-80" charset="-128"/>
        <a:cs typeface="+mn-cs"/>
      </a:defRPr>
    </a:lvl6pPr>
    <a:lvl7pPr marL="2743200" algn="l" defTabSz="914400" rtl="0" eaLnBrk="1" latinLnBrk="0" hangingPunct="1">
      <a:defRPr sz="1400" kern="1200">
        <a:solidFill>
          <a:srgbClr val="0039A6"/>
        </a:solidFill>
        <a:latin typeface="Impact" pitchFamily="34" charset="0"/>
        <a:ea typeface="ＭＳ Ｐゴシック" pitchFamily="-80" charset="-128"/>
        <a:cs typeface="+mn-cs"/>
      </a:defRPr>
    </a:lvl7pPr>
    <a:lvl8pPr marL="3200400" algn="l" defTabSz="914400" rtl="0" eaLnBrk="1" latinLnBrk="0" hangingPunct="1">
      <a:defRPr sz="1400" kern="1200">
        <a:solidFill>
          <a:srgbClr val="0039A6"/>
        </a:solidFill>
        <a:latin typeface="Impact" pitchFamily="34" charset="0"/>
        <a:ea typeface="ＭＳ Ｐゴシック" pitchFamily="-80" charset="-128"/>
        <a:cs typeface="+mn-cs"/>
      </a:defRPr>
    </a:lvl8pPr>
    <a:lvl9pPr marL="3657600" algn="l" defTabSz="914400" rtl="0" eaLnBrk="1" latinLnBrk="0" hangingPunct="1">
      <a:defRPr sz="1400" kern="1200">
        <a:solidFill>
          <a:srgbClr val="0039A6"/>
        </a:solidFill>
        <a:latin typeface="Impact" pitchFamily="34" charset="0"/>
        <a:ea typeface="ＭＳ Ｐゴシック"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7C80"/>
    <a:srgbClr val="124A91"/>
    <a:srgbClr val="005DAA"/>
    <a:srgbClr val="89C4FF"/>
    <a:srgbClr val="0039A6"/>
    <a:srgbClr val="173F82"/>
    <a:srgbClr val="00448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5971" autoAdjust="0"/>
  </p:normalViewPr>
  <p:slideViewPr>
    <p:cSldViewPr snapToGrid="0">
      <p:cViewPr>
        <p:scale>
          <a:sx n="98" d="100"/>
          <a:sy n="98" d="100"/>
        </p:scale>
        <p:origin x="-4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solidFill>
                  <a:schemeClr val="tx1"/>
                </a:solidFill>
                <a:latin typeface="Arial" charset="0"/>
              </a:defRPr>
            </a:lvl1pPr>
          </a:lstStyle>
          <a:p>
            <a:endParaRPr lang="en-US" dirty="0"/>
          </a:p>
        </p:txBody>
      </p:sp>
      <p:sp>
        <p:nvSpPr>
          <p:cNvPr id="583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latin typeface="Arial" charset="0"/>
              </a:defRPr>
            </a:lvl1pPr>
          </a:lstStyle>
          <a:p>
            <a:endParaRPr lang="en-US" dirty="0"/>
          </a:p>
        </p:txBody>
      </p:sp>
      <p:sp>
        <p:nvSpPr>
          <p:cNvPr id="583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solidFill>
                  <a:schemeClr val="tx1"/>
                </a:solidFill>
                <a:latin typeface="Arial" charset="0"/>
              </a:defRPr>
            </a:lvl1pPr>
          </a:lstStyle>
          <a:p>
            <a:endParaRPr lang="en-US" dirty="0"/>
          </a:p>
        </p:txBody>
      </p:sp>
      <p:sp>
        <p:nvSpPr>
          <p:cNvPr id="583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latin typeface="Arial" charset="0"/>
              </a:defRPr>
            </a:lvl1pPr>
          </a:lstStyle>
          <a:p>
            <a:fld id="{9B07193F-0EA7-4C13-8135-32BAC74C0A1A}" type="slidenum">
              <a:rPr lang="en-US"/>
              <a:pPr/>
              <a:t>‹#›</a:t>
            </a:fld>
            <a:endParaRPr lang="en-US" dirty="0"/>
          </a:p>
        </p:txBody>
      </p:sp>
    </p:spTree>
    <p:extLst>
      <p:ext uri="{BB962C8B-B14F-4D97-AF65-F5344CB8AC3E}">
        <p14:creationId xmlns:p14="http://schemas.microsoft.com/office/powerpoint/2010/main" val="2662388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0"/>
              </a:spcBef>
              <a:defRPr sz="1200">
                <a:solidFill>
                  <a:schemeClr val="tx1"/>
                </a:solidFill>
                <a:latin typeface="Arial" charset="0"/>
              </a:defRPr>
            </a:lvl1pPr>
          </a:lstStyle>
          <a:p>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latin typeface="Arial" charset="0"/>
              </a:defRPr>
            </a:lvl1pPr>
          </a:lstStyle>
          <a:p>
            <a:endParaRPr lang="en-US" dirty="0"/>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0"/>
              </a:spcBef>
              <a:defRPr sz="1200">
                <a:solidFill>
                  <a:schemeClr val="tx1"/>
                </a:solidFill>
                <a:latin typeface="Arial" charset="0"/>
              </a:defRPr>
            </a:lvl1pPr>
          </a:lstStyle>
          <a:p>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latin typeface="Arial" charset="0"/>
              </a:defRPr>
            </a:lvl1pPr>
          </a:lstStyle>
          <a:p>
            <a:fld id="{9878FE8F-48C1-4BDE-9F2D-CC7F65F620AC}" type="slidenum">
              <a:rPr lang="en-US"/>
              <a:pPr/>
              <a:t>‹#›</a:t>
            </a:fld>
            <a:endParaRPr lang="en-US" dirty="0"/>
          </a:p>
        </p:txBody>
      </p:sp>
    </p:spTree>
    <p:extLst>
      <p:ext uri="{BB962C8B-B14F-4D97-AF65-F5344CB8AC3E}">
        <p14:creationId xmlns:p14="http://schemas.microsoft.com/office/powerpoint/2010/main" val="10206917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80" charset="0"/>
        <a:ea typeface="+mn-ea"/>
        <a:cs typeface="+mn-cs"/>
      </a:defRPr>
    </a:lvl1pPr>
    <a:lvl2pPr marL="457200" algn="l" rtl="0" fontAlgn="base">
      <a:spcBef>
        <a:spcPct val="30000"/>
      </a:spcBef>
      <a:spcAft>
        <a:spcPct val="0"/>
      </a:spcAft>
      <a:defRPr sz="1200" kern="1200">
        <a:solidFill>
          <a:schemeClr val="tx1"/>
        </a:solidFill>
        <a:latin typeface="Times" pitchFamily="-80" charset="0"/>
        <a:ea typeface="+mn-ea"/>
        <a:cs typeface="+mn-cs"/>
      </a:defRPr>
    </a:lvl2pPr>
    <a:lvl3pPr marL="914400" algn="l" rtl="0" fontAlgn="base">
      <a:spcBef>
        <a:spcPct val="30000"/>
      </a:spcBef>
      <a:spcAft>
        <a:spcPct val="0"/>
      </a:spcAft>
      <a:defRPr sz="1200" kern="1200">
        <a:solidFill>
          <a:schemeClr val="tx1"/>
        </a:solidFill>
        <a:latin typeface="Times" pitchFamily="-80" charset="0"/>
        <a:ea typeface="+mn-ea"/>
        <a:cs typeface="+mn-cs"/>
      </a:defRPr>
    </a:lvl3pPr>
    <a:lvl4pPr marL="1371600" algn="l" rtl="0" fontAlgn="base">
      <a:spcBef>
        <a:spcPct val="30000"/>
      </a:spcBef>
      <a:spcAft>
        <a:spcPct val="0"/>
      </a:spcAft>
      <a:defRPr sz="1200" kern="1200">
        <a:solidFill>
          <a:schemeClr val="tx1"/>
        </a:solidFill>
        <a:latin typeface="Times" pitchFamily="-80" charset="0"/>
        <a:ea typeface="+mn-ea"/>
        <a:cs typeface="+mn-cs"/>
      </a:defRPr>
    </a:lvl4pPr>
    <a:lvl5pPr marL="1828800" algn="l" rtl="0" fontAlgn="base">
      <a:spcBef>
        <a:spcPct val="30000"/>
      </a:spcBef>
      <a:spcAft>
        <a:spcPct val="0"/>
      </a:spcAft>
      <a:defRPr sz="1200" kern="1200">
        <a:solidFill>
          <a:schemeClr val="tx1"/>
        </a:solidFill>
        <a:latin typeface="Times" pitchFamily="-8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90E42F-A1CA-4938-BB42-59A958ABC59D}" type="slidenum">
              <a:rPr lang="en-US"/>
              <a:pPr/>
              <a:t>1</a:t>
            </a:fld>
            <a:endParaRPr lang="en-US" dirty="0"/>
          </a:p>
        </p:txBody>
      </p:sp>
      <p:sp>
        <p:nvSpPr>
          <p:cNvPr id="921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eaLnBrk="0" hangingPunct="0">
              <a:spcBef>
                <a:spcPct val="0"/>
              </a:spcBef>
            </a:pPr>
            <a:endParaRPr lang="en-US" sz="1400" dirty="0">
              <a:latin typeface="Arial" charset="0"/>
              <a:ea typeface="ＭＳ Ｐゴシック" pitchFamily="-8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25D05C-E47F-49DC-9528-2A951138F611}" type="slidenum">
              <a:rPr lang="en-US"/>
              <a:pPr/>
              <a:t>2</a:t>
            </a:fld>
            <a:endParaRPr lang="en-US" dirty="0"/>
          </a:p>
        </p:txBody>
      </p:sp>
      <p:sp>
        <p:nvSpPr>
          <p:cNvPr id="4433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33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F49EC0-6FED-4D4C-A4D7-3EB68BEEAF79}" type="slidenum">
              <a:rPr lang="en-US"/>
              <a:pPr/>
              <a:t>4</a:t>
            </a:fld>
            <a:endParaRPr lang="en-US" dirty="0"/>
          </a:p>
        </p:txBody>
      </p:sp>
      <p:sp>
        <p:nvSpPr>
          <p:cNvPr id="4433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33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D7128B-E580-4515-9B91-EE53903E1125}" type="slidenum">
              <a:rPr lang="en-US"/>
              <a:pPr/>
              <a:t>7</a:t>
            </a:fld>
            <a:endParaRPr lang="en-US" dirty="0"/>
          </a:p>
        </p:txBody>
      </p:sp>
      <p:sp>
        <p:nvSpPr>
          <p:cNvPr id="45363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36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706306-B059-469F-9831-5F8A6F99FB38}" type="slidenum">
              <a:rPr lang="en-US"/>
              <a:pPr/>
              <a:t>11</a:t>
            </a:fld>
            <a:endParaRPr lang="en-US" dirty="0"/>
          </a:p>
        </p:txBody>
      </p:sp>
      <p:sp>
        <p:nvSpPr>
          <p:cNvPr id="44749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74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F49EC0-6FED-4D4C-A4D7-3EB68BEEAF79}" type="slidenum">
              <a:rPr lang="en-US"/>
              <a:pPr/>
              <a:t>12</a:t>
            </a:fld>
            <a:endParaRPr lang="en-US" dirty="0"/>
          </a:p>
        </p:txBody>
      </p:sp>
      <p:sp>
        <p:nvSpPr>
          <p:cNvPr id="4433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33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615080-CF40-41A2-A1A7-E190FAEF5DB6}" type="slidenum">
              <a:rPr lang="en-US"/>
              <a:pPr/>
              <a:t>13</a:t>
            </a:fld>
            <a:endParaRPr lang="en-US" dirty="0"/>
          </a:p>
        </p:txBody>
      </p:sp>
      <p:sp>
        <p:nvSpPr>
          <p:cNvPr id="20070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07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5586" name="Group 2"/>
          <p:cNvGrpSpPr>
            <a:grpSpLocks/>
          </p:cNvGrpSpPr>
          <p:nvPr/>
        </p:nvGrpSpPr>
        <p:grpSpPr bwMode="auto">
          <a:xfrm>
            <a:off x="0" y="1828800"/>
            <a:ext cx="9144000" cy="1981200"/>
            <a:chOff x="0" y="0"/>
            <a:chExt cx="5760" cy="708"/>
          </a:xfrm>
        </p:grpSpPr>
        <p:sp>
          <p:nvSpPr>
            <p:cNvPr id="195587" name="Rectangle 3"/>
            <p:cNvSpPr>
              <a:spLocks noChangeArrowheads="1"/>
            </p:cNvSpPr>
            <p:nvPr userDrawn="1"/>
          </p:nvSpPr>
          <p:spPr bwMode="auto">
            <a:xfrm flipV="1">
              <a:off x="0" y="0"/>
              <a:ext cx="2880" cy="708"/>
            </a:xfrm>
            <a:prstGeom prst="rect">
              <a:avLst/>
            </a:prstGeom>
            <a:solidFill>
              <a:srgbClr val="124A91"/>
            </a:solidFill>
            <a:ln w="9525">
              <a:noFill/>
              <a:miter lim="800000"/>
              <a:headEnd/>
              <a:tailEnd/>
            </a:ln>
            <a:effectLst/>
          </p:spPr>
          <p:txBody>
            <a:bodyPr wrap="none" anchor="ctr"/>
            <a:lstStyle/>
            <a:p>
              <a:endParaRPr lang="en-US" dirty="0"/>
            </a:p>
          </p:txBody>
        </p:sp>
        <p:sp>
          <p:nvSpPr>
            <p:cNvPr id="195588" name="Rectangle 4"/>
            <p:cNvSpPr>
              <a:spLocks noChangeArrowheads="1"/>
            </p:cNvSpPr>
            <p:nvPr userDrawn="1"/>
          </p:nvSpPr>
          <p:spPr bwMode="auto">
            <a:xfrm flipV="1">
              <a:off x="2880" y="0"/>
              <a:ext cx="2880" cy="708"/>
            </a:xfrm>
            <a:prstGeom prst="rect">
              <a:avLst/>
            </a:prstGeom>
            <a:solidFill>
              <a:srgbClr val="124A91"/>
            </a:solidFill>
            <a:ln w="9525">
              <a:noFill/>
              <a:miter lim="800000"/>
              <a:headEnd/>
              <a:tailEnd/>
            </a:ln>
            <a:effectLst/>
          </p:spPr>
          <p:txBody>
            <a:bodyPr wrap="none" anchor="ctr"/>
            <a:lstStyle/>
            <a:p>
              <a:endParaRPr lang="en-US" dirty="0"/>
            </a:p>
          </p:txBody>
        </p:sp>
      </p:grpSp>
      <p:sp>
        <p:nvSpPr>
          <p:cNvPr id="195591" name="Rectangle 7"/>
          <p:cNvSpPr>
            <a:spLocks noGrp="1" noChangeArrowheads="1"/>
          </p:cNvSpPr>
          <p:nvPr>
            <p:ph type="subTitle" idx="1"/>
          </p:nvPr>
        </p:nvSpPr>
        <p:spPr>
          <a:xfrm>
            <a:off x="1295400" y="5638800"/>
            <a:ext cx="6477000" cy="914400"/>
          </a:xfrm>
        </p:spPr>
        <p:txBody>
          <a:bodyPr anchor="ctr"/>
          <a:lstStyle>
            <a:lvl1pPr marL="0" indent="0" algn="ctr">
              <a:buFont typeface="Wingdings" pitchFamily="2" charset="2"/>
              <a:buNone/>
              <a:defRPr/>
            </a:lvl1pPr>
          </a:lstStyle>
          <a:p>
            <a:r>
              <a:rPr lang="en-US"/>
              <a:t>Click to edit Master subtitle style</a:t>
            </a:r>
          </a:p>
        </p:txBody>
      </p:sp>
      <p:sp>
        <p:nvSpPr>
          <p:cNvPr id="195592" name="Rectangle 8"/>
          <p:cNvSpPr>
            <a:spLocks noGrp="1" noChangeArrowheads="1"/>
          </p:cNvSpPr>
          <p:nvPr>
            <p:ph type="ctrTitle"/>
          </p:nvPr>
        </p:nvSpPr>
        <p:spPr>
          <a:xfrm>
            <a:off x="685800" y="1905000"/>
            <a:ext cx="7772400" cy="1828800"/>
          </a:xfrm>
        </p:spPr>
        <p:txBody>
          <a:bodyPr anchor="ctr"/>
          <a:lstStyle>
            <a:lvl1pPr algn="ctr">
              <a:defRPr>
                <a:solidFill>
                  <a:schemeClr val="bg1"/>
                </a:solidFill>
              </a:defRPr>
            </a:lvl1pPr>
          </a:lstStyle>
          <a:p>
            <a:r>
              <a:rPr lang="en-US"/>
              <a:t>Click to edit Master title style</a:t>
            </a:r>
          </a:p>
        </p:txBody>
      </p:sp>
      <p:sp>
        <p:nvSpPr>
          <p:cNvPr id="195596" name="Rectangle 12"/>
          <p:cNvSpPr>
            <a:spLocks noChangeArrowheads="1"/>
          </p:cNvSpPr>
          <p:nvPr/>
        </p:nvSpPr>
        <p:spPr bwMode="auto">
          <a:xfrm>
            <a:off x="1452563" y="4800600"/>
            <a:ext cx="6400800" cy="876300"/>
          </a:xfrm>
          <a:prstGeom prst="rect">
            <a:avLst/>
          </a:prstGeom>
          <a:noFill/>
          <a:ln w="9525">
            <a:noFill/>
            <a:miter lim="800000"/>
            <a:headEnd/>
            <a:tailEnd/>
          </a:ln>
          <a:effectLst/>
        </p:spPr>
        <p:txBody>
          <a:bodyPr/>
          <a:lstStyle/>
          <a:p>
            <a:pPr>
              <a:spcBef>
                <a:spcPct val="0"/>
              </a:spcBef>
            </a:pPr>
            <a:endParaRPr lang="en-US" sz="2400" dirty="0">
              <a:solidFill>
                <a:schemeClr val="tx1"/>
              </a:solidFill>
              <a:latin typeface="Arial" charset="0"/>
            </a:endParaRPr>
          </a:p>
        </p:txBody>
      </p:sp>
      <p:sp>
        <p:nvSpPr>
          <p:cNvPr id="195597" name="Rectangle 13"/>
          <p:cNvSpPr>
            <a:spLocks noChangeArrowheads="1"/>
          </p:cNvSpPr>
          <p:nvPr/>
        </p:nvSpPr>
        <p:spPr bwMode="auto">
          <a:xfrm>
            <a:off x="1371600" y="5029200"/>
            <a:ext cx="6400800" cy="876300"/>
          </a:xfrm>
          <a:prstGeom prst="rect">
            <a:avLst/>
          </a:prstGeom>
          <a:noFill/>
          <a:ln w="9525">
            <a:noFill/>
            <a:miter lim="800000"/>
            <a:headEnd/>
            <a:tailEnd/>
          </a:ln>
          <a:effectLst/>
        </p:spPr>
        <p:txBody>
          <a:bodyPr/>
          <a:lstStyle/>
          <a:p>
            <a:pPr>
              <a:spcBef>
                <a:spcPct val="0"/>
              </a:spcBef>
            </a:pPr>
            <a:endParaRPr lang="en-US" sz="2400" dirty="0">
              <a:solidFill>
                <a:schemeClr val="tx1"/>
              </a:solidFill>
              <a:latin typeface="Arial" charset="0"/>
            </a:endParaRPr>
          </a:p>
        </p:txBody>
      </p:sp>
      <p:sp>
        <p:nvSpPr>
          <p:cNvPr id="195598" name="Text Box 14"/>
          <p:cNvSpPr txBox="1">
            <a:spLocks noChangeArrowheads="1"/>
          </p:cNvSpPr>
          <p:nvPr/>
        </p:nvSpPr>
        <p:spPr bwMode="auto">
          <a:xfrm>
            <a:off x="1371600" y="5105400"/>
            <a:ext cx="6400800" cy="457200"/>
          </a:xfrm>
          <a:prstGeom prst="rect">
            <a:avLst/>
          </a:prstGeom>
          <a:noFill/>
          <a:ln w="9525">
            <a:noFill/>
            <a:miter lim="800000"/>
            <a:headEnd/>
            <a:tailEnd/>
          </a:ln>
          <a:effectLst/>
        </p:spPr>
        <p:txBody>
          <a:bodyPr>
            <a:spAutoFit/>
          </a:bodyPr>
          <a:lstStyle/>
          <a:p>
            <a:endParaRPr lang="en-US" sz="2400" dirty="0">
              <a:solidFill>
                <a:schemeClr val="tx1"/>
              </a:solidFill>
              <a:latin typeface="Helvetica" pitchFamily="-80" charset="0"/>
            </a:endParaRPr>
          </a:p>
        </p:txBody>
      </p:sp>
      <p:sp>
        <p:nvSpPr>
          <p:cNvPr id="195599" name="Rectangle 15"/>
          <p:cNvSpPr>
            <a:spLocks noChangeArrowheads="1"/>
          </p:cNvSpPr>
          <p:nvPr/>
        </p:nvSpPr>
        <p:spPr bwMode="auto">
          <a:xfrm>
            <a:off x="1371600" y="4800600"/>
            <a:ext cx="6400800" cy="876300"/>
          </a:xfrm>
          <a:prstGeom prst="rect">
            <a:avLst/>
          </a:prstGeom>
          <a:noFill/>
          <a:ln w="9525">
            <a:noFill/>
            <a:miter lim="800000"/>
            <a:headEnd/>
            <a:tailEnd/>
          </a:ln>
          <a:effectLst/>
        </p:spPr>
        <p:txBody>
          <a:bodyPr/>
          <a:lstStyle/>
          <a:p>
            <a:pPr>
              <a:spcBef>
                <a:spcPct val="0"/>
              </a:spcBef>
            </a:pPr>
            <a:endParaRPr lang="en-US" sz="2400" dirty="0">
              <a:solidFill>
                <a:schemeClr val="tx1"/>
              </a:solidFill>
              <a:latin typeface="Arial" charset="0"/>
            </a:endParaRPr>
          </a:p>
        </p:txBody>
      </p:sp>
      <p:sp>
        <p:nvSpPr>
          <p:cNvPr id="195609" name="Text Box 25"/>
          <p:cNvSpPr txBox="1">
            <a:spLocks noChangeArrowheads="1"/>
          </p:cNvSpPr>
          <p:nvPr userDrawn="1"/>
        </p:nvSpPr>
        <p:spPr bwMode="auto">
          <a:xfrm>
            <a:off x="1676400" y="609600"/>
            <a:ext cx="5856288" cy="519113"/>
          </a:xfrm>
          <a:prstGeom prst="rect">
            <a:avLst/>
          </a:prstGeom>
          <a:noFill/>
          <a:ln w="9525">
            <a:noFill/>
            <a:miter lim="800000"/>
            <a:headEnd/>
            <a:tailEnd/>
          </a:ln>
          <a:effectLst/>
        </p:spPr>
        <p:txBody>
          <a:bodyPr wrap="none">
            <a:spAutoFit/>
          </a:bodyPr>
          <a:lstStyle/>
          <a:p>
            <a:r>
              <a:rPr lang="en-US" sz="2800" b="1" dirty="0">
                <a:solidFill>
                  <a:srgbClr val="124A91"/>
                </a:solidFill>
                <a:latin typeface="Arial Narrow" pitchFamily="34" charset="0"/>
              </a:rPr>
              <a:t>Lawrence Livermore National Laboratory</a:t>
            </a:r>
          </a:p>
        </p:txBody>
      </p:sp>
      <p:grpSp>
        <p:nvGrpSpPr>
          <p:cNvPr id="195612" name="Group 28"/>
          <p:cNvGrpSpPr>
            <a:grpSpLocks/>
          </p:cNvGrpSpPr>
          <p:nvPr userDrawn="1"/>
        </p:nvGrpSpPr>
        <p:grpSpPr bwMode="auto">
          <a:xfrm>
            <a:off x="0" y="3886200"/>
            <a:ext cx="9144000" cy="76200"/>
            <a:chOff x="0" y="0"/>
            <a:chExt cx="5760" cy="708"/>
          </a:xfrm>
        </p:grpSpPr>
        <p:sp>
          <p:nvSpPr>
            <p:cNvPr id="195613" name="Rectangle 29"/>
            <p:cNvSpPr>
              <a:spLocks noChangeArrowheads="1"/>
            </p:cNvSpPr>
            <p:nvPr userDrawn="1"/>
          </p:nvSpPr>
          <p:spPr bwMode="auto">
            <a:xfrm flipV="1">
              <a:off x="0" y="0"/>
              <a:ext cx="2880" cy="708"/>
            </a:xfrm>
            <a:prstGeom prst="rect">
              <a:avLst/>
            </a:prstGeom>
            <a:solidFill>
              <a:srgbClr val="124A91"/>
            </a:solidFill>
            <a:ln w="9525">
              <a:noFill/>
              <a:miter lim="800000"/>
              <a:headEnd/>
              <a:tailEnd/>
            </a:ln>
            <a:effectLst/>
          </p:spPr>
          <p:txBody>
            <a:bodyPr wrap="none" anchor="ctr"/>
            <a:lstStyle/>
            <a:p>
              <a:endParaRPr lang="en-US" dirty="0"/>
            </a:p>
          </p:txBody>
        </p:sp>
        <p:sp>
          <p:nvSpPr>
            <p:cNvPr id="195614" name="Rectangle 30"/>
            <p:cNvSpPr>
              <a:spLocks noChangeArrowheads="1"/>
            </p:cNvSpPr>
            <p:nvPr userDrawn="1"/>
          </p:nvSpPr>
          <p:spPr bwMode="auto">
            <a:xfrm flipV="1">
              <a:off x="2880" y="0"/>
              <a:ext cx="2880" cy="708"/>
            </a:xfrm>
            <a:prstGeom prst="rect">
              <a:avLst/>
            </a:prstGeom>
            <a:solidFill>
              <a:srgbClr val="124A91"/>
            </a:solidFill>
            <a:ln w="9525">
              <a:noFill/>
              <a:miter lim="800000"/>
              <a:headEnd/>
              <a:tailEnd/>
            </a:ln>
            <a:effectLst/>
          </p:spPr>
          <p:txBody>
            <a:bodyPr wrap="none" anchor="ctr"/>
            <a:lstStyle/>
            <a:p>
              <a:endParaRPr lang="en-US" dirty="0"/>
            </a:p>
          </p:txBody>
        </p:sp>
      </p:grpSp>
      <p:grpSp>
        <p:nvGrpSpPr>
          <p:cNvPr id="195615" name="Group 31"/>
          <p:cNvGrpSpPr>
            <a:grpSpLocks/>
          </p:cNvGrpSpPr>
          <p:nvPr userDrawn="1"/>
        </p:nvGrpSpPr>
        <p:grpSpPr bwMode="auto">
          <a:xfrm>
            <a:off x="0" y="1676400"/>
            <a:ext cx="9144000" cy="76200"/>
            <a:chOff x="0" y="0"/>
            <a:chExt cx="5760" cy="708"/>
          </a:xfrm>
        </p:grpSpPr>
        <p:sp>
          <p:nvSpPr>
            <p:cNvPr id="195616" name="Rectangle 32"/>
            <p:cNvSpPr>
              <a:spLocks noChangeArrowheads="1"/>
            </p:cNvSpPr>
            <p:nvPr userDrawn="1"/>
          </p:nvSpPr>
          <p:spPr bwMode="auto">
            <a:xfrm flipV="1">
              <a:off x="0" y="0"/>
              <a:ext cx="2880" cy="708"/>
            </a:xfrm>
            <a:prstGeom prst="rect">
              <a:avLst/>
            </a:prstGeom>
            <a:solidFill>
              <a:srgbClr val="124A91"/>
            </a:solidFill>
            <a:ln w="9525">
              <a:noFill/>
              <a:miter lim="800000"/>
              <a:headEnd/>
              <a:tailEnd/>
            </a:ln>
            <a:effectLst/>
          </p:spPr>
          <p:txBody>
            <a:bodyPr wrap="none" anchor="ctr"/>
            <a:lstStyle/>
            <a:p>
              <a:endParaRPr lang="en-US" dirty="0"/>
            </a:p>
          </p:txBody>
        </p:sp>
        <p:sp>
          <p:nvSpPr>
            <p:cNvPr id="195617" name="Rectangle 33"/>
            <p:cNvSpPr>
              <a:spLocks noChangeArrowheads="1"/>
            </p:cNvSpPr>
            <p:nvPr userDrawn="1"/>
          </p:nvSpPr>
          <p:spPr bwMode="auto">
            <a:xfrm flipV="1">
              <a:off x="2880" y="0"/>
              <a:ext cx="2880" cy="708"/>
            </a:xfrm>
            <a:prstGeom prst="rect">
              <a:avLst/>
            </a:prstGeom>
            <a:solidFill>
              <a:srgbClr val="124A91"/>
            </a:solidFill>
            <a:ln w="9525">
              <a:noFill/>
              <a:miter lim="800000"/>
              <a:headEnd/>
              <a:tailEnd/>
            </a:ln>
            <a:effectLst/>
          </p:spPr>
          <p:txBody>
            <a:bodyPr wrap="none" anchor="ctr"/>
            <a:lstStyle/>
            <a:p>
              <a:endParaRPr lang="en-US" dirty="0"/>
            </a:p>
          </p:txBody>
        </p:sp>
      </p:grpSp>
      <p:pic>
        <p:nvPicPr>
          <p:cNvPr id="195620" name="Picture 36" descr="lab_icon_no_box_blue_rgb"/>
          <p:cNvPicPr>
            <a:picLocks noChangeAspect="1" noChangeArrowheads="1"/>
          </p:cNvPicPr>
          <p:nvPr userDrawn="1"/>
        </p:nvPicPr>
        <p:blipFill>
          <a:blip r:embed="rId2" cstate="print"/>
          <a:srcRect/>
          <a:stretch>
            <a:fillRect/>
          </a:stretch>
        </p:blipFill>
        <p:spPr bwMode="auto">
          <a:xfrm>
            <a:off x="4038600" y="4191000"/>
            <a:ext cx="1295400" cy="12477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193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52400"/>
            <a:ext cx="59055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3716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62" name="Rectangle 2"/>
          <p:cNvSpPr>
            <a:spLocks noChangeArrowheads="1"/>
          </p:cNvSpPr>
          <p:nvPr/>
        </p:nvSpPr>
        <p:spPr bwMode="auto">
          <a:xfrm>
            <a:off x="0" y="6172200"/>
            <a:ext cx="9144000" cy="685800"/>
          </a:xfrm>
          <a:prstGeom prst="rect">
            <a:avLst/>
          </a:prstGeom>
          <a:gradFill rotWithShape="1">
            <a:gsLst>
              <a:gs pos="0">
                <a:srgbClr val="E4EAFF">
                  <a:gamma/>
                  <a:tint val="41176"/>
                  <a:invGamma/>
                </a:srgbClr>
              </a:gs>
              <a:gs pos="100000">
                <a:srgbClr val="E4EAFF"/>
              </a:gs>
            </a:gsLst>
            <a:lin ang="2700000" scaled="1"/>
          </a:gradFill>
          <a:ln w="9525">
            <a:noFill/>
            <a:miter lim="800000"/>
            <a:headEnd/>
            <a:tailEnd/>
          </a:ln>
          <a:effectLst/>
        </p:spPr>
        <p:txBody>
          <a:bodyPr wrap="none" anchor="ctr"/>
          <a:lstStyle/>
          <a:p>
            <a:pPr algn="ctr"/>
            <a:endParaRPr lang="en-US" dirty="0"/>
          </a:p>
        </p:txBody>
      </p:sp>
      <p:sp>
        <p:nvSpPr>
          <p:cNvPr id="194563" name="Rectangle 3"/>
          <p:cNvSpPr>
            <a:spLocks noGrp="1" noChangeArrowheads="1"/>
          </p:cNvSpPr>
          <p:nvPr>
            <p:ph type="body" idx="1"/>
          </p:nvPr>
        </p:nvSpPr>
        <p:spPr bwMode="auto">
          <a:xfrm>
            <a:off x="533400" y="1371600"/>
            <a:ext cx="80772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grpSp>
        <p:nvGrpSpPr>
          <p:cNvPr id="194564" name="Group 4"/>
          <p:cNvGrpSpPr>
            <a:grpSpLocks/>
          </p:cNvGrpSpPr>
          <p:nvPr/>
        </p:nvGrpSpPr>
        <p:grpSpPr bwMode="auto">
          <a:xfrm>
            <a:off x="0" y="1066800"/>
            <a:ext cx="9142413" cy="76200"/>
            <a:chOff x="0" y="0"/>
            <a:chExt cx="5760" cy="708"/>
          </a:xfrm>
        </p:grpSpPr>
        <p:sp>
          <p:nvSpPr>
            <p:cNvPr id="194565" name="Rectangle 5"/>
            <p:cNvSpPr>
              <a:spLocks noChangeArrowheads="1"/>
            </p:cNvSpPr>
            <p:nvPr userDrawn="1"/>
          </p:nvSpPr>
          <p:spPr bwMode="auto">
            <a:xfrm flipV="1">
              <a:off x="0" y="0"/>
              <a:ext cx="2880" cy="708"/>
            </a:xfrm>
            <a:prstGeom prst="rect">
              <a:avLst/>
            </a:prstGeom>
            <a:solidFill>
              <a:srgbClr val="124A91"/>
            </a:solidFill>
            <a:ln w="9525">
              <a:noFill/>
              <a:miter lim="800000"/>
              <a:headEnd/>
              <a:tailEnd/>
            </a:ln>
            <a:effectLst/>
          </p:spPr>
          <p:txBody>
            <a:bodyPr wrap="none" anchor="ctr"/>
            <a:lstStyle/>
            <a:p>
              <a:endParaRPr lang="en-US" dirty="0"/>
            </a:p>
          </p:txBody>
        </p:sp>
        <p:sp>
          <p:nvSpPr>
            <p:cNvPr id="194566" name="Rectangle 6"/>
            <p:cNvSpPr>
              <a:spLocks noChangeArrowheads="1"/>
            </p:cNvSpPr>
            <p:nvPr userDrawn="1"/>
          </p:nvSpPr>
          <p:spPr bwMode="auto">
            <a:xfrm flipV="1">
              <a:off x="2880" y="0"/>
              <a:ext cx="2880" cy="708"/>
            </a:xfrm>
            <a:prstGeom prst="rect">
              <a:avLst/>
            </a:prstGeom>
            <a:solidFill>
              <a:srgbClr val="124A91"/>
            </a:solidFill>
            <a:ln w="9525">
              <a:noFill/>
              <a:miter lim="800000"/>
              <a:headEnd/>
              <a:tailEnd/>
            </a:ln>
            <a:effectLst/>
          </p:spPr>
          <p:txBody>
            <a:bodyPr wrap="none" anchor="ctr"/>
            <a:lstStyle/>
            <a:p>
              <a:endParaRPr lang="en-US" dirty="0"/>
            </a:p>
          </p:txBody>
        </p:sp>
      </p:grpSp>
      <p:sp>
        <p:nvSpPr>
          <p:cNvPr id="194567" name="Line 7"/>
          <p:cNvSpPr>
            <a:spLocks noChangeShapeType="1"/>
          </p:cNvSpPr>
          <p:nvPr/>
        </p:nvSpPr>
        <p:spPr bwMode="auto">
          <a:xfrm>
            <a:off x="3505200" y="6477000"/>
            <a:ext cx="4572000" cy="0"/>
          </a:xfrm>
          <a:prstGeom prst="line">
            <a:avLst/>
          </a:prstGeom>
          <a:noFill/>
          <a:ln w="6350">
            <a:solidFill>
              <a:srgbClr val="004483"/>
            </a:solidFill>
            <a:round/>
            <a:headEnd/>
            <a:tailEnd/>
          </a:ln>
          <a:effectLst/>
        </p:spPr>
        <p:txBody>
          <a:bodyPr/>
          <a:lstStyle/>
          <a:p>
            <a:endParaRPr lang="en-US" dirty="0"/>
          </a:p>
        </p:txBody>
      </p:sp>
      <p:sp>
        <p:nvSpPr>
          <p:cNvPr id="194568" name="Text Box 8"/>
          <p:cNvSpPr txBox="1">
            <a:spLocks noChangeArrowheads="1"/>
          </p:cNvSpPr>
          <p:nvPr/>
        </p:nvSpPr>
        <p:spPr bwMode="auto">
          <a:xfrm>
            <a:off x="8677275" y="6586538"/>
            <a:ext cx="314325" cy="195262"/>
          </a:xfrm>
          <a:prstGeom prst="rect">
            <a:avLst/>
          </a:prstGeom>
          <a:noFill/>
          <a:ln w="12700">
            <a:noFill/>
            <a:miter lim="800000"/>
            <a:headEnd type="none" w="sm" len="sm"/>
            <a:tailEnd type="none" w="sm" len="sm"/>
          </a:ln>
          <a:effectLst/>
        </p:spPr>
        <p:txBody>
          <a:bodyPr lIns="0">
            <a:spAutoFit/>
          </a:bodyPr>
          <a:lstStyle/>
          <a:p>
            <a:pPr algn="r">
              <a:lnSpc>
                <a:spcPct val="75000"/>
              </a:lnSpc>
              <a:spcBef>
                <a:spcPct val="0"/>
              </a:spcBef>
            </a:pPr>
            <a:fld id="{DFD94122-90C2-4F39-8CE8-14B16969DFA3}" type="slidenum">
              <a:rPr lang="en-US" sz="900">
                <a:solidFill>
                  <a:schemeClr val="tx1"/>
                </a:solidFill>
                <a:latin typeface="Arial Narrow" pitchFamily="34" charset="0"/>
              </a:rPr>
              <a:pPr algn="r">
                <a:lnSpc>
                  <a:spcPct val="75000"/>
                </a:lnSpc>
                <a:spcBef>
                  <a:spcPct val="0"/>
                </a:spcBef>
              </a:pPr>
              <a:t>‹#›</a:t>
            </a:fld>
            <a:endParaRPr lang="en-US" sz="900" dirty="0">
              <a:solidFill>
                <a:schemeClr val="tx1"/>
              </a:solidFill>
              <a:latin typeface="Arial Narrow" pitchFamily="34" charset="0"/>
            </a:endParaRPr>
          </a:p>
        </p:txBody>
      </p:sp>
      <p:sp>
        <p:nvSpPr>
          <p:cNvPr id="194569" name="Rectangle 9"/>
          <p:cNvSpPr>
            <a:spLocks noGrp="1" noChangeArrowheads="1"/>
          </p:cNvSpPr>
          <p:nvPr>
            <p:ph type="title"/>
          </p:nvPr>
        </p:nvSpPr>
        <p:spPr bwMode="auto">
          <a:xfrm>
            <a:off x="609600" y="152400"/>
            <a:ext cx="7950200" cy="809625"/>
          </a:xfrm>
          <a:prstGeom prst="rect">
            <a:avLst/>
          </a:prstGeom>
          <a:noFill/>
          <a:ln w="9525">
            <a:noFill/>
            <a:miter lim="800000"/>
            <a:headEnd/>
            <a:tailEnd/>
          </a:ln>
          <a:effectLst/>
        </p:spPr>
        <p:txBody>
          <a:bodyPr vert="horz" wrap="square" lIns="0" tIns="45720" rIns="91440" bIns="45720" numCol="1" anchor="b" anchorCtr="0" compatLnSpc="1">
            <a:prstTxWarp prst="textNoShape">
              <a:avLst/>
            </a:prstTxWarp>
          </a:bodyPr>
          <a:lstStyle/>
          <a:p>
            <a:pPr lvl="0"/>
            <a:r>
              <a:rPr lang="en-US" smtClean="0"/>
              <a:t>Click to edit Master title style</a:t>
            </a:r>
          </a:p>
        </p:txBody>
      </p:sp>
      <p:sp>
        <p:nvSpPr>
          <p:cNvPr id="194574" name="Rectangle 14"/>
          <p:cNvSpPr>
            <a:spLocks noChangeArrowheads="1"/>
          </p:cNvSpPr>
          <p:nvPr/>
        </p:nvSpPr>
        <p:spPr bwMode="auto">
          <a:xfrm>
            <a:off x="8464550" y="6378575"/>
            <a:ext cx="184150" cy="457200"/>
          </a:xfrm>
          <a:prstGeom prst="rect">
            <a:avLst/>
          </a:prstGeom>
          <a:noFill/>
          <a:ln w="9525">
            <a:noFill/>
            <a:miter lim="800000"/>
            <a:headEnd/>
            <a:tailEnd/>
          </a:ln>
        </p:spPr>
        <p:txBody>
          <a:bodyPr wrap="none">
            <a:spAutoFit/>
          </a:bodyPr>
          <a:lstStyle/>
          <a:p>
            <a:pPr>
              <a:spcBef>
                <a:spcPct val="0"/>
              </a:spcBef>
            </a:pPr>
            <a:endParaRPr lang="en-US" sz="2400" dirty="0">
              <a:solidFill>
                <a:schemeClr val="tx1"/>
              </a:solidFill>
              <a:latin typeface="Arial" charset="0"/>
            </a:endParaRPr>
          </a:p>
        </p:txBody>
      </p:sp>
      <p:sp>
        <p:nvSpPr>
          <p:cNvPr id="194575" name="Rectangle 15"/>
          <p:cNvSpPr>
            <a:spLocks noChangeArrowheads="1"/>
          </p:cNvSpPr>
          <p:nvPr/>
        </p:nvSpPr>
        <p:spPr bwMode="auto">
          <a:xfrm>
            <a:off x="6165470" y="6629400"/>
            <a:ext cx="2140330" cy="184666"/>
          </a:xfrm>
          <a:prstGeom prst="rect">
            <a:avLst/>
          </a:prstGeom>
          <a:noFill/>
          <a:ln w="9525">
            <a:noFill/>
            <a:miter lim="800000"/>
            <a:headEnd/>
            <a:tailEnd/>
          </a:ln>
          <a:effectLst/>
        </p:spPr>
        <p:txBody>
          <a:bodyPr wrap="none">
            <a:spAutoFit/>
          </a:bodyPr>
          <a:lstStyle/>
          <a:p>
            <a:r>
              <a:rPr lang="en-US" sz="600" b="0" i="0" dirty="0" smtClean="0">
                <a:solidFill>
                  <a:schemeClr val="tx1"/>
                </a:solidFill>
                <a:latin typeface="Helvetica" pitchFamily="34" charset="0"/>
                <a:cs typeface="Helvetica" pitchFamily="34" charset="0"/>
              </a:rPr>
              <a:t>Challenges for ProcControlAPI and Dyninst on BlueGene</a:t>
            </a:r>
            <a:endParaRPr lang="en-US" sz="600" b="0" i="0" dirty="0">
              <a:solidFill>
                <a:schemeClr val="tx1"/>
              </a:solidFill>
              <a:latin typeface="Helvetica" pitchFamily="34" charset="0"/>
              <a:cs typeface="Helvetica" pitchFamily="34" charset="0"/>
            </a:endParaRPr>
          </a:p>
        </p:txBody>
      </p:sp>
      <p:sp>
        <p:nvSpPr>
          <p:cNvPr id="194577" name="Text Box 17"/>
          <p:cNvSpPr txBox="1">
            <a:spLocks noChangeArrowheads="1"/>
          </p:cNvSpPr>
          <p:nvPr/>
        </p:nvSpPr>
        <p:spPr bwMode="auto">
          <a:xfrm>
            <a:off x="990600" y="6324600"/>
            <a:ext cx="3657600" cy="304800"/>
          </a:xfrm>
          <a:prstGeom prst="rect">
            <a:avLst/>
          </a:prstGeom>
          <a:noFill/>
          <a:ln w="9525">
            <a:noFill/>
            <a:miter lim="800000"/>
            <a:headEnd/>
            <a:tailEnd/>
          </a:ln>
          <a:effectLst/>
        </p:spPr>
        <p:txBody>
          <a:bodyPr>
            <a:spAutoFit/>
          </a:bodyPr>
          <a:lstStyle/>
          <a:p>
            <a:endParaRPr lang="en-US" dirty="0"/>
          </a:p>
        </p:txBody>
      </p:sp>
      <p:sp>
        <p:nvSpPr>
          <p:cNvPr id="194578" name="Text Box 18"/>
          <p:cNvSpPr txBox="1">
            <a:spLocks noChangeArrowheads="1"/>
          </p:cNvSpPr>
          <p:nvPr/>
        </p:nvSpPr>
        <p:spPr bwMode="auto">
          <a:xfrm>
            <a:off x="990600" y="6324600"/>
            <a:ext cx="3063875" cy="304800"/>
          </a:xfrm>
          <a:prstGeom prst="rect">
            <a:avLst/>
          </a:prstGeom>
          <a:noFill/>
          <a:ln w="9525">
            <a:noFill/>
            <a:miter lim="800000"/>
            <a:headEnd/>
            <a:tailEnd/>
          </a:ln>
          <a:effectLst/>
        </p:spPr>
        <p:txBody>
          <a:bodyPr>
            <a:spAutoFit/>
          </a:bodyPr>
          <a:lstStyle/>
          <a:p>
            <a:endParaRPr lang="en-US" dirty="0"/>
          </a:p>
        </p:txBody>
      </p:sp>
      <p:sp>
        <p:nvSpPr>
          <p:cNvPr id="194580" name="Text Box 20"/>
          <p:cNvSpPr txBox="1">
            <a:spLocks noChangeArrowheads="1"/>
          </p:cNvSpPr>
          <p:nvPr/>
        </p:nvSpPr>
        <p:spPr bwMode="auto">
          <a:xfrm>
            <a:off x="457200" y="6324600"/>
            <a:ext cx="3276600" cy="304800"/>
          </a:xfrm>
          <a:prstGeom prst="rect">
            <a:avLst/>
          </a:prstGeom>
          <a:noFill/>
          <a:ln w="9525">
            <a:noFill/>
            <a:miter lim="800000"/>
            <a:headEnd/>
            <a:tailEnd/>
          </a:ln>
          <a:effectLst/>
        </p:spPr>
        <p:txBody>
          <a:bodyPr>
            <a:spAutoFit/>
          </a:bodyPr>
          <a:lstStyle/>
          <a:p>
            <a:r>
              <a:rPr lang="en-US" b="1" dirty="0">
                <a:solidFill>
                  <a:srgbClr val="124A91"/>
                </a:solidFill>
                <a:latin typeface="Arial Narrow" pitchFamily="34" charset="0"/>
              </a:rPr>
              <a:t>Lawrence Livermore National Laboratory</a:t>
            </a:r>
          </a:p>
        </p:txBody>
      </p:sp>
      <p:pic>
        <p:nvPicPr>
          <p:cNvPr id="194581" name="Picture 21" descr="lab_icon_no_box_blue_rgb"/>
          <p:cNvPicPr>
            <a:picLocks noChangeAspect="1" noChangeArrowheads="1"/>
          </p:cNvPicPr>
          <p:nvPr userDrawn="1"/>
        </p:nvPicPr>
        <p:blipFill>
          <a:blip r:embed="rId13" cstate="print"/>
          <a:srcRect/>
          <a:stretch>
            <a:fillRect/>
          </a:stretch>
        </p:blipFill>
        <p:spPr bwMode="auto">
          <a:xfrm>
            <a:off x="8153400" y="6248400"/>
            <a:ext cx="533400" cy="512763"/>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3200" b="1">
          <a:solidFill>
            <a:srgbClr val="124A91"/>
          </a:solidFill>
          <a:latin typeface="+mj-lt"/>
          <a:ea typeface="+mj-ea"/>
          <a:cs typeface="+mj-cs"/>
        </a:defRPr>
      </a:lvl1pPr>
      <a:lvl2pPr algn="l" rtl="0" fontAlgn="base">
        <a:spcBef>
          <a:spcPct val="0"/>
        </a:spcBef>
        <a:spcAft>
          <a:spcPct val="0"/>
        </a:spcAft>
        <a:defRPr sz="3200" b="1">
          <a:solidFill>
            <a:srgbClr val="124A91"/>
          </a:solidFill>
          <a:latin typeface="Arial Narrow" pitchFamily="34" charset="0"/>
          <a:ea typeface="ＭＳ Ｐゴシック" pitchFamily="-80" charset="-128"/>
        </a:defRPr>
      </a:lvl2pPr>
      <a:lvl3pPr algn="l" rtl="0" fontAlgn="base">
        <a:spcBef>
          <a:spcPct val="0"/>
        </a:spcBef>
        <a:spcAft>
          <a:spcPct val="0"/>
        </a:spcAft>
        <a:defRPr sz="3200" b="1">
          <a:solidFill>
            <a:srgbClr val="124A91"/>
          </a:solidFill>
          <a:latin typeface="Arial Narrow" pitchFamily="34" charset="0"/>
          <a:ea typeface="ＭＳ Ｐゴシック" pitchFamily="-80" charset="-128"/>
        </a:defRPr>
      </a:lvl3pPr>
      <a:lvl4pPr algn="l" rtl="0" fontAlgn="base">
        <a:spcBef>
          <a:spcPct val="0"/>
        </a:spcBef>
        <a:spcAft>
          <a:spcPct val="0"/>
        </a:spcAft>
        <a:defRPr sz="3200" b="1">
          <a:solidFill>
            <a:srgbClr val="124A91"/>
          </a:solidFill>
          <a:latin typeface="Arial Narrow" pitchFamily="34" charset="0"/>
          <a:ea typeface="ＭＳ Ｐゴシック" pitchFamily="-80" charset="-128"/>
        </a:defRPr>
      </a:lvl4pPr>
      <a:lvl5pPr algn="l" rtl="0" fontAlgn="base">
        <a:spcBef>
          <a:spcPct val="0"/>
        </a:spcBef>
        <a:spcAft>
          <a:spcPct val="0"/>
        </a:spcAft>
        <a:defRPr sz="3200" b="1">
          <a:solidFill>
            <a:srgbClr val="124A91"/>
          </a:solidFill>
          <a:latin typeface="Arial Narrow" pitchFamily="34" charset="0"/>
          <a:ea typeface="ＭＳ Ｐゴシック" pitchFamily="-80" charset="-128"/>
        </a:defRPr>
      </a:lvl5pPr>
      <a:lvl6pPr marL="457200" algn="l" rtl="0" fontAlgn="base">
        <a:spcBef>
          <a:spcPct val="0"/>
        </a:spcBef>
        <a:spcAft>
          <a:spcPct val="0"/>
        </a:spcAft>
        <a:defRPr sz="3200" b="1">
          <a:solidFill>
            <a:srgbClr val="124A91"/>
          </a:solidFill>
          <a:latin typeface="Arial Narrow" pitchFamily="34" charset="0"/>
          <a:ea typeface="ＭＳ Ｐゴシック" pitchFamily="-80" charset="-128"/>
        </a:defRPr>
      </a:lvl6pPr>
      <a:lvl7pPr marL="914400" algn="l" rtl="0" fontAlgn="base">
        <a:spcBef>
          <a:spcPct val="0"/>
        </a:spcBef>
        <a:spcAft>
          <a:spcPct val="0"/>
        </a:spcAft>
        <a:defRPr sz="3200" b="1">
          <a:solidFill>
            <a:srgbClr val="124A91"/>
          </a:solidFill>
          <a:latin typeface="Arial Narrow" pitchFamily="34" charset="0"/>
          <a:ea typeface="ＭＳ Ｐゴシック" pitchFamily="-80" charset="-128"/>
        </a:defRPr>
      </a:lvl7pPr>
      <a:lvl8pPr marL="1371600" algn="l" rtl="0" fontAlgn="base">
        <a:spcBef>
          <a:spcPct val="0"/>
        </a:spcBef>
        <a:spcAft>
          <a:spcPct val="0"/>
        </a:spcAft>
        <a:defRPr sz="3200" b="1">
          <a:solidFill>
            <a:srgbClr val="124A91"/>
          </a:solidFill>
          <a:latin typeface="Arial Narrow" pitchFamily="34" charset="0"/>
          <a:ea typeface="ＭＳ Ｐゴシック" pitchFamily="-80" charset="-128"/>
        </a:defRPr>
      </a:lvl8pPr>
      <a:lvl9pPr marL="1828800" algn="l" rtl="0" fontAlgn="base">
        <a:spcBef>
          <a:spcPct val="0"/>
        </a:spcBef>
        <a:spcAft>
          <a:spcPct val="0"/>
        </a:spcAft>
        <a:defRPr sz="3200" b="1">
          <a:solidFill>
            <a:srgbClr val="124A91"/>
          </a:solidFill>
          <a:latin typeface="Arial Narrow" pitchFamily="34" charset="0"/>
          <a:ea typeface="ＭＳ Ｐゴシック" pitchFamily="-80" charset="-128"/>
        </a:defRPr>
      </a:lvl9pPr>
    </p:titleStyle>
    <p:bodyStyle>
      <a:lvl1pPr marL="342900" indent="-342900" algn="l" rtl="0" fontAlgn="base">
        <a:spcBef>
          <a:spcPct val="20000"/>
        </a:spcBef>
        <a:spcAft>
          <a:spcPct val="0"/>
        </a:spcAft>
        <a:buClr>
          <a:srgbClr val="004483"/>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004483"/>
        </a:buClr>
        <a:buFont typeface="Times" pitchFamily="-80" charset="0"/>
        <a:buChar char="•"/>
        <a:defRPr sz="2400">
          <a:solidFill>
            <a:schemeClr val="tx1"/>
          </a:solidFill>
          <a:latin typeface="+mn-lt"/>
          <a:ea typeface="+mn-ea"/>
        </a:defRPr>
      </a:lvl2pPr>
      <a:lvl3pPr marL="1143000" indent="-228600" algn="l" rtl="0" fontAlgn="base">
        <a:spcBef>
          <a:spcPct val="20000"/>
        </a:spcBef>
        <a:spcAft>
          <a:spcPct val="0"/>
        </a:spcAft>
        <a:buClr>
          <a:srgbClr val="004483"/>
        </a:buClr>
        <a:buFont typeface="Symbol" pitchFamily="18" charset="2"/>
        <a:buChar char=""/>
        <a:defRPr sz="2400">
          <a:solidFill>
            <a:schemeClr val="tx1"/>
          </a:solidFill>
          <a:latin typeface="+mn-lt"/>
          <a:ea typeface="+mn-ea"/>
        </a:defRPr>
      </a:lvl3pPr>
      <a:lvl4pPr marL="1600200" indent="-228600" algn="l" rtl="0" fontAlgn="base">
        <a:spcBef>
          <a:spcPct val="20000"/>
        </a:spcBef>
        <a:spcAft>
          <a:spcPct val="0"/>
        </a:spcAft>
        <a:buClr>
          <a:srgbClr val="004483"/>
        </a:buClr>
        <a:buFont typeface="Symbol" pitchFamily="18" charset="2"/>
        <a:buChar char=""/>
        <a:defRPr sz="2000">
          <a:solidFill>
            <a:schemeClr val="tx1"/>
          </a:solidFill>
          <a:latin typeface="+mn-lt"/>
          <a:ea typeface="+mn-ea"/>
        </a:defRPr>
      </a:lvl4pPr>
      <a:lvl5pPr marL="2057400" indent="-228600" algn="l" rtl="0" fontAlgn="base">
        <a:spcBef>
          <a:spcPct val="20000"/>
        </a:spcBef>
        <a:spcAft>
          <a:spcPct val="0"/>
        </a:spcAft>
        <a:buClr>
          <a:srgbClr val="004483"/>
        </a:buClr>
        <a:buFont typeface="Geneva CE" pitchFamily="-80" charset="-18"/>
        <a:buChar char="»"/>
        <a:defRPr sz="2000">
          <a:solidFill>
            <a:schemeClr val="tx1"/>
          </a:solidFill>
          <a:latin typeface="+mn-lt"/>
          <a:ea typeface="+mn-ea"/>
        </a:defRPr>
      </a:lvl5pPr>
      <a:lvl6pPr marL="2514600" indent="-228600" algn="l" rtl="0" fontAlgn="base">
        <a:spcBef>
          <a:spcPct val="20000"/>
        </a:spcBef>
        <a:spcAft>
          <a:spcPct val="0"/>
        </a:spcAft>
        <a:buClr>
          <a:srgbClr val="004483"/>
        </a:buClr>
        <a:buFont typeface="Geneva CE" pitchFamily="-80" charset="-18"/>
        <a:buChar char="»"/>
        <a:defRPr sz="2000">
          <a:solidFill>
            <a:schemeClr val="tx1"/>
          </a:solidFill>
          <a:latin typeface="+mn-lt"/>
          <a:ea typeface="+mn-ea"/>
        </a:defRPr>
      </a:lvl6pPr>
      <a:lvl7pPr marL="2971800" indent="-228600" algn="l" rtl="0" fontAlgn="base">
        <a:spcBef>
          <a:spcPct val="20000"/>
        </a:spcBef>
        <a:spcAft>
          <a:spcPct val="0"/>
        </a:spcAft>
        <a:buClr>
          <a:srgbClr val="004483"/>
        </a:buClr>
        <a:buFont typeface="Geneva CE" pitchFamily="-80" charset="-18"/>
        <a:buChar char="»"/>
        <a:defRPr sz="2000">
          <a:solidFill>
            <a:schemeClr val="tx1"/>
          </a:solidFill>
          <a:latin typeface="+mn-lt"/>
          <a:ea typeface="+mn-ea"/>
        </a:defRPr>
      </a:lvl7pPr>
      <a:lvl8pPr marL="3429000" indent="-228600" algn="l" rtl="0" fontAlgn="base">
        <a:spcBef>
          <a:spcPct val="20000"/>
        </a:spcBef>
        <a:spcAft>
          <a:spcPct val="0"/>
        </a:spcAft>
        <a:buClr>
          <a:srgbClr val="004483"/>
        </a:buClr>
        <a:buFont typeface="Geneva CE" pitchFamily="-80" charset="-18"/>
        <a:buChar char="»"/>
        <a:defRPr sz="2000">
          <a:solidFill>
            <a:schemeClr val="tx1"/>
          </a:solidFill>
          <a:latin typeface="+mn-lt"/>
          <a:ea typeface="+mn-ea"/>
        </a:defRPr>
      </a:lvl8pPr>
      <a:lvl9pPr marL="3886200" indent="-228600" algn="l" rtl="0" fontAlgn="base">
        <a:spcBef>
          <a:spcPct val="20000"/>
        </a:spcBef>
        <a:spcAft>
          <a:spcPct val="0"/>
        </a:spcAft>
        <a:buClr>
          <a:srgbClr val="004483"/>
        </a:buClr>
        <a:buFont typeface="Geneva CE" pitchFamily="-80" charset="-18"/>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3121025" y="5562600"/>
            <a:ext cx="2901950" cy="457200"/>
          </a:xfrm>
          <a:prstGeom prst="rect">
            <a:avLst/>
          </a:prstGeom>
          <a:noFill/>
          <a:ln w="9525">
            <a:noFill/>
            <a:miter lim="800000"/>
            <a:headEnd/>
            <a:tailEnd/>
          </a:ln>
          <a:effectLst/>
        </p:spPr>
        <p:txBody>
          <a:bodyPr/>
          <a:lstStyle/>
          <a:p>
            <a:pPr algn="ctr" eaLnBrk="1" hangingPunct="1">
              <a:spcBef>
                <a:spcPct val="20000"/>
              </a:spcBef>
              <a:buClr>
                <a:srgbClr val="004483"/>
              </a:buClr>
              <a:buFont typeface="Wingdings" pitchFamily="2" charset="2"/>
              <a:buNone/>
            </a:pPr>
            <a:endParaRPr lang="en-US" sz="2000" b="1" dirty="0">
              <a:solidFill>
                <a:schemeClr val="tx1"/>
              </a:solidFill>
              <a:latin typeface="Arial" charset="0"/>
            </a:endParaRPr>
          </a:p>
        </p:txBody>
      </p:sp>
      <p:grpSp>
        <p:nvGrpSpPr>
          <p:cNvPr id="7173" name="Group 5"/>
          <p:cNvGrpSpPr>
            <a:grpSpLocks/>
          </p:cNvGrpSpPr>
          <p:nvPr/>
        </p:nvGrpSpPr>
        <p:grpSpPr bwMode="auto">
          <a:xfrm>
            <a:off x="1955800" y="6159500"/>
            <a:ext cx="5359400" cy="458788"/>
            <a:chOff x="1232" y="3800"/>
            <a:chExt cx="3376" cy="289"/>
          </a:xfrm>
        </p:grpSpPr>
        <p:sp>
          <p:nvSpPr>
            <p:cNvPr id="7174" name="Text Box 6"/>
            <p:cNvSpPr txBox="1">
              <a:spLocks noChangeArrowheads="1"/>
            </p:cNvSpPr>
            <p:nvPr/>
          </p:nvSpPr>
          <p:spPr bwMode="auto">
            <a:xfrm>
              <a:off x="1392" y="3800"/>
              <a:ext cx="116" cy="154"/>
            </a:xfrm>
            <a:prstGeom prst="rect">
              <a:avLst/>
            </a:prstGeom>
            <a:noFill/>
            <a:ln w="12700">
              <a:noFill/>
              <a:miter lim="800000"/>
              <a:headEnd/>
              <a:tailEnd/>
            </a:ln>
            <a:effectLst/>
          </p:spPr>
          <p:txBody>
            <a:bodyPr wrap="none">
              <a:spAutoFit/>
            </a:bodyPr>
            <a:lstStyle/>
            <a:p>
              <a:pPr>
                <a:spcBef>
                  <a:spcPct val="0"/>
                </a:spcBef>
              </a:pPr>
              <a:endParaRPr lang="en-US" sz="1000" b="1" dirty="0">
                <a:solidFill>
                  <a:schemeClr val="tx1"/>
                </a:solidFill>
                <a:latin typeface="Helvetica" pitchFamily="-80" charset="0"/>
              </a:endParaRPr>
            </a:p>
          </p:txBody>
        </p:sp>
        <p:sp>
          <p:nvSpPr>
            <p:cNvPr id="7175" name="Rectangle 7"/>
            <p:cNvSpPr>
              <a:spLocks noChangeArrowheads="1"/>
            </p:cNvSpPr>
            <p:nvPr/>
          </p:nvSpPr>
          <p:spPr bwMode="auto">
            <a:xfrm>
              <a:off x="1232" y="3954"/>
              <a:ext cx="3376" cy="135"/>
            </a:xfrm>
            <a:prstGeom prst="rect">
              <a:avLst/>
            </a:prstGeom>
            <a:noFill/>
            <a:ln w="12700">
              <a:noFill/>
              <a:miter lim="800000"/>
              <a:headEnd/>
              <a:tailEnd/>
            </a:ln>
            <a:effectLst/>
          </p:spPr>
          <p:txBody>
            <a:bodyPr>
              <a:spAutoFit/>
            </a:bodyPr>
            <a:lstStyle/>
            <a:p>
              <a:pPr algn="ctr">
                <a:spcBef>
                  <a:spcPct val="0"/>
                </a:spcBef>
              </a:pPr>
              <a:endParaRPr lang="en-US" sz="800" b="1" dirty="0">
                <a:solidFill>
                  <a:srgbClr val="003FD4"/>
                </a:solidFill>
                <a:latin typeface="Helvetica" pitchFamily="-80" charset="0"/>
              </a:endParaRPr>
            </a:p>
          </p:txBody>
        </p:sp>
      </p:grpSp>
      <p:sp>
        <p:nvSpPr>
          <p:cNvPr id="7176" name="Rectangle 8"/>
          <p:cNvSpPr>
            <a:spLocks noChangeArrowheads="1"/>
          </p:cNvSpPr>
          <p:nvPr/>
        </p:nvSpPr>
        <p:spPr bwMode="auto">
          <a:xfrm>
            <a:off x="914400" y="5562600"/>
            <a:ext cx="7315200" cy="750888"/>
          </a:xfrm>
          <a:prstGeom prst="rect">
            <a:avLst/>
          </a:prstGeom>
          <a:noFill/>
          <a:ln w="9525">
            <a:noFill/>
            <a:miter lim="800000"/>
            <a:headEnd/>
            <a:tailEnd/>
          </a:ln>
          <a:effectLst/>
        </p:spPr>
        <p:txBody>
          <a:bodyPr/>
          <a:lstStyle/>
          <a:p>
            <a:pPr algn="ctr" eaLnBrk="1" hangingPunct="1">
              <a:spcBef>
                <a:spcPct val="20000"/>
              </a:spcBef>
              <a:buClr>
                <a:srgbClr val="004483"/>
              </a:buClr>
              <a:buFont typeface="Wingdings" pitchFamily="2" charset="2"/>
              <a:buNone/>
            </a:pPr>
            <a:r>
              <a:rPr lang="en-US" sz="2400" b="1" dirty="0" smtClean="0">
                <a:solidFill>
                  <a:schemeClr val="tx1"/>
                </a:solidFill>
                <a:latin typeface="Arial" charset="0"/>
              </a:rPr>
              <a:t>Matthew LeGendre</a:t>
            </a:r>
            <a:endParaRPr lang="en-US" sz="2400" b="1" dirty="0">
              <a:solidFill>
                <a:schemeClr val="tx1"/>
              </a:solidFill>
              <a:latin typeface="Arial" charset="0"/>
            </a:endParaRPr>
          </a:p>
          <a:p>
            <a:pPr algn="ctr" eaLnBrk="1" hangingPunct="1">
              <a:lnSpc>
                <a:spcPct val="70000"/>
              </a:lnSpc>
              <a:spcBef>
                <a:spcPct val="20000"/>
              </a:spcBef>
              <a:buClr>
                <a:srgbClr val="004483"/>
              </a:buClr>
              <a:buFont typeface="Wingdings" pitchFamily="2" charset="2"/>
              <a:buNone/>
            </a:pPr>
            <a:r>
              <a:rPr lang="en-US" sz="1600" b="1" dirty="0" smtClean="0">
                <a:solidFill>
                  <a:schemeClr val="tx1"/>
                </a:solidFill>
                <a:latin typeface="Arial" charset="0"/>
              </a:rPr>
              <a:t>legendre1@llnl.gov</a:t>
            </a:r>
            <a:endParaRPr lang="en-US" sz="1600" b="1" dirty="0">
              <a:solidFill>
                <a:schemeClr val="tx1"/>
              </a:solidFill>
              <a:latin typeface="Arial" charset="0"/>
            </a:endParaRPr>
          </a:p>
        </p:txBody>
      </p:sp>
      <p:sp>
        <p:nvSpPr>
          <p:cNvPr id="7178" name="Text Box 10"/>
          <p:cNvSpPr txBox="1">
            <a:spLocks noChangeArrowheads="1"/>
          </p:cNvSpPr>
          <p:nvPr/>
        </p:nvSpPr>
        <p:spPr bwMode="auto">
          <a:xfrm>
            <a:off x="7696200" y="6589713"/>
            <a:ext cx="1370888" cy="246221"/>
          </a:xfrm>
          <a:prstGeom prst="rect">
            <a:avLst/>
          </a:prstGeom>
          <a:noFill/>
          <a:ln w="9525">
            <a:noFill/>
            <a:miter lim="800000"/>
            <a:headEnd/>
            <a:tailEnd/>
          </a:ln>
          <a:effectLst/>
        </p:spPr>
        <p:txBody>
          <a:bodyPr wrap="none">
            <a:spAutoFit/>
          </a:bodyPr>
          <a:lstStyle/>
          <a:p>
            <a:pPr>
              <a:spcBef>
                <a:spcPct val="0"/>
              </a:spcBef>
            </a:pPr>
            <a:r>
              <a:rPr lang="en-US" sz="1000" b="1" dirty="0">
                <a:solidFill>
                  <a:srgbClr val="000000"/>
                </a:solidFill>
                <a:latin typeface="Arial" charset="0"/>
              </a:rPr>
              <a:t>LLNL-PRES-481072</a:t>
            </a:r>
            <a:endParaRPr lang="en-US" sz="1000" b="1" dirty="0">
              <a:solidFill>
                <a:srgbClr val="000000"/>
              </a:solidFill>
              <a:latin typeface="Arial" charset="0"/>
            </a:endParaRPr>
          </a:p>
        </p:txBody>
      </p:sp>
      <p:sp>
        <p:nvSpPr>
          <p:cNvPr id="7181" name="Text Box 13"/>
          <p:cNvSpPr txBox="1">
            <a:spLocks noChangeArrowheads="1"/>
          </p:cNvSpPr>
          <p:nvPr/>
        </p:nvSpPr>
        <p:spPr bwMode="auto">
          <a:xfrm>
            <a:off x="2438400" y="6324600"/>
            <a:ext cx="4395788" cy="228600"/>
          </a:xfrm>
          <a:prstGeom prst="rect">
            <a:avLst/>
          </a:prstGeom>
          <a:noFill/>
          <a:ln w="12700">
            <a:noFill/>
            <a:miter lim="800000"/>
            <a:headEnd/>
            <a:tailEnd/>
          </a:ln>
          <a:effectLst/>
        </p:spPr>
        <p:txBody>
          <a:bodyPr wrap="none">
            <a:spAutoFit/>
          </a:bodyPr>
          <a:lstStyle/>
          <a:p>
            <a:pPr>
              <a:spcBef>
                <a:spcPct val="0"/>
              </a:spcBef>
            </a:pPr>
            <a:r>
              <a:rPr lang="en-US" sz="900" b="1" dirty="0">
                <a:solidFill>
                  <a:schemeClr val="tx1"/>
                </a:solidFill>
                <a:latin typeface="Helvetica" pitchFamily="-80" charset="0"/>
              </a:rPr>
              <a:t>Lawrence Livermore National Laboratory, P. O. Box 808, Livermore, CA 94551</a:t>
            </a:r>
          </a:p>
        </p:txBody>
      </p:sp>
      <p:sp>
        <p:nvSpPr>
          <p:cNvPr id="7182" name="Rectangle 14"/>
          <p:cNvSpPr>
            <a:spLocks noChangeArrowheads="1"/>
          </p:cNvSpPr>
          <p:nvPr/>
        </p:nvSpPr>
        <p:spPr bwMode="auto">
          <a:xfrm>
            <a:off x="1955800" y="6492875"/>
            <a:ext cx="5359400" cy="365125"/>
          </a:xfrm>
          <a:prstGeom prst="rect">
            <a:avLst/>
          </a:prstGeom>
          <a:noFill/>
          <a:ln w="12700">
            <a:noFill/>
            <a:miter lim="800000"/>
            <a:headEnd/>
            <a:tailEnd/>
          </a:ln>
          <a:effectLst/>
        </p:spPr>
        <p:txBody>
          <a:bodyPr>
            <a:spAutoFit/>
          </a:bodyPr>
          <a:lstStyle/>
          <a:p>
            <a:pPr algn="ctr">
              <a:spcBef>
                <a:spcPct val="0"/>
              </a:spcBef>
            </a:pPr>
            <a:r>
              <a:rPr lang="en-US" sz="900" b="1" dirty="0">
                <a:latin typeface="Arial" charset="0"/>
              </a:rPr>
              <a:t>This work performed under the auspices of the U.S. Department of Energy by </a:t>
            </a:r>
            <a:br>
              <a:rPr lang="en-US" sz="900" b="1" dirty="0">
                <a:latin typeface="Arial" charset="0"/>
              </a:rPr>
            </a:br>
            <a:r>
              <a:rPr lang="en-US" sz="900" b="1" dirty="0">
                <a:latin typeface="Arial" charset="0"/>
              </a:rPr>
              <a:t>Lawrence Livermore National Laboratory under Contract DE-AC52-07NA27344</a:t>
            </a:r>
            <a:endParaRPr lang="en-US" sz="900" b="1" dirty="0">
              <a:solidFill>
                <a:srgbClr val="000000"/>
              </a:solidFill>
              <a:latin typeface="Arial" charset="0"/>
            </a:endParaRPr>
          </a:p>
        </p:txBody>
      </p:sp>
      <p:sp>
        <p:nvSpPr>
          <p:cNvPr id="7184" name="Rectangle 16"/>
          <p:cNvSpPr>
            <a:spLocks noGrp="1" noChangeArrowheads="1"/>
          </p:cNvSpPr>
          <p:nvPr>
            <p:ph type="subTitle" idx="1"/>
          </p:nvPr>
        </p:nvSpPr>
        <p:spPr>
          <a:xfrm>
            <a:off x="304800" y="2133600"/>
            <a:ext cx="8686800" cy="914400"/>
          </a:xfrm>
        </p:spPr>
        <p:txBody>
          <a:bodyPr/>
          <a:lstStyle/>
          <a:p>
            <a:pPr>
              <a:spcBef>
                <a:spcPct val="0"/>
              </a:spcBef>
              <a:spcAft>
                <a:spcPct val="10000"/>
              </a:spcAft>
            </a:pPr>
            <a:r>
              <a:rPr lang="en-US" sz="3600" dirty="0" smtClean="0">
                <a:solidFill>
                  <a:schemeClr val="bg1"/>
                </a:solidFill>
              </a:rPr>
              <a:t/>
            </a:r>
            <a:br>
              <a:rPr lang="en-US" sz="3600" dirty="0" smtClean="0">
                <a:solidFill>
                  <a:schemeClr val="bg1"/>
                </a:solidFill>
              </a:rPr>
            </a:br>
            <a:r>
              <a:rPr lang="en-US" sz="4000" b="1" i="1" dirty="0" smtClean="0">
                <a:solidFill>
                  <a:schemeClr val="bg1"/>
                </a:solidFill>
              </a:rPr>
              <a:t>Challenges for ProcControlAPI </a:t>
            </a:r>
            <a:r>
              <a:rPr lang="en-US" sz="4000" b="1" i="1" dirty="0" smtClean="0">
                <a:solidFill>
                  <a:schemeClr val="bg1"/>
                </a:solidFill>
              </a:rPr>
              <a:t>and </a:t>
            </a:r>
            <a:r>
              <a:rPr lang="en-US" sz="4000" b="1" i="1" dirty="0" err="1" smtClean="0">
                <a:solidFill>
                  <a:schemeClr val="bg1"/>
                </a:solidFill>
              </a:rPr>
              <a:t>DyninstAPI</a:t>
            </a:r>
            <a:r>
              <a:rPr lang="en-US" sz="4000" b="1" i="1" dirty="0" smtClean="0">
                <a:solidFill>
                  <a:schemeClr val="bg1"/>
                </a:solidFill>
              </a:rPr>
              <a:t> on </a:t>
            </a:r>
            <a:r>
              <a:rPr lang="en-US" sz="4000" b="1" i="1" dirty="0" smtClean="0">
                <a:solidFill>
                  <a:schemeClr val="bg1"/>
                </a:solidFill>
              </a:rPr>
              <a:t>BlueGene</a:t>
            </a:r>
            <a:endParaRPr lang="en-US" sz="4000" b="1" dirty="0">
              <a:solidFill>
                <a:schemeClr val="bg1"/>
              </a:solidFill>
              <a:latin typeface="Arial Narrow" pitchFamily="34" charset="0"/>
            </a:endParaRPr>
          </a:p>
          <a:p>
            <a:pPr>
              <a:spcBef>
                <a:spcPct val="0"/>
              </a:spcBef>
              <a:spcAft>
                <a:spcPct val="10000"/>
              </a:spcAft>
            </a:pPr>
            <a:r>
              <a:rPr lang="en-US" b="1" dirty="0" smtClean="0">
                <a:solidFill>
                  <a:schemeClr val="bg1"/>
                </a:solidFill>
                <a:latin typeface="Arial Narrow" pitchFamily="34" charset="0"/>
              </a:rPr>
              <a:t>May 3, 2011</a:t>
            </a:r>
            <a:endParaRPr lang="en-US" b="1" dirty="0">
              <a:solidFill>
                <a:schemeClr val="bg1"/>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56"/>
          <p:cNvGrpSpPr/>
          <p:nvPr/>
        </p:nvGrpSpPr>
        <p:grpSpPr>
          <a:xfrm>
            <a:off x="5429041" y="1546710"/>
            <a:ext cx="1896974" cy="542824"/>
            <a:chOff x="5438145" y="3268638"/>
            <a:chExt cx="1896974" cy="542824"/>
          </a:xfrm>
        </p:grpSpPr>
        <p:grpSp>
          <p:nvGrpSpPr>
            <p:cNvPr id="24" name="Group 13"/>
            <p:cNvGrpSpPr/>
            <p:nvPr/>
          </p:nvGrpSpPr>
          <p:grpSpPr>
            <a:xfrm>
              <a:off x="5438145" y="3268638"/>
              <a:ext cx="636814" cy="542824"/>
              <a:chOff x="4278086" y="4606119"/>
              <a:chExt cx="636814" cy="542824"/>
            </a:xfrm>
          </p:grpSpPr>
          <p:sp>
            <p:nvSpPr>
              <p:cNvPr id="67" name="Donut 66"/>
              <p:cNvSpPr/>
              <p:nvPr/>
            </p:nvSpPr>
            <p:spPr bwMode="auto">
              <a:xfrm>
                <a:off x="4278086" y="4615543"/>
                <a:ext cx="566057" cy="533400"/>
              </a:xfrm>
              <a:prstGeom prst="donu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lumMod val="95000"/>
                      <a:lumOff val="5000"/>
                    </a:schemeClr>
                  </a:solidFill>
                  <a:effectLst/>
                  <a:latin typeface="Helvetica" pitchFamily="1" charset="0"/>
                  <a:ea typeface="ＭＳ Ｐゴシック" pitchFamily="1" charset="-128"/>
                </a:endParaRPr>
              </a:p>
            </p:txBody>
          </p:sp>
          <p:sp>
            <p:nvSpPr>
              <p:cNvPr id="68" name="Rectangle 67"/>
              <p:cNvSpPr/>
              <p:nvPr/>
            </p:nvSpPr>
            <p:spPr bwMode="auto">
              <a:xfrm>
                <a:off x="4634300" y="4606119"/>
                <a:ext cx="261257" cy="308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EFEFFF"/>
                  </a:solidFill>
                  <a:effectLst/>
                  <a:latin typeface="Helvetica" pitchFamily="1" charset="0"/>
                  <a:ea typeface="ＭＳ Ｐゴシック" pitchFamily="1" charset="-128"/>
                </a:endParaRPr>
              </a:p>
            </p:txBody>
          </p:sp>
          <p:sp>
            <p:nvSpPr>
              <p:cNvPr id="69" name="Isosceles Triangle 68"/>
              <p:cNvSpPr/>
              <p:nvPr/>
            </p:nvSpPr>
            <p:spPr bwMode="auto">
              <a:xfrm>
                <a:off x="4614863" y="4841081"/>
                <a:ext cx="300037" cy="76200"/>
              </a:xfrm>
              <a:prstGeom prst="triangl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grpSp>
        <p:grpSp>
          <p:nvGrpSpPr>
            <p:cNvPr id="25" name="Group 26"/>
            <p:cNvGrpSpPr/>
            <p:nvPr/>
          </p:nvGrpSpPr>
          <p:grpSpPr>
            <a:xfrm>
              <a:off x="6068225" y="3268638"/>
              <a:ext cx="636814" cy="542824"/>
              <a:chOff x="4278086" y="4606119"/>
              <a:chExt cx="636814" cy="542824"/>
            </a:xfrm>
          </p:grpSpPr>
          <p:sp>
            <p:nvSpPr>
              <p:cNvPr id="64" name="Donut 63"/>
              <p:cNvSpPr/>
              <p:nvPr/>
            </p:nvSpPr>
            <p:spPr bwMode="auto">
              <a:xfrm>
                <a:off x="4278086" y="4615543"/>
                <a:ext cx="566057" cy="533400"/>
              </a:xfrm>
              <a:prstGeom prst="donu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lumMod val="95000"/>
                      <a:lumOff val="5000"/>
                    </a:schemeClr>
                  </a:solidFill>
                  <a:effectLst/>
                  <a:latin typeface="Helvetica" pitchFamily="1" charset="0"/>
                  <a:ea typeface="ＭＳ Ｐゴシック" pitchFamily="1" charset="-128"/>
                </a:endParaRPr>
              </a:p>
            </p:txBody>
          </p:sp>
          <p:sp>
            <p:nvSpPr>
              <p:cNvPr id="65" name="Rectangle 64"/>
              <p:cNvSpPr/>
              <p:nvPr/>
            </p:nvSpPr>
            <p:spPr bwMode="auto">
              <a:xfrm>
                <a:off x="4634300" y="4606119"/>
                <a:ext cx="261257" cy="308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EFEFFF"/>
                  </a:solidFill>
                  <a:effectLst/>
                  <a:latin typeface="Helvetica" pitchFamily="1" charset="0"/>
                  <a:ea typeface="ＭＳ Ｐゴシック" pitchFamily="1" charset="-128"/>
                </a:endParaRPr>
              </a:p>
            </p:txBody>
          </p:sp>
          <p:sp>
            <p:nvSpPr>
              <p:cNvPr id="66" name="Isosceles Triangle 65"/>
              <p:cNvSpPr/>
              <p:nvPr/>
            </p:nvSpPr>
            <p:spPr bwMode="auto">
              <a:xfrm>
                <a:off x="4614863" y="4841081"/>
                <a:ext cx="300037" cy="76200"/>
              </a:xfrm>
              <a:prstGeom prst="triangl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grpSp>
        <p:grpSp>
          <p:nvGrpSpPr>
            <p:cNvPr id="26" name="Group 30"/>
            <p:cNvGrpSpPr/>
            <p:nvPr/>
          </p:nvGrpSpPr>
          <p:grpSpPr>
            <a:xfrm>
              <a:off x="6698305" y="3268638"/>
              <a:ext cx="636814" cy="542824"/>
              <a:chOff x="4278086" y="4606119"/>
              <a:chExt cx="636814" cy="542824"/>
            </a:xfrm>
          </p:grpSpPr>
          <p:sp>
            <p:nvSpPr>
              <p:cNvPr id="61" name="Donut 60"/>
              <p:cNvSpPr/>
              <p:nvPr/>
            </p:nvSpPr>
            <p:spPr bwMode="auto">
              <a:xfrm>
                <a:off x="4278086" y="4615543"/>
                <a:ext cx="566057" cy="533400"/>
              </a:xfrm>
              <a:prstGeom prst="donu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lumMod val="95000"/>
                      <a:lumOff val="5000"/>
                    </a:schemeClr>
                  </a:solidFill>
                  <a:effectLst/>
                  <a:latin typeface="Helvetica" pitchFamily="1" charset="0"/>
                  <a:ea typeface="ＭＳ Ｐゴシック" pitchFamily="1" charset="-128"/>
                </a:endParaRPr>
              </a:p>
            </p:txBody>
          </p:sp>
          <p:sp>
            <p:nvSpPr>
              <p:cNvPr id="62" name="Rectangle 61"/>
              <p:cNvSpPr/>
              <p:nvPr/>
            </p:nvSpPr>
            <p:spPr bwMode="auto">
              <a:xfrm>
                <a:off x="4634300" y="4606119"/>
                <a:ext cx="261257" cy="308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EFEFFF"/>
                  </a:solidFill>
                  <a:effectLst/>
                  <a:latin typeface="Helvetica" pitchFamily="1" charset="0"/>
                  <a:ea typeface="ＭＳ Ｐゴシック" pitchFamily="1" charset="-128"/>
                </a:endParaRPr>
              </a:p>
            </p:txBody>
          </p:sp>
          <p:sp>
            <p:nvSpPr>
              <p:cNvPr id="63" name="Isosceles Triangle 62"/>
              <p:cNvSpPr/>
              <p:nvPr/>
            </p:nvSpPr>
            <p:spPr bwMode="auto">
              <a:xfrm>
                <a:off x="4614863" y="4841081"/>
                <a:ext cx="300037" cy="76200"/>
              </a:xfrm>
              <a:prstGeom prst="triangl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grpSp>
      </p:grpSp>
      <p:grpSp>
        <p:nvGrpSpPr>
          <p:cNvPr id="12" name="Group 42"/>
          <p:cNvGrpSpPr/>
          <p:nvPr/>
        </p:nvGrpSpPr>
        <p:grpSpPr>
          <a:xfrm>
            <a:off x="5438145" y="3268638"/>
            <a:ext cx="1896974" cy="542824"/>
            <a:chOff x="5438145" y="3268638"/>
            <a:chExt cx="1896974" cy="542824"/>
          </a:xfrm>
        </p:grpSpPr>
        <p:grpSp>
          <p:nvGrpSpPr>
            <p:cNvPr id="14" name="Group 13"/>
            <p:cNvGrpSpPr/>
            <p:nvPr/>
          </p:nvGrpSpPr>
          <p:grpSpPr>
            <a:xfrm>
              <a:off x="5438145" y="3268638"/>
              <a:ext cx="636814" cy="542824"/>
              <a:chOff x="4278086" y="4606119"/>
              <a:chExt cx="636814" cy="542824"/>
            </a:xfrm>
          </p:grpSpPr>
          <p:sp>
            <p:nvSpPr>
              <p:cNvPr id="10" name="Donut 9"/>
              <p:cNvSpPr/>
              <p:nvPr/>
            </p:nvSpPr>
            <p:spPr bwMode="auto">
              <a:xfrm>
                <a:off x="4278086" y="4615543"/>
                <a:ext cx="566057" cy="533400"/>
              </a:xfrm>
              <a:prstGeom prst="donu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lumMod val="95000"/>
                      <a:lumOff val="5000"/>
                    </a:schemeClr>
                  </a:solidFill>
                  <a:effectLst/>
                  <a:latin typeface="Helvetica" pitchFamily="1" charset="0"/>
                  <a:ea typeface="ＭＳ Ｐゴシック" pitchFamily="1" charset="-128"/>
                </a:endParaRPr>
              </a:p>
            </p:txBody>
          </p:sp>
          <p:sp>
            <p:nvSpPr>
              <p:cNvPr id="11" name="Rectangle 10"/>
              <p:cNvSpPr/>
              <p:nvPr/>
            </p:nvSpPr>
            <p:spPr bwMode="auto">
              <a:xfrm>
                <a:off x="4634300" y="4606119"/>
                <a:ext cx="261257" cy="308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EFEFFF"/>
                  </a:solidFill>
                  <a:effectLst/>
                  <a:latin typeface="Helvetica" pitchFamily="1" charset="0"/>
                  <a:ea typeface="ＭＳ Ｐゴシック" pitchFamily="1" charset="-128"/>
                </a:endParaRPr>
              </a:p>
            </p:txBody>
          </p:sp>
          <p:sp>
            <p:nvSpPr>
              <p:cNvPr id="13" name="Isosceles Triangle 12"/>
              <p:cNvSpPr/>
              <p:nvPr/>
            </p:nvSpPr>
            <p:spPr bwMode="auto">
              <a:xfrm>
                <a:off x="4614863" y="4841081"/>
                <a:ext cx="300037" cy="76200"/>
              </a:xfrm>
              <a:prstGeom prst="triangl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grpSp>
        <p:grpSp>
          <p:nvGrpSpPr>
            <p:cNvPr id="15" name="Group 26"/>
            <p:cNvGrpSpPr/>
            <p:nvPr/>
          </p:nvGrpSpPr>
          <p:grpSpPr>
            <a:xfrm>
              <a:off x="6068225" y="3268638"/>
              <a:ext cx="636814" cy="542824"/>
              <a:chOff x="4278086" y="4606119"/>
              <a:chExt cx="636814" cy="542824"/>
            </a:xfrm>
          </p:grpSpPr>
          <p:sp>
            <p:nvSpPr>
              <p:cNvPr id="28" name="Donut 27"/>
              <p:cNvSpPr/>
              <p:nvPr/>
            </p:nvSpPr>
            <p:spPr bwMode="auto">
              <a:xfrm>
                <a:off x="4278086" y="4615543"/>
                <a:ext cx="566057" cy="533400"/>
              </a:xfrm>
              <a:prstGeom prst="donu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lumMod val="95000"/>
                      <a:lumOff val="5000"/>
                    </a:schemeClr>
                  </a:solidFill>
                  <a:effectLst/>
                  <a:latin typeface="Helvetica" pitchFamily="1" charset="0"/>
                  <a:ea typeface="ＭＳ Ｐゴシック" pitchFamily="1" charset="-128"/>
                </a:endParaRPr>
              </a:p>
            </p:txBody>
          </p:sp>
          <p:sp>
            <p:nvSpPr>
              <p:cNvPr id="29" name="Rectangle 28"/>
              <p:cNvSpPr/>
              <p:nvPr/>
            </p:nvSpPr>
            <p:spPr bwMode="auto">
              <a:xfrm>
                <a:off x="4634300" y="4606119"/>
                <a:ext cx="261257" cy="308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EFEFFF"/>
                  </a:solidFill>
                  <a:effectLst/>
                  <a:latin typeface="Helvetica" pitchFamily="1" charset="0"/>
                  <a:ea typeface="ＭＳ Ｐゴシック" pitchFamily="1" charset="-128"/>
                </a:endParaRPr>
              </a:p>
            </p:txBody>
          </p:sp>
          <p:sp>
            <p:nvSpPr>
              <p:cNvPr id="30" name="Isosceles Triangle 29"/>
              <p:cNvSpPr/>
              <p:nvPr/>
            </p:nvSpPr>
            <p:spPr bwMode="auto">
              <a:xfrm>
                <a:off x="4614863" y="4841081"/>
                <a:ext cx="300037" cy="76200"/>
              </a:xfrm>
              <a:prstGeom prst="triangl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grpSp>
        <p:grpSp>
          <p:nvGrpSpPr>
            <p:cNvPr id="16" name="Group 30"/>
            <p:cNvGrpSpPr/>
            <p:nvPr/>
          </p:nvGrpSpPr>
          <p:grpSpPr>
            <a:xfrm>
              <a:off x="6698305" y="3268638"/>
              <a:ext cx="636814" cy="542824"/>
              <a:chOff x="4278086" y="4606119"/>
              <a:chExt cx="636814" cy="542824"/>
            </a:xfrm>
          </p:grpSpPr>
          <p:sp>
            <p:nvSpPr>
              <p:cNvPr id="32" name="Donut 31"/>
              <p:cNvSpPr/>
              <p:nvPr/>
            </p:nvSpPr>
            <p:spPr bwMode="auto">
              <a:xfrm>
                <a:off x="4278086" y="4615543"/>
                <a:ext cx="566057" cy="533400"/>
              </a:xfrm>
              <a:prstGeom prst="donu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lumMod val="95000"/>
                      <a:lumOff val="5000"/>
                    </a:schemeClr>
                  </a:solidFill>
                  <a:effectLst/>
                  <a:latin typeface="Helvetica" pitchFamily="1" charset="0"/>
                  <a:ea typeface="ＭＳ Ｐゴシック" pitchFamily="1" charset="-128"/>
                </a:endParaRPr>
              </a:p>
            </p:txBody>
          </p:sp>
          <p:sp>
            <p:nvSpPr>
              <p:cNvPr id="33" name="Rectangle 32"/>
              <p:cNvSpPr/>
              <p:nvPr/>
            </p:nvSpPr>
            <p:spPr bwMode="auto">
              <a:xfrm>
                <a:off x="4634300" y="4606119"/>
                <a:ext cx="261257" cy="308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EFEFFF"/>
                  </a:solidFill>
                  <a:effectLst/>
                  <a:latin typeface="Helvetica" pitchFamily="1" charset="0"/>
                  <a:ea typeface="ＭＳ Ｐゴシック" pitchFamily="1" charset="-128"/>
                </a:endParaRPr>
              </a:p>
            </p:txBody>
          </p:sp>
          <p:sp>
            <p:nvSpPr>
              <p:cNvPr id="34" name="Isosceles Triangle 33"/>
              <p:cNvSpPr/>
              <p:nvPr/>
            </p:nvSpPr>
            <p:spPr bwMode="auto">
              <a:xfrm>
                <a:off x="4614863" y="4841081"/>
                <a:ext cx="300037" cy="76200"/>
              </a:xfrm>
              <a:prstGeom prst="triangl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grpSp>
      </p:grpSp>
      <p:grpSp>
        <p:nvGrpSpPr>
          <p:cNvPr id="19" name="Group 43"/>
          <p:cNvGrpSpPr/>
          <p:nvPr/>
        </p:nvGrpSpPr>
        <p:grpSpPr>
          <a:xfrm>
            <a:off x="5440417" y="2407674"/>
            <a:ext cx="1896974" cy="542824"/>
            <a:chOff x="5438145" y="3268638"/>
            <a:chExt cx="1896974" cy="542824"/>
          </a:xfrm>
        </p:grpSpPr>
        <p:grpSp>
          <p:nvGrpSpPr>
            <p:cNvPr id="20" name="Group 13"/>
            <p:cNvGrpSpPr/>
            <p:nvPr/>
          </p:nvGrpSpPr>
          <p:grpSpPr>
            <a:xfrm>
              <a:off x="5438145" y="3268638"/>
              <a:ext cx="636814" cy="542824"/>
              <a:chOff x="4278086" y="4606119"/>
              <a:chExt cx="636814" cy="542824"/>
            </a:xfrm>
          </p:grpSpPr>
          <p:sp>
            <p:nvSpPr>
              <p:cNvPr id="54" name="Donut 53"/>
              <p:cNvSpPr/>
              <p:nvPr/>
            </p:nvSpPr>
            <p:spPr bwMode="auto">
              <a:xfrm>
                <a:off x="4278086" y="4615543"/>
                <a:ext cx="566057" cy="533400"/>
              </a:xfrm>
              <a:prstGeom prst="donu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lumMod val="95000"/>
                      <a:lumOff val="5000"/>
                    </a:schemeClr>
                  </a:solidFill>
                  <a:effectLst/>
                  <a:latin typeface="Helvetica" pitchFamily="1" charset="0"/>
                  <a:ea typeface="ＭＳ Ｐゴシック" pitchFamily="1" charset="-128"/>
                </a:endParaRPr>
              </a:p>
            </p:txBody>
          </p:sp>
          <p:sp>
            <p:nvSpPr>
              <p:cNvPr id="55" name="Rectangle 54"/>
              <p:cNvSpPr/>
              <p:nvPr/>
            </p:nvSpPr>
            <p:spPr bwMode="auto">
              <a:xfrm>
                <a:off x="4634300" y="4606119"/>
                <a:ext cx="261257" cy="308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EFEFFF"/>
                  </a:solidFill>
                  <a:effectLst/>
                  <a:latin typeface="Helvetica" pitchFamily="1" charset="0"/>
                  <a:ea typeface="ＭＳ Ｐゴシック" pitchFamily="1" charset="-128"/>
                </a:endParaRPr>
              </a:p>
            </p:txBody>
          </p:sp>
          <p:sp>
            <p:nvSpPr>
              <p:cNvPr id="56" name="Isosceles Triangle 55"/>
              <p:cNvSpPr/>
              <p:nvPr/>
            </p:nvSpPr>
            <p:spPr bwMode="auto">
              <a:xfrm>
                <a:off x="4614863" y="4841081"/>
                <a:ext cx="300037" cy="76200"/>
              </a:xfrm>
              <a:prstGeom prst="triangl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grpSp>
        <p:grpSp>
          <p:nvGrpSpPr>
            <p:cNvPr id="21" name="Group 26"/>
            <p:cNvGrpSpPr/>
            <p:nvPr/>
          </p:nvGrpSpPr>
          <p:grpSpPr>
            <a:xfrm>
              <a:off x="6068225" y="3268638"/>
              <a:ext cx="636814" cy="542824"/>
              <a:chOff x="4278086" y="4606119"/>
              <a:chExt cx="636814" cy="542824"/>
            </a:xfrm>
          </p:grpSpPr>
          <p:sp>
            <p:nvSpPr>
              <p:cNvPr id="51" name="Donut 50"/>
              <p:cNvSpPr/>
              <p:nvPr/>
            </p:nvSpPr>
            <p:spPr bwMode="auto">
              <a:xfrm>
                <a:off x="4278086" y="4615543"/>
                <a:ext cx="566057" cy="533400"/>
              </a:xfrm>
              <a:prstGeom prst="donu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lumMod val="95000"/>
                      <a:lumOff val="5000"/>
                    </a:schemeClr>
                  </a:solidFill>
                  <a:effectLst/>
                  <a:latin typeface="Helvetica" pitchFamily="1" charset="0"/>
                  <a:ea typeface="ＭＳ Ｐゴシック" pitchFamily="1" charset="-128"/>
                </a:endParaRPr>
              </a:p>
            </p:txBody>
          </p:sp>
          <p:sp>
            <p:nvSpPr>
              <p:cNvPr id="52" name="Rectangle 51"/>
              <p:cNvSpPr/>
              <p:nvPr/>
            </p:nvSpPr>
            <p:spPr bwMode="auto">
              <a:xfrm>
                <a:off x="4634300" y="4606119"/>
                <a:ext cx="261257" cy="308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EFEFFF"/>
                  </a:solidFill>
                  <a:effectLst/>
                  <a:latin typeface="Helvetica" pitchFamily="1" charset="0"/>
                  <a:ea typeface="ＭＳ Ｐゴシック" pitchFamily="1" charset="-128"/>
                </a:endParaRPr>
              </a:p>
            </p:txBody>
          </p:sp>
          <p:sp>
            <p:nvSpPr>
              <p:cNvPr id="53" name="Isosceles Triangle 52"/>
              <p:cNvSpPr/>
              <p:nvPr/>
            </p:nvSpPr>
            <p:spPr bwMode="auto">
              <a:xfrm>
                <a:off x="4614863" y="4841081"/>
                <a:ext cx="300037" cy="76200"/>
              </a:xfrm>
              <a:prstGeom prst="triangl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grpSp>
        <p:grpSp>
          <p:nvGrpSpPr>
            <p:cNvPr id="22" name="Group 30"/>
            <p:cNvGrpSpPr/>
            <p:nvPr/>
          </p:nvGrpSpPr>
          <p:grpSpPr>
            <a:xfrm>
              <a:off x="6698305" y="3268638"/>
              <a:ext cx="636814" cy="542824"/>
              <a:chOff x="4278086" y="4606119"/>
              <a:chExt cx="636814" cy="542824"/>
            </a:xfrm>
          </p:grpSpPr>
          <p:sp>
            <p:nvSpPr>
              <p:cNvPr id="48" name="Donut 47"/>
              <p:cNvSpPr/>
              <p:nvPr/>
            </p:nvSpPr>
            <p:spPr bwMode="auto">
              <a:xfrm>
                <a:off x="4278086" y="4615543"/>
                <a:ext cx="566057" cy="533400"/>
              </a:xfrm>
              <a:prstGeom prst="donut">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lumMod val="95000"/>
                      <a:lumOff val="5000"/>
                    </a:schemeClr>
                  </a:solidFill>
                  <a:effectLst/>
                  <a:latin typeface="Helvetica" pitchFamily="1" charset="0"/>
                  <a:ea typeface="ＭＳ Ｐゴシック" pitchFamily="1" charset="-128"/>
                </a:endParaRPr>
              </a:p>
            </p:txBody>
          </p:sp>
          <p:sp>
            <p:nvSpPr>
              <p:cNvPr id="49" name="Rectangle 48"/>
              <p:cNvSpPr/>
              <p:nvPr/>
            </p:nvSpPr>
            <p:spPr bwMode="auto">
              <a:xfrm>
                <a:off x="4634300" y="4606119"/>
                <a:ext cx="261257" cy="308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EFEFFF"/>
                  </a:solidFill>
                  <a:effectLst/>
                  <a:latin typeface="Helvetica" pitchFamily="1" charset="0"/>
                  <a:ea typeface="ＭＳ Ｐゴシック" pitchFamily="1" charset="-128"/>
                </a:endParaRPr>
              </a:p>
            </p:txBody>
          </p:sp>
          <p:sp>
            <p:nvSpPr>
              <p:cNvPr id="50" name="Isosceles Triangle 49"/>
              <p:cNvSpPr/>
              <p:nvPr/>
            </p:nvSpPr>
            <p:spPr bwMode="auto">
              <a:xfrm>
                <a:off x="4614863" y="4841081"/>
                <a:ext cx="300037" cy="76200"/>
              </a:xfrm>
              <a:prstGeom prst="triangle">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grpSp>
      </p:grpSp>
      <p:sp>
        <p:nvSpPr>
          <p:cNvPr id="2" name="Title 1"/>
          <p:cNvSpPr>
            <a:spLocks noGrp="1"/>
          </p:cNvSpPr>
          <p:nvPr>
            <p:ph type="title"/>
          </p:nvPr>
        </p:nvSpPr>
        <p:spPr/>
        <p:txBody>
          <a:bodyPr/>
          <a:lstStyle/>
          <a:p>
            <a:r>
              <a:rPr lang="en-US" dirty="0" smtClean="0"/>
              <a:t>Parallelize Across Software Stack</a:t>
            </a:r>
            <a:endParaRPr lang="en-US" dirty="0"/>
          </a:p>
        </p:txBody>
      </p:sp>
      <p:sp>
        <p:nvSpPr>
          <p:cNvPr id="3" name="Content Placeholder 2"/>
          <p:cNvSpPr>
            <a:spLocks noGrp="1"/>
          </p:cNvSpPr>
          <p:nvPr>
            <p:ph idx="1"/>
          </p:nvPr>
        </p:nvSpPr>
        <p:spPr>
          <a:xfrm>
            <a:off x="315036" y="4152982"/>
            <a:ext cx="8077200" cy="1970314"/>
          </a:xfrm>
        </p:spPr>
        <p:txBody>
          <a:bodyPr/>
          <a:lstStyle/>
          <a:p>
            <a:r>
              <a:rPr lang="en-US" dirty="0" smtClean="0"/>
              <a:t>Need to parallelize all layers</a:t>
            </a:r>
          </a:p>
          <a:p>
            <a:pPr lvl="1"/>
            <a:r>
              <a:rPr lang="en-US" dirty="0" smtClean="0"/>
              <a:t>E.g., </a:t>
            </a:r>
            <a:r>
              <a:rPr lang="en-US" dirty="0" smtClean="0"/>
              <a:t>Parallelizing </a:t>
            </a:r>
            <a:r>
              <a:rPr lang="en-US" dirty="0" smtClean="0"/>
              <a:t>ProcControlAPI </a:t>
            </a:r>
            <a:r>
              <a:rPr lang="en-US" dirty="0" smtClean="0"/>
              <a:t>is useless if </a:t>
            </a:r>
            <a:r>
              <a:rPr lang="en-US" dirty="0" smtClean="0"/>
              <a:t>StackwalkerAPI uses it serially.</a:t>
            </a:r>
          </a:p>
          <a:p>
            <a:endParaRPr lang="en-US" sz="1000" dirty="0" smtClean="0"/>
          </a:p>
        </p:txBody>
      </p:sp>
      <p:sp>
        <p:nvSpPr>
          <p:cNvPr id="4" name="Rectangle 3"/>
          <p:cNvSpPr/>
          <p:nvPr/>
        </p:nvSpPr>
        <p:spPr bwMode="auto">
          <a:xfrm>
            <a:off x="3176664" y="1415143"/>
            <a:ext cx="2188027" cy="816428"/>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i</a:t>
            </a: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nt foo(char *s, int global_j, void *space) {</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for(int i = 0; i &lt; 4; i++) {</a:t>
            </a:r>
          </a:p>
          <a:p>
            <a:pPr marL="0" marR="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     printf(“[%s:%u] - I am foo: %s\n”, __FILE__, __LINE__);</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global_j += (int) space;</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a:t>
            </a:r>
          </a:p>
          <a:p>
            <a:r>
              <a:rPr lang="en-US" sz="600" b="0" dirty="0" smtClean="0">
                <a:solidFill>
                  <a:schemeClr val="bg1">
                    <a:lumMod val="50000"/>
                  </a:schemeClr>
                </a:solidFill>
                <a:latin typeface="Helvetica" pitchFamily="34" charset="0"/>
                <a:cs typeface="Helvetica" pitchFamily="34" charset="0"/>
              </a:rPr>
              <a:t>   while (global_j != *s)</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sscanf(“%s here %d\n”, &amp;s, &amp;global_j);</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a:t>
            </a:r>
          </a:p>
        </p:txBody>
      </p:sp>
      <p:sp>
        <p:nvSpPr>
          <p:cNvPr id="5" name="TextBox 4"/>
          <p:cNvSpPr txBox="1"/>
          <p:nvPr/>
        </p:nvSpPr>
        <p:spPr>
          <a:xfrm>
            <a:off x="3026230" y="1578436"/>
            <a:ext cx="2449284" cy="415498"/>
          </a:xfrm>
          <a:prstGeom prst="rect">
            <a:avLst/>
          </a:prstGeom>
          <a:noFill/>
        </p:spPr>
        <p:txBody>
          <a:bodyPr wrap="square" rtlCol="0">
            <a:spAutoFit/>
          </a:bodyPr>
          <a:lstStyle/>
          <a:p>
            <a:pPr algn="ctr"/>
            <a:r>
              <a:rPr lang="en-US" sz="2100" b="1" dirty="0" smtClean="0">
                <a:latin typeface="Helvetica" pitchFamily="34" charset="0"/>
                <a:cs typeface="Helvetica" pitchFamily="34" charset="0"/>
              </a:rPr>
              <a:t>User Code</a:t>
            </a:r>
            <a:endParaRPr lang="en-US" sz="2100" b="1" dirty="0">
              <a:latin typeface="Helvetica" pitchFamily="34" charset="0"/>
              <a:cs typeface="Helvetica" pitchFamily="34" charset="0"/>
            </a:endParaRPr>
          </a:p>
        </p:txBody>
      </p:sp>
      <p:sp>
        <p:nvSpPr>
          <p:cNvPr id="8" name="Rectangle 7"/>
          <p:cNvSpPr/>
          <p:nvPr/>
        </p:nvSpPr>
        <p:spPr bwMode="auto">
          <a:xfrm>
            <a:off x="3178622" y="3135123"/>
            <a:ext cx="2188027" cy="816428"/>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i</a:t>
            </a: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nt foo(char *s, int global_j, void *space) {</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for(int i = 0; i &lt; 4; i++) {</a:t>
            </a:r>
          </a:p>
          <a:p>
            <a:pPr marL="0" marR="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     printf(“[%s:%u] - I am foo: %s\n”, __FILE__, __LINE__);</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global_j += (int) space;</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a:t>
            </a:r>
          </a:p>
          <a:p>
            <a:r>
              <a:rPr lang="en-US" sz="600" b="0" dirty="0" smtClean="0">
                <a:solidFill>
                  <a:schemeClr val="bg1">
                    <a:lumMod val="50000"/>
                  </a:schemeClr>
                </a:solidFill>
                <a:latin typeface="Helvetica" pitchFamily="34" charset="0"/>
                <a:cs typeface="Helvetica" pitchFamily="34" charset="0"/>
              </a:rPr>
              <a:t>   while (global_j != *s)</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sscanf(“%s here %d\n”, &amp;s, &amp;global_j);</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a:t>
            </a:r>
          </a:p>
        </p:txBody>
      </p:sp>
      <p:sp>
        <p:nvSpPr>
          <p:cNvPr id="9" name="TextBox 8"/>
          <p:cNvSpPr txBox="1"/>
          <p:nvPr/>
        </p:nvSpPr>
        <p:spPr>
          <a:xfrm>
            <a:off x="3037108" y="3309846"/>
            <a:ext cx="2449284" cy="430887"/>
          </a:xfrm>
          <a:prstGeom prst="rect">
            <a:avLst/>
          </a:prstGeom>
          <a:noFill/>
        </p:spPr>
        <p:txBody>
          <a:bodyPr wrap="square" rtlCol="0">
            <a:spAutoFit/>
          </a:bodyPr>
          <a:lstStyle/>
          <a:p>
            <a:pPr algn="ctr"/>
            <a:r>
              <a:rPr lang="en-US" sz="2100" b="1" dirty="0" smtClean="0">
                <a:latin typeface="Helvetica" pitchFamily="34" charset="0"/>
                <a:cs typeface="Helvetica" pitchFamily="34" charset="0"/>
              </a:rPr>
              <a:t>ProcControlAPI</a:t>
            </a:r>
          </a:p>
        </p:txBody>
      </p:sp>
      <p:grpSp>
        <p:nvGrpSpPr>
          <p:cNvPr id="17" name="Group 34"/>
          <p:cNvGrpSpPr/>
          <p:nvPr/>
        </p:nvGrpSpPr>
        <p:grpSpPr>
          <a:xfrm>
            <a:off x="6072777" y="2404279"/>
            <a:ext cx="636814" cy="542824"/>
            <a:chOff x="4278086" y="4606119"/>
            <a:chExt cx="636814" cy="542824"/>
          </a:xfrm>
        </p:grpSpPr>
        <p:sp>
          <p:nvSpPr>
            <p:cNvPr id="36" name="Donut 35"/>
            <p:cNvSpPr/>
            <p:nvPr/>
          </p:nvSpPr>
          <p:spPr bwMode="auto">
            <a:xfrm>
              <a:off x="4278086" y="4615543"/>
              <a:ext cx="566057" cy="533400"/>
            </a:xfrm>
            <a:prstGeom prst="donu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lumMod val="95000"/>
                    <a:lumOff val="5000"/>
                  </a:schemeClr>
                </a:solidFill>
                <a:effectLst/>
                <a:latin typeface="Helvetica" pitchFamily="1" charset="0"/>
                <a:ea typeface="ＭＳ Ｐゴシック" pitchFamily="1" charset="-128"/>
              </a:endParaRPr>
            </a:p>
          </p:txBody>
        </p:sp>
        <p:sp>
          <p:nvSpPr>
            <p:cNvPr id="37" name="Rectangle 36"/>
            <p:cNvSpPr/>
            <p:nvPr/>
          </p:nvSpPr>
          <p:spPr bwMode="auto">
            <a:xfrm>
              <a:off x="4634300" y="4606119"/>
              <a:ext cx="261257" cy="308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EFEFFF"/>
                </a:solidFill>
                <a:effectLst/>
                <a:latin typeface="Helvetica" pitchFamily="1" charset="0"/>
                <a:ea typeface="ＭＳ Ｐゴシック" pitchFamily="1" charset="-128"/>
              </a:endParaRPr>
            </a:p>
          </p:txBody>
        </p:sp>
        <p:sp>
          <p:nvSpPr>
            <p:cNvPr id="38" name="Isosceles Triangle 37"/>
            <p:cNvSpPr/>
            <p:nvPr/>
          </p:nvSpPr>
          <p:spPr bwMode="auto">
            <a:xfrm>
              <a:off x="4614863" y="4841081"/>
              <a:ext cx="300037" cy="76200"/>
            </a:xfrm>
            <a:prstGeom prst="triangl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grpSp>
      <p:grpSp>
        <p:nvGrpSpPr>
          <p:cNvPr id="18" name="Group 38"/>
          <p:cNvGrpSpPr/>
          <p:nvPr/>
        </p:nvGrpSpPr>
        <p:grpSpPr>
          <a:xfrm>
            <a:off x="6059129" y="1546746"/>
            <a:ext cx="636814" cy="542824"/>
            <a:chOff x="4278086" y="4606119"/>
            <a:chExt cx="636814" cy="542824"/>
          </a:xfrm>
        </p:grpSpPr>
        <p:sp>
          <p:nvSpPr>
            <p:cNvPr id="40" name="Donut 39"/>
            <p:cNvSpPr/>
            <p:nvPr/>
          </p:nvSpPr>
          <p:spPr bwMode="auto">
            <a:xfrm>
              <a:off x="4278086" y="4615543"/>
              <a:ext cx="566057" cy="533400"/>
            </a:xfrm>
            <a:prstGeom prst="donu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lumMod val="95000"/>
                    <a:lumOff val="5000"/>
                  </a:schemeClr>
                </a:solidFill>
                <a:effectLst/>
                <a:latin typeface="Helvetica" pitchFamily="1" charset="0"/>
                <a:ea typeface="ＭＳ Ｐゴシック" pitchFamily="1" charset="-128"/>
              </a:endParaRPr>
            </a:p>
          </p:txBody>
        </p:sp>
        <p:sp>
          <p:nvSpPr>
            <p:cNvPr id="41" name="Rectangle 40"/>
            <p:cNvSpPr/>
            <p:nvPr/>
          </p:nvSpPr>
          <p:spPr bwMode="auto">
            <a:xfrm>
              <a:off x="4634300" y="4606119"/>
              <a:ext cx="261257" cy="308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EFEFFF"/>
                </a:solidFill>
                <a:effectLst/>
                <a:latin typeface="Helvetica" pitchFamily="1" charset="0"/>
                <a:ea typeface="ＭＳ Ｐゴシック" pitchFamily="1" charset="-128"/>
              </a:endParaRPr>
            </a:p>
          </p:txBody>
        </p:sp>
        <p:sp>
          <p:nvSpPr>
            <p:cNvPr id="42" name="Isosceles Triangle 41"/>
            <p:cNvSpPr/>
            <p:nvPr/>
          </p:nvSpPr>
          <p:spPr bwMode="auto">
            <a:xfrm>
              <a:off x="4614863" y="4841081"/>
              <a:ext cx="300037" cy="76200"/>
            </a:xfrm>
            <a:prstGeom prst="triangl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grpSp>
      <p:sp>
        <p:nvSpPr>
          <p:cNvPr id="70" name="Rectangle 69"/>
          <p:cNvSpPr/>
          <p:nvPr/>
        </p:nvSpPr>
        <p:spPr bwMode="auto">
          <a:xfrm>
            <a:off x="4335594" y="2275893"/>
            <a:ext cx="1025546" cy="816428"/>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i</a:t>
            </a: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nt foo(char *s, int</a:t>
            </a:r>
            <a:r>
              <a:rPr lang="en-US" sz="600" b="0" dirty="0" smtClean="0">
                <a:solidFill>
                  <a:schemeClr val="bg1">
                    <a:lumMod val="50000"/>
                  </a:schemeClr>
                </a:solidFill>
                <a:latin typeface="Helvetica" pitchFamily="34" charset="0"/>
                <a:cs typeface="Helvetica" pitchFamily="34" charset="0"/>
              </a:rPr>
              <a:t> </a:t>
            </a: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global_ </a:t>
            </a:r>
            <a:r>
              <a:rPr lang="en-US" sz="600" b="0" dirty="0" smtClean="0">
                <a:solidFill>
                  <a:schemeClr val="bg1">
                    <a:lumMod val="50000"/>
                  </a:schemeClr>
                </a:solidFill>
                <a:latin typeface="Helvetica" pitchFamily="34" charset="0"/>
                <a:cs typeface="Helvetica" pitchFamily="34" charset="0"/>
              </a:rPr>
              <a:t>for(int i = 0; i &lt; 4; i++) </a:t>
            </a:r>
          </a:p>
          <a:p>
            <a:pPr marL="0" marR="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     printf(“[%s:%u] – I’</a:t>
            </a:r>
            <a:r>
              <a:rPr lang="en-US" sz="600" b="0" dirty="0" smtClean="0">
                <a:solidFill>
                  <a:schemeClr val="bg1">
                    <a:lumMod val="50000"/>
                  </a:schemeClr>
                </a:solidFill>
                <a:latin typeface="Helvetica" pitchFamily="34" charset="0"/>
                <a:cs typeface="Helvetica" pitchFamily="34" charset="0"/>
              </a:rPr>
              <a:t>m f</a:t>
            </a:r>
            <a:endParaRPr kumimoji="0" lang="en-US" sz="600" b="0" i="0" u="none" strike="noStrike" cap="none" normalizeH="0" dirty="0" smtClean="0">
              <a:ln>
                <a:noFill/>
              </a:ln>
              <a:solidFill>
                <a:schemeClr val="bg1">
                  <a:lumMod val="50000"/>
                </a:schemeClr>
              </a:solidFill>
              <a:effectLst/>
              <a:latin typeface="Helvetica" pitchFamily="34" charset="0"/>
              <a:ea typeface="ＭＳ Ｐゴシック" pitchFamily="1" charset="-128"/>
              <a:cs typeface="Helvetica"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a:t>
            </a:r>
            <a:r>
              <a:rPr kumimoji="0" lang="en-US" sz="600" b="0" i="0" u="none" strike="noStrike" cap="none" normalizeH="0" dirty="0" smtClean="0">
                <a:ln>
                  <a:noFill/>
                </a:ln>
                <a:solidFill>
                  <a:schemeClr val="bg1">
                    <a:lumMod val="50000"/>
                  </a:schemeClr>
                </a:solidFill>
                <a:effectLst/>
                <a:latin typeface="Helvetica" pitchFamily="34" charset="0"/>
                <a:ea typeface="ＭＳ Ｐゴシック" pitchFamily="1" charset="-128"/>
                <a:cs typeface="Helvetica" pitchFamily="34" charset="0"/>
              </a:rPr>
              <a:t> </a:t>
            </a:r>
            <a:r>
              <a:rPr lang="en-US" sz="600" b="0" dirty="0" smtClean="0">
                <a:solidFill>
                  <a:schemeClr val="bg1">
                    <a:lumMod val="50000"/>
                  </a:schemeClr>
                </a:solidFill>
                <a:latin typeface="Helvetica" pitchFamily="34" charset="0"/>
                <a:cs typeface="Helvetica" pitchFamily="34" charset="0"/>
              </a:rPr>
              <a:t>global_j += (int)  spac</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a:t>
            </a:r>
          </a:p>
          <a:p>
            <a:r>
              <a:rPr lang="en-US" sz="600" b="0" dirty="0" smtClean="0">
                <a:solidFill>
                  <a:schemeClr val="bg1">
                    <a:lumMod val="50000"/>
                  </a:schemeClr>
                </a:solidFill>
                <a:latin typeface="Helvetica" pitchFamily="34" charset="0"/>
                <a:cs typeface="Helvetica" pitchFamily="34" charset="0"/>
              </a:rPr>
              <a:t> while (global_j != *s)</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sscanf(“%s here %d\</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a:t>
            </a:r>
          </a:p>
        </p:txBody>
      </p:sp>
      <p:sp>
        <p:nvSpPr>
          <p:cNvPr id="6" name="Rectangle 5"/>
          <p:cNvSpPr/>
          <p:nvPr/>
        </p:nvSpPr>
        <p:spPr bwMode="auto">
          <a:xfrm>
            <a:off x="3178626" y="2275133"/>
            <a:ext cx="1014233" cy="816428"/>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i</a:t>
            </a: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nt foo(char *s, int</a:t>
            </a:r>
            <a:r>
              <a:rPr lang="en-US" sz="600" b="0" dirty="0" smtClean="0">
                <a:solidFill>
                  <a:schemeClr val="bg1">
                    <a:lumMod val="50000"/>
                  </a:schemeClr>
                </a:solidFill>
                <a:latin typeface="Helvetica" pitchFamily="34" charset="0"/>
                <a:cs typeface="Helvetica" pitchFamily="34" charset="0"/>
              </a:rPr>
              <a:t> </a:t>
            </a: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global_ </a:t>
            </a:r>
            <a:r>
              <a:rPr lang="en-US" sz="600" b="0" dirty="0" smtClean="0">
                <a:solidFill>
                  <a:schemeClr val="bg1">
                    <a:lumMod val="50000"/>
                  </a:schemeClr>
                </a:solidFill>
                <a:latin typeface="Helvetica" pitchFamily="34" charset="0"/>
                <a:cs typeface="Helvetica" pitchFamily="34" charset="0"/>
              </a:rPr>
              <a:t>for(int i = 0; i &lt; 4; i++) </a:t>
            </a:r>
          </a:p>
          <a:p>
            <a:pPr marL="0" marR="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     printf(“[%s:%u] – I’</a:t>
            </a:r>
            <a:r>
              <a:rPr lang="en-US" sz="600" b="0" dirty="0" smtClean="0">
                <a:solidFill>
                  <a:schemeClr val="bg1">
                    <a:lumMod val="50000"/>
                  </a:schemeClr>
                </a:solidFill>
                <a:latin typeface="Helvetica" pitchFamily="34" charset="0"/>
                <a:cs typeface="Helvetica" pitchFamily="34" charset="0"/>
              </a:rPr>
              <a:t>m f</a:t>
            </a:r>
            <a:endParaRPr kumimoji="0" lang="en-US" sz="600" b="0" i="0" u="none" strike="noStrike" cap="none" normalizeH="0" dirty="0" smtClean="0">
              <a:ln>
                <a:noFill/>
              </a:ln>
              <a:solidFill>
                <a:schemeClr val="bg1">
                  <a:lumMod val="50000"/>
                </a:schemeClr>
              </a:solidFill>
              <a:effectLst/>
              <a:latin typeface="Helvetica" pitchFamily="34" charset="0"/>
              <a:ea typeface="ＭＳ Ｐゴシック" pitchFamily="1" charset="-128"/>
              <a:cs typeface="Helvetica"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a:t>
            </a:r>
            <a:r>
              <a:rPr kumimoji="0" lang="en-US" sz="600" b="0" i="0" u="none" strike="noStrike" cap="none" normalizeH="0" dirty="0" smtClean="0">
                <a:ln>
                  <a:noFill/>
                </a:ln>
                <a:solidFill>
                  <a:schemeClr val="bg1">
                    <a:lumMod val="50000"/>
                  </a:schemeClr>
                </a:solidFill>
                <a:effectLst/>
                <a:latin typeface="Helvetica" pitchFamily="34" charset="0"/>
                <a:ea typeface="ＭＳ Ｐゴシック" pitchFamily="1" charset="-128"/>
                <a:cs typeface="Helvetica" pitchFamily="34" charset="0"/>
              </a:rPr>
              <a:t> </a:t>
            </a:r>
            <a:r>
              <a:rPr lang="en-US" sz="600" b="0" dirty="0" smtClean="0">
                <a:solidFill>
                  <a:schemeClr val="bg1">
                    <a:lumMod val="50000"/>
                  </a:schemeClr>
                </a:solidFill>
                <a:latin typeface="Helvetica" pitchFamily="34" charset="0"/>
                <a:cs typeface="Helvetica" pitchFamily="34" charset="0"/>
              </a:rPr>
              <a:t>global_j += (int)  spac</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a:t>
            </a:r>
          </a:p>
          <a:p>
            <a:r>
              <a:rPr lang="en-US" sz="600" b="0" dirty="0" smtClean="0">
                <a:solidFill>
                  <a:schemeClr val="bg1">
                    <a:lumMod val="50000"/>
                  </a:schemeClr>
                </a:solidFill>
                <a:latin typeface="Helvetica" pitchFamily="34" charset="0"/>
                <a:cs typeface="Helvetica" pitchFamily="34" charset="0"/>
              </a:rPr>
              <a:t> while (global_j != *s)</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sscanf(“%s here %d\</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a:t>
            </a:r>
          </a:p>
        </p:txBody>
      </p:sp>
      <p:sp>
        <p:nvSpPr>
          <p:cNvPr id="7" name="TextBox 6"/>
          <p:cNvSpPr txBox="1"/>
          <p:nvPr/>
        </p:nvSpPr>
        <p:spPr>
          <a:xfrm>
            <a:off x="3037112" y="2288298"/>
            <a:ext cx="2449284" cy="738664"/>
          </a:xfrm>
          <a:prstGeom prst="rect">
            <a:avLst/>
          </a:prstGeom>
          <a:noFill/>
        </p:spPr>
        <p:txBody>
          <a:bodyPr wrap="square" rtlCol="0">
            <a:spAutoFit/>
          </a:bodyPr>
          <a:lstStyle/>
          <a:p>
            <a:pPr algn="ctr"/>
            <a:r>
              <a:rPr lang="en-US" sz="2100" b="1" dirty="0" smtClean="0">
                <a:latin typeface="Helvetica" pitchFamily="34" charset="0"/>
                <a:cs typeface="Helvetica" pitchFamily="34" charset="0"/>
              </a:rPr>
              <a:t>StackwalkerAPI/</a:t>
            </a:r>
            <a:br>
              <a:rPr lang="en-US" sz="2100" b="1" dirty="0" smtClean="0">
                <a:latin typeface="Helvetica" pitchFamily="34" charset="0"/>
                <a:cs typeface="Helvetica" pitchFamily="34" charset="0"/>
              </a:rPr>
            </a:br>
            <a:r>
              <a:rPr lang="en-US" sz="2100" b="1" dirty="0" smtClean="0">
                <a:latin typeface="Helvetica" pitchFamily="34" charset="0"/>
                <a:cs typeface="Helvetica" pitchFamily="34" charset="0"/>
              </a:rPr>
              <a:t>DyninstAPI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8"/>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p:txBody>
          <a:bodyPr/>
          <a:lstStyle/>
          <a:p>
            <a:r>
              <a:rPr lang="en-US" dirty="0" smtClean="0"/>
              <a:t>Two Parallelization Mechanisms</a:t>
            </a:r>
            <a:endParaRPr lang="en-US" dirty="0"/>
          </a:p>
        </p:txBody>
      </p:sp>
      <p:sp>
        <p:nvSpPr>
          <p:cNvPr id="446467" name="Rectangle 3"/>
          <p:cNvSpPr>
            <a:spLocks noChangeArrowheads="1"/>
          </p:cNvSpPr>
          <p:nvPr/>
        </p:nvSpPr>
        <p:spPr bwMode="auto">
          <a:xfrm>
            <a:off x="4811713" y="1708150"/>
            <a:ext cx="3611562" cy="4311650"/>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446468" name="Rectangle 4"/>
          <p:cNvSpPr>
            <a:spLocks noChangeArrowheads="1"/>
          </p:cNvSpPr>
          <p:nvPr/>
        </p:nvSpPr>
        <p:spPr bwMode="auto">
          <a:xfrm>
            <a:off x="4802188" y="1301750"/>
            <a:ext cx="3613150" cy="390525"/>
          </a:xfrm>
          <a:prstGeom prst="rect">
            <a:avLst/>
          </a:prstGeom>
          <a:solidFill>
            <a:srgbClr val="124A91"/>
          </a:solidFill>
          <a:ln w="3175">
            <a:solidFill>
              <a:srgbClr val="B3B3B3"/>
            </a:solidFill>
            <a:miter lim="800000"/>
            <a:headEnd/>
            <a:tailEnd/>
          </a:ln>
          <a:effectLst/>
        </p:spPr>
        <p:txBody>
          <a:bodyPr wrap="none" anchor="ctr"/>
          <a:lstStyle/>
          <a:p>
            <a:pPr algn="ctr"/>
            <a:r>
              <a:rPr lang="en-US" b="1" dirty="0" smtClean="0">
                <a:solidFill>
                  <a:schemeClr val="bg1"/>
                </a:solidFill>
                <a:latin typeface="Helvetica" pitchFamily="34" charset="0"/>
                <a:cs typeface="Helvetica" pitchFamily="34" charset="0"/>
              </a:rPr>
              <a:t>Group Operations</a:t>
            </a:r>
            <a:endParaRPr lang="en-US" b="1" dirty="0">
              <a:latin typeface="Helvetica" pitchFamily="34" charset="0"/>
              <a:cs typeface="Helvetica" pitchFamily="34" charset="0"/>
            </a:endParaRPr>
          </a:p>
        </p:txBody>
      </p:sp>
      <p:sp>
        <p:nvSpPr>
          <p:cNvPr id="446469" name="Rectangle 5"/>
          <p:cNvSpPr>
            <a:spLocks noChangeArrowheads="1"/>
          </p:cNvSpPr>
          <p:nvPr/>
        </p:nvSpPr>
        <p:spPr bwMode="auto">
          <a:xfrm>
            <a:off x="4921250" y="1787525"/>
            <a:ext cx="3427413" cy="3413755"/>
          </a:xfrm>
          <a:prstGeom prst="rect">
            <a:avLst/>
          </a:prstGeom>
          <a:noFill/>
          <a:ln w="12700">
            <a:noFill/>
            <a:miter lim="800000"/>
            <a:headEnd/>
            <a:tailEnd/>
          </a:ln>
          <a:effectLst/>
        </p:spPr>
        <p:txBody>
          <a:bodyPr lIns="90487" tIns="44450" rIns="90487" bIns="44450">
            <a:spAutoFit/>
          </a:bodyPr>
          <a:lstStyle/>
          <a:p>
            <a:pPr marL="168275" indent="-168275">
              <a:spcBef>
                <a:spcPts val="800"/>
              </a:spcBef>
              <a:buFont typeface="Times" pitchFamily="1" charset="0"/>
              <a:buChar char="•"/>
            </a:pPr>
            <a:r>
              <a:rPr lang="en-US" sz="1600" b="1" dirty="0" smtClean="0">
                <a:latin typeface="Helvetica" pitchFamily="34" charset="0"/>
                <a:cs typeface="Helvetica" pitchFamily="34" charset="0"/>
              </a:rPr>
              <a:t>Operate on many processes at once</a:t>
            </a:r>
          </a:p>
          <a:p>
            <a:pPr marL="168275" indent="-168275">
              <a:spcBef>
                <a:spcPts val="800"/>
              </a:spcBef>
              <a:buFont typeface="Times" pitchFamily="1" charset="0"/>
              <a:buChar char="•"/>
            </a:pPr>
            <a:r>
              <a:rPr lang="en-US" sz="1600" b="1" dirty="0" smtClean="0">
                <a:latin typeface="Helvetica" pitchFamily="34" charset="0"/>
                <a:cs typeface="Helvetica" pitchFamily="34" charset="0"/>
              </a:rPr>
              <a:t>Conceptually similar to Proc++.</a:t>
            </a:r>
            <a:br>
              <a:rPr lang="en-US" sz="1600" b="1" dirty="0" smtClean="0">
                <a:latin typeface="Helvetica" pitchFamily="34" charset="0"/>
                <a:cs typeface="Helvetica" pitchFamily="34" charset="0"/>
              </a:rPr>
            </a:br>
            <a:endParaRPr lang="en-US" sz="1600" b="1" dirty="0" smtClean="0">
              <a:latin typeface="Helvetica" pitchFamily="34" charset="0"/>
              <a:cs typeface="Helvetica" pitchFamily="34" charset="0"/>
            </a:endParaRPr>
          </a:p>
          <a:p>
            <a:pPr marL="168275" indent="-168275">
              <a:spcBef>
                <a:spcPts val="800"/>
              </a:spcBef>
              <a:buFont typeface="Times" pitchFamily="1" charset="0"/>
              <a:buChar char="•"/>
            </a:pPr>
            <a:endParaRPr lang="en-US" sz="1600" b="1" dirty="0" smtClean="0">
              <a:latin typeface="Helvetica" pitchFamily="34" charset="0"/>
              <a:cs typeface="Helvetica" pitchFamily="34" charset="0"/>
            </a:endParaRPr>
          </a:p>
          <a:p>
            <a:pPr marL="168275" indent="-168275">
              <a:spcBef>
                <a:spcPts val="800"/>
              </a:spcBef>
              <a:buFont typeface="Times" pitchFamily="1" charset="0"/>
              <a:buChar char="•"/>
            </a:pPr>
            <a:r>
              <a:rPr lang="en-US" sz="1600" b="1" dirty="0" smtClean="0">
                <a:latin typeface="Helvetica" pitchFamily="34" charset="0"/>
                <a:cs typeface="Helvetica" pitchFamily="34" charset="0"/>
              </a:rPr>
              <a:t>Good for doing the same operation across all processes</a:t>
            </a:r>
          </a:p>
          <a:p>
            <a:pPr marL="625475" lvl="1" indent="-168275">
              <a:spcBef>
                <a:spcPts val="800"/>
              </a:spcBef>
              <a:buFont typeface="Times" pitchFamily="1" charset="0"/>
              <a:buChar char="•"/>
            </a:pPr>
            <a:r>
              <a:rPr lang="en-US" sz="1600" b="1" dirty="0" smtClean="0">
                <a:latin typeface="Helvetica" pitchFamily="34" charset="0"/>
                <a:cs typeface="Helvetica" pitchFamily="34" charset="0"/>
              </a:rPr>
              <a:t>E.g., attach to processes</a:t>
            </a:r>
          </a:p>
          <a:p>
            <a:pPr marL="625475" lvl="1" indent="-168275">
              <a:spcBef>
                <a:spcPts val="800"/>
              </a:spcBef>
              <a:buFont typeface="Times" pitchFamily="1" charset="0"/>
              <a:buChar char="•"/>
            </a:pPr>
            <a:endParaRPr lang="en-US" sz="1600" b="1" dirty="0" smtClean="0">
              <a:latin typeface="Helvetica" pitchFamily="34" charset="0"/>
              <a:cs typeface="Helvetica" pitchFamily="34" charset="0"/>
            </a:endParaRPr>
          </a:p>
          <a:p>
            <a:pPr marL="168275" indent="-168275">
              <a:spcBef>
                <a:spcPts val="800"/>
              </a:spcBef>
              <a:buFont typeface="Times" pitchFamily="1" charset="0"/>
              <a:buChar char="•"/>
            </a:pPr>
            <a:r>
              <a:rPr lang="en-US" sz="1600" b="1" dirty="0" smtClean="0">
                <a:latin typeface="Helvetica" pitchFamily="34" charset="0"/>
                <a:cs typeface="Helvetica" pitchFamily="34" charset="0"/>
              </a:rPr>
              <a:t>Built on top of asynchronous operations</a:t>
            </a:r>
          </a:p>
        </p:txBody>
      </p:sp>
      <p:sp>
        <p:nvSpPr>
          <p:cNvPr id="446470" name="Rectangle 6"/>
          <p:cNvSpPr>
            <a:spLocks noChangeArrowheads="1"/>
          </p:cNvSpPr>
          <p:nvPr/>
        </p:nvSpPr>
        <p:spPr bwMode="auto">
          <a:xfrm>
            <a:off x="728663" y="1708150"/>
            <a:ext cx="3611562" cy="4311650"/>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446471" name="Rectangle 7"/>
          <p:cNvSpPr>
            <a:spLocks noChangeArrowheads="1"/>
          </p:cNvSpPr>
          <p:nvPr/>
        </p:nvSpPr>
        <p:spPr bwMode="auto">
          <a:xfrm>
            <a:off x="728663" y="1300163"/>
            <a:ext cx="3613150" cy="390525"/>
          </a:xfrm>
          <a:prstGeom prst="rect">
            <a:avLst/>
          </a:prstGeom>
          <a:solidFill>
            <a:srgbClr val="124A91"/>
          </a:solidFill>
          <a:ln w="3175">
            <a:solidFill>
              <a:srgbClr val="B3B3B3"/>
            </a:solidFill>
            <a:miter lim="800000"/>
            <a:headEnd/>
            <a:tailEnd/>
          </a:ln>
          <a:effectLst/>
        </p:spPr>
        <p:txBody>
          <a:bodyPr wrap="none" anchor="ctr"/>
          <a:lstStyle/>
          <a:p>
            <a:pPr algn="ctr"/>
            <a:r>
              <a:rPr lang="en-US" b="1" dirty="0" smtClean="0">
                <a:solidFill>
                  <a:schemeClr val="bg1"/>
                </a:solidFill>
                <a:latin typeface="Helvetica" pitchFamily="34" charset="0"/>
                <a:cs typeface="Helvetica" pitchFamily="34" charset="0"/>
              </a:rPr>
              <a:t>Asynchronous Operations</a:t>
            </a:r>
            <a:endParaRPr lang="en-US" b="1" dirty="0">
              <a:latin typeface="Helvetica" pitchFamily="34" charset="0"/>
              <a:cs typeface="Helvetica" pitchFamily="34" charset="0"/>
            </a:endParaRPr>
          </a:p>
        </p:txBody>
      </p:sp>
      <p:sp>
        <p:nvSpPr>
          <p:cNvPr id="446472" name="Rectangle 8"/>
          <p:cNvSpPr>
            <a:spLocks noChangeArrowheads="1"/>
          </p:cNvSpPr>
          <p:nvPr/>
        </p:nvSpPr>
        <p:spPr bwMode="auto">
          <a:xfrm>
            <a:off x="847725" y="1778000"/>
            <a:ext cx="3427413" cy="3413755"/>
          </a:xfrm>
          <a:prstGeom prst="rect">
            <a:avLst/>
          </a:prstGeom>
          <a:noFill/>
          <a:ln w="12700">
            <a:noFill/>
            <a:miter lim="800000"/>
            <a:headEnd/>
            <a:tailEnd/>
          </a:ln>
          <a:effectLst/>
        </p:spPr>
        <p:txBody>
          <a:bodyPr lIns="90487" tIns="44450" rIns="90487" bIns="44450">
            <a:spAutoFit/>
          </a:bodyPr>
          <a:lstStyle/>
          <a:p>
            <a:pPr marL="168275" indent="-168275">
              <a:spcBef>
                <a:spcPts val="800"/>
              </a:spcBef>
              <a:buFont typeface="Times" pitchFamily="1" charset="0"/>
              <a:buChar char="•"/>
            </a:pPr>
            <a:r>
              <a:rPr lang="en-US" sz="1600" b="1" dirty="0" smtClean="0">
                <a:latin typeface="Helvetica" pitchFamily="34" charset="0"/>
                <a:cs typeface="Helvetica" pitchFamily="34" charset="0"/>
              </a:rPr>
              <a:t>Start next operation while original is still pending</a:t>
            </a:r>
          </a:p>
          <a:p>
            <a:pPr marL="168275" indent="-168275">
              <a:spcBef>
                <a:spcPts val="800"/>
              </a:spcBef>
              <a:buFont typeface="Times" pitchFamily="1" charset="0"/>
              <a:buChar char="•"/>
            </a:pPr>
            <a:r>
              <a:rPr lang="en-US" sz="1600" b="1" dirty="0" smtClean="0">
                <a:latin typeface="Helvetica" pitchFamily="34" charset="0"/>
                <a:cs typeface="Helvetica" pitchFamily="34" charset="0"/>
              </a:rPr>
              <a:t>Conceptually similar to asynchronous I/O</a:t>
            </a:r>
          </a:p>
          <a:p>
            <a:pPr marL="168275" indent="-168275">
              <a:spcBef>
                <a:spcPts val="800"/>
              </a:spcBef>
              <a:buFont typeface="Times" pitchFamily="1" charset="0"/>
              <a:buChar char="•"/>
            </a:pPr>
            <a:endParaRPr lang="en-US" sz="1600" b="1" dirty="0" smtClean="0">
              <a:latin typeface="Helvetica" pitchFamily="34" charset="0"/>
              <a:cs typeface="Helvetica" pitchFamily="34" charset="0"/>
            </a:endParaRPr>
          </a:p>
          <a:p>
            <a:pPr marL="168275" indent="-168275">
              <a:spcBef>
                <a:spcPts val="800"/>
              </a:spcBef>
              <a:buFont typeface="Times" pitchFamily="1" charset="0"/>
              <a:buChar char="•"/>
            </a:pPr>
            <a:r>
              <a:rPr lang="en-US" sz="1600" b="1" dirty="0" smtClean="0">
                <a:latin typeface="Helvetica" pitchFamily="34" charset="0"/>
                <a:cs typeface="Helvetica" pitchFamily="34" charset="0"/>
              </a:rPr>
              <a:t>Good for doing unique operations on each process</a:t>
            </a:r>
          </a:p>
          <a:p>
            <a:pPr marL="625475" lvl="1" indent="-168275">
              <a:spcBef>
                <a:spcPts val="800"/>
              </a:spcBef>
              <a:buFont typeface="Times" pitchFamily="1" charset="0"/>
              <a:buChar char="•"/>
            </a:pPr>
            <a:r>
              <a:rPr lang="en-US" sz="1600" b="1" dirty="0" smtClean="0">
                <a:latin typeface="Helvetica" pitchFamily="34" charset="0"/>
                <a:cs typeface="Helvetica" pitchFamily="34" charset="0"/>
              </a:rPr>
              <a:t>E.g., stackwalking</a:t>
            </a:r>
          </a:p>
          <a:p>
            <a:pPr marL="625475" lvl="1" indent="-168275">
              <a:spcBef>
                <a:spcPts val="800"/>
              </a:spcBef>
              <a:buFont typeface="Times" pitchFamily="1" charset="0"/>
              <a:buChar char="•"/>
            </a:pPr>
            <a:endParaRPr lang="en-US" sz="1600" b="1" dirty="0" smtClean="0">
              <a:latin typeface="Helvetica" pitchFamily="34" charset="0"/>
              <a:cs typeface="Helvetica" pitchFamily="34" charset="0"/>
            </a:endParaRPr>
          </a:p>
          <a:p>
            <a:pPr marL="168275" indent="-168275">
              <a:spcBef>
                <a:spcPts val="800"/>
              </a:spcBef>
              <a:buFont typeface="Times" pitchFamily="1" charset="0"/>
              <a:buChar char="•"/>
            </a:pPr>
            <a:r>
              <a:rPr lang="en-US" sz="1600" b="1" dirty="0" smtClean="0">
                <a:latin typeface="Helvetica" pitchFamily="34" charset="0"/>
                <a:cs typeface="Helvetica" pitchFamily="34" charset="0"/>
              </a:rPr>
              <a:t>Supported  by BlueGene Debugger Interface</a:t>
            </a:r>
            <a:endParaRPr lang="en-US" sz="1600" b="1"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r>
              <a:rPr kumimoji="1" lang="en-US" dirty="0" smtClean="0"/>
              <a:t>Asynchronous Interface</a:t>
            </a:r>
            <a:endParaRPr kumimoji="1" lang="en-US" dirty="0"/>
          </a:p>
        </p:txBody>
      </p:sp>
      <p:sp>
        <p:nvSpPr>
          <p:cNvPr id="10" name="Content Placeholder 9"/>
          <p:cNvSpPr>
            <a:spLocks noGrp="1"/>
          </p:cNvSpPr>
          <p:nvPr>
            <p:ph idx="1"/>
          </p:nvPr>
        </p:nvSpPr>
        <p:spPr/>
        <p:txBody>
          <a:bodyPr/>
          <a:lstStyle/>
          <a:p>
            <a:endParaRPr lang="en-US" dirty="0"/>
          </a:p>
        </p:txBody>
      </p:sp>
      <p:sp>
        <p:nvSpPr>
          <p:cNvPr id="4" name="Rectangle 3"/>
          <p:cNvSpPr txBox="1">
            <a:spLocks noChangeArrowheads="1"/>
          </p:cNvSpPr>
          <p:nvPr/>
        </p:nvSpPr>
        <p:spPr bwMode="auto">
          <a:xfrm>
            <a:off x="422910" y="1295400"/>
            <a:ext cx="8263890" cy="4819650"/>
          </a:xfrm>
          <a:prstGeom prst="rect">
            <a:avLst/>
          </a:prstGeom>
          <a:solidFill>
            <a:schemeClr val="bg1">
              <a:lumMod val="95000"/>
            </a:schemeClr>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i="0" u="none" strike="noStrike" kern="0" cap="none" spc="0" normalizeH="0" baseline="0" noProof="0" dirty="0" smtClean="0">
                <a:ln>
                  <a:noFill/>
                </a:ln>
                <a:solidFill>
                  <a:schemeClr val="tx1">
                    <a:lumMod val="95000"/>
                    <a:lumOff val="5000"/>
                  </a:schemeClr>
                </a:solidFill>
                <a:effectLst/>
                <a:uLnTx/>
                <a:uFillTx/>
                <a:latin typeface="Courier New" pitchFamily="49" charset="0"/>
                <a:ea typeface="+mn-ea"/>
                <a:cs typeface="Courier New" pitchFamily="49" charset="0"/>
              </a:rPr>
              <a:t>{</a:t>
            </a: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i="0" u="none" strike="noStrike" kern="0" cap="none" spc="0" normalizeH="0" baseline="0" noProof="0" dirty="0" smtClean="0">
                <a:ln>
                  <a:noFill/>
                </a:ln>
                <a:solidFill>
                  <a:schemeClr val="tx1">
                    <a:lumMod val="95000"/>
                    <a:lumOff val="5000"/>
                  </a:schemeClr>
                </a:solidFill>
                <a:effectLst/>
                <a:uLnTx/>
                <a:uFillTx/>
                <a:latin typeface="Courier New" pitchFamily="49" charset="0"/>
                <a:ea typeface="+mn-ea"/>
                <a:cs typeface="Courier New" pitchFamily="49" charset="0"/>
              </a:rPr>
              <a:t>  Process::registerEventCallback(EventType::Async, async_cb_func);</a:t>
            </a:r>
          </a:p>
          <a:p>
            <a:pPr marL="342900" marR="0" lvl="0" indent="-342900" algn="l" defTabSz="914400" rtl="0" eaLnBrk="1" fontAlgn="base" latinLnBrk="0" hangingPunct="1">
              <a:lnSpc>
                <a:spcPct val="100000"/>
              </a:lnSpc>
              <a:spcBef>
                <a:spcPct val="20000"/>
              </a:spcBef>
              <a:spcAft>
                <a:spcPct val="0"/>
              </a:spcAft>
              <a:buClr>
                <a:srgbClr val="124A91"/>
              </a:buClr>
              <a:buSzTx/>
              <a:tabLst/>
              <a:defRPr/>
            </a:pPr>
            <a:endParaRPr kumimoji="1" lang="en-US" sz="1600" b="1" i="0" u="none" strike="noStrike" kern="0" cap="none" spc="0" normalizeH="0" baseline="0" noProof="0" dirty="0" smtClean="0">
              <a:ln>
                <a:noFill/>
              </a:ln>
              <a:solidFill>
                <a:schemeClr val="tx1">
                  <a:lumMod val="95000"/>
                  <a:lumOff val="5000"/>
                </a:schemeClr>
              </a:solidFill>
              <a:effectLst/>
              <a:uLnTx/>
              <a:uFillTx/>
              <a:latin typeface="Courier New" pitchFamily="49" charset="0"/>
              <a:ea typeface="+mn-ea"/>
              <a:cs typeface="Courier New" pitchFamily="49" charset="0"/>
            </a:endParaRP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i="0" u="none" strike="noStrike" kern="0" cap="none" spc="0" normalizeH="0" baseline="0" noProof="0" dirty="0" smtClean="0">
                <a:ln>
                  <a:noFill/>
                </a:ln>
                <a:solidFill>
                  <a:schemeClr val="tx1">
                    <a:lumMod val="95000"/>
                    <a:lumOff val="5000"/>
                  </a:schemeClr>
                </a:solidFill>
                <a:effectLst/>
                <a:uLnTx/>
                <a:uFillTx/>
                <a:latin typeface="Courier New" pitchFamily="49" charset="0"/>
                <a:ea typeface="+mn-ea"/>
                <a:cs typeface="Courier New" pitchFamily="49" charset="0"/>
              </a:rPr>
              <a:t>  proc-&gt;readMemoryAsync(addr,</a:t>
            </a:r>
            <a:r>
              <a:rPr kumimoji="1" lang="en-US" sz="1600" b="1" i="0" u="none" strike="noStrike" kern="0" cap="none" spc="0" normalizeH="0" noProof="0" dirty="0" smtClean="0">
                <a:ln>
                  <a:noFill/>
                </a:ln>
                <a:solidFill>
                  <a:schemeClr val="tx1">
                    <a:lumMod val="95000"/>
                    <a:lumOff val="5000"/>
                  </a:schemeClr>
                </a:solidFill>
                <a:effectLst/>
                <a:uLnTx/>
                <a:uFillTx/>
                <a:latin typeface="Courier New" pitchFamily="49" charset="0"/>
                <a:ea typeface="+mn-ea"/>
                <a:cs typeface="Courier New" pitchFamily="49" charset="0"/>
              </a:rPr>
              <a:t> buffer, size, arg);</a:t>
            </a: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kern="0" baseline="0" dirty="0" smtClean="0">
                <a:solidFill>
                  <a:schemeClr val="tx1">
                    <a:lumMod val="95000"/>
                    <a:lumOff val="5000"/>
                  </a:schemeClr>
                </a:solidFill>
                <a:latin typeface="Courier New" pitchFamily="49" charset="0"/>
                <a:ea typeface="+mn-ea"/>
                <a:cs typeface="Courier New" pitchFamily="49" charset="0"/>
              </a:rPr>
              <a:t>  Process::handleEvents();</a:t>
            </a: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kern="0" dirty="0" smtClean="0">
                <a:solidFill>
                  <a:schemeClr val="tx1">
                    <a:lumMod val="95000"/>
                    <a:lumOff val="5000"/>
                  </a:schemeClr>
                </a:solidFill>
                <a:latin typeface="Courier New" pitchFamily="49" charset="0"/>
                <a:ea typeface="+mn-ea"/>
                <a:cs typeface="Courier New" pitchFamily="49" charset="0"/>
              </a:rPr>
              <a:t>  </a:t>
            </a:r>
            <a:r>
              <a:rPr kumimoji="1" lang="en-US" sz="1600" b="1" kern="0" baseline="0" dirty="0" smtClean="0">
                <a:solidFill>
                  <a:schemeClr val="tx1">
                    <a:lumMod val="95000"/>
                    <a:lumOff val="5000"/>
                  </a:schemeClr>
                </a:solidFill>
                <a:latin typeface="Courier New" pitchFamily="49" charset="0"/>
                <a:ea typeface="+mn-ea"/>
                <a:cs typeface="Courier New" pitchFamily="49" charset="0"/>
              </a:rPr>
              <a:t>...</a:t>
            </a: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kern="0" dirty="0" smtClean="0">
                <a:solidFill>
                  <a:schemeClr val="tx1">
                    <a:lumMod val="95000"/>
                    <a:lumOff val="5000"/>
                  </a:schemeClr>
                </a:solidFill>
                <a:latin typeface="Courier New" pitchFamily="49" charset="0"/>
                <a:ea typeface="+mn-ea"/>
                <a:cs typeface="Courier New" pitchFamily="49" charset="0"/>
              </a:rPr>
              <a:t>}</a:t>
            </a:r>
            <a:endParaRPr kumimoji="1" lang="en-US" sz="1600" b="1" kern="0" baseline="0" dirty="0" smtClean="0">
              <a:solidFill>
                <a:schemeClr val="tx1">
                  <a:lumMod val="95000"/>
                  <a:lumOff val="5000"/>
                </a:schemeClr>
              </a:solidFill>
              <a:latin typeface="Courier New" pitchFamily="49" charset="0"/>
              <a:ea typeface="+mn-ea"/>
              <a:cs typeface="Courier New" pitchFamily="49" charset="0"/>
            </a:endParaRPr>
          </a:p>
          <a:p>
            <a:pPr marL="342900" marR="0" lvl="0" indent="-342900" algn="l" defTabSz="914400" rtl="0" eaLnBrk="1" fontAlgn="base" latinLnBrk="0" hangingPunct="1">
              <a:lnSpc>
                <a:spcPct val="100000"/>
              </a:lnSpc>
              <a:spcBef>
                <a:spcPct val="20000"/>
              </a:spcBef>
              <a:spcAft>
                <a:spcPct val="0"/>
              </a:spcAft>
              <a:buClr>
                <a:srgbClr val="124A91"/>
              </a:buClr>
              <a:buSzTx/>
              <a:tabLst/>
              <a:defRPr/>
            </a:pPr>
            <a:endParaRPr kumimoji="1" lang="en-US" sz="1600" b="1" kern="0" dirty="0" smtClean="0">
              <a:solidFill>
                <a:schemeClr val="tx1">
                  <a:lumMod val="95000"/>
                  <a:lumOff val="5000"/>
                </a:schemeClr>
              </a:solidFill>
              <a:latin typeface="Courier New" pitchFamily="49" charset="0"/>
              <a:ea typeface="+mn-ea"/>
              <a:cs typeface="Courier New" pitchFamily="49" charset="0"/>
            </a:endParaRP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kern="0" baseline="0" dirty="0" smtClean="0">
                <a:solidFill>
                  <a:schemeClr val="tx1">
                    <a:lumMod val="95000"/>
                    <a:lumOff val="5000"/>
                  </a:schemeClr>
                </a:solidFill>
                <a:latin typeface="Courier New" pitchFamily="49" charset="0"/>
                <a:ea typeface="+mn-ea"/>
                <a:cs typeface="Courier New" pitchFamily="49" charset="0"/>
              </a:rPr>
              <a:t>cb_ret_t async_cb_func(Event::ptr orig) {</a:t>
            </a: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kern="0" dirty="0" smtClean="0">
                <a:solidFill>
                  <a:schemeClr val="tx1">
                    <a:lumMod val="95000"/>
                    <a:lumOff val="5000"/>
                  </a:schemeClr>
                </a:solidFill>
                <a:latin typeface="Courier New" pitchFamily="49" charset="0"/>
                <a:ea typeface="+mn-ea"/>
                <a:cs typeface="Courier New" pitchFamily="49" charset="0"/>
              </a:rPr>
              <a:t>  EventAsyncMem::ptr ev = orig.getEventAsyncMem();</a:t>
            </a:r>
            <a:endParaRPr kumimoji="1" lang="en-US" sz="1600" b="1" kern="0" baseline="0" dirty="0" smtClean="0">
              <a:solidFill>
                <a:schemeClr val="tx1">
                  <a:lumMod val="95000"/>
                  <a:lumOff val="5000"/>
                </a:schemeClr>
              </a:solidFill>
              <a:latin typeface="Courier New" pitchFamily="49" charset="0"/>
              <a:ea typeface="+mn-ea"/>
              <a:cs typeface="Courier New" pitchFamily="49" charset="0"/>
            </a:endParaRPr>
          </a:p>
          <a:p>
            <a:pPr marL="342900" marR="0" lvl="0" indent="-342900" algn="l" defTabSz="914400" rtl="0" eaLnBrk="1" fontAlgn="base" latinLnBrk="0" hangingPunct="1">
              <a:lnSpc>
                <a:spcPct val="100000"/>
              </a:lnSpc>
              <a:spcBef>
                <a:spcPct val="20000"/>
              </a:spcBef>
              <a:spcAft>
                <a:spcPct val="0"/>
              </a:spcAft>
              <a:buClr>
                <a:srgbClr val="124A91"/>
              </a:buClr>
              <a:buSzTx/>
              <a:tabLst/>
              <a:defRPr/>
            </a:pPr>
            <a:endParaRPr kumimoji="1" lang="en-US" sz="1600" b="1" kern="0" dirty="0" smtClean="0">
              <a:solidFill>
                <a:schemeClr val="tx1">
                  <a:lumMod val="95000"/>
                  <a:lumOff val="5000"/>
                </a:schemeClr>
              </a:solidFill>
              <a:latin typeface="Courier New" pitchFamily="49" charset="0"/>
              <a:ea typeface="+mn-ea"/>
              <a:cs typeface="Courier New" pitchFamily="49" charset="0"/>
            </a:endParaRP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kern="0" dirty="0" smtClean="0">
                <a:solidFill>
                  <a:schemeClr val="tx1">
                    <a:lumMod val="95000"/>
                    <a:lumOff val="5000"/>
                  </a:schemeClr>
                </a:solidFill>
                <a:latin typeface="Courier New" pitchFamily="49" charset="0"/>
                <a:ea typeface="+mn-ea"/>
                <a:cs typeface="Courier New" pitchFamily="49" charset="0"/>
              </a:rPr>
              <a:t>  bool result = ev-&gt;getReturnCode();</a:t>
            </a: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kern="0" dirty="0" smtClean="0">
                <a:solidFill>
                  <a:schemeClr val="tx1">
                    <a:lumMod val="95000"/>
                    <a:lumOff val="5000"/>
                  </a:schemeClr>
                </a:solidFill>
                <a:latin typeface="Courier New" pitchFamily="49" charset="0"/>
                <a:ea typeface="+mn-ea"/>
                <a:cs typeface="Courier New" pitchFamily="49" charset="0"/>
              </a:rPr>
              <a:t>  char *mem = ev-&gt;getBuffer();</a:t>
            </a: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kern="0" dirty="0" smtClean="0">
                <a:solidFill>
                  <a:schemeClr val="tx1">
                    <a:lumMod val="95000"/>
                    <a:lumOff val="5000"/>
                  </a:schemeClr>
                </a:solidFill>
                <a:latin typeface="Courier New" pitchFamily="49" charset="0"/>
                <a:ea typeface="+mn-ea"/>
                <a:cs typeface="Courier New" pitchFamily="49" charset="0"/>
              </a:rPr>
              <a:t>  void *arg = ev-&gt;getArg();</a:t>
            </a: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kern="0" baseline="0" dirty="0" smtClean="0">
                <a:solidFill>
                  <a:schemeClr val="tx1">
                    <a:lumMod val="95000"/>
                    <a:lumOff val="5000"/>
                  </a:schemeClr>
                </a:solidFill>
                <a:latin typeface="Courier New" pitchFamily="49" charset="0"/>
                <a:ea typeface="+mn-ea"/>
                <a:cs typeface="Courier New" pitchFamily="49" charset="0"/>
              </a:rPr>
              <a:t>  ...</a:t>
            </a:r>
          </a:p>
          <a:p>
            <a:pPr marL="342900" marR="0" lvl="0" indent="-342900" algn="l" defTabSz="914400" rtl="0" eaLnBrk="1" fontAlgn="base" latinLnBrk="0" hangingPunct="1">
              <a:lnSpc>
                <a:spcPct val="100000"/>
              </a:lnSpc>
              <a:spcBef>
                <a:spcPct val="20000"/>
              </a:spcBef>
              <a:spcAft>
                <a:spcPct val="0"/>
              </a:spcAft>
              <a:buClr>
                <a:srgbClr val="124A91"/>
              </a:buClr>
              <a:buSzTx/>
              <a:tabLst/>
              <a:defRPr/>
            </a:pPr>
            <a:r>
              <a:rPr kumimoji="1" lang="en-US" sz="1600" b="1" kern="0" dirty="0" smtClean="0">
                <a:solidFill>
                  <a:schemeClr val="tx1">
                    <a:lumMod val="95000"/>
                    <a:lumOff val="5000"/>
                  </a:schemeClr>
                </a:solidFill>
                <a:latin typeface="Courier New" pitchFamily="49" charset="0"/>
                <a:ea typeface="+mn-ea"/>
                <a:cs typeface="Courier New" pitchFamily="49" charset="0"/>
              </a:rPr>
              <a:t>}</a:t>
            </a:r>
            <a:endParaRPr kumimoji="1" lang="en-US" sz="1600" b="1" kern="0" baseline="0" dirty="0" smtClean="0">
              <a:solidFill>
                <a:schemeClr val="tx1">
                  <a:lumMod val="95000"/>
                  <a:lumOff val="5000"/>
                </a:schemeClr>
              </a:solidFill>
              <a:latin typeface="Courier New" pitchFamily="49" charset="0"/>
              <a:ea typeface="+mn-ea"/>
              <a:cs typeface="Courier New" pitchFamily="49" charset="0"/>
            </a:endParaRPr>
          </a:p>
        </p:txBody>
      </p:sp>
      <p:sp>
        <p:nvSpPr>
          <p:cNvPr id="6" name="Rectangular Callout 5"/>
          <p:cNvSpPr/>
          <p:nvPr/>
        </p:nvSpPr>
        <p:spPr bwMode="auto">
          <a:xfrm>
            <a:off x="6469380" y="2331720"/>
            <a:ext cx="2320290" cy="582930"/>
          </a:xfrm>
          <a:prstGeom prst="wedgeRectCallout">
            <a:avLst>
              <a:gd name="adj1" fmla="val -51867"/>
              <a:gd name="adj2" fmla="val -129829"/>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pitchFamily="1" charset="0"/>
                <a:ea typeface="ＭＳ Ｐゴシック" pitchFamily="1" charset="-128"/>
              </a:rPr>
              <a:t>Register callbacks for async completion.</a:t>
            </a:r>
          </a:p>
        </p:txBody>
      </p:sp>
      <p:sp>
        <p:nvSpPr>
          <p:cNvPr id="7" name="Rectangular Callout 6"/>
          <p:cNvSpPr/>
          <p:nvPr/>
        </p:nvSpPr>
        <p:spPr bwMode="auto">
          <a:xfrm>
            <a:off x="6233160" y="2815590"/>
            <a:ext cx="2087880" cy="1207770"/>
          </a:xfrm>
          <a:prstGeom prst="wedgeRectCallout">
            <a:avLst>
              <a:gd name="adj1" fmla="val -106129"/>
              <a:gd name="adj2" fmla="val -80042"/>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Helvetica" pitchFamily="34" charset="0"/>
                <a:ea typeface="ＭＳ Ｐゴシック" pitchFamily="1" charset="-128"/>
                <a:cs typeface="Helvetica" pitchFamily="34" charset="0"/>
              </a:rPr>
              <a:t>Async versions of:</a:t>
            </a:r>
          </a:p>
          <a:p>
            <a:pPr marL="0" marR="0" indent="0" algn="l" defTabSz="914400" rtl="0" eaLnBrk="0" fontAlgn="base" latinLnBrk="0" hangingPunct="0">
              <a:lnSpc>
                <a:spcPct val="100000"/>
              </a:lnSpc>
              <a:spcBef>
                <a:spcPct val="0"/>
              </a:spcBef>
              <a:spcAft>
                <a:spcPct val="0"/>
              </a:spcAft>
              <a:buClrTx/>
              <a:buSzTx/>
              <a:buFontTx/>
              <a:buNone/>
              <a:tabLst/>
            </a:pPr>
            <a:r>
              <a:rPr lang="en-US" b="1" dirty="0" smtClean="0">
                <a:solidFill>
                  <a:schemeClr val="tx1"/>
                </a:solidFill>
                <a:latin typeface="Helvetica" pitchFamily="34" charset="0"/>
                <a:cs typeface="Helvetica" pitchFamily="34" charset="0"/>
              </a:rPr>
              <a:t>  readMemory</a:t>
            </a:r>
          </a:p>
          <a:p>
            <a:pPr marL="0" marR="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Helvetica" pitchFamily="34" charset="0"/>
                <a:ea typeface="ＭＳ Ｐゴシック" pitchFamily="1" charset="-128"/>
                <a:cs typeface="Helvetica" pitchFamily="34" charset="0"/>
              </a:rPr>
              <a:t>  writeMemory</a:t>
            </a:r>
          </a:p>
          <a:p>
            <a:pPr marL="0" marR="0" indent="0" algn="l" defTabSz="914400" rtl="0" eaLnBrk="0" fontAlgn="base" latinLnBrk="0" hangingPunct="0">
              <a:lnSpc>
                <a:spcPct val="100000"/>
              </a:lnSpc>
              <a:spcBef>
                <a:spcPct val="0"/>
              </a:spcBef>
              <a:spcAft>
                <a:spcPct val="0"/>
              </a:spcAft>
              <a:buClrTx/>
              <a:buSzTx/>
              <a:buFontTx/>
              <a:buNone/>
              <a:tabLst/>
            </a:pPr>
            <a:r>
              <a:rPr lang="en-US" b="1" dirty="0" smtClean="0">
                <a:solidFill>
                  <a:schemeClr val="tx1"/>
                </a:solidFill>
                <a:latin typeface="Helvetica" pitchFamily="34" charset="0"/>
                <a:cs typeface="Helvetica" pitchFamily="34" charset="0"/>
              </a:rPr>
              <a:t>  getRegister</a:t>
            </a:r>
          </a:p>
          <a:p>
            <a:pPr marL="0" marR="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Helvetica" pitchFamily="34" charset="0"/>
                <a:ea typeface="ＭＳ Ｐゴシック" pitchFamily="1" charset="-128"/>
                <a:cs typeface="Helvetica" pitchFamily="34" charset="0"/>
              </a:rPr>
              <a:t>  setRegister</a:t>
            </a:r>
          </a:p>
        </p:txBody>
      </p:sp>
      <p:sp>
        <p:nvSpPr>
          <p:cNvPr id="8" name="Rectangular Callout 7"/>
          <p:cNvSpPr/>
          <p:nvPr/>
        </p:nvSpPr>
        <p:spPr bwMode="auto">
          <a:xfrm>
            <a:off x="3851910" y="3021330"/>
            <a:ext cx="2320290" cy="582930"/>
          </a:xfrm>
          <a:prstGeom prst="wedgeRectCallout">
            <a:avLst>
              <a:gd name="adj1" fmla="val -54765"/>
              <a:gd name="adj2" fmla="val -105607"/>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pitchFamily="1" charset="0"/>
                <a:ea typeface="ＭＳ Ｐゴシック" pitchFamily="1" charset="-128"/>
              </a:rPr>
              <a:t>Use handleEvents for synchronization.</a:t>
            </a:r>
          </a:p>
        </p:txBody>
      </p:sp>
      <p:sp>
        <p:nvSpPr>
          <p:cNvPr id="9" name="Rectangular Callout 8"/>
          <p:cNvSpPr/>
          <p:nvPr/>
        </p:nvSpPr>
        <p:spPr bwMode="auto">
          <a:xfrm>
            <a:off x="5516880" y="4579620"/>
            <a:ext cx="2849880" cy="582930"/>
          </a:xfrm>
          <a:prstGeom prst="wedgeRectCallout">
            <a:avLst>
              <a:gd name="adj1" fmla="val -61719"/>
              <a:gd name="adj2" fmla="val -110221"/>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pitchFamily="1" charset="0"/>
                <a:ea typeface="ＭＳ Ｐゴシック" pitchFamily="1" charset="-128"/>
              </a:rPr>
              <a:t>Callback</a:t>
            </a:r>
            <a:r>
              <a:rPr kumimoji="0" lang="en-US" sz="1400" b="1" i="0" u="none" strike="noStrike" cap="none" normalizeH="0" dirty="0" smtClean="0">
                <a:ln>
                  <a:noFill/>
                </a:ln>
                <a:solidFill>
                  <a:schemeClr val="tx1"/>
                </a:solidFill>
                <a:effectLst/>
                <a:latin typeface="Helvetica" pitchFamily="1" charset="0"/>
                <a:ea typeface="ＭＳ Ｐゴシック" pitchFamily="1" charset="-128"/>
              </a:rPr>
              <a:t> function gets results when operation completes. </a:t>
            </a: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kumimoji="1" lang="en-US" dirty="0" smtClean="0"/>
              <a:t>Group Operations</a:t>
            </a:r>
            <a:endParaRPr kumimoji="1" lang="en-US" dirty="0"/>
          </a:p>
        </p:txBody>
      </p:sp>
      <p:sp>
        <p:nvSpPr>
          <p:cNvPr id="199683" name="Rectangle 3"/>
          <p:cNvSpPr>
            <a:spLocks noGrp="1" noChangeArrowheads="1"/>
          </p:cNvSpPr>
          <p:nvPr>
            <p:ph type="body" idx="1"/>
          </p:nvPr>
        </p:nvSpPr>
        <p:spPr/>
        <p:txBody>
          <a:bodyPr/>
          <a:lstStyle/>
          <a:p>
            <a:r>
              <a:rPr kumimoji="1" lang="en-US" dirty="0" smtClean="0"/>
              <a:t>Create </a:t>
            </a:r>
            <a:r>
              <a:rPr kumimoji="1" lang="en-US" b="1" dirty="0" smtClean="0">
                <a:latin typeface="Courier New" pitchFamily="49" charset="0"/>
                <a:cs typeface="Courier New" pitchFamily="49" charset="0"/>
              </a:rPr>
              <a:t>ProcessSet</a:t>
            </a:r>
            <a:r>
              <a:rPr kumimoji="1" lang="en-US" dirty="0" smtClean="0"/>
              <a:t> and </a:t>
            </a:r>
            <a:r>
              <a:rPr kumimoji="1" lang="en-US" b="1" dirty="0" smtClean="0">
                <a:latin typeface="Courier New" pitchFamily="49" charset="0"/>
                <a:cs typeface="Courier New" pitchFamily="49" charset="0"/>
              </a:rPr>
              <a:t>ThreadSet </a:t>
            </a:r>
            <a:r>
              <a:rPr kumimoji="1" lang="en-US" dirty="0" smtClean="0">
                <a:cs typeface="Courier New" pitchFamily="49" charset="0"/>
              </a:rPr>
              <a:t>classes</a:t>
            </a:r>
          </a:p>
          <a:p>
            <a:pPr lvl="1"/>
            <a:r>
              <a:rPr kumimoji="1" lang="en-US" dirty="0" smtClean="0">
                <a:cs typeface="Courier New" pitchFamily="49" charset="0"/>
              </a:rPr>
              <a:t>Similar to existing Process and Thread interfaces</a:t>
            </a:r>
          </a:p>
          <a:p>
            <a:pPr lvl="1"/>
            <a:r>
              <a:rPr kumimoji="1" lang="en-US" dirty="0" smtClean="0">
                <a:cs typeface="Courier New" pitchFamily="49" charset="0"/>
              </a:rPr>
              <a:t>Dynamically add/remove processes to sets</a:t>
            </a:r>
          </a:p>
          <a:p>
            <a:pPr lvl="1"/>
            <a:r>
              <a:rPr kumimoji="1" lang="en-US" dirty="0" smtClean="0">
                <a:cs typeface="Courier New" pitchFamily="49" charset="0"/>
              </a:rPr>
              <a:t>Library/offset addressing</a:t>
            </a:r>
          </a:p>
          <a:p>
            <a:pPr lvl="1"/>
            <a:r>
              <a:rPr kumimoji="1" lang="en-US" dirty="0" smtClean="0">
                <a:cs typeface="Courier New" pitchFamily="49" charset="0"/>
              </a:rPr>
              <a:t>Sets of return results</a:t>
            </a:r>
          </a:p>
          <a:p>
            <a:endParaRPr kumimoji="1" lang="en-US" dirty="0" smtClean="0">
              <a:cs typeface="Courier New" pitchFamily="49" charset="0"/>
            </a:endParaRPr>
          </a:p>
          <a:p>
            <a:r>
              <a:rPr kumimoji="1" lang="en-US" dirty="0" smtClean="0">
                <a:cs typeface="Courier New" pitchFamily="49" charset="0"/>
              </a:rPr>
              <a:t>Eventually use similar concept in StackwalkerAPI and DyninstAPI interfaces</a:t>
            </a:r>
          </a:p>
          <a:p>
            <a:endParaRPr kumimoji="1" lang="en-US" dirty="0">
              <a:cs typeface="Courier New" pitchFamily="49" charset="0"/>
            </a:endParaRPr>
          </a:p>
          <a:p>
            <a:r>
              <a:rPr kumimoji="1" lang="en-US" dirty="0" smtClean="0">
                <a:cs typeface="Courier New" pitchFamily="49" charset="0"/>
              </a:rPr>
              <a:t>Interfaces functional on non-BlueGene platforms, but not necessarily a performance benefit.</a:t>
            </a:r>
          </a:p>
          <a:p>
            <a:endParaRPr kumimoji="1" lang="en-US" dirty="0">
              <a:cs typeface="Courier New" pitchFamily="49" charset="0"/>
            </a:endParaRPr>
          </a:p>
          <a:p>
            <a:endParaRPr kumimoji="1" lang="en-US" dirty="0" smtClean="0">
              <a:cs typeface="Courier New" pitchFamily="49" charset="0"/>
            </a:endParaRPr>
          </a:p>
          <a:p>
            <a:pPr lvl="1"/>
            <a:endParaRPr kumimoji="1" lang="en-US" dirty="0" smtClean="0">
              <a:cs typeface="Courier New" pitchFamily="49"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Handling</a:t>
            </a:r>
            <a:endParaRPr lang="en-US" dirty="0"/>
          </a:p>
        </p:txBody>
      </p:sp>
      <p:sp>
        <p:nvSpPr>
          <p:cNvPr id="3" name="Content Placeholder 2"/>
          <p:cNvSpPr>
            <a:spLocks noGrp="1"/>
          </p:cNvSpPr>
          <p:nvPr>
            <p:ph idx="1"/>
          </p:nvPr>
        </p:nvSpPr>
        <p:spPr/>
        <p:txBody>
          <a:bodyPr/>
          <a:lstStyle/>
          <a:p>
            <a:r>
              <a:rPr lang="en-US" dirty="0" smtClean="0"/>
              <a:t>Groups and asynchronous operations do not help with event handling.</a:t>
            </a:r>
          </a:p>
          <a:p>
            <a:pPr lvl="1"/>
            <a:r>
              <a:rPr lang="en-US" dirty="0" smtClean="0"/>
              <a:t>E.g., 8k processes hit a breakpoint at once.</a:t>
            </a:r>
          </a:p>
          <a:p>
            <a:pPr lvl="1"/>
            <a:endParaRPr lang="en-US" dirty="0" smtClean="0"/>
          </a:p>
          <a:p>
            <a:r>
              <a:rPr lang="en-US" dirty="0" smtClean="0"/>
              <a:t>Thread ProcControlAPI</a:t>
            </a:r>
          </a:p>
          <a:p>
            <a:pPr lvl="1"/>
            <a:r>
              <a:rPr lang="en-US" dirty="0" smtClean="0"/>
              <a:t>Utilize resources on multi core IO-nodes</a:t>
            </a:r>
          </a:p>
          <a:p>
            <a:pPr lvl="1"/>
            <a:r>
              <a:rPr lang="en-US" dirty="0" smtClean="0"/>
              <a:t>Hide threading from user</a:t>
            </a:r>
          </a:p>
          <a:p>
            <a:pPr lvl="1"/>
            <a:r>
              <a:rPr lang="en-US" dirty="0" smtClean="0"/>
              <a:t>Current model designed </a:t>
            </a:r>
            <a:r>
              <a:rPr lang="en-US" dirty="0"/>
              <a:t>for simplicity and correctness, not performance</a:t>
            </a:r>
          </a:p>
          <a:p>
            <a:pPr lvl="1"/>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Threading for Parallelism</a:t>
            </a:r>
            <a:endParaRPr lang="en-US" dirty="0"/>
          </a:p>
        </p:txBody>
      </p:sp>
      <p:grpSp>
        <p:nvGrpSpPr>
          <p:cNvPr id="33" name="Group 32"/>
          <p:cNvGrpSpPr/>
          <p:nvPr/>
        </p:nvGrpSpPr>
        <p:grpSpPr>
          <a:xfrm>
            <a:off x="476540" y="1390008"/>
            <a:ext cx="8362660" cy="1311606"/>
            <a:chOff x="476540" y="1511031"/>
            <a:chExt cx="8362660" cy="1311606"/>
          </a:xfrm>
        </p:grpSpPr>
        <p:grpSp>
          <p:nvGrpSpPr>
            <p:cNvPr id="12" name="Group 11"/>
            <p:cNvGrpSpPr/>
            <p:nvPr/>
          </p:nvGrpSpPr>
          <p:grpSpPr>
            <a:xfrm>
              <a:off x="6324600" y="1828800"/>
              <a:ext cx="2209800" cy="816428"/>
              <a:chOff x="6324600" y="1828800"/>
              <a:chExt cx="2209800" cy="816428"/>
            </a:xfrm>
          </p:grpSpPr>
          <p:sp>
            <p:nvSpPr>
              <p:cNvPr id="4" name="Rectangle 3"/>
              <p:cNvSpPr/>
              <p:nvPr/>
            </p:nvSpPr>
            <p:spPr bwMode="auto">
              <a:xfrm>
                <a:off x="6324600" y="1828800"/>
                <a:ext cx="2188027" cy="816428"/>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i</a:t>
                </a:r>
                <a:r>
                  <a:rPr kumimoji="0" lang="en-US" sz="60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nt foo(char *s, int global_j, void *space) {</a:t>
                </a:r>
              </a:p>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  for(int i = 0; i &lt; 4; i++) {</a:t>
                </a:r>
              </a:p>
              <a:p>
                <a:pPr marL="0" marR="0" indent="0" algn="l" defTabSz="914400" rtl="0" eaLnBrk="0" fontAlgn="base" latinLnBrk="0" hangingPunct="0">
                  <a:lnSpc>
                    <a:spcPct val="100000"/>
                  </a:lnSpc>
                  <a:spcBef>
                    <a:spcPct val="0"/>
                  </a:spcBef>
                  <a:spcAft>
                    <a:spcPct val="0"/>
                  </a:spcAft>
                  <a:buClrTx/>
                  <a:buSzTx/>
                  <a:buFontTx/>
                  <a:buNone/>
                  <a:tabLst/>
                </a:pPr>
                <a:r>
                  <a:rPr kumimoji="0" lang="en-US" sz="60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     printf(“[%s:%u] - I am foo: %s\n”, __FILE__, __LINE__);</a:t>
                </a:r>
              </a:p>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     global_j += (int) space;</a:t>
                </a:r>
              </a:p>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   }</a:t>
                </a:r>
              </a:p>
              <a:p>
                <a:r>
                  <a:rPr lang="en-US" sz="600" dirty="0" smtClean="0">
                    <a:solidFill>
                      <a:schemeClr val="bg1">
                        <a:lumMod val="50000"/>
                      </a:schemeClr>
                    </a:solidFill>
                    <a:latin typeface="Helvetica" pitchFamily="34" charset="0"/>
                    <a:cs typeface="Helvetica" pitchFamily="34" charset="0"/>
                  </a:rPr>
                  <a:t>   while (global_j != *s)</a:t>
                </a:r>
              </a:p>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      sscanf(“%s here %d\n”, &amp;s, &amp;global_j);</a:t>
                </a:r>
              </a:p>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a:t>
                </a:r>
              </a:p>
            </p:txBody>
          </p:sp>
          <p:sp>
            <p:nvSpPr>
              <p:cNvPr id="7" name="TextBox 6"/>
              <p:cNvSpPr txBox="1"/>
              <p:nvPr/>
            </p:nvSpPr>
            <p:spPr>
              <a:xfrm>
                <a:off x="6324600" y="2057400"/>
                <a:ext cx="2209800" cy="415498"/>
              </a:xfrm>
              <a:prstGeom prst="rect">
                <a:avLst/>
              </a:prstGeom>
              <a:noFill/>
            </p:spPr>
            <p:txBody>
              <a:bodyPr wrap="square" rtlCol="0">
                <a:spAutoFit/>
              </a:bodyPr>
              <a:lstStyle/>
              <a:p>
                <a:pPr algn="ctr"/>
                <a:r>
                  <a:rPr lang="en-US" sz="2100" b="1" dirty="0" smtClean="0">
                    <a:solidFill>
                      <a:srgbClr val="FF0000"/>
                    </a:solidFill>
                    <a:latin typeface="Helvetica" pitchFamily="34" charset="0"/>
                    <a:cs typeface="Helvetica" pitchFamily="34" charset="0"/>
                  </a:rPr>
                  <a:t>Generator</a:t>
                </a:r>
                <a:endParaRPr lang="en-US" sz="2100" b="1" dirty="0">
                  <a:solidFill>
                    <a:srgbClr val="FF0000"/>
                  </a:solidFill>
                  <a:latin typeface="Helvetica" pitchFamily="34" charset="0"/>
                  <a:cs typeface="Helvetica" pitchFamily="34" charset="0"/>
                </a:endParaRPr>
              </a:p>
            </p:txBody>
          </p:sp>
        </p:grpSp>
        <p:grpSp>
          <p:nvGrpSpPr>
            <p:cNvPr id="11" name="Group 10"/>
            <p:cNvGrpSpPr/>
            <p:nvPr/>
          </p:nvGrpSpPr>
          <p:grpSpPr>
            <a:xfrm>
              <a:off x="3200400" y="1828800"/>
              <a:ext cx="2209800" cy="816428"/>
              <a:chOff x="3581400" y="1828800"/>
              <a:chExt cx="2209800" cy="816428"/>
            </a:xfrm>
          </p:grpSpPr>
          <p:sp>
            <p:nvSpPr>
              <p:cNvPr id="5" name="Rectangle 4"/>
              <p:cNvSpPr/>
              <p:nvPr/>
            </p:nvSpPr>
            <p:spPr bwMode="auto">
              <a:xfrm>
                <a:off x="3581400" y="1828800"/>
                <a:ext cx="2188027" cy="816428"/>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i</a:t>
                </a: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nt foo(char *s, int global_j, void *space) {</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for(int i = 0; i &lt; 4; i++) {</a:t>
                </a:r>
              </a:p>
              <a:p>
                <a:pPr marL="0" marR="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     printf(“[%s:%u] - I am foo: %s\n”, __FILE__, __LINE__);</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global_j += (int) space;</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a:t>
                </a:r>
              </a:p>
              <a:p>
                <a:r>
                  <a:rPr lang="en-US" sz="600" b="0" dirty="0" smtClean="0">
                    <a:solidFill>
                      <a:schemeClr val="bg1">
                        <a:lumMod val="50000"/>
                      </a:schemeClr>
                    </a:solidFill>
                    <a:latin typeface="Helvetica" pitchFamily="34" charset="0"/>
                    <a:cs typeface="Helvetica" pitchFamily="34" charset="0"/>
                  </a:rPr>
                  <a:t>   while (global_j != *s)</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sscanf(“%s here %d\n”, &amp;s, &amp;global_j);</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a:t>
                </a:r>
              </a:p>
            </p:txBody>
          </p:sp>
          <p:sp>
            <p:nvSpPr>
              <p:cNvPr id="8" name="TextBox 7"/>
              <p:cNvSpPr txBox="1"/>
              <p:nvPr/>
            </p:nvSpPr>
            <p:spPr>
              <a:xfrm>
                <a:off x="3581400" y="2057400"/>
                <a:ext cx="2209800" cy="415498"/>
              </a:xfrm>
              <a:prstGeom prst="rect">
                <a:avLst/>
              </a:prstGeom>
              <a:noFill/>
            </p:spPr>
            <p:txBody>
              <a:bodyPr wrap="square" rtlCol="0">
                <a:spAutoFit/>
              </a:bodyPr>
              <a:lstStyle/>
              <a:p>
                <a:pPr algn="ctr"/>
                <a:r>
                  <a:rPr lang="en-US" sz="2100" b="1" dirty="0" smtClean="0">
                    <a:solidFill>
                      <a:srgbClr val="00B050"/>
                    </a:solidFill>
                    <a:latin typeface="Helvetica" pitchFamily="34" charset="0"/>
                    <a:cs typeface="Helvetica" pitchFamily="34" charset="0"/>
                  </a:rPr>
                  <a:t>Handler</a:t>
                </a:r>
                <a:endParaRPr lang="en-US" sz="2100" b="1" dirty="0">
                  <a:solidFill>
                    <a:srgbClr val="00B050"/>
                  </a:solidFill>
                  <a:latin typeface="Helvetica" pitchFamily="34" charset="0"/>
                  <a:cs typeface="Helvetica" pitchFamily="34" charset="0"/>
                </a:endParaRPr>
              </a:p>
            </p:txBody>
          </p:sp>
        </p:grpSp>
        <p:grpSp>
          <p:nvGrpSpPr>
            <p:cNvPr id="10" name="Group 9"/>
            <p:cNvGrpSpPr/>
            <p:nvPr/>
          </p:nvGrpSpPr>
          <p:grpSpPr>
            <a:xfrm>
              <a:off x="838200" y="1828800"/>
              <a:ext cx="2209800" cy="816428"/>
              <a:chOff x="838200" y="1828800"/>
              <a:chExt cx="2209800" cy="816428"/>
            </a:xfrm>
          </p:grpSpPr>
          <p:sp>
            <p:nvSpPr>
              <p:cNvPr id="6" name="Rectangle 5"/>
              <p:cNvSpPr/>
              <p:nvPr/>
            </p:nvSpPr>
            <p:spPr bwMode="auto">
              <a:xfrm>
                <a:off x="838200" y="1828800"/>
                <a:ext cx="2188027" cy="816428"/>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i</a:t>
                </a: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nt foo(char *s, int global_j, void *space) {</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for(int i = 0; i &lt; 4; i++) {</a:t>
                </a:r>
              </a:p>
              <a:p>
                <a:pPr marL="0" marR="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     printf(“[%s:%u] - I am foo: %s\n”, __FILE__, __LINE__);</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global_j += (int) space;</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a:t>
                </a:r>
              </a:p>
              <a:p>
                <a:r>
                  <a:rPr lang="en-US" sz="600" b="0" dirty="0" smtClean="0">
                    <a:solidFill>
                      <a:schemeClr val="bg1">
                        <a:lumMod val="50000"/>
                      </a:schemeClr>
                    </a:solidFill>
                    <a:latin typeface="Helvetica" pitchFamily="34" charset="0"/>
                    <a:cs typeface="Helvetica" pitchFamily="34" charset="0"/>
                  </a:rPr>
                  <a:t>   while (global_j != *s)</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sscanf(“%s here %d\n”, &amp;s, &amp;global_j);</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a:t>
                </a:r>
              </a:p>
            </p:txBody>
          </p:sp>
          <p:sp>
            <p:nvSpPr>
              <p:cNvPr id="9" name="TextBox 8"/>
              <p:cNvSpPr txBox="1"/>
              <p:nvPr/>
            </p:nvSpPr>
            <p:spPr>
              <a:xfrm>
                <a:off x="838200" y="2057400"/>
                <a:ext cx="2209800" cy="415498"/>
              </a:xfrm>
              <a:prstGeom prst="rect">
                <a:avLst/>
              </a:prstGeom>
              <a:noFill/>
            </p:spPr>
            <p:txBody>
              <a:bodyPr wrap="square" rtlCol="0">
                <a:spAutoFit/>
              </a:bodyPr>
              <a:lstStyle/>
              <a:p>
                <a:pPr algn="ctr"/>
                <a:r>
                  <a:rPr lang="en-US" sz="2100" b="1" dirty="0" smtClean="0">
                    <a:latin typeface="Helvetica" pitchFamily="34" charset="0"/>
                    <a:cs typeface="Helvetica" pitchFamily="34" charset="0"/>
                  </a:rPr>
                  <a:t>User</a:t>
                </a:r>
                <a:endParaRPr lang="en-US" sz="2100" b="1" dirty="0">
                  <a:latin typeface="Helvetica" pitchFamily="34" charset="0"/>
                  <a:cs typeface="Helvetica" pitchFamily="34" charset="0"/>
                </a:endParaRPr>
              </a:p>
            </p:txBody>
          </p:sp>
        </p:grpSp>
        <p:grpSp>
          <p:nvGrpSpPr>
            <p:cNvPr id="22" name="Group 21"/>
            <p:cNvGrpSpPr/>
            <p:nvPr/>
          </p:nvGrpSpPr>
          <p:grpSpPr>
            <a:xfrm>
              <a:off x="6096000" y="1511031"/>
              <a:ext cx="2743200" cy="1308369"/>
              <a:chOff x="6096000" y="1511031"/>
              <a:chExt cx="2743200" cy="1308369"/>
            </a:xfrm>
          </p:grpSpPr>
          <p:sp>
            <p:nvSpPr>
              <p:cNvPr id="18" name="Donut 17"/>
              <p:cNvSpPr/>
              <p:nvPr/>
            </p:nvSpPr>
            <p:spPr bwMode="auto">
              <a:xfrm>
                <a:off x="6096000" y="1676400"/>
                <a:ext cx="2743200" cy="1143000"/>
              </a:xfrm>
              <a:prstGeom prst="donut">
                <a:avLst>
                  <a:gd name="adj" fmla="val 8465"/>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20" name="Rectangle 19"/>
              <p:cNvSpPr/>
              <p:nvPr/>
            </p:nvSpPr>
            <p:spPr bwMode="auto">
              <a:xfrm>
                <a:off x="7167664" y="1511031"/>
                <a:ext cx="565825"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21" name="Right Arrow 20"/>
              <p:cNvSpPr/>
              <p:nvPr/>
            </p:nvSpPr>
            <p:spPr bwMode="auto">
              <a:xfrm rot="10800000">
                <a:off x="7574927" y="1641640"/>
                <a:ext cx="182880" cy="192024"/>
              </a:xfrm>
              <a:prstGeom prst="right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grpSp>
          <p:nvGrpSpPr>
            <p:cNvPr id="23" name="Group 22"/>
            <p:cNvGrpSpPr/>
            <p:nvPr/>
          </p:nvGrpSpPr>
          <p:grpSpPr>
            <a:xfrm>
              <a:off x="2950608" y="1512647"/>
              <a:ext cx="2743200" cy="1308369"/>
              <a:chOff x="6096000" y="1511031"/>
              <a:chExt cx="2743200" cy="1308369"/>
            </a:xfrm>
          </p:grpSpPr>
          <p:sp>
            <p:nvSpPr>
              <p:cNvPr id="24" name="Donut 23"/>
              <p:cNvSpPr/>
              <p:nvPr/>
            </p:nvSpPr>
            <p:spPr bwMode="auto">
              <a:xfrm>
                <a:off x="6096000" y="1676400"/>
                <a:ext cx="2743200" cy="1143000"/>
              </a:xfrm>
              <a:prstGeom prst="donut">
                <a:avLst>
                  <a:gd name="adj" fmla="val 8465"/>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25" name="Rectangle 24"/>
              <p:cNvSpPr/>
              <p:nvPr/>
            </p:nvSpPr>
            <p:spPr bwMode="auto">
              <a:xfrm>
                <a:off x="7167664" y="1511031"/>
                <a:ext cx="565825"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26" name="Right Arrow 25"/>
              <p:cNvSpPr/>
              <p:nvPr/>
            </p:nvSpPr>
            <p:spPr bwMode="auto">
              <a:xfrm rot="10800000">
                <a:off x="7574927" y="1641640"/>
                <a:ext cx="182880" cy="192024"/>
              </a:xfrm>
              <a:prstGeom prst="rightArrow">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grpSp>
          <p:nvGrpSpPr>
            <p:cNvPr id="29" name="Group 28"/>
            <p:cNvGrpSpPr/>
            <p:nvPr/>
          </p:nvGrpSpPr>
          <p:grpSpPr>
            <a:xfrm>
              <a:off x="476540" y="1514268"/>
              <a:ext cx="5185706" cy="1308369"/>
              <a:chOff x="6096000" y="1511031"/>
              <a:chExt cx="2743200" cy="1308369"/>
            </a:xfrm>
          </p:grpSpPr>
          <p:sp>
            <p:nvSpPr>
              <p:cNvPr id="30" name="Donut 29"/>
              <p:cNvSpPr/>
              <p:nvPr/>
            </p:nvSpPr>
            <p:spPr bwMode="auto">
              <a:xfrm>
                <a:off x="6096000" y="1676400"/>
                <a:ext cx="2743200" cy="1143000"/>
              </a:xfrm>
              <a:prstGeom prst="donut">
                <a:avLst>
                  <a:gd name="adj" fmla="val 8465"/>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31" name="Rectangle 30"/>
              <p:cNvSpPr/>
              <p:nvPr/>
            </p:nvSpPr>
            <p:spPr bwMode="auto">
              <a:xfrm>
                <a:off x="7454512" y="1511031"/>
                <a:ext cx="186042"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32" name="Right Arrow 31"/>
              <p:cNvSpPr/>
              <p:nvPr/>
            </p:nvSpPr>
            <p:spPr bwMode="auto">
              <a:xfrm rot="10800000">
                <a:off x="7602863" y="1636616"/>
                <a:ext cx="72557" cy="192024"/>
              </a:xfrm>
              <a:prstGeom prst="rightArrow">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sp>
          <p:nvSpPr>
            <p:cNvPr id="13" name="Rectangle 12"/>
            <p:cNvSpPr/>
            <p:nvPr/>
          </p:nvSpPr>
          <p:spPr bwMode="auto">
            <a:xfrm>
              <a:off x="5413248" y="2194560"/>
              <a:ext cx="896112" cy="914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cxnSp>
          <p:nvCxnSpPr>
            <p:cNvPr id="16" name="Straight Arrow Connector 15"/>
            <p:cNvCxnSpPr/>
            <p:nvPr/>
          </p:nvCxnSpPr>
          <p:spPr bwMode="auto">
            <a:xfrm rot="10800000">
              <a:off x="5562600" y="2240280"/>
              <a:ext cx="609600" cy="1588"/>
            </a:xfrm>
            <a:prstGeom prst="straightConnector1">
              <a:avLst/>
            </a:prstGeom>
            <a:noFill/>
            <a:ln w="9525" cap="flat" cmpd="sng" algn="ctr">
              <a:solidFill>
                <a:schemeClr val="tx1"/>
              </a:solidFill>
              <a:prstDash val="solid"/>
              <a:round/>
              <a:headEnd type="none" w="med" len="med"/>
              <a:tailEnd type="arrow"/>
            </a:ln>
            <a:effectLst/>
          </p:spPr>
        </p:cxnSp>
        <p:sp>
          <p:nvSpPr>
            <p:cNvPr id="17" name="TextBox 16"/>
            <p:cNvSpPr txBox="1"/>
            <p:nvPr/>
          </p:nvSpPr>
          <p:spPr>
            <a:xfrm>
              <a:off x="5486400" y="2206823"/>
              <a:ext cx="762000" cy="307777"/>
            </a:xfrm>
            <a:prstGeom prst="rect">
              <a:avLst/>
            </a:prstGeom>
            <a:noFill/>
          </p:spPr>
          <p:txBody>
            <a:bodyPr wrap="square" rtlCol="0">
              <a:spAutoFit/>
            </a:bodyPr>
            <a:lstStyle/>
            <a:p>
              <a:r>
                <a:rPr lang="en-US" dirty="0" smtClean="0">
                  <a:solidFill>
                    <a:schemeClr val="tx1"/>
                  </a:solidFill>
                  <a:latin typeface="Helvetica" pitchFamily="34" charset="0"/>
                  <a:cs typeface="Helvetica" pitchFamily="34" charset="0"/>
                </a:rPr>
                <a:t>queue</a:t>
              </a:r>
              <a:endParaRPr lang="en-US" dirty="0">
                <a:solidFill>
                  <a:schemeClr val="tx1"/>
                </a:solidFill>
                <a:latin typeface="Helvetica" pitchFamily="34" charset="0"/>
                <a:cs typeface="Helvetica" pitchFamily="34" charset="0"/>
              </a:endParaRPr>
            </a:p>
          </p:txBody>
        </p:sp>
      </p:grpSp>
      <p:sp>
        <p:nvSpPr>
          <p:cNvPr id="34" name="Content Placeholder 2"/>
          <p:cNvSpPr txBox="1">
            <a:spLocks/>
          </p:cNvSpPr>
          <p:nvPr/>
        </p:nvSpPr>
        <p:spPr bwMode="auto">
          <a:xfrm>
            <a:off x="524436" y="2823882"/>
            <a:ext cx="8077200" cy="272077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eaLnBrk="1" hangingPunct="1">
              <a:spcBef>
                <a:spcPct val="20000"/>
              </a:spcBef>
              <a:buClr>
                <a:srgbClr val="004483"/>
              </a:buClr>
              <a:buFont typeface="Wingdings" pitchFamily="2" charset="2"/>
              <a:buChar char="§"/>
            </a:pPr>
            <a:r>
              <a:rPr lang="en-US" sz="2400" kern="0" dirty="0" smtClean="0">
                <a:solidFill>
                  <a:schemeClr val="tx1"/>
                </a:solidFill>
                <a:latin typeface="+mn-lt"/>
                <a:ea typeface="+mn-ea"/>
              </a:rPr>
              <a:t>Current System:</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eaLnBrk="1" hangingPunct="1">
              <a:spcBef>
                <a:spcPct val="20000"/>
              </a:spcBef>
              <a:buClr>
                <a:srgbClr val="004483"/>
              </a:buClr>
              <a:buFont typeface="Wingdings" pitchFamily="2" charset="2"/>
              <a:buChar char="§"/>
            </a:pPr>
            <a:r>
              <a:rPr kumimoji="0" lang="en-US" sz="2400" b="0" i="0" u="none" strike="noStrike" kern="0" cap="none" spc="0" normalizeH="0" baseline="0" noProof="0" dirty="0" smtClean="0">
                <a:ln>
                  <a:noFill/>
                </a:ln>
                <a:solidFill>
                  <a:srgbClr val="FF0000"/>
                </a:solidFill>
                <a:effectLst/>
                <a:uLnTx/>
                <a:uFillTx/>
                <a:latin typeface="+mn-lt"/>
                <a:ea typeface="+mn-ea"/>
                <a:cs typeface="+mn-cs"/>
              </a:rPr>
              <a:t>Generator</a:t>
            </a:r>
            <a:r>
              <a:rPr kumimoji="0" lang="en-US" sz="2400" b="0" i="0" u="none" strike="noStrike" kern="0" cap="none" spc="0" normalizeH="0" baseline="0" noProof="0" dirty="0" smtClean="0">
                <a:ln>
                  <a:noFill/>
                </a:ln>
                <a:solidFill>
                  <a:schemeClr val="tx1"/>
                </a:solidFill>
                <a:effectLst/>
                <a:uLnTx/>
                <a:uFillTx/>
                <a:latin typeface="+mn-lt"/>
                <a:ea typeface="+mn-ea"/>
                <a:cs typeface="+mn-cs"/>
              </a:rPr>
              <a:t> – Receives events from OS</a:t>
            </a:r>
          </a:p>
          <a:p>
            <a:pPr marL="800100" lvl="1" indent="-342900" eaLnBrk="1" hangingPunct="1">
              <a:spcBef>
                <a:spcPct val="20000"/>
              </a:spcBef>
              <a:buClr>
                <a:srgbClr val="004483"/>
              </a:buClr>
              <a:buFont typeface="Wingdings" pitchFamily="2" charset="2"/>
              <a:buChar char="§"/>
            </a:pPr>
            <a:r>
              <a:rPr lang="en-US" sz="2400" kern="0" dirty="0" smtClean="0">
                <a:solidFill>
                  <a:srgbClr val="00B050"/>
                </a:solidFill>
                <a:latin typeface="+mn-lt"/>
                <a:ea typeface="+mn-ea"/>
              </a:rPr>
              <a:t>Handler</a:t>
            </a:r>
            <a:r>
              <a:rPr lang="en-US" sz="2400" kern="0" dirty="0" smtClean="0">
                <a:solidFill>
                  <a:schemeClr val="tx1"/>
                </a:solidFill>
                <a:latin typeface="+mn-lt"/>
                <a:ea typeface="+mn-ea"/>
              </a:rPr>
              <a:t> – Handles events from generator</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eaLnBrk="1" hangingPunct="1">
              <a:spcBef>
                <a:spcPct val="20000"/>
              </a:spcBef>
              <a:buClr>
                <a:srgbClr val="004483"/>
              </a:buClr>
              <a:buFont typeface="Wingdings" pitchFamily="2" charset="2"/>
              <a:buChar char="§"/>
            </a:pPr>
            <a:r>
              <a:rPr kumimoji="0" lang="en-US" sz="2400" b="0" i="0" u="none" strike="noStrike" kern="0" cap="none" spc="0" normalizeH="0" baseline="0" noProof="0" dirty="0" smtClean="0">
                <a:ln>
                  <a:noFill/>
                </a:ln>
                <a:solidFill>
                  <a:srgbClr val="124A91"/>
                </a:solidFill>
                <a:effectLst/>
                <a:uLnTx/>
                <a:uFillTx/>
                <a:latin typeface="+mn-lt"/>
                <a:ea typeface="+mn-ea"/>
                <a:cs typeface="+mn-cs"/>
              </a:rPr>
              <a:t>User</a:t>
            </a:r>
            <a:r>
              <a:rPr kumimoji="0" lang="en-US" sz="2400" b="0" i="0" u="none" strike="noStrike" kern="0" cap="none" spc="0" normalizeH="0" baseline="0" noProof="0" dirty="0" smtClean="0">
                <a:ln>
                  <a:noFill/>
                </a:ln>
                <a:solidFill>
                  <a:schemeClr val="tx1"/>
                </a:solidFill>
                <a:effectLst/>
                <a:uLnTx/>
                <a:uFillTx/>
                <a:latin typeface="+mn-lt"/>
                <a:ea typeface="+mn-ea"/>
                <a:cs typeface="+mn-cs"/>
              </a:rPr>
              <a:t> – ‘main’ thread.   Interacts with user. Handles events from generator</a:t>
            </a:r>
          </a:p>
          <a:p>
            <a:pPr marL="1257300" lvl="2" indent="-342900" eaLnBrk="1" hangingPunct="1">
              <a:spcBef>
                <a:spcPct val="20000"/>
              </a:spcBef>
              <a:buClr>
                <a:srgbClr val="004483"/>
              </a:buClr>
              <a:buFont typeface="Wingdings" pitchFamily="2" charset="2"/>
              <a:buChar char="§"/>
            </a:pPr>
            <a:r>
              <a:rPr lang="en-US" sz="2400" kern="0" noProof="0" dirty="0" smtClean="0">
                <a:solidFill>
                  <a:schemeClr val="tx1"/>
                </a:solidFill>
                <a:latin typeface="+mn-lt"/>
                <a:ea typeface="+mn-ea"/>
              </a:rPr>
              <a:t>User and Handler share a single lock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Threading for Parallelism</a:t>
            </a:r>
            <a:endParaRPr lang="en-US" dirty="0"/>
          </a:p>
        </p:txBody>
      </p:sp>
      <p:sp>
        <p:nvSpPr>
          <p:cNvPr id="3" name="Content Placeholder 2"/>
          <p:cNvSpPr>
            <a:spLocks noGrp="1"/>
          </p:cNvSpPr>
          <p:nvPr>
            <p:ph idx="1"/>
          </p:nvPr>
        </p:nvSpPr>
        <p:spPr>
          <a:xfrm>
            <a:off x="533400" y="2752168"/>
            <a:ext cx="8077200" cy="2989725"/>
          </a:xfrm>
        </p:spPr>
        <p:txBody>
          <a:bodyPr/>
          <a:lstStyle/>
          <a:p>
            <a:r>
              <a:rPr lang="en-US" dirty="0" smtClean="0"/>
              <a:t>Pool of handler threads</a:t>
            </a:r>
          </a:p>
          <a:p>
            <a:pPr lvl="1"/>
            <a:r>
              <a:rPr lang="en-US" dirty="0" smtClean="0"/>
              <a:t>Events handled in parallel</a:t>
            </a:r>
          </a:p>
          <a:p>
            <a:pPr lvl="1"/>
            <a:endParaRPr lang="en-US" dirty="0" smtClean="0"/>
          </a:p>
          <a:p>
            <a:pPr lvl="0">
              <a:defRPr/>
            </a:pPr>
            <a:r>
              <a:rPr lang="en-US" dirty="0"/>
              <a:t>Replace </a:t>
            </a:r>
            <a:r>
              <a:rPr lang="en-US" dirty="0" smtClean="0"/>
              <a:t>single User/Handler </a:t>
            </a:r>
            <a:r>
              <a:rPr lang="en-US" dirty="0"/>
              <a:t>lock with per-process lock</a:t>
            </a:r>
          </a:p>
          <a:p>
            <a:pPr marL="800100" lvl="1" indent="-342900">
              <a:buFont typeface="Wingdings" pitchFamily="2" charset="2"/>
              <a:buChar char="§"/>
            </a:pPr>
            <a:r>
              <a:rPr lang="en-US" dirty="0"/>
              <a:t>Finer grained locking, requires significant </a:t>
            </a:r>
            <a:r>
              <a:rPr lang="en-US" dirty="0" smtClean="0"/>
              <a:t>work</a:t>
            </a:r>
          </a:p>
          <a:p>
            <a:pPr marL="800100" lvl="1" indent="-342900">
              <a:buFont typeface="Wingdings" pitchFamily="2" charset="2"/>
              <a:buChar char="§"/>
            </a:pPr>
            <a:endParaRPr lang="en-US" dirty="0"/>
          </a:p>
          <a:p>
            <a:pPr marL="400050"/>
            <a:r>
              <a:rPr lang="en-US" dirty="0" smtClean="0"/>
              <a:t>May experiment with pool of generator threads</a:t>
            </a:r>
            <a:endParaRPr lang="en-US" dirty="0"/>
          </a:p>
        </p:txBody>
      </p:sp>
      <p:grpSp>
        <p:nvGrpSpPr>
          <p:cNvPr id="82" name="Group 81"/>
          <p:cNvGrpSpPr/>
          <p:nvPr/>
        </p:nvGrpSpPr>
        <p:grpSpPr>
          <a:xfrm>
            <a:off x="476540" y="1389888"/>
            <a:ext cx="8362660" cy="1311606"/>
            <a:chOff x="476540" y="2748155"/>
            <a:chExt cx="8362660" cy="1311606"/>
          </a:xfrm>
        </p:grpSpPr>
        <p:grpSp>
          <p:nvGrpSpPr>
            <p:cNvPr id="11" name="Group 11"/>
            <p:cNvGrpSpPr/>
            <p:nvPr/>
          </p:nvGrpSpPr>
          <p:grpSpPr>
            <a:xfrm>
              <a:off x="6324600" y="3065924"/>
              <a:ext cx="2209800" cy="816428"/>
              <a:chOff x="6324600" y="1828800"/>
              <a:chExt cx="2209800" cy="816428"/>
            </a:xfrm>
          </p:grpSpPr>
          <p:sp>
            <p:nvSpPr>
              <p:cNvPr id="4" name="Rectangle 3"/>
              <p:cNvSpPr/>
              <p:nvPr/>
            </p:nvSpPr>
            <p:spPr bwMode="auto">
              <a:xfrm>
                <a:off x="6324600" y="1828800"/>
                <a:ext cx="2188027" cy="816428"/>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i</a:t>
                </a:r>
                <a:r>
                  <a:rPr kumimoji="0" lang="en-US" sz="60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nt foo(char *s, int global_j, void *space) {</a:t>
                </a:r>
              </a:p>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  for(int i = 0; i &lt; 4; i++) {</a:t>
                </a:r>
              </a:p>
              <a:p>
                <a:pPr marL="0" marR="0" indent="0" algn="l" defTabSz="914400" rtl="0" eaLnBrk="0" fontAlgn="base" latinLnBrk="0" hangingPunct="0">
                  <a:lnSpc>
                    <a:spcPct val="100000"/>
                  </a:lnSpc>
                  <a:spcBef>
                    <a:spcPct val="0"/>
                  </a:spcBef>
                  <a:spcAft>
                    <a:spcPct val="0"/>
                  </a:spcAft>
                  <a:buClrTx/>
                  <a:buSzTx/>
                  <a:buFontTx/>
                  <a:buNone/>
                  <a:tabLst/>
                </a:pPr>
                <a:r>
                  <a:rPr kumimoji="0" lang="en-US" sz="60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     printf(“[%s:%u] - I am foo: %s\n”, __FILE__, __LINE__);</a:t>
                </a:r>
              </a:p>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     global_j += (int) space;</a:t>
                </a:r>
              </a:p>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   }</a:t>
                </a:r>
              </a:p>
              <a:p>
                <a:r>
                  <a:rPr lang="en-US" sz="600" dirty="0" smtClean="0">
                    <a:solidFill>
                      <a:schemeClr val="bg1">
                        <a:lumMod val="50000"/>
                      </a:schemeClr>
                    </a:solidFill>
                    <a:latin typeface="Helvetica" pitchFamily="34" charset="0"/>
                    <a:cs typeface="Helvetica" pitchFamily="34" charset="0"/>
                  </a:rPr>
                  <a:t>   while (global_j != *s)</a:t>
                </a:r>
              </a:p>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      sscanf(“%s here %d\n”, &amp;s, &amp;global_j);</a:t>
                </a:r>
              </a:p>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bg1">
                        <a:lumMod val="50000"/>
                      </a:schemeClr>
                    </a:solidFill>
                    <a:latin typeface="Helvetica" pitchFamily="34" charset="0"/>
                    <a:cs typeface="Helvetica" pitchFamily="34" charset="0"/>
                  </a:rPr>
                  <a:t>}</a:t>
                </a:r>
              </a:p>
            </p:txBody>
          </p:sp>
          <p:sp>
            <p:nvSpPr>
              <p:cNvPr id="7" name="TextBox 6"/>
              <p:cNvSpPr txBox="1"/>
              <p:nvPr/>
            </p:nvSpPr>
            <p:spPr>
              <a:xfrm>
                <a:off x="6324600" y="2057400"/>
                <a:ext cx="2209800" cy="415498"/>
              </a:xfrm>
              <a:prstGeom prst="rect">
                <a:avLst/>
              </a:prstGeom>
              <a:noFill/>
            </p:spPr>
            <p:txBody>
              <a:bodyPr wrap="square" rtlCol="0">
                <a:spAutoFit/>
              </a:bodyPr>
              <a:lstStyle/>
              <a:p>
                <a:pPr algn="ctr"/>
                <a:r>
                  <a:rPr lang="en-US" sz="2100" b="1" dirty="0" smtClean="0">
                    <a:solidFill>
                      <a:srgbClr val="FF0000"/>
                    </a:solidFill>
                    <a:latin typeface="Helvetica" pitchFamily="34" charset="0"/>
                    <a:cs typeface="Helvetica" pitchFamily="34" charset="0"/>
                  </a:rPr>
                  <a:t>Generator</a:t>
                </a:r>
                <a:endParaRPr lang="en-US" sz="2100" b="1" dirty="0">
                  <a:solidFill>
                    <a:srgbClr val="FF0000"/>
                  </a:solidFill>
                  <a:latin typeface="Helvetica" pitchFamily="34" charset="0"/>
                  <a:cs typeface="Helvetica" pitchFamily="34" charset="0"/>
                </a:endParaRPr>
              </a:p>
            </p:txBody>
          </p:sp>
        </p:grpSp>
        <p:sp>
          <p:nvSpPr>
            <p:cNvPr id="5" name="Rectangle 4"/>
            <p:cNvSpPr/>
            <p:nvPr/>
          </p:nvSpPr>
          <p:spPr bwMode="auto">
            <a:xfrm>
              <a:off x="3200400" y="3065924"/>
              <a:ext cx="2188027" cy="816428"/>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600" b="0" dirty="0" smtClean="0">
                <a:solidFill>
                  <a:schemeClr val="bg1">
                    <a:lumMod val="50000"/>
                  </a:schemeClr>
                </a:solidFill>
                <a:latin typeface="Helvetica" pitchFamily="34" charset="0"/>
                <a:cs typeface="Helvetica" pitchFamily="34" charset="0"/>
              </a:endParaRPr>
            </a:p>
          </p:txBody>
        </p:sp>
        <p:grpSp>
          <p:nvGrpSpPr>
            <p:cNvPr id="14" name="Group 9"/>
            <p:cNvGrpSpPr/>
            <p:nvPr/>
          </p:nvGrpSpPr>
          <p:grpSpPr>
            <a:xfrm>
              <a:off x="838200" y="3065924"/>
              <a:ext cx="2209800" cy="816428"/>
              <a:chOff x="838200" y="1828800"/>
              <a:chExt cx="2209800" cy="816428"/>
            </a:xfrm>
          </p:grpSpPr>
          <p:sp>
            <p:nvSpPr>
              <p:cNvPr id="6" name="Rectangle 5"/>
              <p:cNvSpPr/>
              <p:nvPr/>
            </p:nvSpPr>
            <p:spPr bwMode="auto">
              <a:xfrm>
                <a:off x="838200" y="1828800"/>
                <a:ext cx="2188027" cy="816428"/>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i</a:t>
                </a: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nt foo(char *s, int global_j, void *space) {</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for(int i = 0; i &lt; 4; i++) {</a:t>
                </a:r>
              </a:p>
              <a:p>
                <a:pPr marL="0" marR="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     printf(“[%s:%u] - I am foo: %s\n”, __FILE__, __LINE__);</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global_j += (int) space;</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a:t>
                </a:r>
              </a:p>
              <a:p>
                <a:r>
                  <a:rPr lang="en-US" sz="600" b="0" dirty="0" smtClean="0">
                    <a:solidFill>
                      <a:schemeClr val="bg1">
                        <a:lumMod val="50000"/>
                      </a:schemeClr>
                    </a:solidFill>
                    <a:latin typeface="Helvetica" pitchFamily="34" charset="0"/>
                    <a:cs typeface="Helvetica" pitchFamily="34" charset="0"/>
                  </a:rPr>
                  <a:t>   while (global_j != *s)</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      sscanf(“%s here %d\n”, &amp;s, &amp;global_j);</a:t>
                </a:r>
              </a:p>
              <a:p>
                <a:pPr marL="0" marR="0" indent="0" algn="l" defTabSz="914400" rtl="0" eaLnBrk="0" fontAlgn="base" latinLnBrk="0" hangingPunct="0">
                  <a:lnSpc>
                    <a:spcPct val="100000"/>
                  </a:lnSpc>
                  <a:spcBef>
                    <a:spcPct val="0"/>
                  </a:spcBef>
                  <a:spcAft>
                    <a:spcPct val="0"/>
                  </a:spcAft>
                  <a:buClrTx/>
                  <a:buSzTx/>
                  <a:buFontTx/>
                  <a:buNone/>
                  <a:tabLst/>
                </a:pPr>
                <a:r>
                  <a:rPr lang="en-US" sz="600" b="0" dirty="0" smtClean="0">
                    <a:solidFill>
                      <a:schemeClr val="bg1">
                        <a:lumMod val="50000"/>
                      </a:schemeClr>
                    </a:solidFill>
                    <a:latin typeface="Helvetica" pitchFamily="34" charset="0"/>
                    <a:cs typeface="Helvetica" pitchFamily="34" charset="0"/>
                  </a:rPr>
                  <a:t>}</a:t>
                </a:r>
              </a:p>
            </p:txBody>
          </p:sp>
          <p:sp>
            <p:nvSpPr>
              <p:cNvPr id="9" name="TextBox 8"/>
              <p:cNvSpPr txBox="1"/>
              <p:nvPr/>
            </p:nvSpPr>
            <p:spPr>
              <a:xfrm>
                <a:off x="838200" y="2057400"/>
                <a:ext cx="2209800" cy="415498"/>
              </a:xfrm>
              <a:prstGeom prst="rect">
                <a:avLst/>
              </a:prstGeom>
              <a:noFill/>
            </p:spPr>
            <p:txBody>
              <a:bodyPr wrap="square" rtlCol="0">
                <a:spAutoFit/>
              </a:bodyPr>
              <a:lstStyle/>
              <a:p>
                <a:pPr algn="ctr"/>
                <a:r>
                  <a:rPr lang="en-US" sz="2100" b="1" dirty="0" smtClean="0">
                    <a:latin typeface="Helvetica" pitchFamily="34" charset="0"/>
                    <a:cs typeface="Helvetica" pitchFamily="34" charset="0"/>
                  </a:rPr>
                  <a:t>User</a:t>
                </a:r>
                <a:endParaRPr lang="en-US" sz="2100" b="1" dirty="0">
                  <a:latin typeface="Helvetica" pitchFamily="34" charset="0"/>
                  <a:cs typeface="Helvetica" pitchFamily="34" charset="0"/>
                </a:endParaRPr>
              </a:p>
            </p:txBody>
          </p:sp>
        </p:grpSp>
        <p:grpSp>
          <p:nvGrpSpPr>
            <p:cNvPr id="15" name="Group 21"/>
            <p:cNvGrpSpPr/>
            <p:nvPr/>
          </p:nvGrpSpPr>
          <p:grpSpPr>
            <a:xfrm>
              <a:off x="6096000" y="2748155"/>
              <a:ext cx="2743200" cy="1308369"/>
              <a:chOff x="6096000" y="1511031"/>
              <a:chExt cx="2743200" cy="1308369"/>
            </a:xfrm>
          </p:grpSpPr>
          <p:sp>
            <p:nvSpPr>
              <p:cNvPr id="18" name="Donut 17"/>
              <p:cNvSpPr/>
              <p:nvPr/>
            </p:nvSpPr>
            <p:spPr bwMode="auto">
              <a:xfrm>
                <a:off x="6096000" y="1676400"/>
                <a:ext cx="2743200" cy="1143000"/>
              </a:xfrm>
              <a:prstGeom prst="donut">
                <a:avLst>
                  <a:gd name="adj" fmla="val 8465"/>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20" name="Rectangle 19"/>
              <p:cNvSpPr/>
              <p:nvPr/>
            </p:nvSpPr>
            <p:spPr bwMode="auto">
              <a:xfrm>
                <a:off x="7167664" y="1511031"/>
                <a:ext cx="565825"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21" name="Right Arrow 20"/>
              <p:cNvSpPr/>
              <p:nvPr/>
            </p:nvSpPr>
            <p:spPr bwMode="auto">
              <a:xfrm rot="10800000">
                <a:off x="7574927" y="1641640"/>
                <a:ext cx="182880" cy="192024"/>
              </a:xfrm>
              <a:prstGeom prst="right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sp>
          <p:nvSpPr>
            <p:cNvPr id="25" name="Rectangle 24"/>
            <p:cNvSpPr/>
            <p:nvPr/>
          </p:nvSpPr>
          <p:spPr bwMode="auto">
            <a:xfrm>
              <a:off x="4022272" y="2749771"/>
              <a:ext cx="565825"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nvGrpSpPr>
            <p:cNvPr id="37" name="Group 36"/>
            <p:cNvGrpSpPr/>
            <p:nvPr/>
          </p:nvGrpSpPr>
          <p:grpSpPr>
            <a:xfrm>
              <a:off x="3278583" y="3056364"/>
              <a:ext cx="285098" cy="298368"/>
              <a:chOff x="5013555" y="2371809"/>
              <a:chExt cx="285098" cy="298368"/>
            </a:xfrm>
          </p:grpSpPr>
          <p:sp>
            <p:nvSpPr>
              <p:cNvPr id="33" name="Donut 32"/>
              <p:cNvSpPr/>
              <p:nvPr/>
            </p:nvSpPr>
            <p:spPr bwMode="auto">
              <a:xfrm>
                <a:off x="5013555" y="2395509"/>
                <a:ext cx="285098" cy="274668"/>
              </a:xfrm>
              <a:prstGeom prst="donut">
                <a:avLst>
                  <a:gd name="adj" fmla="val 22441"/>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35" name="Rectangle 34"/>
              <p:cNvSpPr/>
              <p:nvPr/>
            </p:nvSpPr>
            <p:spPr bwMode="auto">
              <a:xfrm>
                <a:off x="5107428" y="2395522"/>
                <a:ext cx="82296" cy="82296"/>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36" name="Right Arrow 35"/>
              <p:cNvSpPr/>
              <p:nvPr/>
            </p:nvSpPr>
            <p:spPr bwMode="auto">
              <a:xfrm rot="10800000">
                <a:off x="5131626" y="2371809"/>
                <a:ext cx="73152" cy="128016"/>
              </a:xfrm>
              <a:prstGeom prst="rightArrow">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grpSp>
          <p:nvGrpSpPr>
            <p:cNvPr id="40" name="Group 39"/>
            <p:cNvGrpSpPr/>
            <p:nvPr/>
          </p:nvGrpSpPr>
          <p:grpSpPr>
            <a:xfrm>
              <a:off x="3876039" y="3059253"/>
              <a:ext cx="285098" cy="298368"/>
              <a:chOff x="5013555" y="2371809"/>
              <a:chExt cx="285098" cy="298368"/>
            </a:xfrm>
          </p:grpSpPr>
          <p:sp>
            <p:nvSpPr>
              <p:cNvPr id="41" name="Donut 40"/>
              <p:cNvSpPr/>
              <p:nvPr/>
            </p:nvSpPr>
            <p:spPr bwMode="auto">
              <a:xfrm>
                <a:off x="5013555" y="2395509"/>
                <a:ext cx="285098" cy="274668"/>
              </a:xfrm>
              <a:prstGeom prst="donut">
                <a:avLst>
                  <a:gd name="adj" fmla="val 22441"/>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42" name="Rectangle 41"/>
              <p:cNvSpPr/>
              <p:nvPr/>
            </p:nvSpPr>
            <p:spPr bwMode="auto">
              <a:xfrm>
                <a:off x="5107428" y="2395522"/>
                <a:ext cx="82296" cy="82296"/>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43" name="Right Arrow 42"/>
              <p:cNvSpPr/>
              <p:nvPr/>
            </p:nvSpPr>
            <p:spPr bwMode="auto">
              <a:xfrm rot="10800000">
                <a:off x="5131626" y="2371809"/>
                <a:ext cx="73152" cy="128016"/>
              </a:xfrm>
              <a:prstGeom prst="rightArrow">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grpSp>
          <p:nvGrpSpPr>
            <p:cNvPr id="44" name="Group 43"/>
            <p:cNvGrpSpPr/>
            <p:nvPr/>
          </p:nvGrpSpPr>
          <p:grpSpPr>
            <a:xfrm>
              <a:off x="4511742" y="3062142"/>
              <a:ext cx="285098" cy="298368"/>
              <a:chOff x="5013555" y="2371809"/>
              <a:chExt cx="285098" cy="298368"/>
            </a:xfrm>
          </p:grpSpPr>
          <p:sp>
            <p:nvSpPr>
              <p:cNvPr id="45" name="Donut 44"/>
              <p:cNvSpPr/>
              <p:nvPr/>
            </p:nvSpPr>
            <p:spPr bwMode="auto">
              <a:xfrm>
                <a:off x="5013555" y="2395509"/>
                <a:ext cx="285098" cy="274668"/>
              </a:xfrm>
              <a:prstGeom prst="donut">
                <a:avLst>
                  <a:gd name="adj" fmla="val 22441"/>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46" name="Rectangle 45"/>
              <p:cNvSpPr/>
              <p:nvPr/>
            </p:nvSpPr>
            <p:spPr bwMode="auto">
              <a:xfrm>
                <a:off x="5107428" y="2395522"/>
                <a:ext cx="82296" cy="82296"/>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47" name="Right Arrow 46"/>
              <p:cNvSpPr/>
              <p:nvPr/>
            </p:nvSpPr>
            <p:spPr bwMode="auto">
              <a:xfrm rot="10800000">
                <a:off x="5131626" y="2371809"/>
                <a:ext cx="73152" cy="128016"/>
              </a:xfrm>
              <a:prstGeom prst="rightArrow">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grpSp>
          <p:nvGrpSpPr>
            <p:cNvPr id="48" name="Group 47"/>
            <p:cNvGrpSpPr/>
            <p:nvPr/>
          </p:nvGrpSpPr>
          <p:grpSpPr>
            <a:xfrm>
              <a:off x="5079047" y="3059253"/>
              <a:ext cx="285098" cy="298368"/>
              <a:chOff x="5013555" y="2371809"/>
              <a:chExt cx="285098" cy="298368"/>
            </a:xfrm>
          </p:grpSpPr>
          <p:sp>
            <p:nvSpPr>
              <p:cNvPr id="49" name="Donut 48"/>
              <p:cNvSpPr/>
              <p:nvPr/>
            </p:nvSpPr>
            <p:spPr bwMode="auto">
              <a:xfrm>
                <a:off x="5013555" y="2395509"/>
                <a:ext cx="285098" cy="274668"/>
              </a:xfrm>
              <a:prstGeom prst="donut">
                <a:avLst>
                  <a:gd name="adj" fmla="val 22441"/>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50" name="Rectangle 49"/>
              <p:cNvSpPr/>
              <p:nvPr/>
            </p:nvSpPr>
            <p:spPr bwMode="auto">
              <a:xfrm>
                <a:off x="5107428" y="2395522"/>
                <a:ext cx="82296" cy="82296"/>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51" name="Right Arrow 50"/>
              <p:cNvSpPr/>
              <p:nvPr/>
            </p:nvSpPr>
            <p:spPr bwMode="auto">
              <a:xfrm rot="10800000">
                <a:off x="5131626" y="2371809"/>
                <a:ext cx="73152" cy="128016"/>
              </a:xfrm>
              <a:prstGeom prst="rightArrow">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grpSp>
          <p:nvGrpSpPr>
            <p:cNvPr id="65" name="Group 64"/>
            <p:cNvGrpSpPr/>
            <p:nvPr/>
          </p:nvGrpSpPr>
          <p:grpSpPr>
            <a:xfrm>
              <a:off x="3281472" y="3577268"/>
              <a:ext cx="285098" cy="298368"/>
              <a:chOff x="5013555" y="2371809"/>
              <a:chExt cx="285098" cy="298368"/>
            </a:xfrm>
          </p:grpSpPr>
          <p:sp>
            <p:nvSpPr>
              <p:cNvPr id="66" name="Donut 65"/>
              <p:cNvSpPr/>
              <p:nvPr/>
            </p:nvSpPr>
            <p:spPr bwMode="auto">
              <a:xfrm>
                <a:off x="5013555" y="2395509"/>
                <a:ext cx="285098" cy="274668"/>
              </a:xfrm>
              <a:prstGeom prst="donut">
                <a:avLst>
                  <a:gd name="adj" fmla="val 22441"/>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67" name="Rectangle 66"/>
              <p:cNvSpPr/>
              <p:nvPr/>
            </p:nvSpPr>
            <p:spPr bwMode="auto">
              <a:xfrm>
                <a:off x="5107428" y="2395522"/>
                <a:ext cx="82296" cy="82296"/>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68" name="Right Arrow 67"/>
              <p:cNvSpPr/>
              <p:nvPr/>
            </p:nvSpPr>
            <p:spPr bwMode="auto">
              <a:xfrm rot="10800000">
                <a:off x="5131626" y="2371809"/>
                <a:ext cx="73152" cy="128016"/>
              </a:xfrm>
              <a:prstGeom prst="rightArrow">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grpSp>
          <p:nvGrpSpPr>
            <p:cNvPr id="69" name="Group 68"/>
            <p:cNvGrpSpPr/>
            <p:nvPr/>
          </p:nvGrpSpPr>
          <p:grpSpPr>
            <a:xfrm>
              <a:off x="3878928" y="3580157"/>
              <a:ext cx="285098" cy="298368"/>
              <a:chOff x="5013555" y="2371809"/>
              <a:chExt cx="285098" cy="298368"/>
            </a:xfrm>
          </p:grpSpPr>
          <p:sp>
            <p:nvSpPr>
              <p:cNvPr id="70" name="Donut 69"/>
              <p:cNvSpPr/>
              <p:nvPr/>
            </p:nvSpPr>
            <p:spPr bwMode="auto">
              <a:xfrm>
                <a:off x="5013555" y="2395509"/>
                <a:ext cx="285098" cy="274668"/>
              </a:xfrm>
              <a:prstGeom prst="donut">
                <a:avLst>
                  <a:gd name="adj" fmla="val 22441"/>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71" name="Rectangle 70"/>
              <p:cNvSpPr/>
              <p:nvPr/>
            </p:nvSpPr>
            <p:spPr bwMode="auto">
              <a:xfrm>
                <a:off x="5107428" y="2395522"/>
                <a:ext cx="82296" cy="82296"/>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72" name="Right Arrow 71"/>
              <p:cNvSpPr/>
              <p:nvPr/>
            </p:nvSpPr>
            <p:spPr bwMode="auto">
              <a:xfrm rot="10800000">
                <a:off x="5131626" y="2371809"/>
                <a:ext cx="73152" cy="128016"/>
              </a:xfrm>
              <a:prstGeom prst="rightArrow">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grpSp>
          <p:nvGrpSpPr>
            <p:cNvPr id="73" name="Group 72"/>
            <p:cNvGrpSpPr/>
            <p:nvPr/>
          </p:nvGrpSpPr>
          <p:grpSpPr>
            <a:xfrm>
              <a:off x="4514631" y="3583046"/>
              <a:ext cx="285098" cy="298368"/>
              <a:chOff x="5013555" y="2371809"/>
              <a:chExt cx="285098" cy="298368"/>
            </a:xfrm>
          </p:grpSpPr>
          <p:sp>
            <p:nvSpPr>
              <p:cNvPr id="74" name="Donut 73"/>
              <p:cNvSpPr/>
              <p:nvPr/>
            </p:nvSpPr>
            <p:spPr bwMode="auto">
              <a:xfrm>
                <a:off x="5013555" y="2395509"/>
                <a:ext cx="285098" cy="274668"/>
              </a:xfrm>
              <a:prstGeom prst="donut">
                <a:avLst>
                  <a:gd name="adj" fmla="val 22441"/>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75" name="Rectangle 74"/>
              <p:cNvSpPr/>
              <p:nvPr/>
            </p:nvSpPr>
            <p:spPr bwMode="auto">
              <a:xfrm>
                <a:off x="5107428" y="2395522"/>
                <a:ext cx="82296" cy="82296"/>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76" name="Right Arrow 75"/>
              <p:cNvSpPr/>
              <p:nvPr/>
            </p:nvSpPr>
            <p:spPr bwMode="auto">
              <a:xfrm rot="10800000">
                <a:off x="5131626" y="2371809"/>
                <a:ext cx="73152" cy="128016"/>
              </a:xfrm>
              <a:prstGeom prst="rightArrow">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grpSp>
          <p:nvGrpSpPr>
            <p:cNvPr id="77" name="Group 76"/>
            <p:cNvGrpSpPr/>
            <p:nvPr/>
          </p:nvGrpSpPr>
          <p:grpSpPr>
            <a:xfrm>
              <a:off x="5081936" y="3580157"/>
              <a:ext cx="285098" cy="298368"/>
              <a:chOff x="5013555" y="2371809"/>
              <a:chExt cx="285098" cy="298368"/>
            </a:xfrm>
          </p:grpSpPr>
          <p:sp>
            <p:nvSpPr>
              <p:cNvPr id="78" name="Donut 77"/>
              <p:cNvSpPr/>
              <p:nvPr/>
            </p:nvSpPr>
            <p:spPr bwMode="auto">
              <a:xfrm>
                <a:off x="5013555" y="2395509"/>
                <a:ext cx="285098" cy="274668"/>
              </a:xfrm>
              <a:prstGeom prst="donut">
                <a:avLst>
                  <a:gd name="adj" fmla="val 22441"/>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79" name="Rectangle 78"/>
              <p:cNvSpPr/>
              <p:nvPr/>
            </p:nvSpPr>
            <p:spPr bwMode="auto">
              <a:xfrm>
                <a:off x="5107428" y="2395522"/>
                <a:ext cx="82296" cy="82296"/>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80" name="Right Arrow 79"/>
              <p:cNvSpPr/>
              <p:nvPr/>
            </p:nvSpPr>
            <p:spPr bwMode="auto">
              <a:xfrm rot="10800000">
                <a:off x="5131626" y="2371809"/>
                <a:ext cx="73152" cy="128016"/>
              </a:xfrm>
              <a:prstGeom prst="rightArrow">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grpSp>
          <p:nvGrpSpPr>
            <p:cNvPr id="22" name="Group 28"/>
            <p:cNvGrpSpPr/>
            <p:nvPr/>
          </p:nvGrpSpPr>
          <p:grpSpPr>
            <a:xfrm>
              <a:off x="476540" y="2751392"/>
              <a:ext cx="5185706" cy="1308369"/>
              <a:chOff x="6096000" y="1511031"/>
              <a:chExt cx="2743200" cy="1308369"/>
            </a:xfrm>
          </p:grpSpPr>
          <p:sp>
            <p:nvSpPr>
              <p:cNvPr id="30" name="Donut 29"/>
              <p:cNvSpPr/>
              <p:nvPr/>
            </p:nvSpPr>
            <p:spPr bwMode="auto">
              <a:xfrm>
                <a:off x="6096000" y="1676400"/>
                <a:ext cx="2743200" cy="1143000"/>
              </a:xfrm>
              <a:prstGeom prst="donut">
                <a:avLst>
                  <a:gd name="adj" fmla="val 8465"/>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31" name="Rectangle 30"/>
              <p:cNvSpPr/>
              <p:nvPr/>
            </p:nvSpPr>
            <p:spPr bwMode="auto">
              <a:xfrm>
                <a:off x="7454512" y="1511031"/>
                <a:ext cx="186042" cy="304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sp>
            <p:nvSpPr>
              <p:cNvPr id="32" name="Right Arrow 31"/>
              <p:cNvSpPr/>
              <p:nvPr/>
            </p:nvSpPr>
            <p:spPr bwMode="auto">
              <a:xfrm rot="10800000">
                <a:off x="7602863" y="1636616"/>
                <a:ext cx="72557" cy="192024"/>
              </a:xfrm>
              <a:prstGeom prst="rightArrow">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grpSp>
        <p:sp>
          <p:nvSpPr>
            <p:cNvPr id="38" name="TextBox 37"/>
            <p:cNvSpPr txBox="1"/>
            <p:nvPr/>
          </p:nvSpPr>
          <p:spPr>
            <a:xfrm>
              <a:off x="3209092" y="3066544"/>
              <a:ext cx="2186911" cy="877163"/>
            </a:xfrm>
            <a:prstGeom prst="rect">
              <a:avLst/>
            </a:prstGeom>
            <a:noFill/>
          </p:spPr>
          <p:txBody>
            <a:bodyPr wrap="square" rtlCol="0">
              <a:spAutoFit/>
            </a:bodyPr>
            <a:lstStyle/>
            <a:p>
              <a:pPr>
                <a:spcBef>
                  <a:spcPct val="0"/>
                </a:spcBef>
              </a:pPr>
              <a:r>
                <a:rPr lang="en-US" sz="600" b="0" dirty="0" smtClean="0">
                  <a:solidFill>
                    <a:schemeClr val="bg1">
                      <a:lumMod val="50000"/>
                    </a:schemeClr>
                  </a:solidFill>
                  <a:latin typeface="Helvetica" pitchFamily="34" charset="0"/>
                  <a:cs typeface="Helvetica" pitchFamily="34" charset="0"/>
                </a:rPr>
                <a:t>i</a:t>
              </a: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nt foo(char *s, int global_j, void *space) {</a:t>
              </a:r>
            </a:p>
            <a:p>
              <a:pPr>
                <a:spcBef>
                  <a:spcPct val="0"/>
                </a:spcBef>
              </a:pPr>
              <a:r>
                <a:rPr lang="en-US" sz="600" b="0" dirty="0" smtClean="0">
                  <a:solidFill>
                    <a:schemeClr val="bg1">
                      <a:lumMod val="50000"/>
                    </a:schemeClr>
                  </a:solidFill>
                  <a:latin typeface="Helvetica" pitchFamily="34" charset="0"/>
                  <a:cs typeface="Helvetica" pitchFamily="34" charset="0"/>
                </a:rPr>
                <a:t>  for(int i = 0; i &lt; 4; i++) {</a:t>
              </a:r>
            </a:p>
            <a:p>
              <a:pPr>
                <a:spcBef>
                  <a:spcPct val="0"/>
                </a:spcBef>
              </a:pPr>
              <a:r>
                <a:rPr kumimoji="0" lang="en-US" sz="600" b="0" i="0" u="none" strike="noStrike" cap="none" normalizeH="0" baseline="0" dirty="0" smtClean="0">
                  <a:ln>
                    <a:noFill/>
                  </a:ln>
                  <a:solidFill>
                    <a:schemeClr val="bg1">
                      <a:lumMod val="50000"/>
                    </a:schemeClr>
                  </a:solidFill>
                  <a:effectLst/>
                  <a:latin typeface="Helvetica" pitchFamily="34" charset="0"/>
                  <a:ea typeface="ＭＳ Ｐゴシック" pitchFamily="1" charset="-128"/>
                  <a:cs typeface="Helvetica" pitchFamily="34" charset="0"/>
                </a:rPr>
                <a:t>     printf(“[%s:%u] - I am foo: %s\n”, __FILE__, __LINE__);</a:t>
              </a:r>
            </a:p>
            <a:p>
              <a:pPr>
                <a:spcBef>
                  <a:spcPct val="0"/>
                </a:spcBef>
              </a:pPr>
              <a:r>
                <a:rPr lang="en-US" sz="600" b="0" dirty="0" smtClean="0">
                  <a:solidFill>
                    <a:schemeClr val="bg1">
                      <a:lumMod val="50000"/>
                    </a:schemeClr>
                  </a:solidFill>
                  <a:latin typeface="Helvetica" pitchFamily="34" charset="0"/>
                  <a:cs typeface="Helvetica" pitchFamily="34" charset="0"/>
                </a:rPr>
                <a:t>     global_j += (int) space;</a:t>
              </a:r>
            </a:p>
            <a:p>
              <a:pPr>
                <a:spcBef>
                  <a:spcPct val="0"/>
                </a:spcBef>
              </a:pPr>
              <a:r>
                <a:rPr lang="en-US" sz="600" b="0" dirty="0" smtClean="0">
                  <a:solidFill>
                    <a:schemeClr val="bg1">
                      <a:lumMod val="50000"/>
                    </a:schemeClr>
                  </a:solidFill>
                  <a:latin typeface="Helvetica" pitchFamily="34" charset="0"/>
                  <a:cs typeface="Helvetica" pitchFamily="34" charset="0"/>
                </a:rPr>
                <a:t>   }</a:t>
              </a:r>
            </a:p>
            <a:p>
              <a:r>
                <a:rPr lang="en-US" sz="600" b="0" dirty="0" smtClean="0">
                  <a:solidFill>
                    <a:schemeClr val="bg1">
                      <a:lumMod val="50000"/>
                    </a:schemeClr>
                  </a:solidFill>
                  <a:latin typeface="Helvetica" pitchFamily="34" charset="0"/>
                  <a:cs typeface="Helvetica" pitchFamily="34" charset="0"/>
                </a:rPr>
                <a:t>   while (global_j != *s)</a:t>
              </a:r>
            </a:p>
            <a:p>
              <a:pPr>
                <a:spcBef>
                  <a:spcPct val="0"/>
                </a:spcBef>
              </a:pPr>
              <a:r>
                <a:rPr lang="en-US" sz="600" b="0" dirty="0" smtClean="0">
                  <a:solidFill>
                    <a:schemeClr val="bg1">
                      <a:lumMod val="50000"/>
                    </a:schemeClr>
                  </a:solidFill>
                  <a:latin typeface="Helvetica" pitchFamily="34" charset="0"/>
                  <a:cs typeface="Helvetica" pitchFamily="34" charset="0"/>
                </a:rPr>
                <a:t>      sscanf(“%s here %d\n”, &amp;s, &amp;global_j);</a:t>
              </a:r>
            </a:p>
            <a:p>
              <a:pPr>
                <a:spcBef>
                  <a:spcPct val="0"/>
                </a:spcBef>
              </a:pPr>
              <a:r>
                <a:rPr lang="en-US" sz="600" b="0" dirty="0" smtClean="0">
                  <a:solidFill>
                    <a:schemeClr val="bg1">
                      <a:lumMod val="50000"/>
                    </a:schemeClr>
                  </a:solidFill>
                  <a:latin typeface="Helvetica" pitchFamily="34" charset="0"/>
                  <a:cs typeface="Helvetica" pitchFamily="34" charset="0"/>
                </a:rPr>
                <a:t>}</a:t>
              </a:r>
            </a:p>
          </p:txBody>
        </p:sp>
        <p:sp>
          <p:nvSpPr>
            <p:cNvPr id="81" name="TextBox 80"/>
            <p:cNvSpPr txBox="1"/>
            <p:nvPr/>
          </p:nvSpPr>
          <p:spPr>
            <a:xfrm>
              <a:off x="3219940" y="3278892"/>
              <a:ext cx="2209800" cy="415498"/>
            </a:xfrm>
            <a:prstGeom prst="rect">
              <a:avLst/>
            </a:prstGeom>
            <a:noFill/>
          </p:spPr>
          <p:txBody>
            <a:bodyPr wrap="square" rtlCol="0">
              <a:spAutoFit/>
            </a:bodyPr>
            <a:lstStyle/>
            <a:p>
              <a:pPr algn="ctr"/>
              <a:r>
                <a:rPr lang="en-US" sz="2100" b="1" dirty="0" smtClean="0">
                  <a:solidFill>
                    <a:srgbClr val="00B050"/>
                  </a:solidFill>
                  <a:latin typeface="Helvetica" pitchFamily="34" charset="0"/>
                  <a:cs typeface="Helvetica" pitchFamily="34" charset="0"/>
                </a:rPr>
                <a:t>Handler</a:t>
              </a:r>
              <a:endParaRPr lang="en-US" sz="2100" b="1" dirty="0">
                <a:solidFill>
                  <a:srgbClr val="00B050"/>
                </a:solidFill>
                <a:latin typeface="Helvetica" pitchFamily="34" charset="0"/>
                <a:cs typeface="Helvetica" pitchFamily="34" charset="0"/>
              </a:endParaRPr>
            </a:p>
          </p:txBody>
        </p:sp>
        <p:sp>
          <p:nvSpPr>
            <p:cNvPr id="13" name="Rectangle 12"/>
            <p:cNvSpPr/>
            <p:nvPr/>
          </p:nvSpPr>
          <p:spPr bwMode="auto">
            <a:xfrm>
              <a:off x="5413248" y="3431684"/>
              <a:ext cx="896112" cy="9144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dirty="0" smtClean="0">
                <a:ln>
                  <a:noFill/>
                </a:ln>
                <a:solidFill>
                  <a:srgbClr val="0039A6"/>
                </a:solidFill>
                <a:effectLst/>
                <a:latin typeface="Impact" pitchFamily="34" charset="0"/>
                <a:ea typeface="ＭＳ Ｐゴシック" pitchFamily="-80" charset="-128"/>
              </a:endParaRPr>
            </a:p>
          </p:txBody>
        </p:sp>
        <p:cxnSp>
          <p:nvCxnSpPr>
            <p:cNvPr id="16" name="Straight Arrow Connector 15"/>
            <p:cNvCxnSpPr/>
            <p:nvPr/>
          </p:nvCxnSpPr>
          <p:spPr bwMode="auto">
            <a:xfrm rot="10800000">
              <a:off x="5562600" y="3477404"/>
              <a:ext cx="609600" cy="1588"/>
            </a:xfrm>
            <a:prstGeom prst="straightConnector1">
              <a:avLst/>
            </a:prstGeom>
            <a:noFill/>
            <a:ln w="9525" cap="flat" cmpd="sng" algn="ctr">
              <a:solidFill>
                <a:schemeClr val="tx1"/>
              </a:solidFill>
              <a:prstDash val="solid"/>
              <a:round/>
              <a:headEnd type="none" w="med" len="med"/>
              <a:tailEnd type="arrow"/>
            </a:ln>
            <a:effectLst/>
          </p:spPr>
        </p:cxnSp>
        <p:sp>
          <p:nvSpPr>
            <p:cNvPr id="17" name="TextBox 16"/>
            <p:cNvSpPr txBox="1"/>
            <p:nvPr/>
          </p:nvSpPr>
          <p:spPr>
            <a:xfrm>
              <a:off x="5486400" y="3443947"/>
              <a:ext cx="762000" cy="307777"/>
            </a:xfrm>
            <a:prstGeom prst="rect">
              <a:avLst/>
            </a:prstGeom>
            <a:noFill/>
          </p:spPr>
          <p:txBody>
            <a:bodyPr wrap="square" rtlCol="0">
              <a:spAutoFit/>
            </a:bodyPr>
            <a:lstStyle/>
            <a:p>
              <a:r>
                <a:rPr lang="en-US" dirty="0" smtClean="0">
                  <a:solidFill>
                    <a:schemeClr val="tx1"/>
                  </a:solidFill>
                  <a:latin typeface="Helvetica" pitchFamily="34" charset="0"/>
                  <a:cs typeface="Helvetica" pitchFamily="34" charset="0"/>
                </a:rPr>
                <a:t>queue</a:t>
              </a:r>
              <a:endParaRPr lang="en-US" dirty="0">
                <a:solidFill>
                  <a:schemeClr val="tx1"/>
                </a:solidFill>
                <a:latin typeface="Helvetica" pitchFamily="34" charset="0"/>
                <a:cs typeface="Helvetica"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Utilization</a:t>
            </a:r>
            <a:endParaRPr lang="en-US" dirty="0"/>
          </a:p>
        </p:txBody>
      </p:sp>
      <p:sp>
        <p:nvSpPr>
          <p:cNvPr id="3" name="Content Placeholder 2"/>
          <p:cNvSpPr>
            <a:spLocks noGrp="1"/>
          </p:cNvSpPr>
          <p:nvPr>
            <p:ph idx="1"/>
          </p:nvPr>
        </p:nvSpPr>
        <p:spPr/>
        <p:txBody>
          <a:bodyPr/>
          <a:lstStyle/>
          <a:p>
            <a:r>
              <a:rPr lang="en-US" dirty="0" smtClean="0"/>
              <a:t>ProcControlAPI/StackwalkerAPI – Less of a concern</a:t>
            </a:r>
          </a:p>
          <a:p>
            <a:pPr lvl="1"/>
            <a:r>
              <a:rPr lang="en-US" dirty="0" smtClean="0"/>
              <a:t>Estimate 31MB base heap utilization on 8,192 processes.</a:t>
            </a:r>
          </a:p>
          <a:p>
            <a:pPr lvl="1"/>
            <a:endParaRPr lang="en-US" dirty="0" smtClean="0"/>
          </a:p>
          <a:p>
            <a:r>
              <a:rPr lang="en-US" dirty="0" smtClean="0"/>
              <a:t>DyninstAPI</a:t>
            </a:r>
          </a:p>
          <a:p>
            <a:pPr lvl="1"/>
            <a:r>
              <a:rPr lang="en-US" dirty="0" smtClean="0"/>
              <a:t>Keeps per-process data structures for tracking instrumentation</a:t>
            </a:r>
          </a:p>
          <a:p>
            <a:pPr lvl="1"/>
            <a:r>
              <a:rPr lang="en-US" dirty="0" smtClean="0"/>
              <a:t>Keeps per-process parse data</a:t>
            </a:r>
          </a:p>
          <a:p>
            <a:pPr lvl="1"/>
            <a:endParaRPr lang="en-US" dirty="0" smtClean="0"/>
          </a:p>
          <a:p>
            <a:pPr lvl="1"/>
            <a:r>
              <a:rPr lang="en-US" dirty="0" smtClean="0"/>
              <a:t>Use </a:t>
            </a:r>
            <a:r>
              <a:rPr lang="en-US" dirty="0" err="1" smtClean="0"/>
              <a:t>ProcessSets</a:t>
            </a:r>
            <a:r>
              <a:rPr lang="en-US" dirty="0" smtClean="0"/>
              <a:t> for instrumentation?</a:t>
            </a:r>
          </a:p>
          <a:p>
            <a:pPr lvl="1"/>
            <a:r>
              <a:rPr lang="en-US" dirty="0" smtClean="0"/>
              <a:t>Re-engineer to reduce per-process data tracking?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Launching</a:t>
            </a:r>
            <a:endParaRPr lang="en-US" dirty="0"/>
          </a:p>
        </p:txBody>
      </p:sp>
      <p:sp>
        <p:nvSpPr>
          <p:cNvPr id="3" name="Content Placeholder 2"/>
          <p:cNvSpPr>
            <a:spLocks noGrp="1"/>
          </p:cNvSpPr>
          <p:nvPr>
            <p:ph idx="1"/>
          </p:nvPr>
        </p:nvSpPr>
        <p:spPr>
          <a:xfrm>
            <a:off x="155643" y="4061012"/>
            <a:ext cx="8822987" cy="2034987"/>
          </a:xfrm>
        </p:spPr>
        <p:txBody>
          <a:bodyPr/>
          <a:lstStyle/>
          <a:p>
            <a:r>
              <a:rPr lang="en-US" dirty="0" err="1" smtClean="0"/>
              <a:t>LaunchMON</a:t>
            </a:r>
            <a:r>
              <a:rPr lang="en-US" dirty="0" smtClean="0"/>
              <a:t> component from LLNL can handle startup:</a:t>
            </a:r>
          </a:p>
          <a:p>
            <a:pPr lvl="1"/>
            <a:r>
              <a:rPr lang="en-US" dirty="0" smtClean="0"/>
              <a:t>Attach tool daemon to existing job</a:t>
            </a:r>
          </a:p>
          <a:p>
            <a:pPr lvl="1"/>
            <a:r>
              <a:rPr lang="en-US" dirty="0" smtClean="0"/>
              <a:t>Launch tool daemon alongside new job</a:t>
            </a:r>
          </a:p>
          <a:p>
            <a:r>
              <a:rPr lang="en-US" dirty="0" smtClean="0"/>
              <a:t>At ProcControlAPI </a:t>
            </a:r>
            <a:r>
              <a:rPr lang="en-US" dirty="0" smtClean="0"/>
              <a:t>level </a:t>
            </a:r>
            <a:r>
              <a:rPr lang="en-US" dirty="0" smtClean="0"/>
              <a:t>no </a:t>
            </a:r>
            <a:r>
              <a:rPr lang="en-US" b="1" dirty="0" smtClean="0">
                <a:latin typeface="Courier New" pitchFamily="49" charset="0"/>
                <a:cs typeface="Courier New" pitchFamily="49" charset="0"/>
              </a:rPr>
              <a:t>Process::</a:t>
            </a:r>
            <a:r>
              <a:rPr lang="en-US" b="1" dirty="0" err="1" smtClean="0">
                <a:latin typeface="Courier New" pitchFamily="49" charset="0"/>
                <a:cs typeface="Courier New" pitchFamily="49" charset="0"/>
              </a:rPr>
              <a:t>createProcess</a:t>
            </a:r>
            <a:r>
              <a:rPr lang="en-US" dirty="0"/>
              <a:t>.</a:t>
            </a:r>
            <a:r>
              <a:rPr lang="en-US" dirty="0" smtClean="0"/>
              <a:t> Attach </a:t>
            </a:r>
            <a:r>
              <a:rPr lang="en-US" dirty="0" smtClean="0"/>
              <a:t>only.</a:t>
            </a:r>
          </a:p>
        </p:txBody>
      </p:sp>
      <p:sp>
        <p:nvSpPr>
          <p:cNvPr id="4" name="computr1"/>
          <p:cNvSpPr>
            <a:spLocks noEditPoints="1" noChangeArrowheads="1"/>
          </p:cNvSpPr>
          <p:nvPr/>
        </p:nvSpPr>
        <p:spPr bwMode="auto">
          <a:xfrm>
            <a:off x="427729" y="1263689"/>
            <a:ext cx="1280048" cy="1277805"/>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pic>
        <p:nvPicPr>
          <p:cNvPr id="5" name="Picture 3" descr="C:\Users\legendre1\AppData\Local\Microsoft\Windows\Temporary Internet Files\Content.IE5\QG2JNUIK\MC900441714[1].png"/>
          <p:cNvPicPr>
            <a:picLocks noChangeAspect="1" noChangeArrowheads="1"/>
          </p:cNvPicPr>
          <p:nvPr/>
        </p:nvPicPr>
        <p:blipFill>
          <a:blip r:embed="rId2" cstate="print"/>
          <a:srcRect/>
          <a:stretch>
            <a:fillRect/>
          </a:stretch>
        </p:blipFill>
        <p:spPr bwMode="auto">
          <a:xfrm>
            <a:off x="779258" y="1387290"/>
            <a:ext cx="620266" cy="574823"/>
          </a:xfrm>
          <a:prstGeom prst="rect">
            <a:avLst/>
          </a:prstGeom>
          <a:noFill/>
        </p:spPr>
      </p:pic>
      <p:sp>
        <p:nvSpPr>
          <p:cNvPr id="6" name="modem"/>
          <p:cNvSpPr>
            <a:spLocks noEditPoints="1" noChangeArrowheads="1"/>
          </p:cNvSpPr>
          <p:nvPr/>
        </p:nvSpPr>
        <p:spPr bwMode="auto">
          <a:xfrm>
            <a:off x="3648075" y="1213821"/>
            <a:ext cx="1809750" cy="914400"/>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cxnSp>
        <p:nvCxnSpPr>
          <p:cNvPr id="7" name="Straight Connector 6"/>
          <p:cNvCxnSpPr>
            <a:endCxn id="6" idx="8"/>
          </p:cNvCxnSpPr>
          <p:nvPr/>
        </p:nvCxnSpPr>
        <p:spPr bwMode="auto">
          <a:xfrm>
            <a:off x="1586753" y="1775012"/>
            <a:ext cx="2061322" cy="506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a:stCxn id="6" idx="9"/>
          </p:cNvCxnSpPr>
          <p:nvPr/>
        </p:nvCxnSpPr>
        <p:spPr bwMode="auto">
          <a:xfrm>
            <a:off x="5457825" y="1780072"/>
            <a:ext cx="274510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9"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419964" y="1535319"/>
            <a:ext cx="548526" cy="548526"/>
          </a:xfrm>
          <a:prstGeom prst="rect">
            <a:avLst/>
          </a:prstGeom>
          <a:noFill/>
        </p:spPr>
      </p:pic>
      <p:pic>
        <p:nvPicPr>
          <p:cNvPr id="10"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934314" y="1535319"/>
            <a:ext cx="548526" cy="548526"/>
          </a:xfrm>
          <a:prstGeom prst="rect">
            <a:avLst/>
          </a:prstGeom>
          <a:noFill/>
        </p:spPr>
      </p:pic>
      <p:pic>
        <p:nvPicPr>
          <p:cNvPr id="11"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448664" y="1535319"/>
            <a:ext cx="548526" cy="548526"/>
          </a:xfrm>
          <a:prstGeom prst="rect">
            <a:avLst/>
          </a:prstGeom>
          <a:noFill/>
        </p:spPr>
      </p:pic>
      <p:pic>
        <p:nvPicPr>
          <p:cNvPr id="12"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963014" y="1535319"/>
            <a:ext cx="548526" cy="548526"/>
          </a:xfrm>
          <a:prstGeom prst="rect">
            <a:avLst/>
          </a:prstGeom>
          <a:noFill/>
        </p:spPr>
      </p:pic>
      <p:sp>
        <p:nvSpPr>
          <p:cNvPr id="14" name="Rectangular Callout 13"/>
          <p:cNvSpPr/>
          <p:nvPr/>
        </p:nvSpPr>
        <p:spPr bwMode="auto">
          <a:xfrm>
            <a:off x="2702858" y="2649072"/>
            <a:ext cx="2904565" cy="646331"/>
          </a:xfrm>
          <a:prstGeom prst="wedgeRectCallout">
            <a:avLst>
              <a:gd name="adj1" fmla="val -83796"/>
              <a:gd name="adj2" fmla="val -101582"/>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pitchFamily="34" charset="0"/>
                <a:cs typeface="Helvetica" pitchFamily="34" charset="0"/>
              </a:rPr>
              <a:t>Where you can launch processes.</a:t>
            </a:r>
          </a:p>
        </p:txBody>
      </p:sp>
      <p:sp>
        <p:nvSpPr>
          <p:cNvPr id="16" name="Rectangular Callout 15"/>
          <p:cNvSpPr/>
          <p:nvPr/>
        </p:nvSpPr>
        <p:spPr bwMode="auto">
          <a:xfrm>
            <a:off x="2707341" y="2640108"/>
            <a:ext cx="2904565" cy="646331"/>
          </a:xfrm>
          <a:prstGeom prst="wedgeRectCallout">
            <a:avLst>
              <a:gd name="adj1" fmla="val 86111"/>
              <a:gd name="adj2" fmla="val -180641"/>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pitchFamily="34" charset="0"/>
                <a:cs typeface="Helvetica" pitchFamily="34" charset="0"/>
              </a:rPr>
              <a:t>Where you can launch processes.</a:t>
            </a:r>
          </a:p>
        </p:txBody>
      </p:sp>
      <p:sp>
        <p:nvSpPr>
          <p:cNvPr id="17" name="Rectangular Callout 16"/>
          <p:cNvSpPr/>
          <p:nvPr/>
        </p:nvSpPr>
        <p:spPr bwMode="auto">
          <a:xfrm>
            <a:off x="6185645" y="2828365"/>
            <a:ext cx="2635626" cy="646331"/>
          </a:xfrm>
          <a:prstGeom prst="wedgeRectCallout">
            <a:avLst>
              <a:gd name="adj1" fmla="val -91136"/>
              <a:gd name="adj2" fmla="val -176481"/>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Helvetica" pitchFamily="34" charset="0"/>
                <a:cs typeface="Helvetica" pitchFamily="34" charset="0"/>
              </a:rPr>
              <a:t>Where you want to launch tool processes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ProcControlAPI Internals</a:t>
            </a:r>
            <a:endParaRPr lang="en-US" dirty="0"/>
          </a:p>
        </p:txBody>
      </p:sp>
      <p:sp>
        <p:nvSpPr>
          <p:cNvPr id="3" name="Content Placeholder 2"/>
          <p:cNvSpPr>
            <a:spLocks noGrp="1"/>
          </p:cNvSpPr>
          <p:nvPr>
            <p:ph idx="1"/>
          </p:nvPr>
        </p:nvSpPr>
        <p:spPr>
          <a:xfrm>
            <a:off x="0" y="1371600"/>
            <a:ext cx="9144000" cy="4724400"/>
          </a:xfrm>
        </p:spPr>
        <p:txBody>
          <a:bodyPr/>
          <a:lstStyle/>
          <a:p>
            <a:r>
              <a:rPr lang="en-US" sz="2200" dirty="0" smtClean="0"/>
              <a:t>ProcControlAPI’s internal layers only support async operations.</a:t>
            </a:r>
          </a:p>
          <a:p>
            <a:pPr lvl="1">
              <a:buNone/>
            </a:pPr>
            <a:r>
              <a:rPr lang="en-US" sz="2200" dirty="0" smtClean="0"/>
              <a:t> </a:t>
            </a:r>
          </a:p>
          <a:p>
            <a:r>
              <a:rPr lang="en-US" sz="2200" dirty="0" smtClean="0"/>
              <a:t>Handlers that are waiting for async operations can suspend themselves.</a:t>
            </a:r>
          </a:p>
          <a:p>
            <a:pPr lvl="1"/>
            <a:r>
              <a:rPr lang="en-US" sz="2200" dirty="0" smtClean="0"/>
              <a:t>Will be re-invoked when async operation completes.</a:t>
            </a:r>
          </a:p>
          <a:p>
            <a:pPr lvl="1"/>
            <a:r>
              <a:rPr lang="en-US" sz="2200" dirty="0" smtClean="0"/>
              <a:t>Handlers need to be idempotent.</a:t>
            </a:r>
          </a:p>
          <a:p>
            <a:pPr lvl="1"/>
            <a:endParaRPr lang="en-US" sz="2200" dirty="0" smtClean="0"/>
          </a:p>
          <a:p>
            <a:r>
              <a:rPr lang="en-US" sz="2200" dirty="0" smtClean="0"/>
              <a:t>Model async debug interface on Linux</a:t>
            </a:r>
          </a:p>
          <a:p>
            <a:pPr lvl="1"/>
            <a:r>
              <a:rPr lang="en-US" sz="2200" dirty="0" smtClean="0"/>
              <a:t>Define debug_async_simultate in proccontrol/</a:t>
            </a:r>
            <a:r>
              <a:rPr lang="en-US" sz="2200" dirty="0" err="1" smtClean="0"/>
              <a:t>src</a:t>
            </a:r>
            <a:r>
              <a:rPr lang="en-US" sz="2200" dirty="0" smtClean="0"/>
              <a:t>/</a:t>
            </a:r>
            <a:r>
              <a:rPr lang="en-US" sz="2200" dirty="0" err="1" smtClean="0"/>
              <a:t>linux.h</a:t>
            </a:r>
            <a:endParaRPr lang="en-US" sz="2200" dirty="0" smtClean="0"/>
          </a:p>
          <a:p>
            <a:pPr lvl="1"/>
            <a:r>
              <a:rPr lang="en-US" sz="2200" dirty="0" smtClean="0"/>
              <a:t>Much easier to debug than native BlueGene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r>
              <a:rPr kumimoji="1" lang="en-US" dirty="0" smtClean="0"/>
              <a:t>Disclaimer</a:t>
            </a:r>
            <a:endParaRPr kumimoji="1" lang="en-US" dirty="0"/>
          </a:p>
        </p:txBody>
      </p:sp>
      <p:sp>
        <p:nvSpPr>
          <p:cNvPr id="442371" name="Rectangle 3"/>
          <p:cNvSpPr>
            <a:spLocks noGrp="1" noChangeArrowheads="1"/>
          </p:cNvSpPr>
          <p:nvPr>
            <p:ph type="body" idx="1"/>
          </p:nvPr>
        </p:nvSpPr>
        <p:spPr/>
        <p:txBody>
          <a:bodyPr/>
          <a:lstStyle/>
          <a:p>
            <a:pPr indent="0">
              <a:buNone/>
            </a:pPr>
            <a:r>
              <a:rPr lang="en-US" sz="1900" dirty="0" smtClean="0">
                <a:solidFill>
                  <a:schemeClr val="tx1"/>
                </a:solidFill>
                <a:latin typeface="+mn-lt"/>
                <a:ea typeface="+mn-ea"/>
                <a:cs typeface="+mn-cs"/>
              </a:rPr>
              <a:t>This </a:t>
            </a:r>
            <a:r>
              <a:rPr lang="en-US" sz="1900" dirty="0">
                <a:solidFill>
                  <a:schemeClr val="tx1"/>
                </a:solidFill>
                <a:latin typeface="+mn-lt"/>
                <a:ea typeface="+mn-ea"/>
                <a:cs typeface="+mn-cs"/>
              </a:rPr>
              <a:t>document was prepared as an account of work sponsored by an agency of </a:t>
            </a:r>
            <a:r>
              <a:rPr lang="en-US" sz="1900" dirty="0" smtClean="0">
                <a:solidFill>
                  <a:schemeClr val="tx1"/>
                </a:solidFill>
                <a:latin typeface="+mn-lt"/>
                <a:ea typeface="+mn-ea"/>
                <a:cs typeface="+mn-cs"/>
              </a:rPr>
              <a:t>the United </a:t>
            </a:r>
            <a:r>
              <a:rPr lang="en-US" sz="1900" dirty="0">
                <a:solidFill>
                  <a:schemeClr val="tx1"/>
                </a:solidFill>
                <a:latin typeface="+mn-lt"/>
                <a:ea typeface="+mn-ea"/>
                <a:cs typeface="+mn-cs"/>
              </a:rPr>
              <a:t>States government. Neither the United States government nor Lawrence Livermore National Security, LLC, nor any of their employees makes any warranty, expressed or implied, or assumes any legal liability or responsibility for the accuracy, completeness, or usefulness of any information, apparatus, product, or process disclosed, or represents that its use would not infringe privately owned rights. Reference herein to any specific commercial product, process, or service by trade name, trademark, manufacturer, or otherwise does not necessarily constitute or imply its endorsement, recommendation, or favoring by the United States government or Lawrence Livermore National Security, LLC. The views and opinions of authors expressed herein do not necessarily state or reflect those of the United States government or Lawrence Livermore National Security, LLC, and shall not be used for advertising or product endorsement purposes.</a:t>
            </a:r>
            <a:endParaRPr kumimoji="1" lang="en-US" sz="1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a:t>
            </a:r>
            <a:r>
              <a:rPr lang="en-US" dirty="0" err="1" smtClean="0"/>
              <a:t>Testsuite</a:t>
            </a:r>
            <a:r>
              <a:rPr lang="en-US" dirty="0" smtClean="0"/>
              <a:t> Changes</a:t>
            </a:r>
            <a:endParaRPr lang="en-US" dirty="0"/>
          </a:p>
        </p:txBody>
      </p:sp>
      <p:sp>
        <p:nvSpPr>
          <p:cNvPr id="3" name="Content Placeholder 2"/>
          <p:cNvSpPr>
            <a:spLocks noGrp="1"/>
          </p:cNvSpPr>
          <p:nvPr>
            <p:ph idx="1"/>
          </p:nvPr>
        </p:nvSpPr>
        <p:spPr>
          <a:xfrm>
            <a:off x="134470" y="4141694"/>
            <a:ext cx="8915401" cy="1954305"/>
          </a:xfrm>
        </p:spPr>
        <p:txBody>
          <a:bodyPr/>
          <a:lstStyle/>
          <a:p>
            <a:r>
              <a:rPr lang="en-US" b="1" dirty="0" err="1" smtClean="0">
                <a:latin typeface="Courier New" pitchFamily="49" charset="0"/>
                <a:cs typeface="Courier New" pitchFamily="49" charset="0"/>
              </a:rPr>
              <a:t>test_driver</a:t>
            </a:r>
            <a:r>
              <a:rPr lang="en-US" dirty="0" smtClean="0"/>
              <a:t> split into </a:t>
            </a:r>
            <a:r>
              <a:rPr lang="en-US" b="1" dirty="0" err="1" smtClean="0">
                <a:latin typeface="Courier New" pitchFamily="49" charset="0"/>
                <a:cs typeface="Courier New" pitchFamily="49" charset="0"/>
              </a:rPr>
              <a:t>test_driver</a:t>
            </a:r>
            <a:r>
              <a:rPr lang="en-US" dirty="0" smtClean="0"/>
              <a:t> and </a:t>
            </a:r>
            <a:r>
              <a:rPr lang="en-US" b="1" dirty="0" err="1" smtClean="0">
                <a:latin typeface="Courier New" pitchFamily="49" charset="0"/>
                <a:cs typeface="Courier New" pitchFamily="49" charset="0"/>
              </a:rPr>
              <a:t>testdriver_be</a:t>
            </a:r>
            <a:endParaRPr lang="en-US" b="1" dirty="0" smtClean="0">
              <a:latin typeface="Courier New" pitchFamily="49" charset="0"/>
              <a:cs typeface="Courier New" pitchFamily="49" charset="0"/>
            </a:endParaRPr>
          </a:p>
          <a:p>
            <a:pPr lvl="1"/>
            <a:r>
              <a:rPr lang="en-US" dirty="0" err="1" smtClean="0">
                <a:cs typeface="Courier New" pitchFamily="49" charset="0"/>
              </a:rPr>
              <a:t>LaunchMON</a:t>
            </a:r>
            <a:r>
              <a:rPr lang="en-US" dirty="0" smtClean="0">
                <a:cs typeface="Courier New" pitchFamily="49" charset="0"/>
              </a:rPr>
              <a:t> integrated into </a:t>
            </a:r>
            <a:r>
              <a:rPr lang="en-US" dirty="0" err="1" smtClean="0">
                <a:cs typeface="Courier New" pitchFamily="49" charset="0"/>
              </a:rPr>
              <a:t>test_driver</a:t>
            </a:r>
            <a:endParaRPr lang="en-US" dirty="0" smtClean="0">
              <a:cs typeface="Courier New" pitchFamily="49" charset="0"/>
            </a:endParaRPr>
          </a:p>
          <a:p>
            <a:pPr lvl="1"/>
            <a:r>
              <a:rPr lang="en-US" dirty="0" smtClean="0">
                <a:cs typeface="Courier New" pitchFamily="49" charset="0"/>
              </a:rPr>
              <a:t>Process launch completely rewritten</a:t>
            </a:r>
          </a:p>
          <a:p>
            <a:r>
              <a:rPr lang="en-US" dirty="0" smtClean="0">
                <a:cs typeface="Courier New" pitchFamily="49" charset="0"/>
              </a:rPr>
              <a:t>Test </a:t>
            </a:r>
            <a:r>
              <a:rPr lang="en-US" dirty="0" smtClean="0">
                <a:cs typeface="Courier New" pitchFamily="49" charset="0"/>
              </a:rPr>
              <a:t>specification file controls where tests run</a:t>
            </a:r>
          </a:p>
          <a:p>
            <a:pPr lvl="1"/>
            <a:endParaRPr lang="en-US" dirty="0" smtClean="0">
              <a:cs typeface="Courier New" pitchFamily="49" charset="0"/>
            </a:endParaRPr>
          </a:p>
          <a:p>
            <a:pPr lvl="1"/>
            <a:endParaRPr lang="en-US" dirty="0" smtClean="0">
              <a:cs typeface="Courier New" pitchFamily="49" charset="0"/>
            </a:endParaRPr>
          </a:p>
          <a:p>
            <a:pPr lvl="2"/>
            <a:endParaRPr lang="en-US" dirty="0"/>
          </a:p>
        </p:txBody>
      </p:sp>
      <p:sp>
        <p:nvSpPr>
          <p:cNvPr id="4" name="computr1"/>
          <p:cNvSpPr>
            <a:spLocks noEditPoints="1" noChangeArrowheads="1"/>
          </p:cNvSpPr>
          <p:nvPr/>
        </p:nvSpPr>
        <p:spPr bwMode="auto">
          <a:xfrm>
            <a:off x="427729" y="1263689"/>
            <a:ext cx="1280048" cy="1277805"/>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pic>
        <p:nvPicPr>
          <p:cNvPr id="5" name="Picture 3" descr="C:\Users\legendre1\AppData\Local\Microsoft\Windows\Temporary Internet Files\Content.IE5\QG2JNUIK\MC900441714[1].png"/>
          <p:cNvPicPr>
            <a:picLocks noChangeAspect="1" noChangeArrowheads="1"/>
          </p:cNvPicPr>
          <p:nvPr/>
        </p:nvPicPr>
        <p:blipFill>
          <a:blip r:embed="rId2" cstate="print"/>
          <a:srcRect/>
          <a:stretch>
            <a:fillRect/>
          </a:stretch>
        </p:blipFill>
        <p:spPr bwMode="auto">
          <a:xfrm>
            <a:off x="779258" y="1387290"/>
            <a:ext cx="620266" cy="574823"/>
          </a:xfrm>
          <a:prstGeom prst="rect">
            <a:avLst/>
          </a:prstGeom>
          <a:noFill/>
        </p:spPr>
      </p:pic>
      <p:sp>
        <p:nvSpPr>
          <p:cNvPr id="6" name="modem"/>
          <p:cNvSpPr>
            <a:spLocks noEditPoints="1" noChangeArrowheads="1"/>
          </p:cNvSpPr>
          <p:nvPr/>
        </p:nvSpPr>
        <p:spPr bwMode="auto">
          <a:xfrm>
            <a:off x="3648075" y="1213821"/>
            <a:ext cx="1809750" cy="914400"/>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cxnSp>
        <p:nvCxnSpPr>
          <p:cNvPr id="7" name="Straight Connector 6"/>
          <p:cNvCxnSpPr>
            <a:endCxn id="6" idx="8"/>
          </p:cNvCxnSpPr>
          <p:nvPr/>
        </p:nvCxnSpPr>
        <p:spPr bwMode="auto">
          <a:xfrm>
            <a:off x="1586753" y="1775012"/>
            <a:ext cx="2061322" cy="506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a:stCxn id="6" idx="9"/>
          </p:cNvCxnSpPr>
          <p:nvPr/>
        </p:nvCxnSpPr>
        <p:spPr bwMode="auto">
          <a:xfrm>
            <a:off x="5457825" y="1780072"/>
            <a:ext cx="274510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9"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419964" y="1535319"/>
            <a:ext cx="548526" cy="548526"/>
          </a:xfrm>
          <a:prstGeom prst="rect">
            <a:avLst/>
          </a:prstGeom>
          <a:noFill/>
        </p:spPr>
      </p:pic>
      <p:pic>
        <p:nvPicPr>
          <p:cNvPr id="10"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934314" y="1535319"/>
            <a:ext cx="548526" cy="548526"/>
          </a:xfrm>
          <a:prstGeom prst="rect">
            <a:avLst/>
          </a:prstGeom>
          <a:noFill/>
        </p:spPr>
      </p:pic>
      <p:pic>
        <p:nvPicPr>
          <p:cNvPr id="11"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448664" y="1535319"/>
            <a:ext cx="548526" cy="548526"/>
          </a:xfrm>
          <a:prstGeom prst="rect">
            <a:avLst/>
          </a:prstGeom>
          <a:noFill/>
        </p:spPr>
      </p:pic>
      <p:pic>
        <p:nvPicPr>
          <p:cNvPr id="12"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963014" y="1535319"/>
            <a:ext cx="548526" cy="548526"/>
          </a:xfrm>
          <a:prstGeom prst="rect">
            <a:avLst/>
          </a:prstGeom>
          <a:noFill/>
        </p:spPr>
      </p:pic>
      <p:sp>
        <p:nvSpPr>
          <p:cNvPr id="13" name="Rectangle 6"/>
          <p:cNvSpPr>
            <a:spLocks noChangeArrowheads="1"/>
          </p:cNvSpPr>
          <p:nvPr/>
        </p:nvSpPr>
        <p:spPr bwMode="auto">
          <a:xfrm>
            <a:off x="57151" y="3032695"/>
            <a:ext cx="2367826" cy="836930"/>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14" name="Rectangle 7"/>
          <p:cNvSpPr>
            <a:spLocks noChangeArrowheads="1"/>
          </p:cNvSpPr>
          <p:nvPr/>
        </p:nvSpPr>
        <p:spPr bwMode="auto">
          <a:xfrm>
            <a:off x="70597" y="2632328"/>
            <a:ext cx="2368867" cy="390525"/>
          </a:xfrm>
          <a:prstGeom prst="rect">
            <a:avLst/>
          </a:prstGeom>
          <a:solidFill>
            <a:srgbClr val="124A91"/>
          </a:solidFill>
          <a:ln w="3175">
            <a:solidFill>
              <a:srgbClr val="B3B3B3"/>
            </a:solidFill>
            <a:miter lim="800000"/>
            <a:headEnd/>
            <a:tailEnd/>
          </a:ln>
          <a:effectLst/>
        </p:spPr>
        <p:txBody>
          <a:bodyPr wrap="none" anchor="ctr"/>
          <a:lstStyle/>
          <a:p>
            <a:pPr algn="ctr"/>
            <a:r>
              <a:rPr lang="en-US" b="1" dirty="0" smtClean="0">
                <a:solidFill>
                  <a:schemeClr val="bg1"/>
                </a:solidFill>
                <a:latin typeface="Helvetica" pitchFamily="34" charset="0"/>
                <a:cs typeface="Helvetica" pitchFamily="34" charset="0"/>
              </a:rPr>
              <a:t>Login Node</a:t>
            </a:r>
            <a:endParaRPr lang="en-US" b="1" dirty="0">
              <a:latin typeface="Helvetica" pitchFamily="34" charset="0"/>
              <a:cs typeface="Helvetica" pitchFamily="34" charset="0"/>
            </a:endParaRPr>
          </a:p>
        </p:txBody>
      </p:sp>
      <p:sp>
        <p:nvSpPr>
          <p:cNvPr id="15" name="Rectangle 8"/>
          <p:cNvSpPr>
            <a:spLocks noChangeArrowheads="1"/>
          </p:cNvSpPr>
          <p:nvPr/>
        </p:nvSpPr>
        <p:spPr bwMode="auto">
          <a:xfrm>
            <a:off x="176213" y="3110165"/>
            <a:ext cx="2247093" cy="684803"/>
          </a:xfrm>
          <a:prstGeom prst="rect">
            <a:avLst/>
          </a:prstGeom>
          <a:noFill/>
          <a:ln w="12700">
            <a:noFill/>
            <a:miter lim="800000"/>
            <a:headEnd/>
            <a:tailEnd/>
          </a:ln>
          <a:effectLst/>
        </p:spPr>
        <p:txBody>
          <a:bodyPr wrap="square" lIns="90487" tIns="44450" rIns="90487" bIns="44450">
            <a:spAutoFit/>
          </a:bodyPr>
          <a:lstStyle/>
          <a:p>
            <a:pPr marL="168275" indent="-168275">
              <a:spcBef>
                <a:spcPts val="800"/>
              </a:spcBef>
            </a:pPr>
            <a:r>
              <a:rPr lang="en-US" sz="1600" b="1" dirty="0" err="1" smtClean="0">
                <a:latin typeface="Helvetica" pitchFamily="34" charset="0"/>
                <a:cs typeface="Helvetica" pitchFamily="34" charset="0"/>
              </a:rPr>
              <a:t>runTests</a:t>
            </a:r>
            <a:endParaRPr lang="en-US" sz="1600" b="1" dirty="0" smtClean="0">
              <a:latin typeface="Helvetica" pitchFamily="34" charset="0"/>
              <a:cs typeface="Helvetica" pitchFamily="34" charset="0"/>
            </a:endParaRPr>
          </a:p>
          <a:p>
            <a:pPr marL="168275" indent="-168275">
              <a:spcBef>
                <a:spcPts val="800"/>
              </a:spcBef>
            </a:pPr>
            <a:r>
              <a:rPr lang="en-US" sz="1600" b="1" dirty="0" err="1" smtClean="0">
                <a:latin typeface="Helvetica" pitchFamily="34" charset="0"/>
                <a:cs typeface="Helvetica" pitchFamily="34" charset="0"/>
              </a:rPr>
              <a:t>test_driver</a:t>
            </a:r>
            <a:endParaRPr lang="en-US" sz="1600" b="1" dirty="0">
              <a:latin typeface="Helvetica" pitchFamily="34" charset="0"/>
              <a:cs typeface="Helvetica" pitchFamily="34" charset="0"/>
            </a:endParaRPr>
          </a:p>
        </p:txBody>
      </p:sp>
      <p:sp>
        <p:nvSpPr>
          <p:cNvPr id="16" name="Rectangle 6"/>
          <p:cNvSpPr>
            <a:spLocks noChangeArrowheads="1"/>
          </p:cNvSpPr>
          <p:nvPr/>
        </p:nvSpPr>
        <p:spPr bwMode="auto">
          <a:xfrm>
            <a:off x="3200400" y="3032695"/>
            <a:ext cx="2667000" cy="836930"/>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17" name="Rectangle 7"/>
          <p:cNvSpPr>
            <a:spLocks noChangeArrowheads="1"/>
          </p:cNvSpPr>
          <p:nvPr/>
        </p:nvSpPr>
        <p:spPr bwMode="auto">
          <a:xfrm>
            <a:off x="3200400" y="2624708"/>
            <a:ext cx="2675965" cy="390525"/>
          </a:xfrm>
          <a:prstGeom prst="rect">
            <a:avLst/>
          </a:prstGeom>
          <a:solidFill>
            <a:srgbClr val="124A91"/>
          </a:solidFill>
          <a:ln w="3175">
            <a:solidFill>
              <a:srgbClr val="B3B3B3"/>
            </a:solidFill>
            <a:miter lim="800000"/>
            <a:headEnd/>
            <a:tailEnd/>
          </a:ln>
          <a:effectLst/>
        </p:spPr>
        <p:txBody>
          <a:bodyPr wrap="none" anchor="ctr"/>
          <a:lstStyle/>
          <a:p>
            <a:pPr algn="ctr"/>
            <a:r>
              <a:rPr lang="en-US" b="1" dirty="0" smtClean="0">
                <a:solidFill>
                  <a:schemeClr val="bg1"/>
                </a:solidFill>
                <a:latin typeface="Helvetica" pitchFamily="34" charset="0"/>
                <a:cs typeface="Helvetica" pitchFamily="34" charset="0"/>
              </a:rPr>
              <a:t>IO Nodes</a:t>
            </a:r>
            <a:endParaRPr lang="en-US" b="1" dirty="0">
              <a:latin typeface="Helvetica" pitchFamily="34" charset="0"/>
              <a:cs typeface="Helvetica" pitchFamily="34" charset="0"/>
            </a:endParaRPr>
          </a:p>
        </p:txBody>
      </p:sp>
      <p:sp>
        <p:nvSpPr>
          <p:cNvPr id="18" name="Rectangle 8"/>
          <p:cNvSpPr>
            <a:spLocks noChangeArrowheads="1"/>
          </p:cNvSpPr>
          <p:nvPr/>
        </p:nvSpPr>
        <p:spPr bwMode="auto">
          <a:xfrm>
            <a:off x="3276601" y="3102545"/>
            <a:ext cx="2590799" cy="335989"/>
          </a:xfrm>
          <a:prstGeom prst="rect">
            <a:avLst/>
          </a:prstGeom>
          <a:noFill/>
          <a:ln w="12700">
            <a:noFill/>
            <a:miter lim="800000"/>
            <a:headEnd/>
            <a:tailEnd/>
          </a:ln>
          <a:effectLst/>
        </p:spPr>
        <p:txBody>
          <a:bodyPr wrap="square" lIns="90487" tIns="44450" rIns="90487" bIns="44450">
            <a:spAutoFit/>
          </a:bodyPr>
          <a:lstStyle/>
          <a:p>
            <a:pPr marL="168275" indent="-168275" algn="ctr">
              <a:spcBef>
                <a:spcPts val="800"/>
              </a:spcBef>
            </a:pPr>
            <a:r>
              <a:rPr lang="en-US" sz="1600" b="1" dirty="0" err="1" smtClean="0">
                <a:latin typeface="Helvetica" pitchFamily="34" charset="0"/>
                <a:cs typeface="Helvetica" pitchFamily="34" charset="0"/>
              </a:rPr>
              <a:t>testdriver_be</a:t>
            </a:r>
            <a:endParaRPr lang="en-US" sz="1600" b="1" dirty="0">
              <a:latin typeface="Helvetica" pitchFamily="34" charset="0"/>
              <a:cs typeface="Helvetica" pitchFamily="34" charset="0"/>
            </a:endParaRPr>
          </a:p>
        </p:txBody>
      </p:sp>
      <p:sp>
        <p:nvSpPr>
          <p:cNvPr id="19" name="Rectangle 6"/>
          <p:cNvSpPr>
            <a:spLocks noChangeArrowheads="1"/>
          </p:cNvSpPr>
          <p:nvPr/>
        </p:nvSpPr>
        <p:spPr bwMode="auto">
          <a:xfrm>
            <a:off x="6372226" y="3032695"/>
            <a:ext cx="2367826" cy="836930"/>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20" name="Rectangle 7"/>
          <p:cNvSpPr>
            <a:spLocks noChangeArrowheads="1"/>
          </p:cNvSpPr>
          <p:nvPr/>
        </p:nvSpPr>
        <p:spPr bwMode="auto">
          <a:xfrm>
            <a:off x="6372225" y="2624708"/>
            <a:ext cx="2368867" cy="390525"/>
          </a:xfrm>
          <a:prstGeom prst="rect">
            <a:avLst/>
          </a:prstGeom>
          <a:solidFill>
            <a:srgbClr val="124A91"/>
          </a:solidFill>
          <a:ln w="3175">
            <a:solidFill>
              <a:srgbClr val="B3B3B3"/>
            </a:solidFill>
            <a:miter lim="800000"/>
            <a:headEnd/>
            <a:tailEnd/>
          </a:ln>
          <a:effectLst/>
        </p:spPr>
        <p:txBody>
          <a:bodyPr wrap="none" anchor="ctr"/>
          <a:lstStyle/>
          <a:p>
            <a:pPr algn="ctr"/>
            <a:r>
              <a:rPr lang="en-US" b="1" dirty="0" smtClean="0">
                <a:solidFill>
                  <a:schemeClr val="bg1"/>
                </a:solidFill>
                <a:latin typeface="Helvetica" pitchFamily="34" charset="0"/>
                <a:cs typeface="Helvetica" pitchFamily="34" charset="0"/>
              </a:rPr>
              <a:t>Compute Nodes</a:t>
            </a:r>
            <a:endParaRPr lang="en-US" b="1" dirty="0">
              <a:latin typeface="Helvetica" pitchFamily="34" charset="0"/>
              <a:cs typeface="Helvetica" pitchFamily="34" charset="0"/>
            </a:endParaRPr>
          </a:p>
        </p:txBody>
      </p:sp>
      <p:sp>
        <p:nvSpPr>
          <p:cNvPr id="21" name="Rectangle 8"/>
          <p:cNvSpPr>
            <a:spLocks noChangeArrowheads="1"/>
          </p:cNvSpPr>
          <p:nvPr/>
        </p:nvSpPr>
        <p:spPr bwMode="auto">
          <a:xfrm>
            <a:off x="6491288" y="3102545"/>
            <a:ext cx="2247093" cy="333375"/>
          </a:xfrm>
          <a:prstGeom prst="rect">
            <a:avLst/>
          </a:prstGeom>
          <a:noFill/>
          <a:ln w="12700">
            <a:noFill/>
            <a:miter lim="800000"/>
            <a:headEnd/>
            <a:tailEnd/>
          </a:ln>
          <a:effectLst/>
        </p:spPr>
        <p:txBody>
          <a:bodyPr wrap="square" lIns="90487" tIns="44450" rIns="90487" bIns="44450">
            <a:spAutoFit/>
          </a:bodyPr>
          <a:lstStyle/>
          <a:p>
            <a:pPr marL="168275" indent="-168275">
              <a:spcBef>
                <a:spcPts val="800"/>
              </a:spcBef>
            </a:pPr>
            <a:r>
              <a:rPr lang="en-US" sz="1600" b="1" dirty="0" err="1" smtClean="0">
                <a:latin typeface="Helvetica" pitchFamily="34" charset="0"/>
                <a:cs typeface="Helvetica" pitchFamily="34" charset="0"/>
              </a:rPr>
              <a:t>mutatees</a:t>
            </a:r>
            <a:endParaRPr lang="en-US" sz="1600" b="1" dirty="0">
              <a:latin typeface="Helvetica" pitchFamily="34" charset="0"/>
              <a:cs typeface="Helvetica" pitchFamily="34" charset="0"/>
            </a:endParaRPr>
          </a:p>
        </p:txBody>
      </p:sp>
      <p:cxnSp>
        <p:nvCxnSpPr>
          <p:cNvPr id="23" name="Straight Arrow Connector 22"/>
          <p:cNvCxnSpPr>
            <a:stCxn id="13" idx="3"/>
            <a:endCxn id="16" idx="1"/>
          </p:cNvCxnSpPr>
          <p:nvPr/>
        </p:nvCxnSpPr>
        <p:spPr bwMode="auto">
          <a:xfrm>
            <a:off x="2424977" y="3451160"/>
            <a:ext cx="775423" cy="1588"/>
          </a:xfrm>
          <a:prstGeom prst="straightConnector1">
            <a:avLst/>
          </a:prstGeom>
          <a:noFill/>
          <a:ln w="15875" cap="flat" cmpd="sng" algn="ctr">
            <a:solidFill>
              <a:schemeClr val="tx1"/>
            </a:solidFill>
            <a:prstDash val="solid"/>
            <a:round/>
            <a:headEnd type="arrow" w="med" len="med"/>
            <a:tailEnd type="arrow"/>
          </a:ln>
          <a:effectLst/>
        </p:spPr>
      </p:cxnSp>
      <p:sp>
        <p:nvSpPr>
          <p:cNvPr id="24" name="TextBox 23"/>
          <p:cNvSpPr txBox="1"/>
          <p:nvPr/>
        </p:nvSpPr>
        <p:spPr>
          <a:xfrm>
            <a:off x="2487705" y="3213846"/>
            <a:ext cx="726141" cy="307777"/>
          </a:xfrm>
          <a:prstGeom prst="rect">
            <a:avLst/>
          </a:prstGeom>
          <a:noFill/>
        </p:spPr>
        <p:txBody>
          <a:bodyPr wrap="square" rtlCol="0">
            <a:spAutoFit/>
          </a:bodyPr>
          <a:lstStyle/>
          <a:p>
            <a:r>
              <a:rPr lang="en-US" b="1" dirty="0" smtClean="0">
                <a:latin typeface="Helvetica" pitchFamily="34" charset="0"/>
                <a:cs typeface="Helvetica" pitchFamily="34" charset="0"/>
              </a:rPr>
              <a:t>RPCs</a:t>
            </a:r>
            <a:endParaRPr lang="en-US" b="1"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Challenges on BlueGene</a:t>
            </a:r>
            <a:endParaRPr lang="en-US" dirty="0"/>
          </a:p>
        </p:txBody>
      </p:sp>
      <p:sp>
        <p:nvSpPr>
          <p:cNvPr id="3" name="Content Placeholder 2"/>
          <p:cNvSpPr>
            <a:spLocks noGrp="1"/>
          </p:cNvSpPr>
          <p:nvPr>
            <p:ph idx="1"/>
          </p:nvPr>
        </p:nvSpPr>
        <p:spPr/>
        <p:txBody>
          <a:bodyPr/>
          <a:lstStyle/>
          <a:p>
            <a:r>
              <a:rPr lang="en-US" dirty="0" smtClean="0"/>
              <a:t>Port code to use group or async interfaces</a:t>
            </a:r>
          </a:p>
          <a:p>
            <a:pPr lvl="1"/>
            <a:r>
              <a:rPr lang="en-US" dirty="0" smtClean="0"/>
              <a:t>Existing mechanisms should be functional, but may not scale.</a:t>
            </a:r>
          </a:p>
          <a:p>
            <a:pPr lvl="1"/>
            <a:r>
              <a:rPr lang="en-US" dirty="0" smtClean="0"/>
              <a:t>New interfaces will be functional on other OSs, but no performance benefits.</a:t>
            </a:r>
          </a:p>
          <a:p>
            <a:r>
              <a:rPr lang="en-US" dirty="0" smtClean="0"/>
              <a:t>Be aware of memory/CPU demands at scale</a:t>
            </a:r>
          </a:p>
          <a:p>
            <a:r>
              <a:rPr lang="en-US" dirty="0" smtClean="0"/>
              <a:t>Use </a:t>
            </a:r>
            <a:r>
              <a:rPr lang="en-US" dirty="0" err="1" smtClean="0"/>
              <a:t>LaunchMON</a:t>
            </a:r>
            <a:r>
              <a:rPr lang="en-US" dirty="0" smtClean="0"/>
              <a:t> to start tool processes</a:t>
            </a:r>
          </a:p>
          <a:p>
            <a:endParaRPr lang="en-US" dirty="0" smtClean="0"/>
          </a:p>
          <a:p>
            <a:r>
              <a:rPr lang="en-US" dirty="0" smtClean="0"/>
              <a:t>Try to use manage subsets of processes</a:t>
            </a: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Matthew LeGendre</a:t>
            </a:r>
          </a:p>
          <a:p>
            <a:pPr algn="ctr">
              <a:buNone/>
            </a:pPr>
            <a:r>
              <a:rPr lang="en-US" dirty="0" smtClean="0"/>
              <a:t>Lawrence Livermore National Laboratory</a:t>
            </a:r>
          </a:p>
          <a:p>
            <a:pPr algn="ctr">
              <a:buNone/>
            </a:pPr>
            <a:r>
              <a:rPr lang="en-US" dirty="0" smtClean="0"/>
              <a:t>legendre1@llnl.gov</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DyninstAPI Components at LLNL</a:t>
            </a:r>
            <a:endParaRPr lang="en-US" dirty="0"/>
          </a:p>
        </p:txBody>
      </p:sp>
      <p:sp>
        <p:nvSpPr>
          <p:cNvPr id="3" name="Content Placeholder 2"/>
          <p:cNvSpPr>
            <a:spLocks noGrp="1"/>
          </p:cNvSpPr>
          <p:nvPr>
            <p:ph idx="1"/>
          </p:nvPr>
        </p:nvSpPr>
        <p:spPr/>
        <p:txBody>
          <a:bodyPr/>
          <a:lstStyle/>
          <a:p>
            <a:r>
              <a:rPr lang="en-US" dirty="0" smtClean="0"/>
              <a:t>STAT – Stack Trace Analysis Tool</a:t>
            </a:r>
          </a:p>
          <a:p>
            <a:pPr lvl="1"/>
            <a:r>
              <a:rPr lang="en-US" dirty="0" smtClean="0"/>
              <a:t>Debugging at scale</a:t>
            </a:r>
          </a:p>
          <a:p>
            <a:pPr lvl="1"/>
            <a:r>
              <a:rPr lang="en-US" dirty="0" smtClean="0"/>
              <a:t>Uses StackwalkerAPI, ProcControlAPI, </a:t>
            </a:r>
            <a:r>
              <a:rPr lang="en-US" dirty="0" err="1" smtClean="0"/>
              <a:t>SymtabAPI</a:t>
            </a:r>
            <a:endParaRPr lang="en-US" dirty="0" smtClean="0"/>
          </a:p>
          <a:p>
            <a:r>
              <a:rPr lang="en-US" dirty="0" err="1" smtClean="0"/>
              <a:t>Open|SpeedShop</a:t>
            </a:r>
            <a:r>
              <a:rPr lang="en-US" dirty="0" smtClean="0"/>
              <a:t> &amp; CBTF</a:t>
            </a:r>
            <a:endParaRPr lang="en-US" dirty="0" smtClean="0"/>
          </a:p>
          <a:p>
            <a:pPr lvl="1"/>
            <a:r>
              <a:rPr lang="en-US" dirty="0" smtClean="0"/>
              <a:t>Performance Analysis Tool</a:t>
            </a:r>
          </a:p>
          <a:p>
            <a:pPr lvl="1"/>
            <a:r>
              <a:rPr lang="en-US" dirty="0" smtClean="0"/>
              <a:t>Uses DyninstAPI</a:t>
            </a:r>
          </a:p>
          <a:p>
            <a:pPr lvl="1"/>
            <a:endParaRPr lang="en-US" dirty="0" smtClean="0"/>
          </a:p>
          <a:p>
            <a:r>
              <a:rPr lang="en-US" dirty="0" smtClean="0"/>
              <a:t>Research Tools: Libra, </a:t>
            </a:r>
            <a:r>
              <a:rPr lang="en-US" dirty="0" err="1" smtClean="0"/>
              <a:t>AutomaDeD</a:t>
            </a:r>
            <a:r>
              <a:rPr lang="en-US" dirty="0" smtClean="0"/>
              <a:t>, CBI, </a:t>
            </a:r>
            <a:r>
              <a:rPr lang="en-US" dirty="0" err="1" smtClean="0"/>
              <a:t>PnMPI</a:t>
            </a:r>
            <a:r>
              <a:rPr lang="en-US" dirty="0" smtClean="0"/>
              <a:t>, TAU</a:t>
            </a:r>
            <a:endParaRPr lang="en-US" dirty="0" smtClean="0"/>
          </a:p>
          <a:p>
            <a:pPr lvl="1"/>
            <a:r>
              <a:rPr lang="en-US" dirty="0" smtClean="0"/>
              <a:t>Most </a:t>
            </a:r>
            <a:r>
              <a:rPr lang="en-US" dirty="0" smtClean="0"/>
              <a:t>use StackwalkerAPI and </a:t>
            </a:r>
            <a:r>
              <a:rPr lang="en-US" dirty="0" err="1" smtClean="0"/>
              <a:t>SymtabAPI</a:t>
            </a:r>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0" y="1142999"/>
            <a:ext cx="9144000" cy="3200400"/>
          </a:xfrm>
          <a:prstGeom prst="rect">
            <a:avLst/>
          </a:prstGeom>
          <a:solidFill>
            <a:schemeClr val="bg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smtClean="0">
              <a:ln>
                <a:noFill/>
              </a:ln>
              <a:solidFill>
                <a:srgbClr val="0039A6"/>
              </a:solidFill>
              <a:effectLst/>
              <a:latin typeface="Impact" pitchFamily="34" charset="0"/>
              <a:ea typeface="ＭＳ Ｐゴシック" pitchFamily="-80" charset="-128"/>
            </a:endParaRPr>
          </a:p>
        </p:txBody>
      </p:sp>
      <p:sp>
        <p:nvSpPr>
          <p:cNvPr id="442370" name="Rectangle 2"/>
          <p:cNvSpPr>
            <a:spLocks noGrp="1" noChangeArrowheads="1"/>
          </p:cNvSpPr>
          <p:nvPr>
            <p:ph type="title"/>
          </p:nvPr>
        </p:nvSpPr>
        <p:spPr/>
        <p:txBody>
          <a:bodyPr/>
          <a:lstStyle/>
          <a:p>
            <a:r>
              <a:rPr kumimoji="1" lang="en-US" dirty="0" smtClean="0"/>
              <a:t>BlueGene Machines at LLNL</a:t>
            </a:r>
            <a:endParaRPr kumimoji="1" lang="en-US" dirty="0"/>
          </a:p>
        </p:txBody>
      </p:sp>
      <p:sp>
        <p:nvSpPr>
          <p:cNvPr id="6" name="Rectangle 5"/>
          <p:cNvSpPr/>
          <p:nvPr/>
        </p:nvSpPr>
        <p:spPr>
          <a:xfrm>
            <a:off x="3505200" y="3279016"/>
            <a:ext cx="3047999" cy="1015663"/>
          </a:xfrm>
          <a:prstGeom prst="rect">
            <a:avLst/>
          </a:prstGeom>
        </p:spPr>
        <p:txBody>
          <a:bodyPr wrap="square">
            <a:spAutoFit/>
          </a:bodyPr>
          <a:lstStyle/>
          <a:p>
            <a:pPr algn="ctr"/>
            <a:r>
              <a:rPr lang="en-US" sz="2000" b="1" dirty="0" smtClean="0">
                <a:latin typeface="Helvetica" pitchFamily="34" charset="0"/>
                <a:cs typeface="Helvetica" pitchFamily="34" charset="0"/>
              </a:rPr>
              <a:t>Dawn</a:t>
            </a:r>
            <a:br>
              <a:rPr lang="en-US" sz="2000" b="1" dirty="0" smtClean="0">
                <a:latin typeface="Helvetica" pitchFamily="34" charset="0"/>
                <a:cs typeface="Helvetica" pitchFamily="34" charset="0"/>
              </a:rPr>
            </a:br>
            <a:r>
              <a:rPr lang="en-US" sz="2000" b="1" dirty="0" smtClean="0">
                <a:latin typeface="Helvetica" pitchFamily="34" charset="0"/>
                <a:cs typeface="Helvetica" pitchFamily="34" charset="0"/>
              </a:rPr>
              <a:t>BlueGene/P</a:t>
            </a:r>
            <a:br>
              <a:rPr lang="en-US" sz="2000" b="1" dirty="0" smtClean="0">
                <a:latin typeface="Helvetica" pitchFamily="34" charset="0"/>
                <a:cs typeface="Helvetica" pitchFamily="34" charset="0"/>
              </a:rPr>
            </a:br>
            <a:r>
              <a:rPr lang="en-US" sz="2000" b="1" dirty="0" smtClean="0">
                <a:latin typeface="Helvetica" pitchFamily="34" charset="0"/>
                <a:cs typeface="Helvetica" pitchFamily="34" charset="0"/>
              </a:rPr>
              <a:t>144k cores</a:t>
            </a:r>
            <a:endParaRPr lang="en-US" sz="2000" b="1" dirty="0">
              <a:latin typeface="Helvetica" pitchFamily="34" charset="0"/>
              <a:cs typeface="Helvetica" pitchFamily="34" charset="0"/>
            </a:endParaRPr>
          </a:p>
        </p:txBody>
      </p:sp>
      <p:pic>
        <p:nvPicPr>
          <p:cNvPr id="7" name="Picture 6" descr="sequoia.png"/>
          <p:cNvPicPr>
            <a:picLocks noChangeAspect="1"/>
          </p:cNvPicPr>
          <p:nvPr/>
        </p:nvPicPr>
        <p:blipFill>
          <a:blip r:embed="rId3" cstate="print"/>
          <a:stretch>
            <a:fillRect/>
          </a:stretch>
        </p:blipFill>
        <p:spPr>
          <a:xfrm>
            <a:off x="6784375" y="1201275"/>
            <a:ext cx="2006249" cy="2119597"/>
          </a:xfrm>
          <a:prstGeom prst="rect">
            <a:avLst/>
          </a:prstGeom>
          <a:effectLst>
            <a:outerShdw blurRad="50800" dist="38100" dir="2700000" algn="tl" rotWithShape="0">
              <a:srgbClr val="000000">
                <a:alpha val="43000"/>
              </a:srgbClr>
            </a:outerShdw>
          </a:effectLst>
        </p:spPr>
      </p:pic>
      <p:sp>
        <p:nvSpPr>
          <p:cNvPr id="8" name="Rectangle 7"/>
          <p:cNvSpPr/>
          <p:nvPr/>
        </p:nvSpPr>
        <p:spPr>
          <a:xfrm>
            <a:off x="6781800" y="3308324"/>
            <a:ext cx="2209800" cy="1015663"/>
          </a:xfrm>
          <a:prstGeom prst="rect">
            <a:avLst/>
          </a:prstGeom>
        </p:spPr>
        <p:txBody>
          <a:bodyPr wrap="square">
            <a:spAutoFit/>
          </a:bodyPr>
          <a:lstStyle/>
          <a:p>
            <a:pPr algn="ctr"/>
            <a:r>
              <a:rPr lang="en-US" sz="2000" b="1" dirty="0" smtClean="0">
                <a:latin typeface="Helvetica" pitchFamily="34" charset="0"/>
                <a:cs typeface="Helvetica" pitchFamily="34" charset="0"/>
              </a:rPr>
              <a:t>Sequoia</a:t>
            </a:r>
            <a:br>
              <a:rPr lang="en-US" sz="2000" b="1" dirty="0" smtClean="0">
                <a:latin typeface="Helvetica" pitchFamily="34" charset="0"/>
                <a:cs typeface="Helvetica" pitchFamily="34" charset="0"/>
              </a:rPr>
            </a:br>
            <a:r>
              <a:rPr lang="en-US" sz="2000" b="1" dirty="0" smtClean="0">
                <a:latin typeface="Helvetica" pitchFamily="34" charset="0"/>
                <a:cs typeface="Helvetica" pitchFamily="34" charset="0"/>
              </a:rPr>
              <a:t>BlueGene/Q</a:t>
            </a:r>
            <a:br>
              <a:rPr lang="en-US" sz="2000" b="1" dirty="0" smtClean="0">
                <a:latin typeface="Helvetica" pitchFamily="34" charset="0"/>
                <a:cs typeface="Helvetica" pitchFamily="34" charset="0"/>
              </a:rPr>
            </a:br>
            <a:r>
              <a:rPr lang="en-US" sz="2000" b="1" dirty="0" smtClean="0">
                <a:latin typeface="Helvetica" pitchFamily="34" charset="0"/>
                <a:cs typeface="Helvetica" pitchFamily="34" charset="0"/>
              </a:rPr>
              <a:t>1.6 million cores</a:t>
            </a:r>
            <a:endParaRPr lang="en-US" sz="2000" b="1" dirty="0">
              <a:latin typeface="Helvetica" pitchFamily="34" charset="0"/>
              <a:cs typeface="Helvetica" pitchFamily="34" charset="0"/>
            </a:endParaRPr>
          </a:p>
        </p:txBody>
      </p:sp>
      <p:pic>
        <p:nvPicPr>
          <p:cNvPr id="466946" name="Picture 2"/>
          <p:cNvPicPr>
            <a:picLocks noChangeAspect="1" noChangeArrowheads="1"/>
          </p:cNvPicPr>
          <p:nvPr/>
        </p:nvPicPr>
        <p:blipFill>
          <a:blip r:embed="rId4" cstate="print"/>
          <a:srcRect/>
          <a:stretch>
            <a:fillRect/>
          </a:stretch>
        </p:blipFill>
        <p:spPr bwMode="auto">
          <a:xfrm>
            <a:off x="305501" y="1277475"/>
            <a:ext cx="3047299" cy="2024936"/>
          </a:xfrm>
          <a:prstGeom prst="rect">
            <a:avLst/>
          </a:prstGeom>
          <a:noFill/>
          <a:ln w="9525">
            <a:noFill/>
            <a:miter lim="800000"/>
            <a:headEnd/>
            <a:tailEnd/>
          </a:ln>
        </p:spPr>
      </p:pic>
      <p:pic>
        <p:nvPicPr>
          <p:cNvPr id="466947" name="Picture 3"/>
          <p:cNvPicPr>
            <a:picLocks noChangeAspect="1" noChangeArrowheads="1"/>
          </p:cNvPicPr>
          <p:nvPr/>
        </p:nvPicPr>
        <p:blipFill>
          <a:blip r:embed="rId5" cstate="print"/>
          <a:srcRect/>
          <a:stretch>
            <a:fillRect/>
          </a:stretch>
        </p:blipFill>
        <p:spPr bwMode="auto">
          <a:xfrm>
            <a:off x="3503996" y="1275570"/>
            <a:ext cx="3051810" cy="2038609"/>
          </a:xfrm>
          <a:prstGeom prst="rect">
            <a:avLst/>
          </a:prstGeom>
          <a:noFill/>
          <a:ln w="9525">
            <a:noFill/>
            <a:miter lim="800000"/>
            <a:headEnd/>
            <a:tailEnd/>
          </a:ln>
        </p:spPr>
      </p:pic>
      <p:sp>
        <p:nvSpPr>
          <p:cNvPr id="9" name="Rectangle 8"/>
          <p:cNvSpPr/>
          <p:nvPr/>
        </p:nvSpPr>
        <p:spPr>
          <a:xfrm>
            <a:off x="304801" y="3339846"/>
            <a:ext cx="3047999" cy="1015663"/>
          </a:xfrm>
          <a:prstGeom prst="rect">
            <a:avLst/>
          </a:prstGeom>
        </p:spPr>
        <p:txBody>
          <a:bodyPr wrap="square">
            <a:spAutoFit/>
          </a:bodyPr>
          <a:lstStyle/>
          <a:p>
            <a:pPr algn="ctr"/>
            <a:r>
              <a:rPr lang="en-US" sz="2000" b="1" dirty="0" smtClean="0">
                <a:latin typeface="Helvetica" pitchFamily="34" charset="0"/>
                <a:cs typeface="Helvetica" pitchFamily="34" charset="0"/>
              </a:rPr>
              <a:t>BGL</a:t>
            </a:r>
            <a:br>
              <a:rPr lang="en-US" sz="2000" b="1" dirty="0" smtClean="0">
                <a:latin typeface="Helvetica" pitchFamily="34" charset="0"/>
                <a:cs typeface="Helvetica" pitchFamily="34" charset="0"/>
              </a:rPr>
            </a:br>
            <a:r>
              <a:rPr lang="en-US" sz="2000" b="1" dirty="0" smtClean="0">
                <a:latin typeface="Helvetica" pitchFamily="34" charset="0"/>
                <a:cs typeface="Helvetica" pitchFamily="34" charset="0"/>
              </a:rPr>
              <a:t>BlueGene/L</a:t>
            </a:r>
            <a:br>
              <a:rPr lang="en-US" sz="2000" b="1" dirty="0" smtClean="0">
                <a:latin typeface="Helvetica" pitchFamily="34" charset="0"/>
                <a:cs typeface="Helvetica" pitchFamily="34" charset="0"/>
              </a:rPr>
            </a:br>
            <a:r>
              <a:rPr lang="en-US" sz="2000" b="1" dirty="0" smtClean="0">
                <a:latin typeface="Helvetica" pitchFamily="34" charset="0"/>
                <a:cs typeface="Helvetica" pitchFamily="34" charset="0"/>
              </a:rPr>
              <a:t>208k cores</a:t>
            </a:r>
            <a:endParaRPr lang="en-US" sz="2000" b="1" dirty="0">
              <a:latin typeface="Helvetica" pitchFamily="34" charset="0"/>
              <a:cs typeface="Helvetica" pitchFamily="34" charset="0"/>
            </a:endParaRPr>
          </a:p>
        </p:txBody>
      </p:sp>
      <p:sp>
        <p:nvSpPr>
          <p:cNvPr id="10" name="Content Placeholder 2"/>
          <p:cNvSpPr>
            <a:spLocks noGrp="1"/>
          </p:cNvSpPr>
          <p:nvPr>
            <p:ph idx="1"/>
          </p:nvPr>
        </p:nvSpPr>
        <p:spPr>
          <a:xfrm>
            <a:off x="0" y="4461273"/>
            <a:ext cx="9144000" cy="1667435"/>
          </a:xfrm>
        </p:spPr>
        <p:txBody>
          <a:bodyPr/>
          <a:lstStyle/>
          <a:p>
            <a:r>
              <a:rPr lang="en-US" dirty="0" smtClean="0"/>
              <a:t>Want DyninstAPI and Components on BlueGene</a:t>
            </a:r>
          </a:p>
          <a:p>
            <a:pPr lvl="1"/>
            <a:r>
              <a:rPr lang="en-US" dirty="0" smtClean="0"/>
              <a:t>Static binary rewriting </a:t>
            </a:r>
            <a:r>
              <a:rPr lang="en-US" dirty="0" smtClean="0"/>
              <a:t>working</a:t>
            </a:r>
          </a:p>
          <a:p>
            <a:pPr lvl="1"/>
            <a:r>
              <a:rPr lang="en-US" dirty="0" smtClean="0"/>
              <a:t>1</a:t>
            </a:r>
            <a:r>
              <a:rPr lang="en-US" baseline="30000" dirty="0" smtClean="0"/>
              <a:t>st</a:t>
            </a:r>
            <a:r>
              <a:rPr lang="en-US" dirty="0" smtClean="0"/>
              <a:t> Party tools working</a:t>
            </a:r>
            <a:endParaRPr lang="en-US" dirty="0" smtClean="0"/>
          </a:p>
          <a:p>
            <a:pPr lvl="1"/>
            <a:r>
              <a:rPr lang="en-US" dirty="0" smtClean="0"/>
              <a:t>Dynamic instrumentation and ProcControlAPI remain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odem"/>
          <p:cNvSpPr>
            <a:spLocks noEditPoints="1" noChangeArrowheads="1"/>
          </p:cNvSpPr>
          <p:nvPr/>
        </p:nvSpPr>
        <p:spPr bwMode="auto">
          <a:xfrm>
            <a:off x="3648075" y="3810000"/>
            <a:ext cx="1809750" cy="914400"/>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modem"/>
          <p:cNvSpPr>
            <a:spLocks noEditPoints="1" noChangeArrowheads="1"/>
          </p:cNvSpPr>
          <p:nvPr/>
        </p:nvSpPr>
        <p:spPr bwMode="auto">
          <a:xfrm>
            <a:off x="3648075" y="2931160"/>
            <a:ext cx="1809750" cy="914400"/>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modem"/>
          <p:cNvSpPr>
            <a:spLocks noEditPoints="1" noChangeArrowheads="1"/>
          </p:cNvSpPr>
          <p:nvPr/>
        </p:nvSpPr>
        <p:spPr bwMode="auto">
          <a:xfrm>
            <a:off x="3648075" y="2052320"/>
            <a:ext cx="1809750" cy="914400"/>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467973" name="computr1"/>
          <p:cNvSpPr>
            <a:spLocks noEditPoints="1" noChangeArrowheads="1"/>
          </p:cNvSpPr>
          <p:nvPr/>
        </p:nvSpPr>
        <p:spPr bwMode="auto">
          <a:xfrm>
            <a:off x="306705" y="1640205"/>
            <a:ext cx="1796415" cy="1819275"/>
          </a:xfrm>
          <a:custGeom>
            <a:avLst/>
            <a:gdLst>
              <a:gd name="T0" fmla="*/ 19535 w 21600"/>
              <a:gd name="T1" fmla="*/ 0 h 21600"/>
              <a:gd name="T2" fmla="*/ 10800 w 21600"/>
              <a:gd name="T3" fmla="*/ 0 h 21600"/>
              <a:gd name="T4" fmla="*/ 2065 w 21600"/>
              <a:gd name="T5" fmla="*/ 0 h 21600"/>
              <a:gd name="T6" fmla="*/ 0 w 21600"/>
              <a:gd name="T7" fmla="*/ 15388 h 21600"/>
              <a:gd name="T8" fmla="*/ 0 w 21600"/>
              <a:gd name="T9" fmla="*/ 21600 h 21600"/>
              <a:gd name="T10" fmla="*/ 10800 w 21600"/>
              <a:gd name="T11" fmla="*/ 21600 h 21600"/>
              <a:gd name="T12" fmla="*/ 21600 w 21600"/>
              <a:gd name="T13" fmla="*/ 21600 h 21600"/>
              <a:gd name="T14" fmla="*/ 21600 w 21600"/>
              <a:gd name="T15" fmla="*/ 15388 h 21600"/>
              <a:gd name="T16" fmla="*/ 19535 w 21600"/>
              <a:gd name="T17" fmla="*/ 13553 h 21600"/>
              <a:gd name="T18" fmla="*/ 2065 w 21600"/>
              <a:gd name="T19" fmla="*/ 13553 h 21600"/>
              <a:gd name="T20" fmla="*/ 2065 w 21600"/>
              <a:gd name="T21" fmla="*/ 6776 h 21600"/>
              <a:gd name="T22" fmla="*/ 19535 w 21600"/>
              <a:gd name="T23" fmla="*/ 6776 h 21600"/>
              <a:gd name="T24" fmla="*/ 0 w 21600"/>
              <a:gd name="T25" fmla="*/ 18494 h 21600"/>
              <a:gd name="T26" fmla="*/ 21600 w 21600"/>
              <a:gd name="T27" fmla="*/ 18494 h 21600"/>
              <a:gd name="T28" fmla="*/ 4923 w 21600"/>
              <a:gd name="T29" fmla="*/ 2541 h 21600"/>
              <a:gd name="T30" fmla="*/ 16756 w 21600"/>
              <a:gd name="T31" fmla="*/ 11153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FFFFCC"/>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p:txBody>
          <a:bodyPr/>
          <a:lstStyle/>
          <a:p>
            <a:r>
              <a:rPr lang="en-US" dirty="0" smtClean="0"/>
              <a:t>BlueGene From a 3</a:t>
            </a:r>
            <a:r>
              <a:rPr lang="en-US" baseline="30000" dirty="0" smtClean="0"/>
              <a:t>rd</a:t>
            </a:r>
            <a:r>
              <a:rPr lang="en-US" dirty="0" smtClean="0"/>
              <a:t> Party Tool’s POV</a:t>
            </a:r>
            <a:endParaRPr lang="en-US" dirty="0"/>
          </a:p>
        </p:txBody>
      </p:sp>
      <p:pic>
        <p:nvPicPr>
          <p:cNvPr id="467971" name="Picture 3" descr="C:\Users\legendre1\AppData\Local\Microsoft\Windows\Temporary Internet Files\Content.IE5\QG2JNUIK\MC900441714[1].png"/>
          <p:cNvPicPr>
            <a:picLocks noChangeAspect="1" noChangeArrowheads="1"/>
          </p:cNvPicPr>
          <p:nvPr/>
        </p:nvPicPr>
        <p:blipFill>
          <a:blip r:embed="rId2" cstate="print"/>
          <a:srcRect/>
          <a:stretch>
            <a:fillRect/>
          </a:stretch>
        </p:blipFill>
        <p:spPr bwMode="auto">
          <a:xfrm>
            <a:off x="765810" y="1790700"/>
            <a:ext cx="870479" cy="806705"/>
          </a:xfrm>
          <a:prstGeom prst="rect">
            <a:avLst/>
          </a:prstGeom>
          <a:noFill/>
        </p:spPr>
      </p:pic>
      <p:sp>
        <p:nvSpPr>
          <p:cNvPr id="9" name="Rectangle 6"/>
          <p:cNvSpPr>
            <a:spLocks noChangeArrowheads="1"/>
          </p:cNvSpPr>
          <p:nvPr/>
        </p:nvSpPr>
        <p:spPr bwMode="auto">
          <a:xfrm>
            <a:off x="57151" y="5259070"/>
            <a:ext cx="2367826" cy="836930"/>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10" name="Rectangle 7"/>
          <p:cNvSpPr>
            <a:spLocks noChangeArrowheads="1"/>
          </p:cNvSpPr>
          <p:nvPr/>
        </p:nvSpPr>
        <p:spPr bwMode="auto">
          <a:xfrm>
            <a:off x="57150" y="4851083"/>
            <a:ext cx="2368867" cy="390525"/>
          </a:xfrm>
          <a:prstGeom prst="rect">
            <a:avLst/>
          </a:prstGeom>
          <a:solidFill>
            <a:srgbClr val="124A91"/>
          </a:solidFill>
          <a:ln w="3175">
            <a:solidFill>
              <a:srgbClr val="B3B3B3"/>
            </a:solidFill>
            <a:miter lim="800000"/>
            <a:headEnd/>
            <a:tailEnd/>
          </a:ln>
          <a:effectLst/>
        </p:spPr>
        <p:txBody>
          <a:bodyPr wrap="none" anchor="ctr"/>
          <a:lstStyle/>
          <a:p>
            <a:pPr algn="ctr"/>
            <a:r>
              <a:rPr lang="en-US" b="1" dirty="0" smtClean="0">
                <a:solidFill>
                  <a:schemeClr val="bg1"/>
                </a:solidFill>
                <a:latin typeface="Helvetica" pitchFamily="34" charset="0"/>
                <a:cs typeface="Helvetica" pitchFamily="34" charset="0"/>
              </a:rPr>
              <a:t>Login Node</a:t>
            </a:r>
            <a:endParaRPr lang="en-US" b="1" dirty="0">
              <a:latin typeface="Helvetica" pitchFamily="34" charset="0"/>
              <a:cs typeface="Helvetica" pitchFamily="34" charset="0"/>
            </a:endParaRPr>
          </a:p>
        </p:txBody>
      </p:sp>
      <p:sp>
        <p:nvSpPr>
          <p:cNvPr id="11" name="Rectangle 8"/>
          <p:cNvSpPr>
            <a:spLocks noChangeArrowheads="1"/>
          </p:cNvSpPr>
          <p:nvPr/>
        </p:nvSpPr>
        <p:spPr bwMode="auto">
          <a:xfrm>
            <a:off x="176213" y="5328920"/>
            <a:ext cx="2247093" cy="333375"/>
          </a:xfrm>
          <a:prstGeom prst="rect">
            <a:avLst/>
          </a:prstGeom>
          <a:noFill/>
          <a:ln w="12700">
            <a:noFill/>
            <a:miter lim="800000"/>
            <a:headEnd/>
            <a:tailEnd/>
          </a:ln>
          <a:effectLst/>
        </p:spPr>
        <p:txBody>
          <a:bodyPr wrap="square" lIns="90487" tIns="44450" rIns="90487" bIns="44450">
            <a:spAutoFit/>
          </a:bodyPr>
          <a:lstStyle/>
          <a:p>
            <a:pPr marL="168275" indent="-168275">
              <a:spcBef>
                <a:spcPts val="800"/>
              </a:spcBef>
            </a:pPr>
            <a:r>
              <a:rPr lang="en-US" sz="1600" b="1" dirty="0" smtClean="0">
                <a:latin typeface="Helvetica" pitchFamily="34" charset="0"/>
                <a:cs typeface="Helvetica" pitchFamily="34" charset="0"/>
              </a:rPr>
              <a:t>Tool Front-End</a:t>
            </a:r>
            <a:endParaRPr lang="en-US" sz="1600" b="1" dirty="0">
              <a:latin typeface="Helvetica" pitchFamily="34" charset="0"/>
              <a:cs typeface="Helvetica" pitchFamily="34" charset="0"/>
            </a:endParaRPr>
          </a:p>
        </p:txBody>
      </p:sp>
      <p:sp>
        <p:nvSpPr>
          <p:cNvPr id="467974" name="modem"/>
          <p:cNvSpPr>
            <a:spLocks noEditPoints="1" noChangeArrowheads="1"/>
          </p:cNvSpPr>
          <p:nvPr/>
        </p:nvSpPr>
        <p:spPr bwMode="auto">
          <a:xfrm>
            <a:off x="3648075" y="1173480"/>
            <a:ext cx="1809750" cy="914400"/>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Rectangle 6"/>
          <p:cNvSpPr>
            <a:spLocks noChangeArrowheads="1"/>
          </p:cNvSpPr>
          <p:nvPr/>
        </p:nvSpPr>
        <p:spPr bwMode="auto">
          <a:xfrm>
            <a:off x="3200400" y="5251450"/>
            <a:ext cx="2667000" cy="836930"/>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17" name="Rectangle 7"/>
          <p:cNvSpPr>
            <a:spLocks noChangeArrowheads="1"/>
          </p:cNvSpPr>
          <p:nvPr/>
        </p:nvSpPr>
        <p:spPr bwMode="auto">
          <a:xfrm>
            <a:off x="3200400" y="4843463"/>
            <a:ext cx="2667000" cy="390525"/>
          </a:xfrm>
          <a:prstGeom prst="rect">
            <a:avLst/>
          </a:prstGeom>
          <a:solidFill>
            <a:srgbClr val="124A91"/>
          </a:solidFill>
          <a:ln w="3175">
            <a:solidFill>
              <a:srgbClr val="B3B3B3"/>
            </a:solidFill>
            <a:miter lim="800000"/>
            <a:headEnd/>
            <a:tailEnd/>
          </a:ln>
          <a:effectLst/>
        </p:spPr>
        <p:txBody>
          <a:bodyPr wrap="none" anchor="ctr"/>
          <a:lstStyle/>
          <a:p>
            <a:pPr algn="ctr"/>
            <a:r>
              <a:rPr lang="en-US" b="1" dirty="0" smtClean="0">
                <a:solidFill>
                  <a:schemeClr val="bg1"/>
                </a:solidFill>
                <a:latin typeface="Helvetica" pitchFamily="34" charset="0"/>
                <a:cs typeface="Helvetica" pitchFamily="34" charset="0"/>
              </a:rPr>
              <a:t>IO Nodes</a:t>
            </a:r>
            <a:endParaRPr lang="en-US" b="1" dirty="0">
              <a:latin typeface="Helvetica" pitchFamily="34" charset="0"/>
              <a:cs typeface="Helvetica" pitchFamily="34" charset="0"/>
            </a:endParaRPr>
          </a:p>
        </p:txBody>
      </p:sp>
      <p:sp>
        <p:nvSpPr>
          <p:cNvPr id="18" name="Rectangle 8"/>
          <p:cNvSpPr>
            <a:spLocks noChangeArrowheads="1"/>
          </p:cNvSpPr>
          <p:nvPr/>
        </p:nvSpPr>
        <p:spPr bwMode="auto">
          <a:xfrm>
            <a:off x="3276601" y="5321300"/>
            <a:ext cx="2590799" cy="684803"/>
          </a:xfrm>
          <a:prstGeom prst="rect">
            <a:avLst/>
          </a:prstGeom>
          <a:noFill/>
          <a:ln w="12700">
            <a:noFill/>
            <a:miter lim="800000"/>
            <a:headEnd/>
            <a:tailEnd/>
          </a:ln>
          <a:effectLst/>
        </p:spPr>
        <p:txBody>
          <a:bodyPr wrap="square" lIns="90487" tIns="44450" rIns="90487" bIns="44450">
            <a:spAutoFit/>
          </a:bodyPr>
          <a:lstStyle/>
          <a:p>
            <a:pPr marL="168275" indent="-168275" algn="ctr">
              <a:spcBef>
                <a:spcPts val="800"/>
              </a:spcBef>
            </a:pPr>
            <a:r>
              <a:rPr lang="en-US" sz="1600" b="1" dirty="0" smtClean="0">
                <a:latin typeface="Helvetica" pitchFamily="34" charset="0"/>
                <a:cs typeface="Helvetica" pitchFamily="34" charset="0"/>
              </a:rPr>
              <a:t>Tool Daemons</a:t>
            </a:r>
          </a:p>
          <a:p>
            <a:pPr marL="168275" indent="-168275" algn="ctr">
              <a:spcBef>
                <a:spcPts val="800"/>
              </a:spcBef>
            </a:pPr>
            <a:r>
              <a:rPr lang="en-US" sz="1600" b="1" dirty="0" smtClean="0">
                <a:latin typeface="Helvetica" pitchFamily="34" charset="0"/>
                <a:cs typeface="Helvetica" pitchFamily="34" charset="0"/>
              </a:rPr>
              <a:t>(ProcControl or Dyninst)</a:t>
            </a:r>
            <a:endParaRPr lang="en-US" sz="1600" b="1" dirty="0">
              <a:latin typeface="Helvetica" pitchFamily="34" charset="0"/>
              <a:cs typeface="Helvetica" pitchFamily="34" charset="0"/>
            </a:endParaRPr>
          </a:p>
        </p:txBody>
      </p:sp>
      <p:cxnSp>
        <p:nvCxnSpPr>
          <p:cNvPr id="58" name="Straight Connector 57"/>
          <p:cNvCxnSpPr>
            <a:stCxn id="467973" idx="11"/>
            <a:endCxn id="467974" idx="8"/>
          </p:cNvCxnSpPr>
          <p:nvPr/>
        </p:nvCxnSpPr>
        <p:spPr bwMode="auto">
          <a:xfrm flipV="1">
            <a:off x="1931379" y="1739731"/>
            <a:ext cx="1716696" cy="47118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 name="Straight Connector 59"/>
          <p:cNvCxnSpPr>
            <a:stCxn id="467973" idx="11"/>
            <a:endCxn id="13" idx="8"/>
          </p:cNvCxnSpPr>
          <p:nvPr/>
        </p:nvCxnSpPr>
        <p:spPr bwMode="auto">
          <a:xfrm>
            <a:off x="1931379" y="2210918"/>
            <a:ext cx="1716696" cy="40765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p:cNvCxnSpPr>
            <a:stCxn id="467973" idx="11"/>
            <a:endCxn id="14" idx="8"/>
          </p:cNvCxnSpPr>
          <p:nvPr/>
        </p:nvCxnSpPr>
        <p:spPr bwMode="auto">
          <a:xfrm>
            <a:off x="1931379" y="2210918"/>
            <a:ext cx="1716696" cy="12864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p:cNvCxnSpPr>
            <a:stCxn id="467973" idx="11"/>
            <a:endCxn id="15" idx="8"/>
          </p:cNvCxnSpPr>
          <p:nvPr/>
        </p:nvCxnSpPr>
        <p:spPr bwMode="auto">
          <a:xfrm>
            <a:off x="1931379" y="2210918"/>
            <a:ext cx="1716696" cy="216533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 name="Straight Connector 74"/>
          <p:cNvCxnSpPr/>
          <p:nvPr/>
        </p:nvCxnSpPr>
        <p:spPr bwMode="auto">
          <a:xfrm>
            <a:off x="6305550" y="1562100"/>
            <a:ext cx="18973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68013"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419964" y="1333614"/>
            <a:ext cx="548526" cy="548526"/>
          </a:xfrm>
          <a:prstGeom prst="rect">
            <a:avLst/>
          </a:prstGeom>
          <a:noFill/>
        </p:spPr>
      </p:pic>
      <p:pic>
        <p:nvPicPr>
          <p:cNvPr id="67"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934314" y="1333614"/>
            <a:ext cx="548526" cy="548526"/>
          </a:xfrm>
          <a:prstGeom prst="rect">
            <a:avLst/>
          </a:prstGeom>
          <a:noFill/>
        </p:spPr>
      </p:pic>
      <p:pic>
        <p:nvPicPr>
          <p:cNvPr id="68"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448664" y="1333614"/>
            <a:ext cx="548526" cy="548526"/>
          </a:xfrm>
          <a:prstGeom prst="rect">
            <a:avLst/>
          </a:prstGeom>
          <a:noFill/>
        </p:spPr>
      </p:pic>
      <p:pic>
        <p:nvPicPr>
          <p:cNvPr id="69"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963014" y="1333614"/>
            <a:ext cx="548526" cy="548526"/>
          </a:xfrm>
          <a:prstGeom prst="rect">
            <a:avLst/>
          </a:prstGeom>
          <a:noFill/>
        </p:spPr>
      </p:pic>
      <p:cxnSp>
        <p:nvCxnSpPr>
          <p:cNvPr id="85" name="Straight Connector 84"/>
          <p:cNvCxnSpPr/>
          <p:nvPr/>
        </p:nvCxnSpPr>
        <p:spPr bwMode="auto">
          <a:xfrm>
            <a:off x="6305550" y="1925139"/>
            <a:ext cx="18973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86"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419964" y="1696653"/>
            <a:ext cx="548526" cy="548526"/>
          </a:xfrm>
          <a:prstGeom prst="rect">
            <a:avLst/>
          </a:prstGeom>
          <a:noFill/>
        </p:spPr>
      </p:pic>
      <p:pic>
        <p:nvPicPr>
          <p:cNvPr id="87"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934314" y="1696653"/>
            <a:ext cx="548526" cy="548526"/>
          </a:xfrm>
          <a:prstGeom prst="rect">
            <a:avLst/>
          </a:prstGeom>
          <a:noFill/>
        </p:spPr>
      </p:pic>
      <p:pic>
        <p:nvPicPr>
          <p:cNvPr id="88"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448664" y="1696653"/>
            <a:ext cx="548526" cy="548526"/>
          </a:xfrm>
          <a:prstGeom prst="rect">
            <a:avLst/>
          </a:prstGeom>
          <a:noFill/>
        </p:spPr>
      </p:pic>
      <p:pic>
        <p:nvPicPr>
          <p:cNvPr id="89"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963014" y="1696653"/>
            <a:ext cx="548526" cy="548526"/>
          </a:xfrm>
          <a:prstGeom prst="rect">
            <a:avLst/>
          </a:prstGeom>
          <a:noFill/>
        </p:spPr>
      </p:pic>
      <p:cxnSp>
        <p:nvCxnSpPr>
          <p:cNvPr id="91" name="Straight Connector 90"/>
          <p:cNvCxnSpPr/>
          <p:nvPr/>
        </p:nvCxnSpPr>
        <p:spPr bwMode="auto">
          <a:xfrm>
            <a:off x="6305550" y="2288178"/>
            <a:ext cx="18973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92"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419964" y="2059692"/>
            <a:ext cx="548526" cy="548526"/>
          </a:xfrm>
          <a:prstGeom prst="rect">
            <a:avLst/>
          </a:prstGeom>
          <a:noFill/>
        </p:spPr>
      </p:pic>
      <p:pic>
        <p:nvPicPr>
          <p:cNvPr id="93"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934314" y="2059692"/>
            <a:ext cx="548526" cy="548526"/>
          </a:xfrm>
          <a:prstGeom prst="rect">
            <a:avLst/>
          </a:prstGeom>
          <a:noFill/>
        </p:spPr>
      </p:pic>
      <p:pic>
        <p:nvPicPr>
          <p:cNvPr id="94"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448664" y="2059692"/>
            <a:ext cx="548526" cy="548526"/>
          </a:xfrm>
          <a:prstGeom prst="rect">
            <a:avLst/>
          </a:prstGeom>
          <a:noFill/>
        </p:spPr>
      </p:pic>
      <p:pic>
        <p:nvPicPr>
          <p:cNvPr id="95"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963014" y="2059692"/>
            <a:ext cx="548526" cy="548526"/>
          </a:xfrm>
          <a:prstGeom prst="rect">
            <a:avLst/>
          </a:prstGeom>
          <a:noFill/>
        </p:spPr>
      </p:pic>
      <p:cxnSp>
        <p:nvCxnSpPr>
          <p:cNvPr id="97" name="Straight Connector 96"/>
          <p:cNvCxnSpPr/>
          <p:nvPr/>
        </p:nvCxnSpPr>
        <p:spPr bwMode="auto">
          <a:xfrm>
            <a:off x="6305550" y="2651217"/>
            <a:ext cx="18973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98"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419964" y="2422731"/>
            <a:ext cx="548526" cy="548526"/>
          </a:xfrm>
          <a:prstGeom prst="rect">
            <a:avLst/>
          </a:prstGeom>
          <a:noFill/>
        </p:spPr>
      </p:pic>
      <p:pic>
        <p:nvPicPr>
          <p:cNvPr id="99"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934314" y="2422731"/>
            <a:ext cx="548526" cy="548526"/>
          </a:xfrm>
          <a:prstGeom prst="rect">
            <a:avLst/>
          </a:prstGeom>
          <a:noFill/>
        </p:spPr>
      </p:pic>
      <p:pic>
        <p:nvPicPr>
          <p:cNvPr id="100"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448664" y="2422731"/>
            <a:ext cx="548526" cy="548526"/>
          </a:xfrm>
          <a:prstGeom prst="rect">
            <a:avLst/>
          </a:prstGeom>
          <a:noFill/>
        </p:spPr>
      </p:pic>
      <p:pic>
        <p:nvPicPr>
          <p:cNvPr id="101"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963014" y="2422731"/>
            <a:ext cx="548526" cy="548526"/>
          </a:xfrm>
          <a:prstGeom prst="rect">
            <a:avLst/>
          </a:prstGeom>
          <a:noFill/>
        </p:spPr>
      </p:pic>
      <p:cxnSp>
        <p:nvCxnSpPr>
          <p:cNvPr id="103" name="Straight Connector 102"/>
          <p:cNvCxnSpPr/>
          <p:nvPr/>
        </p:nvCxnSpPr>
        <p:spPr bwMode="auto">
          <a:xfrm>
            <a:off x="6305550" y="3014256"/>
            <a:ext cx="18973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04"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419964" y="2785770"/>
            <a:ext cx="548526" cy="548526"/>
          </a:xfrm>
          <a:prstGeom prst="rect">
            <a:avLst/>
          </a:prstGeom>
          <a:noFill/>
        </p:spPr>
      </p:pic>
      <p:pic>
        <p:nvPicPr>
          <p:cNvPr id="105"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934314" y="2785770"/>
            <a:ext cx="548526" cy="548526"/>
          </a:xfrm>
          <a:prstGeom prst="rect">
            <a:avLst/>
          </a:prstGeom>
          <a:noFill/>
        </p:spPr>
      </p:pic>
      <p:pic>
        <p:nvPicPr>
          <p:cNvPr id="106"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448664" y="2785770"/>
            <a:ext cx="548526" cy="548526"/>
          </a:xfrm>
          <a:prstGeom prst="rect">
            <a:avLst/>
          </a:prstGeom>
          <a:noFill/>
        </p:spPr>
      </p:pic>
      <p:pic>
        <p:nvPicPr>
          <p:cNvPr id="107"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963014" y="2785770"/>
            <a:ext cx="548526" cy="548526"/>
          </a:xfrm>
          <a:prstGeom prst="rect">
            <a:avLst/>
          </a:prstGeom>
          <a:noFill/>
        </p:spPr>
      </p:pic>
      <p:cxnSp>
        <p:nvCxnSpPr>
          <p:cNvPr id="109" name="Straight Connector 108"/>
          <p:cNvCxnSpPr/>
          <p:nvPr/>
        </p:nvCxnSpPr>
        <p:spPr bwMode="auto">
          <a:xfrm>
            <a:off x="6305550" y="3377295"/>
            <a:ext cx="18973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10"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419964" y="3148809"/>
            <a:ext cx="548526" cy="548526"/>
          </a:xfrm>
          <a:prstGeom prst="rect">
            <a:avLst/>
          </a:prstGeom>
          <a:noFill/>
        </p:spPr>
      </p:pic>
      <p:pic>
        <p:nvPicPr>
          <p:cNvPr id="111"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934314" y="3148809"/>
            <a:ext cx="548526" cy="548526"/>
          </a:xfrm>
          <a:prstGeom prst="rect">
            <a:avLst/>
          </a:prstGeom>
          <a:noFill/>
        </p:spPr>
      </p:pic>
      <p:pic>
        <p:nvPicPr>
          <p:cNvPr id="112"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448664" y="3148809"/>
            <a:ext cx="548526" cy="548526"/>
          </a:xfrm>
          <a:prstGeom prst="rect">
            <a:avLst/>
          </a:prstGeom>
          <a:noFill/>
        </p:spPr>
      </p:pic>
      <p:pic>
        <p:nvPicPr>
          <p:cNvPr id="113"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963014" y="3148809"/>
            <a:ext cx="548526" cy="548526"/>
          </a:xfrm>
          <a:prstGeom prst="rect">
            <a:avLst/>
          </a:prstGeom>
          <a:noFill/>
        </p:spPr>
      </p:pic>
      <p:cxnSp>
        <p:nvCxnSpPr>
          <p:cNvPr id="115" name="Straight Connector 114"/>
          <p:cNvCxnSpPr/>
          <p:nvPr/>
        </p:nvCxnSpPr>
        <p:spPr bwMode="auto">
          <a:xfrm>
            <a:off x="6305550" y="3740334"/>
            <a:ext cx="18973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16"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419964" y="3511848"/>
            <a:ext cx="548526" cy="548526"/>
          </a:xfrm>
          <a:prstGeom prst="rect">
            <a:avLst/>
          </a:prstGeom>
          <a:noFill/>
        </p:spPr>
      </p:pic>
      <p:pic>
        <p:nvPicPr>
          <p:cNvPr id="117"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934314" y="3511848"/>
            <a:ext cx="548526" cy="548526"/>
          </a:xfrm>
          <a:prstGeom prst="rect">
            <a:avLst/>
          </a:prstGeom>
          <a:noFill/>
        </p:spPr>
      </p:pic>
      <p:pic>
        <p:nvPicPr>
          <p:cNvPr id="118"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448664" y="3511848"/>
            <a:ext cx="548526" cy="548526"/>
          </a:xfrm>
          <a:prstGeom prst="rect">
            <a:avLst/>
          </a:prstGeom>
          <a:noFill/>
        </p:spPr>
      </p:pic>
      <p:pic>
        <p:nvPicPr>
          <p:cNvPr id="119"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963014" y="3511848"/>
            <a:ext cx="548526" cy="548526"/>
          </a:xfrm>
          <a:prstGeom prst="rect">
            <a:avLst/>
          </a:prstGeom>
          <a:noFill/>
        </p:spPr>
      </p:pic>
      <p:cxnSp>
        <p:nvCxnSpPr>
          <p:cNvPr id="121" name="Straight Connector 120"/>
          <p:cNvCxnSpPr/>
          <p:nvPr/>
        </p:nvCxnSpPr>
        <p:spPr bwMode="auto">
          <a:xfrm>
            <a:off x="6305550" y="4103370"/>
            <a:ext cx="18973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22"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419964" y="3874884"/>
            <a:ext cx="548526" cy="548526"/>
          </a:xfrm>
          <a:prstGeom prst="rect">
            <a:avLst/>
          </a:prstGeom>
          <a:noFill/>
        </p:spPr>
      </p:pic>
      <p:pic>
        <p:nvPicPr>
          <p:cNvPr id="123"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6934314" y="3874884"/>
            <a:ext cx="548526" cy="548526"/>
          </a:xfrm>
          <a:prstGeom prst="rect">
            <a:avLst/>
          </a:prstGeom>
          <a:noFill/>
        </p:spPr>
      </p:pic>
      <p:pic>
        <p:nvPicPr>
          <p:cNvPr id="124"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448664" y="3874884"/>
            <a:ext cx="548526" cy="548526"/>
          </a:xfrm>
          <a:prstGeom prst="rect">
            <a:avLst/>
          </a:prstGeom>
          <a:noFill/>
        </p:spPr>
      </p:pic>
      <p:pic>
        <p:nvPicPr>
          <p:cNvPr id="125" name="Picture 45" descr="C:\Users\legendre1\AppData\Local\Microsoft\Windows\Temporary Internet Files\Content.IE5\QG2JNUIK\MC900433834[1].png"/>
          <p:cNvPicPr>
            <a:picLocks noChangeAspect="1" noChangeArrowheads="1"/>
          </p:cNvPicPr>
          <p:nvPr/>
        </p:nvPicPr>
        <p:blipFill>
          <a:blip r:embed="rId3" cstate="print"/>
          <a:srcRect/>
          <a:stretch>
            <a:fillRect/>
          </a:stretch>
        </p:blipFill>
        <p:spPr bwMode="auto">
          <a:xfrm>
            <a:off x="7963014" y="3874884"/>
            <a:ext cx="548526" cy="548526"/>
          </a:xfrm>
          <a:prstGeom prst="rect">
            <a:avLst/>
          </a:prstGeom>
          <a:noFill/>
        </p:spPr>
      </p:pic>
      <p:cxnSp>
        <p:nvCxnSpPr>
          <p:cNvPr id="127" name="Straight Connector 126"/>
          <p:cNvCxnSpPr>
            <a:stCxn id="13" idx="9"/>
          </p:cNvCxnSpPr>
          <p:nvPr/>
        </p:nvCxnSpPr>
        <p:spPr bwMode="auto">
          <a:xfrm flipV="1">
            <a:off x="5457825" y="1558807"/>
            <a:ext cx="849985" cy="105976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a:stCxn id="13" idx="9"/>
          </p:cNvCxnSpPr>
          <p:nvPr/>
        </p:nvCxnSpPr>
        <p:spPr bwMode="auto">
          <a:xfrm flipV="1">
            <a:off x="5457825" y="1925600"/>
            <a:ext cx="855151" cy="69297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0" name="Straight Connector 139"/>
          <p:cNvCxnSpPr>
            <a:endCxn id="13" idx="9"/>
          </p:cNvCxnSpPr>
          <p:nvPr/>
        </p:nvCxnSpPr>
        <p:spPr bwMode="auto">
          <a:xfrm rot="10800000" flipV="1">
            <a:off x="5457826" y="2287227"/>
            <a:ext cx="855151" cy="33134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a:endCxn id="13" idx="9"/>
          </p:cNvCxnSpPr>
          <p:nvPr/>
        </p:nvCxnSpPr>
        <p:spPr bwMode="auto">
          <a:xfrm rot="10800000">
            <a:off x="5457826" y="2618572"/>
            <a:ext cx="860317" cy="2511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endCxn id="13" idx="9"/>
          </p:cNvCxnSpPr>
          <p:nvPr/>
        </p:nvCxnSpPr>
        <p:spPr bwMode="auto">
          <a:xfrm rot="10800000">
            <a:off x="5457826" y="2618571"/>
            <a:ext cx="855151" cy="39707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a:endCxn id="13" idx="9"/>
          </p:cNvCxnSpPr>
          <p:nvPr/>
        </p:nvCxnSpPr>
        <p:spPr bwMode="auto">
          <a:xfrm rot="10800000">
            <a:off x="5457826" y="2618572"/>
            <a:ext cx="849985" cy="7587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4" name="Straight Connector 153"/>
          <p:cNvCxnSpPr>
            <a:endCxn id="13" idx="9"/>
          </p:cNvCxnSpPr>
          <p:nvPr/>
        </p:nvCxnSpPr>
        <p:spPr bwMode="auto">
          <a:xfrm rot="16200000" flipV="1">
            <a:off x="5322653" y="2753744"/>
            <a:ext cx="1120331" cy="84998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a:endCxn id="13" idx="9"/>
          </p:cNvCxnSpPr>
          <p:nvPr/>
        </p:nvCxnSpPr>
        <p:spPr bwMode="auto">
          <a:xfrm rot="16200000" flipV="1">
            <a:off x="5139256" y="2937140"/>
            <a:ext cx="1487124" cy="84998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6"/>
          <p:cNvSpPr>
            <a:spLocks noChangeArrowheads="1"/>
          </p:cNvSpPr>
          <p:nvPr/>
        </p:nvSpPr>
        <p:spPr bwMode="auto">
          <a:xfrm>
            <a:off x="6372226" y="5251450"/>
            <a:ext cx="2367826" cy="836930"/>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158" name="Rectangle 7"/>
          <p:cNvSpPr>
            <a:spLocks noChangeArrowheads="1"/>
          </p:cNvSpPr>
          <p:nvPr/>
        </p:nvSpPr>
        <p:spPr bwMode="auto">
          <a:xfrm>
            <a:off x="6372225" y="4843463"/>
            <a:ext cx="2368867" cy="390525"/>
          </a:xfrm>
          <a:prstGeom prst="rect">
            <a:avLst/>
          </a:prstGeom>
          <a:solidFill>
            <a:srgbClr val="124A91"/>
          </a:solidFill>
          <a:ln w="3175">
            <a:solidFill>
              <a:srgbClr val="B3B3B3"/>
            </a:solidFill>
            <a:miter lim="800000"/>
            <a:headEnd/>
            <a:tailEnd/>
          </a:ln>
          <a:effectLst/>
        </p:spPr>
        <p:txBody>
          <a:bodyPr wrap="none" anchor="ctr"/>
          <a:lstStyle/>
          <a:p>
            <a:pPr algn="ctr"/>
            <a:r>
              <a:rPr lang="en-US" b="1" dirty="0" smtClean="0">
                <a:solidFill>
                  <a:schemeClr val="bg1"/>
                </a:solidFill>
                <a:latin typeface="Helvetica" pitchFamily="34" charset="0"/>
                <a:cs typeface="Helvetica" pitchFamily="34" charset="0"/>
              </a:rPr>
              <a:t>Compute Nodes</a:t>
            </a:r>
            <a:endParaRPr lang="en-US" b="1" dirty="0">
              <a:latin typeface="Helvetica" pitchFamily="34" charset="0"/>
              <a:cs typeface="Helvetica" pitchFamily="34" charset="0"/>
            </a:endParaRPr>
          </a:p>
        </p:txBody>
      </p:sp>
      <p:sp>
        <p:nvSpPr>
          <p:cNvPr id="159" name="Rectangle 8"/>
          <p:cNvSpPr>
            <a:spLocks noChangeArrowheads="1"/>
          </p:cNvSpPr>
          <p:nvPr/>
        </p:nvSpPr>
        <p:spPr bwMode="auto">
          <a:xfrm>
            <a:off x="6491288" y="5321300"/>
            <a:ext cx="2247093" cy="333375"/>
          </a:xfrm>
          <a:prstGeom prst="rect">
            <a:avLst/>
          </a:prstGeom>
          <a:noFill/>
          <a:ln w="12700">
            <a:noFill/>
            <a:miter lim="800000"/>
            <a:headEnd/>
            <a:tailEnd/>
          </a:ln>
          <a:effectLst/>
        </p:spPr>
        <p:txBody>
          <a:bodyPr wrap="square" lIns="90487" tIns="44450" rIns="90487" bIns="44450">
            <a:spAutoFit/>
          </a:bodyPr>
          <a:lstStyle/>
          <a:p>
            <a:pPr marL="168275" indent="-168275">
              <a:spcBef>
                <a:spcPts val="800"/>
              </a:spcBef>
            </a:pPr>
            <a:r>
              <a:rPr lang="en-US" sz="1600" b="1" dirty="0" smtClean="0">
                <a:latin typeface="Helvetica" pitchFamily="34" charset="0"/>
                <a:cs typeface="Helvetica" pitchFamily="34" charset="0"/>
              </a:rPr>
              <a:t>Applications</a:t>
            </a:r>
            <a:endParaRPr lang="en-US" sz="1600" b="1" dirty="0">
              <a:latin typeface="Helvetica" pitchFamily="34" charset="0"/>
              <a:cs typeface="Helvetica" pitchFamily="34" charset="0"/>
            </a:endParaRPr>
          </a:p>
        </p:txBody>
      </p:sp>
      <p:sp>
        <p:nvSpPr>
          <p:cNvPr id="160" name="Rounded Rectangular Callout 159"/>
          <p:cNvSpPr/>
          <p:nvPr/>
        </p:nvSpPr>
        <p:spPr bwMode="auto">
          <a:xfrm>
            <a:off x="548640" y="3756661"/>
            <a:ext cx="2670810" cy="388619"/>
          </a:xfrm>
          <a:prstGeom prst="wedgeRoundRectCallout">
            <a:avLst>
              <a:gd name="adj1" fmla="val 40998"/>
              <a:gd name="adj2" fmla="val -99956"/>
              <a:gd name="adj3" fmla="val 16667"/>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pitchFamily="1" charset="0"/>
                <a:ea typeface="ＭＳ Ｐゴシック" pitchFamily="1" charset="-128"/>
              </a:rPr>
              <a:t>Traditional </a:t>
            </a:r>
            <a:r>
              <a:rPr kumimoji="0" lang="en-US" sz="1400" b="1" i="0" u="none" strike="noStrike" cap="none" normalizeH="0" baseline="0" dirty="0" smtClean="0">
                <a:ln>
                  <a:noFill/>
                </a:ln>
                <a:solidFill>
                  <a:schemeClr val="tx1"/>
                </a:solidFill>
                <a:effectLst/>
                <a:latin typeface="Helvetica" pitchFamily="1" charset="0"/>
                <a:ea typeface="ＭＳ Ｐゴシック" pitchFamily="1" charset="-128"/>
              </a:rPr>
              <a:t>place </a:t>
            </a:r>
            <a:r>
              <a:rPr kumimoji="0" lang="en-US" sz="1400" b="1" i="0" u="none" strike="noStrike" cap="none" normalizeH="0" baseline="0" dirty="0" smtClean="0">
                <a:ln>
                  <a:noFill/>
                </a:ln>
                <a:solidFill>
                  <a:schemeClr val="tx1"/>
                </a:solidFill>
                <a:effectLst/>
                <a:latin typeface="Helvetica" pitchFamily="1" charset="0"/>
                <a:ea typeface="ＭＳ Ｐゴシック" pitchFamily="1" charset="-128"/>
              </a:rPr>
              <a:t>for MRNet</a:t>
            </a:r>
            <a:r>
              <a:rPr lang="en-US" dirty="0"/>
              <a:t>.</a:t>
            </a: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71" name="Rounded Rectangular Callout 70"/>
          <p:cNvSpPr/>
          <p:nvPr/>
        </p:nvSpPr>
        <p:spPr bwMode="auto">
          <a:xfrm>
            <a:off x="5609217" y="4285579"/>
            <a:ext cx="1208442" cy="388619"/>
          </a:xfrm>
          <a:prstGeom prst="wedgeRoundRectCallout">
            <a:avLst>
              <a:gd name="adj1" fmla="val -6731"/>
              <a:gd name="adj2" fmla="val -172621"/>
              <a:gd name="adj3" fmla="val 16667"/>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Helvetica" pitchFamily="1" charset="0"/>
                <a:ea typeface="ＭＳ Ｐゴシック" pitchFamily="1" charset="-128"/>
              </a:rPr>
              <a:t>This talk</a:t>
            </a: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animBg="1"/>
      <p:bldP spid="7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BlueGene From a Debugger’s POV</a:t>
            </a:r>
            <a:endParaRPr lang="en-US" dirty="0"/>
          </a:p>
        </p:txBody>
      </p:sp>
      <p:sp>
        <p:nvSpPr>
          <p:cNvPr id="8" name="modem"/>
          <p:cNvSpPr>
            <a:spLocks noEditPoints="1" noChangeArrowheads="1"/>
          </p:cNvSpPr>
          <p:nvPr/>
        </p:nvSpPr>
        <p:spPr bwMode="auto">
          <a:xfrm>
            <a:off x="2166257" y="1527811"/>
            <a:ext cx="3291568" cy="1884680"/>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cxnSp>
        <p:nvCxnSpPr>
          <p:cNvPr id="17" name="Straight Connector 16"/>
          <p:cNvCxnSpPr>
            <a:endCxn id="72" idx="3"/>
          </p:cNvCxnSpPr>
          <p:nvPr/>
        </p:nvCxnSpPr>
        <p:spPr bwMode="auto">
          <a:xfrm rot="10800000" flipV="1">
            <a:off x="5421095" y="1451063"/>
            <a:ext cx="1317162" cy="88135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a:endCxn id="72" idx="3"/>
          </p:cNvCxnSpPr>
          <p:nvPr/>
        </p:nvCxnSpPr>
        <p:spPr bwMode="auto">
          <a:xfrm rot="10800000" flipV="1">
            <a:off x="5421096" y="2245717"/>
            <a:ext cx="1328049" cy="8669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a:endCxn id="72" idx="3"/>
          </p:cNvCxnSpPr>
          <p:nvPr/>
        </p:nvCxnSpPr>
        <p:spPr bwMode="auto">
          <a:xfrm rot="10800000">
            <a:off x="5421096" y="2332415"/>
            <a:ext cx="1328049" cy="7079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a:endCxn id="72" idx="3"/>
          </p:cNvCxnSpPr>
          <p:nvPr/>
        </p:nvCxnSpPr>
        <p:spPr bwMode="auto">
          <a:xfrm rot="16200000" flipV="1">
            <a:off x="5329205" y="2424306"/>
            <a:ext cx="1503455" cy="131967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 name="Group 37"/>
          <p:cNvGrpSpPr/>
          <p:nvPr/>
        </p:nvGrpSpPr>
        <p:grpSpPr>
          <a:xfrm>
            <a:off x="6753245" y="937536"/>
            <a:ext cx="1461115" cy="1238514"/>
            <a:chOff x="6753245" y="1010475"/>
            <a:chExt cx="1461115" cy="1238514"/>
          </a:xfrm>
        </p:grpSpPr>
        <p:cxnSp>
          <p:nvCxnSpPr>
            <p:cNvPr id="11" name="Straight Connector 10"/>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0"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grpSp>
        <p:nvGrpSpPr>
          <p:cNvPr id="4" name="Group 38"/>
          <p:cNvGrpSpPr/>
          <p:nvPr/>
        </p:nvGrpSpPr>
        <p:grpSpPr>
          <a:xfrm>
            <a:off x="6753245" y="1733826"/>
            <a:ext cx="1461115" cy="1238514"/>
            <a:chOff x="6753245" y="1010475"/>
            <a:chExt cx="1461115" cy="1238514"/>
          </a:xfrm>
        </p:grpSpPr>
        <p:cxnSp>
          <p:nvCxnSpPr>
            <p:cNvPr id="40" name="Straight Connector 39"/>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1"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grpSp>
        <p:nvGrpSpPr>
          <p:cNvPr id="5" name="Group 41"/>
          <p:cNvGrpSpPr/>
          <p:nvPr/>
        </p:nvGrpSpPr>
        <p:grpSpPr>
          <a:xfrm>
            <a:off x="6753245" y="2530116"/>
            <a:ext cx="1461115" cy="1238514"/>
            <a:chOff x="6753245" y="1010475"/>
            <a:chExt cx="1461115" cy="1238514"/>
          </a:xfrm>
        </p:grpSpPr>
        <p:cxnSp>
          <p:nvCxnSpPr>
            <p:cNvPr id="43" name="Straight Connector 42"/>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4"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grpSp>
        <p:nvGrpSpPr>
          <p:cNvPr id="6" name="Group 44"/>
          <p:cNvGrpSpPr/>
          <p:nvPr/>
        </p:nvGrpSpPr>
        <p:grpSpPr>
          <a:xfrm>
            <a:off x="6753245" y="3326406"/>
            <a:ext cx="1461115" cy="1238514"/>
            <a:chOff x="6753245" y="1010475"/>
            <a:chExt cx="1461115" cy="1238514"/>
          </a:xfrm>
        </p:grpSpPr>
        <p:cxnSp>
          <p:nvCxnSpPr>
            <p:cNvPr id="46" name="Straight Connector 45"/>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7"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sp>
        <p:nvSpPr>
          <p:cNvPr id="71" name="Rectangle 3"/>
          <p:cNvSpPr>
            <a:spLocks noGrp="1" noChangeArrowheads="1"/>
          </p:cNvSpPr>
          <p:nvPr>
            <p:ph idx="1"/>
          </p:nvPr>
        </p:nvSpPr>
        <p:spPr>
          <a:xfrm>
            <a:off x="478972" y="4316731"/>
            <a:ext cx="8077200" cy="1855469"/>
          </a:xfrm>
        </p:spPr>
        <p:txBody>
          <a:bodyPr/>
          <a:lstStyle/>
          <a:p>
            <a:r>
              <a:rPr kumimoji="1" lang="en-US" dirty="0" smtClean="0"/>
              <a:t>Tool daemon runs </a:t>
            </a:r>
            <a:r>
              <a:rPr kumimoji="1" lang="en-US" dirty="0" smtClean="0"/>
              <a:t>on IO nodes</a:t>
            </a:r>
          </a:p>
          <a:p>
            <a:r>
              <a:rPr kumimoji="1" lang="en-US" dirty="0" smtClean="0"/>
              <a:t>Debug operations communicated to CIOD via pipe</a:t>
            </a:r>
          </a:p>
          <a:p>
            <a:r>
              <a:rPr kumimoji="1" lang="en-US" dirty="0" smtClean="0"/>
              <a:t>CIOD Process sends debug operations to CNK (Compute Node Kernel).</a:t>
            </a:r>
          </a:p>
          <a:p>
            <a:pPr>
              <a:buNone/>
            </a:pPr>
            <a:endParaRPr kumimoji="1" lang="en-US" dirty="0"/>
          </a:p>
        </p:txBody>
      </p:sp>
      <p:sp>
        <p:nvSpPr>
          <p:cNvPr id="72" name="TextBox 71"/>
          <p:cNvSpPr txBox="1"/>
          <p:nvPr/>
        </p:nvSpPr>
        <p:spPr>
          <a:xfrm>
            <a:off x="3668495" y="2147749"/>
            <a:ext cx="1752600" cy="369332"/>
          </a:xfrm>
          <a:prstGeom prst="rect">
            <a:avLst/>
          </a:prstGeom>
          <a:solidFill>
            <a:schemeClr val="bg2">
              <a:lumMod val="75000"/>
            </a:schemeClr>
          </a:solidFill>
          <a:ln>
            <a:solidFill>
              <a:schemeClr val="tx1"/>
            </a:solidFill>
          </a:ln>
        </p:spPr>
        <p:txBody>
          <a:bodyPr wrap="square" rtlCol="0">
            <a:spAutoFit/>
          </a:bodyPr>
          <a:lstStyle/>
          <a:p>
            <a:pPr algn="r"/>
            <a:r>
              <a:rPr lang="en-US" sz="1800" b="1" dirty="0" smtClean="0">
                <a:solidFill>
                  <a:schemeClr val="bg1"/>
                </a:solidFill>
                <a:latin typeface="Helvetica" pitchFamily="34" charset="0"/>
                <a:cs typeface="Helvetica" pitchFamily="34" charset="0"/>
              </a:rPr>
              <a:t>CIOD Process</a:t>
            </a:r>
            <a:endParaRPr lang="en-US" sz="1800" b="1" dirty="0">
              <a:solidFill>
                <a:schemeClr val="bg1"/>
              </a:solidFill>
              <a:latin typeface="Helvetica" pitchFamily="34" charset="0"/>
              <a:cs typeface="Helvetica" pitchFamily="34" charset="0"/>
            </a:endParaRPr>
          </a:p>
        </p:txBody>
      </p:sp>
      <p:sp>
        <p:nvSpPr>
          <p:cNvPr id="73" name="TextBox 72"/>
          <p:cNvSpPr txBox="1"/>
          <p:nvPr/>
        </p:nvSpPr>
        <p:spPr>
          <a:xfrm>
            <a:off x="2764981" y="2934307"/>
            <a:ext cx="2656115" cy="369332"/>
          </a:xfrm>
          <a:prstGeom prst="rect">
            <a:avLst/>
          </a:prstGeom>
          <a:solidFill>
            <a:schemeClr val="bg2">
              <a:lumMod val="75000"/>
            </a:schemeClr>
          </a:solidFill>
          <a:ln>
            <a:solidFill>
              <a:schemeClr val="tx1"/>
            </a:solidFill>
          </a:ln>
        </p:spPr>
        <p:txBody>
          <a:bodyPr wrap="square" rtlCol="0">
            <a:spAutoFit/>
          </a:bodyPr>
          <a:lstStyle/>
          <a:p>
            <a:pPr algn="r"/>
            <a:r>
              <a:rPr lang="en-US" sz="1800" b="1" dirty="0" smtClean="0">
                <a:solidFill>
                  <a:schemeClr val="bg1"/>
                </a:solidFill>
                <a:latin typeface="Helvetica" pitchFamily="34" charset="0"/>
                <a:cs typeface="Helvetica" pitchFamily="34" charset="0"/>
              </a:rPr>
              <a:t>Tool Daemon Process</a:t>
            </a:r>
            <a:endParaRPr lang="en-US" sz="1800" b="1" dirty="0">
              <a:solidFill>
                <a:schemeClr val="bg1"/>
              </a:solidFill>
              <a:latin typeface="Helvetica" pitchFamily="34" charset="0"/>
              <a:cs typeface="Helvetica" pitchFamily="34" charset="0"/>
            </a:endParaRPr>
          </a:p>
        </p:txBody>
      </p:sp>
      <p:sp>
        <p:nvSpPr>
          <p:cNvPr id="79" name="Rectangle 78"/>
          <p:cNvSpPr/>
          <p:nvPr/>
        </p:nvSpPr>
        <p:spPr bwMode="auto">
          <a:xfrm>
            <a:off x="2373086" y="2463438"/>
            <a:ext cx="1099457" cy="381000"/>
          </a:xfrm>
          <a:prstGeom prst="rect">
            <a:avLst/>
          </a:prstGeom>
          <a:solidFill>
            <a:srgbClr val="C0C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cxnSp>
        <p:nvCxnSpPr>
          <p:cNvPr id="81" name="Straight Arrow Connector 80"/>
          <p:cNvCxnSpPr/>
          <p:nvPr/>
        </p:nvCxnSpPr>
        <p:spPr bwMode="auto">
          <a:xfrm rot="16200000" flipH="1">
            <a:off x="4058867" y="2725042"/>
            <a:ext cx="413425" cy="9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5" name="Straight Arrow Connector 84"/>
          <p:cNvCxnSpPr/>
          <p:nvPr/>
        </p:nvCxnSpPr>
        <p:spPr bwMode="auto">
          <a:xfrm rot="16200000" flipV="1">
            <a:off x="4582521" y="2723405"/>
            <a:ext cx="422359" cy="407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9" name="Rectangle 88"/>
          <p:cNvSpPr/>
          <p:nvPr/>
        </p:nvSpPr>
        <p:spPr bwMode="auto">
          <a:xfrm>
            <a:off x="4246122" y="2528055"/>
            <a:ext cx="914400" cy="19941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pitchFamily="1" charset="0"/>
                <a:ea typeface="ＭＳ Ｐゴシック" pitchFamily="1" charset="-128"/>
              </a:rPr>
              <a:t>pipe</a:t>
            </a:r>
          </a:p>
        </p:txBody>
      </p:sp>
      <p:sp>
        <p:nvSpPr>
          <p:cNvPr id="92" name="Oval 91"/>
          <p:cNvSpPr/>
          <p:nvPr/>
        </p:nvSpPr>
        <p:spPr bwMode="auto">
          <a:xfrm>
            <a:off x="4743450" y="2910841"/>
            <a:ext cx="102870" cy="102870"/>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29" name="Oval 28"/>
          <p:cNvSpPr/>
          <p:nvPr/>
        </p:nvSpPr>
        <p:spPr bwMode="auto">
          <a:xfrm>
            <a:off x="3272790" y="3577591"/>
            <a:ext cx="102870" cy="102870"/>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0" name="TextBox 29"/>
          <p:cNvSpPr txBox="1"/>
          <p:nvPr/>
        </p:nvSpPr>
        <p:spPr>
          <a:xfrm>
            <a:off x="3337560" y="3470911"/>
            <a:ext cx="2057400" cy="338554"/>
          </a:xfrm>
          <a:prstGeom prst="rect">
            <a:avLst/>
          </a:prstGeom>
          <a:noFill/>
        </p:spPr>
        <p:txBody>
          <a:bodyPr wrap="square" rtlCol="0">
            <a:spAutoFit/>
          </a:bodyPr>
          <a:lstStyle/>
          <a:p>
            <a:r>
              <a:rPr lang="en-US" sz="1600" b="1" dirty="0" smtClean="0">
                <a:latin typeface="Helvetica" pitchFamily="34" charset="0"/>
                <a:cs typeface="Helvetica" pitchFamily="34" charset="0"/>
              </a:rPr>
              <a:t>= read request</a:t>
            </a:r>
            <a:endParaRPr lang="en-US" sz="1600" b="1" dirty="0">
              <a:latin typeface="Helvetica" pitchFamily="34" charset="0"/>
              <a:cs typeface="Helvetica" pitchFamily="34" charset="0"/>
            </a:endParaRPr>
          </a:p>
        </p:txBody>
      </p:sp>
      <p:sp>
        <p:nvSpPr>
          <p:cNvPr id="31" name="Oval 30"/>
          <p:cNvSpPr/>
          <p:nvPr/>
        </p:nvSpPr>
        <p:spPr bwMode="auto">
          <a:xfrm>
            <a:off x="3276600" y="3832861"/>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2" name="TextBox 31"/>
          <p:cNvSpPr txBox="1"/>
          <p:nvPr/>
        </p:nvSpPr>
        <p:spPr>
          <a:xfrm>
            <a:off x="3341370" y="3726181"/>
            <a:ext cx="2057400" cy="338554"/>
          </a:xfrm>
          <a:prstGeom prst="rect">
            <a:avLst/>
          </a:prstGeom>
          <a:noFill/>
        </p:spPr>
        <p:txBody>
          <a:bodyPr wrap="square" rtlCol="0">
            <a:spAutoFit/>
          </a:bodyPr>
          <a:lstStyle/>
          <a:p>
            <a:r>
              <a:rPr lang="en-US" sz="1600" b="1" dirty="0" smtClean="0">
                <a:latin typeface="Helvetica" pitchFamily="34" charset="0"/>
                <a:cs typeface="Helvetica" pitchFamily="34" charset="0"/>
              </a:rPr>
              <a:t>= read result</a:t>
            </a:r>
            <a:endParaRPr lang="en-US" sz="1600" b="1" dirty="0">
              <a:latin typeface="Helvetica" pitchFamily="34" charset="0"/>
              <a:cs typeface="Helvetica" pitchFamily="34" charset="0"/>
            </a:endParaRPr>
          </a:p>
        </p:txBody>
      </p:sp>
      <p:sp>
        <p:nvSpPr>
          <p:cNvPr id="33" name="Oval 32"/>
          <p:cNvSpPr/>
          <p:nvPr/>
        </p:nvSpPr>
        <p:spPr bwMode="auto">
          <a:xfrm>
            <a:off x="7406640" y="1493521"/>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fill="hold" grpId="0" nodeType="clickEffect">
                                  <p:stCondLst>
                                    <p:cond delay="0"/>
                                  </p:stCondLst>
                                  <p:childTnLst>
                                    <p:animMotion origin="layout" path="M -9.16667E-6 1.85185E-6 L -9.16667E-6 -0.075 L 0.06996 -0.09676 L 0.21493 -0.22662 L 0.29114 -0.22662 " pathEditMode="relative" ptsTypes="AAAAA">
                                      <p:cBhvr>
                                        <p:cTn id="14" dur="3000" fill="hold"/>
                                        <p:tgtEl>
                                          <p:spTgt spid="92"/>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1" nodeType="clickEffect">
                                  <p:stCondLst>
                                    <p:cond delay="0"/>
                                  </p:stCondLst>
                                  <p:childTnLst>
                                    <p:animMotion origin="layout" path="M 0 0 L -0.0401 -0.01666 L -0.0776 -0.01828 L -0.21996 0.10996 L -0.35121 0.10996 L -0.35 0.20162 " pathEditMode="relative" ptsTypes="AAAAAA">
                                      <p:cBhvr>
                                        <p:cTn id="26" dur="3000" fill="hold"/>
                                        <p:tgtEl>
                                          <p:spTgt spid="3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2" grpId="1" animBg="1"/>
      <p:bldP spid="29" grpId="0" animBg="1"/>
      <p:bldP spid="30" grpId="0"/>
      <p:bldP spid="31" grpId="0" animBg="1"/>
      <p:bldP spid="32" grpId="0"/>
      <p:bldP spid="33" grpId="0" animBg="1"/>
      <p:bldP spid="3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ChangeArrowheads="1"/>
          </p:cNvSpPr>
          <p:nvPr/>
        </p:nvSpPr>
        <p:spPr bwMode="auto">
          <a:xfrm>
            <a:off x="542290" y="2272983"/>
            <a:ext cx="2613025" cy="1053147"/>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452611" name="Rectangle 3"/>
          <p:cNvSpPr>
            <a:spLocks noChangeArrowheads="1"/>
          </p:cNvSpPr>
          <p:nvPr/>
        </p:nvSpPr>
        <p:spPr bwMode="auto">
          <a:xfrm>
            <a:off x="542290" y="1864995"/>
            <a:ext cx="2614613" cy="390525"/>
          </a:xfrm>
          <a:prstGeom prst="rect">
            <a:avLst/>
          </a:prstGeom>
          <a:solidFill>
            <a:srgbClr val="124A91"/>
          </a:solidFill>
          <a:ln w="3175">
            <a:solidFill>
              <a:srgbClr val="B3B3B3"/>
            </a:solidFill>
            <a:miter lim="800000"/>
            <a:headEnd/>
            <a:tailEnd/>
          </a:ln>
          <a:effectLst/>
        </p:spPr>
        <p:txBody>
          <a:bodyPr wrap="none" anchor="ctr"/>
          <a:lstStyle/>
          <a:p>
            <a:pPr algn="ctr"/>
            <a:r>
              <a:rPr lang="en-US" sz="1600" b="1" dirty="0" smtClean="0">
                <a:solidFill>
                  <a:schemeClr val="bg1"/>
                </a:solidFill>
                <a:latin typeface="Helvetica" pitchFamily="34" charset="0"/>
                <a:cs typeface="Helvetica" pitchFamily="34" charset="0"/>
              </a:rPr>
              <a:t>Linux</a:t>
            </a:r>
            <a:endParaRPr lang="en-US" sz="1600" b="1" dirty="0">
              <a:solidFill>
                <a:schemeClr val="bg1"/>
              </a:solidFill>
              <a:latin typeface="Helvetica" pitchFamily="34" charset="0"/>
              <a:cs typeface="Helvetica" pitchFamily="34" charset="0"/>
            </a:endParaRPr>
          </a:p>
        </p:txBody>
      </p:sp>
      <p:sp>
        <p:nvSpPr>
          <p:cNvPr id="452612" name="Rectangle 4"/>
          <p:cNvSpPr>
            <a:spLocks noChangeArrowheads="1"/>
          </p:cNvSpPr>
          <p:nvPr/>
        </p:nvSpPr>
        <p:spPr bwMode="auto">
          <a:xfrm>
            <a:off x="661353" y="2358708"/>
            <a:ext cx="2379027" cy="684803"/>
          </a:xfrm>
          <a:prstGeom prst="rect">
            <a:avLst/>
          </a:prstGeom>
          <a:noFill/>
          <a:ln w="12700">
            <a:noFill/>
            <a:miter lim="800000"/>
            <a:headEnd/>
            <a:tailEnd/>
          </a:ln>
          <a:effectLst/>
        </p:spPr>
        <p:txBody>
          <a:bodyPr wrap="square" lIns="90487" tIns="44450" rIns="90487" bIns="44450">
            <a:spAutoFit/>
          </a:bodyPr>
          <a:lstStyle/>
          <a:p>
            <a:pPr marL="168275" indent="-168275">
              <a:spcBef>
                <a:spcPts val="800"/>
              </a:spcBef>
            </a:pPr>
            <a:r>
              <a:rPr lang="en-US" sz="1600" b="1" dirty="0" smtClean="0">
                <a:latin typeface="Helvetica" pitchFamily="34" charset="0"/>
                <a:cs typeface="Helvetica" pitchFamily="34" charset="0"/>
              </a:rPr>
              <a:t>Typical                     1:1</a:t>
            </a:r>
          </a:p>
          <a:p>
            <a:pPr marL="168275" indent="-168275">
              <a:spcBef>
                <a:spcPts val="800"/>
              </a:spcBef>
            </a:pPr>
            <a:r>
              <a:rPr lang="en-US" sz="1600" b="1" dirty="0" smtClean="0">
                <a:latin typeface="Helvetica" pitchFamily="34" charset="0"/>
                <a:cs typeface="Helvetica" pitchFamily="34" charset="0"/>
              </a:rPr>
              <a:t>Exceptional             1:8</a:t>
            </a:r>
            <a:endParaRPr lang="en-US" sz="1600" b="1" dirty="0">
              <a:latin typeface="Helvetica" pitchFamily="34" charset="0"/>
              <a:cs typeface="Helvetica" pitchFamily="34" charset="0"/>
            </a:endParaRPr>
          </a:p>
        </p:txBody>
      </p:sp>
      <p:sp>
        <p:nvSpPr>
          <p:cNvPr id="452613" name="Rectangle 5"/>
          <p:cNvSpPr>
            <a:spLocks noGrp="1" noChangeArrowheads="1"/>
          </p:cNvSpPr>
          <p:nvPr>
            <p:ph type="title"/>
          </p:nvPr>
        </p:nvSpPr>
        <p:spPr/>
        <p:txBody>
          <a:bodyPr/>
          <a:lstStyle/>
          <a:p>
            <a:r>
              <a:rPr lang="en-US" dirty="0" smtClean="0"/>
              <a:t>BlueGene Debugging Vs. Traditional OSs</a:t>
            </a:r>
            <a:endParaRPr lang="en-US" dirty="0"/>
          </a:p>
        </p:txBody>
      </p:sp>
      <p:sp>
        <p:nvSpPr>
          <p:cNvPr id="452615" name="Rectangle 7"/>
          <p:cNvSpPr>
            <a:spLocks noChangeArrowheads="1"/>
          </p:cNvSpPr>
          <p:nvPr/>
        </p:nvSpPr>
        <p:spPr bwMode="auto">
          <a:xfrm>
            <a:off x="3231515" y="2272983"/>
            <a:ext cx="2613025" cy="1053147"/>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452616" name="Rectangle 8"/>
          <p:cNvSpPr>
            <a:spLocks noChangeArrowheads="1"/>
          </p:cNvSpPr>
          <p:nvPr/>
        </p:nvSpPr>
        <p:spPr bwMode="auto">
          <a:xfrm>
            <a:off x="3231515" y="1864995"/>
            <a:ext cx="2614613" cy="390525"/>
          </a:xfrm>
          <a:prstGeom prst="rect">
            <a:avLst/>
          </a:prstGeom>
          <a:solidFill>
            <a:srgbClr val="124A91"/>
          </a:solidFill>
          <a:ln w="3175">
            <a:solidFill>
              <a:srgbClr val="B3B3B3"/>
            </a:solidFill>
            <a:miter lim="800000"/>
            <a:headEnd/>
            <a:tailEnd/>
          </a:ln>
          <a:effectLst/>
        </p:spPr>
        <p:txBody>
          <a:bodyPr wrap="none" anchor="ctr"/>
          <a:lstStyle/>
          <a:p>
            <a:pPr algn="ctr"/>
            <a:r>
              <a:rPr lang="en-US" sz="1600" b="1" dirty="0" smtClean="0">
                <a:solidFill>
                  <a:schemeClr val="bg1"/>
                </a:solidFill>
                <a:latin typeface="Helvetica" pitchFamily="34" charset="0"/>
                <a:cs typeface="Helvetica" pitchFamily="34" charset="0"/>
              </a:rPr>
              <a:t>BG/L or BG/P</a:t>
            </a:r>
            <a:endParaRPr lang="en-US" sz="1600" b="1" dirty="0">
              <a:solidFill>
                <a:schemeClr val="bg1"/>
              </a:solidFill>
              <a:latin typeface="Helvetica" pitchFamily="34" charset="0"/>
              <a:cs typeface="Helvetica" pitchFamily="34" charset="0"/>
            </a:endParaRPr>
          </a:p>
        </p:txBody>
      </p:sp>
      <p:sp>
        <p:nvSpPr>
          <p:cNvPr id="452617" name="Rectangle 9"/>
          <p:cNvSpPr>
            <a:spLocks noChangeArrowheads="1"/>
          </p:cNvSpPr>
          <p:nvPr/>
        </p:nvSpPr>
        <p:spPr bwMode="auto">
          <a:xfrm>
            <a:off x="5919153" y="2272983"/>
            <a:ext cx="2613025" cy="1053147"/>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452618" name="Rectangle 10"/>
          <p:cNvSpPr>
            <a:spLocks noChangeArrowheads="1"/>
          </p:cNvSpPr>
          <p:nvPr/>
        </p:nvSpPr>
        <p:spPr bwMode="auto">
          <a:xfrm>
            <a:off x="5919153" y="1864995"/>
            <a:ext cx="2614612" cy="390525"/>
          </a:xfrm>
          <a:prstGeom prst="rect">
            <a:avLst/>
          </a:prstGeom>
          <a:solidFill>
            <a:srgbClr val="124A91"/>
          </a:solidFill>
          <a:ln w="3175">
            <a:solidFill>
              <a:srgbClr val="B3B3B3"/>
            </a:solidFill>
            <a:miter lim="800000"/>
            <a:headEnd/>
            <a:tailEnd/>
          </a:ln>
          <a:effectLst/>
        </p:spPr>
        <p:txBody>
          <a:bodyPr wrap="none" anchor="ctr"/>
          <a:lstStyle/>
          <a:p>
            <a:pPr algn="ctr"/>
            <a:r>
              <a:rPr lang="en-US" sz="1600" b="1" dirty="0" smtClean="0">
                <a:solidFill>
                  <a:schemeClr val="bg1"/>
                </a:solidFill>
                <a:latin typeface="Helvetica" pitchFamily="34" charset="0"/>
                <a:cs typeface="Helvetica" pitchFamily="34" charset="0"/>
              </a:rPr>
              <a:t>BG/Q</a:t>
            </a:r>
            <a:endParaRPr lang="en-US" sz="1600" b="1" dirty="0">
              <a:solidFill>
                <a:schemeClr val="bg1"/>
              </a:solidFill>
              <a:latin typeface="Helvetica" pitchFamily="34" charset="0"/>
              <a:cs typeface="Helvetica" pitchFamily="34" charset="0"/>
            </a:endParaRPr>
          </a:p>
        </p:txBody>
      </p:sp>
      <p:sp>
        <p:nvSpPr>
          <p:cNvPr id="11" name="Rectangle 4"/>
          <p:cNvSpPr>
            <a:spLocks noChangeArrowheads="1"/>
          </p:cNvSpPr>
          <p:nvPr/>
        </p:nvSpPr>
        <p:spPr bwMode="auto">
          <a:xfrm>
            <a:off x="3374073" y="2351088"/>
            <a:ext cx="2379027" cy="684803"/>
          </a:xfrm>
          <a:prstGeom prst="rect">
            <a:avLst/>
          </a:prstGeom>
          <a:noFill/>
          <a:ln w="12700">
            <a:noFill/>
            <a:miter lim="800000"/>
            <a:headEnd/>
            <a:tailEnd/>
          </a:ln>
          <a:effectLst/>
        </p:spPr>
        <p:txBody>
          <a:bodyPr wrap="square" lIns="90487" tIns="44450" rIns="90487" bIns="44450">
            <a:spAutoFit/>
          </a:bodyPr>
          <a:lstStyle/>
          <a:p>
            <a:pPr marL="168275" indent="-168275">
              <a:spcBef>
                <a:spcPts val="800"/>
              </a:spcBef>
            </a:pPr>
            <a:r>
              <a:rPr lang="en-US" sz="1600" b="1" dirty="0" smtClean="0">
                <a:latin typeface="Helvetica" pitchFamily="34" charset="0"/>
                <a:cs typeface="Helvetica" pitchFamily="34" charset="0"/>
              </a:rPr>
              <a:t>BGL                     1:256</a:t>
            </a:r>
          </a:p>
          <a:p>
            <a:pPr marL="168275" indent="-168275">
              <a:spcBef>
                <a:spcPts val="800"/>
              </a:spcBef>
            </a:pPr>
            <a:r>
              <a:rPr lang="en-US" sz="1600" b="1" dirty="0" smtClean="0">
                <a:latin typeface="Helvetica" pitchFamily="34" charset="0"/>
                <a:cs typeface="Helvetica" pitchFamily="34" charset="0"/>
              </a:rPr>
              <a:t>Dawn                   1:128</a:t>
            </a:r>
          </a:p>
        </p:txBody>
      </p:sp>
      <p:sp>
        <p:nvSpPr>
          <p:cNvPr id="13" name="Rectangle 3"/>
          <p:cNvSpPr>
            <a:spLocks noGrp="1" noChangeArrowheads="1"/>
          </p:cNvSpPr>
          <p:nvPr>
            <p:ph idx="1"/>
          </p:nvPr>
        </p:nvSpPr>
        <p:spPr>
          <a:xfrm>
            <a:off x="533400" y="1303020"/>
            <a:ext cx="8077200" cy="617220"/>
          </a:xfrm>
        </p:spPr>
        <p:txBody>
          <a:bodyPr/>
          <a:lstStyle/>
          <a:p>
            <a:r>
              <a:rPr kumimoji="1" lang="en-US" dirty="0" smtClean="0"/>
              <a:t>Ratio of debug servers to debugee processes:</a:t>
            </a:r>
            <a:endParaRPr kumimoji="1" lang="en-US" dirty="0"/>
          </a:p>
        </p:txBody>
      </p:sp>
      <p:sp>
        <p:nvSpPr>
          <p:cNvPr id="14" name="Rectangle 3"/>
          <p:cNvSpPr txBox="1">
            <a:spLocks noChangeArrowheads="1"/>
          </p:cNvSpPr>
          <p:nvPr/>
        </p:nvSpPr>
        <p:spPr bwMode="auto">
          <a:xfrm>
            <a:off x="537210" y="3455670"/>
            <a:ext cx="8077200" cy="617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124A91"/>
              </a:buClr>
              <a:buSzTx/>
              <a:buFont typeface="Wingdings" pitchFamily="1" charset="2"/>
              <a:buChar char="§"/>
              <a:tabLst/>
              <a:defRPr/>
            </a:pPr>
            <a:r>
              <a:rPr kumimoji="1" lang="en-US" sz="2400" b="0" i="0" u="none" strike="noStrike" kern="0" cap="none" spc="0" normalizeH="0" baseline="0" noProof="0" dirty="0" smtClean="0">
                <a:ln>
                  <a:noFill/>
                </a:ln>
                <a:solidFill>
                  <a:schemeClr val="tx1"/>
                </a:solidFill>
                <a:effectLst/>
                <a:uLnTx/>
                <a:uFillTx/>
                <a:latin typeface="+mn-lt"/>
                <a:ea typeface="+mn-ea"/>
                <a:cs typeface="+mn-cs"/>
              </a:rPr>
              <a:t>Speed of debug</a:t>
            </a:r>
            <a:r>
              <a:rPr kumimoji="1" lang="en-US" sz="2400" b="0" i="0" u="none" strike="noStrike" kern="0" cap="none" spc="0" normalizeH="0" noProof="0" dirty="0" smtClean="0">
                <a:ln>
                  <a:noFill/>
                </a:ln>
                <a:solidFill>
                  <a:schemeClr val="tx1"/>
                </a:solidFill>
                <a:effectLst/>
                <a:uLnTx/>
                <a:uFillTx/>
                <a:latin typeface="+mn-lt"/>
                <a:ea typeface="+mn-ea"/>
                <a:cs typeface="+mn-cs"/>
              </a:rPr>
              <a:t> interface operations</a:t>
            </a:r>
            <a:r>
              <a:rPr kumimoji="1" lang="en-US" sz="2400" b="0" i="0" u="none" strike="noStrike" kern="0" cap="none" spc="0" normalizeH="0" baseline="0" noProof="0" dirty="0" smtClean="0">
                <a:ln>
                  <a:noFill/>
                </a:ln>
                <a:solidFill>
                  <a:schemeClr val="tx1"/>
                </a:solidFill>
                <a:effectLst/>
                <a:uLnTx/>
                <a:uFillTx/>
                <a:latin typeface="+mn-lt"/>
                <a:ea typeface="+mn-ea"/>
                <a:cs typeface="+mn-cs"/>
              </a:rPr>
              <a:t>:</a:t>
            </a:r>
          </a:p>
        </p:txBody>
      </p:sp>
      <p:sp>
        <p:nvSpPr>
          <p:cNvPr id="15" name="Rectangle 2"/>
          <p:cNvSpPr>
            <a:spLocks noChangeArrowheads="1"/>
          </p:cNvSpPr>
          <p:nvPr/>
        </p:nvSpPr>
        <p:spPr bwMode="auto">
          <a:xfrm>
            <a:off x="557530" y="4391343"/>
            <a:ext cx="2613025" cy="1053147"/>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16" name="Rectangle 3"/>
          <p:cNvSpPr>
            <a:spLocks noChangeArrowheads="1"/>
          </p:cNvSpPr>
          <p:nvPr/>
        </p:nvSpPr>
        <p:spPr bwMode="auto">
          <a:xfrm>
            <a:off x="557530" y="3983355"/>
            <a:ext cx="2614613" cy="390525"/>
          </a:xfrm>
          <a:prstGeom prst="rect">
            <a:avLst/>
          </a:prstGeom>
          <a:solidFill>
            <a:srgbClr val="124A91"/>
          </a:solidFill>
          <a:ln w="3175">
            <a:solidFill>
              <a:srgbClr val="B3B3B3"/>
            </a:solidFill>
            <a:miter lim="800000"/>
            <a:headEnd/>
            <a:tailEnd/>
          </a:ln>
          <a:effectLst/>
        </p:spPr>
        <p:txBody>
          <a:bodyPr wrap="none" anchor="ctr"/>
          <a:lstStyle/>
          <a:p>
            <a:pPr algn="ctr"/>
            <a:r>
              <a:rPr lang="en-US" sz="1600" b="1" dirty="0" smtClean="0">
                <a:solidFill>
                  <a:schemeClr val="bg1"/>
                </a:solidFill>
                <a:latin typeface="Helvetica" pitchFamily="34" charset="0"/>
                <a:cs typeface="Helvetica" pitchFamily="34" charset="0"/>
              </a:rPr>
              <a:t>Linux</a:t>
            </a:r>
            <a:endParaRPr lang="en-US" sz="1600" b="1" dirty="0">
              <a:solidFill>
                <a:schemeClr val="bg1"/>
              </a:solidFill>
              <a:latin typeface="Helvetica" pitchFamily="34" charset="0"/>
              <a:cs typeface="Helvetica" pitchFamily="34" charset="0"/>
            </a:endParaRPr>
          </a:p>
        </p:txBody>
      </p:sp>
      <p:sp>
        <p:nvSpPr>
          <p:cNvPr id="17" name="Rectangle 4"/>
          <p:cNvSpPr>
            <a:spLocks noChangeArrowheads="1"/>
          </p:cNvSpPr>
          <p:nvPr/>
        </p:nvSpPr>
        <p:spPr bwMode="auto">
          <a:xfrm>
            <a:off x="676593" y="4477068"/>
            <a:ext cx="2379027" cy="684803"/>
          </a:xfrm>
          <a:prstGeom prst="rect">
            <a:avLst/>
          </a:prstGeom>
          <a:noFill/>
          <a:ln w="12700">
            <a:noFill/>
            <a:miter lim="800000"/>
            <a:headEnd/>
            <a:tailEnd/>
          </a:ln>
          <a:effectLst/>
        </p:spPr>
        <p:txBody>
          <a:bodyPr wrap="square" lIns="90487" tIns="44450" rIns="90487" bIns="44450">
            <a:spAutoFit/>
          </a:bodyPr>
          <a:lstStyle/>
          <a:p>
            <a:pPr marL="168275" indent="-168275" algn="ctr">
              <a:spcBef>
                <a:spcPts val="800"/>
              </a:spcBef>
            </a:pPr>
            <a:r>
              <a:rPr lang="en-US" sz="1600" b="1" dirty="0" smtClean="0">
                <a:latin typeface="Helvetica" pitchFamily="34" charset="0"/>
                <a:cs typeface="Helvetica" pitchFamily="34" charset="0"/>
              </a:rPr>
              <a:t>Half a microsecond</a:t>
            </a:r>
          </a:p>
          <a:p>
            <a:pPr marL="168275" indent="-168275" algn="ctr">
              <a:spcBef>
                <a:spcPts val="800"/>
              </a:spcBef>
            </a:pPr>
            <a:r>
              <a:rPr lang="en-US" sz="1600" b="1" dirty="0" smtClean="0">
                <a:latin typeface="Helvetica" pitchFamily="34" charset="0"/>
                <a:cs typeface="Helvetica" pitchFamily="34" charset="0"/>
              </a:rPr>
              <a:t>(speed of syscall)</a:t>
            </a:r>
            <a:endParaRPr lang="en-US" sz="1600" b="1" dirty="0">
              <a:latin typeface="Helvetica" pitchFamily="34" charset="0"/>
              <a:cs typeface="Helvetica" pitchFamily="34" charset="0"/>
            </a:endParaRPr>
          </a:p>
        </p:txBody>
      </p:sp>
      <p:sp>
        <p:nvSpPr>
          <p:cNvPr id="18" name="Rectangle 7"/>
          <p:cNvSpPr>
            <a:spLocks noChangeArrowheads="1"/>
          </p:cNvSpPr>
          <p:nvPr/>
        </p:nvSpPr>
        <p:spPr bwMode="auto">
          <a:xfrm>
            <a:off x="3246755" y="4391343"/>
            <a:ext cx="2613025" cy="1053147"/>
          </a:xfrm>
          <a:prstGeom prst="rect">
            <a:avLst/>
          </a:prstGeom>
          <a:solidFill>
            <a:srgbClr val="D6DDE9"/>
          </a:solidFill>
          <a:ln w="3175">
            <a:solidFill>
              <a:srgbClr val="B3B3B3"/>
            </a:solidFill>
            <a:miter lim="800000"/>
            <a:headEnd/>
            <a:tailEnd/>
          </a:ln>
          <a:effectLst>
            <a:outerShdw dist="17961" dir="2700000" algn="ctr" rotWithShape="0">
              <a:srgbClr val="B3B3B3"/>
            </a:outerShdw>
          </a:effectLst>
        </p:spPr>
        <p:txBody>
          <a:bodyPr wrap="none" anchor="ctr"/>
          <a:lstStyle/>
          <a:p>
            <a:endParaRPr lang="en-US" dirty="0"/>
          </a:p>
        </p:txBody>
      </p:sp>
      <p:sp>
        <p:nvSpPr>
          <p:cNvPr id="19" name="Rectangle 8"/>
          <p:cNvSpPr>
            <a:spLocks noChangeArrowheads="1"/>
          </p:cNvSpPr>
          <p:nvPr/>
        </p:nvSpPr>
        <p:spPr bwMode="auto">
          <a:xfrm>
            <a:off x="3246755" y="3983355"/>
            <a:ext cx="2614613" cy="390525"/>
          </a:xfrm>
          <a:prstGeom prst="rect">
            <a:avLst/>
          </a:prstGeom>
          <a:solidFill>
            <a:srgbClr val="124A91"/>
          </a:solidFill>
          <a:ln w="3175">
            <a:solidFill>
              <a:srgbClr val="B3B3B3"/>
            </a:solidFill>
            <a:miter lim="800000"/>
            <a:headEnd/>
            <a:tailEnd/>
          </a:ln>
          <a:effectLst/>
        </p:spPr>
        <p:txBody>
          <a:bodyPr wrap="none" anchor="ctr"/>
          <a:lstStyle/>
          <a:p>
            <a:pPr algn="ctr"/>
            <a:r>
              <a:rPr lang="en-US" sz="1600" b="1" dirty="0" smtClean="0">
                <a:solidFill>
                  <a:schemeClr val="bg1"/>
                </a:solidFill>
                <a:latin typeface="Helvetica" pitchFamily="34" charset="0"/>
                <a:cs typeface="Helvetica" pitchFamily="34" charset="0"/>
              </a:rPr>
              <a:t>BG/L or BG/P</a:t>
            </a:r>
            <a:endParaRPr lang="en-US" sz="1600" b="1" dirty="0">
              <a:solidFill>
                <a:schemeClr val="bg1"/>
              </a:solidFill>
              <a:latin typeface="Helvetica" pitchFamily="34" charset="0"/>
              <a:cs typeface="Helvetica" pitchFamily="34" charset="0"/>
            </a:endParaRPr>
          </a:p>
        </p:txBody>
      </p:sp>
      <p:sp>
        <p:nvSpPr>
          <p:cNvPr id="22" name="Rectangle 4"/>
          <p:cNvSpPr>
            <a:spLocks noChangeArrowheads="1"/>
          </p:cNvSpPr>
          <p:nvPr/>
        </p:nvSpPr>
        <p:spPr bwMode="auto">
          <a:xfrm>
            <a:off x="3200400" y="4469448"/>
            <a:ext cx="2731770" cy="931024"/>
          </a:xfrm>
          <a:prstGeom prst="rect">
            <a:avLst/>
          </a:prstGeom>
          <a:noFill/>
          <a:ln w="12700">
            <a:noFill/>
            <a:miter lim="800000"/>
            <a:headEnd/>
            <a:tailEnd/>
          </a:ln>
          <a:effectLst/>
        </p:spPr>
        <p:txBody>
          <a:bodyPr wrap="square" lIns="90487" tIns="44450" rIns="90487" bIns="44450">
            <a:spAutoFit/>
          </a:bodyPr>
          <a:lstStyle/>
          <a:p>
            <a:pPr marL="168275" indent="-168275" algn="ctr">
              <a:spcBef>
                <a:spcPts val="800"/>
              </a:spcBef>
            </a:pPr>
            <a:r>
              <a:rPr lang="en-US" sz="1600" b="1" dirty="0" smtClean="0">
                <a:latin typeface="Helvetica" pitchFamily="34" charset="0"/>
                <a:cs typeface="Helvetica" pitchFamily="34" charset="0"/>
              </a:rPr>
              <a:t>Hundreds of microseconds</a:t>
            </a:r>
          </a:p>
          <a:p>
            <a:pPr marL="168275" indent="-168275" algn="ctr">
              <a:spcBef>
                <a:spcPts val="800"/>
              </a:spcBef>
            </a:pPr>
            <a:r>
              <a:rPr lang="en-US" sz="1600" b="1" dirty="0" smtClean="0">
                <a:latin typeface="Helvetica" pitchFamily="34" charset="0"/>
                <a:cs typeface="Helvetica" pitchFamily="34" charset="0"/>
              </a:rPr>
              <a:t>(speed of network)</a:t>
            </a:r>
          </a:p>
        </p:txBody>
      </p:sp>
      <p:sp>
        <p:nvSpPr>
          <p:cNvPr id="23" name="Explosion 1 22"/>
          <p:cNvSpPr/>
          <p:nvPr/>
        </p:nvSpPr>
        <p:spPr bwMode="auto">
          <a:xfrm>
            <a:off x="7382435" y="2124636"/>
            <a:ext cx="1129553" cy="864394"/>
          </a:xfrm>
          <a:prstGeom prst="irregularSeal1">
            <a:avLst/>
          </a:prstGeom>
          <a:solidFill>
            <a:srgbClr val="FF7C8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0" i="0" u="none" strike="noStrike" cap="none" normalizeH="0" baseline="0" smtClean="0">
              <a:ln>
                <a:noFill/>
              </a:ln>
              <a:solidFill>
                <a:srgbClr val="0039A6"/>
              </a:solidFill>
              <a:effectLst/>
              <a:latin typeface="Impact" pitchFamily="34" charset="0"/>
              <a:ea typeface="ＭＳ Ｐゴシック" pitchFamily="-80" charset="-128"/>
            </a:endParaRPr>
          </a:p>
        </p:txBody>
      </p:sp>
      <p:sp>
        <p:nvSpPr>
          <p:cNvPr id="12" name="Rectangle 4"/>
          <p:cNvSpPr>
            <a:spLocks noChangeArrowheads="1"/>
          </p:cNvSpPr>
          <p:nvPr/>
        </p:nvSpPr>
        <p:spPr bwMode="auto">
          <a:xfrm>
            <a:off x="6029643" y="2354898"/>
            <a:ext cx="2379027" cy="335989"/>
          </a:xfrm>
          <a:prstGeom prst="rect">
            <a:avLst/>
          </a:prstGeom>
          <a:noFill/>
          <a:ln w="12700">
            <a:noFill/>
            <a:miter lim="800000"/>
            <a:headEnd/>
            <a:tailEnd/>
          </a:ln>
          <a:effectLst/>
        </p:spPr>
        <p:txBody>
          <a:bodyPr wrap="square" lIns="90487" tIns="44450" rIns="90487" bIns="44450">
            <a:spAutoFit/>
          </a:bodyPr>
          <a:lstStyle/>
          <a:p>
            <a:pPr marL="168275" indent="-168275">
              <a:spcBef>
                <a:spcPts val="800"/>
              </a:spcBef>
            </a:pPr>
            <a:r>
              <a:rPr lang="en-US" sz="1600" b="1" dirty="0" smtClean="0">
                <a:latin typeface="Helvetica" pitchFamily="34" charset="0"/>
                <a:cs typeface="Helvetica" pitchFamily="34" charset="0"/>
              </a:rPr>
              <a:t>Sequoia             1:8192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Serial Operations are Not Feasible</a:t>
            </a:r>
            <a:endParaRPr lang="en-US" dirty="0"/>
          </a:p>
        </p:txBody>
      </p:sp>
      <p:sp>
        <p:nvSpPr>
          <p:cNvPr id="8" name="modem"/>
          <p:cNvSpPr>
            <a:spLocks noEditPoints="1" noChangeArrowheads="1"/>
          </p:cNvSpPr>
          <p:nvPr/>
        </p:nvSpPr>
        <p:spPr bwMode="auto">
          <a:xfrm>
            <a:off x="2166257" y="1383030"/>
            <a:ext cx="3291568" cy="1884680"/>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cxnSp>
        <p:nvCxnSpPr>
          <p:cNvPr id="17" name="Straight Connector 16"/>
          <p:cNvCxnSpPr>
            <a:endCxn id="72" idx="3"/>
          </p:cNvCxnSpPr>
          <p:nvPr/>
        </p:nvCxnSpPr>
        <p:spPr bwMode="auto">
          <a:xfrm rot="10800000" flipV="1">
            <a:off x="5421096" y="1306286"/>
            <a:ext cx="1331397" cy="8813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a:endCxn id="72" idx="3"/>
          </p:cNvCxnSpPr>
          <p:nvPr/>
        </p:nvCxnSpPr>
        <p:spPr bwMode="auto">
          <a:xfrm rot="10800000" flipV="1">
            <a:off x="5421096" y="2100936"/>
            <a:ext cx="1328049" cy="8669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a:endCxn id="72" idx="3"/>
          </p:cNvCxnSpPr>
          <p:nvPr/>
        </p:nvCxnSpPr>
        <p:spPr bwMode="auto">
          <a:xfrm rot="10800000">
            <a:off x="5421096" y="2187634"/>
            <a:ext cx="1328049" cy="7079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a:endCxn id="72" idx="3"/>
          </p:cNvCxnSpPr>
          <p:nvPr/>
        </p:nvCxnSpPr>
        <p:spPr bwMode="auto">
          <a:xfrm rot="16200000" flipV="1">
            <a:off x="5329205" y="2279525"/>
            <a:ext cx="1503455" cy="131967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 name="Group 37"/>
          <p:cNvGrpSpPr/>
          <p:nvPr/>
        </p:nvGrpSpPr>
        <p:grpSpPr>
          <a:xfrm>
            <a:off x="6753245" y="792755"/>
            <a:ext cx="1461115" cy="1238514"/>
            <a:chOff x="6753245" y="1010475"/>
            <a:chExt cx="1461115" cy="1238514"/>
          </a:xfrm>
        </p:grpSpPr>
        <p:cxnSp>
          <p:nvCxnSpPr>
            <p:cNvPr id="11" name="Straight Connector 10"/>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0"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grpSp>
        <p:nvGrpSpPr>
          <p:cNvPr id="4" name="Group 38"/>
          <p:cNvGrpSpPr/>
          <p:nvPr/>
        </p:nvGrpSpPr>
        <p:grpSpPr>
          <a:xfrm>
            <a:off x="6753245" y="1589045"/>
            <a:ext cx="1461115" cy="1238514"/>
            <a:chOff x="6753245" y="1010475"/>
            <a:chExt cx="1461115" cy="1238514"/>
          </a:xfrm>
        </p:grpSpPr>
        <p:cxnSp>
          <p:nvCxnSpPr>
            <p:cNvPr id="40" name="Straight Connector 39"/>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1"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grpSp>
        <p:nvGrpSpPr>
          <p:cNvPr id="5" name="Group 41"/>
          <p:cNvGrpSpPr/>
          <p:nvPr/>
        </p:nvGrpSpPr>
        <p:grpSpPr>
          <a:xfrm>
            <a:off x="6753245" y="2385335"/>
            <a:ext cx="1461115" cy="1238514"/>
            <a:chOff x="6753245" y="1010475"/>
            <a:chExt cx="1461115" cy="1238514"/>
          </a:xfrm>
        </p:grpSpPr>
        <p:cxnSp>
          <p:nvCxnSpPr>
            <p:cNvPr id="43" name="Straight Connector 42"/>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4"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grpSp>
        <p:nvGrpSpPr>
          <p:cNvPr id="6" name="Group 44"/>
          <p:cNvGrpSpPr/>
          <p:nvPr/>
        </p:nvGrpSpPr>
        <p:grpSpPr>
          <a:xfrm>
            <a:off x="6753245" y="3181625"/>
            <a:ext cx="1461115" cy="1238514"/>
            <a:chOff x="6753245" y="1010475"/>
            <a:chExt cx="1461115" cy="1238514"/>
          </a:xfrm>
        </p:grpSpPr>
        <p:cxnSp>
          <p:nvCxnSpPr>
            <p:cNvPr id="46" name="Straight Connector 45"/>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7"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sp>
        <p:nvSpPr>
          <p:cNvPr id="71" name="Rectangle 3"/>
          <p:cNvSpPr>
            <a:spLocks noGrp="1" noChangeArrowheads="1"/>
          </p:cNvSpPr>
          <p:nvPr>
            <p:ph idx="1"/>
          </p:nvPr>
        </p:nvSpPr>
        <p:spPr>
          <a:xfrm>
            <a:off x="478972" y="4171950"/>
            <a:ext cx="8077200" cy="2045970"/>
          </a:xfrm>
        </p:spPr>
        <p:txBody>
          <a:bodyPr/>
          <a:lstStyle/>
          <a:p>
            <a:r>
              <a:rPr kumimoji="1" lang="en-US" dirty="0" smtClean="0"/>
              <a:t>Currently ~0.3 seconds to start-up one dynamically linked “Hello World” under debugger</a:t>
            </a:r>
          </a:p>
          <a:p>
            <a:pPr lvl="1"/>
            <a:r>
              <a:rPr kumimoji="1" lang="en-US" dirty="0" smtClean="0"/>
              <a:t>Estimate 41 minutes to serially start 8192 “Hello Worlds”</a:t>
            </a:r>
          </a:p>
          <a:p>
            <a:r>
              <a:rPr kumimoji="1" lang="en-US" dirty="0" smtClean="0"/>
              <a:t>Debuggers traditional operate this way</a:t>
            </a:r>
          </a:p>
          <a:p>
            <a:pPr>
              <a:buNone/>
            </a:pPr>
            <a:endParaRPr kumimoji="1" lang="en-US" dirty="0"/>
          </a:p>
        </p:txBody>
      </p:sp>
      <p:sp>
        <p:nvSpPr>
          <p:cNvPr id="72" name="TextBox 71"/>
          <p:cNvSpPr txBox="1"/>
          <p:nvPr/>
        </p:nvSpPr>
        <p:spPr>
          <a:xfrm>
            <a:off x="3668495" y="2002968"/>
            <a:ext cx="1752600" cy="369332"/>
          </a:xfrm>
          <a:prstGeom prst="rect">
            <a:avLst/>
          </a:prstGeom>
          <a:solidFill>
            <a:schemeClr val="bg2">
              <a:lumMod val="75000"/>
            </a:schemeClr>
          </a:solidFill>
          <a:ln>
            <a:solidFill>
              <a:schemeClr val="tx1"/>
            </a:solidFill>
          </a:ln>
        </p:spPr>
        <p:txBody>
          <a:bodyPr wrap="square" rtlCol="0">
            <a:spAutoFit/>
          </a:bodyPr>
          <a:lstStyle/>
          <a:p>
            <a:pPr algn="r"/>
            <a:r>
              <a:rPr lang="en-US" sz="1800" b="1" dirty="0" smtClean="0">
                <a:solidFill>
                  <a:schemeClr val="bg1"/>
                </a:solidFill>
                <a:latin typeface="Helvetica" pitchFamily="34" charset="0"/>
                <a:cs typeface="Helvetica" pitchFamily="34" charset="0"/>
              </a:rPr>
              <a:t>CIOD Process</a:t>
            </a:r>
            <a:endParaRPr lang="en-US" sz="1800" b="1" dirty="0">
              <a:solidFill>
                <a:schemeClr val="bg1"/>
              </a:solidFill>
              <a:latin typeface="Helvetica" pitchFamily="34" charset="0"/>
              <a:cs typeface="Helvetica" pitchFamily="34" charset="0"/>
            </a:endParaRPr>
          </a:p>
        </p:txBody>
      </p:sp>
      <p:sp>
        <p:nvSpPr>
          <p:cNvPr id="73" name="TextBox 72"/>
          <p:cNvSpPr txBox="1"/>
          <p:nvPr/>
        </p:nvSpPr>
        <p:spPr>
          <a:xfrm>
            <a:off x="2764981" y="2789526"/>
            <a:ext cx="2656115" cy="369332"/>
          </a:xfrm>
          <a:prstGeom prst="rect">
            <a:avLst/>
          </a:prstGeom>
          <a:solidFill>
            <a:schemeClr val="bg2">
              <a:lumMod val="75000"/>
            </a:schemeClr>
          </a:solidFill>
          <a:ln>
            <a:solidFill>
              <a:schemeClr val="tx1"/>
            </a:solidFill>
          </a:ln>
        </p:spPr>
        <p:txBody>
          <a:bodyPr wrap="square" rtlCol="0">
            <a:spAutoFit/>
          </a:bodyPr>
          <a:lstStyle/>
          <a:p>
            <a:pPr algn="r"/>
            <a:r>
              <a:rPr lang="en-US" sz="1800" b="1" dirty="0" smtClean="0">
                <a:solidFill>
                  <a:schemeClr val="bg1"/>
                </a:solidFill>
                <a:latin typeface="Helvetica" pitchFamily="34" charset="0"/>
                <a:cs typeface="Helvetica" pitchFamily="34" charset="0"/>
              </a:rPr>
              <a:t>Debug Server Process</a:t>
            </a:r>
            <a:endParaRPr lang="en-US" sz="1800" b="1" dirty="0">
              <a:solidFill>
                <a:schemeClr val="bg1"/>
              </a:solidFill>
              <a:latin typeface="Helvetica" pitchFamily="34" charset="0"/>
              <a:cs typeface="Helvetica" pitchFamily="34" charset="0"/>
            </a:endParaRPr>
          </a:p>
        </p:txBody>
      </p:sp>
      <p:sp>
        <p:nvSpPr>
          <p:cNvPr id="79" name="Rectangle 78"/>
          <p:cNvSpPr/>
          <p:nvPr/>
        </p:nvSpPr>
        <p:spPr bwMode="auto">
          <a:xfrm>
            <a:off x="2373086" y="2318657"/>
            <a:ext cx="1099457" cy="381000"/>
          </a:xfrm>
          <a:prstGeom prst="rect">
            <a:avLst/>
          </a:prstGeom>
          <a:solidFill>
            <a:srgbClr val="C0C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cxnSp>
        <p:nvCxnSpPr>
          <p:cNvPr id="81" name="Straight Arrow Connector 80"/>
          <p:cNvCxnSpPr/>
          <p:nvPr/>
        </p:nvCxnSpPr>
        <p:spPr bwMode="auto">
          <a:xfrm rot="16200000" flipH="1">
            <a:off x="4058867" y="2580261"/>
            <a:ext cx="413425" cy="9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5" name="Straight Arrow Connector 84"/>
          <p:cNvCxnSpPr/>
          <p:nvPr/>
        </p:nvCxnSpPr>
        <p:spPr bwMode="auto">
          <a:xfrm rot="16200000" flipV="1">
            <a:off x="4582521" y="2578624"/>
            <a:ext cx="422359" cy="407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9" name="Rectangle 88"/>
          <p:cNvSpPr/>
          <p:nvPr/>
        </p:nvSpPr>
        <p:spPr bwMode="auto">
          <a:xfrm>
            <a:off x="4246122" y="2383274"/>
            <a:ext cx="914400" cy="19941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pitchFamily="1" charset="0"/>
                <a:ea typeface="ＭＳ Ｐゴシック" pitchFamily="1" charset="-128"/>
              </a:rPr>
              <a:t>pipe</a:t>
            </a:r>
          </a:p>
        </p:txBody>
      </p:sp>
      <p:sp>
        <p:nvSpPr>
          <p:cNvPr id="92" name="Oval 91"/>
          <p:cNvSpPr/>
          <p:nvPr/>
        </p:nvSpPr>
        <p:spPr bwMode="auto">
          <a:xfrm>
            <a:off x="4743450" y="2766060"/>
            <a:ext cx="102870" cy="102870"/>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29" name="Oval 28"/>
          <p:cNvSpPr/>
          <p:nvPr/>
        </p:nvSpPr>
        <p:spPr bwMode="auto">
          <a:xfrm>
            <a:off x="3272790" y="3432810"/>
            <a:ext cx="102870" cy="102870"/>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0" name="TextBox 29"/>
          <p:cNvSpPr txBox="1"/>
          <p:nvPr/>
        </p:nvSpPr>
        <p:spPr>
          <a:xfrm>
            <a:off x="3337560" y="3326130"/>
            <a:ext cx="2057400" cy="338554"/>
          </a:xfrm>
          <a:prstGeom prst="rect">
            <a:avLst/>
          </a:prstGeom>
          <a:noFill/>
        </p:spPr>
        <p:txBody>
          <a:bodyPr wrap="square" rtlCol="0">
            <a:spAutoFit/>
          </a:bodyPr>
          <a:lstStyle/>
          <a:p>
            <a:r>
              <a:rPr lang="en-US" sz="1600" b="1" dirty="0" smtClean="0">
                <a:latin typeface="Helvetica" pitchFamily="34" charset="0"/>
                <a:cs typeface="Helvetica" pitchFamily="34" charset="0"/>
              </a:rPr>
              <a:t>= attach request</a:t>
            </a:r>
            <a:endParaRPr lang="en-US" sz="1600" b="1" dirty="0">
              <a:latin typeface="Helvetica" pitchFamily="34" charset="0"/>
              <a:cs typeface="Helvetica" pitchFamily="34" charset="0"/>
            </a:endParaRPr>
          </a:p>
        </p:txBody>
      </p:sp>
      <p:sp>
        <p:nvSpPr>
          <p:cNvPr id="31" name="Oval 30"/>
          <p:cNvSpPr/>
          <p:nvPr/>
        </p:nvSpPr>
        <p:spPr bwMode="auto">
          <a:xfrm>
            <a:off x="3276600" y="3688080"/>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2" name="TextBox 31"/>
          <p:cNvSpPr txBox="1"/>
          <p:nvPr/>
        </p:nvSpPr>
        <p:spPr>
          <a:xfrm>
            <a:off x="3341370" y="3581400"/>
            <a:ext cx="2057400" cy="338554"/>
          </a:xfrm>
          <a:prstGeom prst="rect">
            <a:avLst/>
          </a:prstGeom>
          <a:noFill/>
        </p:spPr>
        <p:txBody>
          <a:bodyPr wrap="square" rtlCol="0">
            <a:spAutoFit/>
          </a:bodyPr>
          <a:lstStyle/>
          <a:p>
            <a:r>
              <a:rPr lang="en-US" sz="1600" b="1" dirty="0" smtClean="0">
                <a:latin typeface="Helvetica" pitchFamily="34" charset="0"/>
                <a:cs typeface="Helvetica" pitchFamily="34" charset="0"/>
              </a:rPr>
              <a:t>= attach result</a:t>
            </a:r>
            <a:endParaRPr lang="en-US" sz="1600" b="1" dirty="0">
              <a:latin typeface="Helvetica" pitchFamily="34" charset="0"/>
              <a:cs typeface="Helvetica" pitchFamily="34" charset="0"/>
            </a:endParaRPr>
          </a:p>
        </p:txBody>
      </p:sp>
      <p:sp>
        <p:nvSpPr>
          <p:cNvPr id="33" name="Oval 32"/>
          <p:cNvSpPr/>
          <p:nvPr/>
        </p:nvSpPr>
        <p:spPr bwMode="auto">
          <a:xfrm>
            <a:off x="7406640" y="1348740"/>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4" name="Oval 33"/>
          <p:cNvSpPr/>
          <p:nvPr/>
        </p:nvSpPr>
        <p:spPr bwMode="auto">
          <a:xfrm>
            <a:off x="7391865" y="2042904"/>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5" name="Oval 34"/>
          <p:cNvSpPr/>
          <p:nvPr/>
        </p:nvSpPr>
        <p:spPr bwMode="auto">
          <a:xfrm>
            <a:off x="7298938" y="2837615"/>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6" name="Oval 35"/>
          <p:cNvSpPr/>
          <p:nvPr/>
        </p:nvSpPr>
        <p:spPr bwMode="auto">
          <a:xfrm>
            <a:off x="7272918" y="3627865"/>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fill="hold" grpId="0" nodeType="clickEffect">
                                  <p:stCondLst>
                                    <p:cond delay="0"/>
                                  </p:stCondLst>
                                  <p:childTnLst>
                                    <p:animMotion origin="layout" path="M -9.16667E-6 1.85185E-6 L -9.16667E-6 -0.075 L 0.06996 -0.09676 L 0.21493 -0.22662 L 0.29114 -0.22662 " pathEditMode="relative" ptsTypes="AAAAA">
                                      <p:cBhvr>
                                        <p:cTn id="6" dur="2000" fill="hold"/>
                                        <p:tgtEl>
                                          <p:spTgt spid="92"/>
                                        </p:tgtEl>
                                        <p:attrNameLst>
                                          <p:attrName>ppt_x</p:attrName>
                                          <p:attrName>ppt_y</p:attrName>
                                        </p:attrNameLst>
                                      </p:cBhvr>
                                    </p:animMotion>
                                  </p:child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33"/>
                                        </p:tgtEl>
                                        <p:attrNameLst>
                                          <p:attrName>style.visibility</p:attrName>
                                        </p:attrNameLst>
                                      </p:cBhvr>
                                      <p:to>
                                        <p:strVal val="visible"/>
                                      </p:to>
                                    </p:set>
                                  </p:childTnLst>
                                </p:cTn>
                              </p:par>
                            </p:childTnLst>
                          </p:cTn>
                        </p:par>
                        <p:par>
                          <p:cTn id="10" fill="hold">
                            <p:stCondLst>
                              <p:cond delay="2000"/>
                            </p:stCondLst>
                            <p:childTnLst>
                              <p:par>
                                <p:cTn id="11" presetID="0" presetClass="path" presetSubtype="0" accel="50000" decel="50000" fill="hold" grpId="1" nodeType="afterEffect">
                                  <p:stCondLst>
                                    <p:cond delay="0"/>
                                  </p:stCondLst>
                                  <p:childTnLst>
                                    <p:animMotion origin="layout" path="M 0 0 L -0.0401 -0.01666 L -0.0776 -0.01828 L -0.21996 0.10996 L -0.35121 0.10996 L -0.35 0.20162 " pathEditMode="relative" ptsTypes="AAAAAA">
                                      <p:cBhvr>
                                        <p:cTn id="12" dur="2000" fill="hold"/>
                                        <p:tgtEl>
                                          <p:spTgt spid="33"/>
                                        </p:tgtEl>
                                        <p:attrNameLst>
                                          <p:attrName>ppt_x</p:attrName>
                                          <p:attrName>ppt_y</p:attrName>
                                        </p:attrNameLst>
                                      </p:cBhvr>
                                    </p:animMotion>
                                  </p:childTnLst>
                                </p:cTn>
                              </p:par>
                            </p:childTnLst>
                          </p:cTn>
                        </p:par>
                        <p:par>
                          <p:cTn id="13" fill="hold">
                            <p:stCondLst>
                              <p:cond delay="4000"/>
                            </p:stCondLst>
                            <p:childTnLst>
                              <p:par>
                                <p:cTn id="14" presetID="1" presetClass="exit" presetSubtype="0" fill="hold" grpId="2" nodeType="afterEffect">
                                  <p:stCondLst>
                                    <p:cond delay="0"/>
                                  </p:stCondLst>
                                  <p:childTnLst>
                                    <p:set>
                                      <p:cBhvr>
                                        <p:cTn id="15" dur="1" fill="hold">
                                          <p:stCondLst>
                                            <p:cond delay="0"/>
                                          </p:stCondLst>
                                        </p:cTn>
                                        <p:tgtEl>
                                          <p:spTgt spid="33"/>
                                        </p:tgtEl>
                                        <p:attrNameLst>
                                          <p:attrName>style.visibility</p:attrName>
                                        </p:attrNameLst>
                                      </p:cBhvr>
                                      <p:to>
                                        <p:strVal val="hidden"/>
                                      </p:to>
                                    </p:set>
                                  </p:childTnLst>
                                </p:cTn>
                              </p:par>
                            </p:childTnLst>
                          </p:cTn>
                        </p:par>
                        <p:par>
                          <p:cTn id="16" fill="hold">
                            <p:stCondLst>
                              <p:cond delay="4000"/>
                            </p:stCondLst>
                            <p:childTnLst>
                              <p:par>
                                <p:cTn id="17" presetID="0" presetClass="path" presetSubtype="0" accel="50000" decel="50000" fill="hold" grpId="1" nodeType="afterEffect">
                                  <p:stCondLst>
                                    <p:cond delay="0"/>
                                  </p:stCondLst>
                                  <p:childTnLst>
                                    <p:animMotion origin="layout" path="M 0 0 L 0 -0.07986 L 0.21493 -0.10648 L 0.28628 -0.10486 " pathEditMode="relative" ptsTypes="AAAA">
                                      <p:cBhvr>
                                        <p:cTn id="18" dur="2000" fill="hold"/>
                                        <p:tgtEl>
                                          <p:spTgt spid="92"/>
                                        </p:tgtEl>
                                        <p:attrNameLst>
                                          <p:attrName>ppt_x</p:attrName>
                                          <p:attrName>ppt_y</p:attrName>
                                        </p:attrNameLst>
                                      </p:cBhvr>
                                    </p:animMotion>
                                  </p:childTnLst>
                                </p:cTn>
                              </p:par>
                            </p:childTnLst>
                          </p:cTn>
                        </p:par>
                        <p:par>
                          <p:cTn id="19" fill="hold">
                            <p:stCondLst>
                              <p:cond delay="6000"/>
                            </p:stCondLst>
                            <p:childTnLst>
                              <p:par>
                                <p:cTn id="20" presetID="1" presetClass="entr" presetSubtype="0" fill="hold" grpId="2" nodeType="afterEffect">
                                  <p:stCondLst>
                                    <p:cond delay="0"/>
                                  </p:stCondLst>
                                  <p:childTnLst>
                                    <p:set>
                                      <p:cBhvr>
                                        <p:cTn id="21" dur="1" fill="hold">
                                          <p:stCondLst>
                                            <p:cond delay="0"/>
                                          </p:stCondLst>
                                        </p:cTn>
                                        <p:tgtEl>
                                          <p:spTgt spid="34"/>
                                        </p:tgtEl>
                                        <p:attrNameLst>
                                          <p:attrName>style.visibility</p:attrName>
                                        </p:attrNameLst>
                                      </p:cBhvr>
                                      <p:to>
                                        <p:strVal val="visible"/>
                                      </p:to>
                                    </p:set>
                                  </p:childTnLst>
                                </p:cTn>
                              </p:par>
                            </p:childTnLst>
                          </p:cTn>
                        </p:par>
                        <p:par>
                          <p:cTn id="22" fill="hold">
                            <p:stCondLst>
                              <p:cond delay="6000"/>
                            </p:stCondLst>
                            <p:childTnLst>
                              <p:par>
                                <p:cTn id="23" presetID="0" presetClass="path" presetSubtype="0" accel="50000" decel="50000" fill="hold" grpId="0" nodeType="afterEffect">
                                  <p:stCondLst>
                                    <p:cond delay="0"/>
                                  </p:stCondLst>
                                  <p:childTnLst>
                                    <p:animMotion origin="layout" path="M -0.0033 0.00046 L -0.079 0.00046 L -0.22379 0.01481 L -0.35313 0.01527 L -0.3507 0.10507 " pathEditMode="relative" ptsTypes="AAAAA">
                                      <p:cBhvr>
                                        <p:cTn id="24" dur="2000" fill="hold"/>
                                        <p:tgtEl>
                                          <p:spTgt spid="34"/>
                                        </p:tgtEl>
                                        <p:attrNameLst>
                                          <p:attrName>ppt_x</p:attrName>
                                          <p:attrName>ppt_y</p:attrName>
                                        </p:attrNameLst>
                                      </p:cBhvr>
                                    </p:animMotion>
                                  </p:childTnLst>
                                </p:cTn>
                              </p:par>
                            </p:childTnLst>
                          </p:cTn>
                        </p:par>
                        <p:par>
                          <p:cTn id="25" fill="hold">
                            <p:stCondLst>
                              <p:cond delay="8000"/>
                            </p:stCondLst>
                            <p:childTnLst>
                              <p:par>
                                <p:cTn id="26" presetID="1" presetClass="exit" presetSubtype="0" fill="hold" grpId="1" nodeType="afterEffect">
                                  <p:stCondLst>
                                    <p:cond delay="0"/>
                                  </p:stCondLst>
                                  <p:childTnLst>
                                    <p:set>
                                      <p:cBhvr>
                                        <p:cTn id="27" dur="1" fill="hold">
                                          <p:stCondLst>
                                            <p:cond delay="0"/>
                                          </p:stCondLst>
                                        </p:cTn>
                                        <p:tgtEl>
                                          <p:spTgt spid="34"/>
                                        </p:tgtEl>
                                        <p:attrNameLst>
                                          <p:attrName>style.visibility</p:attrName>
                                        </p:attrNameLst>
                                      </p:cBhvr>
                                      <p:to>
                                        <p:strVal val="hidden"/>
                                      </p:to>
                                    </p:set>
                                  </p:childTnLst>
                                </p:cTn>
                              </p:par>
                            </p:childTnLst>
                          </p:cTn>
                        </p:par>
                        <p:par>
                          <p:cTn id="28" fill="hold">
                            <p:stCondLst>
                              <p:cond delay="8000"/>
                            </p:stCondLst>
                            <p:childTnLst>
                              <p:par>
                                <p:cTn id="29" presetID="0" presetClass="path" presetSubtype="0" accel="50000" decel="50000" fill="hold" grpId="2" nodeType="afterEffect">
                                  <p:stCondLst>
                                    <p:cond delay="0"/>
                                  </p:stCondLst>
                                  <p:childTnLst>
                                    <p:animMotion origin="layout" path="M 0 0 L 0 -0.08123 L 0.06927 -0.09234 L 0.21267 0.01227 L 0.27951 0.0118 " pathEditMode="relative" ptsTypes="AAAAA">
                                      <p:cBhvr>
                                        <p:cTn id="30" dur="2000" fill="hold"/>
                                        <p:tgtEl>
                                          <p:spTgt spid="92"/>
                                        </p:tgtEl>
                                        <p:attrNameLst>
                                          <p:attrName>ppt_x</p:attrName>
                                          <p:attrName>ppt_y</p:attrName>
                                        </p:attrNameLst>
                                      </p:cBhvr>
                                    </p:animMotion>
                                  </p:childTnLst>
                                </p:cTn>
                              </p:par>
                            </p:childTnLst>
                          </p:cTn>
                        </p:par>
                        <p:par>
                          <p:cTn id="31" fill="hold">
                            <p:stCondLst>
                              <p:cond delay="10000"/>
                            </p:stCondLst>
                            <p:childTnLst>
                              <p:par>
                                <p:cTn id="32" presetID="1" presetClass="entr" presetSubtype="0" fill="hold" grpId="1" nodeType="afterEffect">
                                  <p:stCondLst>
                                    <p:cond delay="0"/>
                                  </p:stCondLst>
                                  <p:childTnLst>
                                    <p:set>
                                      <p:cBhvr>
                                        <p:cTn id="33" dur="1" fill="hold">
                                          <p:stCondLst>
                                            <p:cond delay="0"/>
                                          </p:stCondLst>
                                        </p:cTn>
                                        <p:tgtEl>
                                          <p:spTgt spid="35"/>
                                        </p:tgtEl>
                                        <p:attrNameLst>
                                          <p:attrName>style.visibility</p:attrName>
                                        </p:attrNameLst>
                                      </p:cBhvr>
                                      <p:to>
                                        <p:strVal val="visible"/>
                                      </p:to>
                                    </p:set>
                                  </p:childTnLst>
                                </p:cTn>
                              </p:par>
                            </p:childTnLst>
                          </p:cTn>
                        </p:par>
                        <p:par>
                          <p:cTn id="34" fill="hold">
                            <p:stCondLst>
                              <p:cond delay="10000"/>
                            </p:stCondLst>
                            <p:childTnLst>
                              <p:par>
                                <p:cTn id="35" presetID="0" presetClass="path" presetSubtype="0" accel="50000" decel="50000" fill="hold" grpId="0" nodeType="afterEffect">
                                  <p:stCondLst>
                                    <p:cond delay="0"/>
                                  </p:stCondLst>
                                  <p:childTnLst>
                                    <p:animMotion origin="layout" path="M -2.77778E-6 -7.13955E-6 C -0.02222 -7.13955E-6 -0.04462 -7.13955E-6 -0.06684 -7.13955E-6 L -0.20781 -0.10276 L -0.33906 -0.10345 L -0.33767 -0.01505 " pathEditMode="relative" ptsTypes="fAAAA">
                                      <p:cBhvr>
                                        <p:cTn id="36" dur="2000" fill="hold"/>
                                        <p:tgtEl>
                                          <p:spTgt spid="35"/>
                                        </p:tgtEl>
                                        <p:attrNameLst>
                                          <p:attrName>ppt_x</p:attrName>
                                          <p:attrName>ppt_y</p:attrName>
                                        </p:attrNameLst>
                                      </p:cBhvr>
                                    </p:animMotion>
                                  </p:childTnLst>
                                </p:cTn>
                              </p:par>
                            </p:childTnLst>
                          </p:cTn>
                        </p:par>
                        <p:par>
                          <p:cTn id="37" fill="hold">
                            <p:stCondLst>
                              <p:cond delay="12000"/>
                            </p:stCondLst>
                            <p:childTnLst>
                              <p:par>
                                <p:cTn id="38" presetID="1" presetClass="exit" presetSubtype="0" fill="hold" grpId="2" nodeType="afterEffect">
                                  <p:stCondLst>
                                    <p:cond delay="0"/>
                                  </p:stCondLst>
                                  <p:childTnLst>
                                    <p:set>
                                      <p:cBhvr>
                                        <p:cTn id="39" dur="1" fill="hold">
                                          <p:stCondLst>
                                            <p:cond delay="0"/>
                                          </p:stCondLst>
                                        </p:cTn>
                                        <p:tgtEl>
                                          <p:spTgt spid="35"/>
                                        </p:tgtEl>
                                        <p:attrNameLst>
                                          <p:attrName>style.visibility</p:attrName>
                                        </p:attrNameLst>
                                      </p:cBhvr>
                                      <p:to>
                                        <p:strVal val="hidden"/>
                                      </p:to>
                                    </p:set>
                                  </p:childTnLst>
                                </p:cTn>
                              </p:par>
                            </p:childTnLst>
                          </p:cTn>
                        </p:par>
                        <p:par>
                          <p:cTn id="40" fill="hold">
                            <p:stCondLst>
                              <p:cond delay="12000"/>
                            </p:stCondLst>
                            <p:childTnLst>
                              <p:par>
                                <p:cTn id="41" presetID="0" presetClass="path" presetSubtype="0" accel="50000" decel="50000" fill="hold" grpId="3" nodeType="afterEffect">
                                  <p:stCondLst>
                                    <p:cond delay="0"/>
                                  </p:stCondLst>
                                  <p:childTnLst>
                                    <p:animMotion origin="layout" path="M 0 0 L 0 -0.09095 L 0.07083 -0.09349 L 0.21371 0.12567 L 0.28003 0.12567 " pathEditMode="relative" ptsTypes="AAAAA">
                                      <p:cBhvr>
                                        <p:cTn id="42" dur="2000" fill="hold"/>
                                        <p:tgtEl>
                                          <p:spTgt spid="92"/>
                                        </p:tgtEl>
                                        <p:attrNameLst>
                                          <p:attrName>ppt_x</p:attrName>
                                          <p:attrName>ppt_y</p:attrName>
                                        </p:attrNameLst>
                                      </p:cBhvr>
                                    </p:animMotion>
                                  </p:childTnLst>
                                </p:cTn>
                              </p:par>
                            </p:childTnLst>
                          </p:cTn>
                        </p:par>
                        <p:par>
                          <p:cTn id="43" fill="hold">
                            <p:stCondLst>
                              <p:cond delay="14000"/>
                            </p:stCondLst>
                            <p:childTnLst>
                              <p:par>
                                <p:cTn id="44" presetID="1" presetClass="entr" presetSubtype="0" fill="hold" grpId="0" nodeType="afterEffect">
                                  <p:stCondLst>
                                    <p:cond delay="0"/>
                                  </p:stCondLst>
                                  <p:childTnLst>
                                    <p:set>
                                      <p:cBhvr>
                                        <p:cTn id="45" dur="1" fill="hold">
                                          <p:stCondLst>
                                            <p:cond delay="0"/>
                                          </p:stCondLst>
                                        </p:cTn>
                                        <p:tgtEl>
                                          <p:spTgt spid="36"/>
                                        </p:tgtEl>
                                        <p:attrNameLst>
                                          <p:attrName>style.visibility</p:attrName>
                                        </p:attrNameLst>
                                      </p:cBhvr>
                                      <p:to>
                                        <p:strVal val="visible"/>
                                      </p:to>
                                    </p:set>
                                  </p:childTnLst>
                                </p:cTn>
                              </p:par>
                            </p:childTnLst>
                          </p:cTn>
                        </p:par>
                        <p:par>
                          <p:cTn id="46" fill="hold">
                            <p:stCondLst>
                              <p:cond delay="14000"/>
                            </p:stCondLst>
                            <p:childTnLst>
                              <p:par>
                                <p:cTn id="47" presetID="0" presetClass="path" presetSubtype="0" accel="50000" decel="50000" fill="hold" grpId="2" nodeType="afterEffect">
                                  <p:stCondLst>
                                    <p:cond delay="0"/>
                                  </p:stCondLst>
                                  <p:childTnLst>
                                    <p:animMotion origin="layout" path="M 0 0 L -0.06337 0.00208 L -0.20833 -0.21777 L -0.33611 -0.21777 L -0.33646 -0.12613 " pathEditMode="relative" ptsTypes="AAAAA">
                                      <p:cBhvr>
                                        <p:cTn id="48" dur="2000" fill="hold"/>
                                        <p:tgtEl>
                                          <p:spTgt spid="36"/>
                                        </p:tgtEl>
                                        <p:attrNameLst>
                                          <p:attrName>ppt_x</p:attrName>
                                          <p:attrName>ppt_y</p:attrName>
                                        </p:attrNameLst>
                                      </p:cBhvr>
                                    </p:animMotion>
                                  </p:childTnLst>
                                </p:cTn>
                              </p:par>
                            </p:childTnLst>
                          </p:cTn>
                        </p:par>
                        <p:par>
                          <p:cTn id="49" fill="hold">
                            <p:stCondLst>
                              <p:cond delay="16000"/>
                            </p:stCondLst>
                            <p:childTnLst>
                              <p:par>
                                <p:cTn id="50" presetID="1" presetClass="exit" presetSubtype="0" fill="hold" grpId="1" nodeType="afterEffect">
                                  <p:stCondLst>
                                    <p:cond delay="0"/>
                                  </p:stCondLst>
                                  <p:childTnLst>
                                    <p:set>
                                      <p:cBhvr>
                                        <p:cTn id="51" dur="1" fill="hold">
                                          <p:stCondLst>
                                            <p:cond delay="0"/>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2" grpId="1" animBg="1"/>
      <p:bldP spid="92" grpId="2" animBg="1"/>
      <p:bldP spid="92" grpId="3" animBg="1"/>
      <p:bldP spid="33" grpId="0" animBg="1"/>
      <p:bldP spid="33" grpId="1" animBg="1"/>
      <p:bldP spid="33" grpId="2" animBg="1"/>
      <p:bldP spid="34" grpId="0" animBg="1"/>
      <p:bldP spid="34" grpId="1" animBg="1"/>
      <p:bldP spid="34" grpId="2" animBg="1"/>
      <p:bldP spid="35" grpId="0" animBg="1"/>
      <p:bldP spid="35" grpId="1" animBg="1"/>
      <p:bldP spid="35" grpId="2" animBg="1"/>
      <p:bldP spid="36" grpId="0" animBg="1"/>
      <p:bldP spid="36" grpId="1" animBg="1"/>
      <p:bldP spid="36"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Parallelize Debugger Operations</a:t>
            </a:r>
            <a:endParaRPr lang="en-US" dirty="0"/>
          </a:p>
        </p:txBody>
      </p:sp>
      <p:sp>
        <p:nvSpPr>
          <p:cNvPr id="8" name="modem"/>
          <p:cNvSpPr>
            <a:spLocks noEditPoints="1" noChangeArrowheads="1"/>
          </p:cNvSpPr>
          <p:nvPr/>
        </p:nvSpPr>
        <p:spPr bwMode="auto">
          <a:xfrm>
            <a:off x="2166257" y="1383030"/>
            <a:ext cx="3291568" cy="1884680"/>
          </a:xfrm>
          <a:custGeom>
            <a:avLst/>
            <a:gdLst>
              <a:gd name="T0" fmla="*/ 0 w 21600"/>
              <a:gd name="T1" fmla="*/ 5152 h 21600"/>
              <a:gd name="T2" fmla="*/ 2941 w 21600"/>
              <a:gd name="T3" fmla="*/ 0 h 21600"/>
              <a:gd name="T4" fmla="*/ 18625 w 21600"/>
              <a:gd name="T5" fmla="*/ 0 h 21600"/>
              <a:gd name="T6" fmla="*/ 21600 w 21600"/>
              <a:gd name="T7" fmla="*/ 5152 h 21600"/>
              <a:gd name="T8" fmla="*/ 21600 w 21600"/>
              <a:gd name="T9" fmla="*/ 21600 h 21600"/>
              <a:gd name="T10" fmla="*/ 0 w 21600"/>
              <a:gd name="T11" fmla="*/ 21600 h 21600"/>
              <a:gd name="T12" fmla="*/ 10800 w 21600"/>
              <a:gd name="T13" fmla="*/ 0 h 21600"/>
              <a:gd name="T14" fmla="*/ 10800 w 21600"/>
              <a:gd name="T15" fmla="*/ 21600 h 21600"/>
              <a:gd name="T16" fmla="*/ 0 w 21600"/>
              <a:gd name="T17" fmla="*/ 13376 h 21600"/>
              <a:gd name="T18" fmla="*/ 21600 w 21600"/>
              <a:gd name="T19" fmla="*/ 13376 h 21600"/>
              <a:gd name="T20" fmla="*/ 400 w 21600"/>
              <a:gd name="T21" fmla="*/ 22400 h 21600"/>
              <a:gd name="T22" fmla="*/ 21200 w 21600"/>
              <a:gd name="T23" fmla="*/ 30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5152"/>
                </a:moveTo>
                <a:lnTo>
                  <a:pt x="2941" y="0"/>
                </a:lnTo>
                <a:lnTo>
                  <a:pt x="18625" y="0"/>
                </a:lnTo>
                <a:lnTo>
                  <a:pt x="21600" y="5152"/>
                </a:lnTo>
                <a:lnTo>
                  <a:pt x="21600" y="21600"/>
                </a:lnTo>
                <a:lnTo>
                  <a:pt x="0" y="21600"/>
                </a:lnTo>
                <a:lnTo>
                  <a:pt x="0" y="5152"/>
                </a:lnTo>
                <a:close/>
              </a:path>
              <a:path w="21600" h="21600" extrusionOk="0">
                <a:moveTo>
                  <a:pt x="0" y="5251"/>
                </a:moveTo>
                <a:lnTo>
                  <a:pt x="21600" y="5251"/>
                </a:lnTo>
                <a:moveTo>
                  <a:pt x="1961" y="11791"/>
                </a:moveTo>
                <a:lnTo>
                  <a:pt x="1961" y="14268"/>
                </a:lnTo>
                <a:lnTo>
                  <a:pt x="2806" y="14268"/>
                </a:lnTo>
                <a:lnTo>
                  <a:pt x="2806" y="11791"/>
                </a:lnTo>
                <a:lnTo>
                  <a:pt x="1961" y="11791"/>
                </a:lnTo>
                <a:close/>
              </a:path>
              <a:path w="21600" h="21600" extrusionOk="0">
                <a:moveTo>
                  <a:pt x="3685" y="11791"/>
                </a:moveTo>
                <a:lnTo>
                  <a:pt x="3685" y="14268"/>
                </a:lnTo>
                <a:lnTo>
                  <a:pt x="4530" y="14268"/>
                </a:lnTo>
                <a:lnTo>
                  <a:pt x="4530" y="11791"/>
                </a:lnTo>
                <a:lnTo>
                  <a:pt x="3685" y="11791"/>
                </a:lnTo>
                <a:close/>
              </a:path>
              <a:path w="21600" h="21600" extrusionOk="0">
                <a:moveTo>
                  <a:pt x="5408" y="11791"/>
                </a:moveTo>
                <a:lnTo>
                  <a:pt x="5408" y="14268"/>
                </a:lnTo>
                <a:lnTo>
                  <a:pt x="6254" y="14268"/>
                </a:lnTo>
                <a:lnTo>
                  <a:pt x="6254" y="11791"/>
                </a:lnTo>
                <a:lnTo>
                  <a:pt x="5408" y="11791"/>
                </a:lnTo>
                <a:close/>
              </a:path>
              <a:path w="21600" h="21600" extrusionOk="0">
                <a:moveTo>
                  <a:pt x="7132" y="11791"/>
                </a:moveTo>
                <a:lnTo>
                  <a:pt x="7132" y="14268"/>
                </a:lnTo>
                <a:lnTo>
                  <a:pt x="7977" y="14268"/>
                </a:lnTo>
                <a:lnTo>
                  <a:pt x="7977" y="11791"/>
                </a:lnTo>
                <a:lnTo>
                  <a:pt x="7132" y="11791"/>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cxnSp>
        <p:nvCxnSpPr>
          <p:cNvPr id="17" name="Straight Connector 16"/>
          <p:cNvCxnSpPr>
            <a:endCxn id="72" idx="3"/>
          </p:cNvCxnSpPr>
          <p:nvPr/>
        </p:nvCxnSpPr>
        <p:spPr bwMode="auto">
          <a:xfrm rot="10800000" flipV="1">
            <a:off x="5421096" y="1306286"/>
            <a:ext cx="1331397" cy="8813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a:endCxn id="72" idx="3"/>
          </p:cNvCxnSpPr>
          <p:nvPr/>
        </p:nvCxnSpPr>
        <p:spPr bwMode="auto">
          <a:xfrm rot="10800000" flipV="1">
            <a:off x="5421096" y="2100936"/>
            <a:ext cx="1328049" cy="8669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a:endCxn id="72" idx="3"/>
          </p:cNvCxnSpPr>
          <p:nvPr/>
        </p:nvCxnSpPr>
        <p:spPr bwMode="auto">
          <a:xfrm rot="10800000">
            <a:off x="5421096" y="2187634"/>
            <a:ext cx="1328049" cy="7079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a:endCxn id="72" idx="3"/>
          </p:cNvCxnSpPr>
          <p:nvPr/>
        </p:nvCxnSpPr>
        <p:spPr bwMode="auto">
          <a:xfrm rot="16200000" flipV="1">
            <a:off x="5329205" y="2279525"/>
            <a:ext cx="1503455" cy="131967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 name="Group 37"/>
          <p:cNvGrpSpPr/>
          <p:nvPr/>
        </p:nvGrpSpPr>
        <p:grpSpPr>
          <a:xfrm>
            <a:off x="6753245" y="792755"/>
            <a:ext cx="1461115" cy="1238514"/>
            <a:chOff x="6753245" y="1010475"/>
            <a:chExt cx="1461115" cy="1238514"/>
          </a:xfrm>
        </p:grpSpPr>
        <p:cxnSp>
          <p:nvCxnSpPr>
            <p:cNvPr id="11" name="Straight Connector 10"/>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0"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grpSp>
        <p:nvGrpSpPr>
          <p:cNvPr id="4" name="Group 38"/>
          <p:cNvGrpSpPr/>
          <p:nvPr/>
        </p:nvGrpSpPr>
        <p:grpSpPr>
          <a:xfrm>
            <a:off x="6753245" y="1589045"/>
            <a:ext cx="1461115" cy="1238514"/>
            <a:chOff x="6753245" y="1010475"/>
            <a:chExt cx="1461115" cy="1238514"/>
          </a:xfrm>
        </p:grpSpPr>
        <p:cxnSp>
          <p:nvCxnSpPr>
            <p:cNvPr id="40" name="Straight Connector 39"/>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1"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grpSp>
        <p:nvGrpSpPr>
          <p:cNvPr id="5" name="Group 41"/>
          <p:cNvGrpSpPr/>
          <p:nvPr/>
        </p:nvGrpSpPr>
        <p:grpSpPr>
          <a:xfrm>
            <a:off x="6753245" y="2385335"/>
            <a:ext cx="1461115" cy="1238514"/>
            <a:chOff x="6753245" y="1010475"/>
            <a:chExt cx="1461115" cy="1238514"/>
          </a:xfrm>
        </p:grpSpPr>
        <p:cxnSp>
          <p:nvCxnSpPr>
            <p:cNvPr id="43" name="Straight Connector 42"/>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4"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grpSp>
        <p:nvGrpSpPr>
          <p:cNvPr id="6" name="Group 44"/>
          <p:cNvGrpSpPr/>
          <p:nvPr/>
        </p:nvGrpSpPr>
        <p:grpSpPr>
          <a:xfrm>
            <a:off x="6753245" y="3181625"/>
            <a:ext cx="1461115" cy="1238514"/>
            <a:chOff x="6753245" y="1010475"/>
            <a:chExt cx="1461115" cy="1238514"/>
          </a:xfrm>
        </p:grpSpPr>
        <p:cxnSp>
          <p:nvCxnSpPr>
            <p:cNvPr id="46" name="Straight Connector 45"/>
            <p:cNvCxnSpPr/>
            <p:nvPr/>
          </p:nvCxnSpPr>
          <p:spPr bwMode="auto">
            <a:xfrm>
              <a:off x="6753245" y="1522686"/>
              <a:ext cx="837726" cy="1496"/>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47" name="Picture 45" descr="C:\Users\legendre1\AppData\Local\Microsoft\Windows\Temporary Internet Files\Content.IE5\QG2JNUIK\MC900433834[1].png"/>
            <p:cNvPicPr>
              <a:picLocks noChangeAspect="1" noChangeArrowheads="1"/>
            </p:cNvPicPr>
            <p:nvPr/>
          </p:nvPicPr>
          <p:blipFill>
            <a:blip r:embed="rId2" cstate="print"/>
            <a:srcRect/>
            <a:stretch>
              <a:fillRect/>
            </a:stretch>
          </p:blipFill>
          <p:spPr bwMode="auto">
            <a:xfrm>
              <a:off x="6975846" y="1010475"/>
              <a:ext cx="1238514" cy="1238514"/>
            </a:xfrm>
            <a:prstGeom prst="rect">
              <a:avLst/>
            </a:prstGeom>
            <a:noFill/>
          </p:spPr>
        </p:pic>
      </p:grpSp>
      <p:sp>
        <p:nvSpPr>
          <p:cNvPr id="71" name="Rectangle 3"/>
          <p:cNvSpPr>
            <a:spLocks noGrp="1" noChangeArrowheads="1"/>
          </p:cNvSpPr>
          <p:nvPr>
            <p:ph idx="1"/>
          </p:nvPr>
        </p:nvSpPr>
        <p:spPr>
          <a:xfrm>
            <a:off x="478972" y="4171950"/>
            <a:ext cx="8077200" cy="2331720"/>
          </a:xfrm>
        </p:spPr>
        <p:txBody>
          <a:bodyPr/>
          <a:lstStyle/>
          <a:p>
            <a:r>
              <a:rPr kumimoji="1" lang="en-US" dirty="0" smtClean="0"/>
              <a:t>BlueGene debugger interface supports parallelization of operations.</a:t>
            </a:r>
          </a:p>
          <a:p>
            <a:r>
              <a:rPr kumimoji="1" lang="en-US" dirty="0" smtClean="0"/>
              <a:t>Must exploit this in tools.</a:t>
            </a:r>
          </a:p>
        </p:txBody>
      </p:sp>
      <p:sp>
        <p:nvSpPr>
          <p:cNvPr id="72" name="TextBox 71"/>
          <p:cNvSpPr txBox="1"/>
          <p:nvPr/>
        </p:nvSpPr>
        <p:spPr>
          <a:xfrm>
            <a:off x="3668495" y="2002968"/>
            <a:ext cx="1752600" cy="369332"/>
          </a:xfrm>
          <a:prstGeom prst="rect">
            <a:avLst/>
          </a:prstGeom>
          <a:solidFill>
            <a:schemeClr val="bg2">
              <a:lumMod val="75000"/>
            </a:schemeClr>
          </a:solidFill>
          <a:ln>
            <a:solidFill>
              <a:schemeClr val="tx1"/>
            </a:solidFill>
          </a:ln>
        </p:spPr>
        <p:txBody>
          <a:bodyPr wrap="square" rtlCol="0">
            <a:spAutoFit/>
          </a:bodyPr>
          <a:lstStyle/>
          <a:p>
            <a:pPr algn="r"/>
            <a:r>
              <a:rPr lang="en-US" sz="1800" b="1" dirty="0" smtClean="0">
                <a:solidFill>
                  <a:schemeClr val="bg1"/>
                </a:solidFill>
                <a:latin typeface="Helvetica" pitchFamily="34" charset="0"/>
                <a:cs typeface="Helvetica" pitchFamily="34" charset="0"/>
              </a:rPr>
              <a:t>CIOD Process</a:t>
            </a:r>
            <a:endParaRPr lang="en-US" sz="1800" b="1" dirty="0">
              <a:solidFill>
                <a:schemeClr val="bg1"/>
              </a:solidFill>
              <a:latin typeface="Helvetica" pitchFamily="34" charset="0"/>
              <a:cs typeface="Helvetica" pitchFamily="34" charset="0"/>
            </a:endParaRPr>
          </a:p>
        </p:txBody>
      </p:sp>
      <p:sp>
        <p:nvSpPr>
          <p:cNvPr id="73" name="TextBox 72"/>
          <p:cNvSpPr txBox="1"/>
          <p:nvPr/>
        </p:nvSpPr>
        <p:spPr>
          <a:xfrm>
            <a:off x="2764981" y="2789526"/>
            <a:ext cx="2656115" cy="369332"/>
          </a:xfrm>
          <a:prstGeom prst="rect">
            <a:avLst/>
          </a:prstGeom>
          <a:solidFill>
            <a:schemeClr val="bg2">
              <a:lumMod val="75000"/>
            </a:schemeClr>
          </a:solidFill>
          <a:ln>
            <a:solidFill>
              <a:schemeClr val="tx1"/>
            </a:solidFill>
          </a:ln>
        </p:spPr>
        <p:txBody>
          <a:bodyPr wrap="square" rtlCol="0">
            <a:spAutoFit/>
          </a:bodyPr>
          <a:lstStyle/>
          <a:p>
            <a:pPr algn="r"/>
            <a:r>
              <a:rPr lang="en-US" sz="1800" b="1" dirty="0" smtClean="0">
                <a:solidFill>
                  <a:schemeClr val="bg1"/>
                </a:solidFill>
                <a:latin typeface="Helvetica" pitchFamily="34" charset="0"/>
                <a:cs typeface="Helvetica" pitchFamily="34" charset="0"/>
              </a:rPr>
              <a:t>Debug Server Process</a:t>
            </a:r>
            <a:endParaRPr lang="en-US" sz="1800" b="1" dirty="0">
              <a:solidFill>
                <a:schemeClr val="bg1"/>
              </a:solidFill>
              <a:latin typeface="Helvetica" pitchFamily="34" charset="0"/>
              <a:cs typeface="Helvetica" pitchFamily="34" charset="0"/>
            </a:endParaRPr>
          </a:p>
        </p:txBody>
      </p:sp>
      <p:sp>
        <p:nvSpPr>
          <p:cNvPr id="79" name="Rectangle 78"/>
          <p:cNvSpPr/>
          <p:nvPr/>
        </p:nvSpPr>
        <p:spPr bwMode="auto">
          <a:xfrm>
            <a:off x="2373086" y="2318657"/>
            <a:ext cx="1099457" cy="381000"/>
          </a:xfrm>
          <a:prstGeom prst="rect">
            <a:avLst/>
          </a:prstGeom>
          <a:solidFill>
            <a:srgbClr val="C0C0C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cxnSp>
        <p:nvCxnSpPr>
          <p:cNvPr id="81" name="Straight Arrow Connector 80"/>
          <p:cNvCxnSpPr/>
          <p:nvPr/>
        </p:nvCxnSpPr>
        <p:spPr bwMode="auto">
          <a:xfrm rot="16200000" flipH="1">
            <a:off x="4058867" y="2580261"/>
            <a:ext cx="413425" cy="9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5" name="Straight Arrow Connector 84"/>
          <p:cNvCxnSpPr/>
          <p:nvPr/>
        </p:nvCxnSpPr>
        <p:spPr bwMode="auto">
          <a:xfrm rot="16200000" flipV="1">
            <a:off x="4582521" y="2578624"/>
            <a:ext cx="422359" cy="407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9" name="Rectangle 88"/>
          <p:cNvSpPr/>
          <p:nvPr/>
        </p:nvSpPr>
        <p:spPr bwMode="auto">
          <a:xfrm>
            <a:off x="4246122" y="2383274"/>
            <a:ext cx="914400" cy="19941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pitchFamily="1" charset="0"/>
                <a:ea typeface="ＭＳ Ｐゴシック" pitchFamily="1" charset="-128"/>
              </a:rPr>
              <a:t>pipe</a:t>
            </a:r>
          </a:p>
        </p:txBody>
      </p:sp>
      <p:sp>
        <p:nvSpPr>
          <p:cNvPr id="29" name="Oval 28"/>
          <p:cNvSpPr/>
          <p:nvPr/>
        </p:nvSpPr>
        <p:spPr bwMode="auto">
          <a:xfrm>
            <a:off x="3272790" y="3432810"/>
            <a:ext cx="102870" cy="102870"/>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0" name="TextBox 29"/>
          <p:cNvSpPr txBox="1"/>
          <p:nvPr/>
        </p:nvSpPr>
        <p:spPr>
          <a:xfrm>
            <a:off x="3337560" y="3326130"/>
            <a:ext cx="2057400" cy="338554"/>
          </a:xfrm>
          <a:prstGeom prst="rect">
            <a:avLst/>
          </a:prstGeom>
          <a:noFill/>
        </p:spPr>
        <p:txBody>
          <a:bodyPr wrap="square" rtlCol="0">
            <a:spAutoFit/>
          </a:bodyPr>
          <a:lstStyle/>
          <a:p>
            <a:r>
              <a:rPr lang="en-US" sz="1600" b="1" dirty="0" smtClean="0">
                <a:latin typeface="Helvetica" pitchFamily="34" charset="0"/>
                <a:cs typeface="Helvetica" pitchFamily="34" charset="0"/>
              </a:rPr>
              <a:t>= attach request</a:t>
            </a:r>
            <a:endParaRPr lang="en-US" sz="1600" b="1" dirty="0">
              <a:latin typeface="Helvetica" pitchFamily="34" charset="0"/>
              <a:cs typeface="Helvetica" pitchFamily="34" charset="0"/>
            </a:endParaRPr>
          </a:p>
        </p:txBody>
      </p:sp>
      <p:sp>
        <p:nvSpPr>
          <p:cNvPr id="31" name="Oval 30"/>
          <p:cNvSpPr/>
          <p:nvPr/>
        </p:nvSpPr>
        <p:spPr bwMode="auto">
          <a:xfrm>
            <a:off x="3276600" y="3688080"/>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2" name="TextBox 31"/>
          <p:cNvSpPr txBox="1"/>
          <p:nvPr/>
        </p:nvSpPr>
        <p:spPr>
          <a:xfrm>
            <a:off x="3341370" y="3581400"/>
            <a:ext cx="2057400" cy="338554"/>
          </a:xfrm>
          <a:prstGeom prst="rect">
            <a:avLst/>
          </a:prstGeom>
          <a:noFill/>
        </p:spPr>
        <p:txBody>
          <a:bodyPr wrap="square" rtlCol="0">
            <a:spAutoFit/>
          </a:bodyPr>
          <a:lstStyle/>
          <a:p>
            <a:r>
              <a:rPr lang="en-US" sz="1600" b="1" dirty="0" smtClean="0">
                <a:latin typeface="Helvetica" pitchFamily="34" charset="0"/>
                <a:cs typeface="Helvetica" pitchFamily="34" charset="0"/>
              </a:rPr>
              <a:t>= attach result</a:t>
            </a:r>
            <a:endParaRPr lang="en-US" sz="1600" b="1" dirty="0">
              <a:latin typeface="Helvetica" pitchFamily="34" charset="0"/>
              <a:cs typeface="Helvetica" pitchFamily="34" charset="0"/>
            </a:endParaRPr>
          </a:p>
        </p:txBody>
      </p:sp>
      <p:sp>
        <p:nvSpPr>
          <p:cNvPr id="33" name="Oval 32"/>
          <p:cNvSpPr/>
          <p:nvPr/>
        </p:nvSpPr>
        <p:spPr bwMode="auto">
          <a:xfrm>
            <a:off x="7406640" y="1348740"/>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4" name="Oval 33"/>
          <p:cNvSpPr/>
          <p:nvPr/>
        </p:nvSpPr>
        <p:spPr bwMode="auto">
          <a:xfrm>
            <a:off x="7391865" y="2042904"/>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5" name="Oval 34"/>
          <p:cNvSpPr/>
          <p:nvPr/>
        </p:nvSpPr>
        <p:spPr bwMode="auto">
          <a:xfrm>
            <a:off x="7298938" y="2837615"/>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6" name="Oval 35"/>
          <p:cNvSpPr/>
          <p:nvPr/>
        </p:nvSpPr>
        <p:spPr bwMode="auto">
          <a:xfrm>
            <a:off x="7272918" y="3627865"/>
            <a:ext cx="102870" cy="10287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7" name="Oval 36"/>
          <p:cNvSpPr/>
          <p:nvPr/>
        </p:nvSpPr>
        <p:spPr bwMode="auto">
          <a:xfrm>
            <a:off x="4749289" y="2742062"/>
            <a:ext cx="102870" cy="102870"/>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8" name="Oval 37"/>
          <p:cNvSpPr/>
          <p:nvPr/>
        </p:nvSpPr>
        <p:spPr bwMode="auto">
          <a:xfrm>
            <a:off x="4747301" y="2757888"/>
            <a:ext cx="102870" cy="102870"/>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39" name="Oval 38"/>
          <p:cNvSpPr/>
          <p:nvPr/>
        </p:nvSpPr>
        <p:spPr bwMode="auto">
          <a:xfrm>
            <a:off x="4751251" y="2749962"/>
            <a:ext cx="102870" cy="102870"/>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
        <p:nvSpPr>
          <p:cNvPr id="42" name="Oval 41"/>
          <p:cNvSpPr/>
          <p:nvPr/>
        </p:nvSpPr>
        <p:spPr bwMode="auto">
          <a:xfrm>
            <a:off x="4755201" y="2753912"/>
            <a:ext cx="102870" cy="102870"/>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Helvetica" pitchFamily="1" charset="0"/>
              <a:ea typeface="ＭＳ Ｐゴシック" pitchFamily="1"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par>
                          <p:cTn id="13" fill="hold">
                            <p:stCondLst>
                              <p:cond delay="0"/>
                            </p:stCondLst>
                            <p:childTnLst>
                              <p:par>
                                <p:cTn id="14" presetID="0" presetClass="path" presetSubtype="0" accel="50000" decel="50000" fill="hold" grpId="1" nodeType="afterEffect">
                                  <p:stCondLst>
                                    <p:cond delay="0"/>
                                  </p:stCondLst>
                                  <p:childTnLst>
                                    <p:animMotion origin="layout" path="M 0 0 L -0.0007 -0.09167 L 0.07014 -0.09167 L 0.21163 -0.10393 L 0.28889 -0.10301 " pathEditMode="relative" ptsTypes="AAAAA">
                                      <p:cBhvr>
                                        <p:cTn id="15" dur="3000" fill="hold"/>
                                        <p:tgtEl>
                                          <p:spTgt spid="38"/>
                                        </p:tgtEl>
                                        <p:attrNameLst>
                                          <p:attrName>ppt_x</p:attrName>
                                          <p:attrName>ppt_y</p:attrName>
                                        </p:attrNameLst>
                                      </p:cBhvr>
                                    </p:animMotion>
                                  </p:childTnLst>
                                </p:cTn>
                              </p:par>
                              <p:par>
                                <p:cTn id="16" presetID="0" presetClass="path" presetSubtype="0" accel="50000" decel="50000" fill="hold" grpId="1" nodeType="withEffect">
                                  <p:stCondLst>
                                    <p:cond delay="0"/>
                                  </p:stCondLst>
                                  <p:childTnLst>
                                    <p:animMotion origin="layout" path="M 0 0 L -0.00121 -0.09166 L 0.07153 -0.09074 L 0.21302 0.0132 L 0.28125 0.01227 " pathEditMode="relative" ptsTypes="AAAAA">
                                      <p:cBhvr>
                                        <p:cTn id="17" dur="3000" fill="hold"/>
                                        <p:tgtEl>
                                          <p:spTgt spid="39"/>
                                        </p:tgtEl>
                                        <p:attrNameLst>
                                          <p:attrName>ppt_x</p:attrName>
                                          <p:attrName>ppt_y</p:attrName>
                                        </p:attrNameLst>
                                      </p:cBhvr>
                                    </p:animMotion>
                                  </p:childTnLst>
                                </p:cTn>
                              </p:par>
                              <p:par>
                                <p:cTn id="18" presetID="0" presetClass="path" presetSubtype="0" accel="50000" decel="50000" fill="hold" grpId="1" nodeType="withEffect">
                                  <p:stCondLst>
                                    <p:cond delay="0"/>
                                  </p:stCondLst>
                                  <p:childTnLst>
                                    <p:animMotion origin="layout" path="M 0 0 L -0.00139 -0.09259 L 0.06875 -0.09004 L 0.21094 0.13079 L 0.27656 0.12732 " pathEditMode="relative" ptsTypes="AAAAA">
                                      <p:cBhvr>
                                        <p:cTn id="19" dur="3000" fill="hold"/>
                                        <p:tgtEl>
                                          <p:spTgt spid="42"/>
                                        </p:tgtEl>
                                        <p:attrNameLst>
                                          <p:attrName>ppt_x</p:attrName>
                                          <p:attrName>ppt_y</p:attrName>
                                        </p:attrNameLst>
                                      </p:cBhvr>
                                    </p:animMotion>
                                  </p:childTnLst>
                                </p:cTn>
                              </p:par>
                              <p:par>
                                <p:cTn id="20" presetID="0" presetClass="path" presetSubtype="0" accel="50000" decel="50000" fill="hold" grpId="1" nodeType="withEffect">
                                  <p:stCondLst>
                                    <p:cond delay="0"/>
                                  </p:stCondLst>
                                  <p:childTnLst>
                                    <p:animMotion origin="layout" path="M 0 0 L -0.00069 -0.08935 L 0.07014 -0.09005 L 0.21493 -0.21643 L 0.29028 -0.21643 " pathEditMode="relative" ptsTypes="AAAAA">
                                      <p:cBhvr>
                                        <p:cTn id="21" dur="3000" fill="hold"/>
                                        <p:tgtEl>
                                          <p:spTgt spid="37"/>
                                        </p:tgtEl>
                                        <p:attrNameLst>
                                          <p:attrName>ppt_x</p:attrName>
                                          <p:attrName>ppt_y</p:attrName>
                                        </p:attrNameLst>
                                      </p:cBhvr>
                                    </p:animMotion>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par>
                          <p:cTn id="31" fill="hold">
                            <p:stCondLst>
                              <p:cond delay="3000"/>
                            </p:stCondLst>
                            <p:childTnLst>
                              <p:par>
                                <p:cTn id="32" presetID="0" presetClass="path" presetSubtype="0" accel="50000" decel="50000" fill="hold" grpId="1" nodeType="afterEffect">
                                  <p:stCondLst>
                                    <p:cond delay="0"/>
                                  </p:stCondLst>
                                  <p:childTnLst>
                                    <p:animMotion origin="layout" path="M 0 0 L -0.0401 -0.01666 L -0.0776 -0.01828 L -0.21996 0.10996 L -0.35121 0.10996 L -0.35 0.20162 " pathEditMode="relative" ptsTypes="AAAAAA">
                                      <p:cBhvr>
                                        <p:cTn id="33" dur="3000" fill="hold"/>
                                        <p:tgtEl>
                                          <p:spTgt spid="33"/>
                                        </p:tgtEl>
                                        <p:attrNameLst>
                                          <p:attrName>ppt_x</p:attrName>
                                          <p:attrName>ppt_y</p:attrName>
                                        </p:attrNameLst>
                                      </p:cBhvr>
                                    </p:animMotion>
                                  </p:childTnLst>
                                </p:cTn>
                              </p:par>
                              <p:par>
                                <p:cTn id="34" presetID="0" presetClass="path" presetSubtype="0" accel="50000" decel="50000" fill="hold" grpId="0" nodeType="withEffect">
                                  <p:stCondLst>
                                    <p:cond delay="0"/>
                                  </p:stCondLst>
                                  <p:childTnLst>
                                    <p:animMotion origin="layout" path="M -0.0033 0.00046 L -0.079 0.00046 L -0.22379 0.01481 L -0.35313 0.01527 L -0.3507 0.10507 " pathEditMode="relative" ptsTypes="AAAAA">
                                      <p:cBhvr>
                                        <p:cTn id="35" dur="3000" fill="hold"/>
                                        <p:tgtEl>
                                          <p:spTgt spid="34"/>
                                        </p:tgtEl>
                                        <p:attrNameLst>
                                          <p:attrName>ppt_x</p:attrName>
                                          <p:attrName>ppt_y</p:attrName>
                                        </p:attrNameLst>
                                      </p:cBhvr>
                                    </p:animMotion>
                                  </p:childTnLst>
                                </p:cTn>
                              </p:par>
                              <p:par>
                                <p:cTn id="36" presetID="0" presetClass="path" presetSubtype="0" accel="50000" decel="50000" fill="hold" grpId="0" nodeType="withEffect">
                                  <p:stCondLst>
                                    <p:cond delay="0"/>
                                  </p:stCondLst>
                                  <p:childTnLst>
                                    <p:animMotion origin="layout" path="M -2.77778E-6 -7.13955E-6 C -0.02222 -7.13955E-6 -0.04462 -7.13955E-6 -0.06684 -7.13955E-6 L -0.20781 -0.10276 L -0.33906 -0.10345 L -0.33767 -0.01505 " pathEditMode="relative" ptsTypes="fAAAA">
                                      <p:cBhvr>
                                        <p:cTn id="37" dur="3000" fill="hold"/>
                                        <p:tgtEl>
                                          <p:spTgt spid="35"/>
                                        </p:tgtEl>
                                        <p:attrNameLst>
                                          <p:attrName>ppt_x</p:attrName>
                                          <p:attrName>ppt_y</p:attrName>
                                        </p:attrNameLst>
                                      </p:cBhvr>
                                    </p:animMotion>
                                  </p:childTnLst>
                                </p:cTn>
                              </p:par>
                              <p:par>
                                <p:cTn id="38" presetID="0" presetClass="path" presetSubtype="0" accel="50000" decel="50000" fill="hold" grpId="1" nodeType="withEffect">
                                  <p:stCondLst>
                                    <p:cond delay="0"/>
                                  </p:stCondLst>
                                  <p:childTnLst>
                                    <p:animMotion origin="layout" path="M 0 0 L -0.06337 0.00208 L -0.20833 -0.21777 L -0.33611 -0.21777 L -0.33646 -0.12613 " pathEditMode="relative" ptsTypes="AAAAA">
                                      <p:cBhvr>
                                        <p:cTn id="39" dur="3000" fill="hold"/>
                                        <p:tgtEl>
                                          <p:spTgt spid="36"/>
                                        </p:tgtEl>
                                        <p:attrNameLst>
                                          <p:attrName>ppt_x</p:attrName>
                                          <p:attrName>ppt_y</p:attrName>
                                        </p:attrNameLst>
                                      </p:cBhvr>
                                    </p:animMotion>
                                  </p:childTnLst>
                                </p:cTn>
                              </p:par>
                            </p:childTnLst>
                          </p:cTn>
                        </p:par>
                        <p:par>
                          <p:cTn id="40" fill="hold">
                            <p:stCondLst>
                              <p:cond delay="6000"/>
                            </p:stCondLst>
                            <p:childTnLst>
                              <p:par>
                                <p:cTn id="41" presetID="1" presetClass="exit" presetSubtype="0" fill="hold" grpId="2" nodeType="afterEffect">
                                  <p:stCondLst>
                                    <p:cond delay="0"/>
                                  </p:stCondLst>
                                  <p:childTnLst>
                                    <p:set>
                                      <p:cBhvr>
                                        <p:cTn id="42" dur="1" fill="hold">
                                          <p:stCondLst>
                                            <p:cond delay="0"/>
                                          </p:stCondLst>
                                        </p:cTn>
                                        <p:tgtEl>
                                          <p:spTgt spid="35"/>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34"/>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3" grpId="1" animBg="1"/>
      <p:bldP spid="34" grpId="0" animBg="1"/>
      <p:bldP spid="34" grpId="1" animBg="1"/>
      <p:bldP spid="35" grpId="0" animBg="1"/>
      <p:bldP spid="35" grpId="1" animBg="1"/>
      <p:bldP spid="35" grpId="2" animBg="1"/>
      <p:bldP spid="36" grpId="0" animBg="1"/>
      <p:bldP spid="36" grpId="1" animBg="1"/>
      <p:bldP spid="37" grpId="0" animBg="1"/>
      <p:bldP spid="37" grpId="1" animBg="1"/>
      <p:bldP spid="38" grpId="0" animBg="1"/>
      <p:bldP spid="38" grpId="1" animBg="1"/>
      <p:bldP spid="39" grpId="0" animBg="1"/>
      <p:bldP spid="39" grpId="1" animBg="1"/>
      <p:bldP spid="42" grpId="0" animBg="1"/>
      <p:bldP spid="42" grpId="1" animBg="1"/>
    </p:bldLst>
  </p:timing>
</p:sld>
</file>

<file path=ppt/theme/theme1.xml><?xml version="1.0" encoding="utf-8"?>
<a:theme xmlns:a="http://schemas.openxmlformats.org/drawingml/2006/main" name="Sample_All_Lab-arial_narrow">
  <a:themeElements>
    <a:clrScheme name="Sample_All_Lab-arial_narr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ample_All_Lab-arial_narrow">
      <a:majorFont>
        <a:latin typeface="Arial Narrow"/>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400" b="0" i="0" u="none" strike="noStrike" cap="none" normalizeH="0" baseline="0" smtClean="0">
            <a:ln>
              <a:noFill/>
            </a:ln>
            <a:solidFill>
              <a:srgbClr val="0039A6"/>
            </a:solidFill>
            <a:effectLst/>
            <a:latin typeface="Impact" pitchFamily="34" charset="0"/>
            <a:ea typeface="ＭＳ Ｐゴシック" pitchFamily="-8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400" b="0" i="0" u="none" strike="noStrike" cap="none" normalizeH="0" baseline="0" smtClean="0">
            <a:ln>
              <a:noFill/>
            </a:ln>
            <a:solidFill>
              <a:srgbClr val="0039A6"/>
            </a:solidFill>
            <a:effectLst/>
            <a:latin typeface="Impact" pitchFamily="34" charset="0"/>
            <a:ea typeface="ＭＳ Ｐゴシック" pitchFamily="-80" charset="-128"/>
          </a:defRPr>
        </a:defPPr>
      </a:lstStyle>
    </a:lnDef>
  </a:objectDefaults>
  <a:extraClrSchemeLst>
    <a:extraClrScheme>
      <a:clrScheme name="Sample_All_Lab-arial_narr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ample_All_Lab-arial_narr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ample_All_Lab-arial_narr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ample_All_Lab-arial_narr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ample_All_Lab-arial_narr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ample_All_Lab-arial_narr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ample_All_Lab-arial_narrow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ample_All_Lab-arial_narr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ample_All_Lab-arial_narr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ample_All_Lab-arial_narr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ample_All_Lab-arial_narr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ample_All_Lab-arial_narr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HD:Users:tegge2:Desktop:Sample_All_Lab-arial_narrow.pot</Template>
  <TotalTime>1603</TotalTime>
  <Words>1840</Words>
  <Application>Microsoft Office PowerPoint</Application>
  <PresentationFormat>On-screen Show (4:3)</PresentationFormat>
  <Paragraphs>315</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Sample_All_Lab-arial_narrow</vt:lpstr>
      <vt:lpstr>PowerPoint Presentation</vt:lpstr>
      <vt:lpstr>Disclaimer</vt:lpstr>
      <vt:lpstr>DyninstAPI Components at LLNL</vt:lpstr>
      <vt:lpstr>BlueGene Machines at LLNL</vt:lpstr>
      <vt:lpstr>BlueGene From a 3rd Party Tool’s POV</vt:lpstr>
      <vt:lpstr>BlueGene From a Debugger’s POV</vt:lpstr>
      <vt:lpstr>BlueGene Debugging Vs. Traditional OSs</vt:lpstr>
      <vt:lpstr>Serial Operations are Not Feasible</vt:lpstr>
      <vt:lpstr>Need to Parallelize Debugger Operations</vt:lpstr>
      <vt:lpstr>Parallelize Across Software Stack</vt:lpstr>
      <vt:lpstr>Two Parallelization Mechanisms</vt:lpstr>
      <vt:lpstr>Asynchronous Interface</vt:lpstr>
      <vt:lpstr>Group Operations</vt:lpstr>
      <vt:lpstr>Event Handling</vt:lpstr>
      <vt:lpstr>Threading for Parallelism</vt:lpstr>
      <vt:lpstr>Threading for Parallelism</vt:lpstr>
      <vt:lpstr>Memory Utilization</vt:lpstr>
      <vt:lpstr>Launching</vt:lpstr>
      <vt:lpstr>Implementation: ProcControlAPI Internals</vt:lpstr>
      <vt:lpstr>Implementation: Testsuite Changes</vt:lpstr>
      <vt:lpstr>Scaling Challenges on BlueGene</vt:lpstr>
      <vt:lpstr>Questions?</vt:lpstr>
    </vt:vector>
  </TitlesOfParts>
  <Company>LLNL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Challenges for ProcControlAPI and Dyninst on BlueGene</dc:subject>
  <dc:creator>Matthew LeGendre</dc:creator>
  <cp:lastModifiedBy>legendre</cp:lastModifiedBy>
  <cp:revision>53</cp:revision>
  <dcterms:created xsi:type="dcterms:W3CDTF">2007-09-27T18:15:37Z</dcterms:created>
  <dcterms:modified xsi:type="dcterms:W3CDTF">2011-05-03T03:45:42Z</dcterms:modified>
</cp:coreProperties>
</file>