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21"/>
  </p:notesMasterIdLst>
  <p:handoutMasterIdLst>
    <p:handoutMasterId r:id="rId22"/>
  </p:handoutMasterIdLst>
  <p:sldIdLst>
    <p:sldId id="256" r:id="rId3"/>
    <p:sldId id="259" r:id="rId4"/>
    <p:sldId id="262" r:id="rId5"/>
    <p:sldId id="264" r:id="rId6"/>
    <p:sldId id="260" r:id="rId7"/>
    <p:sldId id="261" r:id="rId8"/>
    <p:sldId id="265" r:id="rId9"/>
    <p:sldId id="266" r:id="rId10"/>
    <p:sldId id="267" r:id="rId11"/>
    <p:sldId id="268" r:id="rId12"/>
    <p:sldId id="269" r:id="rId13"/>
    <p:sldId id="272" r:id="rId14"/>
    <p:sldId id="271" r:id="rId15"/>
    <p:sldId id="273" r:id="rId16"/>
    <p:sldId id="274" r:id="rId17"/>
    <p:sldId id="270" r:id="rId18"/>
    <p:sldId id="275" r:id="rId19"/>
    <p:sldId id="276" r:id="rId20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87209" autoAdjust="0"/>
  </p:normalViewPr>
  <p:slideViewPr>
    <p:cSldViewPr>
      <p:cViewPr varScale="1">
        <p:scale>
          <a:sx n="69" d="100"/>
          <a:sy n="69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205F0BD-373A-4B07-A82C-0FF95CF3B561}" type="datetimeFigureOut">
              <a:rPr lang="en-US"/>
              <a:pPr/>
              <a:t>4/13/2010</a:t>
            </a:fld>
            <a:endParaRPr 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18F630-6225-4D7B-910A-F604B46651E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416425"/>
            <a:ext cx="55054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8DA1C302-B801-4E09-84B4-40A46509650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C3CF38-7C16-4605-82BC-2ACC1F588181}" type="slidenum">
              <a:rPr lang="en-US"/>
              <a:pPr/>
              <a:t>5</a:t>
            </a:fld>
            <a:endParaRPr lang="en-US"/>
          </a:p>
        </p:txBody>
      </p:sp>
      <p:sp>
        <p:nvSpPr>
          <p:cNvPr id="3072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Briefly discuss how Condor’s philosophy of flexibility contributes to scientific collaboration. </a:t>
            </a:r>
          </a:p>
          <a:p>
            <a:pPr eaLnBrk="1" hangingPunct="1"/>
            <a:endParaRPr lang="en-US" smtClean="0"/>
          </a:p>
          <a:p>
            <a:pPr eaLnBrk="1" hangingPunct="1">
              <a:buFontTx/>
              <a:buChar char="-"/>
            </a:pPr>
            <a:r>
              <a:rPr lang="en-US" smtClean="0"/>
              <a:t>High degrees of resource flexibility,</a:t>
            </a:r>
          </a:p>
          <a:p>
            <a:pPr eaLnBrk="1" hangingPunct="1">
              <a:buFontTx/>
              <a:buChar char="-"/>
            </a:pPr>
            <a:r>
              <a:rPr lang="en-US" smtClean="0"/>
              <a:t>End user control</a:t>
            </a:r>
          </a:p>
          <a:p>
            <a:pPr eaLnBrk="1" hangingPunct="1">
              <a:buFontTx/>
              <a:buChar char="-"/>
            </a:pPr>
            <a:r>
              <a:rPr lang="en-US" smtClean="0"/>
              <a:t>Open-ended planning</a:t>
            </a:r>
          </a:p>
          <a:p>
            <a:pPr eaLnBrk="1" hangingPunct="1">
              <a:buFontTx/>
              <a:buChar char="-"/>
            </a:pPr>
            <a:r>
              <a:rPr lang="en-US" smtClean="0"/>
              <a:t>Distributed resource management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5FB0FE-A234-42B8-A298-8F97BBA4228C}" type="slidenum">
              <a:rPr lang="en-US"/>
              <a:pPr/>
              <a:t>11</a:t>
            </a:fld>
            <a:endParaRPr lang="en-US"/>
          </a:p>
        </p:txBody>
      </p:sp>
      <p:sp>
        <p:nvSpPr>
          <p:cNvPr id="45058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Both groups cited Condor as a ‘collaborative technology’; IceCube emphasized other collaborative (i.e., communication, coordination) technologies as critical (greater need for scaling coordination, not co-located).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Work is more formally organized in IceCube – sub-groups and topic related sub-teams – again, larger group, larger collaboration, greater need for formalized work/research organization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Leadership centralized in IceCube, then organized by topic (see above comment); LMCG describes their organization as “flat:</a:t>
            </a:r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73529F-2C5A-4EFC-AFB1-18B1D3D905F4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IceCube is not a ‘typical’ particle physics collaboration – small, out front on the tech/science, no competition. </a:t>
            </a: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E16992-13AC-43A0-B744-90D8A927C42B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HTC-specific coordination, both teams relied on Condor’s expertise in distributed resource management to both deliver the necessary computational power needed to execute scientific algorithms, models, and simulations.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In addition, Condor helped both teams define and redefine their research problems and provided on going technical assistance as needed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 monthly GLOW coordination meeting was also cited as a key organizational design factor for inter-team collaboration/coordination across GLOW II. The computational resource manager for both teams was cited as a critical coordination role for the effective use of HTC in each of their centers</a:t>
            </a:r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235692-4A23-40ED-A951-9CB94EE0F501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Quality of technical output was enchanced by Condor; both reported satisfaction with the technical aspects of Condor as well as the interactions with Condor support staff and scientists. </a:t>
            </a: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E720CB-8DA0-4F14-B7D9-7B9F168F65FE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This is an abbreviated list – shortened for time contraints</a:t>
            </a:r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911B51-3AA8-439B-8B40-CD3FDADE88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Purpose of study was to examine the viability of the Virtual Team Performance Framework in HTC and begin to identify key areas</a:t>
            </a: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35765A-FFD8-46FB-B0A6-E6E493A49248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7C4EE-78DA-4421-A192-42D709BB1F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68C03-78A3-4784-83AA-B0C65ABB9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F279F-E484-4143-A04D-D6DFB83A90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957B1-897A-4121-A10D-83022C979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A7B37-F11D-4BB1-80B2-589D6DB358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FFCA-78CF-4612-AB5A-64C04B234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A50F3-E61A-4BBA-A74A-82A4FCC96F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20D64-A35B-4FB6-84D5-F3CEBFF03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9B48D-C937-4DCD-BD3B-AF7FDED843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1995E-2287-4EDD-B844-9281FB0F7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76796-91E3-4DBA-A5C7-3081DAEAC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62F96-C0D2-434A-805B-DA765EC760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3C636-6CA1-48FD-9A9F-1DE00EC77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B71CA-547D-410C-A992-D5898E384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10043-751D-499F-98F5-5E96A289E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27C4C-4EA9-4F3C-88F2-CC2F83F11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A29B3-E292-4682-A15E-1D7CE53DA0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25A12-EA95-490B-B82D-5E1711F77B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D5465-1B24-4442-9CC7-319D9B1D0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98C95-A3DF-4BFA-87FD-2A1EAC9BE7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FB083-B85E-41B1-8FFA-98E78D586B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BF8BF-6927-4804-9582-920D743C6B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9C8AC58-74F5-4C79-8235-EAB5C969AA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B4FECF1-9B52-487B-A2AF-DBBE81DACD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371600"/>
            <a:ext cx="9144000" cy="1470025"/>
          </a:xfrm>
        </p:spPr>
        <p:txBody>
          <a:bodyPr/>
          <a:lstStyle/>
          <a:p>
            <a:pPr eaLnBrk="1" hangingPunct="1"/>
            <a:r>
              <a:rPr lang="en-US" sz="3600" b="1" smtClean="0"/>
              <a:t>Cyberinfrastructure and Scientific Collaboration:</a:t>
            </a:r>
            <a:r>
              <a:rPr lang="en-US" sz="3600" smtClean="0"/>
              <a:t/>
            </a:r>
            <a:br>
              <a:rPr lang="en-US" sz="3600" smtClean="0"/>
            </a:br>
            <a:r>
              <a:rPr lang="en-US" sz="3200" smtClean="0"/>
              <a:t>Application of a Virtual Team Performance Framework to GLOW II Teams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2057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/>
              <a:t>Sara Kraemer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Chris Thorn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Value-Added Research Center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Wisconsin Center for Education Research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University of Wisconsin-Madison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905000" y="5867400"/>
            <a:ext cx="510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Condor Week – April 14,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Study Design - 2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/>
              <a:t>Audio-recorded and notes</a:t>
            </a:r>
          </a:p>
          <a:p>
            <a:pPr eaLnBrk="1" hangingPunct="1"/>
            <a:r>
              <a:rPr lang="en-US" smtClean="0"/>
              <a:t>Systematic content analysis with qualitative research software support</a:t>
            </a:r>
          </a:p>
          <a:p>
            <a:pPr eaLnBrk="1" hangingPunct="1"/>
            <a:r>
              <a:rPr lang="en-US" smtClean="0"/>
              <a:t>Used Virtual Team Performance Framework as foundation of qualitative analysis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3400" smtClean="0"/>
              <a:t>Input Factors for Team Performance</a:t>
            </a:r>
            <a:br>
              <a:rPr lang="en-US" sz="3400" smtClean="0"/>
            </a:br>
            <a:r>
              <a:rPr lang="en-US" sz="3400" smtClean="0"/>
              <a:t> Results – 1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1447800"/>
          <a:ext cx="822960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2743200"/>
                <a:gridCol w="2743200"/>
              </a:tblGrid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Categories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IceCube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LMCG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Culture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Technical expertise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Training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4056" name="TextBox 6"/>
          <p:cNvSpPr txBox="1">
            <a:spLocks noChangeArrowheads="1"/>
          </p:cNvSpPr>
          <p:nvPr/>
        </p:nvSpPr>
        <p:spPr bwMode="auto">
          <a:xfrm>
            <a:off x="457200" y="2895600"/>
            <a:ext cx="83058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 dirty="0"/>
              <a:t>Culture</a:t>
            </a:r>
            <a:r>
              <a:rPr lang="en-US" dirty="0"/>
              <a:t> (</a:t>
            </a:r>
            <a:r>
              <a:rPr lang="en-US" dirty="0" err="1"/>
              <a:t>Icecube</a:t>
            </a:r>
            <a:r>
              <a:rPr lang="en-US" dirty="0"/>
              <a:t>):</a:t>
            </a:r>
          </a:p>
          <a:p>
            <a:r>
              <a:rPr lang="en-US" sz="2400" dirty="0"/>
              <a:t>“And they [astronomers] are interested in more data and better data. And they've been very successful at this. And that's how they operate. Doing something new [telescope], that's left to physicists. That's the history…”</a:t>
            </a:r>
          </a:p>
          <a:p>
            <a:r>
              <a:rPr lang="en-US" dirty="0"/>
              <a:t>(LMCG):</a:t>
            </a:r>
          </a:p>
          <a:p>
            <a:r>
              <a:rPr lang="en-US" sz="2400" dirty="0"/>
              <a:t>They strive to hire team members that are diverse in: inquisitiveness, creativity, productiveness. </a:t>
            </a:r>
            <a:r>
              <a:rPr lang="en-US" sz="2400" dirty="0" smtClean="0"/>
              <a:t>“</a:t>
            </a:r>
            <a:r>
              <a:rPr lang="en-US" sz="2400" dirty="0"/>
              <a:t>Differences bring people together”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Input Team Design Factors</a:t>
            </a:r>
            <a:br>
              <a:rPr lang="en-US" smtClean="0"/>
            </a:br>
            <a:r>
              <a:rPr lang="en-US" smtClean="0"/>
              <a:t>Results – 2</a:t>
            </a:r>
            <a:br>
              <a:rPr lang="en-US" smtClean="0"/>
            </a:br>
            <a:endParaRPr 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485900"/>
          <a:ext cx="8153400" cy="33909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56232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Categories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Sub-categories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IceCube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LMCG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</a:tr>
              <a:tr h="562321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Collaboration technologies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Condor and HTC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0331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Internet resources and phone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  <a:tr h="33716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Leadership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716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Organization of sub-teams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  <a:tr h="33716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Organization</a:t>
                      </a:r>
                      <a:r>
                        <a:rPr lang="en-US" baseline="0" dirty="0" smtClean="0"/>
                        <a:t> of work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716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Membership size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Socio-Emotional Process Factors</a:t>
            </a:r>
            <a:br>
              <a:rPr lang="en-US" smtClean="0"/>
            </a:br>
            <a:r>
              <a:rPr lang="en-US" smtClean="0"/>
              <a:t>Results - 3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1524000"/>
          <a:ext cx="8534400" cy="1905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44800"/>
                <a:gridCol w="2844800"/>
                <a:gridCol w="2844800"/>
              </a:tblGrid>
              <a:tr h="40308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Categories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IceCube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LMCG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</a:tr>
              <a:tr h="6957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Relationship building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30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  <a:tr h="4030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Cohesion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8152" name="Rectangle 7"/>
          <p:cNvSpPr>
            <a:spLocks noChangeArrowheads="1"/>
          </p:cNvSpPr>
          <p:nvPr/>
        </p:nvSpPr>
        <p:spPr bwMode="auto">
          <a:xfrm>
            <a:off x="457200" y="3810000"/>
            <a:ext cx="8305800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Trust </a:t>
            </a:r>
            <a:r>
              <a:rPr lang="en-US"/>
              <a:t>(IceCube)</a:t>
            </a:r>
          </a:p>
          <a:p>
            <a:r>
              <a:rPr lang="en-US" sz="3200"/>
              <a:t>“We totally outraced that competition. […]</a:t>
            </a:r>
          </a:p>
          <a:p>
            <a:r>
              <a:rPr lang="en-US" sz="3200"/>
              <a:t>And it's partly because the group is small.”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Task Processes</a:t>
            </a:r>
            <a:br>
              <a:rPr lang="en-US" smtClean="0"/>
            </a:br>
            <a:r>
              <a:rPr lang="en-US" smtClean="0"/>
              <a:t>Results – 4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1358900"/>
          <a:ext cx="8305800" cy="36257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6450"/>
                <a:gridCol w="2076450"/>
                <a:gridCol w="2076450"/>
                <a:gridCol w="2076450"/>
              </a:tblGrid>
              <a:tr h="62414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Categories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Sub-categories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IceCube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LMCG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</a:tr>
              <a:tr h="624145">
                <a:tc row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Coordination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Conducting science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414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Condor-specific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</a:tr>
              <a:tr h="62414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Inter-</a:t>
                      </a:r>
                      <a:r>
                        <a:rPr lang="en-US" baseline="0" dirty="0" smtClean="0"/>
                        <a:t> and intra team coordination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160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Roles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  <a:tr h="361607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Task-technology-structure fit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1607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Communication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Output Factors</a:t>
            </a:r>
            <a:br>
              <a:rPr lang="en-US" smtClean="0"/>
            </a:br>
            <a:r>
              <a:rPr lang="en-US" smtClean="0"/>
              <a:t>Results – 5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1782763"/>
          <a:ext cx="8077200" cy="2026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9300"/>
                <a:gridCol w="2019300"/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Categories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Sub-categories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IceCube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LMCG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Performance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Technical output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Publishing</a:t>
                      </a:r>
                      <a:r>
                        <a:rPr lang="en-US" baseline="0" dirty="0" smtClean="0"/>
                        <a:t> research – grant cycles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Satisfaction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Potential Sociotechnial Design Areas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eaLnBrk="1" hangingPunct="1"/>
            <a:r>
              <a:rPr lang="en-US" smtClean="0"/>
              <a:t>Codify team performance factors for inter-team collaboration</a:t>
            </a:r>
          </a:p>
          <a:p>
            <a:pPr lvl="1" eaLnBrk="1" hangingPunct="1"/>
            <a:r>
              <a:rPr lang="en-US" smtClean="0"/>
              <a:t>Coordination of resources; HTC support within teams</a:t>
            </a:r>
          </a:p>
          <a:p>
            <a:pPr lvl="1" eaLnBrk="1" hangingPunct="1"/>
            <a:r>
              <a:rPr lang="en-US" smtClean="0"/>
              <a:t>Importance of the HFT/Condor liaison embedded in each team</a:t>
            </a:r>
          </a:p>
          <a:p>
            <a:pPr eaLnBrk="1" hangingPunct="1"/>
            <a:r>
              <a:rPr lang="en-US" smtClean="0"/>
              <a:t>Coordination vs. Collaboration?</a:t>
            </a:r>
          </a:p>
          <a:p>
            <a:pPr lvl="1" eaLnBrk="1" hangingPunct="1"/>
            <a:r>
              <a:rPr lang="en-US" smtClean="0"/>
              <a:t>Brings together many disciplines and problem spaces</a:t>
            </a:r>
          </a:p>
          <a:p>
            <a:pPr lvl="1" eaLnBrk="1" hangingPunct="1"/>
            <a:r>
              <a:rPr lang="en-US" smtClean="0"/>
              <a:t>Are teams truly collaborating or just coordinating?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Further Study + Limitations</a:t>
            </a:r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 teams and 2 data collection points = Exploratory</a:t>
            </a:r>
          </a:p>
          <a:p>
            <a:pPr eaLnBrk="1" hangingPunct="1"/>
            <a:r>
              <a:rPr lang="en-US" smtClean="0"/>
              <a:t>Expand to include more teams</a:t>
            </a:r>
          </a:p>
          <a:p>
            <a:pPr eaLnBrk="1" hangingPunct="1"/>
            <a:r>
              <a:rPr lang="en-US" smtClean="0"/>
              <a:t>Examine GLOW II cross-team interactions</a:t>
            </a:r>
          </a:p>
          <a:p>
            <a:pPr eaLnBrk="1" hangingPunct="1"/>
            <a:r>
              <a:rPr lang="en-US" smtClean="0"/>
              <a:t>Include Condor staff perspective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3400" b="1" smtClean="0"/>
              <a:t>Questions + Contact Info + Acknowledgements</a:t>
            </a:r>
          </a:p>
        </p:txBody>
      </p:sp>
      <p:sp>
        <p:nvSpPr>
          <p:cNvPr id="58370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229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Sara Kraemer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sbkraeme@wisc.edu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608-265-5624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Chris Thorn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cathorn@wisc.edu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(608) 263-2709</a:t>
            </a:r>
          </a:p>
          <a:p>
            <a:pPr eaLnBrk="1" hangingPunct="1"/>
            <a:r>
              <a:rPr lang="en-US" sz="2800" smtClean="0"/>
              <a:t>Acknowledgements</a:t>
            </a:r>
          </a:p>
          <a:p>
            <a:pPr lvl="1" eaLnBrk="1" hangingPunct="1"/>
            <a:r>
              <a:rPr lang="en-US" smtClean="0"/>
              <a:t>Miron Livny, Condor Project</a:t>
            </a:r>
          </a:p>
          <a:p>
            <a:pPr lvl="1" eaLnBrk="1" hangingPunct="1"/>
            <a:r>
              <a:rPr lang="en-US" smtClean="0"/>
              <a:t>Francis Halzen, IceCube</a:t>
            </a:r>
          </a:p>
          <a:p>
            <a:pPr lvl="1" eaLnBrk="1" hangingPunct="1"/>
            <a:r>
              <a:rPr lang="en-US" smtClean="0"/>
              <a:t>David Schwartz, Laboratory for Molecular and Computational Geonomics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Cyberinfrastructure and Collaboration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70038"/>
            <a:ext cx="8991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Cyberinfrastructure has enabled new forms of large-scale distributed scientific enterprises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Strong need for effective coordination and systemization of research across disciplines</a:t>
            </a:r>
            <a:r>
              <a:rPr lang="en-US" baseline="30000" smtClean="0"/>
              <a:t>1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Sites may adopt different formats/representations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Effective use could break down disciplinary boundaries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Need awareness of cross-site development activities to streamline time, talent</a:t>
            </a: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0" y="6400800"/>
            <a:ext cx="571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/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0" y="6477000"/>
            <a:ext cx="6477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aseline="30000"/>
              <a:t>1</a:t>
            </a:r>
            <a:r>
              <a:rPr lang="en-US" sz="1600"/>
              <a:t>Report of the NSF Blue-Ribbon Panel on Cyberinfrastructure (2003)</a:t>
            </a:r>
            <a:endParaRPr lang="en-US" sz="1600" baseline="30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Virtual Teams in HTC: Definition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Virtual teams in high throughput computing may vary across: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time and geography,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domains of science,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team size,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background or culture,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type of task,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type of research problems (e.g., applied, basic),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computational needs,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fluidity of membership in the HTC community,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and degree of interdisciplinarity within their scientific domain and/or across research projects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hite Back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5" name="1" descr="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2" descr="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3" descr="3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4" descr="4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5" descr="5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9" name="Text Box 8"/>
          <p:cNvSpPr txBox="1">
            <a:spLocks noChangeArrowheads="1"/>
          </p:cNvSpPr>
          <p:nvPr/>
        </p:nvSpPr>
        <p:spPr bwMode="auto">
          <a:xfrm>
            <a:off x="5105400" y="0"/>
            <a:ext cx="3886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</a:rPr>
              <a:t>Human Factors Approach to Cyberinfrastructure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610600" cy="1143000"/>
          </a:xfrm>
        </p:spPr>
        <p:txBody>
          <a:bodyPr/>
          <a:lstStyle/>
          <a:p>
            <a:pPr eaLnBrk="1" hangingPunct="1"/>
            <a:r>
              <a:rPr lang="en-US" smtClean="0"/>
              <a:t>Condor Project + </a:t>
            </a:r>
            <a:br>
              <a:rPr lang="en-US" smtClean="0"/>
            </a:br>
            <a:r>
              <a:rPr lang="en-US" smtClean="0"/>
              <a:t>Scientific Collaboration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pPr eaLnBrk="1" hangingPunct="1"/>
            <a:r>
              <a:rPr lang="en-US" smtClean="0"/>
              <a:t>Condor’s Philosophy of Flexibility</a:t>
            </a:r>
            <a:r>
              <a:rPr lang="en-US" baseline="30000" smtClean="0"/>
              <a:t>2</a:t>
            </a:r>
            <a:endParaRPr lang="en-US" smtClean="0"/>
          </a:p>
          <a:p>
            <a:pPr lvl="1" eaLnBrk="1" hangingPunct="1"/>
            <a:r>
              <a:rPr lang="en-US" smtClean="0"/>
              <a:t>Let communities grow naturally</a:t>
            </a:r>
          </a:p>
          <a:p>
            <a:pPr lvl="1" eaLnBrk="1" hangingPunct="1"/>
            <a:r>
              <a:rPr lang="en-US" smtClean="0"/>
              <a:t>Leave the owner in control</a:t>
            </a:r>
          </a:p>
          <a:p>
            <a:pPr lvl="1" eaLnBrk="1" hangingPunct="1"/>
            <a:r>
              <a:rPr lang="en-US" smtClean="0"/>
              <a:t>Plan without being picky</a:t>
            </a:r>
          </a:p>
          <a:p>
            <a:pPr lvl="1" eaLnBrk="1" hangingPunct="1"/>
            <a:r>
              <a:rPr lang="en-US" smtClean="0"/>
              <a:t>Lend and borrow</a:t>
            </a:r>
          </a:p>
          <a:p>
            <a:pPr lvl="1" eaLnBrk="1" hangingPunct="1"/>
            <a:r>
              <a:rPr lang="en-US" smtClean="0"/>
              <a:t>Understand previous research</a:t>
            </a:r>
          </a:p>
          <a:p>
            <a:pPr eaLnBrk="1" hangingPunct="1"/>
            <a:r>
              <a:rPr lang="en-US" smtClean="0"/>
              <a:t> Links virtual team collaborations via Condor pools, facilitates coordination via networks of </a:t>
            </a:r>
            <a:r>
              <a:rPr lang="en-US" i="1" smtClean="0"/>
              <a:t>people</a:t>
            </a:r>
            <a:r>
              <a:rPr lang="en-US" smtClean="0"/>
              <a:t> and </a:t>
            </a:r>
            <a:r>
              <a:rPr lang="en-US" i="1" smtClean="0"/>
              <a:t>resources</a:t>
            </a:r>
          </a:p>
        </p:txBody>
      </p:sp>
      <p:sp>
        <p:nvSpPr>
          <p:cNvPr id="29699" name="Text Box 5"/>
          <p:cNvSpPr txBox="1">
            <a:spLocks noChangeArrowheads="1"/>
          </p:cNvSpPr>
          <p:nvPr/>
        </p:nvSpPr>
        <p:spPr bwMode="auto">
          <a:xfrm>
            <a:off x="0" y="6172200"/>
            <a:ext cx="7315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aseline="30000"/>
              <a:t>2</a:t>
            </a:r>
            <a:r>
              <a:rPr lang="en-US" sz="1800"/>
              <a:t>Thain et al. (2005). </a:t>
            </a:r>
            <a:r>
              <a:rPr lang="en-US" sz="1800" i="1"/>
              <a:t>Distributed computing in practice:                     The condor experience.</a:t>
            </a:r>
            <a:endParaRPr lang="en-US" sz="1800" baseline="30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Research Questions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74838"/>
            <a:ext cx="8229600" cy="4525962"/>
          </a:xfrm>
        </p:spPr>
        <p:txBody>
          <a:bodyPr/>
          <a:lstStyle/>
          <a:p>
            <a:pPr eaLnBrk="1" hangingPunct="1"/>
            <a:r>
              <a:rPr lang="en-US" smtClean="0"/>
              <a:t>What are the sociotechnical characteristics of virtual teams using Condor and HTC technologies?</a:t>
            </a:r>
          </a:p>
          <a:p>
            <a:pPr eaLnBrk="1" hangingPunct="1"/>
            <a:r>
              <a:rPr lang="en-US" smtClean="0"/>
              <a:t>How do the characteristics of specific HTC technology (Condor) affect virtual team performance and collaboration?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3400" smtClean="0"/>
              <a:t>Sociotechnical Model of Virtual Teams Using HTC</a:t>
            </a:r>
            <a:r>
              <a:rPr lang="en-US" sz="3400" baseline="30000" smtClean="0"/>
              <a:t>3</a:t>
            </a:r>
            <a:endParaRPr lang="en-US" sz="3400" smtClean="0"/>
          </a:p>
        </p:txBody>
      </p:sp>
      <p:graphicFrame>
        <p:nvGraphicFramePr>
          <p:cNvPr id="39939" name="Object 3"/>
          <p:cNvGraphicFramePr>
            <a:graphicFrameLocks noChangeAspect="1"/>
          </p:cNvGraphicFramePr>
          <p:nvPr>
            <p:ph idx="1"/>
          </p:nvPr>
        </p:nvGraphicFramePr>
        <p:xfrm>
          <a:off x="381000" y="1447800"/>
          <a:ext cx="7769225" cy="5075238"/>
        </p:xfrm>
        <a:graphic>
          <a:graphicData uri="http://schemas.openxmlformats.org/presentationml/2006/ole">
            <p:oleObj spid="_x0000_s39939" name="Visio" r:id="rId3" imgW="9956051" imgH="6504026" progId="Visio.Drawing.11">
              <p:embed/>
            </p:oleObj>
          </a:graphicData>
        </a:graphic>
      </p:graphicFrame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0" y="6140450"/>
            <a:ext cx="327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aseline="30000"/>
              <a:t>3</a:t>
            </a:r>
            <a:r>
              <a:rPr lang="en-US" sz="1800"/>
              <a:t>Adapted from Powell et al. (2004)</a:t>
            </a:r>
            <a:endParaRPr lang="en-US" sz="1800" baseline="30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400" smtClean="0"/>
              <a:t>Exploratory Study with Grid Laboratory of Wisconsin (GLOW II Project Teams)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GLOW II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Interdisciplinary team of 10 research teams collaborating and using shared HTC resources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Collaborate in the development, implementation, testing, sharing, and deployment of HTC resoruces while conducting interdisciplinary science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How should teams/collaborations be designed and supported?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Study Design - 1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Focus groups with 2 interdisciplinary GLOW II teams: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IceCube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Search for dark matter with South Pole telescope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Over 250 people in 35 institutions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Condor/GLOW computational power for all scientific analyses and simulations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Laboratory for Molecular for Computational Geonomics (LMCG)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Investigates single molecule phenomena; creation of new systems in biological sciences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13 people at UW-Madison; 2-3 off-campus collaborators</a:t>
            </a:r>
          </a:p>
          <a:p>
            <a:pPr lvl="2" eaLnBrk="1" hangingPunct="1">
              <a:lnSpc>
                <a:spcPct val="90000"/>
              </a:lnSpc>
            </a:pPr>
            <a:endParaRPr lang="en-US" sz="20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ARC_ppt_1">
  <a:themeElements>
    <a:clrScheme name="VARC_ppt_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C_ppt_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C_ppt_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C_ppt_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C_ppt_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C_ppt_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C_ppt_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C_ppt_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C_ppt_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C_ppt_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C_ppt_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C_ppt_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C_ppt_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C_ppt_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VARC_ppt_1</Template>
  <TotalTime>1428</TotalTime>
  <Words>1042</Words>
  <Application>Microsoft Office PowerPoint</Application>
  <PresentationFormat>On-screen Show (4:3)</PresentationFormat>
  <Paragraphs>205</Paragraphs>
  <Slides>18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VARC_ppt_1</vt:lpstr>
      <vt:lpstr>Custom Design</vt:lpstr>
      <vt:lpstr>Microsoft Visio Drawing</vt:lpstr>
      <vt:lpstr>Cyberinfrastructure and Scientific Collaboration: Application of a Virtual Team Performance Framework to GLOW II Teams</vt:lpstr>
      <vt:lpstr>Cyberinfrastructure and Collaboration</vt:lpstr>
      <vt:lpstr>Virtual Teams in HTC: Definition</vt:lpstr>
      <vt:lpstr>Slide 4</vt:lpstr>
      <vt:lpstr>Condor Project +  Scientific Collaboration</vt:lpstr>
      <vt:lpstr>Research Questions</vt:lpstr>
      <vt:lpstr>Sociotechnical Model of Virtual Teams Using HTC3</vt:lpstr>
      <vt:lpstr>Exploratory Study with Grid Laboratory of Wisconsin (GLOW II Project Teams)</vt:lpstr>
      <vt:lpstr>Study Design - 1</vt:lpstr>
      <vt:lpstr>Study Design - 2</vt:lpstr>
      <vt:lpstr>Input Factors for Team Performance  Results – 1 </vt:lpstr>
      <vt:lpstr> Input Team Design Factors Results – 2 </vt:lpstr>
      <vt:lpstr>Socio-Emotional Process Factors Results - 3</vt:lpstr>
      <vt:lpstr>Task Processes Results – 4 </vt:lpstr>
      <vt:lpstr>Output Factors Results – 5</vt:lpstr>
      <vt:lpstr>Potential Sociotechnial Design Areas</vt:lpstr>
      <vt:lpstr>Further Study + Limitations</vt:lpstr>
      <vt:lpstr>Questions + Contact Info + Acknowledgements</vt:lpstr>
    </vt:vector>
  </TitlesOfParts>
  <Company>WCER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Cyberinfrastructure and Scientific Collaboration: Application of a Virtual Team Performance Framework</dc:title>
  <dc:creator>Sara Kraemer</dc:creator>
  <cp:lastModifiedBy>Sara K</cp:lastModifiedBy>
  <cp:revision>24</cp:revision>
  <dcterms:created xsi:type="dcterms:W3CDTF">2010-04-06T20:15:35Z</dcterms:created>
  <dcterms:modified xsi:type="dcterms:W3CDTF">2010-04-14T00:04:27Z</dcterms:modified>
</cp:coreProperties>
</file>