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9" r:id="rId1"/>
  </p:sldMasterIdLst>
  <p:notesMasterIdLst>
    <p:notesMasterId r:id="rId25"/>
  </p:notesMasterIdLst>
  <p:sldIdLst>
    <p:sldId id="262" r:id="rId2"/>
    <p:sldId id="308" r:id="rId3"/>
    <p:sldId id="316" r:id="rId4"/>
    <p:sldId id="333" r:id="rId5"/>
    <p:sldId id="331" r:id="rId6"/>
    <p:sldId id="311" r:id="rId7"/>
    <p:sldId id="325" r:id="rId8"/>
    <p:sldId id="312" r:id="rId9"/>
    <p:sldId id="322" r:id="rId10"/>
    <p:sldId id="313" r:id="rId11"/>
    <p:sldId id="317" r:id="rId12"/>
    <p:sldId id="314" r:id="rId13"/>
    <p:sldId id="315" r:id="rId14"/>
    <p:sldId id="330" r:id="rId15"/>
    <p:sldId id="327" r:id="rId16"/>
    <p:sldId id="318" r:id="rId17"/>
    <p:sldId id="328" r:id="rId18"/>
    <p:sldId id="329" r:id="rId19"/>
    <p:sldId id="320" r:id="rId20"/>
    <p:sldId id="310" r:id="rId21"/>
    <p:sldId id="321" r:id="rId22"/>
    <p:sldId id="323" r:id="rId23"/>
    <p:sldId id="332" r:id="rId24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CC8F22"/>
    <a:srgbClr val="BF8213"/>
    <a:srgbClr val="D89316"/>
    <a:srgbClr val="CC6600"/>
    <a:srgbClr val="C1A3A3"/>
    <a:srgbClr val="CCECFF"/>
    <a:srgbClr val="0000FF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0155" autoAdjust="0"/>
    <p:restoredTop sz="84519" autoAdjust="0"/>
  </p:normalViewPr>
  <p:slideViewPr>
    <p:cSldViewPr>
      <p:cViewPr>
        <p:scale>
          <a:sx n="75" d="100"/>
          <a:sy n="75" d="100"/>
        </p:scale>
        <p:origin x="-1952" y="-8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867" y="-91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EE01A4D6-011E-5945-81CE-8DAEC99C41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14D350-E16A-0046-8822-FB35BA016C33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Highlights on activities, accomplishments and todos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You’ll see things in our talk that others are talking about as well..</a:t>
            </a:r>
          </a:p>
          <a:p>
            <a:endParaRPr lang="en-US" dirty="0" smtClean="0"/>
          </a:p>
          <a:p>
            <a:r>
              <a:rPr lang="en-US" dirty="0" smtClean="0"/>
              <a:t>We’re happy to be consumers and implementers</a:t>
            </a:r>
            <a:r>
              <a:rPr lang="en-US" baseline="0" dirty="0" smtClean="0"/>
              <a:t> of things created by the Condor community.. And take them and run at a large scale.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1A4D6-011E-5945-81CE-8DAEC99C415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for windows.. We wanted to turn on the setting to use TCP to update the collector on ALL</a:t>
            </a:r>
            <a:r>
              <a:rPr lang="en-US" baseline="0" dirty="0" smtClean="0"/>
              <a:t> windows nodes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1A4D6-011E-5945-81CE-8DAEC99C415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TG RoundTable, 2-12-2008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TG RoundTable, 2-12-2008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1336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2484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TG RoundTable, 2-12-2008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TG RoundTable, 2-12-2008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TG RoundTable, 2-12-2008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TG RoundTable, 2-12-2008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TG RoundTable, 2-12-2008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TG RoundTable, 2-12-2008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TG RoundTable, 2-12-2008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TG RoundTable, 2-12-2008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TG RoundTable, 2-12-2008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4.png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glogo-side-by-side-blocks"/>
          <p:cNvPicPr>
            <a:picLocks noChangeAspect="1" noChangeArrowheads="1"/>
          </p:cNvPicPr>
          <p:nvPr/>
        </p:nvPicPr>
        <p:blipFill>
          <a:blip r:embed="rId13">
            <a:lum bright="14000" contrast="-20000"/>
          </a:blip>
          <a:srcRect/>
          <a:stretch>
            <a:fillRect/>
          </a:stretch>
        </p:blipFill>
        <p:spPr bwMode="auto">
          <a:xfrm>
            <a:off x="182563" y="269875"/>
            <a:ext cx="877887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0"/>
            <a:ext cx="685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00800"/>
            <a:ext cx="2819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r>
              <a:rPr lang="en-US" dirty="0" smtClean="0"/>
              <a:t>Condor Week 2009</a:t>
            </a:r>
            <a:endParaRPr lang="en-US" dirty="0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305550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53657A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pic>
        <p:nvPicPr>
          <p:cNvPr id="1031" name="Picture 9" descr="purdue 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152400"/>
            <a:ext cx="2209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2" descr="rcac_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5867400" y="6300788"/>
            <a:ext cx="15566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20000" y="6167943"/>
            <a:ext cx="1066800" cy="6138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/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D8931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D8931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D8931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D8931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D8931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D8931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D8931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D8931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D89316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D89316"/>
          </a:solidFill>
          <a:latin typeface="+mn-lt"/>
          <a:ea typeface="ＭＳ Ｐゴシック" charset="-128"/>
        </a:defRPr>
      </a:lvl2pPr>
      <a:lvl3pPr marL="792163" indent="-1095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019175" indent="-1127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CC8F22"/>
          </a:solidFill>
          <a:latin typeface="+mn-lt"/>
          <a:ea typeface="ＭＳ Ｐゴシック" charset="-128"/>
        </a:defRPr>
      </a:lvl4pPr>
      <a:lvl5pPr marL="1301750" indent="-16827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1758950" indent="-1682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16150" indent="-1682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673350" indent="-1682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130550" indent="-1682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6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gtw.org/?pid=1001247" TargetMode="Externa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34400" cy="3733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Condor on </a:t>
            </a:r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Campus:</a:t>
            </a:r>
            <a:b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BoilerGrid</a:t>
            </a:r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DiaGrid</a:t>
            </a:r>
            <a:r>
              <a:rPr lang="en-US" sz="36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and Beyond</a:t>
            </a:r>
          </a:p>
          <a:p>
            <a:pPr algn="ctr" eaLnBrk="1" hangingPunct="1">
              <a:buFontTx/>
              <a:buNone/>
            </a:pP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 eaLnBrk="1" hangingPunct="1">
              <a:buFontTx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April 21, 2009</a:t>
            </a:r>
          </a:p>
          <a:p>
            <a:pPr algn="ctr" eaLnBrk="1" hangingPunct="1">
              <a:buFontTx/>
              <a:buNone/>
            </a:pP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 eaLnBrk="1" hangingPunct="1">
              <a:buFontTx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Preston Smith </a:t>
            </a:r>
          </a:p>
          <a:p>
            <a:pPr algn="ctr" eaLnBrk="1" hangingPunct="1">
              <a:buFontTx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Purdue University</a:t>
            </a:r>
          </a:p>
          <a:p>
            <a:pPr algn="ctr" eaLnBrk="1" hangingPunct="1">
              <a:buFontTx/>
              <a:buNone/>
            </a:pPr>
            <a:endParaRPr lang="en-US" sz="24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2052" name="Picture 9" descr="tglogo-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152400"/>
            <a:ext cx="1046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6858000" cy="1219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On-Campus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Evangelism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105400"/>
          </a:xfrm>
        </p:spPr>
        <p:txBody>
          <a:bodyPr/>
          <a:lstStyle/>
          <a:p>
            <a:r>
              <a:rPr lang="en-US" sz="2000" b="1" dirty="0" smtClean="0"/>
              <a:t>For example:</a:t>
            </a:r>
          </a:p>
          <a:p>
            <a:r>
              <a:rPr lang="en-US" sz="2000" dirty="0" smtClean="0"/>
              <a:t>Engineering </a:t>
            </a:r>
            <a:r>
              <a:rPr lang="en-US" sz="2000" dirty="0" smtClean="0"/>
              <a:t>is Purdue’s largest non-central IT organization – 4000 machines</a:t>
            </a:r>
            <a:endParaRPr lang="en-US" sz="2000" dirty="0" smtClean="0"/>
          </a:p>
          <a:p>
            <a:pPr lvl="1"/>
            <a:r>
              <a:rPr lang="en-US" sz="1600" dirty="0" smtClean="0"/>
              <a:t>Already a </a:t>
            </a:r>
            <a:r>
              <a:rPr lang="en-US" sz="1600" dirty="0" err="1" smtClean="0"/>
              <a:t>BoilerGrid</a:t>
            </a:r>
            <a:r>
              <a:rPr lang="en-US" sz="1600" dirty="0" smtClean="0"/>
              <a:t> </a:t>
            </a:r>
            <a:r>
              <a:rPr lang="en-US" sz="1600" dirty="0" smtClean="0"/>
              <a:t>partner, providing nearly 1000 cores of Linux cluster nodes to </a:t>
            </a:r>
            <a:r>
              <a:rPr lang="en-US" sz="1600" dirty="0" err="1" smtClean="0"/>
              <a:t>BoilerGrid</a:t>
            </a:r>
            <a:r>
              <a:rPr lang="en-US" sz="1600" dirty="0" smtClean="0"/>
              <a:t>.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But what about desktops? What about Windows</a:t>
            </a:r>
            <a:r>
              <a:rPr lang="en-US" sz="2000" dirty="0" smtClean="0"/>
              <a:t>?</a:t>
            </a:r>
          </a:p>
          <a:p>
            <a:pPr lvl="1"/>
            <a:r>
              <a:rPr lang="en-US" sz="1600" dirty="0" smtClean="0"/>
              <a:t>Engineering is interested... But…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Engineering </a:t>
            </a:r>
            <a:r>
              <a:rPr lang="en-US" sz="2000" dirty="0" smtClean="0"/>
              <a:t>leadership wants the ability to sandbox Condor away from systems holding research or business data.</a:t>
            </a:r>
          </a:p>
          <a:p>
            <a:endParaRPr lang="en-US" sz="2000" dirty="0" smtClean="0"/>
          </a:p>
          <a:p>
            <a:r>
              <a:rPr lang="en-US" sz="2000" dirty="0" smtClean="0"/>
              <a:t>Can we do this?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Condor Week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6858000" cy="1219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 note about Windows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105400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We’ve heard this a couple times already today. Windows </a:t>
            </a:r>
            <a:r>
              <a:rPr lang="en-US" sz="2000" dirty="0" smtClean="0"/>
              <a:t>porting is definitely a hurdle to overcome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Some users are making the effort –</a:t>
            </a:r>
            <a:r>
              <a:rPr lang="en-US" sz="2000" dirty="0" smtClean="0"/>
              <a:t> Visual </a:t>
            </a:r>
            <a:r>
              <a:rPr lang="en-US" sz="2000" dirty="0" smtClean="0"/>
              <a:t>S</a:t>
            </a:r>
            <a:r>
              <a:rPr lang="en-US" sz="2000" dirty="0" smtClean="0"/>
              <a:t>tudio </a:t>
            </a:r>
            <a:r>
              <a:rPr lang="en-US" sz="2000" dirty="0" smtClean="0"/>
              <a:t>ports of code are in </a:t>
            </a:r>
            <a:r>
              <a:rPr lang="en-US" sz="2000" dirty="0" smtClean="0"/>
              <a:t>use by some users.</a:t>
            </a:r>
          </a:p>
          <a:p>
            <a:endParaRPr lang="en-US" sz="2000" dirty="0" smtClean="0"/>
          </a:p>
          <a:p>
            <a:r>
              <a:rPr lang="en-US" sz="2000" dirty="0" smtClean="0"/>
              <a:t>Now provide a c</a:t>
            </a:r>
            <a:r>
              <a:rPr lang="en-US" sz="2000" dirty="0" smtClean="0"/>
              <a:t>entrally</a:t>
            </a:r>
            <a:r>
              <a:rPr lang="en-US" sz="2000" dirty="0" smtClean="0"/>
              <a:t>-operated </a:t>
            </a:r>
            <a:r>
              <a:rPr lang="en-US" sz="2000" dirty="0" err="1" smtClean="0"/>
              <a:t>Cygwin</a:t>
            </a:r>
            <a:r>
              <a:rPr lang="en-US" sz="2000" dirty="0" smtClean="0"/>
              <a:t> system configured to look like RCAC</a:t>
            </a:r>
            <a:r>
              <a:rPr lang="en-US" sz="2000" dirty="0" smtClean="0"/>
              <a:t> </a:t>
            </a:r>
            <a:r>
              <a:rPr lang="en-US" sz="2000" dirty="0" smtClean="0"/>
              <a:t>L</a:t>
            </a:r>
            <a:r>
              <a:rPr lang="en-US" sz="2000" dirty="0" smtClean="0"/>
              <a:t>inux </a:t>
            </a:r>
            <a:r>
              <a:rPr lang="en-US" sz="2000" dirty="0" smtClean="0"/>
              <a:t>server, can simplify porting that </a:t>
            </a:r>
            <a:r>
              <a:rPr lang="en-US" sz="2000" dirty="0" smtClean="0"/>
              <a:t>way</a:t>
            </a:r>
          </a:p>
          <a:p>
            <a:endParaRPr lang="en-US" sz="2000" dirty="0" smtClean="0"/>
          </a:p>
          <a:p>
            <a:r>
              <a:rPr lang="en-US" sz="1800" dirty="0" err="1" smtClean="0"/>
              <a:t>Hmmmm</a:t>
            </a:r>
            <a:r>
              <a:rPr lang="en-US" sz="1800" dirty="0" smtClean="0"/>
              <a:t>. An OS porting hurdle? Machine owners interested in sandboxing?</a:t>
            </a:r>
          </a:p>
          <a:p>
            <a:pPr lvl="1"/>
            <a:r>
              <a:rPr lang="en-US" sz="1400" dirty="0" smtClean="0"/>
              <a:t>This sounds like an opportunity…</a:t>
            </a:r>
          </a:p>
          <a:p>
            <a:endParaRPr lang="en-US" sz="1800" dirty="0"/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Condor Week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6858000" cy="1219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Virtual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Condor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105400"/>
          </a:xfrm>
        </p:spPr>
        <p:txBody>
          <a:bodyPr/>
          <a:lstStyle/>
          <a:p>
            <a:r>
              <a:rPr lang="en-US" sz="2400" dirty="0" smtClean="0"/>
              <a:t>All of this has happened before, and all of this will happen again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Some implementations exist</a:t>
            </a:r>
          </a:p>
          <a:p>
            <a:pPr lvl="1"/>
            <a:r>
              <a:rPr lang="en-US" sz="1400" dirty="0" err="1" smtClean="0"/>
              <a:t>CoLinux</a:t>
            </a:r>
            <a:r>
              <a:rPr lang="en-US" sz="1400" dirty="0" smtClean="0"/>
              <a:t> </a:t>
            </a:r>
            <a:r>
              <a:rPr lang="en-US" sz="1400" dirty="0" smtClean="0"/>
              <a:t>(OU)</a:t>
            </a:r>
          </a:p>
          <a:p>
            <a:pPr lvl="1"/>
            <a:r>
              <a:rPr lang="en-US" sz="1400" dirty="0" smtClean="0"/>
              <a:t>Grid Appliance (Florida)</a:t>
            </a:r>
          </a:p>
          <a:p>
            <a:pPr lvl="1"/>
            <a:r>
              <a:rPr lang="en-US" sz="1400" dirty="0" smtClean="0"/>
              <a:t>Marquette’s </a:t>
            </a:r>
            <a:r>
              <a:rPr lang="en-US" sz="1400" dirty="0" err="1" smtClean="0"/>
              <a:t>VirtualBox</a:t>
            </a:r>
            <a:r>
              <a:rPr lang="en-US" sz="1400" dirty="0" smtClean="0"/>
              <a:t> solution</a:t>
            </a:r>
          </a:p>
          <a:p>
            <a:endParaRPr lang="en-US" sz="1800" dirty="0" smtClean="0"/>
          </a:p>
          <a:p>
            <a:r>
              <a:rPr lang="en-US" sz="1800" dirty="0" smtClean="0"/>
              <a:t>Some other ideas</a:t>
            </a:r>
          </a:p>
          <a:p>
            <a:pPr lvl="1"/>
            <a:r>
              <a:rPr lang="en-US" sz="1400" dirty="0" smtClean="0"/>
              <a:t>Submit VM universe jobs as a “VM glide-in” </a:t>
            </a:r>
          </a:p>
          <a:p>
            <a:pPr lvl="1"/>
            <a:r>
              <a:rPr lang="en-US" sz="1400" dirty="0" smtClean="0"/>
              <a:t>But </a:t>
            </a:r>
            <a:r>
              <a:rPr lang="en-US" sz="1400" dirty="0" err="1" smtClean="0"/>
              <a:t>Xen</a:t>
            </a:r>
            <a:r>
              <a:rPr lang="en-US" sz="1400" dirty="0" smtClean="0"/>
              <a:t> on Windows is a no go</a:t>
            </a:r>
          </a:p>
          <a:p>
            <a:pPr lvl="1"/>
            <a:r>
              <a:rPr lang="en-US" sz="1400" dirty="0" smtClean="0"/>
              <a:t>… and </a:t>
            </a:r>
            <a:r>
              <a:rPr lang="en-US" sz="1400" dirty="0" err="1" smtClean="0"/>
              <a:t>VMWare</a:t>
            </a:r>
            <a:r>
              <a:rPr lang="en-US" sz="1400" dirty="0" smtClean="0"/>
              <a:t> has license problems in this mode</a:t>
            </a:r>
            <a:endParaRPr lang="en-US" sz="1400" dirty="0" smtClean="0"/>
          </a:p>
          <a:p>
            <a:endParaRPr lang="en-US" sz="1800" dirty="0" smtClean="0"/>
          </a:p>
          <a:p>
            <a:r>
              <a:rPr lang="en-US" sz="1800" dirty="0" smtClean="0"/>
              <a:t>We’ve evaluated </a:t>
            </a:r>
            <a:r>
              <a:rPr lang="en-US" sz="1800" dirty="0" err="1" smtClean="0"/>
              <a:t>CoLinux</a:t>
            </a:r>
            <a:endParaRPr lang="en-US" sz="1800" dirty="0" smtClean="0"/>
          </a:p>
          <a:p>
            <a:r>
              <a:rPr lang="en-US" sz="1800" dirty="0" smtClean="0"/>
              <a:t>But, as </a:t>
            </a:r>
            <a:r>
              <a:rPr lang="en-US" sz="1800" dirty="0" smtClean="0"/>
              <a:t>Marquette noted, there’s some drawbacks</a:t>
            </a:r>
            <a:endParaRPr lang="en-US" sz="1800" dirty="0"/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Condor Week 2009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094" y="3657600"/>
            <a:ext cx="1831706" cy="154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981200"/>
            <a:ext cx="1562100" cy="2339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6858000" cy="1219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Virtual Condor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105400"/>
          </a:xfrm>
        </p:spPr>
        <p:txBody>
          <a:bodyPr/>
          <a:lstStyle/>
          <a:p>
            <a:r>
              <a:rPr lang="en-US" sz="2000" dirty="0" smtClean="0"/>
              <a:t>What we’ve implemented is a solution based on the Grid </a:t>
            </a:r>
            <a:r>
              <a:rPr lang="en-US" sz="2000" dirty="0" smtClean="0"/>
              <a:t>Appliance infrastructure from Florida’s ACIS lab</a:t>
            </a:r>
            <a:r>
              <a:rPr lang="en-US" sz="2000" dirty="0" smtClean="0"/>
              <a:t> </a:t>
            </a:r>
          </a:p>
          <a:p>
            <a:pPr lvl="1"/>
            <a:r>
              <a:rPr lang="en-US" sz="1600" dirty="0" smtClean="0"/>
              <a:t>I won’t go into depth about this technology.. see Florida’s talk tomorrow</a:t>
            </a:r>
          </a:p>
          <a:p>
            <a:endParaRPr lang="en-US" sz="2000" dirty="0" smtClean="0"/>
          </a:p>
          <a:p>
            <a:r>
              <a:rPr lang="en-US" sz="2000" dirty="0" smtClean="0"/>
              <a:t>IPOP P2P network </a:t>
            </a:r>
            <a:r>
              <a:rPr lang="en-US" sz="2000" dirty="0" smtClean="0"/>
              <a:t>fabric </a:t>
            </a:r>
          </a:p>
          <a:p>
            <a:pPr lvl="1"/>
            <a:r>
              <a:rPr lang="en-US" sz="1600" dirty="0" smtClean="0"/>
              <a:t>S</a:t>
            </a:r>
            <a:r>
              <a:rPr lang="en-US" sz="1600" dirty="0" smtClean="0"/>
              <a:t>olves </a:t>
            </a:r>
            <a:r>
              <a:rPr lang="en-US" sz="1600" dirty="0" smtClean="0"/>
              <a:t>NAT issues and IP space problems that come with bridged </a:t>
            </a:r>
            <a:r>
              <a:rPr lang="en-US" sz="1600" dirty="0" smtClean="0"/>
              <a:t>networking</a:t>
            </a:r>
          </a:p>
          <a:p>
            <a:pPr lvl="1"/>
            <a:r>
              <a:rPr lang="en-US" sz="1600" dirty="0" smtClean="0"/>
              <a:t>No requirement for single VPN router to connect real network with the virtual overlay network.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We only need to run </a:t>
            </a:r>
            <a:r>
              <a:rPr lang="en-US" sz="2000" dirty="0" smtClean="0"/>
              <a:t>IPOP </a:t>
            </a:r>
            <a:r>
              <a:rPr lang="en-US" sz="2000" dirty="0" smtClean="0"/>
              <a:t>services (a </a:t>
            </a:r>
            <a:r>
              <a:rPr lang="en-US" sz="2000" dirty="0" err="1" smtClean="0"/>
              <a:t>userland</a:t>
            </a:r>
            <a:r>
              <a:rPr lang="en-US" sz="2000" dirty="0" smtClean="0"/>
              <a:t> application) </a:t>
            </a:r>
            <a:r>
              <a:rPr lang="en-US" sz="2000" dirty="0" smtClean="0"/>
              <a:t>on all central submit nodes to access</a:t>
            </a:r>
            <a:r>
              <a:rPr lang="en-US" sz="2000" dirty="0" smtClean="0"/>
              <a:t> nodes in the virtual pool</a:t>
            </a:r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Condor Week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http://www.acis.ufl.edu/~ipop/files/edu-docs/LocalGridAppliance2.pdf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TG </a:t>
            </a:r>
            <a:r>
              <a:rPr lang="en-US" dirty="0" err="1" smtClean="0"/>
              <a:t>RoundTable</a:t>
            </a:r>
            <a:r>
              <a:rPr lang="en-US" dirty="0" smtClean="0"/>
              <a:t>, 2-12-2008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8381023" cy="4381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5562600"/>
            <a:ext cx="6417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/>
              </a:rPr>
              <a:t>http://www.acis.ufl.edu/~ipop/files/edu-docs/LocalGridAppliance2.pdf</a:t>
            </a:r>
            <a:endParaRPr lang="en-US" sz="1600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6858000" cy="1219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Virtual Condor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105400"/>
          </a:xfrm>
        </p:spPr>
        <p:txBody>
          <a:bodyPr/>
          <a:lstStyle/>
          <a:p>
            <a:r>
              <a:rPr lang="en-US" sz="2000" dirty="0" smtClean="0"/>
              <a:t>For us </a:t>
            </a:r>
            <a:r>
              <a:rPr lang="en-US" sz="2000" b="1" dirty="0" smtClean="0"/>
              <a:t>and </a:t>
            </a:r>
            <a:r>
              <a:rPr lang="en-US" sz="2000" dirty="0" smtClean="0"/>
              <a:t>partners on campus, this is a win</a:t>
            </a:r>
          </a:p>
          <a:p>
            <a:pPr lvl="1"/>
            <a:r>
              <a:rPr lang="en-US" sz="1600" dirty="0" smtClean="0"/>
              <a:t>Machine owners get their sandbox</a:t>
            </a:r>
          </a:p>
          <a:p>
            <a:pPr lvl="1"/>
            <a:r>
              <a:rPr lang="en-US" sz="1600" dirty="0" smtClean="0"/>
              <a:t>Our support load to bring new </a:t>
            </a:r>
            <a:r>
              <a:rPr lang="en-US" sz="1600" dirty="0" smtClean="0"/>
              <a:t>machine owners online gets easier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Much of the support load with new </a:t>
            </a:r>
            <a:r>
              <a:rPr lang="en-US" sz="2000" dirty="0" smtClean="0"/>
              <a:t>“sites” is firewall and Condor permissions.</a:t>
            </a:r>
          </a:p>
          <a:p>
            <a:pPr lvl="1"/>
            <a:r>
              <a:rPr lang="en-US" sz="1600" dirty="0" smtClean="0"/>
              <a:t>Virtual machines and the IPOP network makes that all go away.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Not only </a:t>
            </a:r>
            <a:r>
              <a:rPr lang="en-US" sz="2000" dirty="0" smtClean="0"/>
              <a:t>native installers for campus users, but now a VM image</a:t>
            </a:r>
          </a:p>
          <a:p>
            <a:pPr lvl="1"/>
            <a:r>
              <a:rPr lang="en-US" sz="1600" dirty="0" smtClean="0"/>
              <a:t>With installer to run </a:t>
            </a:r>
            <a:r>
              <a:rPr lang="en-US" sz="1600" dirty="0" err="1" smtClean="0"/>
              <a:t>Vmware</a:t>
            </a:r>
            <a:r>
              <a:rPr lang="en-US" sz="1600" dirty="0" smtClean="0"/>
              <a:t> player as a service, an install </a:t>
            </a:r>
            <a:r>
              <a:rPr lang="en-US" sz="1600" dirty="0" err="1" smtClean="0"/>
              <a:t>systray</a:t>
            </a:r>
            <a:r>
              <a:rPr lang="en-US" sz="1600" dirty="0" smtClean="0"/>
              <a:t> app to connect keyboard and mouse to guest OS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Not Virtualization implementation dependent – we can prepare and </a:t>
            </a:r>
            <a:r>
              <a:rPr lang="en-US" sz="2000" dirty="0" smtClean="0"/>
              <a:t>distribute VM images with KVM, </a:t>
            </a:r>
            <a:r>
              <a:rPr lang="en-US" sz="2000" dirty="0" err="1" smtClean="0"/>
              <a:t>VirtualBox</a:t>
            </a:r>
            <a:r>
              <a:rPr lang="en-US" sz="2000" dirty="0" smtClean="0"/>
              <a:t>, </a:t>
            </a:r>
            <a:r>
              <a:rPr lang="en-US" sz="2000" dirty="0" err="1" smtClean="0"/>
              <a:t>Vmware</a:t>
            </a:r>
            <a:r>
              <a:rPr lang="en-US" sz="2000" dirty="0" smtClean="0"/>
              <a:t>, </a:t>
            </a:r>
            <a:r>
              <a:rPr lang="en-US" sz="2000" dirty="0" err="1" smtClean="0"/>
              <a:t>Xen</a:t>
            </a:r>
            <a:r>
              <a:rPr lang="en-US" sz="2000" dirty="0" smtClean="0"/>
              <a:t>, and so on.</a:t>
            </a:r>
            <a:endParaRPr lang="en-US" sz="1200" dirty="0" smtClean="0"/>
          </a:p>
          <a:p>
            <a:pPr lvl="1"/>
            <a:r>
              <a:rPr lang="en-US" sz="1600" dirty="0" smtClean="0"/>
              <a:t>Just </a:t>
            </a:r>
            <a:r>
              <a:rPr lang="en-US" sz="1600" dirty="0" err="1" smtClean="0"/>
              <a:t>VMWare</a:t>
            </a:r>
            <a:r>
              <a:rPr lang="en-US" sz="1600" dirty="0" smtClean="0"/>
              <a:t> currently</a:t>
            </a:r>
          </a:p>
          <a:p>
            <a:pPr lvl="1"/>
            <a:r>
              <a:rPr lang="en-US" sz="1600" dirty="0" smtClean="0"/>
              <a:t>We’ll offer more in the future.</a:t>
            </a:r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Condor Week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6858000" cy="1219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Manageability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6172200" cy="2057400"/>
          </a:xfrm>
        </p:spPr>
        <p:txBody>
          <a:bodyPr/>
          <a:lstStyle/>
          <a:p>
            <a:r>
              <a:rPr lang="en-US" sz="2000" dirty="0" smtClean="0"/>
              <a:t>So, given:</a:t>
            </a:r>
          </a:p>
          <a:p>
            <a:pPr lvl="1"/>
            <a:r>
              <a:rPr lang="en-US" sz="1600" dirty="0" smtClean="0"/>
              <a:t>T</a:t>
            </a:r>
            <a:r>
              <a:rPr lang="en-US" sz="1600" dirty="0" smtClean="0"/>
              <a:t>housands of virtual </a:t>
            </a:r>
            <a:r>
              <a:rPr lang="en-US" sz="1600" dirty="0" smtClean="0"/>
              <a:t>Linux systems out </a:t>
            </a:r>
            <a:r>
              <a:rPr lang="en-US" sz="1600" dirty="0" smtClean="0"/>
              <a:t>there not under central cluster management framework</a:t>
            </a:r>
            <a:endParaRPr lang="en-US" sz="1600" dirty="0" smtClean="0"/>
          </a:p>
          <a:p>
            <a:pPr lvl="1"/>
            <a:r>
              <a:rPr lang="en-US" sz="1600" dirty="0" smtClean="0"/>
              <a:t>T</a:t>
            </a:r>
            <a:r>
              <a:rPr lang="en-US" sz="1600" dirty="0" smtClean="0"/>
              <a:t>housands </a:t>
            </a:r>
            <a:r>
              <a:rPr lang="en-US" sz="1600" dirty="0" smtClean="0"/>
              <a:t>upon thousands of Windows lab machines that research computing staff </a:t>
            </a:r>
            <a:r>
              <a:rPr lang="en-US" sz="1600" dirty="0" smtClean="0"/>
              <a:t>don’t administratively </a:t>
            </a:r>
            <a:r>
              <a:rPr lang="en-US" sz="1600" dirty="0" smtClean="0"/>
              <a:t>control..</a:t>
            </a:r>
            <a:r>
              <a:rPr lang="en-US" sz="1600" dirty="0" smtClean="0"/>
              <a:t> </a:t>
            </a:r>
          </a:p>
          <a:p>
            <a:r>
              <a:rPr lang="en-US" sz="2000" dirty="0" smtClean="0"/>
              <a:t>How do we manage Condor on them?</a:t>
            </a:r>
          </a:p>
          <a:p>
            <a:endParaRPr lang="en-US" sz="2000" dirty="0" smtClean="0"/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Condor Week 2009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3581400"/>
            <a:ext cx="8534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lvl="0" indent="-225425" algn="l"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latin typeface="+mn-lt"/>
              </a:rPr>
              <a:t>We use Cycle </a:t>
            </a:r>
            <a:r>
              <a:rPr lang="en-US" sz="2000" kern="0" dirty="0" err="1" smtClean="0">
                <a:latin typeface="+mn-lt"/>
              </a:rPr>
              <a:t>Computing’s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n-US" sz="2000" kern="0" dirty="0" err="1" smtClean="0">
                <a:latin typeface="+mn-lt"/>
              </a:rPr>
              <a:t>CycleServer</a:t>
            </a:r>
            <a:endParaRPr lang="en-US" sz="2000" kern="0" dirty="0" smtClean="0">
              <a:latin typeface="+mn-lt"/>
            </a:endParaRPr>
          </a:p>
          <a:p>
            <a:pPr marL="225425" lvl="0" indent="-225425" algn="l">
              <a:spcBef>
                <a:spcPct val="20000"/>
              </a:spcBef>
              <a:buFontTx/>
              <a:buChar char="•"/>
            </a:pPr>
            <a:endParaRPr lang="en-US" sz="2000" kern="0" dirty="0" smtClean="0">
              <a:latin typeface="+mn-lt"/>
            </a:endParaRPr>
          </a:p>
          <a:p>
            <a:pPr marL="225425" lvl="0" indent="-225425" algn="l"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latin typeface="+mn-lt"/>
              </a:rPr>
              <a:t>VM images are configured to report in to </a:t>
            </a:r>
            <a:r>
              <a:rPr lang="en-US" sz="2000" kern="0" dirty="0" err="1" smtClean="0">
                <a:latin typeface="+mn-lt"/>
              </a:rPr>
              <a:t>CycleServer</a:t>
            </a:r>
            <a:r>
              <a:rPr lang="en-US" sz="2000" kern="0" dirty="0" smtClean="0">
                <a:latin typeface="+mn-lt"/>
              </a:rPr>
              <a:t> for management</a:t>
            </a:r>
          </a:p>
          <a:p>
            <a:pPr marL="225425" lvl="0" indent="-225425" algn="l"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latin typeface="+mn-lt"/>
              </a:rPr>
              <a:t>As are the native OS installers that we distribute</a:t>
            </a: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838199"/>
            <a:ext cx="2057400" cy="3312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CycleServer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Condor Week 2009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8311067" cy="464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39" y="1447800"/>
            <a:ext cx="8426261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6858000" cy="1219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Bytes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105400"/>
          </a:xfrm>
        </p:spPr>
        <p:txBody>
          <a:bodyPr/>
          <a:lstStyle/>
          <a:p>
            <a:r>
              <a:rPr lang="en-US" sz="2000" dirty="0" smtClean="0"/>
              <a:t>Cycles are well understood, what </a:t>
            </a:r>
            <a:r>
              <a:rPr lang="en-US" sz="2000" dirty="0" smtClean="0"/>
              <a:t>about opportunistic </a:t>
            </a:r>
            <a:r>
              <a:rPr lang="en-US" sz="2000" dirty="0" smtClean="0"/>
              <a:t>bytes</a:t>
            </a:r>
            <a:r>
              <a:rPr lang="en-US" sz="2000" dirty="0" smtClean="0"/>
              <a:t>?</a:t>
            </a:r>
          </a:p>
          <a:p>
            <a:pPr lvl="1"/>
            <a:r>
              <a:rPr lang="en-US" sz="1600" dirty="0" smtClean="0"/>
              <a:t>Our cluster nodes have 160+ GB boot disks.</a:t>
            </a:r>
          </a:p>
          <a:p>
            <a:pPr lvl="1"/>
            <a:r>
              <a:rPr lang="en-US" sz="1600" dirty="0" smtClean="0"/>
              <a:t>Likewise with student labs</a:t>
            </a:r>
          </a:p>
          <a:p>
            <a:r>
              <a:rPr lang="en-US" sz="2000" dirty="0" smtClean="0"/>
              <a:t>That’s over 300TB going unused</a:t>
            </a:r>
          </a:p>
          <a:p>
            <a:endParaRPr lang="en-US" sz="2000" dirty="0" smtClean="0"/>
          </a:p>
          <a:p>
            <a:r>
              <a:rPr lang="en-US" sz="2000" dirty="0" smtClean="0"/>
              <a:t>Newly deployed is an installation of Cycle’s </a:t>
            </a:r>
            <a:br>
              <a:rPr lang="en-US" sz="2000" dirty="0" smtClean="0"/>
            </a:br>
            <a:r>
              <a:rPr lang="en-US" sz="2000" dirty="0" err="1" smtClean="0"/>
              <a:t>CloudFS</a:t>
            </a:r>
            <a:endParaRPr lang="en-US" sz="2000" dirty="0" smtClean="0"/>
          </a:p>
          <a:p>
            <a:pPr lvl="1"/>
            <a:r>
              <a:rPr lang="en-US" sz="1600" dirty="0" smtClean="0"/>
              <a:t>Based on </a:t>
            </a:r>
            <a:r>
              <a:rPr lang="en-US" sz="1600" dirty="0" err="1" smtClean="0"/>
              <a:t>Hadoop</a:t>
            </a:r>
            <a:endParaRPr lang="en-US" sz="1600" dirty="0" smtClean="0"/>
          </a:p>
          <a:p>
            <a:pPr lvl="1"/>
            <a:r>
              <a:rPr lang="en-US" sz="1600" dirty="0" smtClean="0"/>
              <a:t>With FTP interface, FUSE </a:t>
            </a:r>
            <a:r>
              <a:rPr lang="en-US" sz="1600" dirty="0" err="1" smtClean="0"/>
              <a:t>filesystem</a:t>
            </a:r>
            <a:r>
              <a:rPr lang="en-US" sz="1600" dirty="0" smtClean="0"/>
              <a:t> interface, and </a:t>
            </a:r>
            <a:br>
              <a:rPr lang="en-US" sz="1600" dirty="0" smtClean="0"/>
            </a:br>
            <a:r>
              <a:rPr lang="en-US" sz="1600" dirty="0" smtClean="0"/>
              <a:t>S3-like REST interface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3TB </a:t>
            </a:r>
            <a:r>
              <a:rPr lang="en-US" sz="2000" dirty="0" err="1" smtClean="0"/>
              <a:t>testbed</a:t>
            </a:r>
            <a:r>
              <a:rPr lang="en-US" sz="2000" dirty="0" smtClean="0"/>
              <a:t> today</a:t>
            </a:r>
          </a:p>
          <a:p>
            <a:pPr lvl="1"/>
            <a:r>
              <a:rPr lang="en-US" sz="1600" dirty="0" smtClean="0"/>
              <a:t>80TB deployment this summer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See Cycle Computing talk for further information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Condor Week 2009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752600"/>
            <a:ext cx="2438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6858000" cy="1219200"/>
          </a:xfrm>
        </p:spPr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DiaGrid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5029200" cy="5105400"/>
          </a:xfrm>
        </p:spPr>
        <p:txBody>
          <a:bodyPr/>
          <a:lstStyle/>
          <a:p>
            <a:r>
              <a:rPr lang="en-US" sz="2000" dirty="0" smtClean="0"/>
              <a:t>New name </a:t>
            </a:r>
            <a:r>
              <a:rPr lang="en-US" sz="2000" dirty="0" smtClean="0"/>
              <a:t>for our effort to spread the campus grid gospel beyond Purdue’s borders</a:t>
            </a:r>
            <a:endParaRPr lang="en-US" sz="2000" dirty="0" smtClean="0"/>
          </a:p>
          <a:p>
            <a:pPr lvl="1"/>
            <a:r>
              <a:rPr lang="en-US" sz="1600" dirty="0" smtClean="0"/>
              <a:t>Perhaps institutions </a:t>
            </a:r>
            <a:r>
              <a:rPr lang="en-US" sz="1600" dirty="0" smtClean="0"/>
              <a:t>who wear </a:t>
            </a:r>
            <a:r>
              <a:rPr lang="en-US" sz="1600" dirty="0" smtClean="0"/>
              <a:t>red or green </a:t>
            </a:r>
            <a:r>
              <a:rPr lang="en-US" sz="1600" dirty="0" smtClean="0"/>
              <a:t>and may be rivals on the gridiron or hardwood wouldn’t like being in something named “Boiler”.</a:t>
            </a:r>
            <a:endParaRPr lang="en-US" sz="1600" dirty="0" smtClean="0"/>
          </a:p>
          <a:p>
            <a:r>
              <a:rPr lang="en-US" sz="2000" dirty="0" smtClean="0"/>
              <a:t>We’re </a:t>
            </a:r>
            <a:r>
              <a:rPr lang="en-US" sz="2000" dirty="0" smtClean="0"/>
              <a:t>regularly </a:t>
            </a:r>
            <a:r>
              <a:rPr lang="en-US" sz="2000" dirty="0" smtClean="0"/>
              <a:t>asked about implementing a Purdue-style campus grid at</a:t>
            </a:r>
            <a:r>
              <a:rPr lang="en-US" sz="2000" dirty="0" smtClean="0"/>
              <a:t> institutions without HPC on their campus. </a:t>
            </a:r>
          </a:p>
          <a:p>
            <a:pPr lvl="1"/>
            <a:r>
              <a:rPr lang="en-US" sz="1600" dirty="0" smtClean="0"/>
              <a:t>Federate our campus grids into something far greater than what one institution can do </a:t>
            </a:r>
            <a:r>
              <a:rPr lang="en-US" sz="1600" dirty="0" smtClean="0"/>
              <a:t>alone</a:t>
            </a:r>
            <a:endParaRPr lang="en-US" sz="1600" dirty="0" smtClean="0"/>
          </a:p>
          <a:p>
            <a:pPr lvl="1"/>
            <a:r>
              <a:rPr lang="en-US" sz="1600" dirty="0" smtClean="0"/>
              <a:t>Can we use Condor to make a campus </a:t>
            </a:r>
            <a:r>
              <a:rPr lang="en-US" sz="1600" smtClean="0"/>
              <a:t>grid ^H^H^H^Hcloud across </a:t>
            </a:r>
            <a:r>
              <a:rPr lang="en-US" sz="1600" dirty="0" smtClean="0"/>
              <a:t>the entire Big 10?</a:t>
            </a:r>
            <a:endParaRPr lang="en-US" sz="1400" dirty="0" smtClean="0"/>
          </a:p>
          <a:p>
            <a:endParaRPr lang="en-US" sz="1800" dirty="0"/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Condor Week 2009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143000"/>
            <a:ext cx="3317494" cy="469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Condor Week 2009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71586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latin typeface="Arial"/>
                <a:cs typeface="Arial"/>
              </a:rPr>
              <a:t>No Cycle Left Behind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3276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latin typeface="Arial"/>
                <a:cs typeface="Arial"/>
              </a:rPr>
              <a:t>No Byte Left Unexplored</a:t>
            </a:r>
            <a:endParaRPr lang="en-US" sz="3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6858000" cy="1219200"/>
          </a:xfrm>
        </p:spPr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DiaGrid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Partners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4953000" cy="5105400"/>
          </a:xfrm>
        </p:spPr>
        <p:txBody>
          <a:bodyPr/>
          <a:lstStyle/>
          <a:p>
            <a:r>
              <a:rPr lang="en-US" dirty="0" smtClean="0"/>
              <a:t>Sure, it’d make a good </a:t>
            </a:r>
            <a:r>
              <a:rPr lang="en-US" dirty="0" smtClean="0"/>
              <a:t>basketball tournament…</a:t>
            </a:r>
          </a:p>
          <a:p>
            <a:endParaRPr lang="en-US" sz="2000" dirty="0" smtClean="0"/>
          </a:p>
          <a:p>
            <a:r>
              <a:rPr lang="en-US" sz="2000" dirty="0" smtClean="0"/>
              <a:t>Purdue - West </a:t>
            </a:r>
            <a:r>
              <a:rPr lang="en-US" sz="2000" dirty="0" smtClean="0"/>
              <a:t>Lafayette</a:t>
            </a:r>
          </a:p>
          <a:p>
            <a:r>
              <a:rPr lang="en-US" sz="2000" dirty="0" smtClean="0"/>
              <a:t>Purdue </a:t>
            </a:r>
            <a:r>
              <a:rPr lang="en-US" sz="2000" dirty="0" err="1" smtClean="0"/>
              <a:t>Regionals</a:t>
            </a:r>
            <a:endParaRPr lang="en-US" sz="2000" dirty="0" smtClean="0"/>
          </a:p>
          <a:p>
            <a:pPr lvl="1"/>
            <a:r>
              <a:rPr lang="en-US" sz="1400" dirty="0" smtClean="0"/>
              <a:t>Calumet</a:t>
            </a:r>
          </a:p>
          <a:p>
            <a:pPr lvl="1"/>
            <a:r>
              <a:rPr lang="en-US" sz="1400" dirty="0" smtClean="0"/>
              <a:t>North Central</a:t>
            </a:r>
          </a:p>
          <a:p>
            <a:pPr lvl="1"/>
            <a:r>
              <a:rPr lang="en-US" sz="1400" dirty="0" smtClean="0"/>
              <a:t>IPFW</a:t>
            </a:r>
          </a:p>
          <a:p>
            <a:r>
              <a:rPr lang="en-US" sz="1800" dirty="0" smtClean="0"/>
              <a:t>Indiana University</a:t>
            </a:r>
          </a:p>
          <a:p>
            <a:r>
              <a:rPr lang="en-US" sz="1800" dirty="0" smtClean="0"/>
              <a:t>Notre </a:t>
            </a:r>
            <a:r>
              <a:rPr lang="en-US" sz="1800" dirty="0" smtClean="0"/>
              <a:t>Dame</a:t>
            </a:r>
          </a:p>
          <a:p>
            <a:r>
              <a:rPr lang="en-US" sz="1800" dirty="0" smtClean="0"/>
              <a:t>Indiana </a:t>
            </a:r>
            <a:r>
              <a:rPr lang="en-US" sz="1800" dirty="0" smtClean="0"/>
              <a:t>State</a:t>
            </a:r>
          </a:p>
          <a:p>
            <a:r>
              <a:rPr lang="en-US" sz="1800" dirty="0" smtClean="0"/>
              <a:t>Wisconsin (GLOW</a:t>
            </a:r>
            <a:r>
              <a:rPr lang="en-US" sz="1800" dirty="0" smtClean="0"/>
              <a:t>)</a:t>
            </a:r>
          </a:p>
          <a:p>
            <a:pPr lvl="1"/>
            <a:r>
              <a:rPr lang="en-US" sz="1400" dirty="0" smtClean="0"/>
              <a:t>Via </a:t>
            </a:r>
            <a:r>
              <a:rPr lang="en-US" sz="1400" dirty="0" err="1" smtClean="0"/>
              <a:t>JobRouter</a:t>
            </a:r>
            <a:endParaRPr lang="en-US" sz="1400" dirty="0" smtClean="0"/>
          </a:p>
          <a:p>
            <a:r>
              <a:rPr lang="en-US" sz="1800" dirty="0" smtClean="0">
                <a:solidFill>
                  <a:srgbClr val="FF0000"/>
                </a:solidFill>
              </a:rPr>
              <a:t>In progress: </a:t>
            </a:r>
            <a:r>
              <a:rPr lang="en-US" sz="1800" dirty="0" smtClean="0"/>
              <a:t>Louisville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Condor Week 2009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914400"/>
            <a:ext cx="3136900" cy="1052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057400"/>
            <a:ext cx="1132715" cy="1619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514600"/>
            <a:ext cx="1447800" cy="12567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038600"/>
            <a:ext cx="20955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4114800"/>
            <a:ext cx="1574800" cy="1614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0279" y="5111240"/>
            <a:ext cx="1394721" cy="11371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2819400"/>
            <a:ext cx="853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i="1" dirty="0" smtClean="0">
                <a:latin typeface="Arial"/>
              </a:rPr>
              <a:t>Your Campus??</a:t>
            </a:r>
            <a:endParaRPr lang="en-US" sz="5000" b="1" i="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6858000" cy="1219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National scale: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TeraGrid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105400"/>
          </a:xfrm>
        </p:spPr>
        <p:txBody>
          <a:bodyPr/>
          <a:lstStyle/>
          <a:p>
            <a:r>
              <a:rPr lang="en-US" sz="2000" dirty="0" smtClean="0"/>
              <a:t>The Purdue Condor Pool is a resource available for allocation to anybody in the nation </a:t>
            </a:r>
            <a:r>
              <a:rPr lang="en-US" sz="2000" dirty="0" smtClean="0"/>
              <a:t>today</a:t>
            </a:r>
          </a:p>
          <a:p>
            <a:endParaRPr lang="en-US" sz="2000" dirty="0" smtClean="0"/>
          </a:p>
          <a:p>
            <a:r>
              <a:rPr lang="en-US" sz="2000" dirty="0" smtClean="0"/>
              <a:t>NSF now recognizes </a:t>
            </a:r>
            <a:r>
              <a:rPr lang="en-US" sz="2000" dirty="0" smtClean="0"/>
              <a:t>high-</a:t>
            </a:r>
            <a:r>
              <a:rPr lang="en-US" sz="2000" dirty="0" err="1" smtClean="0"/>
              <a:t>thoughput</a:t>
            </a:r>
            <a:r>
              <a:rPr lang="en-US" sz="2000" dirty="0" smtClean="0"/>
              <a:t> computing resources as a critical part of the nation’s </a:t>
            </a:r>
            <a:r>
              <a:rPr lang="en-US" sz="2000" dirty="0" err="1" smtClean="0"/>
              <a:t>cyberinfrastructure</a:t>
            </a:r>
            <a:r>
              <a:rPr lang="en-US" sz="2000" dirty="0" smtClean="0"/>
              <a:t> </a:t>
            </a:r>
            <a:r>
              <a:rPr lang="en-US" sz="2000" dirty="0" smtClean="0"/>
              <a:t>portfolio going forward.</a:t>
            </a:r>
            <a:endParaRPr lang="en-US" sz="2000" dirty="0" smtClean="0"/>
          </a:p>
          <a:p>
            <a:pPr lvl="1"/>
            <a:r>
              <a:rPr lang="en-US" sz="1600" dirty="0" smtClean="0"/>
              <a:t>Not just Ranger-style </a:t>
            </a:r>
            <a:r>
              <a:rPr lang="en-US" sz="1600" dirty="0" err="1" smtClean="0"/>
              <a:t>megaclusters</a:t>
            </a:r>
            <a:r>
              <a:rPr lang="en-US" sz="1600" dirty="0" smtClean="0"/>
              <a:t>, </a:t>
            </a:r>
            <a:r>
              <a:rPr lang="en-US" sz="1600" dirty="0" smtClean="0"/>
              <a:t>XT5s, Blue Waters, </a:t>
            </a:r>
            <a:r>
              <a:rPr lang="en-US" sz="1600" dirty="0" smtClean="0"/>
              <a:t>etc, but loosely-coupled as well</a:t>
            </a:r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NSF vision for HPC - </a:t>
            </a:r>
            <a:r>
              <a:rPr lang="en-US" sz="2000" dirty="0" smtClean="0"/>
              <a:t>Sharing </a:t>
            </a:r>
            <a:r>
              <a:rPr lang="en-US" sz="2000" dirty="0" smtClean="0"/>
              <a:t>among academic institutions to optimize the accessibility and use of HPC </a:t>
            </a:r>
            <a:r>
              <a:rPr lang="en-US" sz="2000" dirty="0" smtClean="0"/>
              <a:t>as supported </a:t>
            </a:r>
            <a:r>
              <a:rPr lang="en-US" sz="2000" dirty="0" smtClean="0"/>
              <a:t>at the campus </a:t>
            </a:r>
            <a:r>
              <a:rPr lang="en-US" sz="2000" dirty="0" smtClean="0"/>
              <a:t>level</a:t>
            </a:r>
          </a:p>
          <a:p>
            <a:pPr lvl="1"/>
            <a:r>
              <a:rPr lang="en-US" sz="1600" dirty="0" smtClean="0"/>
              <a:t>This matches closely with our goal to spread the gospel of the campus grid </a:t>
            </a:r>
            <a:r>
              <a:rPr lang="en-US" sz="1600" dirty="0" smtClean="0"/>
              <a:t>via</a:t>
            </a:r>
            <a:r>
              <a:rPr lang="en-US" sz="1600" dirty="0" smtClean="0"/>
              <a:t> </a:t>
            </a:r>
            <a:r>
              <a:rPr lang="en-US" sz="1600" dirty="0" err="1" smtClean="0"/>
              <a:t>DiaGrid</a:t>
            </a:r>
            <a:endParaRPr lang="en-US" sz="1600" dirty="0" smtClean="0"/>
          </a:p>
          <a:p>
            <a:endParaRPr lang="en-US" sz="2000" dirty="0" smtClean="0"/>
          </a:p>
          <a:p>
            <a:endParaRPr lang="en-US" sz="1800" dirty="0"/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Condor Week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6858000" cy="1219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Gratuitous Numbers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105400"/>
          </a:xfrm>
        </p:spPr>
        <p:txBody>
          <a:bodyPr/>
          <a:lstStyle/>
          <a:p>
            <a:r>
              <a:rPr lang="en-US" sz="2000" dirty="0" smtClean="0"/>
              <a:t>12M hours delivered to users in 2008</a:t>
            </a:r>
          </a:p>
          <a:p>
            <a:r>
              <a:rPr lang="en-US" sz="2000" dirty="0" smtClean="0"/>
              <a:t>12M jobs completed in 2008</a:t>
            </a:r>
            <a:endParaRPr lang="en-US" sz="2000" dirty="0" smtClean="0"/>
          </a:p>
          <a:p>
            <a:r>
              <a:rPr lang="en-US" sz="2000" dirty="0" smtClean="0"/>
              <a:t>23,000 slots today</a:t>
            </a:r>
          </a:p>
          <a:p>
            <a:pPr lvl="1"/>
            <a:r>
              <a:rPr lang="en-US" sz="1600" dirty="0" smtClean="0"/>
              <a:t>This summer</a:t>
            </a:r>
            <a:r>
              <a:rPr lang="en-US" sz="1600" b="1" dirty="0" smtClean="0"/>
              <a:t>: 10k additional slots </a:t>
            </a:r>
            <a:r>
              <a:rPr lang="en-US" sz="1600" dirty="0" smtClean="0"/>
              <a:t>in new </a:t>
            </a:r>
            <a:r>
              <a:rPr lang="en-US" sz="1600" dirty="0" smtClean="0"/>
              <a:t>Community Cluster and student lab lifecycle upgrade</a:t>
            </a:r>
            <a:endParaRPr lang="en-US" sz="1600" dirty="0" smtClean="0"/>
          </a:p>
          <a:p>
            <a:endParaRPr lang="en-US" sz="2000" dirty="0" smtClean="0"/>
          </a:p>
          <a:p>
            <a:endParaRPr lang="en-US" sz="1800" dirty="0"/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Condor Week 2009</a:t>
            </a:r>
            <a:endParaRPr lang="en-US" dirty="0"/>
          </a:p>
        </p:txBody>
      </p:sp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381000" y="2895600"/>
            <a:ext cx="5486399" cy="3505200"/>
            <a:chOff x="6377" y="3394"/>
            <a:chExt cx="4383" cy="3026"/>
          </a:xfrm>
        </p:grpSpPr>
        <p:sp>
          <p:nvSpPr>
            <p:cNvPr id="31747" name="Text Box 3" descr="Recycled paper"/>
            <p:cNvSpPr txBox="1">
              <a:spLocks noChangeArrowheads="1"/>
            </p:cNvSpPr>
            <p:nvPr/>
          </p:nvSpPr>
          <p:spPr bwMode="auto">
            <a:xfrm>
              <a:off x="6400" y="3394"/>
              <a:ext cx="4360" cy="302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50800" cmpd="thickThin">
              <a:solidFill>
                <a:srgbClr val="C4BC96"/>
              </a:solidFill>
              <a:miter lim="800000"/>
              <a:headEnd/>
              <a:tailEnd/>
            </a:ln>
          </p:spPr>
          <p:txBody>
            <a:bodyPr vert="horz" wrap="square" lIns="228600" tIns="228600" rIns="228600" bIns="2286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-112" charset="0"/>
                  <a:ea typeface="SimSun" charset="-122"/>
                </a:rPr>
                <a:t> </a:t>
              </a:r>
              <a:endParaRPr kumimoji="0" lang="en-US" sz="1000" b="1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-112" charset="0"/>
                <a:ea typeface="ＭＳ Ｐゴシック" pitchFamily="-112" charset="-128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000" b="1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-112" charset="0"/>
                <a:ea typeface="ＭＳ Ｐゴシック" pitchFamily="-112" charset="-128"/>
              </a:endParaRPr>
            </a:p>
          </p:txBody>
        </p:sp>
        <p:pic>
          <p:nvPicPr>
            <p:cNvPr id="31748" name="Chart 2"/>
            <p:cNvPicPr>
              <a:picLocks noChangeArrowheads="1"/>
            </p:cNvPicPr>
            <p:nvPr/>
          </p:nvPicPr>
          <p:blipFill>
            <a:blip r:embed="rId3"/>
            <a:srcRect l="-4942" t="-6610" r="-7329" b="-7616"/>
            <a:stretch>
              <a:fillRect/>
            </a:stretch>
          </p:blipFill>
          <p:spPr bwMode="auto">
            <a:xfrm>
              <a:off x="6377" y="3432"/>
              <a:ext cx="4383" cy="2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Left Arrow 7"/>
          <p:cNvSpPr/>
          <p:nvPr/>
        </p:nvSpPr>
        <p:spPr bwMode="auto">
          <a:xfrm>
            <a:off x="5257800" y="3352800"/>
            <a:ext cx="1295400" cy="609600"/>
          </a:xfrm>
          <a:prstGeom prst="leftArrow">
            <a:avLst>
              <a:gd name="adj1" fmla="val 5555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3440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/>
              </a:rPr>
              <a:t>.5 </a:t>
            </a:r>
            <a:r>
              <a:rPr lang="en-US" sz="1800" b="1" dirty="0" err="1" smtClean="0">
                <a:latin typeface="Arial"/>
              </a:rPr>
              <a:t>Petaflops</a:t>
            </a:r>
            <a:endParaRPr lang="en-US" sz="1800" b="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6858000" cy="1219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The End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Condor Week 2009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8862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/>
              </a:rPr>
              <a:t>Questions?</a:t>
            </a:r>
            <a:endParaRPr lang="en-US" sz="3600" dirty="0"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4724400"/>
            <a:ext cx="66428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latin typeface="Arial"/>
              </a:rPr>
              <a:t>http://</a:t>
            </a:r>
            <a:r>
              <a:rPr lang="en-US" sz="3000" dirty="0" err="1" smtClean="0">
                <a:latin typeface="Arial"/>
              </a:rPr>
              <a:t>www.rcac.purdue.edu/</a:t>
            </a:r>
            <a:r>
              <a:rPr lang="en-US" sz="3000" dirty="0" err="1" smtClean="0">
                <a:latin typeface="Arial"/>
              </a:rPr>
              <a:t>boilergrid</a:t>
            </a:r>
            <a:endParaRPr lang="en-US" sz="3000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6858000" cy="1219200"/>
          </a:xfrm>
        </p:spPr>
        <p:txBody>
          <a:bodyPr/>
          <a:lstStyle/>
          <a:p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Condor Week 2009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</a:rPr>
              <a:t>At </a:t>
            </a:r>
            <a:r>
              <a:rPr lang="en-US" sz="2400" dirty="0" err="1" smtClean="0">
                <a:latin typeface="Arial"/>
              </a:rPr>
              <a:t>BoilerGrid</a:t>
            </a:r>
            <a:r>
              <a:rPr lang="en-US" sz="2400" dirty="0" smtClean="0">
                <a:latin typeface="Arial"/>
              </a:rPr>
              <a:t>, we don’t make a lot of the products in our grid.</a:t>
            </a:r>
            <a:endParaRPr lang="en-US" sz="2400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657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</a:rPr>
              <a:t>We make a lot of the products in our grid run bigger.</a:t>
            </a:r>
            <a:endParaRPr lang="en-US" sz="2400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</p:spPr>
        <p:txBody>
          <a:bodyPr/>
          <a:lstStyle/>
          <a:p>
            <a:r>
              <a:rPr lang="en-US" dirty="0" smtClean="0"/>
              <a:t>Pushing the Campus Grid to all corners of the campus</a:t>
            </a:r>
          </a:p>
          <a:p>
            <a:pPr lvl="1"/>
            <a:r>
              <a:rPr lang="en-US" dirty="0" smtClean="0"/>
              <a:t>Evangelism</a:t>
            </a:r>
          </a:p>
          <a:p>
            <a:r>
              <a:rPr lang="en-US" dirty="0" smtClean="0"/>
              <a:t>Virtualization</a:t>
            </a:r>
          </a:p>
          <a:p>
            <a:pPr lvl="1"/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Our implementation	</a:t>
            </a:r>
          </a:p>
          <a:p>
            <a:r>
              <a:rPr lang="en-US" dirty="0" smtClean="0"/>
              <a:t>Managing a large campus grid</a:t>
            </a:r>
          </a:p>
          <a:p>
            <a:r>
              <a:rPr lang="en-US" dirty="0" smtClean="0"/>
              <a:t>Distributed Storage</a:t>
            </a:r>
          </a:p>
          <a:p>
            <a:r>
              <a:rPr lang="en-US" dirty="0" err="1" smtClean="0"/>
              <a:t>DiaGrid</a:t>
            </a:r>
            <a:endParaRPr lang="en-US" dirty="0" smtClean="0"/>
          </a:p>
          <a:p>
            <a:r>
              <a:rPr lang="en-US" dirty="0" err="1" smtClean="0"/>
              <a:t>TeraGrid</a:t>
            </a:r>
            <a:endParaRPr lang="en-US" dirty="0" smtClean="0"/>
          </a:p>
          <a:p>
            <a:r>
              <a:rPr lang="en-US" dirty="0" smtClean="0"/>
              <a:t>Gratuitous Numbers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Condor Week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into Condor and distributed systems</a:t>
            </a:r>
          </a:p>
          <a:p>
            <a:pPr lvl="1"/>
            <a:r>
              <a:rPr lang="en-US" dirty="0" smtClean="0"/>
              <a:t>JMS messaging service  (Braun, Woo)</a:t>
            </a:r>
          </a:p>
          <a:p>
            <a:pPr lvl="1"/>
            <a:r>
              <a:rPr lang="en-US" dirty="0" smtClean="0"/>
              <a:t>Debugging Distributed Systems via Data </a:t>
            </a:r>
            <a:r>
              <a:rPr lang="en-US" dirty="0" smtClean="0"/>
              <a:t>Mining (</a:t>
            </a:r>
            <a:r>
              <a:rPr lang="en-US" dirty="0" err="1" smtClean="0"/>
              <a:t>Thain</a:t>
            </a:r>
            <a:r>
              <a:rPr lang="en-US" dirty="0" smtClean="0"/>
              <a:t>, ND)</a:t>
            </a:r>
          </a:p>
          <a:p>
            <a:pPr lvl="1"/>
            <a:r>
              <a:rPr lang="en-US" dirty="0" smtClean="0"/>
              <a:t>A System for Reliable Checkpoint Recovery in Shared Grid </a:t>
            </a:r>
            <a:r>
              <a:rPr lang="en-US" dirty="0" smtClean="0"/>
              <a:t>Environments (Islam, </a:t>
            </a:r>
            <a:r>
              <a:rPr lang="en-US" dirty="0" err="1" smtClean="0"/>
              <a:t>Bagchi</a:t>
            </a:r>
            <a:r>
              <a:rPr lang="en-US" dirty="0" smtClean="0"/>
              <a:t>, </a:t>
            </a:r>
            <a:r>
              <a:rPr lang="en-US" dirty="0" err="1" smtClean="0"/>
              <a:t>Eigenmann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Domain sciences</a:t>
            </a:r>
          </a:p>
          <a:p>
            <a:pPr lvl="1"/>
            <a:r>
              <a:rPr lang="en-US" dirty="0" smtClean="0"/>
              <a:t>Analysis of Rounding in the Beer Distribution </a:t>
            </a:r>
            <a:r>
              <a:rPr lang="en-US" dirty="0" smtClean="0"/>
              <a:t>Game (see talk tomorrow)</a:t>
            </a:r>
          </a:p>
          <a:p>
            <a:pPr lvl="1"/>
            <a:r>
              <a:rPr lang="en-US" dirty="0" smtClean="0"/>
              <a:t>Usual suspects: Astronomy, Physics, Mathematics, Business, Hydrology, Materials Science, Bioinformatics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Condor Week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6858000" cy="1219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Centrally Operated Condor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105400"/>
          </a:xfrm>
        </p:spPr>
        <p:txBody>
          <a:bodyPr/>
          <a:lstStyle/>
          <a:p>
            <a:r>
              <a:rPr lang="en-US" sz="2000" dirty="0" smtClean="0"/>
              <a:t>To date, the bulk of </a:t>
            </a:r>
            <a:r>
              <a:rPr lang="en-US" sz="2000" dirty="0" err="1" smtClean="0"/>
              <a:t>BoilerGrid</a:t>
            </a:r>
            <a:r>
              <a:rPr lang="en-US" sz="2000" dirty="0" smtClean="0"/>
              <a:t> </a:t>
            </a:r>
            <a:r>
              <a:rPr lang="en-US" sz="2000" dirty="0" smtClean="0"/>
              <a:t>cycles are provided by </a:t>
            </a:r>
            <a:r>
              <a:rPr lang="en-US" sz="2000" dirty="0" err="1" smtClean="0"/>
              <a:t>ITaP</a:t>
            </a:r>
            <a:r>
              <a:rPr lang="en-US" sz="2000" dirty="0" smtClean="0"/>
              <a:t>, Purdue’s central IT</a:t>
            </a:r>
            <a:endParaRPr lang="en-US" sz="2000" dirty="0" smtClean="0"/>
          </a:p>
          <a:p>
            <a:pPr lvl="1"/>
            <a:r>
              <a:rPr lang="en-US" sz="1600" dirty="0" smtClean="0"/>
              <a:t>Rosen Center for Advanced Computing (RCAC) – Research Computing</a:t>
            </a:r>
          </a:p>
          <a:p>
            <a:pPr lvl="2"/>
            <a:r>
              <a:rPr lang="en-US" sz="1200" dirty="0" smtClean="0"/>
              <a:t>Community Clusters</a:t>
            </a:r>
            <a:r>
              <a:rPr lang="en-US" sz="1200" dirty="0" smtClean="0"/>
              <a:t> – See  </a:t>
            </a:r>
            <a:r>
              <a:rPr lang="en-US" sz="1200" dirty="0" smtClean="0">
                <a:hlinkClick r:id="rId2"/>
              </a:rPr>
              <a:t>http://www.isgtw.org/?pid=</a:t>
            </a:r>
            <a:r>
              <a:rPr lang="en-US" sz="1200" dirty="0" smtClean="0">
                <a:hlinkClick r:id="rId2"/>
              </a:rPr>
              <a:t>1001247</a:t>
            </a:r>
            <a:r>
              <a:rPr lang="en-US" sz="1200" dirty="0" smtClean="0"/>
              <a:t> </a:t>
            </a:r>
            <a:endParaRPr lang="en-US" sz="1200" dirty="0" smtClean="0"/>
          </a:p>
          <a:p>
            <a:pPr lvl="1"/>
            <a:r>
              <a:rPr lang="en-US" sz="1600" dirty="0" smtClean="0"/>
              <a:t>Teaching and Learning Technologies (TLT) – Student Labs</a:t>
            </a:r>
          </a:p>
          <a:p>
            <a:endParaRPr lang="en-US" sz="2000" dirty="0" smtClean="0"/>
          </a:p>
          <a:p>
            <a:r>
              <a:rPr lang="en-US" sz="2000" dirty="0" smtClean="0"/>
              <a:t>Centrally operated Linux clusters provide approximately 12k slots</a:t>
            </a:r>
          </a:p>
          <a:p>
            <a:r>
              <a:rPr lang="en-US" sz="2000" dirty="0" smtClean="0"/>
              <a:t>Centrally operated student labs provide 6k Windows slots</a:t>
            </a:r>
          </a:p>
          <a:p>
            <a:r>
              <a:rPr lang="en-US" sz="2000" dirty="0" smtClean="0"/>
              <a:t>That’s actually a</a:t>
            </a:r>
            <a:r>
              <a:rPr lang="en-US" sz="2000" dirty="0" smtClean="0"/>
              <a:t> lot of slots now, but there’s more around a large campus like Purdu</a:t>
            </a:r>
            <a:r>
              <a:rPr lang="en-US" sz="2000" dirty="0" smtClean="0"/>
              <a:t>e</a:t>
            </a:r>
          </a:p>
          <a:p>
            <a:pPr lvl="1"/>
            <a:r>
              <a:rPr lang="en-US" sz="1600" dirty="0" smtClean="0"/>
              <a:t>27, 317 machines, to be exact</a:t>
            </a:r>
          </a:p>
          <a:p>
            <a:pPr lvl="1"/>
            <a:r>
              <a:rPr lang="en-US" sz="1600" dirty="0" smtClean="0"/>
              <a:t>Can the campus grid cover most of campus?</a:t>
            </a:r>
            <a:endParaRPr lang="en-US" sz="1600" dirty="0" smtClean="0"/>
          </a:p>
          <a:p>
            <a:pPr>
              <a:buNone/>
            </a:pPr>
            <a:endParaRPr lang="en-US" sz="1800" dirty="0"/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Condor Week 2009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50" y="4267200"/>
            <a:ext cx="2673350" cy="1802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6858000" cy="1219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Target: All of Campus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4572000" cy="5105400"/>
          </a:xfrm>
        </p:spPr>
        <p:txBody>
          <a:bodyPr/>
          <a:lstStyle/>
          <a:p>
            <a:r>
              <a:rPr lang="en-US" sz="2000" dirty="0" smtClean="0"/>
              <a:t>Green </a:t>
            </a:r>
            <a:r>
              <a:rPr lang="en-US" sz="2000" dirty="0" smtClean="0"/>
              <a:t>Computing is big everywhere, Purdue </a:t>
            </a:r>
            <a:r>
              <a:rPr lang="en-US" sz="2000" dirty="0" smtClean="0"/>
              <a:t>is no exception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CIO’s challenge – </a:t>
            </a:r>
            <a:r>
              <a:rPr lang="en-US" sz="2000" dirty="0" smtClean="0"/>
              <a:t>power-</a:t>
            </a:r>
            <a:r>
              <a:rPr lang="en-US" sz="2000" dirty="0" smtClean="0"/>
              <a:t>save your idle computers, </a:t>
            </a:r>
            <a:r>
              <a:rPr lang="en-US" sz="2000" dirty="0" smtClean="0"/>
              <a:t>or run </a:t>
            </a:r>
            <a:r>
              <a:rPr lang="en-US" sz="2000" dirty="0" smtClean="0"/>
              <a:t>Condor </a:t>
            </a:r>
            <a:r>
              <a:rPr lang="en-US" sz="2000" dirty="0" smtClean="0"/>
              <a:t>and join </a:t>
            </a:r>
            <a:r>
              <a:rPr lang="en-US" sz="2000" dirty="0" err="1" smtClean="0"/>
              <a:t>BoilerGrid</a:t>
            </a:r>
            <a:endParaRPr lang="en-US" sz="2000" dirty="0" smtClean="0"/>
          </a:p>
          <a:p>
            <a:pPr lvl="1"/>
            <a:r>
              <a:rPr lang="en-US" sz="1600" dirty="0" smtClean="0"/>
              <a:t>A resource of this scale would cost $3M and use 2000 SF of data center space</a:t>
            </a:r>
          </a:p>
          <a:p>
            <a:pPr lvl="1"/>
            <a:r>
              <a:rPr lang="en-US" sz="1600" dirty="0" smtClean="0"/>
              <a:t>Today, even t</a:t>
            </a:r>
            <a:r>
              <a:rPr lang="en-US" sz="1600" dirty="0" smtClean="0"/>
              <a:t>he </a:t>
            </a:r>
            <a:r>
              <a:rPr lang="en-US" sz="1600" dirty="0" smtClean="0"/>
              <a:t>President of the University runs Condor on her </a:t>
            </a:r>
            <a:r>
              <a:rPr lang="en-US" sz="1600" dirty="0" smtClean="0"/>
              <a:t>PC</a:t>
            </a:r>
          </a:p>
          <a:p>
            <a:endParaRPr lang="en-US" sz="2000" dirty="0" smtClean="0"/>
          </a:p>
          <a:p>
            <a:r>
              <a:rPr lang="en-US" sz="2000" dirty="0" smtClean="0"/>
              <a:t>Centrally supported</a:t>
            </a:r>
            <a:r>
              <a:rPr lang="en-US" sz="2000" dirty="0" smtClean="0"/>
              <a:t> </a:t>
            </a:r>
            <a:r>
              <a:rPr lang="en-US" sz="2000" dirty="0" smtClean="0"/>
              <a:t>workstations </a:t>
            </a:r>
            <a:r>
              <a:rPr lang="en-US" sz="2000" dirty="0" smtClean="0"/>
              <a:t>have </a:t>
            </a:r>
            <a:r>
              <a:rPr lang="en-US" sz="2000" dirty="0" smtClean="0"/>
              <a:t>Condor available</a:t>
            </a:r>
            <a:r>
              <a:rPr lang="en-US" sz="2000" dirty="0" smtClean="0"/>
              <a:t> </a:t>
            </a:r>
            <a:r>
              <a:rPr lang="en-US" sz="2000" dirty="0" smtClean="0"/>
              <a:t>for install through</a:t>
            </a:r>
            <a:r>
              <a:rPr lang="en-US" sz="2000" dirty="0" smtClean="0"/>
              <a:t> SCCM.</a:t>
            </a:r>
            <a:endParaRPr lang="en-US" sz="2000" dirty="0" smtClean="0"/>
          </a:p>
          <a:p>
            <a:pPr>
              <a:buNone/>
            </a:pPr>
            <a:endParaRPr lang="en-US" sz="1800" dirty="0"/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Condor Week 2009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054" y="2971800"/>
            <a:ext cx="1789946" cy="27813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 bwMode="auto">
          <a:xfrm>
            <a:off x="5486400" y="990600"/>
            <a:ext cx="2286000" cy="1676400"/>
          </a:xfrm>
          <a:prstGeom prst="wedgeEllipseCallout">
            <a:avLst>
              <a:gd name="adj1" fmla="val 25834"/>
              <a:gd name="adj2" fmla="val 6452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3716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Thou </a:t>
            </a:r>
            <a:r>
              <a:rPr lang="en-US" sz="1800" dirty="0" err="1" smtClean="0"/>
              <a:t>shalt</a:t>
            </a:r>
            <a:r>
              <a:rPr lang="en-US" sz="1800" dirty="0" smtClean="0"/>
              <a:t> turn off thy computer or run Condor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6858000" cy="1219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On-Campus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Evangelism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114800"/>
          </a:xfrm>
        </p:spPr>
        <p:txBody>
          <a:bodyPr/>
          <a:lstStyle/>
          <a:p>
            <a:r>
              <a:rPr lang="en-US" sz="2400" b="1" dirty="0" smtClean="0"/>
              <a:t>What about non-centralized IT</a:t>
            </a:r>
            <a:r>
              <a:rPr lang="en-US" sz="2400" b="1" dirty="0" smtClean="0"/>
              <a:t>?</a:t>
            </a:r>
          </a:p>
          <a:p>
            <a:endParaRPr lang="en-US" sz="2400" b="1" dirty="0" smtClean="0"/>
          </a:p>
          <a:p>
            <a:r>
              <a:rPr lang="en-US" sz="2000" dirty="0" smtClean="0"/>
              <a:t>Less than half of Purdue’s </a:t>
            </a:r>
            <a:r>
              <a:rPr lang="en-US" sz="2000" dirty="0" smtClean="0"/>
              <a:t>IT staff </a:t>
            </a:r>
            <a:r>
              <a:rPr lang="en-US" sz="2000" dirty="0" smtClean="0"/>
              <a:t>is centralized (</a:t>
            </a:r>
            <a:r>
              <a:rPr lang="en-US" sz="2000" dirty="0" err="1" smtClean="0"/>
              <a:t>ITaP</a:t>
            </a:r>
            <a:r>
              <a:rPr lang="en-US" sz="2000" dirty="0" smtClean="0"/>
              <a:t>)</a:t>
            </a:r>
          </a:p>
          <a:p>
            <a:pPr lvl="1"/>
            <a:r>
              <a:rPr lang="en-US" sz="1400" dirty="0" smtClean="0"/>
              <a:t>Of 27,317 machines, relatively few are operated by </a:t>
            </a:r>
            <a:r>
              <a:rPr lang="en-US" sz="1400" dirty="0" err="1" smtClean="0"/>
              <a:t>ITaP</a:t>
            </a:r>
            <a:r>
              <a:rPr lang="en-US" sz="1400" dirty="0" smtClean="0"/>
              <a:t>!</a:t>
            </a:r>
          </a:p>
          <a:p>
            <a:pPr lvl="1"/>
            <a:endParaRPr lang="en-US" sz="1400" dirty="0" smtClean="0"/>
          </a:p>
          <a:p>
            <a:r>
              <a:rPr lang="en-US" sz="1800" dirty="0" smtClean="0"/>
              <a:t>Outreach to distributed IT </a:t>
            </a:r>
            <a:r>
              <a:rPr lang="en-US" sz="1800" dirty="0" smtClean="0"/>
              <a:t>organizations – Many colleges and departments </a:t>
            </a:r>
            <a:r>
              <a:rPr lang="en-US" sz="1800" dirty="0" smtClean="0"/>
              <a:t>operate</a:t>
            </a:r>
            <a:r>
              <a:rPr lang="en-US" sz="1800" dirty="0" smtClean="0"/>
              <a:t> over 1000 machines each</a:t>
            </a:r>
          </a:p>
          <a:p>
            <a:pPr lvl="1"/>
            <a:r>
              <a:rPr lang="en-US" sz="1400" dirty="0" smtClean="0"/>
              <a:t>Agriculture</a:t>
            </a:r>
            <a:r>
              <a:rPr lang="en-US" sz="1400" dirty="0" smtClean="0"/>
              <a:t>, Computer Science, </a:t>
            </a:r>
            <a:r>
              <a:rPr lang="en-US" sz="1400" dirty="0" smtClean="0"/>
              <a:t>Engineering, Management, Physical Facilities, Liberal Arts, Education</a:t>
            </a:r>
            <a:endParaRPr lang="en-US" sz="1800" dirty="0" smtClean="0"/>
          </a:p>
          <a:p>
            <a:r>
              <a:rPr lang="en-US" sz="1800" dirty="0" smtClean="0"/>
              <a:t>Educate IT leadership around campus about what Condor can do for their faculty</a:t>
            </a:r>
          </a:p>
          <a:p>
            <a:r>
              <a:rPr lang="en-US" sz="1800" dirty="0" smtClean="0"/>
              <a:t>Provide </a:t>
            </a:r>
            <a:r>
              <a:rPr lang="en-US" sz="1800" dirty="0" smtClean="0"/>
              <a:t>preconfigured, managed packages to ease deployment</a:t>
            </a:r>
            <a:r>
              <a:rPr lang="en-US" sz="1800" dirty="0" smtClean="0"/>
              <a:t> burden </a:t>
            </a:r>
            <a:r>
              <a:rPr lang="en-US" sz="1800" dirty="0" smtClean="0"/>
              <a:t>for IT organizations</a:t>
            </a:r>
            <a:r>
              <a:rPr lang="en-US" sz="2000" dirty="0" smtClean="0"/>
              <a:t> (RPM, </a:t>
            </a:r>
            <a:r>
              <a:rPr lang="en-US" sz="2000" dirty="0" err="1" smtClean="0"/>
              <a:t>deb</a:t>
            </a:r>
            <a:r>
              <a:rPr lang="en-US" sz="2000" dirty="0" smtClean="0"/>
              <a:t>, .exe)</a:t>
            </a:r>
            <a:endParaRPr lang="en-US" sz="1800" dirty="0" smtClean="0"/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Condor Week 2009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657469"/>
            <a:ext cx="8610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lvl="0" indent="-225425" algn="l">
              <a:spcBef>
                <a:spcPct val="20000"/>
              </a:spcBef>
            </a:pPr>
            <a:r>
              <a:rPr lang="en-US" sz="1800" b="1" kern="0" dirty="0" smtClean="0">
                <a:solidFill>
                  <a:srgbClr val="000000"/>
                </a:solidFill>
                <a:latin typeface="Tahoma"/>
              </a:rPr>
              <a:t>Campus evangelism is not a technology problem, but a people problem!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6858000" cy="12192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On-Campus Evangelism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105400"/>
          </a:xfrm>
        </p:spPr>
        <p:txBody>
          <a:bodyPr/>
          <a:lstStyle/>
          <a:p>
            <a:r>
              <a:rPr lang="en-US" sz="2000" dirty="0" smtClean="0"/>
              <a:t>Host periodic on-campus Condor “Boot camp” for users and </a:t>
            </a:r>
            <a:r>
              <a:rPr lang="en-US" sz="2000" dirty="0" err="1" smtClean="0"/>
              <a:t>sysadmins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One-on-one conversations with distributed IT leadership</a:t>
            </a:r>
          </a:p>
          <a:p>
            <a:pPr lvl="1"/>
            <a:r>
              <a:rPr lang="en-US" sz="1600" dirty="0" smtClean="0"/>
              <a:t>Security questions</a:t>
            </a:r>
          </a:p>
          <a:p>
            <a:pPr lvl="1"/>
            <a:r>
              <a:rPr lang="en-US" sz="1600" dirty="0" smtClean="0"/>
              <a:t>Configurability</a:t>
            </a:r>
          </a:p>
          <a:p>
            <a:pPr lvl="1"/>
            <a:r>
              <a:rPr lang="en-US" sz="1600" dirty="0" smtClean="0"/>
              <a:t>Scoreboard: </a:t>
            </a:r>
            <a:r>
              <a:rPr lang="en-US" sz="1600" dirty="0" smtClean="0"/>
              <a:t>“My Dean wants to know how much work our machines have provided</a:t>
            </a:r>
            <a:r>
              <a:rPr lang="en-US" sz="1600" dirty="0" smtClean="0"/>
              <a:t>”</a:t>
            </a:r>
          </a:p>
          <a:p>
            <a:pPr lvl="1"/>
            <a:r>
              <a:rPr lang="en-US" sz="1600" b="1" dirty="0" smtClean="0"/>
              <a:t>Machine owners need to be confident that they remain in control of how their machines are used. </a:t>
            </a:r>
          </a:p>
          <a:p>
            <a:pPr lvl="2"/>
            <a:r>
              <a:rPr lang="en-US" sz="1200" b="1" dirty="0" smtClean="0"/>
              <a:t>Condor is perfect for this!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Working with </a:t>
            </a:r>
            <a:r>
              <a:rPr lang="en-US" sz="2000" dirty="0" smtClean="0"/>
              <a:t>Indiana Higher Education Telecommunication </a:t>
            </a:r>
            <a:r>
              <a:rPr lang="en-US" sz="2000" dirty="0" smtClean="0"/>
              <a:t>System (IHETS) to train Universities in Indiana to run a campus grid, and partner in </a:t>
            </a:r>
            <a:r>
              <a:rPr lang="en-US" sz="2000" dirty="0" err="1" smtClean="0"/>
              <a:t>DiaGrid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Look </a:t>
            </a:r>
            <a:r>
              <a:rPr lang="en-US" sz="2000" dirty="0" smtClean="0"/>
              <a:t>for presentations on building a campus grid at</a:t>
            </a:r>
            <a:r>
              <a:rPr lang="en-US" sz="2000" dirty="0" smtClean="0"/>
              <a:t> campus IT conferences such as EDUCAUSE</a:t>
            </a:r>
            <a:r>
              <a:rPr lang="en-US" sz="2000" dirty="0" smtClean="0"/>
              <a:t>, </a:t>
            </a:r>
            <a:r>
              <a:rPr lang="en-US" sz="2000" dirty="0" err="1" smtClean="0"/>
              <a:t>LabMan</a:t>
            </a:r>
            <a:r>
              <a:rPr lang="en-US" sz="2000" dirty="0" smtClean="0"/>
              <a:t> conferences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1800" dirty="0"/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Condor Week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Gtemplate">
  <a:themeElements>
    <a:clrScheme name="TGtemplate 13">
      <a:dk1>
        <a:srgbClr val="000000"/>
      </a:dk1>
      <a:lt1>
        <a:srgbClr val="FFFFFF"/>
      </a:lt1>
      <a:dk2>
        <a:srgbClr val="0033CC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TGtemplate">
      <a:majorFont>
        <a:latin typeface="Verdan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TG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template 13">
        <a:dk1>
          <a:srgbClr val="000000"/>
        </a:dk1>
        <a:lt1>
          <a:srgbClr val="FFFFFF"/>
        </a:lt1>
        <a:dk2>
          <a:srgbClr val="0033CC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TG Template</Template>
  <TotalTime>6147</TotalTime>
  <Words>1644</Words>
  <Application>Microsoft Office PowerPoint</Application>
  <PresentationFormat>On-screen Show (4:3)</PresentationFormat>
  <Paragraphs>230</Paragraphs>
  <Slides>23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TGtemplate</vt:lpstr>
      <vt:lpstr>Slide 1</vt:lpstr>
      <vt:lpstr>Slide 2</vt:lpstr>
      <vt:lpstr>Slide 3</vt:lpstr>
      <vt:lpstr>Outline </vt:lpstr>
      <vt:lpstr>Some Uses</vt:lpstr>
      <vt:lpstr>Centrally Operated Condor</vt:lpstr>
      <vt:lpstr>Target: All of Campus</vt:lpstr>
      <vt:lpstr>On-Campus Evangelism</vt:lpstr>
      <vt:lpstr>On-Campus Evangelism</vt:lpstr>
      <vt:lpstr>On-Campus Evangelism</vt:lpstr>
      <vt:lpstr>A note about Windows</vt:lpstr>
      <vt:lpstr>Virtual Condor</vt:lpstr>
      <vt:lpstr>Virtual Condor</vt:lpstr>
      <vt:lpstr>IPOP</vt:lpstr>
      <vt:lpstr>Virtual Condor</vt:lpstr>
      <vt:lpstr>Manageability</vt:lpstr>
      <vt:lpstr>CycleServer</vt:lpstr>
      <vt:lpstr>Bytes</vt:lpstr>
      <vt:lpstr>DiaGrid</vt:lpstr>
      <vt:lpstr>DiaGrid Partners</vt:lpstr>
      <vt:lpstr>National scale: TeraGrid</vt:lpstr>
      <vt:lpstr>Gratuitous Numbers</vt:lpstr>
      <vt:lpstr>The End</vt:lpstr>
    </vt:vector>
  </TitlesOfParts>
  <Company> Purdue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Bruce Loftis</dc:creator>
  <cp:lastModifiedBy>Preston Smith</cp:lastModifiedBy>
  <cp:revision>148</cp:revision>
  <cp:lastPrinted>2009-04-21T15:44:06Z</cp:lastPrinted>
  <dcterms:created xsi:type="dcterms:W3CDTF">2009-04-20T00:30:46Z</dcterms:created>
  <dcterms:modified xsi:type="dcterms:W3CDTF">2009-04-21T18:56:39Z</dcterms:modified>
</cp:coreProperties>
</file>