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4"/>
  </p:sldMasterIdLst>
  <p:notesMasterIdLst>
    <p:notesMasterId r:id="rId18"/>
  </p:notesMasterIdLst>
  <p:handoutMasterIdLst>
    <p:handoutMasterId r:id="rId19"/>
  </p:handoutMasterIdLst>
  <p:sldIdLst>
    <p:sldId id="257" r:id="rId5"/>
    <p:sldId id="348" r:id="rId6"/>
    <p:sldId id="350" r:id="rId7"/>
    <p:sldId id="322" r:id="rId8"/>
    <p:sldId id="351" r:id="rId9"/>
    <p:sldId id="297" r:id="rId10"/>
    <p:sldId id="298" r:id="rId11"/>
    <p:sldId id="327" r:id="rId12"/>
    <p:sldId id="328" r:id="rId13"/>
    <p:sldId id="352" r:id="rId14"/>
    <p:sldId id="313" r:id="rId15"/>
    <p:sldId id="315" r:id="rId16"/>
    <p:sldId id="27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FFFF"/>
    <a:srgbClr val="FF6600"/>
    <a:srgbClr val="DDDDDD"/>
    <a:srgbClr val="F24008"/>
    <a:srgbClr val="DC9A24"/>
    <a:srgbClr val="777777"/>
    <a:srgbClr val="080808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12" autoAdjust="0"/>
    <p:restoredTop sz="92947" autoAdjust="0"/>
  </p:normalViewPr>
  <p:slideViewPr>
    <p:cSldViewPr snapToGrid="0">
      <p:cViewPr varScale="1">
        <p:scale>
          <a:sx n="73" d="100"/>
          <a:sy n="73" d="100"/>
        </p:scale>
        <p:origin x="-82" y="-518"/>
      </p:cViewPr>
      <p:guideLst>
        <p:guide orient="horz" pos="891"/>
        <p:guide orient="horz" pos="358"/>
        <p:guide orient="horz" pos="3140"/>
        <p:guide orient="horz" pos="1194"/>
        <p:guide orient="horz" pos="1289"/>
        <p:guide pos="2880"/>
        <p:guide pos="453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1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688F4-15C0-4301-871F-4B2BFD2180AF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E8CE5A-38CC-4D30-9D17-3EFA722E31F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is Windows HPC Server 2008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8617E3-AA7E-4F3A-A531-A69B148AC9C3}" type="parTrans" cxnId="{3F79D180-5F33-456A-AA92-8137DA7B4575}">
      <dgm:prSet/>
      <dgm:spPr/>
      <dgm:t>
        <a:bodyPr/>
        <a:lstStyle/>
        <a:p>
          <a:endParaRPr lang="en-US"/>
        </a:p>
      </dgm:t>
    </dgm:pt>
    <dgm:pt modelId="{61FA0352-67CB-4636-9A6C-5EB2B0DB8F13}" type="sibTrans" cxnId="{3F79D180-5F33-456A-AA92-8137DA7B4575}">
      <dgm:prSet/>
      <dgm:spPr/>
      <dgm:t>
        <a:bodyPr/>
        <a:lstStyle/>
        <a:p>
          <a:endParaRPr lang="en-US"/>
        </a:p>
      </dgm:t>
    </dgm:pt>
    <dgm:pt modelId="{4737DC7A-5BF3-4FAA-850D-7EC40BDE0F7C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– Weird {Two ways to spell the same thing?}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B62C3E-5D49-497F-8401-BD8E8E0BD708}" type="parTrans" cxnId="{A3DA780C-3746-4BBF-9816-06DC7DAD9FDD}">
      <dgm:prSet/>
      <dgm:spPr/>
      <dgm:t>
        <a:bodyPr/>
        <a:lstStyle/>
        <a:p>
          <a:endParaRPr lang="en-US"/>
        </a:p>
      </dgm:t>
    </dgm:pt>
    <dgm:pt modelId="{ACF31261-61E0-45E0-BBDF-68E4D2E7E466}" type="sibTrans" cxnId="{A3DA780C-3746-4BBF-9816-06DC7DAD9FDD}">
      <dgm:prSet/>
      <dgm:spPr/>
      <dgm:t>
        <a:bodyPr/>
        <a:lstStyle/>
        <a:p>
          <a:endParaRPr lang="en-US"/>
        </a:p>
      </dgm:t>
    </dgm:pt>
    <dgm:pt modelId="{016AD213-1ECF-4107-87AE-AD38D70F4BBB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can we partner to meet users needs?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09AEC-3910-4A3F-B72C-188388C0C054}" type="parTrans" cxnId="{0A0ED171-08F3-447E-A38D-987CFB11ECDA}">
      <dgm:prSet/>
      <dgm:spPr/>
      <dgm:t>
        <a:bodyPr/>
        <a:lstStyle/>
        <a:p>
          <a:endParaRPr lang="en-US"/>
        </a:p>
      </dgm:t>
    </dgm:pt>
    <dgm:pt modelId="{AA9F6D89-F844-4E1D-8F6F-5D3AAEFDAC3E}" type="sibTrans" cxnId="{0A0ED171-08F3-447E-A38D-987CFB11ECDA}">
      <dgm:prSet/>
      <dgm:spPr/>
      <dgm:t>
        <a:bodyPr/>
        <a:lstStyle/>
        <a:p>
          <a:endParaRPr lang="en-US"/>
        </a:p>
      </dgm:t>
    </dgm:pt>
    <dgm:pt modelId="{51FC9188-F5A3-4DFC-B657-F15C255E2BDC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Discussion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803CF-1B6D-4E22-B8D0-3B3ADCF84B0C}" type="parTrans" cxnId="{09A72616-445C-48A8-B539-B9D17872CD5E}">
      <dgm:prSet/>
      <dgm:spPr/>
      <dgm:t>
        <a:bodyPr/>
        <a:lstStyle/>
        <a:p>
          <a:endParaRPr lang="en-US"/>
        </a:p>
      </dgm:t>
    </dgm:pt>
    <dgm:pt modelId="{137E2B77-232D-4993-828D-050F84CCDC46}" type="sibTrans" cxnId="{09A72616-445C-48A8-B539-B9D17872CD5E}">
      <dgm:prSet/>
      <dgm:spPr/>
      <dgm:t>
        <a:bodyPr/>
        <a:lstStyle/>
        <a:p>
          <a:endParaRPr lang="en-US"/>
        </a:p>
      </dgm:t>
    </dgm:pt>
    <dgm:pt modelId="{573E3FEA-E173-4BEF-A2DA-FA1B9AB3E246}" type="pres">
      <dgm:prSet presAssocID="{774688F4-15C0-4301-871F-4B2BFD218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53957-C00D-4090-8A62-9F237A1C644B}" type="pres">
      <dgm:prSet presAssocID="{8FE8CE5A-38CC-4D30-9D17-3EFA722E31F7}" presName="parentText" presStyleLbl="node1" presStyleIdx="0" presStyleCnt="4" custLinFactY="96163" custLinFactNeighborX="1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1ACA3-1BA4-4F7A-A944-517AA6881BFF}" type="pres">
      <dgm:prSet presAssocID="{61FA0352-67CB-4636-9A6C-5EB2B0DB8F13}" presName="spacer" presStyleCnt="0"/>
      <dgm:spPr/>
      <dgm:t>
        <a:bodyPr/>
        <a:lstStyle/>
        <a:p>
          <a:endParaRPr lang="en-US"/>
        </a:p>
      </dgm:t>
    </dgm:pt>
    <dgm:pt modelId="{935A7767-BF3B-4D5B-8E74-D2CBD8B8E753}" type="pres">
      <dgm:prSet presAssocID="{4737DC7A-5BF3-4FAA-850D-7EC40BDE0F7C}" presName="parentText" presStyleLbl="node1" presStyleIdx="1" presStyleCnt="4" custLinFactY="-100000" custLinFactNeighborY="-1813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1CB83-81B7-475D-B43E-F7E94D98D158}" type="pres">
      <dgm:prSet presAssocID="{ACF31261-61E0-45E0-BBDF-68E4D2E7E466}" presName="spacer" presStyleCnt="0"/>
      <dgm:spPr/>
      <dgm:t>
        <a:bodyPr/>
        <a:lstStyle/>
        <a:p>
          <a:endParaRPr lang="en-US"/>
        </a:p>
      </dgm:t>
    </dgm:pt>
    <dgm:pt modelId="{219A88A9-C495-4688-8FAE-931512AFAEF9}" type="pres">
      <dgm:prSet presAssocID="{016AD213-1ECF-4107-87AE-AD38D70F4B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0D512-E30F-45F8-AF85-9ACAEFA991F1}" type="pres">
      <dgm:prSet presAssocID="{AA9F6D89-F844-4E1D-8F6F-5D3AAEFDAC3E}" presName="spacer" presStyleCnt="0"/>
      <dgm:spPr/>
      <dgm:t>
        <a:bodyPr/>
        <a:lstStyle/>
        <a:p>
          <a:endParaRPr lang="en-US"/>
        </a:p>
      </dgm:t>
    </dgm:pt>
    <dgm:pt modelId="{ACBA53BC-D716-43B5-B183-94324AA25600}" type="pres">
      <dgm:prSet presAssocID="{51FC9188-F5A3-4DFC-B657-F15C255E2BDC}" presName="parentText" presStyleLbl="node1" presStyleIdx="3" presStyleCnt="4" custLinFactNeighborX="-128" custLinFactNeighborY="77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9D180-5F33-456A-AA92-8137DA7B4575}" srcId="{774688F4-15C0-4301-871F-4B2BFD2180AF}" destId="{8FE8CE5A-38CC-4D30-9D17-3EFA722E31F7}" srcOrd="0" destOrd="0" parTransId="{158617E3-AA7E-4F3A-A531-A69B148AC9C3}" sibTransId="{61FA0352-67CB-4636-9A6C-5EB2B0DB8F13}"/>
    <dgm:cxn modelId="{D8D6DCBD-78C0-41C1-8F4A-6FC86277CDA0}" type="presOf" srcId="{016AD213-1ECF-4107-87AE-AD38D70F4BBB}" destId="{219A88A9-C495-4688-8FAE-931512AFAEF9}" srcOrd="0" destOrd="0" presId="urn:microsoft.com/office/officeart/2005/8/layout/vList2"/>
    <dgm:cxn modelId="{DD281425-680D-47F9-9337-9CD605CF8445}" type="presOf" srcId="{8FE8CE5A-38CC-4D30-9D17-3EFA722E31F7}" destId="{A6653957-C00D-4090-8A62-9F237A1C644B}" srcOrd="0" destOrd="0" presId="urn:microsoft.com/office/officeart/2005/8/layout/vList2"/>
    <dgm:cxn modelId="{0A0ED171-08F3-447E-A38D-987CFB11ECDA}" srcId="{774688F4-15C0-4301-871F-4B2BFD2180AF}" destId="{016AD213-1ECF-4107-87AE-AD38D70F4BBB}" srcOrd="2" destOrd="0" parTransId="{EB809AEC-3910-4A3F-B72C-188388C0C054}" sibTransId="{AA9F6D89-F844-4E1D-8F6F-5D3AAEFDAC3E}"/>
    <dgm:cxn modelId="{C22A9D46-EA70-4ED9-8BC0-EB60D8F1990C}" type="presOf" srcId="{51FC9188-F5A3-4DFC-B657-F15C255E2BDC}" destId="{ACBA53BC-D716-43B5-B183-94324AA25600}" srcOrd="0" destOrd="0" presId="urn:microsoft.com/office/officeart/2005/8/layout/vList2"/>
    <dgm:cxn modelId="{A3DA780C-3746-4BBF-9816-06DC7DAD9FDD}" srcId="{774688F4-15C0-4301-871F-4B2BFD2180AF}" destId="{4737DC7A-5BF3-4FAA-850D-7EC40BDE0F7C}" srcOrd="1" destOrd="0" parTransId="{46B62C3E-5D49-497F-8401-BD8E8E0BD708}" sibTransId="{ACF31261-61E0-45E0-BBDF-68E4D2E7E466}"/>
    <dgm:cxn modelId="{09A72616-445C-48A8-B539-B9D17872CD5E}" srcId="{774688F4-15C0-4301-871F-4B2BFD2180AF}" destId="{51FC9188-F5A3-4DFC-B657-F15C255E2BDC}" srcOrd="3" destOrd="0" parTransId="{BA8803CF-1B6D-4E22-B8D0-3B3ADCF84B0C}" sibTransId="{137E2B77-232D-4993-828D-050F84CCDC46}"/>
    <dgm:cxn modelId="{0C473FF9-11D4-410E-BB2A-7467CAFCDE56}" type="presOf" srcId="{4737DC7A-5BF3-4FAA-850D-7EC40BDE0F7C}" destId="{935A7767-BF3B-4D5B-8E74-D2CBD8B8E753}" srcOrd="0" destOrd="0" presId="urn:microsoft.com/office/officeart/2005/8/layout/vList2"/>
    <dgm:cxn modelId="{330219B9-00C8-48D9-AED1-0A88E05E00C1}" type="presOf" srcId="{774688F4-15C0-4301-871F-4B2BFD2180AF}" destId="{573E3FEA-E173-4BEF-A2DA-FA1B9AB3E246}" srcOrd="0" destOrd="0" presId="urn:microsoft.com/office/officeart/2005/8/layout/vList2"/>
    <dgm:cxn modelId="{C01DE7C1-BBBB-4E5D-9E82-0088236D5113}" type="presParOf" srcId="{573E3FEA-E173-4BEF-A2DA-FA1B9AB3E246}" destId="{A6653957-C00D-4090-8A62-9F237A1C644B}" srcOrd="0" destOrd="0" presId="urn:microsoft.com/office/officeart/2005/8/layout/vList2"/>
    <dgm:cxn modelId="{B114183E-7DE9-4FD2-B5D1-E54043E9EE87}" type="presParOf" srcId="{573E3FEA-E173-4BEF-A2DA-FA1B9AB3E246}" destId="{CDF1ACA3-1BA4-4F7A-A944-517AA6881BFF}" srcOrd="1" destOrd="0" presId="urn:microsoft.com/office/officeart/2005/8/layout/vList2"/>
    <dgm:cxn modelId="{E537E8DE-77E4-4189-AF96-79707D5BBCE9}" type="presParOf" srcId="{573E3FEA-E173-4BEF-A2DA-FA1B9AB3E246}" destId="{935A7767-BF3B-4D5B-8E74-D2CBD8B8E753}" srcOrd="2" destOrd="0" presId="urn:microsoft.com/office/officeart/2005/8/layout/vList2"/>
    <dgm:cxn modelId="{8926E85F-FE2D-4AE7-A54D-0BAA68F1A813}" type="presParOf" srcId="{573E3FEA-E173-4BEF-A2DA-FA1B9AB3E246}" destId="{4A31CB83-81B7-475D-B43E-F7E94D98D158}" srcOrd="3" destOrd="0" presId="urn:microsoft.com/office/officeart/2005/8/layout/vList2"/>
    <dgm:cxn modelId="{3D7BB751-97A8-4F9C-BCCF-3322B77F6213}" type="presParOf" srcId="{573E3FEA-E173-4BEF-A2DA-FA1B9AB3E246}" destId="{219A88A9-C495-4688-8FAE-931512AFAEF9}" srcOrd="4" destOrd="0" presId="urn:microsoft.com/office/officeart/2005/8/layout/vList2"/>
    <dgm:cxn modelId="{CC4387EE-C995-42E5-BC46-EBF7D8E17B01}" type="presParOf" srcId="{573E3FEA-E173-4BEF-A2DA-FA1B9AB3E246}" destId="{8860D512-E30F-45F8-AF85-9ACAEFA991F1}" srcOrd="5" destOrd="0" presId="urn:microsoft.com/office/officeart/2005/8/layout/vList2"/>
    <dgm:cxn modelId="{338BA1A2-D567-448E-9370-0FE361A22A6A}" type="presParOf" srcId="{573E3FEA-E173-4BEF-A2DA-FA1B9AB3E246}" destId="{ACBA53BC-D716-43B5-B183-94324AA25600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949B4-46A4-48B0-929E-A38736FF0043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3D5F43-DFFF-4E52-A2A5-41C2823B6975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Windows Server Operating System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625B9E-768D-4A3A-BC58-94F45FCAC165}" type="parTrans" cxnId="{6D94DA1C-0F05-4200-8CCE-E0EACD73B8CF}">
      <dgm:prSet/>
      <dgm:spPr/>
      <dgm:t>
        <a:bodyPr/>
        <a:lstStyle/>
        <a:p>
          <a:endParaRPr lang="en-US"/>
        </a:p>
      </dgm:t>
    </dgm:pt>
    <dgm:pt modelId="{604B092F-600A-486F-8526-C8E4CD111168}" type="sibTrans" cxnId="{6D94DA1C-0F05-4200-8CCE-E0EACD73B8CF}">
      <dgm:prSet/>
      <dgm:spPr/>
      <dgm:t>
        <a:bodyPr/>
        <a:lstStyle/>
        <a:p>
          <a:endParaRPr lang="en-US"/>
        </a:p>
      </dgm:t>
    </dgm:pt>
    <dgm:pt modelId="{2E02E3A0-61E2-4E59-8ED9-88CCEEFF472E}">
      <dgm:prSet custT="1"/>
      <dgm:spPr/>
      <dgm:t>
        <a:bodyPr/>
        <a:lstStyle/>
        <a:p>
          <a:pPr rtl="0"/>
          <a:r>
            <a:rPr lang="en-US" sz="1600" dirty="0" smtClean="0"/>
            <a:t>Secure, </a:t>
          </a:r>
          <a:br>
            <a:rPr lang="en-US" sz="1600" dirty="0" smtClean="0"/>
          </a:br>
          <a:r>
            <a:rPr lang="en-US" sz="1600" dirty="0" smtClean="0"/>
            <a:t>Reliable, Tested</a:t>
          </a:r>
          <a:endParaRPr lang="en-US" sz="1600" dirty="0"/>
        </a:p>
      </dgm:t>
    </dgm:pt>
    <dgm:pt modelId="{6A43C901-FBD9-41EC-9A78-BFB47FFA58D9}" type="parTrans" cxnId="{8D76E60D-2552-40AB-875D-5726828EE115}">
      <dgm:prSet/>
      <dgm:spPr/>
      <dgm:t>
        <a:bodyPr/>
        <a:lstStyle/>
        <a:p>
          <a:endParaRPr lang="en-US"/>
        </a:p>
      </dgm:t>
    </dgm:pt>
    <dgm:pt modelId="{94E65913-63E5-4C4B-AD59-44EB5B3D6B7E}" type="sibTrans" cxnId="{8D76E60D-2552-40AB-875D-5726828EE115}">
      <dgm:prSet/>
      <dgm:spPr/>
      <dgm:t>
        <a:bodyPr/>
        <a:lstStyle/>
        <a:p>
          <a:endParaRPr lang="en-US"/>
        </a:p>
      </dgm:t>
    </dgm:pt>
    <dgm:pt modelId="{C33A49F5-AF25-46CA-8E14-9C898818D6C6}">
      <dgm:prSet custT="1"/>
      <dgm:spPr/>
      <dgm:t>
        <a:bodyPr/>
        <a:lstStyle/>
        <a:p>
          <a:pPr rtl="0"/>
          <a:r>
            <a:rPr lang="en-US" sz="1600" dirty="0" smtClean="0"/>
            <a:t>Support for high performance hardware (x64, high-speed interconnects)</a:t>
          </a:r>
          <a:endParaRPr lang="en-US" sz="1600" dirty="0"/>
        </a:p>
      </dgm:t>
    </dgm:pt>
    <dgm:pt modelId="{6F92CCFF-5B9F-47D2-8C7A-065AE8D5B53F}" type="parTrans" cxnId="{B657E267-3A8C-4850-B294-A36083099E2D}">
      <dgm:prSet/>
      <dgm:spPr/>
      <dgm:t>
        <a:bodyPr/>
        <a:lstStyle/>
        <a:p>
          <a:endParaRPr lang="en-US"/>
        </a:p>
      </dgm:t>
    </dgm:pt>
    <dgm:pt modelId="{31E51FED-7159-4DBC-A950-48E29303DAB0}" type="sibTrans" cxnId="{B657E267-3A8C-4850-B294-A36083099E2D}">
      <dgm:prSet/>
      <dgm:spPr/>
      <dgm:t>
        <a:bodyPr/>
        <a:lstStyle/>
        <a:p>
          <a:endParaRPr lang="en-US"/>
        </a:p>
      </dgm:t>
    </dgm:pt>
    <dgm:pt modelId="{643B17FC-738B-4E8E-ACC9-352B6FB2CFD8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HPC Pack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08902C-365C-4944-858A-A4CD0B36CF4C}" type="parTrans" cxnId="{E89F63CE-8601-4010-B9D1-5C634CDC1743}">
      <dgm:prSet/>
      <dgm:spPr/>
      <dgm:t>
        <a:bodyPr/>
        <a:lstStyle/>
        <a:p>
          <a:endParaRPr lang="en-US"/>
        </a:p>
      </dgm:t>
    </dgm:pt>
    <dgm:pt modelId="{13745513-284C-46C4-8584-7C5A5BFB2284}" type="sibTrans" cxnId="{E89F63CE-8601-4010-B9D1-5C634CDC1743}">
      <dgm:prSet/>
      <dgm:spPr/>
      <dgm:t>
        <a:bodyPr/>
        <a:lstStyle/>
        <a:p>
          <a:endParaRPr lang="en-US"/>
        </a:p>
      </dgm:t>
    </dgm:pt>
    <dgm:pt modelId="{C8D20DCD-4EB1-4A55-AEEB-A89714918907}">
      <dgm:prSet custT="1"/>
      <dgm:spPr/>
      <dgm:t>
        <a:bodyPr/>
        <a:lstStyle/>
        <a:p>
          <a:pPr rtl="0"/>
          <a:r>
            <a:rPr lang="en-US" sz="1600" dirty="0" smtClean="0"/>
            <a:t>Job Scheduler</a:t>
          </a:r>
          <a:endParaRPr lang="en-US" sz="1600" dirty="0"/>
        </a:p>
      </dgm:t>
    </dgm:pt>
    <dgm:pt modelId="{58470B82-55BC-4D2C-B86A-6740D12DB85A}" type="parTrans" cxnId="{FA9100CE-4190-4E9A-9D41-DBF71AACFDCF}">
      <dgm:prSet/>
      <dgm:spPr/>
      <dgm:t>
        <a:bodyPr/>
        <a:lstStyle/>
        <a:p>
          <a:endParaRPr lang="en-US"/>
        </a:p>
      </dgm:t>
    </dgm:pt>
    <dgm:pt modelId="{A2C15126-D6AC-4656-8597-2A1124842D3C}" type="sibTrans" cxnId="{FA9100CE-4190-4E9A-9D41-DBF71AACFDCF}">
      <dgm:prSet/>
      <dgm:spPr/>
      <dgm:t>
        <a:bodyPr/>
        <a:lstStyle/>
        <a:p>
          <a:endParaRPr lang="en-US"/>
        </a:p>
      </dgm:t>
    </dgm:pt>
    <dgm:pt modelId="{890407EB-CE7A-405E-8CCA-D7BB27D274E5}">
      <dgm:prSet custT="1"/>
      <dgm:spPr/>
      <dgm:t>
        <a:bodyPr/>
        <a:lstStyle/>
        <a:p>
          <a:pPr rtl="0"/>
          <a:r>
            <a:rPr lang="en-US" sz="1600" dirty="0" smtClean="0"/>
            <a:t>Resource Manager </a:t>
          </a:r>
          <a:endParaRPr lang="en-US" sz="1600" dirty="0"/>
        </a:p>
      </dgm:t>
    </dgm:pt>
    <dgm:pt modelId="{2A9AA07C-B11A-4A36-8D22-548F8A158D2F}" type="parTrans" cxnId="{56E1EAF4-41F5-44A9-821E-E188BC4C8189}">
      <dgm:prSet/>
      <dgm:spPr/>
      <dgm:t>
        <a:bodyPr/>
        <a:lstStyle/>
        <a:p>
          <a:endParaRPr lang="en-US"/>
        </a:p>
      </dgm:t>
    </dgm:pt>
    <dgm:pt modelId="{31FF9662-37FC-42F3-8F6B-7DA337D61F71}" type="sibTrans" cxnId="{56E1EAF4-41F5-44A9-821E-E188BC4C8189}">
      <dgm:prSet/>
      <dgm:spPr/>
      <dgm:t>
        <a:bodyPr/>
        <a:lstStyle/>
        <a:p>
          <a:endParaRPr lang="en-US"/>
        </a:p>
      </dgm:t>
    </dgm:pt>
    <dgm:pt modelId="{DA72E6AB-63CB-426B-9335-7151670E47EA}">
      <dgm:prSet custT="1"/>
      <dgm:spPr/>
      <dgm:t>
        <a:bodyPr/>
        <a:lstStyle/>
        <a:p>
          <a:pPr rtl="0"/>
          <a:r>
            <a:rPr lang="en-US" sz="1600" dirty="0" smtClean="0"/>
            <a:t>Cluster Management</a:t>
          </a:r>
          <a:endParaRPr lang="en-US" sz="1600" dirty="0"/>
        </a:p>
      </dgm:t>
    </dgm:pt>
    <dgm:pt modelId="{69D57E69-0247-4520-B15A-ACDA1EAF2D50}" type="parTrans" cxnId="{1E8390D8-0A7A-492E-BD2E-12F8A3A54419}">
      <dgm:prSet/>
      <dgm:spPr/>
      <dgm:t>
        <a:bodyPr/>
        <a:lstStyle/>
        <a:p>
          <a:endParaRPr lang="en-US"/>
        </a:p>
      </dgm:t>
    </dgm:pt>
    <dgm:pt modelId="{8803D6F8-4873-44CF-9DE3-64D0D5681633}" type="sibTrans" cxnId="{1E8390D8-0A7A-492E-BD2E-12F8A3A54419}">
      <dgm:prSet/>
      <dgm:spPr/>
      <dgm:t>
        <a:bodyPr/>
        <a:lstStyle/>
        <a:p>
          <a:endParaRPr lang="en-US"/>
        </a:p>
      </dgm:t>
    </dgm:pt>
    <dgm:pt modelId="{BC93A764-4993-45E5-8F5B-37AE535146D0}">
      <dgm:prSet custT="1"/>
      <dgm:spPr/>
      <dgm:t>
        <a:bodyPr/>
        <a:lstStyle/>
        <a:p>
          <a:pPr rtl="0"/>
          <a:r>
            <a:rPr lang="en-US" sz="1600" dirty="0" smtClean="0"/>
            <a:t>Message Passing Interface</a:t>
          </a:r>
          <a:endParaRPr lang="en-US" sz="1600" dirty="0"/>
        </a:p>
      </dgm:t>
    </dgm:pt>
    <dgm:pt modelId="{11539492-A7FA-42C6-8762-226BA07009CC}" type="parTrans" cxnId="{5B4CFDA6-FADC-46B9-AB50-39F5FC5FC913}">
      <dgm:prSet/>
      <dgm:spPr/>
      <dgm:t>
        <a:bodyPr/>
        <a:lstStyle/>
        <a:p>
          <a:endParaRPr lang="en-US"/>
        </a:p>
      </dgm:t>
    </dgm:pt>
    <dgm:pt modelId="{9C621F2F-42CB-4B85-BA27-FB5552D6DDE4}" type="sibTrans" cxnId="{5B4CFDA6-FADC-46B9-AB50-39F5FC5FC913}">
      <dgm:prSet/>
      <dgm:spPr/>
      <dgm:t>
        <a:bodyPr/>
        <a:lstStyle/>
        <a:p>
          <a:endParaRPr lang="en-US"/>
        </a:p>
      </dgm:t>
    </dgm:pt>
    <dgm:pt modelId="{A283191E-151E-4B06-A47C-816450746B98}">
      <dgm:prSet custT="1"/>
      <dgm:spPr/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Microsoft Windows HPC Server 2008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4EDD4-A066-442E-BA55-F8C55D6A9B0B}" type="parTrans" cxnId="{9506F551-3EC9-4FED-9125-D02F27206067}">
      <dgm:prSet/>
      <dgm:spPr/>
      <dgm:t>
        <a:bodyPr/>
        <a:lstStyle/>
        <a:p>
          <a:endParaRPr lang="en-US"/>
        </a:p>
      </dgm:t>
    </dgm:pt>
    <dgm:pt modelId="{5791871B-A250-4011-9D5F-EE4B21DB049C}" type="sibTrans" cxnId="{9506F551-3EC9-4FED-9125-D02F27206067}">
      <dgm:prSet/>
      <dgm:spPr/>
      <dgm:t>
        <a:bodyPr/>
        <a:lstStyle/>
        <a:p>
          <a:endParaRPr lang="en-US"/>
        </a:p>
      </dgm:t>
    </dgm:pt>
    <dgm:pt modelId="{FDCD41D1-DC85-4BA5-803C-DBCAFCABB5E8}">
      <dgm:prSet custT="1"/>
      <dgm:spPr/>
      <dgm:t>
        <a:bodyPr/>
        <a:lstStyle/>
        <a:p>
          <a:pPr rtl="0"/>
          <a:r>
            <a:rPr lang="en-US" sz="1600" dirty="0" smtClean="0"/>
            <a:t>Integrated Solution </a:t>
          </a:r>
          <a:br>
            <a:rPr lang="en-US" sz="1600" dirty="0" smtClean="0"/>
          </a:br>
          <a:r>
            <a:rPr lang="en-US" sz="1600" dirty="0" smtClean="0"/>
            <a:t>out-of-the-box </a:t>
          </a:r>
          <a:endParaRPr lang="en-US" sz="1600" dirty="0"/>
        </a:p>
      </dgm:t>
    </dgm:pt>
    <dgm:pt modelId="{B1ED46F2-81C3-4E47-82B5-5DD9AE02B123}" type="parTrans" cxnId="{4C5423C6-6F3C-4321-95AD-B2B320831603}">
      <dgm:prSet/>
      <dgm:spPr/>
      <dgm:t>
        <a:bodyPr/>
        <a:lstStyle/>
        <a:p>
          <a:endParaRPr lang="en-US"/>
        </a:p>
      </dgm:t>
    </dgm:pt>
    <dgm:pt modelId="{E3CCD9D6-1935-4A33-B026-B0A96E65F19A}" type="sibTrans" cxnId="{4C5423C6-6F3C-4321-95AD-B2B320831603}">
      <dgm:prSet/>
      <dgm:spPr/>
      <dgm:t>
        <a:bodyPr/>
        <a:lstStyle/>
        <a:p>
          <a:endParaRPr lang="en-US"/>
        </a:p>
      </dgm:t>
    </dgm:pt>
    <dgm:pt modelId="{2805A27B-708A-425B-9C92-CFEAA1479698}">
      <dgm:prSet custT="1"/>
      <dgm:spPr/>
      <dgm:t>
        <a:bodyPr/>
        <a:lstStyle/>
        <a:p>
          <a:pPr rtl="0"/>
          <a:r>
            <a:rPr lang="en-US" sz="1600" dirty="0" smtClean="0"/>
            <a:t>Leverages investment in Windows administration and tools</a:t>
          </a:r>
          <a:endParaRPr lang="en-US" sz="1600" dirty="0"/>
        </a:p>
      </dgm:t>
    </dgm:pt>
    <dgm:pt modelId="{7212BDC1-A51D-48A4-9335-F64DF35A6602}" type="parTrans" cxnId="{026876A5-F0A0-4021-A9E0-18CE8CEAE191}">
      <dgm:prSet/>
      <dgm:spPr/>
      <dgm:t>
        <a:bodyPr/>
        <a:lstStyle/>
        <a:p>
          <a:endParaRPr lang="en-US"/>
        </a:p>
      </dgm:t>
    </dgm:pt>
    <dgm:pt modelId="{91B7B877-00AB-4553-8990-44A2592D2651}" type="sibTrans" cxnId="{026876A5-F0A0-4021-A9E0-18CE8CEAE191}">
      <dgm:prSet/>
      <dgm:spPr/>
      <dgm:t>
        <a:bodyPr/>
        <a:lstStyle/>
        <a:p>
          <a:endParaRPr lang="en-US"/>
        </a:p>
      </dgm:t>
    </dgm:pt>
    <dgm:pt modelId="{881897BB-EF19-4276-82AE-D61DAFB14F9C}">
      <dgm:prSet custT="1"/>
      <dgm:spPr/>
      <dgm:t>
        <a:bodyPr/>
        <a:lstStyle/>
        <a:p>
          <a:pPr rtl="0"/>
          <a:r>
            <a:rPr lang="en-US" sz="1600" dirty="0" smtClean="0"/>
            <a:t>Makes cluster operation easy and secure as a single system</a:t>
          </a:r>
          <a:endParaRPr lang="en-US" sz="2000" dirty="0"/>
        </a:p>
      </dgm:t>
    </dgm:pt>
    <dgm:pt modelId="{2AA6A069-A18C-40C1-8A92-2567F42330BB}" type="parTrans" cxnId="{21D54AFF-D743-4D03-96EF-5F723057FDCA}">
      <dgm:prSet/>
      <dgm:spPr/>
      <dgm:t>
        <a:bodyPr/>
        <a:lstStyle/>
        <a:p>
          <a:endParaRPr lang="en-US"/>
        </a:p>
      </dgm:t>
    </dgm:pt>
    <dgm:pt modelId="{27F0E028-7F26-4AAA-8271-5C55D1A87D91}" type="sibTrans" cxnId="{21D54AFF-D743-4D03-96EF-5F723057FDCA}">
      <dgm:prSet/>
      <dgm:spPr/>
      <dgm:t>
        <a:bodyPr/>
        <a:lstStyle/>
        <a:p>
          <a:endParaRPr lang="en-US"/>
        </a:p>
      </dgm:t>
    </dgm:pt>
    <dgm:pt modelId="{05E6822C-61EE-41E9-B885-48BB074AFDD7}" type="pres">
      <dgm:prSet presAssocID="{955949B4-46A4-48B0-929E-A38736FF00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5E497-8703-428D-9B46-79CEA1C33B20}" type="pres">
      <dgm:prSet presAssocID="{733D5F43-DFFF-4E52-A2A5-41C2823B6975}" presName="composite" presStyleCnt="0"/>
      <dgm:spPr/>
      <dgm:t>
        <a:bodyPr/>
        <a:lstStyle/>
        <a:p>
          <a:endParaRPr lang="en-US"/>
        </a:p>
      </dgm:t>
    </dgm:pt>
    <dgm:pt modelId="{203E7B3D-4EF6-47CE-8877-03ADF6D5A1DD}" type="pres">
      <dgm:prSet presAssocID="{733D5F43-DFFF-4E52-A2A5-41C2823B6975}" presName="parTx" presStyleLbl="alignNode1" presStyleIdx="0" presStyleCnt="3" custScaleX="93201" custScaleY="88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B3226-4504-4AC0-917C-2D6F0BC8F03E}" type="pres">
      <dgm:prSet presAssocID="{733D5F43-DFFF-4E52-A2A5-41C2823B6975}" presName="desTx" presStyleLbl="alignAccFollowNode1" presStyleIdx="0" presStyleCnt="3" custScaleX="93201" custScaleY="8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40B59-D636-474C-8743-E3A59668A0BE}" type="pres">
      <dgm:prSet presAssocID="{604B092F-600A-486F-8526-C8E4CD111168}" presName="space" presStyleCnt="0"/>
      <dgm:spPr/>
      <dgm:t>
        <a:bodyPr/>
        <a:lstStyle/>
        <a:p>
          <a:endParaRPr lang="en-US"/>
        </a:p>
      </dgm:t>
    </dgm:pt>
    <dgm:pt modelId="{F7D0B88F-DF69-4634-B0A5-7C6C7932944A}" type="pres">
      <dgm:prSet presAssocID="{643B17FC-738B-4E8E-ACC9-352B6FB2CFD8}" presName="composite" presStyleCnt="0"/>
      <dgm:spPr/>
      <dgm:t>
        <a:bodyPr/>
        <a:lstStyle/>
        <a:p>
          <a:endParaRPr lang="en-US"/>
        </a:p>
      </dgm:t>
    </dgm:pt>
    <dgm:pt modelId="{DD1BE4FD-CD6F-4BB1-8B14-DD37CD92FC51}" type="pres">
      <dgm:prSet presAssocID="{643B17FC-738B-4E8E-ACC9-352B6FB2CFD8}" presName="parTx" presStyleLbl="alignNode1" presStyleIdx="1" presStyleCnt="3" custScaleX="93201" custScaleY="88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1B78F-FA02-409E-A743-E50649B85CC6}" type="pres">
      <dgm:prSet presAssocID="{643B17FC-738B-4E8E-ACC9-352B6FB2CFD8}" presName="desTx" presStyleLbl="alignAccFollowNode1" presStyleIdx="1" presStyleCnt="3" custScaleX="93201" custScaleY="8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87024-693B-45D1-B00A-0533AD4DEBC3}" type="pres">
      <dgm:prSet presAssocID="{13745513-284C-46C4-8584-7C5A5BFB2284}" presName="space" presStyleCnt="0"/>
      <dgm:spPr/>
      <dgm:t>
        <a:bodyPr/>
        <a:lstStyle/>
        <a:p>
          <a:endParaRPr lang="en-US"/>
        </a:p>
      </dgm:t>
    </dgm:pt>
    <dgm:pt modelId="{277F1846-9947-424B-BD91-B6935A948008}" type="pres">
      <dgm:prSet presAssocID="{A283191E-151E-4B06-A47C-816450746B98}" presName="composite" presStyleCnt="0"/>
      <dgm:spPr/>
      <dgm:t>
        <a:bodyPr/>
        <a:lstStyle/>
        <a:p>
          <a:endParaRPr lang="en-US"/>
        </a:p>
      </dgm:t>
    </dgm:pt>
    <dgm:pt modelId="{2C2F780D-F656-4CDD-8166-9F6A7A09083A}" type="pres">
      <dgm:prSet presAssocID="{A283191E-151E-4B06-A47C-816450746B98}" presName="parTx" presStyleLbl="alignNode1" presStyleIdx="2" presStyleCnt="3" custScaleX="93201" custScaleY="88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99789-1F84-481A-982E-A56321D222C4}" type="pres">
      <dgm:prSet presAssocID="{A283191E-151E-4B06-A47C-816450746B98}" presName="desTx" presStyleLbl="alignAccFollowNode1" presStyleIdx="2" presStyleCnt="3" custScaleX="93201" custScaleY="8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2B624-18EE-49DC-8850-5B5E2B8E30D8}" type="presOf" srcId="{955949B4-46A4-48B0-929E-A38736FF0043}" destId="{05E6822C-61EE-41E9-B885-48BB074AFDD7}" srcOrd="0" destOrd="0" presId="urn:microsoft.com/office/officeart/2005/8/layout/hList1"/>
    <dgm:cxn modelId="{1E15D893-B588-40C6-8700-B7A719E9CFB6}" type="presOf" srcId="{890407EB-CE7A-405E-8CCA-D7BB27D274E5}" destId="{5701B78F-FA02-409E-A743-E50649B85CC6}" srcOrd="0" destOrd="1" presId="urn:microsoft.com/office/officeart/2005/8/layout/hList1"/>
    <dgm:cxn modelId="{FA9100CE-4190-4E9A-9D41-DBF71AACFDCF}" srcId="{643B17FC-738B-4E8E-ACC9-352B6FB2CFD8}" destId="{C8D20DCD-4EB1-4A55-AEEB-A89714918907}" srcOrd="0" destOrd="0" parTransId="{58470B82-55BC-4D2C-B86A-6740D12DB85A}" sibTransId="{A2C15126-D6AC-4656-8597-2A1124842D3C}"/>
    <dgm:cxn modelId="{026876A5-F0A0-4021-A9E0-18CE8CEAE191}" srcId="{A283191E-151E-4B06-A47C-816450746B98}" destId="{2805A27B-708A-425B-9C92-CFEAA1479698}" srcOrd="1" destOrd="0" parTransId="{7212BDC1-A51D-48A4-9335-F64DF35A6602}" sibTransId="{91B7B877-00AB-4553-8990-44A2592D2651}"/>
    <dgm:cxn modelId="{5A007704-55A7-49F7-858D-836F144D0CE3}" type="presOf" srcId="{2805A27B-708A-425B-9C92-CFEAA1479698}" destId="{97099789-1F84-481A-982E-A56321D222C4}" srcOrd="0" destOrd="1" presId="urn:microsoft.com/office/officeart/2005/8/layout/hList1"/>
    <dgm:cxn modelId="{8D76E60D-2552-40AB-875D-5726828EE115}" srcId="{733D5F43-DFFF-4E52-A2A5-41C2823B6975}" destId="{2E02E3A0-61E2-4E59-8ED9-88CCEEFF472E}" srcOrd="0" destOrd="0" parTransId="{6A43C901-FBD9-41EC-9A78-BFB47FFA58D9}" sibTransId="{94E65913-63E5-4C4B-AD59-44EB5B3D6B7E}"/>
    <dgm:cxn modelId="{56E1EAF4-41F5-44A9-821E-E188BC4C8189}" srcId="{643B17FC-738B-4E8E-ACC9-352B6FB2CFD8}" destId="{890407EB-CE7A-405E-8CCA-D7BB27D274E5}" srcOrd="1" destOrd="0" parTransId="{2A9AA07C-B11A-4A36-8D22-548F8A158D2F}" sibTransId="{31FF9662-37FC-42F3-8F6B-7DA337D61F71}"/>
    <dgm:cxn modelId="{D6023903-D441-44A2-B0C0-23D637432C60}" type="presOf" srcId="{881897BB-EF19-4276-82AE-D61DAFB14F9C}" destId="{97099789-1F84-481A-982E-A56321D222C4}" srcOrd="0" destOrd="2" presId="urn:microsoft.com/office/officeart/2005/8/layout/hList1"/>
    <dgm:cxn modelId="{6D94DA1C-0F05-4200-8CCE-E0EACD73B8CF}" srcId="{955949B4-46A4-48B0-929E-A38736FF0043}" destId="{733D5F43-DFFF-4E52-A2A5-41C2823B6975}" srcOrd="0" destOrd="0" parTransId="{11625B9E-768D-4A3A-BC58-94F45FCAC165}" sibTransId="{604B092F-600A-486F-8526-C8E4CD111168}"/>
    <dgm:cxn modelId="{2C72283C-7D47-4840-AA3B-FC0C706A7DFB}" type="presOf" srcId="{DA72E6AB-63CB-426B-9335-7151670E47EA}" destId="{5701B78F-FA02-409E-A743-E50649B85CC6}" srcOrd="0" destOrd="2" presId="urn:microsoft.com/office/officeart/2005/8/layout/hList1"/>
    <dgm:cxn modelId="{F48BB341-184F-42E2-A4E9-81BD7886B5AE}" type="presOf" srcId="{C33A49F5-AF25-46CA-8E14-9C898818D6C6}" destId="{F67B3226-4504-4AC0-917C-2D6F0BC8F03E}" srcOrd="0" destOrd="1" presId="urn:microsoft.com/office/officeart/2005/8/layout/hList1"/>
    <dgm:cxn modelId="{E89F63CE-8601-4010-B9D1-5C634CDC1743}" srcId="{955949B4-46A4-48B0-929E-A38736FF0043}" destId="{643B17FC-738B-4E8E-ACC9-352B6FB2CFD8}" srcOrd="1" destOrd="0" parTransId="{9508902C-365C-4944-858A-A4CD0B36CF4C}" sibTransId="{13745513-284C-46C4-8584-7C5A5BFB2284}"/>
    <dgm:cxn modelId="{9506F551-3EC9-4FED-9125-D02F27206067}" srcId="{955949B4-46A4-48B0-929E-A38736FF0043}" destId="{A283191E-151E-4B06-A47C-816450746B98}" srcOrd="2" destOrd="0" parTransId="{F3C4EDD4-A066-442E-BA55-F8C55D6A9B0B}" sibTransId="{5791871B-A250-4011-9D5F-EE4B21DB049C}"/>
    <dgm:cxn modelId="{265AC9AB-F025-4A73-900E-A456674517CF}" type="presOf" srcId="{643B17FC-738B-4E8E-ACC9-352B6FB2CFD8}" destId="{DD1BE4FD-CD6F-4BB1-8B14-DD37CD92FC51}" srcOrd="0" destOrd="0" presId="urn:microsoft.com/office/officeart/2005/8/layout/hList1"/>
    <dgm:cxn modelId="{F0B2750B-7398-4BEC-B61F-6DE2D1369F28}" type="presOf" srcId="{733D5F43-DFFF-4E52-A2A5-41C2823B6975}" destId="{203E7B3D-4EF6-47CE-8877-03ADF6D5A1DD}" srcOrd="0" destOrd="0" presId="urn:microsoft.com/office/officeart/2005/8/layout/hList1"/>
    <dgm:cxn modelId="{1E8390D8-0A7A-492E-BD2E-12F8A3A54419}" srcId="{643B17FC-738B-4E8E-ACC9-352B6FB2CFD8}" destId="{DA72E6AB-63CB-426B-9335-7151670E47EA}" srcOrd="2" destOrd="0" parTransId="{69D57E69-0247-4520-B15A-ACDA1EAF2D50}" sibTransId="{8803D6F8-4873-44CF-9DE3-64D0D5681633}"/>
    <dgm:cxn modelId="{2D7D31AD-63C8-4A49-AB48-72AC761BE19B}" type="presOf" srcId="{BC93A764-4993-45E5-8F5B-37AE535146D0}" destId="{5701B78F-FA02-409E-A743-E50649B85CC6}" srcOrd="0" destOrd="3" presId="urn:microsoft.com/office/officeart/2005/8/layout/hList1"/>
    <dgm:cxn modelId="{5B4CFDA6-FADC-46B9-AB50-39F5FC5FC913}" srcId="{643B17FC-738B-4E8E-ACC9-352B6FB2CFD8}" destId="{BC93A764-4993-45E5-8F5B-37AE535146D0}" srcOrd="3" destOrd="0" parTransId="{11539492-A7FA-42C6-8762-226BA07009CC}" sibTransId="{9C621F2F-42CB-4B85-BA27-FB5552D6DDE4}"/>
    <dgm:cxn modelId="{21D54AFF-D743-4D03-96EF-5F723057FDCA}" srcId="{A283191E-151E-4B06-A47C-816450746B98}" destId="{881897BB-EF19-4276-82AE-D61DAFB14F9C}" srcOrd="2" destOrd="0" parTransId="{2AA6A069-A18C-40C1-8A92-2567F42330BB}" sibTransId="{27F0E028-7F26-4AAA-8271-5C55D1A87D91}"/>
    <dgm:cxn modelId="{9800C22C-F175-48C5-8CE5-E27D6D6D156A}" type="presOf" srcId="{2E02E3A0-61E2-4E59-8ED9-88CCEEFF472E}" destId="{F67B3226-4504-4AC0-917C-2D6F0BC8F03E}" srcOrd="0" destOrd="0" presId="urn:microsoft.com/office/officeart/2005/8/layout/hList1"/>
    <dgm:cxn modelId="{58A546F1-49DF-488C-93F6-779B5250DA74}" type="presOf" srcId="{A283191E-151E-4B06-A47C-816450746B98}" destId="{2C2F780D-F656-4CDD-8166-9F6A7A09083A}" srcOrd="0" destOrd="0" presId="urn:microsoft.com/office/officeart/2005/8/layout/hList1"/>
    <dgm:cxn modelId="{B657E267-3A8C-4850-B294-A36083099E2D}" srcId="{733D5F43-DFFF-4E52-A2A5-41C2823B6975}" destId="{C33A49F5-AF25-46CA-8E14-9C898818D6C6}" srcOrd="1" destOrd="0" parTransId="{6F92CCFF-5B9F-47D2-8C7A-065AE8D5B53F}" sibTransId="{31E51FED-7159-4DBC-A950-48E29303DAB0}"/>
    <dgm:cxn modelId="{ED3B9ACA-9153-43A7-8FAE-F1652C0A52DD}" type="presOf" srcId="{FDCD41D1-DC85-4BA5-803C-DBCAFCABB5E8}" destId="{97099789-1F84-481A-982E-A56321D222C4}" srcOrd="0" destOrd="0" presId="urn:microsoft.com/office/officeart/2005/8/layout/hList1"/>
    <dgm:cxn modelId="{4C5423C6-6F3C-4321-95AD-B2B320831603}" srcId="{A283191E-151E-4B06-A47C-816450746B98}" destId="{FDCD41D1-DC85-4BA5-803C-DBCAFCABB5E8}" srcOrd="0" destOrd="0" parTransId="{B1ED46F2-81C3-4E47-82B5-5DD9AE02B123}" sibTransId="{E3CCD9D6-1935-4A33-B026-B0A96E65F19A}"/>
    <dgm:cxn modelId="{3C9C9384-C5E0-43CF-BC1B-787414C595A0}" type="presOf" srcId="{C8D20DCD-4EB1-4A55-AEEB-A89714918907}" destId="{5701B78F-FA02-409E-A743-E50649B85CC6}" srcOrd="0" destOrd="0" presId="urn:microsoft.com/office/officeart/2005/8/layout/hList1"/>
    <dgm:cxn modelId="{17E32921-AC2C-4E2D-9EEB-C619219909F6}" type="presParOf" srcId="{05E6822C-61EE-41E9-B885-48BB074AFDD7}" destId="{C565E497-8703-428D-9B46-79CEA1C33B20}" srcOrd="0" destOrd="0" presId="urn:microsoft.com/office/officeart/2005/8/layout/hList1"/>
    <dgm:cxn modelId="{7CD4032E-C244-4D1B-A8F9-8A022EB9E359}" type="presParOf" srcId="{C565E497-8703-428D-9B46-79CEA1C33B20}" destId="{203E7B3D-4EF6-47CE-8877-03ADF6D5A1DD}" srcOrd="0" destOrd="0" presId="urn:microsoft.com/office/officeart/2005/8/layout/hList1"/>
    <dgm:cxn modelId="{552F5999-32A8-42D0-83F8-7EC24928B35C}" type="presParOf" srcId="{C565E497-8703-428D-9B46-79CEA1C33B20}" destId="{F67B3226-4504-4AC0-917C-2D6F0BC8F03E}" srcOrd="1" destOrd="0" presId="urn:microsoft.com/office/officeart/2005/8/layout/hList1"/>
    <dgm:cxn modelId="{D7506A42-A658-4E8A-A2BA-372BF05D34F3}" type="presParOf" srcId="{05E6822C-61EE-41E9-B885-48BB074AFDD7}" destId="{8DF40B59-D636-474C-8743-E3A59668A0BE}" srcOrd="1" destOrd="0" presId="urn:microsoft.com/office/officeart/2005/8/layout/hList1"/>
    <dgm:cxn modelId="{3E6DDCE0-4278-4FAA-B03C-DDCE3B81770B}" type="presParOf" srcId="{05E6822C-61EE-41E9-B885-48BB074AFDD7}" destId="{F7D0B88F-DF69-4634-B0A5-7C6C7932944A}" srcOrd="2" destOrd="0" presId="urn:microsoft.com/office/officeart/2005/8/layout/hList1"/>
    <dgm:cxn modelId="{05A57FF5-56E2-4285-BEE8-3ACC7C0B3D90}" type="presParOf" srcId="{F7D0B88F-DF69-4634-B0A5-7C6C7932944A}" destId="{DD1BE4FD-CD6F-4BB1-8B14-DD37CD92FC51}" srcOrd="0" destOrd="0" presId="urn:microsoft.com/office/officeart/2005/8/layout/hList1"/>
    <dgm:cxn modelId="{F1D22082-9D2B-418A-8150-95C4FAAFCE80}" type="presParOf" srcId="{F7D0B88F-DF69-4634-B0A5-7C6C7932944A}" destId="{5701B78F-FA02-409E-A743-E50649B85CC6}" srcOrd="1" destOrd="0" presId="urn:microsoft.com/office/officeart/2005/8/layout/hList1"/>
    <dgm:cxn modelId="{9D7647E0-25D2-43E1-AB0B-65C04038772E}" type="presParOf" srcId="{05E6822C-61EE-41E9-B885-48BB074AFDD7}" destId="{F6A87024-693B-45D1-B00A-0533AD4DEBC3}" srcOrd="3" destOrd="0" presId="urn:microsoft.com/office/officeart/2005/8/layout/hList1"/>
    <dgm:cxn modelId="{C0D29DD4-1199-4FB8-B238-30CAB9251F73}" type="presParOf" srcId="{05E6822C-61EE-41E9-B885-48BB074AFDD7}" destId="{277F1846-9947-424B-BD91-B6935A948008}" srcOrd="4" destOrd="0" presId="urn:microsoft.com/office/officeart/2005/8/layout/hList1"/>
    <dgm:cxn modelId="{8D961089-74B5-4C3D-ADCB-D1B7539CEC6D}" type="presParOf" srcId="{277F1846-9947-424B-BD91-B6935A948008}" destId="{2C2F780D-F656-4CDD-8166-9F6A7A09083A}" srcOrd="0" destOrd="0" presId="urn:microsoft.com/office/officeart/2005/8/layout/hList1"/>
    <dgm:cxn modelId="{A638D783-2714-4830-8E4B-B093415BB09E}" type="presParOf" srcId="{277F1846-9947-424B-BD91-B6935A948008}" destId="{97099789-1F84-481A-982E-A56321D222C4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F5CB0-986D-4565-B1A8-04EC6E0FDDCA}" type="doc">
      <dgm:prSet loTypeId="urn:microsoft.com/office/officeart/2005/8/layout/hList6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7BB1F53-6C63-4706-8C4D-AC2E4E22FBCA}">
      <dgm:prSet/>
      <dgm:spPr/>
      <dgm:t>
        <a:bodyPr/>
        <a:lstStyle/>
        <a:p>
          <a:pPr rtl="0"/>
          <a:r>
            <a:rPr lang="en-US" b="1" dirty="0" smtClean="0"/>
            <a:t>What is it? </a:t>
          </a:r>
          <a:endParaRPr lang="en-US" b="1" dirty="0"/>
        </a:p>
      </dgm:t>
    </dgm:pt>
    <dgm:pt modelId="{69E5D14B-14E3-4518-92CD-69A46D699F31}" type="parTrans" cxnId="{1A9A3D87-88C1-4505-92FF-11DF4E0CB0F9}">
      <dgm:prSet/>
      <dgm:spPr/>
      <dgm:t>
        <a:bodyPr/>
        <a:lstStyle/>
        <a:p>
          <a:endParaRPr lang="en-US"/>
        </a:p>
      </dgm:t>
    </dgm:pt>
    <dgm:pt modelId="{B2A2ACC3-0EE4-470C-B24E-87AFCCF37403}" type="sibTrans" cxnId="{1A9A3D87-88C1-4505-92FF-11DF4E0CB0F9}">
      <dgm:prSet/>
      <dgm:spPr/>
      <dgm:t>
        <a:bodyPr/>
        <a:lstStyle/>
        <a:p>
          <a:endParaRPr lang="en-US"/>
        </a:p>
      </dgm:t>
    </dgm:pt>
    <dgm:pt modelId="{62510888-33CE-4A8F-BE84-BC49833DAC0F}">
      <dgm:prSet/>
      <dgm:spPr/>
      <dgm:t>
        <a:bodyPr/>
        <a:lstStyle/>
        <a:p>
          <a:pPr rtl="0"/>
          <a:r>
            <a:rPr lang="en-US" dirty="0" smtClean="0"/>
            <a:t> </a:t>
          </a:r>
          <a:r>
            <a:rPr lang="en-US" dirty="0" smtClean="0"/>
            <a:t>OGSA (Open Grid Services Architectures) interoperability standard for batch job scheduler task submission and management</a:t>
          </a:r>
          <a:endParaRPr lang="en-US" dirty="0"/>
        </a:p>
      </dgm:t>
    </dgm:pt>
    <dgm:pt modelId="{4362DD59-00C4-4749-93D0-348B32EB7667}" type="parTrans" cxnId="{152FE2D0-E134-4467-A3C0-AD26B5B88FD0}">
      <dgm:prSet/>
      <dgm:spPr/>
      <dgm:t>
        <a:bodyPr/>
        <a:lstStyle/>
        <a:p>
          <a:endParaRPr lang="en-US"/>
        </a:p>
      </dgm:t>
    </dgm:pt>
    <dgm:pt modelId="{8DDAE82B-1FF1-4F63-B638-2E70005BAE91}" type="sibTrans" cxnId="{152FE2D0-E134-4467-A3C0-AD26B5B88FD0}">
      <dgm:prSet/>
      <dgm:spPr/>
      <dgm:t>
        <a:bodyPr/>
        <a:lstStyle/>
        <a:p>
          <a:endParaRPr lang="en-US"/>
        </a:p>
      </dgm:t>
    </dgm:pt>
    <dgm:pt modelId="{219847F6-FA05-48C3-9C5D-E56EF3B29363}">
      <dgm:prSet/>
      <dgm:spPr/>
      <dgm:t>
        <a:bodyPr/>
        <a:lstStyle/>
        <a:p>
          <a:pPr rtl="0"/>
          <a:r>
            <a:rPr lang="en-US" dirty="0" smtClean="0"/>
            <a:t>Based on web services standards (HTTP, XML, SOAP) </a:t>
          </a:r>
          <a:endParaRPr lang="en-US" dirty="0"/>
        </a:p>
      </dgm:t>
    </dgm:pt>
    <dgm:pt modelId="{44A6162B-6C9D-4403-ACB8-316CD3EA7A94}" type="parTrans" cxnId="{89E577FC-DFC7-442E-B973-40867555A679}">
      <dgm:prSet/>
      <dgm:spPr/>
      <dgm:t>
        <a:bodyPr/>
        <a:lstStyle/>
        <a:p>
          <a:endParaRPr lang="en-US"/>
        </a:p>
      </dgm:t>
    </dgm:pt>
    <dgm:pt modelId="{0148DEC7-1051-4256-958F-D837E8D006E7}" type="sibTrans" cxnId="{89E577FC-DFC7-442E-B973-40867555A679}">
      <dgm:prSet/>
      <dgm:spPr/>
      <dgm:t>
        <a:bodyPr/>
        <a:lstStyle/>
        <a:p>
          <a:endParaRPr lang="en-US"/>
        </a:p>
      </dgm:t>
    </dgm:pt>
    <dgm:pt modelId="{2D952B6B-DCC7-4CFF-BCFC-7753D584686A}">
      <dgm:prSet/>
      <dgm:spPr/>
      <dgm:t>
        <a:bodyPr/>
        <a:lstStyle/>
        <a:p>
          <a:pPr rtl="0"/>
          <a:r>
            <a:rPr lang="en-US" b="1" dirty="0" smtClean="0"/>
            <a:t>What is its value?</a:t>
          </a:r>
          <a:endParaRPr lang="en-US" b="1" dirty="0"/>
        </a:p>
      </dgm:t>
    </dgm:pt>
    <dgm:pt modelId="{DCD5E534-5343-4127-9527-B22244A8F621}" type="parTrans" cxnId="{F5CDF1B4-FA86-494B-B12A-3D8A44271821}">
      <dgm:prSet/>
      <dgm:spPr/>
      <dgm:t>
        <a:bodyPr/>
        <a:lstStyle/>
        <a:p>
          <a:endParaRPr lang="en-US"/>
        </a:p>
      </dgm:t>
    </dgm:pt>
    <dgm:pt modelId="{63B903A5-E4C1-4E63-9628-67661766F08B}" type="sibTrans" cxnId="{F5CDF1B4-FA86-494B-B12A-3D8A44271821}">
      <dgm:prSet/>
      <dgm:spPr/>
      <dgm:t>
        <a:bodyPr/>
        <a:lstStyle/>
        <a:p>
          <a:endParaRPr lang="en-US"/>
        </a:p>
      </dgm:t>
    </dgm:pt>
    <dgm:pt modelId="{839F69A2-4CEA-4EB6-ACE8-012A2B9AF662}">
      <dgm:prSet/>
      <dgm:spPr/>
      <dgm:t>
        <a:bodyPr/>
        <a:lstStyle/>
        <a:p>
          <a:pPr rtl="0"/>
          <a:r>
            <a:rPr lang="en-US" dirty="0" smtClean="0"/>
            <a:t>Enables integration of HPC applications executing on different platforms and schedulers via web services standards</a:t>
          </a:r>
          <a:endParaRPr lang="en-US" dirty="0"/>
        </a:p>
      </dgm:t>
    </dgm:pt>
    <dgm:pt modelId="{D416552B-79D8-4934-822D-335DCAC8A976}" type="parTrans" cxnId="{C5585961-56FA-45CF-88E5-DFCE50B4AE20}">
      <dgm:prSet/>
      <dgm:spPr/>
      <dgm:t>
        <a:bodyPr/>
        <a:lstStyle/>
        <a:p>
          <a:endParaRPr lang="en-US"/>
        </a:p>
      </dgm:t>
    </dgm:pt>
    <dgm:pt modelId="{B837255E-8BAB-4F0E-9439-9AFAE601F6C1}" type="sibTrans" cxnId="{C5585961-56FA-45CF-88E5-DFCE50B4AE20}">
      <dgm:prSet/>
      <dgm:spPr/>
      <dgm:t>
        <a:bodyPr/>
        <a:lstStyle/>
        <a:p>
          <a:endParaRPr lang="en-US"/>
        </a:p>
      </dgm:t>
    </dgm:pt>
    <dgm:pt modelId="{3D886B34-BDA9-4445-8124-46F26A939C4B}">
      <dgm:prSet/>
      <dgm:spPr/>
      <dgm:t>
        <a:bodyPr/>
        <a:lstStyle/>
        <a:p>
          <a:pPr rtl="0"/>
          <a:r>
            <a:rPr lang="en-US" dirty="0" smtClean="0"/>
            <a:t>What’s the Status?</a:t>
          </a:r>
          <a:endParaRPr lang="en-US" dirty="0"/>
        </a:p>
      </dgm:t>
    </dgm:pt>
    <dgm:pt modelId="{41F4AD51-0904-41DD-91E9-DC0BBBAF99B1}" type="parTrans" cxnId="{08E3DEAC-AD3D-455C-BC5D-C39C7996AEED}">
      <dgm:prSet/>
      <dgm:spPr/>
      <dgm:t>
        <a:bodyPr/>
        <a:lstStyle/>
        <a:p>
          <a:endParaRPr lang="en-US"/>
        </a:p>
      </dgm:t>
    </dgm:pt>
    <dgm:pt modelId="{DCD6CB5E-7AE6-430B-A3AC-2B005F1C4673}" type="sibTrans" cxnId="{08E3DEAC-AD3D-455C-BC5D-C39C7996AEED}">
      <dgm:prSet/>
      <dgm:spPr/>
      <dgm:t>
        <a:bodyPr/>
        <a:lstStyle/>
        <a:p>
          <a:endParaRPr lang="en-US"/>
        </a:p>
      </dgm:t>
    </dgm:pt>
    <dgm:pt modelId="{3DA2EACD-0801-4864-ABE6-DFED44D575D2}">
      <dgm:prSet/>
      <dgm:spPr/>
      <dgm:t>
        <a:bodyPr/>
        <a:lstStyle/>
        <a:p>
          <a:pPr rtl="0"/>
          <a:r>
            <a:rPr lang="en-US" dirty="0" smtClean="0"/>
            <a:t>Passed the public comment period</a:t>
          </a:r>
          <a:endParaRPr lang="en-US" dirty="0"/>
        </a:p>
      </dgm:t>
    </dgm:pt>
    <dgm:pt modelId="{9F7351CD-8A32-4EC6-9C3D-8F1A3D04B86D}" type="parTrans" cxnId="{36659176-7815-4BFA-8E15-6DAEF39E23C3}">
      <dgm:prSet/>
      <dgm:spPr/>
      <dgm:t>
        <a:bodyPr/>
        <a:lstStyle/>
        <a:p>
          <a:endParaRPr lang="en-US"/>
        </a:p>
      </dgm:t>
    </dgm:pt>
    <dgm:pt modelId="{485A6260-D80D-442A-B7D3-0C47BB3218FC}" type="sibTrans" cxnId="{36659176-7815-4BFA-8E15-6DAEF39E23C3}">
      <dgm:prSet/>
      <dgm:spPr/>
      <dgm:t>
        <a:bodyPr/>
        <a:lstStyle/>
        <a:p>
          <a:endParaRPr lang="en-US"/>
        </a:p>
      </dgm:t>
    </dgm:pt>
    <dgm:pt modelId="{1E98BEB2-43C5-4E12-82DF-92614E4528E5}">
      <dgm:prSet/>
      <dgm:spPr/>
      <dgm:t>
        <a:bodyPr/>
        <a:lstStyle/>
        <a:p>
          <a:pPr rtl="0"/>
          <a:r>
            <a:rPr lang="en-US" dirty="0" smtClean="0"/>
            <a:t>Working on new extensions</a:t>
          </a:r>
          <a:endParaRPr lang="en-US" dirty="0"/>
        </a:p>
      </dgm:t>
    </dgm:pt>
    <dgm:pt modelId="{69954A91-CD8C-4D83-AF6A-7F02D13E55C0}" type="parTrans" cxnId="{81BD59D4-5D2F-4E61-B2A5-79328D024EC6}">
      <dgm:prSet/>
      <dgm:spPr/>
      <dgm:t>
        <a:bodyPr/>
        <a:lstStyle/>
        <a:p>
          <a:endParaRPr lang="en-US"/>
        </a:p>
      </dgm:t>
    </dgm:pt>
    <dgm:pt modelId="{180E31A8-FD81-46E6-B3DD-2F8427378277}" type="sibTrans" cxnId="{81BD59D4-5D2F-4E61-B2A5-79328D024EC6}">
      <dgm:prSet/>
      <dgm:spPr/>
      <dgm:t>
        <a:bodyPr/>
        <a:lstStyle/>
        <a:p>
          <a:endParaRPr lang="en-US"/>
        </a:p>
      </dgm:t>
    </dgm:pt>
    <dgm:pt modelId="{7CFD912E-2A63-45D1-860E-F7BB8FA87686}" type="pres">
      <dgm:prSet presAssocID="{6EEF5CB0-986D-4565-B1A8-04EC6E0FDD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BA2731-9CB6-45C8-88C6-454B31F783E2}" type="pres">
      <dgm:prSet presAssocID="{97BB1F53-6C63-4706-8C4D-AC2E4E22FB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7C647-B4AB-4A83-B0AF-482C9278F489}" type="pres">
      <dgm:prSet presAssocID="{B2A2ACC3-0EE4-470C-B24E-87AFCCF37403}" presName="sibTrans" presStyleCnt="0"/>
      <dgm:spPr/>
      <dgm:t>
        <a:bodyPr/>
        <a:lstStyle/>
        <a:p>
          <a:endParaRPr lang="en-US"/>
        </a:p>
      </dgm:t>
    </dgm:pt>
    <dgm:pt modelId="{7F9C52A9-7BE0-44F9-92BD-18B350396ED0}" type="pres">
      <dgm:prSet presAssocID="{2D952B6B-DCC7-4CFF-BCFC-7753D58468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E3A0-C9FC-409C-9966-E3D4B1C5EEA7}" type="pres">
      <dgm:prSet presAssocID="{63B903A5-E4C1-4E63-9628-67661766F08B}" presName="sibTrans" presStyleCnt="0"/>
      <dgm:spPr/>
      <dgm:t>
        <a:bodyPr/>
        <a:lstStyle/>
        <a:p>
          <a:endParaRPr lang="en-US"/>
        </a:p>
      </dgm:t>
    </dgm:pt>
    <dgm:pt modelId="{AABAD1E1-E905-44F6-A8D7-5E4A31652D3E}" type="pres">
      <dgm:prSet presAssocID="{3D886B34-BDA9-4445-8124-46F26A939C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3B058E-7934-4A4C-8BCD-C96AB463F0A3}" type="presOf" srcId="{2D952B6B-DCC7-4CFF-BCFC-7753D584686A}" destId="{7F9C52A9-7BE0-44F9-92BD-18B350396ED0}" srcOrd="0" destOrd="0" presId="urn:microsoft.com/office/officeart/2005/8/layout/hList6"/>
    <dgm:cxn modelId="{F5CDF1B4-FA86-494B-B12A-3D8A44271821}" srcId="{6EEF5CB0-986D-4565-B1A8-04EC6E0FDDCA}" destId="{2D952B6B-DCC7-4CFF-BCFC-7753D584686A}" srcOrd="1" destOrd="0" parTransId="{DCD5E534-5343-4127-9527-B22244A8F621}" sibTransId="{63B903A5-E4C1-4E63-9628-67661766F08B}"/>
    <dgm:cxn modelId="{0A12E047-4C6F-4991-ADF4-C001A7C38786}" type="presOf" srcId="{1E98BEB2-43C5-4E12-82DF-92614E4528E5}" destId="{AABAD1E1-E905-44F6-A8D7-5E4A31652D3E}" srcOrd="0" destOrd="2" presId="urn:microsoft.com/office/officeart/2005/8/layout/hList6"/>
    <dgm:cxn modelId="{5808BB7C-52AD-4C93-9AC8-EF0B650DB3E3}" type="presOf" srcId="{839F69A2-4CEA-4EB6-ACE8-012A2B9AF662}" destId="{7F9C52A9-7BE0-44F9-92BD-18B350396ED0}" srcOrd="0" destOrd="1" presId="urn:microsoft.com/office/officeart/2005/8/layout/hList6"/>
    <dgm:cxn modelId="{81BD59D4-5D2F-4E61-B2A5-79328D024EC6}" srcId="{3D886B34-BDA9-4445-8124-46F26A939C4B}" destId="{1E98BEB2-43C5-4E12-82DF-92614E4528E5}" srcOrd="1" destOrd="0" parTransId="{69954A91-CD8C-4D83-AF6A-7F02D13E55C0}" sibTransId="{180E31A8-FD81-46E6-B3DD-2F8427378277}"/>
    <dgm:cxn modelId="{65787803-79CA-4F23-A7C0-01270B9C0F38}" type="presOf" srcId="{3DA2EACD-0801-4864-ABE6-DFED44D575D2}" destId="{AABAD1E1-E905-44F6-A8D7-5E4A31652D3E}" srcOrd="0" destOrd="1" presId="urn:microsoft.com/office/officeart/2005/8/layout/hList6"/>
    <dgm:cxn modelId="{4F38584B-50EE-4E14-8029-180772DA10AE}" type="presOf" srcId="{219847F6-FA05-48C3-9C5D-E56EF3B29363}" destId="{86BA2731-9CB6-45C8-88C6-454B31F783E2}" srcOrd="0" destOrd="2" presId="urn:microsoft.com/office/officeart/2005/8/layout/hList6"/>
    <dgm:cxn modelId="{C5585961-56FA-45CF-88E5-DFCE50B4AE20}" srcId="{2D952B6B-DCC7-4CFF-BCFC-7753D584686A}" destId="{839F69A2-4CEA-4EB6-ACE8-012A2B9AF662}" srcOrd="0" destOrd="0" parTransId="{D416552B-79D8-4934-822D-335DCAC8A976}" sibTransId="{B837255E-8BAB-4F0E-9439-9AFAE601F6C1}"/>
    <dgm:cxn modelId="{152FE2D0-E134-4467-A3C0-AD26B5B88FD0}" srcId="{97BB1F53-6C63-4706-8C4D-AC2E4E22FBCA}" destId="{62510888-33CE-4A8F-BE84-BC49833DAC0F}" srcOrd="0" destOrd="0" parTransId="{4362DD59-00C4-4749-93D0-348B32EB7667}" sibTransId="{8DDAE82B-1FF1-4F63-B638-2E70005BAE91}"/>
    <dgm:cxn modelId="{C47215E9-C17E-4847-954A-A43FCE928F62}" type="presOf" srcId="{6EEF5CB0-986D-4565-B1A8-04EC6E0FDDCA}" destId="{7CFD912E-2A63-45D1-860E-F7BB8FA87686}" srcOrd="0" destOrd="0" presId="urn:microsoft.com/office/officeart/2005/8/layout/hList6"/>
    <dgm:cxn modelId="{1A9A3D87-88C1-4505-92FF-11DF4E0CB0F9}" srcId="{6EEF5CB0-986D-4565-B1A8-04EC6E0FDDCA}" destId="{97BB1F53-6C63-4706-8C4D-AC2E4E22FBCA}" srcOrd="0" destOrd="0" parTransId="{69E5D14B-14E3-4518-92CD-69A46D699F31}" sibTransId="{B2A2ACC3-0EE4-470C-B24E-87AFCCF37403}"/>
    <dgm:cxn modelId="{08E3DEAC-AD3D-455C-BC5D-C39C7996AEED}" srcId="{6EEF5CB0-986D-4565-B1A8-04EC6E0FDDCA}" destId="{3D886B34-BDA9-4445-8124-46F26A939C4B}" srcOrd="2" destOrd="0" parTransId="{41F4AD51-0904-41DD-91E9-DC0BBBAF99B1}" sibTransId="{DCD6CB5E-7AE6-430B-A3AC-2B005F1C4673}"/>
    <dgm:cxn modelId="{33067323-A683-447E-ABC3-95B3B10AC3C5}" type="presOf" srcId="{3D886B34-BDA9-4445-8124-46F26A939C4B}" destId="{AABAD1E1-E905-44F6-A8D7-5E4A31652D3E}" srcOrd="0" destOrd="0" presId="urn:microsoft.com/office/officeart/2005/8/layout/hList6"/>
    <dgm:cxn modelId="{FAA12F1C-AC97-4A6B-8E4F-EEC6ED1D71B8}" type="presOf" srcId="{97BB1F53-6C63-4706-8C4D-AC2E4E22FBCA}" destId="{86BA2731-9CB6-45C8-88C6-454B31F783E2}" srcOrd="0" destOrd="0" presId="urn:microsoft.com/office/officeart/2005/8/layout/hList6"/>
    <dgm:cxn modelId="{89E577FC-DFC7-442E-B973-40867555A679}" srcId="{97BB1F53-6C63-4706-8C4D-AC2E4E22FBCA}" destId="{219847F6-FA05-48C3-9C5D-E56EF3B29363}" srcOrd="1" destOrd="0" parTransId="{44A6162B-6C9D-4403-ACB8-316CD3EA7A94}" sibTransId="{0148DEC7-1051-4256-958F-D837E8D006E7}"/>
    <dgm:cxn modelId="{797DD549-464F-48ED-B040-16FDEB7C3C91}" type="presOf" srcId="{62510888-33CE-4A8F-BE84-BC49833DAC0F}" destId="{86BA2731-9CB6-45C8-88C6-454B31F783E2}" srcOrd="0" destOrd="1" presId="urn:microsoft.com/office/officeart/2005/8/layout/hList6"/>
    <dgm:cxn modelId="{36659176-7815-4BFA-8E15-6DAEF39E23C3}" srcId="{3D886B34-BDA9-4445-8124-46F26A939C4B}" destId="{3DA2EACD-0801-4864-ABE6-DFED44D575D2}" srcOrd="0" destOrd="0" parTransId="{9F7351CD-8A32-4EC6-9C3D-8F1A3D04B86D}" sibTransId="{485A6260-D80D-442A-B7D3-0C47BB3218FC}"/>
    <dgm:cxn modelId="{4F6A043B-0549-478A-B775-C99F37560521}" type="presParOf" srcId="{7CFD912E-2A63-45D1-860E-F7BB8FA87686}" destId="{86BA2731-9CB6-45C8-88C6-454B31F783E2}" srcOrd="0" destOrd="0" presId="urn:microsoft.com/office/officeart/2005/8/layout/hList6"/>
    <dgm:cxn modelId="{AFF83BD8-1053-44F0-B01D-35CF6ACF4222}" type="presParOf" srcId="{7CFD912E-2A63-45D1-860E-F7BB8FA87686}" destId="{AA87C647-B4AB-4A83-B0AF-482C9278F489}" srcOrd="1" destOrd="0" presId="urn:microsoft.com/office/officeart/2005/8/layout/hList6"/>
    <dgm:cxn modelId="{903EEE94-38D2-4E59-A55B-240BABC5E657}" type="presParOf" srcId="{7CFD912E-2A63-45D1-860E-F7BB8FA87686}" destId="{7F9C52A9-7BE0-44F9-92BD-18B350396ED0}" srcOrd="2" destOrd="0" presId="urn:microsoft.com/office/officeart/2005/8/layout/hList6"/>
    <dgm:cxn modelId="{3DE72A18-836D-4369-8F9C-4BA5CDEF5461}" type="presParOf" srcId="{7CFD912E-2A63-45D1-860E-F7BB8FA87686}" destId="{7849E3A0-C9FC-409C-9966-E3D4B1C5EEA7}" srcOrd="3" destOrd="0" presId="urn:microsoft.com/office/officeart/2005/8/layout/hList6"/>
    <dgm:cxn modelId="{ED38AFB2-A22D-4ECC-927E-9AD51267974D}" type="presParOf" srcId="{7CFD912E-2A63-45D1-860E-F7BB8FA87686}" destId="{AABAD1E1-E905-44F6-A8D7-5E4A31652D3E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531C5F-70E8-46F7-8DF6-799EA495519F}" type="datetime8">
              <a:rPr lang="en-US"/>
              <a:pPr>
                <a:defRPr/>
              </a:pPr>
              <a:t>4/21/2009 6:13 PM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3230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4925" y="8831263"/>
            <a:ext cx="625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C61B55-892A-4F56-8A6C-AD793795D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51B1741-1317-4E38-AFAF-AA96A7516DFD}" type="datetime8">
              <a:rPr lang="en-US"/>
              <a:pPr>
                <a:defRPr/>
              </a:pPr>
              <a:t>4/21/2009 6:13 PM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57927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7063" y="8829675"/>
            <a:ext cx="1301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E5066A-82EF-4DC2-B180-2E3ED9760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E135F8-D708-4552-915F-7E80EF036939}" type="datetime8">
              <a:rPr lang="en-US" smtClean="0"/>
              <a:pPr/>
              <a:t>4/21/2009 6:13 PM</a:t>
            </a:fld>
            <a:endParaRPr lang="en-US" smtClean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2004 Microsoft Corporation. All rights reserved.</a:t>
            </a:r>
          </a:p>
          <a:p>
            <a:pPr eaLnBrk="0" hangingPunct="0"/>
            <a:r>
              <a:rPr lang="en-US" smtClean="0">
                <a:latin typeface="Arial" pitchFamily="34" charset="0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AF946-9AFD-4B77-A464-6C9759EFEFF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3B0C2-0C9A-4064-9DAF-AE1DD27015D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3B0C2-0C9A-4064-9DAF-AE1DD27015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3B0C2-0C9A-4064-9DAF-AE1DD27015D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1DAB6-1791-440A-9B8F-535937305E89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2006 Microsoft Corporation. All rights reserved.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Microsoft, Windows, Windows Vista and other product names are or may be registered trademarks and/or trademarks in the U.S. and/or other countries..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MICROSOFT MAKES NO WARRANTIES, EXPRESS, IMPLIED OR STATUTORY, AS TO THE INFORMATION IN THIS PRESENTATION.</a:t>
            </a: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E9ED7-8EEC-4816-9C2E-B5DD9EBEC36D}" type="slidenum">
              <a:rPr lang="en-GB" smtClean="0">
                <a:latin typeface="Arial" pitchFamily="34" charset="0"/>
              </a:rPr>
              <a:pPr/>
              <a:t>12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&lt;Presenter Notes&gt;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5A2912-64B9-4E3F-8CF8-D089276C3545}" type="datetime8">
              <a:rPr lang="en-US" smtClean="0"/>
              <a:pPr/>
              <a:t>4/21/2009 6:13 PM</a:t>
            </a:fld>
            <a:endParaRPr lang="en-US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2004 Microsoft Corporation. All rights reserved.</a:t>
            </a:r>
          </a:p>
          <a:p>
            <a:pPr eaLnBrk="0" hangingPunct="0"/>
            <a:r>
              <a:rPr lang="en-US" smtClean="0">
                <a:latin typeface="Arial" pitchFamily="34" charset="0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96C36-B899-49CD-A036-810B42B2A2A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3263"/>
            <a:ext cx="4689475" cy="3516312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52938"/>
            <a:ext cx="5140325" cy="4141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752" y="2504182"/>
            <a:ext cx="3736848" cy="1077218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54752" y="786384"/>
            <a:ext cx="3736848" cy="1446550"/>
          </a:xfrm>
        </p:spPr>
        <p:txBody>
          <a:bodyPr anchor="t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34D4-0870-4A23-AC8F-B0EFEA65F1FB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00CF-40B8-488B-92AB-8F51FBB67C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5486-FF03-4FD2-816C-EF208E226AED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3CC5-7C13-4614-A8F4-F6DED99331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F415-6E35-4F2B-A8CA-23FE195DFC6E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B269-F1FE-4E01-9519-219B71761B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A481A-BD57-4A30-85F7-1F926E89153E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9F47-277A-4EC6-9B19-93E335DFC6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91B7-EAE0-401B-BDFF-023E244AAB56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CA45-F752-48B2-B586-CFA70619C4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8A7E-658B-48FC-8A27-6E346487BD4C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BE2B-752E-4A7A-BEE5-56CE10801C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30A5-7CF3-4CE1-8070-DD68072ACD26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66DE-4F51-417D-9062-A34E992144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FA45-EAD1-42AC-898F-96A2016430C7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038A-D5DB-4858-BE73-D3500D1588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A1CA-2524-4E09-8E4A-5145EB70A7B2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CB45-A057-4A70-921A-AA5BE5DD1B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F83B-1C3D-42AF-9D3D-8B0827BB81FA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20FB-DC66-4CD9-8856-464E3D8490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F961-2C33-44F0-9516-90C9B5A0F554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392E-459B-46F8-AB26-66EA574F73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B70C2-A1F4-4FDF-B1A1-5D3D1432DBC5}" type="datetimeFigureOut">
              <a:rPr lang="en-US"/>
              <a:pPr>
                <a:defRPr/>
              </a:pPr>
              <a:t>4/21/2009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9ABC6-AC94-4017-A0BE-BA32240097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hpc" TargetMode="External"/><Relationship Id="rId7" Type="http://schemas.openxmlformats.org/officeDocument/2006/relationships/hyperlink" Target="http://www.ogf.org/hpc_profil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windowsserver/" TargetMode="External"/><Relationship Id="rId5" Type="http://schemas.openxmlformats.org/officeDocument/2006/relationships/hyperlink" Target="http://www.microsoft.com/x64/" TargetMode="External"/><Relationship Id="rId4" Type="http://schemas.openxmlformats.org/officeDocument/2006/relationships/hyperlink" Target="http://www.windowshpc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3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11" Type="http://schemas.openxmlformats.org/officeDocument/2006/relationships/oleObject" Target="../embeddings/oleObject5.bin"/><Relationship Id="rId5" Type="http://schemas.openxmlformats.org/officeDocument/2006/relationships/diagramQuickStyle" Target="../diagrams/quickStyle3.xml"/><Relationship Id="rId10" Type="http://schemas.openxmlformats.org/officeDocument/2006/relationships/oleObject" Target="../embeddings/oleObject4.bin"/><Relationship Id="rId4" Type="http://schemas.openxmlformats.org/officeDocument/2006/relationships/diagramLayout" Target="../diagrams/layout3.xml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2133599"/>
            <a:ext cx="4191000" cy="157965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Windows HPC Server </a:t>
            </a:r>
            <a:r>
              <a:rPr lang="en-US" sz="2800" dirty="0" smtClean="0"/>
              <a:t>2008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2"/>
                </a:solidFill>
              </a:rPr>
              <a:t>      </a:t>
            </a:r>
            <a:r>
              <a:rPr lang="en-US" sz="2800" dirty="0" smtClean="0"/>
              <a:t>Presented by Frank Chism</a:t>
            </a:r>
          </a:p>
          <a:p>
            <a:r>
              <a:rPr lang="en-US" sz="2800" dirty="0" smtClean="0"/>
              <a:t>           Frank.Chism@Microsoft.com</a:t>
            </a:r>
            <a:endParaRPr lang="en-US" sz="2800" dirty="0" smtClean="0"/>
          </a:p>
        </p:txBody>
      </p:sp>
      <p:sp>
        <p:nvSpPr>
          <p:cNvPr id="3074" name="Rectangle 51"/>
          <p:cNvSpPr>
            <a:spLocks noGrp="1" noChangeArrowheads="1"/>
          </p:cNvSpPr>
          <p:nvPr>
            <p:ph type="title"/>
          </p:nvPr>
        </p:nvSpPr>
        <p:spPr>
          <a:xfrm>
            <a:off x="1265238" y="461963"/>
            <a:ext cx="7726362" cy="1470025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and Condor: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Co-Existence and Interoperation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42899" y="1028699"/>
            <a:ext cx="8447810" cy="53201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Job GUI from a Windows client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COM or .NET API from applications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Used by ISV ‘Workbench’ clients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I wonder if this could be made to work with Mono?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Command line from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cs typeface="+mn-cs"/>
              </a:rPr>
              <a:t>cmd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 shell or PowerShell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Windows and command line in the same sentence? Yup.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PowerShell is the best shell for Windows. Try it.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uSaneV2 and soon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+mn-cs"/>
              </a:rPr>
              <a:t>pSane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 cluster sanity tests use it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Open Grid Forum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High Performance Job Profile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I’ll have my scheduler call your scheduler.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99564" cy="64611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Ways to interact with HPC Server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eveloper-roadmap-narrower-"/>
          <p:cNvPicPr>
            <a:picLocks noChangeAspect="1" noChangeArrowheads="1"/>
          </p:cNvPicPr>
          <p:nvPr/>
        </p:nvPicPr>
        <p:blipFill>
          <a:blip r:embed="rId3"/>
          <a:srcRect t="-1109"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6605588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Call to Action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24691" y="2057400"/>
            <a:ext cx="8873836" cy="43018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32" tIns="45717" rIns="91432" bIns="45717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Condor has a large user base and awesome feature set.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Windows HPC is open to being just one more resource.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We have ways to play.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Who wants to join us going forward?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5045075" y="4003675"/>
            <a:ext cx="2468563" cy="3095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>
          <a:xfrm>
            <a:off x="384464" y="1308533"/>
            <a:ext cx="8229600" cy="4525962"/>
          </a:xfrm>
        </p:spPr>
        <p:txBody>
          <a:bodyPr/>
          <a:lstStyle/>
          <a:p>
            <a:pPr marL="398463" indent="-398463" eaLnBrk="1" hangingPunct="1"/>
            <a:r>
              <a:rPr lang="en-US" sz="2400" dirty="0" smtClean="0"/>
              <a:t>Microsoft HPC Web </a:t>
            </a:r>
            <a:r>
              <a:rPr lang="en-US" sz="2400" dirty="0" smtClean="0"/>
              <a:t>site</a:t>
            </a:r>
            <a:endParaRPr lang="en-US" sz="2400" dirty="0" smtClean="0"/>
          </a:p>
          <a:p>
            <a:pPr lvl="1" indent="-342900" eaLnBrk="1" hangingPunct="1"/>
            <a:r>
              <a:rPr lang="en-US" sz="2000" dirty="0" smtClean="0">
                <a:hlinkClick r:id="rId3"/>
              </a:rPr>
              <a:t>http://www.microsoft.com/hpc</a:t>
            </a:r>
            <a:r>
              <a:rPr lang="en-US" sz="2000" dirty="0" smtClean="0"/>
              <a:t> </a:t>
            </a:r>
          </a:p>
          <a:p>
            <a:pPr marL="398463" indent="-398463" eaLnBrk="1" hangingPunct="1"/>
            <a:r>
              <a:rPr lang="en-US" sz="2400" dirty="0" smtClean="0"/>
              <a:t>Windows HPC Community site</a:t>
            </a:r>
          </a:p>
          <a:p>
            <a:pPr lvl="1" indent="-342900" eaLnBrk="1" hangingPunct="1"/>
            <a:r>
              <a:rPr lang="en-US" sz="2000" dirty="0" smtClean="0">
                <a:hlinkClick r:id="rId4"/>
              </a:rPr>
              <a:t>http://www.windowshpc.net</a:t>
            </a:r>
            <a:r>
              <a:rPr lang="en-US" sz="2000" dirty="0" smtClean="0"/>
              <a:t> </a:t>
            </a:r>
          </a:p>
          <a:p>
            <a:pPr marL="398463" indent="-398463" eaLnBrk="1" hangingPunct="1"/>
            <a:r>
              <a:rPr lang="en-US" sz="2400" dirty="0" smtClean="0"/>
              <a:t>Windows Server x64 information</a:t>
            </a:r>
          </a:p>
          <a:p>
            <a:pPr lvl="1" indent="-342900" eaLnBrk="1" hangingPunct="1"/>
            <a:r>
              <a:rPr lang="en-US" sz="2000" dirty="0" smtClean="0">
                <a:hlinkClick r:id="rId5"/>
              </a:rPr>
              <a:t>http://www.microsoft.com/x64/</a:t>
            </a:r>
            <a:endParaRPr lang="en-US" sz="2000" dirty="0" smtClean="0"/>
          </a:p>
          <a:p>
            <a:pPr marL="398463" indent="-398463" eaLnBrk="1" hangingPunct="1"/>
            <a:r>
              <a:rPr lang="en-US" sz="2400" dirty="0" smtClean="0"/>
              <a:t>Windows Server System information</a:t>
            </a:r>
          </a:p>
          <a:p>
            <a:pPr lvl="1" indent="-342900" eaLnBrk="1" hangingPunct="1"/>
            <a:r>
              <a:rPr lang="en-US" sz="2000" dirty="0" smtClean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www.microsoft.com/windowsserver/</a:t>
            </a:r>
            <a:endParaRPr lang="en-US" sz="2000" dirty="0" smtClean="0"/>
          </a:p>
          <a:p>
            <a:pPr marL="398463" indent="-398463" eaLnBrk="1" hangingPunct="1"/>
            <a:r>
              <a:rPr lang="en-US" sz="2400" dirty="0" smtClean="0"/>
              <a:t>Open Grid Forum HPC Basic Profile</a:t>
            </a:r>
          </a:p>
          <a:p>
            <a:pPr lvl="1" indent="-342900" eaLnBrk="1" hangingPunct="1"/>
            <a:r>
              <a:rPr lang="en-US" sz="2000" dirty="0" smtClean="0">
                <a:hlinkClick r:id="rId7"/>
              </a:rPr>
              <a:t>http://www.ogf.org/hpc_profile/</a:t>
            </a:r>
            <a:r>
              <a:rPr lang="en-US" sz="2000" dirty="0" smtClean="0"/>
              <a:t> 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5943600" cy="646113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>
                <a:solidFill>
                  <a:schemeClr val="tx1"/>
                </a:solidFill>
              </a:rPr>
              <a:t>© 2008 Microsoft Corporation. All rights reserved.</a:t>
            </a:r>
          </a:p>
          <a:p>
            <a:pPr algn="ctr" eaLnBrk="0" hangingPunct="0"/>
            <a:r>
              <a:rPr lang="en-US" sz="800">
                <a:solidFill>
                  <a:schemeClr val="tx1"/>
                </a:solidFill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4339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114550" y="2947988"/>
            <a:ext cx="51228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2510" y="1024788"/>
          <a:ext cx="8575964" cy="471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5835650" cy="6270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8"/>
          <p:cNvSpPr>
            <a:spLocks noGrp="1"/>
          </p:cNvSpPr>
          <p:nvPr>
            <p:ph idx="1"/>
          </p:nvPr>
        </p:nvSpPr>
        <p:spPr>
          <a:xfrm>
            <a:off x="347518" y="830407"/>
            <a:ext cx="8382000" cy="5632738"/>
          </a:xfrm>
        </p:spPr>
        <p:txBody>
          <a:bodyPr/>
          <a:lstStyle/>
          <a:p>
            <a:r>
              <a:rPr lang="en-US" sz="2400" b="1" dirty="0" smtClean="0"/>
              <a:t>Condor Currently Shipping Version 7.2.2</a:t>
            </a:r>
          </a:p>
          <a:p>
            <a:r>
              <a:rPr lang="en-US" sz="2400" b="1" dirty="0" smtClean="0"/>
              <a:t>Windows currently getting ready to ship Version 7</a:t>
            </a:r>
          </a:p>
          <a:p>
            <a:r>
              <a:rPr lang="en-US" sz="2400" b="1" dirty="0" smtClean="0"/>
              <a:t>Windows HPC Server 2008 Currently shipping Version 2</a:t>
            </a:r>
          </a:p>
          <a:p>
            <a:r>
              <a:rPr lang="en-US" sz="2400" b="1" dirty="0" smtClean="0"/>
              <a:t>Number of Microsoft employees in this room 2</a:t>
            </a:r>
          </a:p>
          <a:p>
            <a:r>
              <a:rPr lang="en-US" sz="2400" b="1" dirty="0" smtClean="0"/>
              <a:t>7.2.2: Condor gets there first!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Condor team is made up of “talented and enthusiastic developers”</a:t>
            </a:r>
          </a:p>
          <a:p>
            <a:r>
              <a:rPr lang="en-US" sz="2400" b="1" dirty="0" smtClean="0"/>
              <a:t>Windows HPC is made up of “enthusiastic and talented developers plus a </a:t>
            </a:r>
            <a:r>
              <a:rPr lang="en-US" sz="2400" b="1" i="1" dirty="0" smtClean="0"/>
              <a:t>cast of thousands</a:t>
            </a:r>
            <a:r>
              <a:rPr lang="en-US" sz="2400" b="1" dirty="0" smtClean="0"/>
              <a:t>”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Condor development is driven by what users want</a:t>
            </a:r>
          </a:p>
          <a:p>
            <a:r>
              <a:rPr lang="en-US" sz="2400" b="1" dirty="0" smtClean="0"/>
              <a:t>Windows HPC is driven by what users want</a:t>
            </a:r>
            <a:endParaRPr lang="en-US" sz="2400" b="1" dirty="0" smtClean="0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643813" y="1295400"/>
            <a:ext cx="1152525" cy="917575"/>
            <a:chOff x="384" y="912"/>
            <a:chExt cx="1338" cy="880"/>
          </a:xfrm>
        </p:grpSpPr>
        <p:pic>
          <p:nvPicPr>
            <p:cNvPr id="8201" name="Picture 4" descr="gray-dis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090"/>
              <a:ext cx="1338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02" name="Picture 5" descr="blue 3d disc with glo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1138"/>
              <a:ext cx="43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03" name="Picture 6" descr="Host Integration Server (HIS) s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1" y="912"/>
              <a:ext cx="30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573" y="1039"/>
              <a:ext cx="237" cy="246"/>
              <a:chOff x="543" y="1479"/>
              <a:chExt cx="489" cy="541"/>
            </a:xfrm>
          </p:grpSpPr>
          <p:pic>
            <p:nvPicPr>
              <p:cNvPr id="8214" name="Picture 8" descr="blue 3d disc with glow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3" y="1686"/>
                <a:ext cx="489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9" descr="Server sm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48" y="1479"/>
                <a:ext cx="288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>
              <a:off x="784" y="1057"/>
              <a:ext cx="237" cy="246"/>
              <a:chOff x="1062" y="1473"/>
              <a:chExt cx="489" cy="542"/>
            </a:xfrm>
          </p:grpSpPr>
          <p:pic>
            <p:nvPicPr>
              <p:cNvPr id="8212" name="Picture 11" descr="blue 3d disc with glow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62" y="1680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2" descr="Server sm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77" y="1473"/>
                <a:ext cx="288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>
              <a:off x="864" y="1235"/>
              <a:ext cx="237" cy="250"/>
              <a:chOff x="1410" y="2075"/>
              <a:chExt cx="489" cy="550"/>
            </a:xfrm>
          </p:grpSpPr>
          <p:pic>
            <p:nvPicPr>
              <p:cNvPr id="8210" name="Picture 14" descr="blue 3d disc with glow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10" y="2290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11" name="Picture 15" descr="Server sm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15" y="2075"/>
                <a:ext cx="288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6"/>
            <p:cNvGrpSpPr>
              <a:grpSpLocks noChangeAspect="1"/>
            </p:cNvGrpSpPr>
            <p:nvPr/>
          </p:nvGrpSpPr>
          <p:grpSpPr bwMode="auto">
            <a:xfrm>
              <a:off x="644" y="1183"/>
              <a:ext cx="236" cy="250"/>
              <a:chOff x="935" y="2062"/>
              <a:chExt cx="489" cy="551"/>
            </a:xfrm>
          </p:grpSpPr>
          <p:pic>
            <p:nvPicPr>
              <p:cNvPr id="8208" name="Picture 17" descr="blue 3d disc with glow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35" y="2278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09" name="Picture 18" descr="Server sm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40" y="2062"/>
                <a:ext cx="288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82613" y="0"/>
            <a:ext cx="8229600" cy="6461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Weird Coincidences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8"/>
          <p:cNvSpPr>
            <a:spLocks noGrp="1"/>
          </p:cNvSpPr>
          <p:nvPr>
            <p:ph idx="1"/>
          </p:nvPr>
        </p:nvSpPr>
        <p:spPr>
          <a:xfrm>
            <a:off x="368300" y="1038225"/>
            <a:ext cx="8382000" cy="1176338"/>
          </a:xfrm>
        </p:spPr>
        <p:txBody>
          <a:bodyPr/>
          <a:lstStyle/>
          <a:p>
            <a:r>
              <a:rPr lang="en-US" sz="2000" b="1" smtClean="0"/>
              <a:t>Complete, integrated platform for computational clustering</a:t>
            </a:r>
          </a:p>
          <a:p>
            <a:r>
              <a:rPr lang="en-US" sz="2000" b="1" smtClean="0"/>
              <a:t>Built on top the proven Windows Server 2008 platform</a:t>
            </a:r>
          </a:p>
          <a:p>
            <a:r>
              <a:rPr lang="en-US" sz="2000" b="1" smtClean="0"/>
              <a:t>Integrated development environment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68301" y="2036184"/>
          <a:ext cx="8407400" cy="410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2" descr="C:\Documents and Settings\Slidework\Desktop\EventsDVD_FY07\Shapes and Graphics\Symbols\plus sign +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0825" y="3867150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Documents and Settings\Slidework\Desktop\EventsDVD_FY07\Shapes and Graphics\Symbols\equal sign =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9763" y="4059238"/>
            <a:ext cx="638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oup 7"/>
          <p:cNvGrpSpPr>
            <a:grpSpLocks noChangeAspect="1"/>
          </p:cNvGrpSpPr>
          <p:nvPr/>
        </p:nvGrpSpPr>
        <p:grpSpPr bwMode="auto">
          <a:xfrm>
            <a:off x="7643813" y="1295400"/>
            <a:ext cx="1152525" cy="917575"/>
            <a:chOff x="384" y="912"/>
            <a:chExt cx="1338" cy="880"/>
          </a:xfrm>
        </p:grpSpPr>
        <p:pic>
          <p:nvPicPr>
            <p:cNvPr id="8201" name="Picture 4" descr="gray-dis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" y="1090"/>
              <a:ext cx="1338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02" name="Picture 5" descr="blue 3d disc with glow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4" y="1138"/>
              <a:ext cx="432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03" name="Picture 6" descr="Host Integration Server (HIS) s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1" y="912"/>
              <a:ext cx="30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4" name="Group 7"/>
            <p:cNvGrpSpPr>
              <a:grpSpLocks noChangeAspect="1"/>
            </p:cNvGrpSpPr>
            <p:nvPr/>
          </p:nvGrpSpPr>
          <p:grpSpPr bwMode="auto">
            <a:xfrm>
              <a:off x="573" y="1039"/>
              <a:ext cx="237" cy="246"/>
              <a:chOff x="543" y="1479"/>
              <a:chExt cx="489" cy="541"/>
            </a:xfrm>
          </p:grpSpPr>
          <p:pic>
            <p:nvPicPr>
              <p:cNvPr id="8214" name="Picture 8" descr="blue 3d disc with glow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43" y="1686"/>
                <a:ext cx="489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9" descr="Server sm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48" y="1479"/>
                <a:ext cx="288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05" name="Group 10"/>
            <p:cNvGrpSpPr>
              <a:grpSpLocks noChangeAspect="1"/>
            </p:cNvGrpSpPr>
            <p:nvPr/>
          </p:nvGrpSpPr>
          <p:grpSpPr bwMode="auto">
            <a:xfrm>
              <a:off x="784" y="1057"/>
              <a:ext cx="237" cy="246"/>
              <a:chOff x="1062" y="1473"/>
              <a:chExt cx="489" cy="542"/>
            </a:xfrm>
          </p:grpSpPr>
          <p:pic>
            <p:nvPicPr>
              <p:cNvPr id="8212" name="Picture 11" descr="blue 3d disc with glow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062" y="1680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2" descr="Server sm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177" y="1473"/>
                <a:ext cx="288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06" name="Group 13"/>
            <p:cNvGrpSpPr>
              <a:grpSpLocks noChangeAspect="1"/>
            </p:cNvGrpSpPr>
            <p:nvPr/>
          </p:nvGrpSpPr>
          <p:grpSpPr bwMode="auto">
            <a:xfrm>
              <a:off x="864" y="1235"/>
              <a:ext cx="237" cy="250"/>
              <a:chOff x="1410" y="2075"/>
              <a:chExt cx="489" cy="550"/>
            </a:xfrm>
          </p:grpSpPr>
          <p:pic>
            <p:nvPicPr>
              <p:cNvPr id="8210" name="Picture 14" descr="blue 3d disc with glow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410" y="2290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11" name="Picture 15" descr="Server sm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515" y="2075"/>
                <a:ext cx="288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07" name="Group 16"/>
            <p:cNvGrpSpPr>
              <a:grpSpLocks noChangeAspect="1"/>
            </p:cNvGrpSpPr>
            <p:nvPr/>
          </p:nvGrpSpPr>
          <p:grpSpPr bwMode="auto">
            <a:xfrm>
              <a:off x="644" y="1183"/>
              <a:ext cx="236" cy="250"/>
              <a:chOff x="935" y="2062"/>
              <a:chExt cx="489" cy="551"/>
            </a:xfrm>
          </p:grpSpPr>
          <p:pic>
            <p:nvPicPr>
              <p:cNvPr id="8208" name="Picture 17" descr="blue 3d disc with glow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935" y="2278"/>
                <a:ext cx="489" cy="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8209" name="Picture 18" descr="Server sm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040" y="2062"/>
                <a:ext cx="288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82613" y="0"/>
            <a:ext cx="8229600" cy="6461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Windows HPC Server 2008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42899" y="1028700"/>
            <a:ext cx="844781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High throughput computing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Lots and lots of batch jobs as small as a single core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This is clearly an overlap with Condor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We only support use of dedicated batch servers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Condor can scavenge unused cycles from just about anywhere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High performance parallel jobs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Primarily third party and site generated MPI applications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Some overlap with Condor but our focus is communication intensive MPI jobs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+mn-cs"/>
              </a:rPr>
              <a:t>SOA – Service Oriented Architecture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Establish a broker and some service nodes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Have clients submit transactions directly to the service nodes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+mn-cs"/>
              </a:rPr>
              <a:t>Thousands of transactions per second per client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33586" cy="6461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Designed to serve three needs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70162" y="2982191"/>
            <a:ext cx="8447810" cy="9351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  <a:cs typeface="+mn-cs"/>
              </a:rPr>
              <a:t>This slide deliberately left blank</a:t>
            </a:r>
            <a:endParaRPr lang="en-US" sz="3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33586" cy="6461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High Throughput Computing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00175"/>
            <a:ext cx="4503738" cy="48006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800" dirty="0" smtClean="0"/>
              <a:t>Priorities</a:t>
            </a:r>
          </a:p>
          <a:p>
            <a:pPr marL="744538" lvl="1" indent="-287338">
              <a:buFont typeface="Arial" charset="0"/>
              <a:buChar char="–"/>
              <a:defRPr/>
            </a:pPr>
            <a:r>
              <a:rPr lang="en-US" sz="1600" dirty="0" smtClean="0"/>
              <a:t>Comparable with hardware-optimized MPI stacks</a:t>
            </a:r>
            <a:endParaRPr lang="en-US" sz="1600" i="1" u="sng" dirty="0" smtClean="0"/>
          </a:p>
          <a:p>
            <a:pPr marL="1144588" lvl="2" indent="-287338">
              <a:buFont typeface="Arial" charset="0"/>
              <a:buChar char="•"/>
              <a:defRPr/>
            </a:pPr>
            <a:r>
              <a:rPr lang="en-US" sz="1300" dirty="0" smtClean="0"/>
              <a:t>Focus on </a:t>
            </a:r>
            <a:r>
              <a:rPr lang="en-US" sz="1300" b="1" dirty="0" smtClean="0"/>
              <a:t>MPI-Only Solution for version 2</a:t>
            </a:r>
          </a:p>
          <a:p>
            <a:pPr marL="744538" lvl="1" indent="-287338">
              <a:buFont typeface="Arial" charset="0"/>
              <a:buChar char="–"/>
              <a:defRPr/>
            </a:pPr>
            <a:r>
              <a:rPr lang="en-US" sz="1600" dirty="0" smtClean="0"/>
              <a:t>Verbs-based design for close fit with native, high-</a:t>
            </a:r>
            <a:r>
              <a:rPr lang="en-US" sz="1600" dirty="0" err="1" smtClean="0"/>
              <a:t>perf</a:t>
            </a:r>
            <a:r>
              <a:rPr lang="en-US" sz="1600" dirty="0" smtClean="0"/>
              <a:t> networking interfaces</a:t>
            </a:r>
          </a:p>
          <a:p>
            <a:pPr marL="744538" lvl="1" indent="-287338">
              <a:buFont typeface="Arial" charset="0"/>
              <a:buChar char="–"/>
              <a:defRPr/>
            </a:pPr>
            <a:r>
              <a:rPr lang="en-US" sz="1600" dirty="0" smtClean="0"/>
              <a:t>Coordinated w/ Win Networking team’s long-term plans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/>
              <a:t>Implementation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MS-MPIv2 capable of 4 networking paths: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300" dirty="0" smtClean="0"/>
              <a:t>Shared Memory </a:t>
            </a:r>
            <a:br>
              <a:rPr lang="en-US" sz="1300" dirty="0" smtClean="0"/>
            </a:br>
            <a:r>
              <a:rPr lang="en-US" sz="1300" dirty="0" smtClean="0"/>
              <a:t>  between processors on a motherboard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300" dirty="0" smtClean="0"/>
              <a:t>TCP/IP Stack (“normal” Ethernet)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300" dirty="0" smtClean="0"/>
              <a:t>Winsock Direct (and SDP) </a:t>
            </a:r>
            <a:br>
              <a:rPr lang="en-US" sz="1300" dirty="0" smtClean="0"/>
            </a:br>
            <a:r>
              <a:rPr lang="en-US" sz="1300" dirty="0" smtClean="0"/>
              <a:t>  for sockets-based RDMA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300" dirty="0" smtClean="0"/>
              <a:t>New RDMA networking interface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HPC team partners with networking IHVs to develop/distribute drivers for this new interface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813300" y="1744663"/>
            <a:ext cx="4330700" cy="4913312"/>
            <a:chOff x="4812854" y="1744623"/>
            <a:chExt cx="4331241" cy="4913352"/>
          </a:xfrm>
        </p:grpSpPr>
        <p:grpSp>
          <p:nvGrpSpPr>
            <p:cNvPr id="9222" name="Group 9"/>
            <p:cNvGrpSpPr>
              <a:grpSpLocks/>
            </p:cNvGrpSpPr>
            <p:nvPr/>
          </p:nvGrpSpPr>
          <p:grpSpPr bwMode="auto">
            <a:xfrm>
              <a:off x="4956541" y="3713278"/>
              <a:ext cx="4187554" cy="741364"/>
              <a:chOff x="240" y="1772"/>
              <a:chExt cx="4080" cy="467"/>
            </a:xfrm>
          </p:grpSpPr>
          <p:sp>
            <p:nvSpPr>
              <p:cNvPr id="9326" name="Line 10"/>
              <p:cNvSpPr>
                <a:spLocks noChangeShapeType="1"/>
              </p:cNvSpPr>
              <p:nvPr/>
            </p:nvSpPr>
            <p:spPr bwMode="auto">
              <a:xfrm>
                <a:off x="240" y="2016"/>
                <a:ext cx="3824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7" name="Text Box 11"/>
              <p:cNvSpPr txBox="1">
                <a:spLocks noChangeArrowheads="1"/>
              </p:cNvSpPr>
              <p:nvPr/>
            </p:nvSpPr>
            <p:spPr bwMode="auto">
              <a:xfrm>
                <a:off x="3661" y="1772"/>
                <a:ext cx="488" cy="22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</a:pPr>
                <a:r>
                  <a:rPr lang="en-US" sz="1000" i="1">
                    <a:solidFill>
                      <a:schemeClr val="tx1"/>
                    </a:solidFill>
                  </a:rPr>
                  <a:t>User Mode</a:t>
                </a:r>
              </a:p>
            </p:txBody>
          </p:sp>
          <p:sp>
            <p:nvSpPr>
              <p:cNvPr id="9328" name="Text Box 12"/>
              <p:cNvSpPr txBox="1">
                <a:spLocks noChangeArrowheads="1"/>
              </p:cNvSpPr>
              <p:nvPr/>
            </p:nvSpPr>
            <p:spPr bwMode="auto">
              <a:xfrm>
                <a:off x="3627" y="2016"/>
                <a:ext cx="693" cy="22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</a:pPr>
                <a:r>
                  <a:rPr lang="en-US" sz="1000" i="1">
                    <a:solidFill>
                      <a:schemeClr val="tx1"/>
                    </a:solidFill>
                  </a:rPr>
                  <a:t>Kernel Mode</a:t>
                </a:r>
              </a:p>
            </p:txBody>
          </p:sp>
        </p:grpSp>
        <p:sp>
          <p:nvSpPr>
            <p:cNvPr id="9223" name="Text Box 43"/>
            <p:cNvSpPr txBox="1">
              <a:spLocks noChangeArrowheads="1"/>
            </p:cNvSpPr>
            <p:nvPr/>
          </p:nvSpPr>
          <p:spPr bwMode="auto">
            <a:xfrm>
              <a:off x="4812854" y="3524690"/>
              <a:ext cx="915635" cy="35343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85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</a:pPr>
              <a:r>
                <a:rPr lang="en-US" sz="900">
                  <a:solidFill>
                    <a:schemeClr val="tx1"/>
                  </a:solidFill>
                </a:rPr>
                <a:t>TCP/Ethernet </a:t>
              </a:r>
            </a:p>
            <a:p>
              <a:pPr algn="r" eaLnBrk="0" hangingPunct="0">
                <a:lnSpc>
                  <a:spcPct val="85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</a:pPr>
              <a:r>
                <a:rPr lang="en-US" sz="900">
                  <a:solidFill>
                    <a:schemeClr val="tx1"/>
                  </a:solidFill>
                </a:rPr>
                <a:t>Networking</a:t>
              </a:r>
            </a:p>
          </p:txBody>
        </p:sp>
        <p:sp>
          <p:nvSpPr>
            <p:cNvPr id="9224" name="Text Box 48"/>
            <p:cNvSpPr txBox="1">
              <a:spLocks noChangeArrowheads="1"/>
            </p:cNvSpPr>
            <p:nvPr/>
          </p:nvSpPr>
          <p:spPr bwMode="auto">
            <a:xfrm rot="-5400000">
              <a:off x="7542541" y="4736097"/>
              <a:ext cx="1157689" cy="23621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</a:pPr>
              <a:r>
                <a:rPr lang="en-US" sz="1100">
                  <a:solidFill>
                    <a:schemeClr val="tx1"/>
                  </a:solidFill>
                </a:rPr>
                <a:t>Kernel By-Pass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28141" y="1744623"/>
              <a:ext cx="2133600" cy="3810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000" dirty="0"/>
                <a:t>MPI App</a:t>
              </a:r>
              <a:endParaRPr lang="en-US" sz="1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61341" y="1744623"/>
              <a:ext cx="914400" cy="3810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000" dirty="0"/>
                <a:t>Socket-Based App</a:t>
              </a:r>
              <a:endParaRPr lang="en-US" sz="1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28141" y="2201823"/>
              <a:ext cx="21336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000" dirty="0"/>
                <a:t>MS-MPI</a:t>
              </a:r>
              <a:endParaRPr lang="en-US" sz="1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7541" y="2582823"/>
              <a:ext cx="1981200" cy="457200"/>
            </a:xfrm>
            <a:prstGeom prst="rect">
              <a:avLst/>
            </a:prstGeom>
            <a:solidFill>
              <a:srgbClr val="B4A58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Windows Sockets 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  (Winsock + WSD)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9237" name="Group 76"/>
            <p:cNvGrpSpPr>
              <a:grpSpLocks/>
            </p:cNvGrpSpPr>
            <p:nvPr/>
          </p:nvGrpSpPr>
          <p:grpSpPr bwMode="auto">
            <a:xfrm>
              <a:off x="5261341" y="5714993"/>
              <a:ext cx="3276600" cy="411130"/>
              <a:chOff x="1752600" y="5989670"/>
              <a:chExt cx="5486400" cy="41113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828800" y="5989670"/>
                <a:ext cx="5410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Networking Hardware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788037" y="6041066"/>
                <a:ext cx="5410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Networking Hardware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752600" y="6096000"/>
                <a:ext cx="5410200" cy="304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Networking Hardware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38" name="Group 76"/>
            <p:cNvGrpSpPr>
              <a:grpSpLocks/>
            </p:cNvGrpSpPr>
            <p:nvPr/>
          </p:nvGrpSpPr>
          <p:grpSpPr bwMode="auto">
            <a:xfrm>
              <a:off x="5261341" y="5388927"/>
              <a:ext cx="2819400" cy="411130"/>
              <a:chOff x="1752600" y="5989670"/>
              <a:chExt cx="5486400" cy="41113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598967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788037" y="6041066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609600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Hardware Driver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39" name="Group 81"/>
            <p:cNvGrpSpPr>
              <a:grpSpLocks/>
            </p:cNvGrpSpPr>
            <p:nvPr/>
          </p:nvGrpSpPr>
          <p:grpSpPr bwMode="auto">
            <a:xfrm>
              <a:off x="5261341" y="4889195"/>
              <a:ext cx="969334" cy="567068"/>
              <a:chOff x="-457200" y="3852532"/>
              <a:chExt cx="969334" cy="56706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-389566" y="3852532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-421465" y="3907473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-457200" y="3967660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Mini-port Driver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40" name="Group 71"/>
            <p:cNvGrpSpPr>
              <a:grpSpLocks/>
            </p:cNvGrpSpPr>
            <p:nvPr/>
          </p:nvGrpSpPr>
          <p:grpSpPr bwMode="auto">
            <a:xfrm>
              <a:off x="5261341" y="4219354"/>
              <a:ext cx="889000" cy="751367"/>
              <a:chOff x="1295400" y="4191000"/>
              <a:chExt cx="762000" cy="751367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295400" y="4191000"/>
                <a:ext cx="762000" cy="228600"/>
              </a:xfrm>
              <a:prstGeom prst="rect">
                <a:avLst/>
              </a:prstGeom>
              <a:solidFill>
                <a:srgbClr val="B4A58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TCP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295400" y="4713767"/>
                <a:ext cx="762000" cy="228600"/>
              </a:xfrm>
              <a:prstGeom prst="rect">
                <a:avLst/>
              </a:prstGeom>
              <a:solidFill>
                <a:srgbClr val="B4A58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NDIS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295400" y="4451499"/>
                <a:ext cx="762000" cy="228600"/>
              </a:xfrm>
              <a:prstGeom prst="rect">
                <a:avLst/>
              </a:prstGeom>
              <a:solidFill>
                <a:srgbClr val="B4A58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IP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41" name="Group 76"/>
            <p:cNvGrpSpPr>
              <a:grpSpLocks/>
            </p:cNvGrpSpPr>
            <p:nvPr/>
          </p:nvGrpSpPr>
          <p:grpSpPr bwMode="auto">
            <a:xfrm>
              <a:off x="6328141" y="3611523"/>
              <a:ext cx="2146300" cy="411130"/>
              <a:chOff x="1752600" y="5989670"/>
              <a:chExt cx="5486400" cy="41113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828800" y="598967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788037" y="6041066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752600" y="6096000"/>
                <a:ext cx="5410200" cy="304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User Mode Access Layer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7654022" y="3992523"/>
              <a:ext cx="45719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9243" name="Group 81"/>
            <p:cNvGrpSpPr>
              <a:grpSpLocks/>
            </p:cNvGrpSpPr>
            <p:nvPr/>
          </p:nvGrpSpPr>
          <p:grpSpPr bwMode="auto">
            <a:xfrm>
              <a:off x="6328141" y="3166725"/>
              <a:ext cx="1054100" cy="567068"/>
              <a:chOff x="-457200" y="3852532"/>
              <a:chExt cx="969334" cy="56706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-389566" y="3852532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-421465" y="3907473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-457200" y="3967660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WinSock Direct Provider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44" name="Group 81"/>
            <p:cNvGrpSpPr>
              <a:grpSpLocks/>
            </p:cNvGrpSpPr>
            <p:nvPr/>
          </p:nvGrpSpPr>
          <p:grpSpPr bwMode="auto">
            <a:xfrm>
              <a:off x="7407641" y="3306722"/>
              <a:ext cx="1066800" cy="425301"/>
              <a:chOff x="-457200" y="3852532"/>
              <a:chExt cx="969334" cy="567068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-389566" y="3852532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-421465" y="3907473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Networking Hardware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-457200" y="3967660"/>
                <a:ext cx="901700" cy="4519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85000"/>
                  </a:lnSpc>
                  <a:spcBef>
                    <a:spcPct val="2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NetworkDirect Provider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45" name="Text Box 42"/>
            <p:cNvSpPr txBox="1">
              <a:spLocks noChangeArrowheads="1"/>
            </p:cNvSpPr>
            <p:nvPr/>
          </p:nvSpPr>
          <p:spPr bwMode="auto">
            <a:xfrm>
              <a:off x="7253323" y="2874923"/>
              <a:ext cx="700418" cy="30162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</a:pPr>
              <a:r>
                <a:rPr lang="en-US" sz="800">
                  <a:solidFill>
                    <a:schemeClr val="tx1"/>
                  </a:solidFill>
                </a:rPr>
                <a:t>RDMA Networking</a:t>
              </a:r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8206472" y="4024422"/>
              <a:ext cx="45719" cy="182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scene3d>
              <a:camera prst="orthographicFront">
                <a:rot lat="0" lon="0" rev="2148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 rot="120000">
              <a:off x="5574101" y="2126283"/>
              <a:ext cx="45719" cy="4569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scene3d>
              <a:camera prst="orthographicFront">
                <a:rot lat="0" lon="0" rev="2142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rot="5400000">
              <a:off x="6696673" y="3155128"/>
              <a:ext cx="247652" cy="47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>
              <a:off x="7376247" y="2937639"/>
              <a:ext cx="9271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5055047" y="3620269"/>
              <a:ext cx="11747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6826250" y="6400800"/>
              <a:ext cx="742950" cy="257175"/>
            </a:xfrm>
            <a:prstGeom prst="rect">
              <a:avLst/>
            </a:prstGeom>
            <a:solidFill>
              <a:srgbClr val="B4A58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OS Component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042025" y="6400800"/>
              <a:ext cx="742950" cy="257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800" dirty="0"/>
                <a:t>CCP Component</a:t>
              </a:r>
              <a:endParaRPr lang="en-US" sz="8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10475" y="6400800"/>
              <a:ext cx="742950" cy="2571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IHV Component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57800" y="6400800"/>
              <a:ext cx="742950" cy="25717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800" dirty="0"/>
                <a:t>(ISV) App</a:t>
              </a:r>
              <a:endParaRPr lang="en-US" sz="800" dirty="0"/>
            </a:p>
          </p:txBody>
        </p:sp>
      </p:grp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627063" y="0"/>
            <a:ext cx="6085464" cy="647700"/>
          </a:xfrm>
        </p:spPr>
        <p:txBody>
          <a:bodyPr/>
          <a:lstStyle/>
          <a:p>
            <a:pPr algn="l" fontAlgn="ctr"/>
            <a:r>
              <a:rPr lang="en-US" sz="4000" dirty="0" smtClean="0">
                <a:solidFill>
                  <a:schemeClr val="bg1"/>
                </a:solidFill>
              </a:rPr>
              <a:t>MPI Parallel: </a:t>
            </a:r>
            <a:r>
              <a:rPr lang="en-US" sz="4000" i="1" dirty="0" err="1" smtClean="0">
                <a:solidFill>
                  <a:schemeClr val="bg1"/>
                </a:solidFill>
              </a:rPr>
              <a:t>NetworkDirect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504825" y="831850"/>
            <a:ext cx="8229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ctr" hangingPunct="0"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new RDMA networking interface built for speed and stability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738" y="474186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0338" y="481806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8938" y="489426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2703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3465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4227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738" y="3763963"/>
            <a:ext cx="5254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0338" y="3840163"/>
            <a:ext cx="5254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8938" y="3916363"/>
            <a:ext cx="5254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2797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3559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43217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4876800" y="738188"/>
            <a:ext cx="4114800" cy="594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Private Network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55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738" y="2809875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0338" y="2886075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8938" y="2962275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3383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4145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24907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738" y="1831975"/>
            <a:ext cx="5254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0338" y="1908175"/>
            <a:ext cx="5254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8938" y="1984375"/>
            <a:ext cx="52546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3477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4239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500188"/>
            <a:ext cx="525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152400" y="738188"/>
            <a:ext cx="4114800" cy="594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Public 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2800" y="658813"/>
            <a:ext cx="2362200" cy="2746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Highly Available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Head 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29000" y="3786188"/>
            <a:ext cx="2362200" cy="304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 WCF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Brokers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0" name="Picture 30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35125"/>
            <a:ext cx="5254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32123" y="1426254"/>
            <a:ext cx="525677" cy="775417"/>
          </a:xfrm>
          <a:prstGeom prst="rect">
            <a:avLst/>
          </a:prstGeom>
          <a:noFill/>
        </p:spPr>
      </p:pic>
      <p:sp>
        <p:nvSpPr>
          <p:cNvPr id="10272" name="TextBox 32"/>
          <p:cNvSpPr txBox="1">
            <a:spLocks noChangeArrowheads="1"/>
          </p:cNvSpPr>
          <p:nvPr/>
        </p:nvSpPr>
        <p:spPr bwMode="auto">
          <a:xfrm>
            <a:off x="3810000" y="2320925"/>
            <a:ext cx="762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000">
                <a:solidFill>
                  <a:schemeClr val="tx1"/>
                </a:solidFill>
              </a:rPr>
              <a:t>Head node</a:t>
            </a:r>
          </a:p>
        </p:txBody>
      </p:sp>
      <p:sp>
        <p:nvSpPr>
          <p:cNvPr id="10273" name="TextBox 33"/>
          <p:cNvSpPr txBox="1">
            <a:spLocks noChangeArrowheads="1"/>
          </p:cNvSpPr>
          <p:nvPr/>
        </p:nvSpPr>
        <p:spPr bwMode="auto">
          <a:xfrm>
            <a:off x="4572000" y="2111375"/>
            <a:ext cx="76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000">
                <a:solidFill>
                  <a:schemeClr val="tx1"/>
                </a:solidFill>
              </a:rPr>
              <a:t>Failover Head node</a:t>
            </a:r>
          </a:p>
        </p:txBody>
      </p:sp>
      <p:pic>
        <p:nvPicPr>
          <p:cNvPr id="10274" name="Picture 2" descr="C:\Images\Illustration - Misc Hardware\XML Icons\PC with flat pan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10188"/>
            <a:ext cx="9096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3" descr="C:\Images\Illustration - Misc Hardware\XML Icons\p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814388"/>
            <a:ext cx="915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4" descr="C:\Images\Illustration - Misc Hardware\XML Icons\PC blank scree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490788"/>
            <a:ext cx="915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lbow Connector 43"/>
          <p:cNvCxnSpPr>
            <a:stCxn id="37" idx="0"/>
            <a:endCxn id="31" idx="1"/>
          </p:cNvCxnSpPr>
          <p:nvPr/>
        </p:nvCxnSpPr>
        <p:spPr>
          <a:xfrm rot="5400000" flipH="1" flipV="1">
            <a:off x="2281237" y="733426"/>
            <a:ext cx="466725" cy="30480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8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297488"/>
            <a:ext cx="5254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9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73688"/>
            <a:ext cx="5254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449888"/>
            <a:ext cx="5254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1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063" y="401161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2" name="Picture 42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663" y="408781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3" name="Picture 11" descr="\\eventsql\dvd27\Clip_Installer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263" y="4164013"/>
            <a:ext cx="5254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" name="TextBox 44"/>
          <p:cNvSpPr txBox="1">
            <a:spLocks noChangeArrowheads="1"/>
          </p:cNvSpPr>
          <p:nvPr/>
        </p:nvSpPr>
        <p:spPr bwMode="auto">
          <a:xfrm>
            <a:off x="4114800" y="4852988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[…]</a:t>
            </a:r>
          </a:p>
        </p:txBody>
      </p:sp>
      <p:cxnSp>
        <p:nvCxnSpPr>
          <p:cNvPr id="46" name="Elbow Connector 43"/>
          <p:cNvCxnSpPr>
            <a:stCxn id="10272" idx="2"/>
            <a:endCxn id="37" idx="3"/>
          </p:cNvCxnSpPr>
          <p:nvPr/>
        </p:nvCxnSpPr>
        <p:spPr>
          <a:xfrm rot="5400000">
            <a:off x="2683669" y="1440657"/>
            <a:ext cx="273050" cy="2741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3"/>
          <p:cNvCxnSpPr>
            <a:stCxn id="31" idx="3"/>
          </p:cNvCxnSpPr>
          <p:nvPr/>
        </p:nvCxnSpPr>
        <p:spPr>
          <a:xfrm>
            <a:off x="4564063" y="2024063"/>
            <a:ext cx="84137" cy="22971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600200" y="1652588"/>
            <a:ext cx="1524000" cy="3048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1. User submits job.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24400" y="2871788"/>
            <a:ext cx="1524000" cy="5334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2. Session Manager assigns WCF Broker node for client job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828800" y="2490788"/>
            <a:ext cx="1524000" cy="3048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3. HN Provides WCF Broker node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1" name="Elbow Connector 43"/>
          <p:cNvCxnSpPr/>
          <p:nvPr/>
        </p:nvCxnSpPr>
        <p:spPr>
          <a:xfrm flipV="1">
            <a:off x="5181600" y="2033588"/>
            <a:ext cx="2843213" cy="21796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43"/>
          <p:cNvCxnSpPr/>
          <p:nvPr/>
        </p:nvCxnSpPr>
        <p:spPr>
          <a:xfrm flipV="1">
            <a:off x="5181600" y="2465388"/>
            <a:ext cx="2606675" cy="17478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43"/>
          <p:cNvCxnSpPr/>
          <p:nvPr/>
        </p:nvCxnSpPr>
        <p:spPr>
          <a:xfrm flipV="1">
            <a:off x="5181600" y="2859088"/>
            <a:ext cx="2386013" cy="13541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43"/>
          <p:cNvCxnSpPr>
            <a:endCxn id="43" idx="1"/>
          </p:cNvCxnSpPr>
          <p:nvPr/>
        </p:nvCxnSpPr>
        <p:spPr>
          <a:xfrm>
            <a:off x="1295400" y="3176588"/>
            <a:ext cx="3116263" cy="1298575"/>
          </a:xfrm>
          <a:prstGeom prst="bentConnector3">
            <a:avLst>
              <a:gd name="adj1" fmla="val 29908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6705600" y="3100388"/>
            <a:ext cx="1066800" cy="3810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5. Requests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286000" y="3557588"/>
            <a:ext cx="2057400" cy="4572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4. Client connects to Broker and submits requests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7" name="Elbow Connector 43"/>
          <p:cNvCxnSpPr>
            <a:stCxn id="39" idx="0"/>
            <a:endCxn id="10300" idx="2"/>
          </p:cNvCxnSpPr>
          <p:nvPr/>
        </p:nvCxnSpPr>
        <p:spPr>
          <a:xfrm rot="16200000" flipV="1">
            <a:off x="1836738" y="2679700"/>
            <a:ext cx="1695450" cy="3540125"/>
          </a:xfrm>
          <a:prstGeom prst="bentConnector3">
            <a:avLst>
              <a:gd name="adj1" fmla="val 217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295400" y="4776788"/>
            <a:ext cx="2057400" cy="3048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7. Responses return to client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298" name="TextBox 58"/>
          <p:cNvSpPr txBox="1">
            <a:spLocks noChangeArrowheads="1"/>
          </p:cNvSpPr>
          <p:nvPr/>
        </p:nvSpPr>
        <p:spPr bwMode="auto">
          <a:xfrm>
            <a:off x="7162800" y="56134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Compute Nodes</a:t>
            </a:r>
          </a:p>
        </p:txBody>
      </p:sp>
      <p:sp>
        <p:nvSpPr>
          <p:cNvPr id="10299" name="TextBox 59"/>
          <p:cNvSpPr txBox="1">
            <a:spLocks noChangeArrowheads="1"/>
          </p:cNvSpPr>
          <p:nvPr/>
        </p:nvSpPr>
        <p:spPr bwMode="auto">
          <a:xfrm>
            <a:off x="381000" y="6148388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Workstation</a:t>
            </a:r>
          </a:p>
        </p:txBody>
      </p:sp>
      <p:sp>
        <p:nvSpPr>
          <p:cNvPr id="10300" name="TextBox 60"/>
          <p:cNvSpPr txBox="1">
            <a:spLocks noChangeArrowheads="1"/>
          </p:cNvSpPr>
          <p:nvPr/>
        </p:nvSpPr>
        <p:spPr bwMode="auto">
          <a:xfrm>
            <a:off x="152400" y="33274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Workstation</a:t>
            </a:r>
          </a:p>
        </p:txBody>
      </p:sp>
      <p:sp>
        <p:nvSpPr>
          <p:cNvPr id="10301" name="TextBox 61"/>
          <p:cNvSpPr txBox="1">
            <a:spLocks noChangeArrowheads="1"/>
          </p:cNvSpPr>
          <p:nvPr/>
        </p:nvSpPr>
        <p:spPr bwMode="auto">
          <a:xfrm>
            <a:off x="228600" y="16510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Workstation</a:t>
            </a:r>
          </a:p>
        </p:txBody>
      </p:sp>
      <p:cxnSp>
        <p:nvCxnSpPr>
          <p:cNvPr id="63" name="Elbow Connector 43"/>
          <p:cNvCxnSpPr/>
          <p:nvPr/>
        </p:nvCxnSpPr>
        <p:spPr>
          <a:xfrm flipV="1">
            <a:off x="5181600" y="4294188"/>
            <a:ext cx="2606675" cy="12954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43"/>
          <p:cNvCxnSpPr/>
          <p:nvPr/>
        </p:nvCxnSpPr>
        <p:spPr>
          <a:xfrm flipV="1">
            <a:off x="5181600" y="4687888"/>
            <a:ext cx="2386013" cy="9017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553200" y="4852988"/>
            <a:ext cx="1066800" cy="381000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6. Responses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6" name="Picture 4" descr="data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95974" y="1816231"/>
            <a:ext cx="238288" cy="2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6" name="Picture 4" descr="d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0388" y="2060575"/>
            <a:ext cx="238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7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5978525" cy="646113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1"/>
                </a:solidFill>
              </a:rPr>
              <a:t>Service-Oriented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5" grpId="0" animBg="1"/>
      <p:bldP spid="56" grpId="0" animBg="1"/>
      <p:bldP spid="58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838200"/>
          <a:ext cx="830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7" name="Straight Connector 3"/>
          <p:cNvSpPr>
            <a:spLocks noChangeShapeType="1"/>
          </p:cNvSpPr>
          <p:nvPr/>
        </p:nvSpPr>
        <p:spPr bwMode="auto">
          <a:xfrm flipV="1">
            <a:off x="2133600" y="4267200"/>
            <a:ext cx="1676400" cy="685800"/>
          </a:xfrm>
          <a:prstGeom prst="line">
            <a:avLst/>
          </a:prstGeom>
          <a:noFill/>
          <a:ln w="76200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Straight Connector 4"/>
          <p:cNvSpPr>
            <a:spLocks noChangeShapeType="1"/>
          </p:cNvSpPr>
          <p:nvPr/>
        </p:nvSpPr>
        <p:spPr bwMode="auto">
          <a:xfrm flipV="1">
            <a:off x="4724400" y="4295775"/>
            <a:ext cx="0" cy="1066800"/>
          </a:xfrm>
          <a:prstGeom prst="line">
            <a:avLst/>
          </a:prstGeom>
          <a:noFill/>
          <a:ln w="76200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Straight Connector 5"/>
          <p:cNvSpPr>
            <a:spLocks noChangeShapeType="1"/>
          </p:cNvSpPr>
          <p:nvPr/>
        </p:nvSpPr>
        <p:spPr bwMode="auto">
          <a:xfrm flipH="1" flipV="1">
            <a:off x="5486400" y="4191000"/>
            <a:ext cx="1676400" cy="914400"/>
          </a:xfrm>
          <a:prstGeom prst="line">
            <a:avLst/>
          </a:prstGeom>
          <a:noFill/>
          <a:ln w="76200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71800" y="3886200"/>
            <a:ext cx="29718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114800" y="3276600"/>
          <a:ext cx="781050" cy="933450"/>
        </p:xfrm>
        <a:graphic>
          <a:graphicData uri="http://schemas.openxmlformats.org/presentationml/2006/ole">
            <p:oleObj spid="_x0000_s2050" name="Visio" r:id="rId7" imgW="781209" imgH="933450" progId="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876800" y="3657600"/>
          <a:ext cx="828675" cy="962025"/>
        </p:xfrm>
        <a:graphic>
          <a:graphicData uri="http://schemas.openxmlformats.org/presentationml/2006/ole">
            <p:oleObj spid="_x0000_s2051" name="Visio" r:id="rId8" imgW="828437" imgH="961787" progId="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3124200" y="3733800"/>
          <a:ext cx="1150938" cy="1095375"/>
        </p:xfrm>
        <a:graphic>
          <a:graphicData uri="http://schemas.openxmlformats.org/presentationml/2006/ole">
            <p:oleObj spid="_x0000_s2052" name="Visio" r:id="rId9" imgW="1151255" imgH="1095692" progId="">
              <p:embed/>
            </p:oleObj>
          </a:graphicData>
        </a:graphic>
      </p:graphicFrame>
      <p:grpSp>
        <p:nvGrpSpPr>
          <p:cNvPr id="2061" name="Group 7"/>
          <p:cNvGrpSpPr>
            <a:grpSpLocks/>
          </p:cNvGrpSpPr>
          <p:nvPr/>
        </p:nvGrpSpPr>
        <p:grpSpPr bwMode="auto">
          <a:xfrm>
            <a:off x="381000" y="4572000"/>
            <a:ext cx="2057400" cy="1008063"/>
            <a:chOff x="384" y="2677"/>
            <a:chExt cx="1296" cy="635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84" y="2784"/>
              <a:ext cx="1296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053" name="Object 6"/>
            <p:cNvGraphicFramePr>
              <a:graphicFrameLocks noChangeAspect="1"/>
            </p:cNvGraphicFramePr>
            <p:nvPr/>
          </p:nvGraphicFramePr>
          <p:xfrm>
            <a:off x="384" y="2677"/>
            <a:ext cx="1296" cy="587"/>
          </p:xfrm>
          <a:graphic>
            <a:graphicData uri="http://schemas.openxmlformats.org/presentationml/2006/ole">
              <p:oleObj spid="_x0000_s2053" name="Visio" r:id="rId10" imgW="2011362" imgH="931783" progId="">
                <p:embed/>
              </p:oleObj>
            </a:graphicData>
          </a:graphic>
        </p:graphicFrame>
      </p:grpSp>
      <p:grpSp>
        <p:nvGrpSpPr>
          <p:cNvPr id="2062" name="Group 10"/>
          <p:cNvGrpSpPr>
            <a:grpSpLocks/>
          </p:cNvGrpSpPr>
          <p:nvPr/>
        </p:nvGrpSpPr>
        <p:grpSpPr bwMode="auto">
          <a:xfrm>
            <a:off x="3505200" y="5334000"/>
            <a:ext cx="2057400" cy="1008063"/>
            <a:chOff x="384" y="2677"/>
            <a:chExt cx="1296" cy="635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84" y="2784"/>
              <a:ext cx="1296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054" name="Object 5"/>
            <p:cNvGraphicFramePr>
              <a:graphicFrameLocks noChangeAspect="1"/>
            </p:cNvGraphicFramePr>
            <p:nvPr/>
          </p:nvGraphicFramePr>
          <p:xfrm>
            <a:off x="384" y="2677"/>
            <a:ext cx="1296" cy="587"/>
          </p:xfrm>
          <a:graphic>
            <a:graphicData uri="http://schemas.openxmlformats.org/presentationml/2006/ole">
              <p:oleObj spid="_x0000_s2054" name="Visio" r:id="rId11" imgW="2011362" imgH="931783" progId="">
                <p:embed/>
              </p:oleObj>
            </a:graphicData>
          </a:graphic>
        </p:graphicFrame>
      </p:grpSp>
      <p:sp>
        <p:nvSpPr>
          <p:cNvPr id="2063" name="Oval 16"/>
          <p:cNvSpPr>
            <a:spLocks noChangeArrowheads="1"/>
          </p:cNvSpPr>
          <p:nvPr/>
        </p:nvSpPr>
        <p:spPr bwMode="auto">
          <a:xfrm>
            <a:off x="6858000" y="5075238"/>
            <a:ext cx="2057400" cy="838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B2B2B2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55" name="Object 4"/>
          <p:cNvGraphicFramePr>
            <a:graphicFrameLocks noChangeAspect="1"/>
          </p:cNvGraphicFramePr>
          <p:nvPr/>
        </p:nvGraphicFramePr>
        <p:xfrm>
          <a:off x="6858000" y="4905375"/>
          <a:ext cx="2057400" cy="931863"/>
        </p:xfrm>
        <a:graphic>
          <a:graphicData uri="http://schemas.openxmlformats.org/presentationml/2006/ole">
            <p:oleObj spid="_x0000_s2055" name="Visio" r:id="rId12" imgW="2011362" imgH="931783" progId="">
              <p:embed/>
            </p:oleObj>
          </a:graphicData>
        </a:graphic>
      </p:graphicFrame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701675" y="5627688"/>
            <a:ext cx="13350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Windows Cluster</a:t>
            </a:r>
          </a:p>
        </p:txBody>
      </p:sp>
      <p:sp>
        <p:nvSpPr>
          <p:cNvPr id="2065" name="TextBox 19"/>
          <p:cNvSpPr txBox="1">
            <a:spLocks noChangeArrowheads="1"/>
          </p:cNvSpPr>
          <p:nvPr/>
        </p:nvSpPr>
        <p:spPr bwMode="auto">
          <a:xfrm>
            <a:off x="3906838" y="6348413"/>
            <a:ext cx="12319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Window Center</a:t>
            </a:r>
          </a:p>
        </p:txBody>
      </p:sp>
      <p:sp>
        <p:nvSpPr>
          <p:cNvPr id="2066" name="TextBox 20"/>
          <p:cNvSpPr txBox="1">
            <a:spLocks noChangeArrowheads="1"/>
          </p:cNvSpPr>
          <p:nvPr/>
        </p:nvSpPr>
        <p:spPr bwMode="auto">
          <a:xfrm>
            <a:off x="7316788" y="5932488"/>
            <a:ext cx="13096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Windows Center</a:t>
            </a:r>
          </a:p>
        </p:txBody>
      </p:sp>
      <p:sp>
        <p:nvSpPr>
          <p:cNvPr id="2067" name="TextBox 21"/>
          <p:cNvSpPr txBox="1">
            <a:spLocks noChangeArrowheads="1"/>
          </p:cNvSpPr>
          <p:nvPr/>
        </p:nvSpPr>
        <p:spPr bwMode="auto">
          <a:xfrm>
            <a:off x="3451225" y="3076575"/>
            <a:ext cx="20351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LSF  / PBS / SGE / Condor</a:t>
            </a:r>
          </a:p>
        </p:txBody>
      </p:sp>
      <p:sp>
        <p:nvSpPr>
          <p:cNvPr id="2068" name="TextBox 22"/>
          <p:cNvSpPr txBox="1">
            <a:spLocks noChangeArrowheads="1"/>
          </p:cNvSpPr>
          <p:nvPr/>
        </p:nvSpPr>
        <p:spPr bwMode="auto">
          <a:xfrm>
            <a:off x="1981200" y="3505200"/>
            <a:ext cx="14747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Linux, AIX, Solaris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</a:rPr>
              <a:t>HPUX, Windows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65175" y="0"/>
            <a:ext cx="6262688" cy="627063"/>
          </a:xfrm>
        </p:spPr>
        <p:txBody>
          <a:bodyPr/>
          <a:lstStyle/>
          <a:p>
            <a:pPr algn="l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 &amp; Open Grid Forum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5CE6F83176C4F8CA2DE68A6667E70" ma:contentTypeVersion="0" ma:contentTypeDescription="Create a new document." ma:contentTypeScope="" ma:versionID="b1cb81d73e351c8f6b2c7516b2b7b59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92DC718-7F22-4F76-8F6D-54F6FA764F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548FD3-C155-43DF-970F-C3C839B2F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C5805C-4844-456E-B624-F18BBCF97AC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921</Words>
  <Application>Microsoft PowerPoint</Application>
  <PresentationFormat>On-screen Show (4:3)</PresentationFormat>
  <Paragraphs>193</Paragraphs>
  <Slides>13</Slides>
  <Notes>7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Segoe Semibold</vt:lpstr>
      <vt:lpstr>Wingdings</vt:lpstr>
      <vt:lpstr>Office Theme</vt:lpstr>
      <vt:lpstr>Visio</vt:lpstr>
      <vt:lpstr>Windows and Condor: Co-Existence and Interoperation</vt:lpstr>
      <vt:lpstr>Agenda</vt:lpstr>
      <vt:lpstr>Weird Coincidences</vt:lpstr>
      <vt:lpstr>Windows HPC Server 2008</vt:lpstr>
      <vt:lpstr>Designed to serve three needs</vt:lpstr>
      <vt:lpstr>High Throughput Computing</vt:lpstr>
      <vt:lpstr>MPI Parallel: NetworkDirect</vt:lpstr>
      <vt:lpstr>Service-Oriented Jobs</vt:lpstr>
      <vt:lpstr>Interoperability &amp; Open Grid Forum</vt:lpstr>
      <vt:lpstr>Ways to interact with HPC Server</vt:lpstr>
      <vt:lpstr>Call to Action  </vt:lpstr>
      <vt:lpstr>Resources</vt:lpstr>
      <vt:lpstr>Slide 13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HPC Server 2008 and Productivity Overview</dc:title>
  <dc:subject>Event Name here</dc:subject>
  <dc:creator>Presenter's name here</dc:creator>
  <dc:description>Template design: _x000d_
Formatter:_x000d_
Event Date:_x000d_
Event Location:_x000d_
Speech Length:_x000d_
Audience:_x000d_
Key Topics:</dc:description>
  <cp:lastModifiedBy>Frank Chism</cp:lastModifiedBy>
  <cp:revision>241</cp:revision>
  <dcterms:created xsi:type="dcterms:W3CDTF">2003-11-20T05:09:40Z</dcterms:created>
  <dcterms:modified xsi:type="dcterms:W3CDTF">2009-04-22T02:39:46Z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e">
    <vt:lpwstr>In Client Review</vt:lpwstr>
  </property>
  <property fmtid="{D5CDD505-2E9C-101B-9397-08002B2CF9AE}" pid="3" name="Assigned To0">
    <vt:lpwstr/>
  </property>
  <property fmtid="{D5CDD505-2E9C-101B-9397-08002B2CF9AE}" pid="4" name="Status">
    <vt:lpwstr/>
  </property>
  <property fmtid="{D5CDD505-2E9C-101B-9397-08002B2CF9AE}" pid="5" name="ContentTypeId">
    <vt:lpwstr>0x010100F855CE6F83176C4F8CA2DE68A6667E70</vt:lpwstr>
  </property>
</Properties>
</file>