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92" r:id="rId4"/>
    <p:sldId id="284" r:id="rId5"/>
    <p:sldId id="293" r:id="rId6"/>
    <p:sldId id="259" r:id="rId7"/>
    <p:sldId id="260" r:id="rId8"/>
    <p:sldId id="258" r:id="rId9"/>
    <p:sldId id="285" r:id="rId10"/>
    <p:sldId id="286" r:id="rId11"/>
    <p:sldId id="294" r:id="rId12"/>
    <p:sldId id="291" r:id="rId13"/>
    <p:sldId id="262" r:id="rId14"/>
    <p:sldId id="277" r:id="rId15"/>
    <p:sldId id="270" r:id="rId16"/>
    <p:sldId id="287" r:id="rId17"/>
    <p:sldId id="278" r:id="rId18"/>
    <p:sldId id="297" r:id="rId19"/>
    <p:sldId id="295" r:id="rId20"/>
    <p:sldId id="263" r:id="rId21"/>
    <p:sldId id="279" r:id="rId22"/>
    <p:sldId id="280" r:id="rId23"/>
    <p:sldId id="296" r:id="rId24"/>
    <p:sldId id="288" r:id="rId25"/>
    <p:sldId id="289" r:id="rId26"/>
    <p:sldId id="29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6" autoAdjust="0"/>
    <p:restoredTop sz="94660"/>
  </p:normalViewPr>
  <p:slideViewPr>
    <p:cSldViewPr>
      <p:cViewPr varScale="1">
        <p:scale>
          <a:sx n="65" d="100"/>
          <a:sy n="65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E00E6-E199-4BDE-84A1-F590B36DC117}" type="datetimeFigureOut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2FB3-2059-4A4A-8581-39859E378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biometrics?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E2FB3-2059-4A4A-8581-39859E378B4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recording</a:t>
            </a:r>
            <a:r>
              <a:rPr lang="en-US" baseline="0" dirty="0" smtClean="0"/>
              <a:t> page with metadata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4E2FB3-2059-4A4A-8581-39859E378B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82CD5-A7CE-41AE-A0AF-F3612E5114FE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1DE82-B38A-448B-8CA0-95113B0E8F3B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8AB82-266B-42DE-9795-9F3F460F9BFC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D783-A5F4-4FCD-85B7-2F13F5070F13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E1143-E0E1-44A0-A2AA-574A9E1031A5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BC5D2-E0EA-4341-92B1-62F15E016A1D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292-D553-4143-B426-96EF41BADF3B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AD7E-17B3-4E59-846A-D258ACA431AE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E9988-8DE4-402D-AE21-698BB8A0A1AB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3371F-C82E-4E13-81C1-6CBE7A121A5F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B84C-A9B4-4773-BABB-E8089E24904F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5A47-0645-419C-9ECA-1EAA6DD726A7}" type="datetime1">
              <a:rPr lang="en-US" smtClean="0"/>
              <a:pPr/>
              <a:t>4/21/2009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07F8-060C-47FC-91AD-0BA6B4BC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xgrid.cse.nd.edu/" TargetMode="External"/><Relationship Id="rId2" Type="http://schemas.openxmlformats.org/officeDocument/2006/relationships/hyperlink" Target="http://www.cse.nd.edu/~c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6.wmf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   BXGrid: A Data Repository and Computing Grid for Biometrics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Hoang Bui</a:t>
            </a:r>
          </a:p>
          <a:p>
            <a:r>
              <a:rPr lang="en-US" dirty="0" smtClean="0"/>
              <a:t>University of Notre Dame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33338"/>
            <a:ext cx="87249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905750" cy="679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3"/>
            <a:ext cx="125634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Workflow Abstractions</a:t>
            </a:r>
            <a:endParaRPr lang="en-US" sz="4000" dirty="0"/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876800" y="3810000"/>
            <a:ext cx="1981200" cy="1905000"/>
            <a:chOff x="3120" y="2160"/>
            <a:chExt cx="2016" cy="2064"/>
          </a:xfrm>
        </p:grpSpPr>
        <p:sp>
          <p:nvSpPr>
            <p:cNvPr id="35844" name="Rectangle 4"/>
            <p:cNvSpPr>
              <a:spLocks noChangeArrowheads="1"/>
            </p:cNvSpPr>
            <p:nvPr/>
          </p:nvSpPr>
          <p:spPr bwMode="auto">
            <a:xfrm>
              <a:off x="3120" y="273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B1</a:t>
              </a:r>
            </a:p>
          </p:txBody>
        </p:sp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3120" y="326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B2</a:t>
              </a: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3120" y="379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B3</a:t>
              </a: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3648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A1</a:t>
              </a:r>
            </a:p>
          </p:txBody>
        </p: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4176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A2</a:t>
              </a:r>
            </a:p>
          </p:txBody>
        </p: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4704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A3</a:t>
              </a:r>
            </a:p>
          </p:txBody>
        </p:sp>
        <p:sp>
          <p:nvSpPr>
            <p:cNvPr id="35850" name="Oval 10"/>
            <p:cNvSpPr>
              <a:spLocks noChangeArrowheads="1"/>
            </p:cNvSpPr>
            <p:nvPr/>
          </p:nvSpPr>
          <p:spPr bwMode="auto">
            <a:xfrm>
              <a:off x="3648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35851" name="AutoShape 11"/>
            <p:cNvCxnSpPr>
              <a:cxnSpLocks noChangeShapeType="1"/>
              <a:stCxn id="35844" idx="3"/>
              <a:endCxn id="35850" idx="2"/>
            </p:cNvCxnSpPr>
            <p:nvPr/>
          </p:nvCxnSpPr>
          <p:spPr bwMode="auto">
            <a:xfrm>
              <a:off x="3456" y="290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52" name="AutoShape 12"/>
            <p:cNvCxnSpPr>
              <a:cxnSpLocks noChangeShapeType="1"/>
              <a:stCxn id="35847" idx="2"/>
              <a:endCxn id="35850" idx="0"/>
            </p:cNvCxnSpPr>
            <p:nvPr/>
          </p:nvCxnSpPr>
          <p:spPr bwMode="auto">
            <a:xfrm>
              <a:off x="3816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853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Rectangle 14"/>
            <p:cNvSpPr>
              <a:spLocks noChangeArrowheads="1"/>
            </p:cNvSpPr>
            <p:nvPr/>
          </p:nvSpPr>
          <p:spPr bwMode="auto">
            <a:xfrm>
              <a:off x="4608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Rectangle 15"/>
            <p:cNvSpPr>
              <a:spLocks noChangeArrowheads="1"/>
            </p:cNvSpPr>
            <p:nvPr/>
          </p:nvSpPr>
          <p:spPr bwMode="auto">
            <a:xfrm>
              <a:off x="4608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Rectangle 16"/>
            <p:cNvSpPr>
              <a:spLocks noChangeArrowheads="1"/>
            </p:cNvSpPr>
            <p:nvPr/>
          </p:nvSpPr>
          <p:spPr bwMode="auto">
            <a:xfrm>
              <a:off x="4608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Rectangle 17"/>
            <p:cNvSpPr>
              <a:spLocks noChangeArrowheads="1"/>
            </p:cNvSpPr>
            <p:nvPr/>
          </p:nvSpPr>
          <p:spPr bwMode="auto">
            <a:xfrm>
              <a:off x="4080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Rectangle 18"/>
            <p:cNvSpPr>
              <a:spLocks noChangeArrowheads="1"/>
            </p:cNvSpPr>
            <p:nvPr/>
          </p:nvSpPr>
          <p:spPr bwMode="auto">
            <a:xfrm>
              <a:off x="4080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Rectangle 19"/>
            <p:cNvSpPr>
              <a:spLocks noChangeArrowheads="1"/>
            </p:cNvSpPr>
            <p:nvPr/>
          </p:nvSpPr>
          <p:spPr bwMode="auto">
            <a:xfrm>
              <a:off x="3552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Rectangle 20"/>
            <p:cNvSpPr>
              <a:spLocks noChangeArrowheads="1"/>
            </p:cNvSpPr>
            <p:nvPr/>
          </p:nvSpPr>
          <p:spPr bwMode="auto">
            <a:xfrm>
              <a:off x="3552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Rectangle 21"/>
            <p:cNvSpPr>
              <a:spLocks noChangeArrowheads="1"/>
            </p:cNvSpPr>
            <p:nvPr/>
          </p:nvSpPr>
          <p:spPr bwMode="auto">
            <a:xfrm>
              <a:off x="3552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5862" name="AutoShape 22"/>
            <p:cNvCxnSpPr>
              <a:cxnSpLocks noChangeShapeType="1"/>
              <a:stCxn id="35849" idx="2"/>
              <a:endCxn id="35864" idx="0"/>
            </p:cNvCxnSpPr>
            <p:nvPr/>
          </p:nvCxnSpPr>
          <p:spPr bwMode="auto">
            <a:xfrm>
              <a:off x="4872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863" name="Oval 23"/>
            <p:cNvSpPr>
              <a:spLocks noChangeArrowheads="1"/>
            </p:cNvSpPr>
            <p:nvPr/>
          </p:nvSpPr>
          <p:spPr bwMode="auto">
            <a:xfrm>
              <a:off x="4176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64" name="Oval 24"/>
            <p:cNvSpPr>
              <a:spLocks noChangeArrowheads="1"/>
            </p:cNvSpPr>
            <p:nvPr/>
          </p:nvSpPr>
          <p:spPr bwMode="auto">
            <a:xfrm>
              <a:off x="4704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35865" name="AutoShape 25"/>
            <p:cNvCxnSpPr>
              <a:cxnSpLocks noChangeShapeType="1"/>
              <a:stCxn id="35848" idx="2"/>
              <a:endCxn id="35863" idx="0"/>
            </p:cNvCxnSpPr>
            <p:nvPr/>
          </p:nvCxnSpPr>
          <p:spPr bwMode="auto">
            <a:xfrm>
              <a:off x="4344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5874" name="Oval 34"/>
            <p:cNvSpPr>
              <a:spLocks noChangeArrowheads="1"/>
            </p:cNvSpPr>
            <p:nvPr/>
          </p:nvSpPr>
          <p:spPr bwMode="auto">
            <a:xfrm>
              <a:off x="3648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75" name="Oval 35"/>
            <p:cNvSpPr>
              <a:spLocks noChangeArrowheads="1"/>
            </p:cNvSpPr>
            <p:nvPr/>
          </p:nvSpPr>
          <p:spPr bwMode="auto">
            <a:xfrm>
              <a:off x="3648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76" name="Oval 36"/>
            <p:cNvSpPr>
              <a:spLocks noChangeArrowheads="1"/>
            </p:cNvSpPr>
            <p:nvPr/>
          </p:nvSpPr>
          <p:spPr bwMode="auto">
            <a:xfrm>
              <a:off x="4176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77" name="Oval 37"/>
            <p:cNvSpPr>
              <a:spLocks noChangeArrowheads="1"/>
            </p:cNvSpPr>
            <p:nvPr/>
          </p:nvSpPr>
          <p:spPr bwMode="auto">
            <a:xfrm>
              <a:off x="4176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78" name="Oval 38"/>
            <p:cNvSpPr>
              <a:spLocks noChangeArrowheads="1"/>
            </p:cNvSpPr>
            <p:nvPr/>
          </p:nvSpPr>
          <p:spPr bwMode="auto">
            <a:xfrm>
              <a:off x="4704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35879" name="Oval 39"/>
            <p:cNvSpPr>
              <a:spLocks noChangeArrowheads="1"/>
            </p:cNvSpPr>
            <p:nvPr/>
          </p:nvSpPr>
          <p:spPr bwMode="auto">
            <a:xfrm>
              <a:off x="4704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35880" name="AutoShape 40"/>
            <p:cNvCxnSpPr>
              <a:cxnSpLocks noChangeShapeType="1"/>
              <a:stCxn id="35847" idx="2"/>
              <a:endCxn id="35874" idx="0"/>
            </p:cNvCxnSpPr>
            <p:nvPr/>
          </p:nvCxnSpPr>
          <p:spPr bwMode="auto">
            <a:xfrm>
              <a:off x="3816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1" name="AutoShape 41"/>
            <p:cNvCxnSpPr>
              <a:cxnSpLocks noChangeShapeType="1"/>
              <a:stCxn id="35847" idx="2"/>
              <a:endCxn id="35875" idx="0"/>
            </p:cNvCxnSpPr>
            <p:nvPr/>
          </p:nvCxnSpPr>
          <p:spPr bwMode="auto">
            <a:xfrm>
              <a:off x="3816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2" name="AutoShape 42"/>
            <p:cNvCxnSpPr>
              <a:cxnSpLocks noChangeShapeType="1"/>
              <a:stCxn id="35848" idx="2"/>
              <a:endCxn id="35877" idx="0"/>
            </p:cNvCxnSpPr>
            <p:nvPr/>
          </p:nvCxnSpPr>
          <p:spPr bwMode="auto">
            <a:xfrm>
              <a:off x="4344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3" name="AutoShape 43"/>
            <p:cNvCxnSpPr>
              <a:cxnSpLocks noChangeShapeType="1"/>
              <a:stCxn id="35848" idx="2"/>
              <a:endCxn id="35876" idx="0"/>
            </p:cNvCxnSpPr>
            <p:nvPr/>
          </p:nvCxnSpPr>
          <p:spPr bwMode="auto">
            <a:xfrm>
              <a:off x="4344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4" name="AutoShape 44"/>
            <p:cNvCxnSpPr>
              <a:cxnSpLocks noChangeShapeType="1"/>
              <a:stCxn id="35849" idx="2"/>
              <a:endCxn id="35878" idx="0"/>
            </p:cNvCxnSpPr>
            <p:nvPr/>
          </p:nvCxnSpPr>
          <p:spPr bwMode="auto">
            <a:xfrm>
              <a:off x="4872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5" name="AutoShape 45"/>
            <p:cNvCxnSpPr>
              <a:cxnSpLocks noChangeShapeType="1"/>
              <a:stCxn id="35849" idx="2"/>
              <a:endCxn id="35879" idx="0"/>
            </p:cNvCxnSpPr>
            <p:nvPr/>
          </p:nvCxnSpPr>
          <p:spPr bwMode="auto">
            <a:xfrm>
              <a:off x="4872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6" name="AutoShape 46"/>
            <p:cNvCxnSpPr>
              <a:cxnSpLocks noChangeShapeType="1"/>
              <a:stCxn id="35844" idx="3"/>
              <a:endCxn id="35863" idx="2"/>
            </p:cNvCxnSpPr>
            <p:nvPr/>
          </p:nvCxnSpPr>
          <p:spPr bwMode="auto">
            <a:xfrm>
              <a:off x="3456" y="2904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7" name="AutoShape 47"/>
            <p:cNvCxnSpPr>
              <a:cxnSpLocks noChangeShapeType="1"/>
              <a:stCxn id="35844" idx="3"/>
              <a:endCxn id="35864" idx="2"/>
            </p:cNvCxnSpPr>
            <p:nvPr/>
          </p:nvCxnSpPr>
          <p:spPr bwMode="auto">
            <a:xfrm>
              <a:off x="3456" y="2904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8" name="AutoShape 48"/>
            <p:cNvCxnSpPr>
              <a:cxnSpLocks noChangeShapeType="1"/>
              <a:stCxn id="35845" idx="3"/>
              <a:endCxn id="35874" idx="2"/>
            </p:cNvCxnSpPr>
            <p:nvPr/>
          </p:nvCxnSpPr>
          <p:spPr bwMode="auto">
            <a:xfrm>
              <a:off x="3456" y="3432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89" name="AutoShape 49"/>
            <p:cNvCxnSpPr>
              <a:cxnSpLocks noChangeShapeType="1"/>
              <a:stCxn id="35845" idx="3"/>
              <a:endCxn id="35878" idx="2"/>
            </p:cNvCxnSpPr>
            <p:nvPr/>
          </p:nvCxnSpPr>
          <p:spPr bwMode="auto">
            <a:xfrm>
              <a:off x="3456" y="3432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90" name="AutoShape 50"/>
            <p:cNvCxnSpPr>
              <a:cxnSpLocks noChangeShapeType="1"/>
              <a:stCxn id="35845" idx="3"/>
              <a:endCxn id="35877" idx="2"/>
            </p:cNvCxnSpPr>
            <p:nvPr/>
          </p:nvCxnSpPr>
          <p:spPr bwMode="auto">
            <a:xfrm>
              <a:off x="3456" y="3432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91" name="AutoShape 51"/>
            <p:cNvCxnSpPr>
              <a:cxnSpLocks noChangeShapeType="1"/>
              <a:stCxn id="35846" idx="3"/>
              <a:endCxn id="35875" idx="2"/>
            </p:cNvCxnSpPr>
            <p:nvPr/>
          </p:nvCxnSpPr>
          <p:spPr bwMode="auto">
            <a:xfrm>
              <a:off x="3456" y="396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92" name="AutoShape 52"/>
            <p:cNvCxnSpPr>
              <a:cxnSpLocks noChangeShapeType="1"/>
              <a:stCxn id="35846" idx="3"/>
              <a:endCxn id="35876" idx="2"/>
            </p:cNvCxnSpPr>
            <p:nvPr/>
          </p:nvCxnSpPr>
          <p:spPr bwMode="auto">
            <a:xfrm>
              <a:off x="3456" y="3960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893" name="AutoShape 53"/>
            <p:cNvCxnSpPr>
              <a:cxnSpLocks noChangeShapeType="1"/>
              <a:stCxn id="35846" idx="3"/>
              <a:endCxn id="35879" idx="2"/>
            </p:cNvCxnSpPr>
            <p:nvPr/>
          </p:nvCxnSpPr>
          <p:spPr bwMode="auto">
            <a:xfrm>
              <a:off x="3456" y="3960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457200" y="4114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1371600" y="41148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2286000" y="4114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457200" y="4572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L</a:t>
            </a: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1371600" y="45720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blue</a:t>
            </a: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2286000" y="4572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457200" y="5029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1371600" y="50292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2286000" y="5029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457200" y="5486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1371600" y="5486400"/>
            <a:ext cx="914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brown</a:t>
            </a: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2286000" y="5486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3276600" y="4038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S1</a:t>
            </a: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3276600" y="472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S2</a:t>
            </a:r>
          </a:p>
        </p:txBody>
      </p:sp>
      <p:sp>
        <p:nvSpPr>
          <p:cNvPr id="35909" name="Rectangle 69"/>
          <p:cNvSpPr>
            <a:spLocks noChangeArrowheads="1"/>
          </p:cNvSpPr>
          <p:nvPr/>
        </p:nvSpPr>
        <p:spPr bwMode="auto">
          <a:xfrm>
            <a:off x="3276600" y="5410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S3</a:t>
            </a:r>
          </a:p>
        </p:txBody>
      </p:sp>
      <p:cxnSp>
        <p:nvCxnSpPr>
          <p:cNvPr id="35910" name="AutoShape 70"/>
          <p:cNvCxnSpPr>
            <a:cxnSpLocks noChangeShapeType="1"/>
            <a:stCxn id="35896" idx="3"/>
            <a:endCxn id="35906" idx="1"/>
          </p:cNvCxnSpPr>
          <p:nvPr/>
        </p:nvCxnSpPr>
        <p:spPr bwMode="auto">
          <a:xfrm flipV="1">
            <a:off x="2743200" y="4305300"/>
            <a:ext cx="5334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911" name="AutoShape 71"/>
          <p:cNvCxnSpPr>
            <a:cxnSpLocks noChangeShapeType="1"/>
            <a:stCxn id="35899" idx="3"/>
            <a:endCxn id="35907" idx="1"/>
          </p:cNvCxnSpPr>
          <p:nvPr/>
        </p:nvCxnSpPr>
        <p:spPr bwMode="auto">
          <a:xfrm>
            <a:off x="2743200" y="4800600"/>
            <a:ext cx="5334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913" name="AutoShape 73"/>
          <p:cNvCxnSpPr>
            <a:cxnSpLocks noChangeShapeType="1"/>
            <a:stCxn id="35905" idx="3"/>
            <a:endCxn id="35909" idx="1"/>
          </p:cNvCxnSpPr>
          <p:nvPr/>
        </p:nvCxnSpPr>
        <p:spPr bwMode="auto">
          <a:xfrm flipV="1">
            <a:off x="2743200" y="5676900"/>
            <a:ext cx="5334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666750" y="37480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eye</a:t>
            </a: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1517650" y="3748088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color</a:t>
            </a:r>
          </a:p>
        </p:txBody>
      </p:sp>
      <p:cxnSp>
        <p:nvCxnSpPr>
          <p:cNvPr id="35917" name="AutoShape 77"/>
          <p:cNvCxnSpPr>
            <a:cxnSpLocks noChangeShapeType="1"/>
            <a:stCxn id="35906" idx="3"/>
            <a:endCxn id="35844" idx="1"/>
          </p:cNvCxnSpPr>
          <p:nvPr/>
        </p:nvCxnSpPr>
        <p:spPr bwMode="auto">
          <a:xfrm>
            <a:off x="3810000" y="4305300"/>
            <a:ext cx="1066800" cy="192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918" name="AutoShape 78"/>
          <p:cNvCxnSpPr>
            <a:cxnSpLocks noChangeShapeType="1"/>
            <a:stCxn id="35907" idx="3"/>
            <a:endCxn id="35845" idx="1"/>
          </p:cNvCxnSpPr>
          <p:nvPr/>
        </p:nvCxnSpPr>
        <p:spPr bwMode="auto">
          <a:xfrm flipV="1">
            <a:off x="3810000" y="4984750"/>
            <a:ext cx="1066800" cy="6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5919" name="AutoShape 79"/>
          <p:cNvCxnSpPr>
            <a:cxnSpLocks noChangeShapeType="1"/>
            <a:stCxn id="35909" idx="3"/>
            <a:endCxn id="35846" idx="1"/>
          </p:cNvCxnSpPr>
          <p:nvPr/>
        </p:nvCxnSpPr>
        <p:spPr bwMode="auto">
          <a:xfrm flipV="1">
            <a:off x="3810000" y="5472113"/>
            <a:ext cx="106680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5920" name="Oval 80"/>
          <p:cNvSpPr>
            <a:spLocks noChangeArrowheads="1"/>
          </p:cNvSpPr>
          <p:nvPr/>
        </p:nvSpPr>
        <p:spPr bwMode="auto">
          <a:xfrm>
            <a:off x="4191000" y="4191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5921" name="Oval 81"/>
          <p:cNvSpPr>
            <a:spLocks noChangeArrowheads="1"/>
          </p:cNvSpPr>
          <p:nvPr/>
        </p:nvSpPr>
        <p:spPr bwMode="auto">
          <a:xfrm>
            <a:off x="4191000" y="48006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5922" name="Oval 82"/>
          <p:cNvSpPr>
            <a:spLocks noChangeArrowheads="1"/>
          </p:cNvSpPr>
          <p:nvPr/>
        </p:nvSpPr>
        <p:spPr bwMode="auto">
          <a:xfrm>
            <a:off x="4191000" y="541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7543800" y="4572000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ROC</a:t>
            </a:r>
          </a:p>
          <a:p>
            <a:pPr algn="ctr"/>
            <a:r>
              <a:rPr lang="en-US"/>
              <a:t>Curve</a:t>
            </a:r>
          </a:p>
        </p:txBody>
      </p:sp>
      <p:sp>
        <p:nvSpPr>
          <p:cNvPr id="35924" name="AutoShape 84"/>
          <p:cNvSpPr>
            <a:spLocks noChangeArrowheads="1"/>
          </p:cNvSpPr>
          <p:nvPr/>
        </p:nvSpPr>
        <p:spPr bwMode="auto">
          <a:xfrm>
            <a:off x="7010400" y="4648200"/>
            <a:ext cx="457200" cy="762000"/>
          </a:xfrm>
          <a:prstGeom prst="rightArrow">
            <a:avLst>
              <a:gd name="adj1" fmla="val 50000"/>
              <a:gd name="adj2" fmla="val 38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926" name="Text Box 86"/>
          <p:cNvSpPr txBox="1">
            <a:spLocks noChangeArrowheads="1"/>
          </p:cNvSpPr>
          <p:nvPr/>
        </p:nvSpPr>
        <p:spPr bwMode="auto">
          <a:xfrm>
            <a:off x="304800" y="1538288"/>
            <a:ext cx="4440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 = Select( color=“brown” )</a:t>
            </a:r>
          </a:p>
        </p:txBody>
      </p:sp>
      <p:sp>
        <p:nvSpPr>
          <p:cNvPr id="35927" name="Text Box 87"/>
          <p:cNvSpPr txBox="1">
            <a:spLocks noChangeArrowheads="1"/>
          </p:cNvSpPr>
          <p:nvPr/>
        </p:nvSpPr>
        <p:spPr bwMode="auto">
          <a:xfrm>
            <a:off x="2286000" y="2300288"/>
            <a:ext cx="3436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B = Transform( S,F )</a:t>
            </a:r>
          </a:p>
        </p:txBody>
      </p:sp>
      <p:sp>
        <p:nvSpPr>
          <p:cNvPr id="35928" name="Text Box 88"/>
          <p:cNvSpPr txBox="1">
            <a:spLocks noChangeArrowheads="1"/>
          </p:cNvSpPr>
          <p:nvPr/>
        </p:nvSpPr>
        <p:spPr bwMode="auto">
          <a:xfrm>
            <a:off x="4495800" y="2909888"/>
            <a:ext cx="36115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 = AllPairs( A, B, F )</a:t>
            </a:r>
          </a:p>
        </p:txBody>
      </p:sp>
      <p:sp>
        <p:nvSpPr>
          <p:cNvPr id="35929" name="Text Box 89"/>
          <p:cNvSpPr txBox="1">
            <a:spLocks noChangeArrowheads="1"/>
          </p:cNvSpPr>
          <p:nvPr/>
        </p:nvSpPr>
        <p:spPr bwMode="auto">
          <a:xfrm>
            <a:off x="450850" y="6140450"/>
            <a:ext cx="874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Bui, Thomas, Kelly, Lyon, Flynn, </a:t>
            </a:r>
            <a:r>
              <a:rPr lang="en-US" dirty="0" err="1"/>
              <a:t>Thain</a:t>
            </a:r>
            <a:endParaRPr lang="en-US" dirty="0"/>
          </a:p>
          <a:p>
            <a:r>
              <a:rPr lang="en-US" dirty="0"/>
              <a:t>BXGrid: A Repository and Experimental Abstraction… poster at IEEE </a:t>
            </a:r>
            <a:r>
              <a:rPr lang="en-US" dirty="0" err="1"/>
              <a:t>eScience</a:t>
            </a:r>
            <a:r>
              <a:rPr lang="en-US" dirty="0"/>
              <a:t> 2008</a:t>
            </a: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B = Transform( S,F )</a:t>
            </a:r>
          </a:p>
          <a:p>
            <a:pPr marL="742950" lvl="2" indent="-342900"/>
            <a:r>
              <a:rPr lang="en-US" dirty="0" smtClean="0"/>
              <a:t>Transform set S into set B using function F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Single PC and 100,000 iris images</a:t>
            </a:r>
          </a:p>
          <a:p>
            <a:pPr lvl="1"/>
            <a:r>
              <a:rPr lang="en-US" dirty="0" smtClean="0"/>
              <a:t>Core 2 Duo 1.8Ghz 1GB RAM PC</a:t>
            </a:r>
          </a:p>
          <a:p>
            <a:pPr lvl="1"/>
            <a:r>
              <a:rPr lang="en-US" dirty="0" smtClean="0"/>
              <a:t>6 seconds/transform</a:t>
            </a:r>
            <a:r>
              <a:rPr lang="en-US" dirty="0" smtClean="0">
                <a:sym typeface="Wingdings" pitchFamily="2" charset="2"/>
              </a:rPr>
              <a:t> 170 hours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Storage: 30GB</a:t>
            </a:r>
          </a:p>
          <a:p>
            <a:r>
              <a:rPr lang="en-US" dirty="0" smtClean="0">
                <a:sym typeface="Wingdings" pitchFamily="2" charset="2"/>
              </a:rPr>
              <a:t>Let’s use Condor</a:t>
            </a:r>
          </a:p>
          <a:p>
            <a:r>
              <a:rPr lang="en-US" dirty="0" smtClean="0">
                <a:sym typeface="Wingdings" pitchFamily="2" charset="2"/>
              </a:rPr>
              <a:t>You want to: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Do it faster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Manage resource properly</a:t>
            </a:r>
          </a:p>
          <a:p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Fileservers</a:t>
            </a:r>
            <a:endParaRPr lang="en-US" dirty="0"/>
          </a:p>
        </p:txBody>
      </p:sp>
      <p:sp>
        <p:nvSpPr>
          <p:cNvPr id="5" name="AutoShape 88"/>
          <p:cNvSpPr>
            <a:spLocks noChangeArrowheads="1"/>
          </p:cNvSpPr>
          <p:nvPr/>
        </p:nvSpPr>
        <p:spPr bwMode="auto">
          <a:xfrm>
            <a:off x="1066800" y="3962400"/>
            <a:ext cx="1295400" cy="1524000"/>
          </a:xfrm>
          <a:prstGeom prst="flowChartMagneticDisk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>
            <a:off x="2209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88"/>
          <p:cNvSpPr>
            <a:spLocks noChangeArrowheads="1"/>
          </p:cNvSpPr>
          <p:nvPr/>
        </p:nvSpPr>
        <p:spPr bwMode="auto">
          <a:xfrm>
            <a:off x="685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1447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19743853">
            <a:off x="1227358" y="2907489"/>
            <a:ext cx="309969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76400" y="2895600"/>
            <a:ext cx="228600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781599">
            <a:off x="2093978" y="2959033"/>
            <a:ext cx="249819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38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29000" y="1905000"/>
            <a:ext cx="49530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Condor 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244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81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62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7" name="Curved Connector 15"/>
          <p:cNvCxnSpPr>
            <a:endCxn id="22" idx="4"/>
          </p:cNvCxnSpPr>
          <p:nvPr/>
        </p:nvCxnSpPr>
        <p:spPr>
          <a:xfrm rot="5400000" flipH="1" flipV="1">
            <a:off x="3048000" y="2095500"/>
            <a:ext cx="1219200" cy="3733800"/>
          </a:xfrm>
          <a:prstGeom prst="curvedConnector3">
            <a:avLst>
              <a:gd name="adj1" fmla="val 5114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62000" y="58674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Local Machine</a:t>
            </a:r>
            <a:endParaRPr lang="en-US" dirty="0"/>
          </a:p>
        </p:txBody>
      </p:sp>
      <p:cxnSp>
        <p:nvCxnSpPr>
          <p:cNvPr id="28" name="Curved Connector 15"/>
          <p:cNvCxnSpPr>
            <a:endCxn id="23" idx="4"/>
          </p:cNvCxnSpPr>
          <p:nvPr/>
        </p:nvCxnSpPr>
        <p:spPr>
          <a:xfrm rot="5400000" flipH="1" flipV="1">
            <a:off x="3238500" y="1905000"/>
            <a:ext cx="1219200" cy="4114800"/>
          </a:xfrm>
          <a:prstGeom prst="curvedConnector3">
            <a:avLst>
              <a:gd name="adj1" fmla="val -18750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15"/>
          <p:cNvCxnSpPr>
            <a:endCxn id="24" idx="4"/>
          </p:cNvCxnSpPr>
          <p:nvPr/>
        </p:nvCxnSpPr>
        <p:spPr>
          <a:xfrm rot="5400000" flipH="1" flipV="1">
            <a:off x="3429000" y="1714500"/>
            <a:ext cx="1219200" cy="4495800"/>
          </a:xfrm>
          <a:prstGeom prst="curvedConnector3">
            <a:avLst>
              <a:gd name="adj1" fmla="val -28977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15"/>
          <p:cNvCxnSpPr>
            <a:endCxn id="25" idx="4"/>
          </p:cNvCxnSpPr>
          <p:nvPr/>
        </p:nvCxnSpPr>
        <p:spPr>
          <a:xfrm rot="5400000" flipH="1" flipV="1">
            <a:off x="3619500" y="1524000"/>
            <a:ext cx="1219200" cy="4876800"/>
          </a:xfrm>
          <a:prstGeom prst="curvedConnector3">
            <a:avLst>
              <a:gd name="adj1" fmla="val -48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5181600"/>
            <a:ext cx="199912" cy="149642"/>
          </a:xfrm>
          <a:prstGeom prst="rect">
            <a:avLst/>
          </a:prstGeom>
          <a:noFill/>
        </p:spPr>
      </p:pic>
      <p:cxnSp>
        <p:nvCxnSpPr>
          <p:cNvPr id="29" name="Curved Connector 15"/>
          <p:cNvCxnSpPr>
            <a:endCxn id="13" idx="3"/>
          </p:cNvCxnSpPr>
          <p:nvPr/>
        </p:nvCxnSpPr>
        <p:spPr>
          <a:xfrm flipV="1">
            <a:off x="1828800" y="3252367"/>
            <a:ext cx="2005433" cy="1319633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15"/>
          <p:cNvCxnSpPr>
            <a:endCxn id="15" idx="4"/>
          </p:cNvCxnSpPr>
          <p:nvPr/>
        </p:nvCxnSpPr>
        <p:spPr>
          <a:xfrm flipV="1">
            <a:off x="1828800" y="3352800"/>
            <a:ext cx="2705100" cy="12192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5029200"/>
            <a:ext cx="199912" cy="149642"/>
          </a:xfrm>
          <a:prstGeom prst="rect">
            <a:avLst/>
          </a:prstGeom>
          <a:noFill/>
        </p:spPr>
      </p:pic>
      <p:cxnSp>
        <p:nvCxnSpPr>
          <p:cNvPr id="36" name="Curved Connector 15"/>
          <p:cNvCxnSpPr/>
          <p:nvPr/>
        </p:nvCxnSpPr>
        <p:spPr>
          <a:xfrm flipV="1">
            <a:off x="1828800" y="3200400"/>
            <a:ext cx="3124200" cy="1371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876800"/>
            <a:ext cx="199912" cy="149642"/>
          </a:xfrm>
          <a:prstGeom prst="rect">
            <a:avLst/>
          </a:prstGeom>
          <a:noFill/>
        </p:spPr>
      </p:pic>
      <p:pic>
        <p:nvPicPr>
          <p:cNvPr id="3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876800"/>
            <a:ext cx="199912" cy="149642"/>
          </a:xfrm>
          <a:prstGeom prst="rect">
            <a:avLst/>
          </a:prstGeom>
          <a:noFill/>
        </p:spPr>
      </p:pic>
      <p:pic>
        <p:nvPicPr>
          <p:cNvPr id="4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5181600"/>
            <a:ext cx="199912" cy="149642"/>
          </a:xfrm>
          <a:prstGeom prst="rect">
            <a:avLst/>
          </a:prstGeom>
          <a:noFill/>
        </p:spPr>
      </p:pic>
      <p:pic>
        <p:nvPicPr>
          <p:cNvPr id="4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5029200"/>
            <a:ext cx="199912" cy="149642"/>
          </a:xfrm>
          <a:prstGeom prst="rect">
            <a:avLst/>
          </a:prstGeom>
          <a:noFill/>
        </p:spPr>
      </p:pic>
      <p:pic>
        <p:nvPicPr>
          <p:cNvPr id="4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724400"/>
            <a:ext cx="199912" cy="149642"/>
          </a:xfrm>
          <a:prstGeom prst="rect">
            <a:avLst/>
          </a:prstGeom>
          <a:noFill/>
        </p:spPr>
      </p:pic>
      <p:pic>
        <p:nvPicPr>
          <p:cNvPr id="4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724400"/>
            <a:ext cx="199912" cy="149642"/>
          </a:xfrm>
          <a:prstGeom prst="rect">
            <a:avLst/>
          </a:prstGeom>
          <a:noFill/>
        </p:spPr>
      </p:pic>
      <p:pic>
        <p:nvPicPr>
          <p:cNvPr id="44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572000"/>
            <a:ext cx="199912" cy="149642"/>
          </a:xfrm>
          <a:prstGeom prst="rect">
            <a:avLst/>
          </a:prstGeom>
          <a:noFill/>
        </p:spPr>
      </p:pic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Fileservers</a:t>
            </a:r>
            <a:endParaRPr lang="en-US" dirty="0"/>
          </a:p>
        </p:txBody>
      </p:sp>
      <p:sp>
        <p:nvSpPr>
          <p:cNvPr id="5" name="AutoShape 88"/>
          <p:cNvSpPr>
            <a:spLocks noChangeArrowheads="1"/>
          </p:cNvSpPr>
          <p:nvPr/>
        </p:nvSpPr>
        <p:spPr bwMode="auto">
          <a:xfrm>
            <a:off x="1066800" y="3962400"/>
            <a:ext cx="1295400" cy="1524000"/>
          </a:xfrm>
          <a:prstGeom prst="flowChartMagneticDisk">
            <a:avLst/>
          </a:prstGeom>
          <a:solidFill>
            <a:schemeClr val="accent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88"/>
          <p:cNvSpPr>
            <a:spLocks noChangeArrowheads="1"/>
          </p:cNvSpPr>
          <p:nvPr/>
        </p:nvSpPr>
        <p:spPr bwMode="auto">
          <a:xfrm>
            <a:off x="2209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88"/>
          <p:cNvSpPr>
            <a:spLocks noChangeArrowheads="1"/>
          </p:cNvSpPr>
          <p:nvPr/>
        </p:nvSpPr>
        <p:spPr bwMode="auto">
          <a:xfrm>
            <a:off x="685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88"/>
          <p:cNvSpPr>
            <a:spLocks noChangeArrowheads="1"/>
          </p:cNvSpPr>
          <p:nvPr/>
        </p:nvSpPr>
        <p:spPr bwMode="auto">
          <a:xfrm>
            <a:off x="1447800" y="22860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own Arrow 8"/>
          <p:cNvSpPr/>
          <p:nvPr/>
        </p:nvSpPr>
        <p:spPr>
          <a:xfrm rot="19743853">
            <a:off x="1227358" y="2907489"/>
            <a:ext cx="309969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676400" y="2895600"/>
            <a:ext cx="228600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781599">
            <a:off x="2093978" y="2959033"/>
            <a:ext cx="249819" cy="113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38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429000" y="1905000"/>
            <a:ext cx="4953000" cy="3276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Condor pool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910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7244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81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62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43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246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86740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 Local Machine</a:t>
            </a:r>
            <a:endParaRPr lang="en-US" dirty="0"/>
          </a:p>
        </p:txBody>
      </p:sp>
      <p:pic>
        <p:nvPicPr>
          <p:cNvPr id="26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5181600"/>
            <a:ext cx="199912" cy="149642"/>
          </a:xfrm>
          <a:prstGeom prst="rect">
            <a:avLst/>
          </a:prstGeom>
          <a:noFill/>
        </p:spPr>
      </p:pic>
      <p:pic>
        <p:nvPicPr>
          <p:cNvPr id="3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5029200"/>
            <a:ext cx="199912" cy="149642"/>
          </a:xfrm>
          <a:prstGeom prst="rect">
            <a:avLst/>
          </a:prstGeom>
          <a:noFill/>
        </p:spPr>
      </p:pic>
      <p:pic>
        <p:nvPicPr>
          <p:cNvPr id="3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724400"/>
            <a:ext cx="199912" cy="149642"/>
          </a:xfrm>
          <a:prstGeom prst="rect">
            <a:avLst/>
          </a:prstGeom>
          <a:noFill/>
        </p:spPr>
      </p:pic>
      <p:pic>
        <p:nvPicPr>
          <p:cNvPr id="3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876800"/>
            <a:ext cx="199912" cy="149642"/>
          </a:xfrm>
          <a:prstGeom prst="rect">
            <a:avLst/>
          </a:prstGeom>
          <a:noFill/>
        </p:spPr>
      </p:pic>
      <p:pic>
        <p:nvPicPr>
          <p:cNvPr id="4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5181600"/>
            <a:ext cx="199912" cy="149642"/>
          </a:xfrm>
          <a:prstGeom prst="rect">
            <a:avLst/>
          </a:prstGeom>
          <a:noFill/>
        </p:spPr>
      </p:pic>
      <p:pic>
        <p:nvPicPr>
          <p:cNvPr id="4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724400"/>
            <a:ext cx="199912" cy="149642"/>
          </a:xfrm>
          <a:prstGeom prst="rect">
            <a:avLst/>
          </a:prstGeom>
          <a:noFill/>
        </p:spPr>
      </p:pic>
      <p:pic>
        <p:nvPicPr>
          <p:cNvPr id="4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876800"/>
            <a:ext cx="199912" cy="149642"/>
          </a:xfrm>
          <a:prstGeom prst="rect">
            <a:avLst/>
          </a:prstGeom>
          <a:noFill/>
        </p:spPr>
      </p:pic>
      <p:pic>
        <p:nvPicPr>
          <p:cNvPr id="4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5029200"/>
            <a:ext cx="199912" cy="149642"/>
          </a:xfrm>
          <a:prstGeom prst="rect">
            <a:avLst/>
          </a:prstGeom>
          <a:noFill/>
        </p:spPr>
      </p:pic>
      <p:pic>
        <p:nvPicPr>
          <p:cNvPr id="44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9200" y="4572000"/>
            <a:ext cx="199912" cy="149642"/>
          </a:xfrm>
          <a:prstGeom prst="rect">
            <a:avLst/>
          </a:prstGeom>
          <a:noFill/>
        </p:spPr>
      </p:pic>
      <p:sp>
        <p:nvSpPr>
          <p:cNvPr id="45" name="Left-Right Arrow 44"/>
          <p:cNvSpPr/>
          <p:nvPr/>
        </p:nvSpPr>
        <p:spPr>
          <a:xfrm>
            <a:off x="2209800" y="4724400"/>
            <a:ext cx="2362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Wait()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4191000" y="2667000"/>
            <a:ext cx="685800" cy="685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Curved Connector 46"/>
          <p:cNvCxnSpPr/>
          <p:nvPr/>
        </p:nvCxnSpPr>
        <p:spPr>
          <a:xfrm rot="5400000">
            <a:off x="2952750" y="2762250"/>
            <a:ext cx="1219200" cy="2400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828800" y="51816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Curved Connector 15"/>
          <p:cNvCxnSpPr>
            <a:endCxn id="51" idx="4"/>
          </p:cNvCxnSpPr>
          <p:nvPr/>
        </p:nvCxnSpPr>
        <p:spPr>
          <a:xfrm flipV="1">
            <a:off x="2362200" y="3352800"/>
            <a:ext cx="4610100" cy="13716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6294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JN+1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4572000"/>
            <a:ext cx="199912" cy="149642"/>
          </a:xfrm>
          <a:prstGeom prst="rect">
            <a:avLst/>
          </a:prstGeom>
          <a:noFill/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828800" y="50292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828800" y="48768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828800" y="47244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828800" y="45720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981200" y="51816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81200" y="50292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981200" y="48768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981200" y="4724400"/>
            <a:ext cx="152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5" grpId="0" build="allAtOnce" animBg="1"/>
      <p:bldP spid="46" grpId="0" build="allAtOnce" animBg="1"/>
      <p:bldP spid="46" grpId="1" build="allAtOnce" animBg="1"/>
      <p:bldP spid="49" grpId="0" animBg="1"/>
      <p:bldP spid="51" grpId="0" animBg="1"/>
      <p:bldP spid="48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3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up to 1GB local storage</a:t>
            </a:r>
          </a:p>
          <a:p>
            <a:r>
              <a:rPr lang="en-US" dirty="0" smtClean="0"/>
              <a:t>Transform 10,000 irises</a:t>
            </a:r>
          </a:p>
          <a:p>
            <a:pPr lvl="1"/>
            <a:r>
              <a:rPr lang="en-US" dirty="0" smtClean="0"/>
              <a:t>Single PC: 60,000 seconds</a:t>
            </a:r>
          </a:p>
          <a:p>
            <a:pPr lvl="1"/>
            <a:r>
              <a:rPr lang="en-US" dirty="0" smtClean="0"/>
              <a:t>Condor: 1400 seconds</a:t>
            </a:r>
          </a:p>
          <a:p>
            <a:r>
              <a:rPr lang="en-US" dirty="0" smtClean="0"/>
              <a:t>Speedup: ~43 times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Biometrics Research</a:t>
            </a:r>
          </a:p>
          <a:p>
            <a:r>
              <a:rPr lang="en-US" dirty="0" smtClean="0"/>
              <a:t>What is BXGrid?</a:t>
            </a:r>
          </a:p>
          <a:p>
            <a:r>
              <a:rPr lang="en-US" dirty="0" err="1" smtClean="0"/>
              <a:t>BXGrid</a:t>
            </a:r>
            <a:r>
              <a:rPr lang="en-US" dirty="0" smtClean="0"/>
              <a:t> &amp; Condor</a:t>
            </a:r>
          </a:p>
          <a:p>
            <a:r>
              <a:rPr lang="en-US" dirty="0" smtClean="0"/>
              <a:t>Future Works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AllPairs</a:t>
            </a:r>
            <a:r>
              <a:rPr lang="en-US" dirty="0" smtClean="0"/>
              <a:t> Abstraction</a:t>
            </a:r>
            <a:endParaRPr lang="en-US" dirty="0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>
          <a:xfrm>
            <a:off x="457200" y="1295400"/>
            <a:ext cx="8382000" cy="182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AllPairs( set A, set B, function F 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returns matrix M where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M[i][j] = F( A[i], B[j] ) for all i,j</a:t>
            </a:r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4953000" y="4343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4953000" y="5181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B2</a:t>
            </a:r>
          </a:p>
        </p:txBody>
      </p:sp>
      <p:sp>
        <p:nvSpPr>
          <p:cNvPr id="60" name="Rectangle 6"/>
          <p:cNvSpPr>
            <a:spLocks noChangeArrowheads="1"/>
          </p:cNvSpPr>
          <p:nvPr/>
        </p:nvSpPr>
        <p:spPr bwMode="auto">
          <a:xfrm>
            <a:off x="4953000" y="6019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B3</a:t>
            </a: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57912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66294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A2</a:t>
            </a:r>
          </a:p>
        </p:txBody>
      </p:sp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7467600" y="3429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A3</a:t>
            </a:r>
          </a:p>
        </p:txBody>
      </p:sp>
      <p:sp>
        <p:nvSpPr>
          <p:cNvPr id="64" name="Oval 10"/>
          <p:cNvSpPr>
            <a:spLocks noChangeArrowheads="1"/>
          </p:cNvSpPr>
          <p:nvPr/>
        </p:nvSpPr>
        <p:spPr bwMode="auto">
          <a:xfrm>
            <a:off x="5791200" y="4343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65" name="AutoShape 11"/>
          <p:cNvCxnSpPr>
            <a:cxnSpLocks noChangeShapeType="1"/>
            <a:stCxn id="58" idx="3"/>
            <a:endCxn id="64" idx="2"/>
          </p:cNvCxnSpPr>
          <p:nvPr/>
        </p:nvCxnSpPr>
        <p:spPr bwMode="auto">
          <a:xfrm>
            <a:off x="5486400" y="46101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6" name="AutoShape 12"/>
          <p:cNvCxnSpPr>
            <a:cxnSpLocks noChangeShapeType="1"/>
            <a:stCxn id="61" idx="2"/>
            <a:endCxn id="64" idx="0"/>
          </p:cNvCxnSpPr>
          <p:nvPr/>
        </p:nvCxnSpPr>
        <p:spPr bwMode="auto">
          <a:xfrm>
            <a:off x="6057900" y="3962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64770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73152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73152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73152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64770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64770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5638800" y="58674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5638800" y="50292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5638800" y="4191000"/>
            <a:ext cx="838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6" name="AutoShape 22"/>
          <p:cNvCxnSpPr>
            <a:cxnSpLocks noChangeShapeType="1"/>
            <a:stCxn id="63" idx="2"/>
            <a:endCxn id="78" idx="0"/>
          </p:cNvCxnSpPr>
          <p:nvPr/>
        </p:nvCxnSpPr>
        <p:spPr bwMode="auto">
          <a:xfrm>
            <a:off x="7734300" y="3962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7" name="Oval 23"/>
          <p:cNvSpPr>
            <a:spLocks noChangeArrowheads="1"/>
          </p:cNvSpPr>
          <p:nvPr/>
        </p:nvSpPr>
        <p:spPr bwMode="auto">
          <a:xfrm>
            <a:off x="6629400" y="4343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7467600" y="43434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79" name="AutoShape 25"/>
          <p:cNvCxnSpPr>
            <a:cxnSpLocks noChangeShapeType="1"/>
            <a:stCxn id="62" idx="2"/>
            <a:endCxn id="77" idx="0"/>
          </p:cNvCxnSpPr>
          <p:nvPr/>
        </p:nvCxnSpPr>
        <p:spPr bwMode="auto">
          <a:xfrm>
            <a:off x="6896100" y="39624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" name="Rectangle 26"/>
          <p:cNvSpPr>
            <a:spLocks noChangeArrowheads="1"/>
          </p:cNvSpPr>
          <p:nvPr/>
        </p:nvSpPr>
        <p:spPr bwMode="auto">
          <a:xfrm>
            <a:off x="685800" y="35052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1" name="Rectangle 27"/>
          <p:cNvSpPr>
            <a:spLocks noChangeArrowheads="1"/>
          </p:cNvSpPr>
          <p:nvPr/>
        </p:nvSpPr>
        <p:spPr bwMode="auto">
          <a:xfrm>
            <a:off x="838200" y="3657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A1</a:t>
            </a:r>
          </a:p>
        </p:txBody>
      </p:sp>
      <p:sp>
        <p:nvSpPr>
          <p:cNvPr id="82" name="Rectangle 28"/>
          <p:cNvSpPr>
            <a:spLocks noChangeArrowheads="1"/>
          </p:cNvSpPr>
          <p:nvPr/>
        </p:nvSpPr>
        <p:spPr bwMode="auto">
          <a:xfrm>
            <a:off x="990600" y="3810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An</a:t>
            </a:r>
          </a:p>
        </p:txBody>
      </p:sp>
      <p:sp>
        <p:nvSpPr>
          <p:cNvPr id="83" name="Rectangle 29"/>
          <p:cNvSpPr>
            <a:spLocks noChangeArrowheads="1"/>
          </p:cNvSpPr>
          <p:nvPr/>
        </p:nvSpPr>
        <p:spPr bwMode="auto">
          <a:xfrm>
            <a:off x="685800" y="45720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84" name="Rectangle 30"/>
          <p:cNvSpPr>
            <a:spLocks noChangeArrowheads="1"/>
          </p:cNvSpPr>
          <p:nvPr/>
        </p:nvSpPr>
        <p:spPr bwMode="auto">
          <a:xfrm>
            <a:off x="838200" y="47244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B1</a:t>
            </a:r>
          </a:p>
        </p:txBody>
      </p:sp>
      <p:sp>
        <p:nvSpPr>
          <p:cNvPr id="85" name="Rectangle 31"/>
          <p:cNvSpPr>
            <a:spLocks noChangeArrowheads="1"/>
          </p:cNvSpPr>
          <p:nvPr/>
        </p:nvSpPr>
        <p:spPr bwMode="auto">
          <a:xfrm>
            <a:off x="990600" y="4876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Bn</a:t>
            </a:r>
          </a:p>
        </p:txBody>
      </p:sp>
      <p:sp>
        <p:nvSpPr>
          <p:cNvPr id="86" name="Oval 32"/>
          <p:cNvSpPr>
            <a:spLocks noChangeArrowheads="1"/>
          </p:cNvSpPr>
          <p:nvPr/>
        </p:nvSpPr>
        <p:spPr bwMode="auto">
          <a:xfrm>
            <a:off x="838200" y="57912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7" name="AutoShape 33"/>
          <p:cNvSpPr>
            <a:spLocks noChangeArrowheads="1"/>
          </p:cNvSpPr>
          <p:nvPr/>
        </p:nvSpPr>
        <p:spPr bwMode="auto">
          <a:xfrm>
            <a:off x="2362200" y="4343400"/>
            <a:ext cx="1981200" cy="1600200"/>
          </a:xfrm>
          <a:prstGeom prst="rightArrow">
            <a:avLst>
              <a:gd name="adj1" fmla="val 50000"/>
              <a:gd name="adj2" fmla="val 309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AllPairs(A,B,F)</a:t>
            </a:r>
          </a:p>
        </p:txBody>
      </p:sp>
      <p:sp>
        <p:nvSpPr>
          <p:cNvPr id="88" name="Oval 34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89" name="Oval 35"/>
          <p:cNvSpPr>
            <a:spLocks noChangeArrowheads="1"/>
          </p:cNvSpPr>
          <p:nvPr/>
        </p:nvSpPr>
        <p:spPr bwMode="auto">
          <a:xfrm>
            <a:off x="57912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0" name="Oval 36"/>
          <p:cNvSpPr>
            <a:spLocks noChangeArrowheads="1"/>
          </p:cNvSpPr>
          <p:nvPr/>
        </p:nvSpPr>
        <p:spPr bwMode="auto">
          <a:xfrm>
            <a:off x="66294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1" name="Oval 37"/>
          <p:cNvSpPr>
            <a:spLocks noChangeArrowheads="1"/>
          </p:cNvSpPr>
          <p:nvPr/>
        </p:nvSpPr>
        <p:spPr bwMode="auto">
          <a:xfrm>
            <a:off x="66294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2" name="Oval 38"/>
          <p:cNvSpPr>
            <a:spLocks noChangeArrowheads="1"/>
          </p:cNvSpPr>
          <p:nvPr/>
        </p:nvSpPr>
        <p:spPr bwMode="auto">
          <a:xfrm>
            <a:off x="7467600" y="51816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sp>
        <p:nvSpPr>
          <p:cNvPr id="93" name="Oval 39"/>
          <p:cNvSpPr>
            <a:spLocks noChangeArrowheads="1"/>
          </p:cNvSpPr>
          <p:nvPr/>
        </p:nvSpPr>
        <p:spPr bwMode="auto">
          <a:xfrm>
            <a:off x="7467600" y="6019800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</a:t>
            </a:r>
          </a:p>
        </p:txBody>
      </p:sp>
      <p:cxnSp>
        <p:nvCxnSpPr>
          <p:cNvPr id="94" name="AutoShape 40"/>
          <p:cNvCxnSpPr>
            <a:cxnSpLocks noChangeShapeType="1"/>
            <a:stCxn id="61" idx="2"/>
            <a:endCxn id="88" idx="0"/>
          </p:cNvCxnSpPr>
          <p:nvPr/>
        </p:nvCxnSpPr>
        <p:spPr bwMode="auto">
          <a:xfrm>
            <a:off x="6057900" y="3962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5" name="AutoShape 41"/>
          <p:cNvCxnSpPr>
            <a:cxnSpLocks noChangeShapeType="1"/>
            <a:stCxn id="61" idx="2"/>
            <a:endCxn id="89" idx="0"/>
          </p:cNvCxnSpPr>
          <p:nvPr/>
        </p:nvCxnSpPr>
        <p:spPr bwMode="auto">
          <a:xfrm>
            <a:off x="6057900" y="39624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6" name="AutoShape 42"/>
          <p:cNvCxnSpPr>
            <a:cxnSpLocks noChangeShapeType="1"/>
            <a:stCxn id="62" idx="2"/>
            <a:endCxn id="91" idx="0"/>
          </p:cNvCxnSpPr>
          <p:nvPr/>
        </p:nvCxnSpPr>
        <p:spPr bwMode="auto">
          <a:xfrm>
            <a:off x="6896100" y="3962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7" name="AutoShape 43"/>
          <p:cNvCxnSpPr>
            <a:cxnSpLocks noChangeShapeType="1"/>
            <a:stCxn id="62" idx="2"/>
            <a:endCxn id="90" idx="0"/>
          </p:cNvCxnSpPr>
          <p:nvPr/>
        </p:nvCxnSpPr>
        <p:spPr bwMode="auto">
          <a:xfrm>
            <a:off x="6896100" y="39624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8" name="AutoShape 44"/>
          <p:cNvCxnSpPr>
            <a:cxnSpLocks noChangeShapeType="1"/>
            <a:stCxn id="63" idx="2"/>
            <a:endCxn id="92" idx="0"/>
          </p:cNvCxnSpPr>
          <p:nvPr/>
        </p:nvCxnSpPr>
        <p:spPr bwMode="auto">
          <a:xfrm>
            <a:off x="7734300" y="3962400"/>
            <a:ext cx="0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99" name="AutoShape 45"/>
          <p:cNvCxnSpPr>
            <a:cxnSpLocks noChangeShapeType="1"/>
            <a:stCxn id="63" idx="2"/>
            <a:endCxn id="93" idx="0"/>
          </p:cNvCxnSpPr>
          <p:nvPr/>
        </p:nvCxnSpPr>
        <p:spPr bwMode="auto">
          <a:xfrm>
            <a:off x="7734300" y="3962400"/>
            <a:ext cx="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0" name="AutoShape 46"/>
          <p:cNvCxnSpPr>
            <a:cxnSpLocks noChangeShapeType="1"/>
            <a:stCxn id="58" idx="3"/>
            <a:endCxn id="77" idx="2"/>
          </p:cNvCxnSpPr>
          <p:nvPr/>
        </p:nvCxnSpPr>
        <p:spPr bwMode="auto">
          <a:xfrm>
            <a:off x="5486400" y="46101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1" name="AutoShape 47"/>
          <p:cNvCxnSpPr>
            <a:cxnSpLocks noChangeShapeType="1"/>
            <a:stCxn id="58" idx="3"/>
            <a:endCxn id="78" idx="2"/>
          </p:cNvCxnSpPr>
          <p:nvPr/>
        </p:nvCxnSpPr>
        <p:spPr bwMode="auto">
          <a:xfrm>
            <a:off x="5486400" y="46101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2" name="AutoShape 48"/>
          <p:cNvCxnSpPr>
            <a:cxnSpLocks noChangeShapeType="1"/>
            <a:stCxn id="59" idx="3"/>
            <a:endCxn id="88" idx="2"/>
          </p:cNvCxnSpPr>
          <p:nvPr/>
        </p:nvCxnSpPr>
        <p:spPr bwMode="auto">
          <a:xfrm>
            <a:off x="5486400" y="54483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3" name="AutoShape 49"/>
          <p:cNvCxnSpPr>
            <a:cxnSpLocks noChangeShapeType="1"/>
            <a:stCxn id="59" idx="3"/>
            <a:endCxn id="92" idx="2"/>
          </p:cNvCxnSpPr>
          <p:nvPr/>
        </p:nvCxnSpPr>
        <p:spPr bwMode="auto">
          <a:xfrm>
            <a:off x="5486400" y="54483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4" name="AutoShape 50"/>
          <p:cNvCxnSpPr>
            <a:cxnSpLocks noChangeShapeType="1"/>
            <a:stCxn id="59" idx="3"/>
            <a:endCxn id="91" idx="2"/>
          </p:cNvCxnSpPr>
          <p:nvPr/>
        </p:nvCxnSpPr>
        <p:spPr bwMode="auto">
          <a:xfrm>
            <a:off x="5486400" y="54483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5" name="AutoShape 51"/>
          <p:cNvCxnSpPr>
            <a:cxnSpLocks noChangeShapeType="1"/>
            <a:stCxn id="60" idx="3"/>
            <a:endCxn id="89" idx="2"/>
          </p:cNvCxnSpPr>
          <p:nvPr/>
        </p:nvCxnSpPr>
        <p:spPr bwMode="auto">
          <a:xfrm>
            <a:off x="5486400" y="6286500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6" name="AutoShape 52"/>
          <p:cNvCxnSpPr>
            <a:cxnSpLocks noChangeShapeType="1"/>
            <a:stCxn id="60" idx="3"/>
            <a:endCxn id="90" idx="2"/>
          </p:cNvCxnSpPr>
          <p:nvPr/>
        </p:nvCxnSpPr>
        <p:spPr bwMode="auto">
          <a:xfrm>
            <a:off x="5486400" y="6286500"/>
            <a:ext cx="1143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107" name="AutoShape 53"/>
          <p:cNvCxnSpPr>
            <a:cxnSpLocks noChangeShapeType="1"/>
            <a:stCxn id="60" idx="3"/>
            <a:endCxn id="93" idx="2"/>
          </p:cNvCxnSpPr>
          <p:nvPr/>
        </p:nvCxnSpPr>
        <p:spPr bwMode="auto">
          <a:xfrm>
            <a:off x="5486400" y="6286500"/>
            <a:ext cx="1981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AllPairs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10,000 irises vs. 10,000 irises</a:t>
            </a:r>
          </a:p>
          <a:p>
            <a:r>
              <a:rPr lang="en-US" dirty="0" smtClean="0"/>
              <a:t>Condor pool: 32 nodes</a:t>
            </a:r>
          </a:p>
          <a:p>
            <a:r>
              <a:rPr lang="en-US" dirty="0" err="1" smtClean="0"/>
              <a:t>AllPairs</a:t>
            </a:r>
            <a:r>
              <a:rPr lang="en-US" dirty="0" smtClean="0"/>
              <a:t> took 150 minutes to complete 100,000,000 </a:t>
            </a:r>
            <a:r>
              <a:rPr lang="en-US" dirty="0" smtClean="0"/>
              <a:t>comparisons</a:t>
            </a:r>
          </a:p>
          <a:p>
            <a:r>
              <a:rPr lang="en-US" dirty="0" smtClean="0"/>
              <a:t>Speedup:  ~ 7 times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</a:t>
            </a:r>
            <a:r>
              <a:rPr lang="en-US" dirty="0" err="1" smtClean="0"/>
              <a:t>Cruve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bui\AppData\Local\Temp\ro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160" y="2819400"/>
            <a:ext cx="166644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05200" y="28194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133600" y="3124200"/>
            <a:ext cx="1371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Transform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572000" y="3124200"/>
            <a:ext cx="13716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AllPairs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utoShape 88"/>
          <p:cNvSpPr>
            <a:spLocks noChangeArrowheads="1"/>
          </p:cNvSpPr>
          <p:nvPr/>
        </p:nvSpPr>
        <p:spPr bwMode="auto">
          <a:xfrm>
            <a:off x="4343400" y="48768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88"/>
          <p:cNvSpPr>
            <a:spLocks noChangeArrowheads="1"/>
          </p:cNvSpPr>
          <p:nvPr/>
        </p:nvSpPr>
        <p:spPr bwMode="auto">
          <a:xfrm>
            <a:off x="2819400" y="48768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88"/>
          <p:cNvSpPr>
            <a:spLocks noChangeArrowheads="1"/>
          </p:cNvSpPr>
          <p:nvPr/>
        </p:nvSpPr>
        <p:spPr bwMode="auto">
          <a:xfrm>
            <a:off x="3581400" y="48768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76"/>
          <p:cNvGrpSpPr>
            <a:grpSpLocks/>
          </p:cNvGrpSpPr>
          <p:nvPr/>
        </p:nvGrpSpPr>
        <p:grpSpPr bwMode="auto">
          <a:xfrm>
            <a:off x="6019800" y="2286000"/>
            <a:ext cx="1981200" cy="1905000"/>
            <a:chOff x="3120" y="2160"/>
            <a:chExt cx="2016" cy="2064"/>
          </a:xfrm>
        </p:grpSpPr>
        <p:sp>
          <p:nvSpPr>
            <p:cNvPr id="60" name="Rectangle 4"/>
            <p:cNvSpPr>
              <a:spLocks noChangeArrowheads="1"/>
            </p:cNvSpPr>
            <p:nvPr/>
          </p:nvSpPr>
          <p:spPr bwMode="auto">
            <a:xfrm>
              <a:off x="3120" y="2736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B1</a:t>
              </a: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auto">
            <a:xfrm>
              <a:off x="3120" y="3264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B2</a:t>
              </a:r>
            </a:p>
          </p:txBody>
        </p:sp>
        <p:sp>
          <p:nvSpPr>
            <p:cNvPr id="62" name="Rectangle 6"/>
            <p:cNvSpPr>
              <a:spLocks noChangeArrowheads="1"/>
            </p:cNvSpPr>
            <p:nvPr/>
          </p:nvSpPr>
          <p:spPr bwMode="auto">
            <a:xfrm>
              <a:off x="3120" y="3792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B3</a:t>
              </a: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3648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A1</a:t>
              </a:r>
            </a:p>
          </p:txBody>
        </p:sp>
        <p:sp>
          <p:nvSpPr>
            <p:cNvPr id="64" name="Rectangle 8"/>
            <p:cNvSpPr>
              <a:spLocks noChangeArrowheads="1"/>
            </p:cNvSpPr>
            <p:nvPr/>
          </p:nvSpPr>
          <p:spPr bwMode="auto">
            <a:xfrm>
              <a:off x="4176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 dirty="0"/>
                <a:t>A2</a:t>
              </a:r>
            </a:p>
          </p:txBody>
        </p:sp>
        <p:sp>
          <p:nvSpPr>
            <p:cNvPr id="65" name="Rectangle 9"/>
            <p:cNvSpPr>
              <a:spLocks noChangeArrowheads="1"/>
            </p:cNvSpPr>
            <p:nvPr/>
          </p:nvSpPr>
          <p:spPr bwMode="auto">
            <a:xfrm>
              <a:off x="4704" y="2160"/>
              <a:ext cx="33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A3</a:t>
              </a:r>
            </a:p>
          </p:txBody>
        </p:sp>
        <p:sp>
          <p:nvSpPr>
            <p:cNvPr id="66" name="Oval 10"/>
            <p:cNvSpPr>
              <a:spLocks noChangeArrowheads="1"/>
            </p:cNvSpPr>
            <p:nvPr/>
          </p:nvSpPr>
          <p:spPr bwMode="auto">
            <a:xfrm>
              <a:off x="3648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67" name="AutoShape 11"/>
            <p:cNvCxnSpPr>
              <a:cxnSpLocks noChangeShapeType="1"/>
              <a:stCxn id="60" idx="3"/>
              <a:endCxn id="66" idx="2"/>
            </p:cNvCxnSpPr>
            <p:nvPr/>
          </p:nvCxnSpPr>
          <p:spPr bwMode="auto">
            <a:xfrm>
              <a:off x="3456" y="2904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8" name="AutoShape 12"/>
            <p:cNvCxnSpPr>
              <a:cxnSpLocks noChangeShapeType="1"/>
              <a:stCxn id="63" idx="2"/>
              <a:endCxn id="66" idx="0"/>
            </p:cNvCxnSpPr>
            <p:nvPr/>
          </p:nvCxnSpPr>
          <p:spPr bwMode="auto">
            <a:xfrm>
              <a:off x="3816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9" name="Rectangle 13"/>
            <p:cNvSpPr>
              <a:spLocks noChangeArrowheads="1"/>
            </p:cNvSpPr>
            <p:nvPr/>
          </p:nvSpPr>
          <p:spPr bwMode="auto">
            <a:xfrm>
              <a:off x="4080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4608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4608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6"/>
            <p:cNvSpPr>
              <a:spLocks noChangeArrowheads="1"/>
            </p:cNvSpPr>
            <p:nvPr/>
          </p:nvSpPr>
          <p:spPr bwMode="auto">
            <a:xfrm>
              <a:off x="4608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4080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Rectangle 18"/>
            <p:cNvSpPr>
              <a:spLocks noChangeArrowheads="1"/>
            </p:cNvSpPr>
            <p:nvPr/>
          </p:nvSpPr>
          <p:spPr bwMode="auto">
            <a:xfrm>
              <a:off x="4080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9"/>
            <p:cNvSpPr>
              <a:spLocks noChangeArrowheads="1"/>
            </p:cNvSpPr>
            <p:nvPr/>
          </p:nvSpPr>
          <p:spPr bwMode="auto">
            <a:xfrm>
              <a:off x="3552" y="3696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3552" y="3168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552" y="2640"/>
              <a:ext cx="52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8" name="AutoShape 22"/>
            <p:cNvCxnSpPr>
              <a:cxnSpLocks noChangeShapeType="1"/>
              <a:stCxn id="65" idx="2"/>
              <a:endCxn id="80" idx="0"/>
            </p:cNvCxnSpPr>
            <p:nvPr/>
          </p:nvCxnSpPr>
          <p:spPr bwMode="auto">
            <a:xfrm>
              <a:off x="4872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9" name="Oval 23"/>
            <p:cNvSpPr>
              <a:spLocks noChangeArrowheads="1"/>
            </p:cNvSpPr>
            <p:nvPr/>
          </p:nvSpPr>
          <p:spPr bwMode="auto">
            <a:xfrm>
              <a:off x="4176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4704" y="273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81" name="AutoShape 25"/>
            <p:cNvCxnSpPr>
              <a:cxnSpLocks noChangeShapeType="1"/>
              <a:stCxn id="64" idx="2"/>
              <a:endCxn id="79" idx="0"/>
            </p:cNvCxnSpPr>
            <p:nvPr/>
          </p:nvCxnSpPr>
          <p:spPr bwMode="auto">
            <a:xfrm>
              <a:off x="4344" y="2496"/>
              <a:ext cx="0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>
              <a:off x="3648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3" name="Oval 35"/>
            <p:cNvSpPr>
              <a:spLocks noChangeArrowheads="1"/>
            </p:cNvSpPr>
            <p:nvPr/>
          </p:nvSpPr>
          <p:spPr bwMode="auto">
            <a:xfrm>
              <a:off x="3648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4" name="Oval 36"/>
            <p:cNvSpPr>
              <a:spLocks noChangeArrowheads="1"/>
            </p:cNvSpPr>
            <p:nvPr/>
          </p:nvSpPr>
          <p:spPr bwMode="auto">
            <a:xfrm>
              <a:off x="4176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>
              <a:off x="4176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6" name="Oval 38"/>
            <p:cNvSpPr>
              <a:spLocks noChangeArrowheads="1"/>
            </p:cNvSpPr>
            <p:nvPr/>
          </p:nvSpPr>
          <p:spPr bwMode="auto">
            <a:xfrm>
              <a:off x="4704" y="3264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sp>
          <p:nvSpPr>
            <p:cNvPr id="87" name="Oval 39"/>
            <p:cNvSpPr>
              <a:spLocks noChangeArrowheads="1"/>
            </p:cNvSpPr>
            <p:nvPr/>
          </p:nvSpPr>
          <p:spPr bwMode="auto">
            <a:xfrm>
              <a:off x="4704" y="379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200"/>
                <a:t>F</a:t>
              </a:r>
            </a:p>
          </p:txBody>
        </p:sp>
        <p:cxnSp>
          <p:nvCxnSpPr>
            <p:cNvPr id="88" name="AutoShape 40"/>
            <p:cNvCxnSpPr>
              <a:cxnSpLocks noChangeShapeType="1"/>
              <a:stCxn id="63" idx="2"/>
              <a:endCxn id="82" idx="0"/>
            </p:cNvCxnSpPr>
            <p:nvPr/>
          </p:nvCxnSpPr>
          <p:spPr bwMode="auto">
            <a:xfrm>
              <a:off x="3816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89" name="AutoShape 41"/>
            <p:cNvCxnSpPr>
              <a:cxnSpLocks noChangeShapeType="1"/>
              <a:stCxn id="63" idx="2"/>
              <a:endCxn id="83" idx="0"/>
            </p:cNvCxnSpPr>
            <p:nvPr/>
          </p:nvCxnSpPr>
          <p:spPr bwMode="auto">
            <a:xfrm>
              <a:off x="3816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0" name="AutoShape 42"/>
            <p:cNvCxnSpPr>
              <a:cxnSpLocks noChangeShapeType="1"/>
              <a:stCxn id="64" idx="2"/>
              <a:endCxn id="85" idx="0"/>
            </p:cNvCxnSpPr>
            <p:nvPr/>
          </p:nvCxnSpPr>
          <p:spPr bwMode="auto">
            <a:xfrm>
              <a:off x="4344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1" name="AutoShape 43"/>
            <p:cNvCxnSpPr>
              <a:cxnSpLocks noChangeShapeType="1"/>
              <a:stCxn id="64" idx="2"/>
              <a:endCxn id="84" idx="0"/>
            </p:cNvCxnSpPr>
            <p:nvPr/>
          </p:nvCxnSpPr>
          <p:spPr bwMode="auto">
            <a:xfrm>
              <a:off x="4344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2" name="AutoShape 44"/>
            <p:cNvCxnSpPr>
              <a:cxnSpLocks noChangeShapeType="1"/>
              <a:stCxn id="65" idx="2"/>
              <a:endCxn id="86" idx="0"/>
            </p:cNvCxnSpPr>
            <p:nvPr/>
          </p:nvCxnSpPr>
          <p:spPr bwMode="auto">
            <a:xfrm>
              <a:off x="4872" y="2496"/>
              <a:ext cx="0" cy="7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3" name="AutoShape 45"/>
            <p:cNvCxnSpPr>
              <a:cxnSpLocks noChangeShapeType="1"/>
              <a:stCxn id="65" idx="2"/>
              <a:endCxn id="87" idx="0"/>
            </p:cNvCxnSpPr>
            <p:nvPr/>
          </p:nvCxnSpPr>
          <p:spPr bwMode="auto">
            <a:xfrm>
              <a:off x="4872" y="2496"/>
              <a:ext cx="0" cy="12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4" name="AutoShape 46"/>
            <p:cNvCxnSpPr>
              <a:cxnSpLocks noChangeShapeType="1"/>
              <a:stCxn id="60" idx="3"/>
              <a:endCxn id="79" idx="2"/>
            </p:cNvCxnSpPr>
            <p:nvPr/>
          </p:nvCxnSpPr>
          <p:spPr bwMode="auto">
            <a:xfrm>
              <a:off x="3456" y="2904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5" name="AutoShape 47"/>
            <p:cNvCxnSpPr>
              <a:cxnSpLocks noChangeShapeType="1"/>
              <a:stCxn id="60" idx="3"/>
              <a:endCxn id="80" idx="2"/>
            </p:cNvCxnSpPr>
            <p:nvPr/>
          </p:nvCxnSpPr>
          <p:spPr bwMode="auto">
            <a:xfrm>
              <a:off x="3456" y="2904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6" name="AutoShape 48"/>
            <p:cNvCxnSpPr>
              <a:cxnSpLocks noChangeShapeType="1"/>
              <a:stCxn id="61" idx="3"/>
              <a:endCxn id="82" idx="2"/>
            </p:cNvCxnSpPr>
            <p:nvPr/>
          </p:nvCxnSpPr>
          <p:spPr bwMode="auto">
            <a:xfrm>
              <a:off x="3456" y="3432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7" name="AutoShape 49"/>
            <p:cNvCxnSpPr>
              <a:cxnSpLocks noChangeShapeType="1"/>
              <a:stCxn id="61" idx="3"/>
              <a:endCxn id="86" idx="2"/>
            </p:cNvCxnSpPr>
            <p:nvPr/>
          </p:nvCxnSpPr>
          <p:spPr bwMode="auto">
            <a:xfrm>
              <a:off x="3456" y="3432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8" name="AutoShape 50"/>
            <p:cNvCxnSpPr>
              <a:cxnSpLocks noChangeShapeType="1"/>
              <a:stCxn id="61" idx="3"/>
              <a:endCxn id="85" idx="2"/>
            </p:cNvCxnSpPr>
            <p:nvPr/>
          </p:nvCxnSpPr>
          <p:spPr bwMode="auto">
            <a:xfrm>
              <a:off x="3456" y="3432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99" name="AutoShape 51"/>
            <p:cNvCxnSpPr>
              <a:cxnSpLocks noChangeShapeType="1"/>
              <a:stCxn id="62" idx="3"/>
              <a:endCxn id="83" idx="2"/>
            </p:cNvCxnSpPr>
            <p:nvPr/>
          </p:nvCxnSpPr>
          <p:spPr bwMode="auto">
            <a:xfrm>
              <a:off x="3456" y="3960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0" name="AutoShape 52"/>
            <p:cNvCxnSpPr>
              <a:cxnSpLocks noChangeShapeType="1"/>
              <a:stCxn id="62" idx="3"/>
              <a:endCxn id="84" idx="2"/>
            </p:cNvCxnSpPr>
            <p:nvPr/>
          </p:nvCxnSpPr>
          <p:spPr bwMode="auto">
            <a:xfrm>
              <a:off x="3456" y="3960"/>
              <a:ext cx="72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1" name="AutoShape 53"/>
            <p:cNvCxnSpPr>
              <a:cxnSpLocks noChangeShapeType="1"/>
              <a:stCxn id="62" idx="3"/>
              <a:endCxn id="87" idx="2"/>
            </p:cNvCxnSpPr>
            <p:nvPr/>
          </p:nvCxnSpPr>
          <p:spPr bwMode="auto">
            <a:xfrm>
              <a:off x="3456" y="3960"/>
              <a:ext cx="124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102" name="Up Arrow 101"/>
          <p:cNvSpPr/>
          <p:nvPr/>
        </p:nvSpPr>
        <p:spPr>
          <a:xfrm rot="18634108">
            <a:off x="1780741" y="3623429"/>
            <a:ext cx="494732" cy="1706177"/>
          </a:xfrm>
          <a:prstGeom prst="upArrow">
            <a:avLst>
              <a:gd name="adj1" fmla="val 423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Up Arrow 102"/>
          <p:cNvSpPr/>
          <p:nvPr/>
        </p:nvSpPr>
        <p:spPr>
          <a:xfrm rot="14378333">
            <a:off x="5449080" y="3973794"/>
            <a:ext cx="494732" cy="143341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286000" y="3429000"/>
            <a:ext cx="838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Condor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800600" y="3429000"/>
            <a:ext cx="8382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Condor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85800" y="2286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Iris</a:t>
            </a:r>
            <a:endParaRPr lang="en-US" sz="24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3429000" y="2362201"/>
            <a:ext cx="137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Iris Code</a:t>
            </a:r>
            <a:endParaRPr lang="en-US" sz="24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6172200" y="1752600"/>
            <a:ext cx="1905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Result Matrix</a:t>
            </a:r>
            <a:endParaRPr lang="en-US" sz="24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2819400" y="5715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Storage Cluster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bigger Transform &amp; All-Pairs experiments</a:t>
            </a:r>
          </a:p>
          <a:p>
            <a:r>
              <a:rPr lang="en-US" dirty="0" smtClean="0"/>
              <a:t>Using Condor to perform Automated Validation</a:t>
            </a:r>
          </a:p>
          <a:p>
            <a:r>
              <a:rPr lang="en-US" dirty="0" smtClean="0"/>
              <a:t>Extend the repository for other types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1013"/>
            <a:ext cx="125634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Cooperative Computing Lab</a:t>
            </a:r>
          </a:p>
          <a:p>
            <a:pPr lvl="1"/>
            <a:r>
              <a:rPr lang="en-US" dirty="0" smtClean="0">
                <a:hlinkClick r:id="rId2"/>
              </a:rPr>
              <a:t>http://www.cse.nd.edu/~ccl</a:t>
            </a:r>
            <a:endParaRPr lang="en-US" dirty="0" smtClean="0"/>
          </a:p>
          <a:p>
            <a:r>
              <a:rPr lang="en-US" dirty="0" err="1" smtClean="0"/>
              <a:t>BXGrid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http://bxgrid.cse.nd.edu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743200" y="3733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 Students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Chris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Moretti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 Yu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Deborah Thomas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Karen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Hollingswort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Tanya Peters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36576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Faculty: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Douglas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Thain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Patrick Flynn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38800" y="3733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Undergrads &amp; Staff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Mike Kelly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Rory Carmichael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Mark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Pasquier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Christopher Lyon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Diane Wright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Facial recognition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Iris recognition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05000"/>
            <a:ext cx="1282622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1219200" cy="162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267200" y="4038600"/>
            <a:ext cx="1447800" cy="108373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9624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r>
              <a:rPr lang="en-US" b="1" dirty="0" smtClean="0"/>
              <a:t>Computer Vision Research Laboratory</a:t>
            </a:r>
          </a:p>
          <a:p>
            <a:endParaRPr lang="en-US" dirty="0"/>
          </a:p>
        </p:txBody>
      </p:sp>
      <p:pic>
        <p:nvPicPr>
          <p:cNvPr id="1027" name="Picture 3" descr="C:\Documents and Settings\TeamTrak\Local Settings\Temporary Internet Files\Content.IE5\8S9O3IYS\MCj043386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495800"/>
            <a:ext cx="762000" cy="762000"/>
          </a:xfrm>
          <a:prstGeom prst="rect">
            <a:avLst/>
          </a:prstGeom>
          <a:noFill/>
        </p:spPr>
      </p:pic>
      <p:pic>
        <p:nvPicPr>
          <p:cNvPr id="1028" name="Picture 4" descr="C:\Documents and Settings\TeamTrak\Local Settings\Temporary Internet Files\Content.IE5\TD9ARB16\MCj039683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429000"/>
            <a:ext cx="904051" cy="685800"/>
          </a:xfrm>
          <a:prstGeom prst="rect">
            <a:avLst/>
          </a:prstGeom>
          <a:noFill/>
        </p:spPr>
      </p:pic>
      <p:pic>
        <p:nvPicPr>
          <p:cNvPr id="1029" name="Picture 5" descr="C:\Documents and Settings\TeamTrak\Local Settings\Temporary Internet Files\Content.IE5\8S9O3IYS\MCj042417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5675" y="2362200"/>
            <a:ext cx="568325" cy="775498"/>
          </a:xfrm>
          <a:prstGeom prst="rect">
            <a:avLst/>
          </a:prstGeom>
          <a:noFill/>
        </p:spPr>
      </p:pic>
      <p:pic>
        <p:nvPicPr>
          <p:cNvPr id="1030" name="Picture 6" descr="C:\Documents and Settings\TeamTrak\Local Settings\Temporary Internet Files\Content.IE5\BWIW9DS0\MCj0424172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429000"/>
            <a:ext cx="533009" cy="838200"/>
          </a:xfrm>
          <a:prstGeom prst="rect">
            <a:avLst/>
          </a:prstGeom>
          <a:noFill/>
        </p:spPr>
      </p:pic>
      <p:pic>
        <p:nvPicPr>
          <p:cNvPr id="9" name="Picture 5" descr="C:\Documents and Settings\TeamTrak\Local Settings\Temporary Internet Files\Content.IE5\8S9O3IYS\MCj0424170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568325" cy="775498"/>
          </a:xfrm>
          <a:prstGeom prst="rect">
            <a:avLst/>
          </a:prstGeom>
          <a:noFill/>
        </p:spPr>
      </p:pic>
      <p:sp>
        <p:nvSpPr>
          <p:cNvPr id="10" name="Striped Right Arrow 9"/>
          <p:cNvSpPr/>
          <p:nvPr/>
        </p:nvSpPr>
        <p:spPr>
          <a:xfrm>
            <a:off x="1600200" y="27432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>
            <a:off x="1524000" y="38100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1600200" y="48006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>
            <a:off x="3124200" y="26670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riped Right Arrow 13"/>
          <p:cNvSpPr/>
          <p:nvPr/>
        </p:nvSpPr>
        <p:spPr>
          <a:xfrm>
            <a:off x="3124200" y="38100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>
            <a:off x="3048000" y="4800600"/>
            <a:ext cx="685800" cy="76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925249" y="2362200"/>
            <a:ext cx="912501" cy="68304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129906" y="3200400"/>
            <a:ext cx="60796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Documents and Settings\TeamTrak\Local Settings\Temporary Internet Files\Content.IE5\KGYF0N3G\MCj0398475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514600"/>
            <a:ext cx="690682" cy="762000"/>
          </a:xfrm>
          <a:prstGeom prst="rect">
            <a:avLst/>
          </a:prstGeom>
          <a:noFill/>
        </p:spPr>
      </p:pic>
      <p:pic>
        <p:nvPicPr>
          <p:cNvPr id="19" name="Picture 18" descr="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0" y="4267200"/>
            <a:ext cx="1466849" cy="1091609"/>
          </a:xfrm>
          <a:prstGeom prst="rect">
            <a:avLst/>
          </a:prstGeo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2362200" cy="1768196"/>
          </a:xfrm>
          <a:prstGeom prst="rect">
            <a:avLst/>
          </a:prstGeom>
          <a:noFill/>
        </p:spPr>
      </p:pic>
      <p:pic>
        <p:nvPicPr>
          <p:cNvPr id="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752600"/>
            <a:ext cx="2362200" cy="1768196"/>
          </a:xfrm>
          <a:prstGeom prst="rect">
            <a:avLst/>
          </a:prstGeom>
          <a:noFill/>
        </p:spPr>
      </p:pic>
      <p:pic>
        <p:nvPicPr>
          <p:cNvPr id="8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3505200"/>
            <a:ext cx="2362200" cy="1768196"/>
          </a:xfrm>
          <a:prstGeom prst="rect">
            <a:avLst/>
          </a:prstGeom>
          <a:noFill/>
        </p:spPr>
      </p:pic>
      <p:pic>
        <p:nvPicPr>
          <p:cNvPr id="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0"/>
            <a:ext cx="2362200" cy="1768196"/>
          </a:xfrm>
          <a:prstGeom prst="rect">
            <a:avLst/>
          </a:prstGeom>
          <a:noFill/>
        </p:spPr>
      </p:pic>
      <p:pic>
        <p:nvPicPr>
          <p:cNvPr id="1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1752600"/>
            <a:ext cx="2362200" cy="1768196"/>
          </a:xfrm>
          <a:prstGeom prst="rect">
            <a:avLst/>
          </a:prstGeom>
          <a:noFill/>
        </p:spPr>
      </p:pic>
      <p:pic>
        <p:nvPicPr>
          <p:cNvPr id="1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3505200"/>
            <a:ext cx="2362200" cy="1768196"/>
          </a:xfrm>
          <a:prstGeom prst="rect">
            <a:avLst/>
          </a:prstGeom>
          <a:noFill/>
        </p:spPr>
      </p:pic>
      <p:pic>
        <p:nvPicPr>
          <p:cNvPr id="1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0"/>
            <a:ext cx="2362200" cy="1768196"/>
          </a:xfrm>
          <a:prstGeom prst="rect">
            <a:avLst/>
          </a:prstGeom>
          <a:noFill/>
        </p:spPr>
      </p:pic>
      <p:pic>
        <p:nvPicPr>
          <p:cNvPr id="1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1752600"/>
            <a:ext cx="2362200" cy="1768196"/>
          </a:xfrm>
          <a:prstGeom prst="rect">
            <a:avLst/>
          </a:prstGeom>
          <a:noFill/>
        </p:spPr>
      </p:pic>
      <p:pic>
        <p:nvPicPr>
          <p:cNvPr id="14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3505200"/>
            <a:ext cx="2362200" cy="1768196"/>
          </a:xfrm>
          <a:prstGeom prst="rect">
            <a:avLst/>
          </a:prstGeom>
          <a:noFill/>
        </p:spPr>
      </p:pic>
      <p:pic>
        <p:nvPicPr>
          <p:cNvPr id="15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0"/>
            <a:ext cx="2362200" cy="1768196"/>
          </a:xfrm>
          <a:prstGeom prst="rect">
            <a:avLst/>
          </a:prstGeom>
          <a:noFill/>
        </p:spPr>
      </p:pic>
      <p:pic>
        <p:nvPicPr>
          <p:cNvPr id="16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1752600"/>
            <a:ext cx="2362200" cy="1768196"/>
          </a:xfrm>
          <a:prstGeom prst="rect">
            <a:avLst/>
          </a:prstGeom>
          <a:noFill/>
        </p:spPr>
      </p:pic>
      <p:pic>
        <p:nvPicPr>
          <p:cNvPr id="17" name="Picture 16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3505200"/>
            <a:ext cx="2362200" cy="1768196"/>
          </a:xfrm>
          <a:prstGeom prst="rect">
            <a:avLst/>
          </a:prstGeom>
          <a:noFill/>
        </p:spPr>
      </p:pic>
      <p:pic>
        <p:nvPicPr>
          <p:cNvPr id="18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0"/>
            <a:ext cx="2362200" cy="1768196"/>
          </a:xfrm>
          <a:prstGeom prst="rect">
            <a:avLst/>
          </a:prstGeom>
          <a:noFill/>
        </p:spPr>
      </p:pic>
      <p:pic>
        <p:nvPicPr>
          <p:cNvPr id="1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1752600"/>
            <a:ext cx="2362200" cy="1768196"/>
          </a:xfrm>
          <a:prstGeom prst="rect">
            <a:avLst/>
          </a:prstGeom>
          <a:noFill/>
        </p:spPr>
      </p:pic>
      <p:pic>
        <p:nvPicPr>
          <p:cNvPr id="2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3505200"/>
            <a:ext cx="2362200" cy="1768196"/>
          </a:xfrm>
          <a:prstGeom prst="rect">
            <a:avLst/>
          </a:prstGeom>
          <a:noFill/>
        </p:spPr>
      </p:pic>
      <p:pic>
        <p:nvPicPr>
          <p:cNvPr id="2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0"/>
            <a:ext cx="2362200" cy="1768196"/>
          </a:xfrm>
          <a:prstGeom prst="rect">
            <a:avLst/>
          </a:prstGeom>
          <a:noFill/>
        </p:spPr>
      </p:pic>
      <p:pic>
        <p:nvPicPr>
          <p:cNvPr id="2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1752600"/>
            <a:ext cx="2362200" cy="1768196"/>
          </a:xfrm>
          <a:prstGeom prst="rect">
            <a:avLst/>
          </a:prstGeom>
          <a:noFill/>
        </p:spPr>
      </p:pic>
      <p:pic>
        <p:nvPicPr>
          <p:cNvPr id="2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3505200"/>
            <a:ext cx="2362200" cy="1768196"/>
          </a:xfrm>
          <a:prstGeom prst="rect">
            <a:avLst/>
          </a:prstGeom>
          <a:noFill/>
        </p:spPr>
      </p:pic>
      <p:pic>
        <p:nvPicPr>
          <p:cNvPr id="24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5257800"/>
            <a:ext cx="2362200" cy="1768196"/>
          </a:xfrm>
          <a:prstGeom prst="rect">
            <a:avLst/>
          </a:prstGeom>
          <a:noFill/>
        </p:spPr>
      </p:pic>
      <p:pic>
        <p:nvPicPr>
          <p:cNvPr id="25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7010400"/>
            <a:ext cx="2362200" cy="1768196"/>
          </a:xfrm>
          <a:prstGeom prst="rect">
            <a:avLst/>
          </a:prstGeom>
          <a:noFill/>
        </p:spPr>
      </p:pic>
      <p:pic>
        <p:nvPicPr>
          <p:cNvPr id="26" name="Picture 25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8763000"/>
            <a:ext cx="2362200" cy="1768196"/>
          </a:xfrm>
          <a:prstGeom prst="rect">
            <a:avLst/>
          </a:prstGeom>
          <a:noFill/>
        </p:spPr>
      </p:pic>
      <p:pic>
        <p:nvPicPr>
          <p:cNvPr id="2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5257800"/>
            <a:ext cx="2362200" cy="1768196"/>
          </a:xfrm>
          <a:prstGeom prst="rect">
            <a:avLst/>
          </a:prstGeom>
          <a:noFill/>
        </p:spPr>
      </p:pic>
      <p:pic>
        <p:nvPicPr>
          <p:cNvPr id="28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7010400"/>
            <a:ext cx="2362200" cy="1768196"/>
          </a:xfrm>
          <a:prstGeom prst="rect">
            <a:avLst/>
          </a:prstGeom>
          <a:noFill/>
        </p:spPr>
      </p:pic>
      <p:pic>
        <p:nvPicPr>
          <p:cNvPr id="2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62200" y="8763000"/>
            <a:ext cx="2362200" cy="1768196"/>
          </a:xfrm>
          <a:prstGeom prst="rect">
            <a:avLst/>
          </a:prstGeom>
          <a:noFill/>
        </p:spPr>
      </p:pic>
      <p:pic>
        <p:nvPicPr>
          <p:cNvPr id="3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5257800"/>
            <a:ext cx="2362200" cy="1768196"/>
          </a:xfrm>
          <a:prstGeom prst="rect">
            <a:avLst/>
          </a:prstGeom>
          <a:noFill/>
        </p:spPr>
      </p:pic>
      <p:pic>
        <p:nvPicPr>
          <p:cNvPr id="3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7010400"/>
            <a:ext cx="2362200" cy="1768196"/>
          </a:xfrm>
          <a:prstGeom prst="rect">
            <a:avLst/>
          </a:prstGeom>
          <a:noFill/>
        </p:spPr>
      </p:pic>
      <p:pic>
        <p:nvPicPr>
          <p:cNvPr id="32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24400" y="8763000"/>
            <a:ext cx="2362200" cy="1768196"/>
          </a:xfrm>
          <a:prstGeom prst="rect">
            <a:avLst/>
          </a:prstGeom>
          <a:noFill/>
        </p:spPr>
      </p:pic>
      <p:pic>
        <p:nvPicPr>
          <p:cNvPr id="33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5257800"/>
            <a:ext cx="2362200" cy="1768196"/>
          </a:xfrm>
          <a:prstGeom prst="rect">
            <a:avLst/>
          </a:prstGeom>
          <a:noFill/>
        </p:spPr>
      </p:pic>
      <p:pic>
        <p:nvPicPr>
          <p:cNvPr id="34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7010400"/>
            <a:ext cx="2362200" cy="1768196"/>
          </a:xfrm>
          <a:prstGeom prst="rect">
            <a:avLst/>
          </a:prstGeom>
          <a:noFill/>
        </p:spPr>
      </p:pic>
      <p:pic>
        <p:nvPicPr>
          <p:cNvPr id="35" name="Picture 34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86600" y="8763000"/>
            <a:ext cx="2362200" cy="1768196"/>
          </a:xfrm>
          <a:prstGeom prst="rect">
            <a:avLst/>
          </a:prstGeom>
          <a:noFill/>
        </p:spPr>
      </p:pic>
      <p:pic>
        <p:nvPicPr>
          <p:cNvPr id="36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5257800"/>
            <a:ext cx="2362200" cy="1768196"/>
          </a:xfrm>
          <a:prstGeom prst="rect">
            <a:avLst/>
          </a:prstGeom>
          <a:noFill/>
        </p:spPr>
      </p:pic>
      <p:pic>
        <p:nvPicPr>
          <p:cNvPr id="37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7010400"/>
            <a:ext cx="2362200" cy="1768196"/>
          </a:xfrm>
          <a:prstGeom prst="rect">
            <a:avLst/>
          </a:prstGeom>
          <a:noFill/>
        </p:spPr>
      </p:pic>
      <p:pic>
        <p:nvPicPr>
          <p:cNvPr id="38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448800" y="8763000"/>
            <a:ext cx="2362200" cy="1768196"/>
          </a:xfrm>
          <a:prstGeom prst="rect">
            <a:avLst/>
          </a:prstGeom>
          <a:noFill/>
        </p:spPr>
      </p:pic>
      <p:pic>
        <p:nvPicPr>
          <p:cNvPr id="39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5257800"/>
            <a:ext cx="2362200" cy="1768196"/>
          </a:xfrm>
          <a:prstGeom prst="rect">
            <a:avLst/>
          </a:prstGeom>
          <a:noFill/>
        </p:spPr>
      </p:pic>
      <p:pic>
        <p:nvPicPr>
          <p:cNvPr id="40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7010400"/>
            <a:ext cx="2362200" cy="1768196"/>
          </a:xfrm>
          <a:prstGeom prst="rect">
            <a:avLst/>
          </a:prstGeom>
          <a:noFill/>
        </p:spPr>
      </p:pic>
      <p:pic>
        <p:nvPicPr>
          <p:cNvPr id="41" name="Picture 7" descr="C:\Documents and Settings\TeamTrak\Local Settings\Temporary Internet Files\Content.IE5\OPE7OP2B\MPj04373780000[1]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11000" y="8763000"/>
            <a:ext cx="2362200" cy="176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Biometric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953000" cy="4419599"/>
          </a:xfrm>
        </p:spPr>
        <p:txBody>
          <a:bodyPr/>
          <a:lstStyle/>
          <a:p>
            <a:r>
              <a:rPr lang="en-US" b="1" dirty="0" smtClean="0"/>
              <a:t>Now what?</a:t>
            </a:r>
          </a:p>
          <a:p>
            <a:pPr lvl="1"/>
            <a:r>
              <a:rPr lang="en-US" sz="2400" dirty="0" smtClean="0"/>
              <a:t>I have collected 100,000 irises.</a:t>
            </a:r>
          </a:p>
          <a:p>
            <a:pPr lvl="1"/>
            <a:r>
              <a:rPr lang="en-US" sz="2400" dirty="0" smtClean="0"/>
              <a:t>I have an algorithm to compare 2 irises</a:t>
            </a:r>
          </a:p>
          <a:p>
            <a:pPr lvl="1"/>
            <a:r>
              <a:rPr lang="en-US" sz="2400" dirty="0" smtClean="0"/>
              <a:t>I want evaluate my algorithm by comparing only brown irises</a:t>
            </a:r>
          </a:p>
          <a:p>
            <a:pPr lvl="1"/>
            <a:r>
              <a:rPr lang="en-US" sz="2400" dirty="0" smtClean="0"/>
              <a:t>First, I need to convert raw iris images to iris codes</a:t>
            </a:r>
          </a:p>
          <a:p>
            <a:pPr lvl="1"/>
            <a:r>
              <a:rPr lang="en-US" sz="2400" dirty="0" smtClean="0"/>
              <a:t>But I need to find all brown irises</a:t>
            </a:r>
          </a:p>
          <a:p>
            <a:endParaRPr lang="en-US" dirty="0"/>
          </a:p>
        </p:txBody>
      </p:sp>
      <p:pic>
        <p:nvPicPr>
          <p:cNvPr id="21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05000"/>
            <a:ext cx="513868" cy="1016725"/>
          </a:xfrm>
          <a:prstGeom prst="rect">
            <a:avLst/>
          </a:prstGeom>
          <a:noFill/>
        </p:spPr>
      </p:pic>
      <p:pic>
        <p:nvPicPr>
          <p:cNvPr id="22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057400"/>
            <a:ext cx="513868" cy="1016725"/>
          </a:xfrm>
          <a:prstGeom prst="rect">
            <a:avLst/>
          </a:prstGeom>
          <a:noFill/>
        </p:spPr>
      </p:pic>
      <p:pic>
        <p:nvPicPr>
          <p:cNvPr id="23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09800"/>
            <a:ext cx="513868" cy="1016725"/>
          </a:xfrm>
          <a:prstGeom prst="rect">
            <a:avLst/>
          </a:prstGeom>
          <a:noFill/>
        </p:spPr>
      </p:pic>
      <p:pic>
        <p:nvPicPr>
          <p:cNvPr id="24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362200"/>
            <a:ext cx="513868" cy="1016725"/>
          </a:xfrm>
          <a:prstGeom prst="rect">
            <a:avLst/>
          </a:prstGeom>
          <a:noFill/>
        </p:spPr>
      </p:pic>
      <p:pic>
        <p:nvPicPr>
          <p:cNvPr id="25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514600"/>
            <a:ext cx="513868" cy="1016725"/>
          </a:xfrm>
          <a:prstGeom prst="rect">
            <a:avLst/>
          </a:prstGeom>
          <a:noFill/>
        </p:spPr>
      </p:pic>
      <p:pic>
        <p:nvPicPr>
          <p:cNvPr id="26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667000"/>
            <a:ext cx="513868" cy="1016725"/>
          </a:xfrm>
          <a:prstGeom prst="rect">
            <a:avLst/>
          </a:prstGeom>
          <a:noFill/>
        </p:spPr>
      </p:pic>
      <p:pic>
        <p:nvPicPr>
          <p:cNvPr id="27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332" y="1878875"/>
            <a:ext cx="513868" cy="1016725"/>
          </a:xfrm>
          <a:prstGeom prst="rect">
            <a:avLst/>
          </a:prstGeom>
          <a:noFill/>
        </p:spPr>
      </p:pic>
      <p:pic>
        <p:nvPicPr>
          <p:cNvPr id="28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732" y="2031275"/>
            <a:ext cx="513868" cy="1016725"/>
          </a:xfrm>
          <a:prstGeom prst="rect">
            <a:avLst/>
          </a:prstGeom>
          <a:noFill/>
        </p:spPr>
      </p:pic>
      <p:pic>
        <p:nvPicPr>
          <p:cNvPr id="29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132" y="2183675"/>
            <a:ext cx="513868" cy="1016725"/>
          </a:xfrm>
          <a:prstGeom prst="rect">
            <a:avLst/>
          </a:prstGeom>
          <a:noFill/>
        </p:spPr>
      </p:pic>
      <p:pic>
        <p:nvPicPr>
          <p:cNvPr id="30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532" y="2336075"/>
            <a:ext cx="513868" cy="1016725"/>
          </a:xfrm>
          <a:prstGeom prst="rect">
            <a:avLst/>
          </a:prstGeom>
          <a:noFill/>
        </p:spPr>
      </p:pic>
      <p:pic>
        <p:nvPicPr>
          <p:cNvPr id="31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932" y="2488475"/>
            <a:ext cx="513868" cy="1016725"/>
          </a:xfrm>
          <a:prstGeom prst="rect">
            <a:avLst/>
          </a:prstGeom>
          <a:noFill/>
        </p:spPr>
      </p:pic>
      <p:pic>
        <p:nvPicPr>
          <p:cNvPr id="32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332" y="2640875"/>
            <a:ext cx="513868" cy="1016725"/>
          </a:xfrm>
          <a:prstGeom prst="rect">
            <a:avLst/>
          </a:prstGeom>
          <a:noFill/>
        </p:spPr>
      </p:pic>
      <p:pic>
        <p:nvPicPr>
          <p:cNvPr id="33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564675"/>
            <a:ext cx="513868" cy="1016725"/>
          </a:xfrm>
          <a:prstGeom prst="rect">
            <a:avLst/>
          </a:prstGeom>
          <a:noFill/>
        </p:spPr>
      </p:pic>
      <p:pic>
        <p:nvPicPr>
          <p:cNvPr id="34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717075"/>
            <a:ext cx="513868" cy="1016725"/>
          </a:xfrm>
          <a:prstGeom prst="rect">
            <a:avLst/>
          </a:prstGeom>
          <a:noFill/>
        </p:spPr>
      </p:pic>
      <p:pic>
        <p:nvPicPr>
          <p:cNvPr id="35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69475"/>
            <a:ext cx="513868" cy="1016725"/>
          </a:xfrm>
          <a:prstGeom prst="rect">
            <a:avLst/>
          </a:prstGeom>
          <a:noFill/>
        </p:spPr>
      </p:pic>
      <p:pic>
        <p:nvPicPr>
          <p:cNvPr id="36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021875"/>
            <a:ext cx="513868" cy="1016725"/>
          </a:xfrm>
          <a:prstGeom prst="rect">
            <a:avLst/>
          </a:prstGeom>
          <a:noFill/>
        </p:spPr>
      </p:pic>
      <p:pic>
        <p:nvPicPr>
          <p:cNvPr id="37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74275"/>
            <a:ext cx="513868" cy="1016725"/>
          </a:xfrm>
          <a:prstGeom prst="rect">
            <a:avLst/>
          </a:prstGeom>
          <a:noFill/>
        </p:spPr>
      </p:pic>
      <p:pic>
        <p:nvPicPr>
          <p:cNvPr id="38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326675"/>
            <a:ext cx="513868" cy="1016725"/>
          </a:xfrm>
          <a:prstGeom prst="rect">
            <a:avLst/>
          </a:prstGeom>
          <a:noFill/>
        </p:spPr>
      </p:pic>
      <p:pic>
        <p:nvPicPr>
          <p:cNvPr id="39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2332" y="3631475"/>
            <a:ext cx="513868" cy="1016725"/>
          </a:xfrm>
          <a:prstGeom prst="rect">
            <a:avLst/>
          </a:prstGeom>
          <a:noFill/>
        </p:spPr>
      </p:pic>
      <p:pic>
        <p:nvPicPr>
          <p:cNvPr id="40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732" y="3783875"/>
            <a:ext cx="513868" cy="1016725"/>
          </a:xfrm>
          <a:prstGeom prst="rect">
            <a:avLst/>
          </a:prstGeom>
          <a:noFill/>
        </p:spPr>
      </p:pic>
      <p:pic>
        <p:nvPicPr>
          <p:cNvPr id="41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132" y="3936275"/>
            <a:ext cx="513868" cy="1016725"/>
          </a:xfrm>
          <a:prstGeom prst="rect">
            <a:avLst/>
          </a:prstGeom>
          <a:noFill/>
        </p:spPr>
      </p:pic>
      <p:pic>
        <p:nvPicPr>
          <p:cNvPr id="42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9532" y="4088675"/>
            <a:ext cx="513868" cy="1016725"/>
          </a:xfrm>
          <a:prstGeom prst="rect">
            <a:avLst/>
          </a:prstGeom>
          <a:noFill/>
        </p:spPr>
      </p:pic>
      <p:pic>
        <p:nvPicPr>
          <p:cNvPr id="43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932" y="4241075"/>
            <a:ext cx="513868" cy="1016725"/>
          </a:xfrm>
          <a:prstGeom prst="rect">
            <a:avLst/>
          </a:prstGeom>
          <a:noFill/>
        </p:spPr>
      </p:pic>
      <p:pic>
        <p:nvPicPr>
          <p:cNvPr id="44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4332" y="4393475"/>
            <a:ext cx="513868" cy="1016725"/>
          </a:xfrm>
          <a:prstGeom prst="rect">
            <a:avLst/>
          </a:prstGeom>
          <a:noFill/>
        </p:spPr>
      </p:pic>
      <p:pic>
        <p:nvPicPr>
          <p:cNvPr id="45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6132" y="4545875"/>
            <a:ext cx="513868" cy="1016725"/>
          </a:xfrm>
          <a:prstGeom prst="rect">
            <a:avLst/>
          </a:prstGeom>
          <a:noFill/>
        </p:spPr>
      </p:pic>
      <p:pic>
        <p:nvPicPr>
          <p:cNvPr id="46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532" y="4698275"/>
            <a:ext cx="513868" cy="1016725"/>
          </a:xfrm>
          <a:prstGeom prst="rect">
            <a:avLst/>
          </a:prstGeom>
          <a:noFill/>
        </p:spPr>
      </p:pic>
      <p:pic>
        <p:nvPicPr>
          <p:cNvPr id="47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932" y="4850675"/>
            <a:ext cx="513868" cy="1016725"/>
          </a:xfrm>
          <a:prstGeom prst="rect">
            <a:avLst/>
          </a:prstGeom>
          <a:noFill/>
        </p:spPr>
      </p:pic>
      <p:pic>
        <p:nvPicPr>
          <p:cNvPr id="48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3332" y="5003075"/>
            <a:ext cx="513868" cy="1016725"/>
          </a:xfrm>
          <a:prstGeom prst="rect">
            <a:avLst/>
          </a:prstGeom>
          <a:noFill/>
        </p:spPr>
      </p:pic>
      <p:pic>
        <p:nvPicPr>
          <p:cNvPr id="49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732" y="5155475"/>
            <a:ext cx="513868" cy="1016725"/>
          </a:xfrm>
          <a:prstGeom prst="rect">
            <a:avLst/>
          </a:prstGeom>
          <a:noFill/>
        </p:spPr>
      </p:pic>
      <p:pic>
        <p:nvPicPr>
          <p:cNvPr id="50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8132" y="5307875"/>
            <a:ext cx="513868" cy="1016725"/>
          </a:xfrm>
          <a:prstGeom prst="rect">
            <a:avLst/>
          </a:prstGeom>
          <a:noFill/>
        </p:spPr>
      </p:pic>
      <p:pic>
        <p:nvPicPr>
          <p:cNvPr id="51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724400"/>
            <a:ext cx="513868" cy="1016725"/>
          </a:xfrm>
          <a:prstGeom prst="rect">
            <a:avLst/>
          </a:prstGeom>
          <a:noFill/>
        </p:spPr>
      </p:pic>
      <p:pic>
        <p:nvPicPr>
          <p:cNvPr id="52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76800"/>
            <a:ext cx="513868" cy="1016725"/>
          </a:xfrm>
          <a:prstGeom prst="rect">
            <a:avLst/>
          </a:prstGeom>
          <a:noFill/>
        </p:spPr>
      </p:pic>
      <p:pic>
        <p:nvPicPr>
          <p:cNvPr id="53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029200"/>
            <a:ext cx="513868" cy="1016725"/>
          </a:xfrm>
          <a:prstGeom prst="rect">
            <a:avLst/>
          </a:prstGeom>
          <a:noFill/>
        </p:spPr>
      </p:pic>
      <p:pic>
        <p:nvPicPr>
          <p:cNvPr id="54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81600"/>
            <a:ext cx="513868" cy="1016725"/>
          </a:xfrm>
          <a:prstGeom prst="rect">
            <a:avLst/>
          </a:prstGeom>
          <a:noFill/>
        </p:spPr>
      </p:pic>
      <p:pic>
        <p:nvPicPr>
          <p:cNvPr id="55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334000"/>
            <a:ext cx="513868" cy="1016725"/>
          </a:xfrm>
          <a:prstGeom prst="rect">
            <a:avLst/>
          </a:prstGeom>
          <a:noFill/>
        </p:spPr>
      </p:pic>
      <p:pic>
        <p:nvPicPr>
          <p:cNvPr id="56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486400"/>
            <a:ext cx="513868" cy="1016725"/>
          </a:xfrm>
          <a:prstGeom prst="rect">
            <a:avLst/>
          </a:prstGeom>
          <a:noFill/>
        </p:spPr>
      </p:pic>
      <p:pic>
        <p:nvPicPr>
          <p:cNvPr id="57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732" y="3555275"/>
            <a:ext cx="513868" cy="1016725"/>
          </a:xfrm>
          <a:prstGeom prst="rect">
            <a:avLst/>
          </a:prstGeom>
          <a:noFill/>
        </p:spPr>
      </p:pic>
      <p:pic>
        <p:nvPicPr>
          <p:cNvPr id="58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9132" y="3707675"/>
            <a:ext cx="513868" cy="1016725"/>
          </a:xfrm>
          <a:prstGeom prst="rect">
            <a:avLst/>
          </a:prstGeom>
          <a:noFill/>
        </p:spPr>
      </p:pic>
      <p:pic>
        <p:nvPicPr>
          <p:cNvPr id="59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1532" y="3860075"/>
            <a:ext cx="513868" cy="1016725"/>
          </a:xfrm>
          <a:prstGeom prst="rect">
            <a:avLst/>
          </a:prstGeom>
          <a:noFill/>
        </p:spPr>
      </p:pic>
      <p:pic>
        <p:nvPicPr>
          <p:cNvPr id="60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3932" y="4012475"/>
            <a:ext cx="513868" cy="1016725"/>
          </a:xfrm>
          <a:prstGeom prst="rect">
            <a:avLst/>
          </a:prstGeom>
          <a:noFill/>
        </p:spPr>
      </p:pic>
      <p:pic>
        <p:nvPicPr>
          <p:cNvPr id="61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332" y="4164875"/>
            <a:ext cx="513868" cy="1016725"/>
          </a:xfrm>
          <a:prstGeom prst="rect">
            <a:avLst/>
          </a:prstGeom>
          <a:noFill/>
        </p:spPr>
      </p:pic>
      <p:pic>
        <p:nvPicPr>
          <p:cNvPr id="62" name="Picture 2" descr="C:\Documents and Settings\TeamTrak\Local Settings\Temporary Internet Files\Content.IE5\OPE7OP2B\MCj043524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8732" y="4317275"/>
            <a:ext cx="513868" cy="1016725"/>
          </a:xfrm>
          <a:prstGeom prst="rect">
            <a:avLst/>
          </a:prstGeom>
          <a:noFill/>
        </p:spPr>
      </p:pic>
      <p:pic>
        <p:nvPicPr>
          <p:cNvPr id="5" name="Picture 3" descr="C:\Documents and Settings\TeamTrak\Local Settings\Temporary Internet Files\Content.IE5\RJW9ABO7\MPj0433172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981456" cy="984268"/>
          </a:xfrm>
          <a:prstGeom prst="rect">
            <a:avLst/>
          </a:prstGeom>
          <a:noFill/>
        </p:spPr>
      </p:pic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BXGrid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Box 74"/>
          <p:cNvSpPr txBox="1">
            <a:spLocks noChangeArrowheads="1"/>
          </p:cNvSpPr>
          <p:nvPr/>
        </p:nvSpPr>
        <p:spPr bwMode="auto">
          <a:xfrm>
            <a:off x="304800" y="1538288"/>
            <a:ext cx="56489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How do I search for brown irises fast?</a:t>
            </a:r>
            <a:endParaRPr lang="en-US" sz="2800" dirty="0"/>
          </a:p>
        </p:txBody>
      </p:sp>
      <p:sp>
        <p:nvSpPr>
          <p:cNvPr id="5" name="Text Box 75"/>
          <p:cNvSpPr txBox="1">
            <a:spLocks noChangeArrowheads="1"/>
          </p:cNvSpPr>
          <p:nvPr/>
        </p:nvSpPr>
        <p:spPr bwMode="auto">
          <a:xfrm>
            <a:off x="381000" y="3367088"/>
            <a:ext cx="44078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Where do I store iris images?</a:t>
            </a:r>
            <a:endParaRPr lang="en-US" sz="2800" dirty="0"/>
          </a:p>
        </p:txBody>
      </p:sp>
      <p:sp>
        <p:nvSpPr>
          <p:cNvPr id="6" name="Text Box 76"/>
          <p:cNvSpPr txBox="1">
            <a:spLocks noChangeArrowheads="1"/>
          </p:cNvSpPr>
          <p:nvPr/>
        </p:nvSpPr>
        <p:spPr bwMode="auto">
          <a:xfrm>
            <a:off x="381000" y="5334000"/>
            <a:ext cx="4988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/>
              <a:t>How do I evaluate my algorithm?</a:t>
            </a:r>
            <a:endParaRPr lang="en-US" sz="2800" dirty="0"/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5867400" y="1752600"/>
            <a:ext cx="8382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DBMS</a:t>
            </a:r>
          </a:p>
        </p:txBody>
      </p:sp>
      <p:sp>
        <p:nvSpPr>
          <p:cNvPr id="8" name="AutoShape 85"/>
          <p:cNvSpPr>
            <a:spLocks noChangeArrowheads="1"/>
          </p:cNvSpPr>
          <p:nvPr/>
        </p:nvSpPr>
        <p:spPr bwMode="auto">
          <a:xfrm>
            <a:off x="5867400" y="35052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553200" y="35052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87"/>
          <p:cNvSpPr>
            <a:spLocks noChangeArrowheads="1"/>
          </p:cNvSpPr>
          <p:nvPr/>
        </p:nvSpPr>
        <p:spPr bwMode="auto">
          <a:xfrm>
            <a:off x="7239000" y="35052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88"/>
          <p:cNvSpPr>
            <a:spLocks noChangeArrowheads="1"/>
          </p:cNvSpPr>
          <p:nvPr/>
        </p:nvSpPr>
        <p:spPr bwMode="auto">
          <a:xfrm>
            <a:off x="7924800" y="35052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9"/>
          <p:cNvSpPr>
            <a:spLocks noChangeArrowheads="1"/>
          </p:cNvSpPr>
          <p:nvPr/>
        </p:nvSpPr>
        <p:spPr bwMode="auto">
          <a:xfrm>
            <a:off x="6781800" y="17526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90"/>
          <p:cNvSpPr>
            <a:spLocks noChangeArrowheads="1"/>
          </p:cNvSpPr>
          <p:nvPr/>
        </p:nvSpPr>
        <p:spPr bwMode="auto">
          <a:xfrm>
            <a:off x="7467600" y="17526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92"/>
          <p:cNvSpPr txBox="1">
            <a:spLocks noChangeArrowheads="1"/>
          </p:cNvSpPr>
          <p:nvPr/>
        </p:nvSpPr>
        <p:spPr bwMode="auto">
          <a:xfrm>
            <a:off x="5835650" y="1255713"/>
            <a:ext cx="2698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Relational Database (2x)</a:t>
            </a:r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5340350" y="3062288"/>
            <a:ext cx="304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Active Storage Cluster (16x)</a:t>
            </a:r>
          </a:p>
        </p:txBody>
      </p:sp>
      <p:sp>
        <p:nvSpPr>
          <p:cNvPr id="16" name="Rectangle 94"/>
          <p:cNvSpPr>
            <a:spLocks noChangeArrowheads="1"/>
          </p:cNvSpPr>
          <p:nvPr/>
        </p:nvSpPr>
        <p:spPr bwMode="auto">
          <a:xfrm>
            <a:off x="5562600" y="525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17" name="Text Box 95"/>
          <p:cNvSpPr txBox="1">
            <a:spLocks noChangeArrowheads="1"/>
          </p:cNvSpPr>
          <p:nvPr/>
        </p:nvSpPr>
        <p:spPr bwMode="auto">
          <a:xfrm>
            <a:off x="5835650" y="125571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Relational Database</a:t>
            </a:r>
          </a:p>
        </p:txBody>
      </p:sp>
      <p:sp>
        <p:nvSpPr>
          <p:cNvPr id="18" name="AutoShape 96"/>
          <p:cNvSpPr>
            <a:spLocks noChangeArrowheads="1"/>
          </p:cNvSpPr>
          <p:nvPr/>
        </p:nvSpPr>
        <p:spPr bwMode="auto">
          <a:xfrm>
            <a:off x="5181600" y="3505200"/>
            <a:ext cx="609600" cy="762000"/>
          </a:xfrm>
          <a:prstGeom prst="flowChartMagneticDisk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97"/>
          <p:cNvSpPr>
            <a:spLocks noChangeArrowheads="1"/>
          </p:cNvSpPr>
          <p:nvPr/>
        </p:nvSpPr>
        <p:spPr bwMode="auto">
          <a:xfrm>
            <a:off x="6248400" y="525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0" name="Rectangle 98"/>
          <p:cNvSpPr>
            <a:spLocks noChangeArrowheads="1"/>
          </p:cNvSpPr>
          <p:nvPr/>
        </p:nvSpPr>
        <p:spPr bwMode="auto">
          <a:xfrm>
            <a:off x="6934200" y="525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1" name="Rectangle 99"/>
          <p:cNvSpPr>
            <a:spLocks noChangeArrowheads="1"/>
          </p:cNvSpPr>
          <p:nvPr/>
        </p:nvSpPr>
        <p:spPr bwMode="auto">
          <a:xfrm>
            <a:off x="7620000" y="52578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2" name="Rectangle 100"/>
          <p:cNvSpPr>
            <a:spLocks noChangeArrowheads="1"/>
          </p:cNvSpPr>
          <p:nvPr/>
        </p:nvSpPr>
        <p:spPr bwMode="auto">
          <a:xfrm>
            <a:off x="5562600" y="5943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3" name="Rectangle 101"/>
          <p:cNvSpPr>
            <a:spLocks noChangeArrowheads="1"/>
          </p:cNvSpPr>
          <p:nvPr/>
        </p:nvSpPr>
        <p:spPr bwMode="auto">
          <a:xfrm>
            <a:off x="6248400" y="5943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6934200" y="5943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5" name="Rectangle 103"/>
          <p:cNvSpPr>
            <a:spLocks noChangeArrowheads="1"/>
          </p:cNvSpPr>
          <p:nvPr/>
        </p:nvSpPr>
        <p:spPr bwMode="auto">
          <a:xfrm>
            <a:off x="7620000" y="5943600"/>
            <a:ext cx="533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b="1"/>
              <a:t>CPU</a:t>
            </a:r>
          </a:p>
        </p:txBody>
      </p:sp>
      <p:sp>
        <p:nvSpPr>
          <p:cNvPr id="26" name="Text Box 104"/>
          <p:cNvSpPr txBox="1">
            <a:spLocks noChangeArrowheads="1"/>
          </p:cNvSpPr>
          <p:nvPr/>
        </p:nvSpPr>
        <p:spPr bwMode="auto">
          <a:xfrm>
            <a:off x="5791200" y="4738688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Condor Pool (500x)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 build="allAtOnce" animBg="1"/>
      <p:bldP spid="17" grpId="0"/>
      <p:bldP spid="18" grpId="0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4" grpId="0" build="allAtOnce" animBg="1"/>
      <p:bldP spid="25" grpId="0" build="allAtOnce" animBg="1"/>
      <p:bldP spid="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309563"/>
            <a:ext cx="74295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457200"/>
            <a:ext cx="86582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07F8-060C-47FC-91AD-0BA6B4BC4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539</Words>
  <Application>Microsoft Office PowerPoint</Application>
  <PresentationFormat>On-screen Show (4:3)</PresentationFormat>
  <Paragraphs>235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   BXGrid: A Data Repository and Computing Grid for Biometrics Research</vt:lpstr>
      <vt:lpstr>Overview</vt:lpstr>
      <vt:lpstr>Biometric Research</vt:lpstr>
      <vt:lpstr>Acquisition process</vt:lpstr>
      <vt:lpstr>Slide 5</vt:lpstr>
      <vt:lpstr>Biometric Research</vt:lpstr>
      <vt:lpstr>BXGrid</vt:lpstr>
      <vt:lpstr>Slide 8</vt:lpstr>
      <vt:lpstr>Slide 9</vt:lpstr>
      <vt:lpstr>Slide 10</vt:lpstr>
      <vt:lpstr>Slide 11</vt:lpstr>
      <vt:lpstr>Slide 12</vt:lpstr>
      <vt:lpstr>Workflow Abstractions</vt:lpstr>
      <vt:lpstr>Transform Abstraction</vt:lpstr>
      <vt:lpstr>Slide 15</vt:lpstr>
      <vt:lpstr>Slide 16</vt:lpstr>
      <vt:lpstr>Result</vt:lpstr>
      <vt:lpstr>Slide 18</vt:lpstr>
      <vt:lpstr>Transform Summary</vt:lpstr>
      <vt:lpstr>AllPairs Abstraction</vt:lpstr>
      <vt:lpstr>AllPairs Result</vt:lpstr>
      <vt:lpstr>ROC Cruve</vt:lpstr>
      <vt:lpstr>Workflow Summary</vt:lpstr>
      <vt:lpstr>Future Works</vt:lpstr>
      <vt:lpstr>Slide 25</vt:lpstr>
      <vt:lpstr>Acknowledgments</vt:lpstr>
      <vt:lpstr>Question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BXGrid: A Data Repository and Computing Grid for Biometrics Research</dc:title>
  <dc:creator>TeamTrak</dc:creator>
  <cp:lastModifiedBy>TeamTrak</cp:lastModifiedBy>
  <cp:revision>124</cp:revision>
  <dcterms:created xsi:type="dcterms:W3CDTF">2009-04-15T15:46:32Z</dcterms:created>
  <dcterms:modified xsi:type="dcterms:W3CDTF">2009-04-21T11:48:40Z</dcterms:modified>
</cp:coreProperties>
</file>