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charts/chart1.xml" ContentType="application/vnd.openxmlformats-officedocument.drawingml.chart+xml"/>
  <Override PartName="/ppt/tags/tag26.xml" ContentType="application/vnd.openxmlformats-officedocument.presentationml.tags+xml"/>
  <Override PartName="/ppt/charts/chart2.xml" ContentType="application/vnd.openxmlformats-officedocument.drawingml.chart+xml"/>
  <Override PartName="/ppt/tags/tag27.xml" ContentType="application/vnd.openxmlformats-officedocument.presentationml.tag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tags/tag28.xml" ContentType="application/vnd.openxmlformats-officedocument.presentationml.tags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4" r:id="rId16"/>
    <p:sldId id="275" r:id="rId17"/>
    <p:sldId id="288" r:id="rId18"/>
    <p:sldId id="277" r:id="rId19"/>
    <p:sldId id="278" r:id="rId20"/>
    <p:sldId id="281" r:id="rId21"/>
    <p:sldId id="279" r:id="rId22"/>
    <p:sldId id="280" r:id="rId23"/>
    <p:sldId id="282" r:id="rId24"/>
    <p:sldId id="283" r:id="rId25"/>
    <p:sldId id="286" r:id="rId26"/>
    <p:sldId id="285" r:id="rId27"/>
    <p:sldId id="287" r:id="rId28"/>
    <p:sldId id="290" r:id="rId29"/>
    <p:sldId id="289" r:id="rId30"/>
    <p:sldId id="292" r:id="rId31"/>
    <p:sldId id="293" r:id="rId32"/>
    <p:sldId id="299" r:id="rId33"/>
    <p:sldId id="309" r:id="rId34"/>
    <p:sldId id="310" r:id="rId35"/>
    <p:sldId id="311" r:id="rId36"/>
    <p:sldId id="301" r:id="rId37"/>
    <p:sldId id="302" r:id="rId38"/>
    <p:sldId id="300" r:id="rId39"/>
    <p:sldId id="295" r:id="rId40"/>
    <p:sldId id="296" r:id="rId41"/>
    <p:sldId id="297" r:id="rId42"/>
    <p:sldId id="298" r:id="rId43"/>
    <p:sldId id="303" r:id="rId44"/>
    <p:sldId id="304" r:id="rId45"/>
    <p:sldId id="305" r:id="rId46"/>
    <p:sldId id="306" r:id="rId47"/>
    <p:sldId id="307" r:id="rId48"/>
    <p:sldId id="308" r:id="rId49"/>
    <p:sldId id="313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tableStyles" Target="tableStyles.xml"/><Relationship Id="rId35" Type="http://schemas.openxmlformats.org/officeDocument/2006/relationships/slide" Target="slides/slide34.xml"/><Relationship Id="rId51" Type="http://schemas.openxmlformats.org/officeDocument/2006/relationships/notesMaster" Target="notesMasters/notesMaster1.xml"/><Relationship Id="rId55" Type="http://schemas.openxmlformats.org/officeDocument/2006/relationships/viewProps" Target="viewProp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theme" Target="theme/theme1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handoutMaster" Target="handoutMasters/handoutMaster1.xml"/><Relationship Id="rId54" Type="http://schemas.openxmlformats.org/officeDocument/2006/relationships/presProps" Target="presProp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printerSettings" Target="printerSettings/printerSettings1.bin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dirty="0" smtClean="0"/>
              <a:t>Performance in micro and macro benchmarks</a:t>
            </a:r>
          </a:p>
        </c:rich>
      </c:tx>
      <c:layout>
        <c:manualLayout>
          <c:xMode val="edge"/>
          <c:yMode val="edge"/>
          <c:x val="0.154254967343493"/>
          <c:y val="0.054952473969535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85620570771246"/>
          <c:y val="0.332269881094352"/>
          <c:w val="0.899466878987079"/>
          <c:h val="0.518056254727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ext2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SeqWrite</c:v>
                </c:pt>
                <c:pt idx="1">
                  <c:v>RandWrite</c:v>
                </c:pt>
                <c:pt idx="2">
                  <c:v>File Create</c:v>
                </c:pt>
                <c:pt idx="3">
                  <c:v>Varmail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NoFS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SeqWrite</c:v>
                </c:pt>
                <c:pt idx="1">
                  <c:v>RandWrite</c:v>
                </c:pt>
                <c:pt idx="2">
                  <c:v>File Create</c:v>
                </c:pt>
                <c:pt idx="3">
                  <c:v>Varmail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0.989711934156379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ext3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SeqWrite</c:v>
                </c:pt>
                <c:pt idx="1">
                  <c:v>RandWrite</c:v>
                </c:pt>
                <c:pt idx="2">
                  <c:v>File Create</c:v>
                </c:pt>
                <c:pt idx="3">
                  <c:v>Varmail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0.862069</c:v>
                </c:pt>
                <c:pt idx="1">
                  <c:v>0.973202</c:v>
                </c:pt>
                <c:pt idx="2">
                  <c:v>0.453017</c:v>
                </c:pt>
                <c:pt idx="3">
                  <c:v>0.833333333333333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781448"/>
        <c:axId val="422038296"/>
      </c:barChart>
      <c:catAx>
        <c:axId val="421781448"/>
        <c:scaling>
          <c:orientation val="minMax"/>
        </c:scaling>
        <c:delete val="0"/>
        <c:axPos val="b"/>
        <c:majorTickMark val="out"/>
        <c:minorTickMark val="none"/>
        <c:tickLblPos val="nextTo"/>
        <c:crossAx val="422038296"/>
        <c:crosses val="autoZero"/>
        <c:auto val="1"/>
        <c:lblAlgn val="ctr"/>
        <c:lblOffset val="100"/>
        <c:noMultiLvlLbl val="0"/>
      </c:catAx>
      <c:valAx>
        <c:axId val="422038296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781448"/>
        <c:crosses val="autoZero"/>
        <c:crossBetween val="between"/>
        <c:majorUnit val="0.2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Write bandwidth obtained</a:t>
            </a:r>
            <a:r>
              <a:rPr lang="en-US" baseline="0" dirty="0" smtClean="0"/>
              <a:t> 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Sheet1!$A$2:$A$50</c:f>
              <c:numCache>
                <c:formatCode>General</c:formatCode>
                <c:ptCount val="49"/>
                <c:pt idx="0">
                  <c:v>0.0</c:v>
                </c:pt>
                <c:pt idx="1">
                  <c:v>30.0</c:v>
                </c:pt>
                <c:pt idx="2">
                  <c:v>60.0</c:v>
                </c:pt>
                <c:pt idx="3">
                  <c:v>90.0</c:v>
                </c:pt>
                <c:pt idx="4">
                  <c:v>120.0</c:v>
                </c:pt>
                <c:pt idx="5">
                  <c:v>150.0</c:v>
                </c:pt>
                <c:pt idx="6">
                  <c:v>180.0</c:v>
                </c:pt>
                <c:pt idx="7">
                  <c:v>210.0</c:v>
                </c:pt>
                <c:pt idx="8">
                  <c:v>240.0</c:v>
                </c:pt>
                <c:pt idx="9">
                  <c:v>270.0</c:v>
                </c:pt>
                <c:pt idx="10">
                  <c:v>300.0</c:v>
                </c:pt>
                <c:pt idx="11">
                  <c:v>330.0</c:v>
                </c:pt>
                <c:pt idx="12">
                  <c:v>360.0</c:v>
                </c:pt>
                <c:pt idx="13">
                  <c:v>390.0</c:v>
                </c:pt>
                <c:pt idx="14">
                  <c:v>420.0</c:v>
                </c:pt>
                <c:pt idx="15">
                  <c:v>450.0</c:v>
                </c:pt>
                <c:pt idx="16">
                  <c:v>480.0</c:v>
                </c:pt>
                <c:pt idx="17">
                  <c:v>510.0</c:v>
                </c:pt>
                <c:pt idx="18">
                  <c:v>540.0</c:v>
                </c:pt>
                <c:pt idx="19">
                  <c:v>570.0</c:v>
                </c:pt>
                <c:pt idx="20">
                  <c:v>600.0</c:v>
                </c:pt>
                <c:pt idx="21">
                  <c:v>630.0</c:v>
                </c:pt>
                <c:pt idx="22">
                  <c:v>660.0</c:v>
                </c:pt>
                <c:pt idx="23">
                  <c:v>690.0</c:v>
                </c:pt>
                <c:pt idx="24">
                  <c:v>720.0</c:v>
                </c:pt>
                <c:pt idx="25">
                  <c:v>750.0</c:v>
                </c:pt>
                <c:pt idx="26">
                  <c:v>780.0</c:v>
                </c:pt>
                <c:pt idx="27">
                  <c:v>810.0</c:v>
                </c:pt>
                <c:pt idx="28">
                  <c:v>840.0</c:v>
                </c:pt>
                <c:pt idx="29">
                  <c:v>870.0</c:v>
                </c:pt>
                <c:pt idx="30">
                  <c:v>900.0</c:v>
                </c:pt>
                <c:pt idx="31">
                  <c:v>930.0</c:v>
                </c:pt>
                <c:pt idx="32">
                  <c:v>960.0</c:v>
                </c:pt>
                <c:pt idx="33">
                  <c:v>990.0</c:v>
                </c:pt>
                <c:pt idx="34">
                  <c:v>1020.0</c:v>
                </c:pt>
                <c:pt idx="35">
                  <c:v>1050.0</c:v>
                </c:pt>
                <c:pt idx="36">
                  <c:v>1080.0</c:v>
                </c:pt>
                <c:pt idx="37">
                  <c:v>1110.0</c:v>
                </c:pt>
                <c:pt idx="38">
                  <c:v>1140.0</c:v>
                </c:pt>
                <c:pt idx="39">
                  <c:v>1170.0</c:v>
                </c:pt>
                <c:pt idx="40">
                  <c:v>1200.0</c:v>
                </c:pt>
                <c:pt idx="41">
                  <c:v>1230.0</c:v>
                </c:pt>
                <c:pt idx="42">
                  <c:v>1260.0</c:v>
                </c:pt>
                <c:pt idx="43">
                  <c:v>1290.0</c:v>
                </c:pt>
                <c:pt idx="44">
                  <c:v>1320.0</c:v>
                </c:pt>
                <c:pt idx="45">
                  <c:v>1350.0</c:v>
                </c:pt>
                <c:pt idx="46">
                  <c:v>1380.0</c:v>
                </c:pt>
                <c:pt idx="47">
                  <c:v>1410.0</c:v>
                </c:pt>
                <c:pt idx="48">
                  <c:v>1440.0</c:v>
                </c:pt>
              </c:numCache>
            </c:numRef>
          </c:xVal>
          <c:yVal>
            <c:numRef>
              <c:f>Sheet1!$B$2:$B$50</c:f>
              <c:numCache>
                <c:formatCode>General</c:formatCode>
                <c:ptCount val="49"/>
                <c:pt idx="0">
                  <c:v>8.74508089199825</c:v>
                </c:pt>
                <c:pt idx="1">
                  <c:v>13.0463144161774</c:v>
                </c:pt>
                <c:pt idx="2">
                  <c:v>9.61538461538462</c:v>
                </c:pt>
                <c:pt idx="3">
                  <c:v>12.9198966408269</c:v>
                </c:pt>
                <c:pt idx="4">
                  <c:v>11.0619469026549</c:v>
                </c:pt>
                <c:pt idx="5">
                  <c:v>60.790273556231</c:v>
                </c:pt>
                <c:pt idx="6">
                  <c:v>61.1620795107034</c:v>
                </c:pt>
                <c:pt idx="7">
                  <c:v>62.111801242236</c:v>
                </c:pt>
                <c:pt idx="8">
                  <c:v>62.5</c:v>
                </c:pt>
                <c:pt idx="9">
                  <c:v>62.3052959501558</c:v>
                </c:pt>
                <c:pt idx="10">
                  <c:v>61.5384615384615</c:v>
                </c:pt>
                <c:pt idx="11">
                  <c:v>62.5</c:v>
                </c:pt>
                <c:pt idx="12">
                  <c:v>60.4229607250755</c:v>
                </c:pt>
                <c:pt idx="13">
                  <c:v>61.7283950617284</c:v>
                </c:pt>
                <c:pt idx="14">
                  <c:v>60.790273556231</c:v>
                </c:pt>
                <c:pt idx="15">
                  <c:v>60.60606060606059</c:v>
                </c:pt>
                <c:pt idx="16">
                  <c:v>59.8802395209581</c:v>
                </c:pt>
                <c:pt idx="17">
                  <c:v>61.1620795107034</c:v>
                </c:pt>
                <c:pt idx="18">
                  <c:v>60.790273556231</c:v>
                </c:pt>
                <c:pt idx="19">
                  <c:v>62.5</c:v>
                </c:pt>
                <c:pt idx="20">
                  <c:v>61.34969325153361</c:v>
                </c:pt>
                <c:pt idx="21">
                  <c:v>61.7283950617284</c:v>
                </c:pt>
                <c:pt idx="22">
                  <c:v>62.3052959501558</c:v>
                </c:pt>
                <c:pt idx="23">
                  <c:v>62.111801242236</c:v>
                </c:pt>
                <c:pt idx="24">
                  <c:v>61.34969325153361</c:v>
                </c:pt>
                <c:pt idx="25">
                  <c:v>63.2911392405063</c:v>
                </c:pt>
                <c:pt idx="26">
                  <c:v>62.89308176100618</c:v>
                </c:pt>
                <c:pt idx="27">
                  <c:v>62.3052959501558</c:v>
                </c:pt>
                <c:pt idx="28">
                  <c:v>61.34969325153361</c:v>
                </c:pt>
                <c:pt idx="29">
                  <c:v>60.97560975609752</c:v>
                </c:pt>
                <c:pt idx="30">
                  <c:v>61.7283950617284</c:v>
                </c:pt>
                <c:pt idx="31">
                  <c:v>62.5</c:v>
                </c:pt>
                <c:pt idx="32">
                  <c:v>61.9195046439628</c:v>
                </c:pt>
                <c:pt idx="33">
                  <c:v>61.5384615384615</c:v>
                </c:pt>
                <c:pt idx="34">
                  <c:v>61.5384615384615</c:v>
                </c:pt>
                <c:pt idx="35">
                  <c:v>62.6959247648903</c:v>
                </c:pt>
                <c:pt idx="36">
                  <c:v>60.97560975609752</c:v>
                </c:pt>
                <c:pt idx="37">
                  <c:v>60.97560975609752</c:v>
                </c:pt>
                <c:pt idx="38">
                  <c:v>61.7283950617284</c:v>
                </c:pt>
                <c:pt idx="39">
                  <c:v>62.111801242236</c:v>
                </c:pt>
                <c:pt idx="40">
                  <c:v>60.97560975609752</c:v>
                </c:pt>
                <c:pt idx="41">
                  <c:v>62.5</c:v>
                </c:pt>
                <c:pt idx="42">
                  <c:v>60.790273556231</c:v>
                </c:pt>
                <c:pt idx="43">
                  <c:v>60.60606060606059</c:v>
                </c:pt>
                <c:pt idx="44">
                  <c:v>62.111801242236</c:v>
                </c:pt>
                <c:pt idx="45">
                  <c:v>62.5</c:v>
                </c:pt>
                <c:pt idx="46">
                  <c:v>62.3052959501558</c:v>
                </c:pt>
                <c:pt idx="47">
                  <c:v>61.7283950617284</c:v>
                </c:pt>
                <c:pt idx="48">
                  <c:v>61.1620795107034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9880808"/>
        <c:axId val="418293384"/>
      </c:scatterChart>
      <c:valAx>
        <c:axId val="769880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(s)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8293384"/>
        <c:crosses val="autoZero"/>
        <c:crossBetween val="midCat"/>
      </c:valAx>
      <c:valAx>
        <c:axId val="418293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</a:t>
                </a:r>
                <a:r>
                  <a:rPr lang="en-US" baseline="0" dirty="0" smtClean="0"/>
                  <a:t> (MB/s)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98808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Write bandwidth</a:t>
            </a:r>
            <a:r>
              <a:rPr lang="en-US" baseline="0" dirty="0" smtClean="0"/>
              <a:t> obtained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Sheet1!$A$2:$A$13</c:f>
              <c:numCache>
                <c:formatCode>General</c:formatCode>
                <c:ptCount val="12"/>
                <c:pt idx="0">
                  <c:v>0.0</c:v>
                </c:pt>
                <c:pt idx="1">
                  <c:v>30.0</c:v>
                </c:pt>
                <c:pt idx="2">
                  <c:v>60.0</c:v>
                </c:pt>
                <c:pt idx="3">
                  <c:v>90.0</c:v>
                </c:pt>
                <c:pt idx="4">
                  <c:v>120.0</c:v>
                </c:pt>
                <c:pt idx="5">
                  <c:v>150.0</c:v>
                </c:pt>
                <c:pt idx="6">
                  <c:v>180.0</c:v>
                </c:pt>
                <c:pt idx="7">
                  <c:v>210.0</c:v>
                </c:pt>
                <c:pt idx="8">
                  <c:v>240.0</c:v>
                </c:pt>
                <c:pt idx="9">
                  <c:v>270.0</c:v>
                </c:pt>
                <c:pt idx="10">
                  <c:v>300.0</c:v>
                </c:pt>
                <c:pt idx="11">
                  <c:v>330.0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8.74508089199825</c:v>
                </c:pt>
                <c:pt idx="1">
                  <c:v>13.0463144161774</c:v>
                </c:pt>
                <c:pt idx="2">
                  <c:v>9.61538461538462</c:v>
                </c:pt>
                <c:pt idx="3">
                  <c:v>12.9198966408269</c:v>
                </c:pt>
                <c:pt idx="4">
                  <c:v>11.0619469026549</c:v>
                </c:pt>
                <c:pt idx="5">
                  <c:v>60.790273556231</c:v>
                </c:pt>
                <c:pt idx="6">
                  <c:v>61.1620795107034</c:v>
                </c:pt>
                <c:pt idx="7">
                  <c:v>62.111801242236</c:v>
                </c:pt>
                <c:pt idx="8">
                  <c:v>62.5</c:v>
                </c:pt>
                <c:pt idx="9">
                  <c:v>62.3052959501558</c:v>
                </c:pt>
                <c:pt idx="10">
                  <c:v>61.5384615384615</c:v>
                </c:pt>
                <c:pt idx="11">
                  <c:v>62.5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4380184"/>
        <c:axId val="420634392"/>
      </c:scatterChart>
      <c:valAx>
        <c:axId val="804380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(s)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0634392"/>
        <c:crosses val="autoZero"/>
        <c:crossBetween val="midCat"/>
        <c:majorUnit val="30.0"/>
      </c:valAx>
      <c:valAx>
        <c:axId val="420634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(MB/s)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43801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Run 1</c:v>
                </c:pt>
              </c:strCache>
            </c:strRef>
          </c:tx>
          <c:spPr>
            <a:ln w="47625">
              <a:noFill/>
            </a:ln>
          </c:spPr>
          <c:marker>
            <c:symbol val="x"/>
            <c:size val="9"/>
            <c:spPr>
              <a:ln>
                <a:solidFill>
                  <a:schemeClr val="tx1"/>
                </a:solidFill>
              </a:ln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0.0</c:v>
                </c:pt>
                <c:pt idx="1">
                  <c:v>50.0</c:v>
                </c:pt>
                <c:pt idx="2">
                  <c:v>100.0</c:v>
                </c:pt>
                <c:pt idx="3">
                  <c:v>150.0</c:v>
                </c:pt>
                <c:pt idx="4">
                  <c:v>200.0</c:v>
                </c:pt>
                <c:pt idx="5">
                  <c:v>250.0</c:v>
                </c:pt>
                <c:pt idx="6">
                  <c:v>300.0</c:v>
                </c:pt>
                <c:pt idx="7">
                  <c:v>350.0</c:v>
                </c:pt>
                <c:pt idx="8">
                  <c:v>400.0</c:v>
                </c:pt>
                <c:pt idx="9">
                  <c:v>450.0</c:v>
                </c:pt>
                <c:pt idx="10">
                  <c:v>500.0</c:v>
                </c:pt>
                <c:pt idx="11">
                  <c:v>550.0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12.61</c:v>
                </c:pt>
                <c:pt idx="1">
                  <c:v>13.9</c:v>
                </c:pt>
                <c:pt idx="2">
                  <c:v>12.31</c:v>
                </c:pt>
                <c:pt idx="3">
                  <c:v>0.02</c:v>
                </c:pt>
                <c:pt idx="4">
                  <c:v>0.01</c:v>
                </c:pt>
                <c:pt idx="5">
                  <c:v>11.73</c:v>
                </c:pt>
                <c:pt idx="6">
                  <c:v>0.03</c:v>
                </c:pt>
                <c:pt idx="7">
                  <c:v>0.03</c:v>
                </c:pt>
                <c:pt idx="8">
                  <c:v>0.09</c:v>
                </c:pt>
                <c:pt idx="9">
                  <c:v>0.07</c:v>
                </c:pt>
                <c:pt idx="10">
                  <c:v>0.02</c:v>
                </c:pt>
                <c:pt idx="11">
                  <c:v>0.05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Run 2</c:v>
                </c:pt>
              </c:strCache>
            </c:strRef>
          </c:tx>
          <c:spPr>
            <a:ln w="47625">
              <a:noFill/>
            </a:ln>
          </c:spPr>
          <c:marker>
            <c:symbol val="x"/>
            <c:size val="9"/>
            <c:spPr>
              <a:ln>
                <a:solidFill>
                  <a:schemeClr val="tx1"/>
                </a:solidFill>
              </a:ln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0.0</c:v>
                </c:pt>
                <c:pt idx="1">
                  <c:v>50.0</c:v>
                </c:pt>
                <c:pt idx="2">
                  <c:v>100.0</c:v>
                </c:pt>
                <c:pt idx="3">
                  <c:v>150.0</c:v>
                </c:pt>
                <c:pt idx="4">
                  <c:v>200.0</c:v>
                </c:pt>
                <c:pt idx="5">
                  <c:v>250.0</c:v>
                </c:pt>
                <c:pt idx="6">
                  <c:v>300.0</c:v>
                </c:pt>
                <c:pt idx="7">
                  <c:v>350.0</c:v>
                </c:pt>
                <c:pt idx="8">
                  <c:v>400.0</c:v>
                </c:pt>
                <c:pt idx="9">
                  <c:v>450.0</c:v>
                </c:pt>
                <c:pt idx="10">
                  <c:v>500.0</c:v>
                </c:pt>
                <c:pt idx="11">
                  <c:v>550.0</c:v>
                </c:pt>
              </c:numCache>
            </c:numRef>
          </c:xVal>
          <c:yVal>
            <c:numRef>
              <c:f>Sheet1!$C$2:$C$13</c:f>
              <c:numCache>
                <c:formatCode>General</c:formatCode>
                <c:ptCount val="12"/>
                <c:pt idx="0">
                  <c:v>11.77</c:v>
                </c:pt>
                <c:pt idx="1">
                  <c:v>12.76</c:v>
                </c:pt>
                <c:pt idx="2">
                  <c:v>12.07</c:v>
                </c:pt>
                <c:pt idx="3">
                  <c:v>0.05</c:v>
                </c:pt>
                <c:pt idx="4">
                  <c:v>0.01</c:v>
                </c:pt>
                <c:pt idx="5">
                  <c:v>12.43</c:v>
                </c:pt>
                <c:pt idx="6">
                  <c:v>0.03</c:v>
                </c:pt>
                <c:pt idx="7">
                  <c:v>0.03</c:v>
                </c:pt>
                <c:pt idx="8">
                  <c:v>0.09</c:v>
                </c:pt>
                <c:pt idx="9">
                  <c:v>0.05</c:v>
                </c:pt>
                <c:pt idx="10">
                  <c:v>0.02</c:v>
                </c:pt>
                <c:pt idx="11">
                  <c:v>0.04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Run 3</c:v>
                </c:pt>
              </c:strCache>
            </c:strRef>
          </c:tx>
          <c:spPr>
            <a:ln w="47625">
              <a:noFill/>
            </a:ln>
          </c:spPr>
          <c:marker>
            <c:symbol val="x"/>
            <c:size val="9"/>
            <c:spPr>
              <a:ln>
                <a:solidFill>
                  <a:schemeClr val="tx1"/>
                </a:solidFill>
              </a:ln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0.0</c:v>
                </c:pt>
                <c:pt idx="1">
                  <c:v>50.0</c:v>
                </c:pt>
                <c:pt idx="2">
                  <c:v>100.0</c:v>
                </c:pt>
                <c:pt idx="3">
                  <c:v>150.0</c:v>
                </c:pt>
                <c:pt idx="4">
                  <c:v>200.0</c:v>
                </c:pt>
                <c:pt idx="5">
                  <c:v>250.0</c:v>
                </c:pt>
                <c:pt idx="6">
                  <c:v>300.0</c:v>
                </c:pt>
                <c:pt idx="7">
                  <c:v>350.0</c:v>
                </c:pt>
                <c:pt idx="8">
                  <c:v>400.0</c:v>
                </c:pt>
                <c:pt idx="9">
                  <c:v>450.0</c:v>
                </c:pt>
                <c:pt idx="10">
                  <c:v>500.0</c:v>
                </c:pt>
                <c:pt idx="11">
                  <c:v>550.0</c:v>
                </c:pt>
              </c:numCache>
            </c:numRef>
          </c:xVal>
          <c:yVal>
            <c:numRef>
              <c:f>Sheet1!$D$2:$D$13</c:f>
              <c:numCache>
                <c:formatCode>General</c:formatCode>
                <c:ptCount val="12"/>
                <c:pt idx="0">
                  <c:v>11.54</c:v>
                </c:pt>
                <c:pt idx="1">
                  <c:v>12.83</c:v>
                </c:pt>
                <c:pt idx="2">
                  <c:v>12.32</c:v>
                </c:pt>
                <c:pt idx="3">
                  <c:v>0.11</c:v>
                </c:pt>
                <c:pt idx="4">
                  <c:v>0.05</c:v>
                </c:pt>
                <c:pt idx="5">
                  <c:v>13.5</c:v>
                </c:pt>
                <c:pt idx="6">
                  <c:v>0.04</c:v>
                </c:pt>
                <c:pt idx="7">
                  <c:v>0.03</c:v>
                </c:pt>
                <c:pt idx="8">
                  <c:v>0.09</c:v>
                </c:pt>
                <c:pt idx="9">
                  <c:v>0.05</c:v>
                </c:pt>
                <c:pt idx="10">
                  <c:v>0.02</c:v>
                </c:pt>
                <c:pt idx="11">
                  <c:v>0.04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Run 4</c:v>
                </c:pt>
              </c:strCache>
            </c:strRef>
          </c:tx>
          <c:spPr>
            <a:ln w="47625">
              <a:noFill/>
            </a:ln>
          </c:spPr>
          <c:marker>
            <c:symbol val="x"/>
            <c:size val="9"/>
            <c:spPr>
              <a:ln>
                <a:solidFill>
                  <a:schemeClr val="tx1"/>
                </a:solidFill>
              </a:ln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0.0</c:v>
                </c:pt>
                <c:pt idx="1">
                  <c:v>50.0</c:v>
                </c:pt>
                <c:pt idx="2">
                  <c:v>100.0</c:v>
                </c:pt>
                <c:pt idx="3">
                  <c:v>150.0</c:v>
                </c:pt>
                <c:pt idx="4">
                  <c:v>200.0</c:v>
                </c:pt>
                <c:pt idx="5">
                  <c:v>250.0</c:v>
                </c:pt>
                <c:pt idx="6">
                  <c:v>300.0</c:v>
                </c:pt>
                <c:pt idx="7">
                  <c:v>350.0</c:v>
                </c:pt>
                <c:pt idx="8">
                  <c:v>400.0</c:v>
                </c:pt>
                <c:pt idx="9">
                  <c:v>450.0</c:v>
                </c:pt>
                <c:pt idx="10">
                  <c:v>500.0</c:v>
                </c:pt>
                <c:pt idx="11">
                  <c:v>550.0</c:v>
                </c:pt>
              </c:numCache>
            </c:numRef>
          </c:xVal>
          <c:yVal>
            <c:numRef>
              <c:f>Sheet1!$E$2:$E$13</c:f>
              <c:numCache>
                <c:formatCode>General</c:formatCode>
                <c:ptCount val="12"/>
                <c:pt idx="0">
                  <c:v>11.79</c:v>
                </c:pt>
                <c:pt idx="1">
                  <c:v>16.23</c:v>
                </c:pt>
                <c:pt idx="2">
                  <c:v>12.54</c:v>
                </c:pt>
                <c:pt idx="3">
                  <c:v>0.04</c:v>
                </c:pt>
                <c:pt idx="4">
                  <c:v>0.01</c:v>
                </c:pt>
                <c:pt idx="5">
                  <c:v>12.42</c:v>
                </c:pt>
                <c:pt idx="6">
                  <c:v>0.04</c:v>
                </c:pt>
                <c:pt idx="7">
                  <c:v>0.03</c:v>
                </c:pt>
                <c:pt idx="8">
                  <c:v>0.09</c:v>
                </c:pt>
                <c:pt idx="9">
                  <c:v>0.05</c:v>
                </c:pt>
                <c:pt idx="10">
                  <c:v>0.02</c:v>
                </c:pt>
                <c:pt idx="11">
                  <c:v>0.03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Run 5</c:v>
                </c:pt>
              </c:strCache>
            </c:strRef>
          </c:tx>
          <c:spPr>
            <a:ln w="47625">
              <a:noFill/>
            </a:ln>
          </c:spPr>
          <c:marker>
            <c:symbol val="x"/>
            <c:size val="9"/>
            <c:spPr>
              <a:ln>
                <a:solidFill>
                  <a:schemeClr val="tx1"/>
                </a:solidFill>
              </a:ln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0.0</c:v>
                </c:pt>
                <c:pt idx="1">
                  <c:v>50.0</c:v>
                </c:pt>
                <c:pt idx="2">
                  <c:v>100.0</c:v>
                </c:pt>
                <c:pt idx="3">
                  <c:v>150.0</c:v>
                </c:pt>
                <c:pt idx="4">
                  <c:v>200.0</c:v>
                </c:pt>
                <c:pt idx="5">
                  <c:v>250.0</c:v>
                </c:pt>
                <c:pt idx="6">
                  <c:v>300.0</c:v>
                </c:pt>
                <c:pt idx="7">
                  <c:v>350.0</c:v>
                </c:pt>
                <c:pt idx="8">
                  <c:v>400.0</c:v>
                </c:pt>
                <c:pt idx="9">
                  <c:v>450.0</c:v>
                </c:pt>
                <c:pt idx="10">
                  <c:v>500.0</c:v>
                </c:pt>
                <c:pt idx="11">
                  <c:v>550.0</c:v>
                </c:pt>
              </c:numCache>
            </c:numRef>
          </c:xVal>
          <c:yVal>
            <c:numRef>
              <c:f>Sheet1!$F$2:$F$13</c:f>
              <c:numCache>
                <c:formatCode>General</c:formatCode>
                <c:ptCount val="12"/>
                <c:pt idx="0">
                  <c:v>11.93</c:v>
                </c:pt>
                <c:pt idx="1">
                  <c:v>11.93</c:v>
                </c:pt>
                <c:pt idx="2">
                  <c:v>12.4</c:v>
                </c:pt>
                <c:pt idx="3">
                  <c:v>0.02</c:v>
                </c:pt>
                <c:pt idx="4">
                  <c:v>0.01</c:v>
                </c:pt>
                <c:pt idx="5">
                  <c:v>12.46</c:v>
                </c:pt>
                <c:pt idx="6">
                  <c:v>0.03</c:v>
                </c:pt>
                <c:pt idx="7">
                  <c:v>0.04</c:v>
                </c:pt>
                <c:pt idx="8">
                  <c:v>0.09</c:v>
                </c:pt>
                <c:pt idx="9">
                  <c:v>0.08</c:v>
                </c:pt>
                <c:pt idx="10">
                  <c:v>0.02</c:v>
                </c:pt>
                <c:pt idx="11">
                  <c:v>0.03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599240"/>
        <c:axId val="420501512"/>
      </c:scatterChart>
      <c:valAx>
        <c:axId val="420599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 smtClean="0"/>
                  <a:t>Time</a:t>
                </a:r>
                <a:r>
                  <a:rPr lang="en-US" sz="2400" baseline="0" dirty="0" smtClean="0"/>
                  <a:t> after file-system mount (s)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0501512"/>
        <c:crosses val="autoZero"/>
        <c:crossBetween val="midCat"/>
        <c:majorUnit val="50.0"/>
        <c:minorUnit val="25.0"/>
      </c:valAx>
      <c:valAx>
        <c:axId val="4205015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Time</a:t>
                </a:r>
                <a:r>
                  <a:rPr lang="en-US" sz="2400" baseline="0" dirty="0" smtClean="0"/>
                  <a:t> taken for </a:t>
                </a:r>
                <a:r>
                  <a:rPr lang="en-US" sz="2400" baseline="0" dirty="0" err="1" smtClean="0"/>
                  <a:t>ls</a:t>
                </a:r>
                <a:r>
                  <a:rPr lang="en-US" sz="2400" baseline="0" dirty="0" smtClean="0"/>
                  <a:t> –l (s)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05992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Running </a:t>
            </a:r>
            <a:r>
              <a:rPr lang="en-US" dirty="0" smtClean="0"/>
              <a:t>time of</a:t>
            </a:r>
            <a:r>
              <a:rPr lang="en-US" baseline="0" dirty="0" smtClean="0"/>
              <a:t> scan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Running time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Sheet1!$C$2:$C$12</c:f>
                <c:numCache>
                  <c:formatCode>General</c:formatCode>
                  <c:ptCount val="11"/>
                  <c:pt idx="0">
                    <c:v>2.64575131106459</c:v>
                  </c:pt>
                  <c:pt idx="1">
                    <c:v>11.5902257671425</c:v>
                  </c:pt>
                  <c:pt idx="2">
                    <c:v>10.1159939369957</c:v>
                  </c:pt>
                  <c:pt idx="3">
                    <c:v>13.5769412362775</c:v>
                  </c:pt>
                  <c:pt idx="4">
                    <c:v>6.0</c:v>
                  </c:pt>
                  <c:pt idx="5">
                    <c:v>12.1243556529821</c:v>
                  </c:pt>
                  <c:pt idx="6">
                    <c:v>11.0151410945722</c:v>
                  </c:pt>
                  <c:pt idx="7">
                    <c:v>9.53939201416946</c:v>
                  </c:pt>
                  <c:pt idx="8">
                    <c:v>14.5716619962629</c:v>
                  </c:pt>
                  <c:pt idx="9">
                    <c:v>3.60555127546399</c:v>
                  </c:pt>
                  <c:pt idx="10">
                    <c:v>4.725815626252586</c:v>
                  </c:pt>
                </c:numCache>
              </c:numRef>
            </c:plus>
            <c:minus>
              <c:numRef>
                <c:f>Sheet1!$C$2:$C$12</c:f>
                <c:numCache>
                  <c:formatCode>General</c:formatCode>
                  <c:ptCount val="11"/>
                  <c:pt idx="0">
                    <c:v>2.64575131106459</c:v>
                  </c:pt>
                  <c:pt idx="1">
                    <c:v>11.5902257671425</c:v>
                  </c:pt>
                  <c:pt idx="2">
                    <c:v>10.1159939369957</c:v>
                  </c:pt>
                  <c:pt idx="3">
                    <c:v>13.5769412362775</c:v>
                  </c:pt>
                  <c:pt idx="4">
                    <c:v>6.0</c:v>
                  </c:pt>
                  <c:pt idx="5">
                    <c:v>12.1243556529821</c:v>
                  </c:pt>
                  <c:pt idx="6">
                    <c:v>11.0151410945722</c:v>
                  </c:pt>
                  <c:pt idx="7">
                    <c:v>9.53939201416946</c:v>
                  </c:pt>
                  <c:pt idx="8">
                    <c:v>14.5716619962629</c:v>
                  </c:pt>
                  <c:pt idx="9">
                    <c:v>3.60555127546399</c:v>
                  </c:pt>
                  <c:pt idx="10">
                    <c:v>4.725815626252586</c:v>
                  </c:pt>
                </c:numCache>
              </c:numRef>
            </c:minus>
            <c:spPr>
              <a:ln w="25400"/>
            </c:spPr>
          </c:errBars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87.0</c:v>
                </c:pt>
                <c:pt idx="1">
                  <c:v>87.0</c:v>
                </c:pt>
                <c:pt idx="2">
                  <c:v>88.33</c:v>
                </c:pt>
                <c:pt idx="3">
                  <c:v>95.33</c:v>
                </c:pt>
                <c:pt idx="4">
                  <c:v>94.0</c:v>
                </c:pt>
                <c:pt idx="5">
                  <c:v>95.0</c:v>
                </c:pt>
                <c:pt idx="6">
                  <c:v>93.33</c:v>
                </c:pt>
                <c:pt idx="7">
                  <c:v>96.0</c:v>
                </c:pt>
                <c:pt idx="8">
                  <c:v>107.33</c:v>
                </c:pt>
                <c:pt idx="9">
                  <c:v>118.0</c:v>
                </c:pt>
                <c:pt idx="10">
                  <c:v>138.33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980536"/>
        <c:axId val="427294280"/>
      </c:scatterChart>
      <c:valAx>
        <c:axId val="420980536"/>
        <c:scaling>
          <c:logBase val="2.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 data</a:t>
                </a:r>
                <a:r>
                  <a:rPr lang="en-US" baseline="0" dirty="0" smtClean="0"/>
                  <a:t> in the file system (MB)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25308551547336"/>
              <c:y val="0.90555555555555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 anchor="t" anchorCtr="1"/>
          <a:lstStyle/>
          <a:p>
            <a:pPr>
              <a:defRPr/>
            </a:pPr>
            <a:endParaRPr lang="en-US"/>
          </a:p>
        </c:txPr>
        <c:crossAx val="427294280"/>
        <c:crosses val="autoZero"/>
        <c:crossBetween val="midCat"/>
        <c:majorUnit val="2.0"/>
      </c:valAx>
      <c:valAx>
        <c:axId val="427294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Time (s)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09805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Performance cost of stat</a:t>
            </a:r>
            <a:r>
              <a:rPr lang="en-US" baseline="0" dirty="0" smtClean="0"/>
              <a:t> on unverified </a:t>
            </a:r>
            <a:r>
              <a:rPr lang="en-US" baseline="0" dirty="0" err="1" smtClean="0"/>
              <a:t>inodes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634064124337"/>
          <c:y val="0.154196446598021"/>
          <c:w val="0.811649554835057"/>
          <c:h val="0.67265697557036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data: 128 MB</c:v>
                </c:pt>
              </c:strCache>
            </c:strRef>
          </c:tx>
          <c:marker>
            <c:symbol val="triangle"/>
            <c:size val="8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140.0</c:v>
                </c:pt>
                <c:pt idx="2">
                  <c:v>280.0</c:v>
                </c:pt>
                <c:pt idx="3">
                  <c:v>420.0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12.29</c:v>
                </c:pt>
                <c:pt idx="1">
                  <c:v>11.75</c:v>
                </c:pt>
                <c:pt idx="2">
                  <c:v>0.11</c:v>
                </c:pt>
                <c:pt idx="3">
                  <c:v>0.02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data: 256 MB</c:v>
                </c:pt>
              </c:strCache>
            </c:strRef>
          </c:tx>
          <c:marker>
            <c:symbol val="diamond"/>
            <c:size val="8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140.0</c:v>
                </c:pt>
                <c:pt idx="2">
                  <c:v>280.0</c:v>
                </c:pt>
                <c:pt idx="3">
                  <c:v>420.0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24.15</c:v>
                </c:pt>
                <c:pt idx="1">
                  <c:v>31.51</c:v>
                </c:pt>
                <c:pt idx="2">
                  <c:v>0.09</c:v>
                </c:pt>
                <c:pt idx="3">
                  <c:v>0.02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data: 512 MB</c:v>
                </c:pt>
              </c:strCache>
            </c:strRef>
          </c:tx>
          <c:marker>
            <c:symbol val="square"/>
            <c:size val="8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140.0</c:v>
                </c:pt>
                <c:pt idx="2">
                  <c:v>280.0</c:v>
                </c:pt>
                <c:pt idx="3">
                  <c:v>420.0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47.88</c:v>
                </c:pt>
                <c:pt idx="1">
                  <c:v>41.65</c:v>
                </c:pt>
                <c:pt idx="2">
                  <c:v>0.02</c:v>
                </c:pt>
                <c:pt idx="3">
                  <c:v>0.04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5662520"/>
        <c:axId val="770139224"/>
      </c:scatterChart>
      <c:valAx>
        <c:axId val="785662520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/>
                </a:pPr>
                <a:r>
                  <a:rPr lang="en-US" dirty="0" smtClean="0"/>
                  <a:t>Time (s)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9674278215223"/>
              <c:y val="0.9286534980541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70139224"/>
        <c:crosses val="autoZero"/>
        <c:crossBetween val="midCat"/>
        <c:majorUnit val="70.0"/>
      </c:valAx>
      <c:valAx>
        <c:axId val="770139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Time for </a:t>
                </a:r>
                <a:r>
                  <a:rPr lang="en-US" dirty="0" err="1" smtClean="0"/>
                  <a:t>ls</a:t>
                </a:r>
                <a:r>
                  <a:rPr lang="en-US" dirty="0" smtClean="0"/>
                  <a:t> system call</a:t>
                </a:r>
                <a:r>
                  <a:rPr lang="en-US" baseline="0" dirty="0" smtClean="0"/>
                  <a:t> (s)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20738253306572"/>
              <c:y val="0.2127270341207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56625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7074648757141"/>
          <c:y val="0.154018372703412"/>
          <c:w val="0.281045751633987"/>
          <c:h val="0.2288104179285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Effect of background scan on write bandwidth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3909136357955"/>
          <c:y val="0.139253997889439"/>
          <c:w val="0.845698787651544"/>
          <c:h val="0.687474799345734"/>
        </c:manualLayout>
      </c:layout>
      <c:scatterChart>
        <c:scatterStyle val="lineMarker"/>
        <c:varyColors val="0"/>
        <c:ser>
          <c:idx val="0"/>
          <c:order val="0"/>
          <c:tx>
            <c:v>Writes starting at 20s</c:v>
          </c:tx>
          <c:xVal>
            <c:numRef>
              <c:f>Sheet1!$E$2:$E$11</c:f>
              <c:numCache>
                <c:formatCode>General</c:formatCode>
                <c:ptCount val="10"/>
                <c:pt idx="0">
                  <c:v>20.0</c:v>
                </c:pt>
                <c:pt idx="1">
                  <c:v>50.0</c:v>
                </c:pt>
                <c:pt idx="2">
                  <c:v>80.0</c:v>
                </c:pt>
                <c:pt idx="3">
                  <c:v>110.0</c:v>
                </c:pt>
                <c:pt idx="4">
                  <c:v>140.0</c:v>
                </c:pt>
                <c:pt idx="5">
                  <c:v>170.0</c:v>
                </c:pt>
                <c:pt idx="6">
                  <c:v>200.0</c:v>
                </c:pt>
                <c:pt idx="7">
                  <c:v>230.0</c:v>
                </c:pt>
                <c:pt idx="8">
                  <c:v>260.0</c:v>
                </c:pt>
                <c:pt idx="9">
                  <c:v>290.0</c:v>
                </c:pt>
              </c:numCache>
            </c:numRef>
          </c:xVal>
          <c:yVal>
            <c:numRef>
              <c:f>Sheet1!$F$2:$F$11</c:f>
              <c:numCache>
                <c:formatCode>General</c:formatCode>
                <c:ptCount val="10"/>
                <c:pt idx="0">
                  <c:v>65.7943780862</c:v>
                </c:pt>
                <c:pt idx="1">
                  <c:v>65.704218487</c:v>
                </c:pt>
                <c:pt idx="2">
                  <c:v>65.8030538613</c:v>
                </c:pt>
                <c:pt idx="3">
                  <c:v>66.1546560627</c:v>
                </c:pt>
                <c:pt idx="4">
                  <c:v>64.4731672459</c:v>
                </c:pt>
                <c:pt idx="5">
                  <c:v>66.75304639559968</c:v>
                </c:pt>
                <c:pt idx="6">
                  <c:v>65.6804028447995</c:v>
                </c:pt>
                <c:pt idx="7">
                  <c:v>66.0530270296</c:v>
                </c:pt>
                <c:pt idx="8">
                  <c:v>65.8224432019</c:v>
                </c:pt>
                <c:pt idx="9">
                  <c:v>66.2275313862</c:v>
                </c:pt>
              </c:numCache>
            </c:numRef>
          </c:yVal>
          <c:smooth val="0"/>
        </c:ser>
        <c:ser>
          <c:idx val="1"/>
          <c:order val="1"/>
          <c:tx>
            <c:v>Writes starting at 0s</c:v>
          </c:tx>
          <c:xVal>
            <c:numRef>
              <c:f>Table1[X-Values]</c:f>
              <c:numCache>
                <c:formatCode>General</c:formatCode>
                <c:ptCount val="10"/>
                <c:pt idx="0">
                  <c:v>0.0</c:v>
                </c:pt>
                <c:pt idx="1">
                  <c:v>30.0</c:v>
                </c:pt>
                <c:pt idx="2">
                  <c:v>60.0</c:v>
                </c:pt>
                <c:pt idx="3">
                  <c:v>90.0</c:v>
                </c:pt>
                <c:pt idx="4">
                  <c:v>120.0</c:v>
                </c:pt>
                <c:pt idx="5">
                  <c:v>150.0</c:v>
                </c:pt>
                <c:pt idx="6">
                  <c:v>180.0</c:v>
                </c:pt>
                <c:pt idx="7">
                  <c:v>210.0</c:v>
                </c:pt>
                <c:pt idx="8">
                  <c:v>240.0</c:v>
                </c:pt>
                <c:pt idx="9">
                  <c:v>270.0</c:v>
                </c:pt>
              </c:numCache>
            </c:numRef>
          </c:xVal>
          <c:yVal>
            <c:numRef>
              <c:f>Table1[Y-Value 1]</c:f>
              <c:numCache>
                <c:formatCode>General</c:formatCode>
                <c:ptCount val="10"/>
                <c:pt idx="0">
                  <c:v>33.40792724729999</c:v>
                </c:pt>
                <c:pt idx="1">
                  <c:v>65.9846986296</c:v>
                </c:pt>
                <c:pt idx="2">
                  <c:v>36.0549361745</c:v>
                </c:pt>
                <c:pt idx="3">
                  <c:v>65.0522167388</c:v>
                </c:pt>
                <c:pt idx="4">
                  <c:v>33.570096476</c:v>
                </c:pt>
                <c:pt idx="5">
                  <c:v>66.11475815009956</c:v>
                </c:pt>
                <c:pt idx="6">
                  <c:v>33.9332552811</c:v>
                </c:pt>
                <c:pt idx="7">
                  <c:v>65.215705791</c:v>
                </c:pt>
                <c:pt idx="8">
                  <c:v>33.818780187</c:v>
                </c:pt>
                <c:pt idx="9">
                  <c:v>65.9633467181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988312"/>
        <c:axId val="421063592"/>
      </c:scatterChart>
      <c:valAx>
        <c:axId val="420988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</a:t>
                </a:r>
                <a:r>
                  <a:rPr lang="en-US" baseline="0" dirty="0" smtClean="0"/>
                  <a:t> (s)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1063592"/>
        <c:crosses val="autoZero"/>
        <c:crossBetween val="midCat"/>
        <c:majorUnit val="30.0"/>
      </c:valAx>
      <c:valAx>
        <c:axId val="421063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Write bandwidth (MB/s)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0828971378577678"/>
              <c:y val="0.2485686028376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20988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27452887139108"/>
          <c:y val="0.619821211137267"/>
          <c:w val="0.307547112860892"/>
          <c:h val="0.176990376202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Performance</a:t>
            </a:r>
            <a:r>
              <a:rPr lang="en-US" baseline="0" dirty="0" smtClean="0"/>
              <a:t> of data block scan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0.035843</c:v>
                </c:pt>
                <c:pt idx="1">
                  <c:v>0.330335</c:v>
                </c:pt>
                <c:pt idx="2">
                  <c:v>3.017661</c:v>
                </c:pt>
                <c:pt idx="3">
                  <c:v>31.553376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7680136"/>
        <c:axId val="427686280"/>
      </c:scatterChart>
      <c:valAx>
        <c:axId val="427680136"/>
        <c:scaling>
          <c:logBase val="10.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</a:t>
                </a:r>
                <a:r>
                  <a:rPr lang="en-US" baseline="0" dirty="0" smtClean="0"/>
                  <a:t> data scanned (MB)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7686280"/>
        <c:crossesAt val="0.01"/>
        <c:crossBetween val="midCat"/>
      </c:valAx>
      <c:valAx>
        <c:axId val="427686280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Time taken (s)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7680136"/>
        <c:crossesAt val="0.0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665DB-02C7-FF41-91E4-4D76DB9BD826}" type="datetimeFigureOut">
              <a:rPr lang="en-US" smtClean="0"/>
              <a:t>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4928C-5A81-664E-8C59-A2A77795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93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AC820-A5FC-7F42-9C35-002DD05EB203}" type="datetimeFigureOut">
              <a:rPr lang="en-US" smtClean="0"/>
              <a:t>2/15/12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8BAE2-9D42-034B-89C9-28FB8C5C9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46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61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8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5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D892-AC10-47AA-BBB3-1B04553A0CD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23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D892-AC10-47AA-BBB3-1B04553A0CD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0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3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D892-AC10-47AA-BBB3-1B04553A0C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40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72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33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BAE2-9D42-034B-89C9-28FB8C5C955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2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F0A1-3DCA-F341-908C-2A1688D4D811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7D35-5C4C-1C45-AA14-A94597BCC20A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0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9AA8-198A-3344-AF83-E8DDE22D262B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4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9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9F46-7FDE-644A-BCEB-6F2A51B9E7ED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5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B19-3764-AB42-8BE0-92674BD9AACF}" type="datetime1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7E92-6A95-8B40-A073-14305339F01E}" type="datetime1">
              <a:rPr lang="en-US" smtClean="0"/>
              <a:t>2/15/12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6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EDF7-D008-FD41-BDD0-4EDEE0C60241}" type="datetime1">
              <a:rPr lang="en-US" smtClean="0"/>
              <a:t>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B6E0-B19B-1747-B236-590F7ED7BBAA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6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1379-D319-004E-939B-DA365BD92483}" type="datetime1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0D2A-E808-E443-9492-BAE0CE1239F2}" type="datetime1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6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22CB0-167A-114D-8871-EA09D39FCA9F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D66A-CAE9-7F4E-AE43-17C10AEE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chart" Target="../charts/chart1.xml"/><Relationship Id="rId1" Type="http://schemas.openxmlformats.org/officeDocument/2006/relationships/tags" Target="../tags/tag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chart" Target="../charts/chart2.xml"/><Relationship Id="rId1" Type="http://schemas.openxmlformats.org/officeDocument/2006/relationships/tags" Target="../tags/tag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chart" Target="../charts/chart3.xml"/><Relationship Id="rId1" Type="http://schemas.openxmlformats.org/officeDocument/2006/relationships/tags" Target="../tags/tag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chart" Target="../charts/chart4.xml"/><Relationship Id="rId1" Type="http://schemas.openxmlformats.org/officeDocument/2006/relationships/tags" Target="../tags/tag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4973"/>
            <a:ext cx="7772400" cy="1470025"/>
          </a:xfrm>
        </p:spPr>
        <p:txBody>
          <a:bodyPr/>
          <a:lstStyle/>
          <a:p>
            <a:r>
              <a:rPr lang="en-US" sz="4800" dirty="0" smtClean="0"/>
              <a:t>Consistency</a:t>
            </a:r>
            <a:r>
              <a:rPr lang="en-US" dirty="0" smtClean="0"/>
              <a:t> Without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23309"/>
            <a:ext cx="8171242" cy="17526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Vijay Chidambaram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Tushar</a:t>
            </a:r>
            <a:r>
              <a:rPr lang="en-US" dirty="0" smtClean="0">
                <a:solidFill>
                  <a:srgbClr val="FF0000"/>
                </a:solidFill>
              </a:rPr>
              <a:t> Sharma,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Andrea </a:t>
            </a:r>
            <a:r>
              <a:rPr lang="en-US" dirty="0" err="1" smtClean="0">
                <a:solidFill>
                  <a:srgbClr val="FF0000"/>
                </a:solidFill>
              </a:rPr>
              <a:t>Arpaci-Dusseau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Remzi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Arpaci-Dusseau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647" y="5593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60" y="52890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067727" y="4057650"/>
            <a:ext cx="5454245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>
                <a:solidFill>
                  <a:schemeClr val="tx1"/>
                </a:solidFill>
              </a:rPr>
              <a:t>The Advanced Systems Laboratory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University of Wisconsin Madison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1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44"/>
    </mc:Choice>
    <mc:Fallback xmlns="">
      <p:transition xmlns:p14="http://schemas.microsoft.com/office/powerpoint/2010/main" spd="slow" advTm="1364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7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Crash-consistency and Object identity</a:t>
            </a:r>
          </a:p>
          <a:p>
            <a:endParaRPr lang="en-US" dirty="0" smtClean="0"/>
          </a:p>
          <a:p>
            <a:r>
              <a:rPr lang="en-US" dirty="0" smtClean="0"/>
              <a:t>The No-Order File System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59"/>
    </mc:Choice>
    <mc:Fallback xmlns="">
      <p:transition xmlns:p14="http://schemas.microsoft.com/office/powerpoint/2010/main" spd="slow" advTm="1705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Crash consistency </a:t>
            </a:r>
            <a:r>
              <a:rPr lang="en-US" dirty="0"/>
              <a:t>and </a:t>
            </a:r>
            <a:r>
              <a:rPr lang="en-US" dirty="0" smtClean="0"/>
              <a:t>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994"/>
            <a:ext cx="8229600" cy="1315219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i="1" dirty="0" smtClean="0">
                <a:solidFill>
                  <a:srgbClr val="FF0000"/>
                </a:solidFill>
              </a:rPr>
              <a:t>All </a:t>
            </a:r>
            <a:r>
              <a:rPr lang="en-US" i="1" dirty="0">
                <a:solidFill>
                  <a:srgbClr val="FF0000"/>
                </a:solidFill>
              </a:rPr>
              <a:t>file system inconsistencies are due </a:t>
            </a:r>
            <a:r>
              <a:rPr lang="en-US" i="1" dirty="0" smtClean="0">
                <a:solidFill>
                  <a:srgbClr val="FF0000"/>
                </a:solidFill>
              </a:rPr>
              <a:t>to ambiguity about </a:t>
            </a:r>
            <a:r>
              <a:rPr lang="en-US" i="1" dirty="0">
                <a:solidFill>
                  <a:srgbClr val="FF0000"/>
                </a:solidFill>
              </a:rPr>
              <a:t>the logical identity of an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11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783946"/>
            <a:ext cx="8229600" cy="3303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Logical identity of an object</a:t>
            </a:r>
          </a:p>
          <a:p>
            <a:pPr lvl="1"/>
            <a:r>
              <a:rPr lang="en-US" dirty="0" smtClean="0"/>
              <a:t>Data block: Owner file, offset</a:t>
            </a:r>
          </a:p>
          <a:p>
            <a:pPr lvl="1"/>
            <a:r>
              <a:rPr lang="en-US" dirty="0" smtClean="0"/>
              <a:t>File: Parent directories</a:t>
            </a:r>
            <a:endParaRPr lang="en-US" sz="3000" dirty="0" smtClean="0"/>
          </a:p>
          <a:p>
            <a:r>
              <a:rPr lang="en-US" sz="3000" dirty="0" smtClean="0"/>
              <a:t>Common inconsistencies</a:t>
            </a:r>
          </a:p>
          <a:p>
            <a:pPr lvl="1"/>
            <a:r>
              <a:rPr lang="en-US" dirty="0" smtClean="0"/>
              <a:t>Two files claim the same data block</a:t>
            </a:r>
          </a:p>
          <a:p>
            <a:pPr lvl="1"/>
            <a:r>
              <a:rPr lang="en-US" dirty="0" smtClean="0"/>
              <a:t>File points to garbage data</a:t>
            </a:r>
          </a:p>
          <a:p>
            <a:pPr lvl="1"/>
            <a:endParaRPr lang="en-US" sz="3000" dirty="0" smtClean="0"/>
          </a:p>
          <a:p>
            <a:pPr lvl="1"/>
            <a:endParaRPr lang="en-US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009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15"/>
    </mc:Choice>
    <mc:Fallback xmlns="">
      <p:transition xmlns:p14="http://schemas.microsoft.com/office/powerpoint/2010/main" spd="slow" advTm="3011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10"/>
            <a:ext cx="8229600" cy="1143000"/>
          </a:xfrm>
        </p:spPr>
        <p:txBody>
          <a:bodyPr/>
          <a:lstStyle/>
          <a:p>
            <a:r>
              <a:rPr lang="en-US" dirty="0" smtClean="0"/>
              <a:t>Crash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48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Actions:</a:t>
            </a:r>
          </a:p>
          <a:p>
            <a:pPr lvl="1"/>
            <a:r>
              <a:rPr lang="en-US" sz="2400" dirty="0" smtClean="0"/>
              <a:t>File A is truncated</a:t>
            </a:r>
          </a:p>
          <a:p>
            <a:pPr lvl="1"/>
            <a:r>
              <a:rPr lang="en-US" sz="2400" dirty="0" smtClean="0"/>
              <a:t>The freed data block is allocated to File B</a:t>
            </a:r>
          </a:p>
          <a:p>
            <a:pPr lvl="1"/>
            <a:r>
              <a:rPr lang="en-US" sz="2400" dirty="0" smtClean="0"/>
              <a:t>The updated data blocks are written to disk</a:t>
            </a:r>
          </a:p>
          <a:p>
            <a:r>
              <a:rPr lang="en-US" sz="2400" dirty="0" smtClean="0"/>
              <a:t>Problem: Due to a crash, File A is not updated on disk</a:t>
            </a:r>
          </a:p>
          <a:p>
            <a:r>
              <a:rPr lang="en-US" sz="2400" dirty="0" smtClean="0"/>
              <a:t>Result: </a:t>
            </a:r>
            <a:r>
              <a:rPr lang="en-US" sz="2400" dirty="0" smtClean="0">
                <a:solidFill>
                  <a:srgbClr val="FF0000"/>
                </a:solidFill>
              </a:rPr>
              <a:t>On disk, both files claim the data block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9136-FD45-0847-A1E2-72E883D021FC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FAST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C5B1-DB52-49A4-9A1C-B1E3D2D0FDF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362200" y="3973988"/>
            <a:ext cx="952500" cy="81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File 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81800" y="3973988"/>
            <a:ext cx="1066800" cy="812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File B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09605" y="3973988"/>
            <a:ext cx="1094016" cy="81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Data block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>
            <a:off x="3314700" y="4380388"/>
            <a:ext cx="1194905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1"/>
            <a:endCxn id="20" idx="3"/>
          </p:cNvCxnSpPr>
          <p:nvPr/>
        </p:nvCxnSpPr>
        <p:spPr>
          <a:xfrm flipH="1">
            <a:off x="5603621" y="4380388"/>
            <a:ext cx="1178179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5218588"/>
            <a:ext cx="8001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" y="427878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MEMORY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" y="572658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DISK</a:t>
            </a:r>
            <a:endParaRPr lang="en-US" sz="1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2362200" y="5523388"/>
            <a:ext cx="952500" cy="812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File 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495800" y="5523388"/>
            <a:ext cx="1094016" cy="81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Data block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43" name="Straight Arrow Connector 42"/>
          <p:cNvCxnSpPr>
            <a:stCxn id="39" idx="3"/>
            <a:endCxn id="42" idx="1"/>
          </p:cNvCxnSpPr>
          <p:nvPr/>
        </p:nvCxnSpPr>
        <p:spPr>
          <a:xfrm>
            <a:off x="3314700" y="5929788"/>
            <a:ext cx="11811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Lightning Bolt 36"/>
          <p:cNvSpPr/>
          <p:nvPr/>
        </p:nvSpPr>
        <p:spPr>
          <a:xfrm>
            <a:off x="2514600" y="4977288"/>
            <a:ext cx="533400" cy="4572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78200" y="5472588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778500" y="5485288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09605" y="3973988"/>
            <a:ext cx="1094016" cy="812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Data block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1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46"/>
    </mc:Choice>
    <mc:Fallback xmlns="">
      <p:transition xmlns:p14="http://schemas.microsoft.com/office/powerpoint/2010/main" spd="slow" advTm="3664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0139 0.2259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29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069 0.22605 " pathEditMode="relative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0139 0.225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29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2259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  <p:bldP spid="20" grpId="0" animBg="1"/>
      <p:bldP spid="20" grpId="1" animBg="1"/>
      <p:bldP spid="20" grpId="2" animBg="1"/>
      <p:bldP spid="39" grpId="0" animBg="1"/>
      <p:bldP spid="42" grpId="0" animBg="1"/>
      <p:bldP spid="37" grpId="0" animBg="1"/>
      <p:bldP spid="45" grpId="0" animBg="1"/>
      <p:bldP spid="46" grpId="0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7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Crash-consistency and Object identity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No-Order File System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Backpointer-based consistency (BBC)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Non-persistent allocation structures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7"/>
    </mc:Choice>
    <mc:Fallback xmlns="">
      <p:transition xmlns:p14="http://schemas.microsoft.com/office/powerpoint/2010/main" spd="slow" advTm="159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Backpointer-based consistency (BBC)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25" y="1298575"/>
            <a:ext cx="8686800" cy="4525963"/>
          </a:xfrm>
        </p:spPr>
        <p:txBody>
          <a:bodyPr/>
          <a:lstStyle/>
          <a:p>
            <a:r>
              <a:rPr lang="en-US" dirty="0" smtClean="0"/>
              <a:t>Associate object with its logical identity</a:t>
            </a:r>
          </a:p>
          <a:p>
            <a:pPr lvl="1"/>
            <a:r>
              <a:rPr lang="en-US" dirty="0" smtClean="0"/>
              <a:t>Embed </a:t>
            </a:r>
            <a:r>
              <a:rPr lang="en-US" i="1" dirty="0" smtClean="0">
                <a:solidFill>
                  <a:srgbClr val="FF0000"/>
                </a:solidFill>
              </a:rPr>
              <a:t>backpointer </a:t>
            </a:r>
            <a:r>
              <a:rPr lang="en-US" dirty="0" smtClean="0"/>
              <a:t>into each object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Owner(s) of the object found through backpointer</a:t>
            </a:r>
          </a:p>
          <a:p>
            <a:r>
              <a:rPr lang="en-US" dirty="0">
                <a:solidFill>
                  <a:srgbClr val="000000"/>
                </a:solidFill>
              </a:rPr>
              <a:t>Consistency obtained through </a:t>
            </a:r>
            <a:r>
              <a:rPr lang="en-US" dirty="0">
                <a:solidFill>
                  <a:srgbClr val="FF0000"/>
                </a:solidFill>
              </a:rPr>
              <a:t>mutual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Key Assumption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Object and backpointer written </a:t>
            </a:r>
            <a:r>
              <a:rPr lang="en-US" dirty="0" smtClean="0">
                <a:solidFill>
                  <a:srgbClr val="FF0000"/>
                </a:solidFill>
              </a:rPr>
              <a:t>atomically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14</a:t>
            </a:fld>
            <a:endParaRPr lang="en-US"/>
          </a:p>
        </p:txBody>
      </p:sp>
      <p:cxnSp>
        <p:nvCxnSpPr>
          <p:cNvPr id="7" name="Straight Arrow Connector 12"/>
          <p:cNvCxnSpPr>
            <a:stCxn id="10" idx="0"/>
            <a:endCxn id="9" idx="0"/>
          </p:cNvCxnSpPr>
          <p:nvPr/>
        </p:nvCxnSpPr>
        <p:spPr>
          <a:xfrm rot="16200000" flipV="1">
            <a:off x="4428785" y="4524715"/>
            <a:ext cx="12700" cy="1958296"/>
          </a:xfrm>
          <a:prstGeom prst="bentConnector3">
            <a:avLst>
              <a:gd name="adj1" fmla="val 35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936874" y="5503863"/>
            <a:ext cx="2936876" cy="830262"/>
            <a:chOff x="1793874" y="4267200"/>
            <a:chExt cx="2936876" cy="830262"/>
          </a:xfrm>
        </p:grpSpPr>
        <p:sp>
          <p:nvSpPr>
            <p:cNvPr id="9" name="Rounded Rectangle 8"/>
            <p:cNvSpPr/>
            <p:nvPr/>
          </p:nvSpPr>
          <p:spPr>
            <a:xfrm>
              <a:off x="1793874" y="4267200"/>
              <a:ext cx="1025525" cy="83026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File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799116" y="4267200"/>
              <a:ext cx="931634" cy="830262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Data block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3"/>
              <a:endCxn id="10" idx="1"/>
            </p:cNvCxnSpPr>
            <p:nvPr/>
          </p:nvCxnSpPr>
          <p:spPr>
            <a:xfrm>
              <a:off x="2819399" y="4682331"/>
              <a:ext cx="979717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4482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69"/>
    </mc:Choice>
    <mc:Fallback xmlns="">
      <p:transition xmlns:p14="http://schemas.microsoft.com/office/powerpoint/2010/main" spd="slow" advTm="4786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4495800" y="5504144"/>
            <a:ext cx="1094016" cy="81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Data block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0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backpointers in a crash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9136-FD45-0847-A1E2-72E883D021FC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FAST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C5B1-DB52-49A4-9A1C-B1E3D2D0FD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362200" y="3954744"/>
            <a:ext cx="952500" cy="812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File 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81800" y="3954744"/>
            <a:ext cx="1066800" cy="812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File B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495800" y="3954744"/>
            <a:ext cx="1094016" cy="812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Data block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>
            <a:off x="3314700" y="4361144"/>
            <a:ext cx="11811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1"/>
            <a:endCxn id="20" idx="3"/>
          </p:cNvCxnSpPr>
          <p:nvPr/>
        </p:nvCxnSpPr>
        <p:spPr>
          <a:xfrm flipH="1">
            <a:off x="5589816" y="4361144"/>
            <a:ext cx="1191984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5199344"/>
            <a:ext cx="8001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" y="425954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MEMORY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" y="570734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DISK</a:t>
            </a:r>
            <a:endParaRPr lang="en-US" sz="1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2362200" y="5504144"/>
            <a:ext cx="952500" cy="812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File A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9" idx="3"/>
            <a:endCxn id="42" idx="1"/>
          </p:cNvCxnSpPr>
          <p:nvPr/>
        </p:nvCxnSpPr>
        <p:spPr>
          <a:xfrm>
            <a:off x="3314700" y="5910544"/>
            <a:ext cx="11811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Lightning Bolt 36"/>
          <p:cNvSpPr/>
          <p:nvPr/>
        </p:nvSpPr>
        <p:spPr>
          <a:xfrm>
            <a:off x="2574600" y="4958044"/>
            <a:ext cx="533400" cy="4572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12"/>
          <p:cNvCxnSpPr/>
          <p:nvPr/>
        </p:nvCxnSpPr>
        <p:spPr>
          <a:xfrm flipH="1">
            <a:off x="3314700" y="5681944"/>
            <a:ext cx="1181100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12"/>
          <p:cNvCxnSpPr/>
          <p:nvPr/>
        </p:nvCxnSpPr>
        <p:spPr>
          <a:xfrm flipH="1">
            <a:off x="3314700" y="4157944"/>
            <a:ext cx="1181100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12"/>
          <p:cNvCxnSpPr/>
          <p:nvPr/>
        </p:nvCxnSpPr>
        <p:spPr>
          <a:xfrm>
            <a:off x="5588000" y="4157944"/>
            <a:ext cx="120700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778500" y="5466044"/>
            <a:ext cx="914400" cy="9144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96326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Actions:</a:t>
            </a:r>
          </a:p>
          <a:p>
            <a:pPr lvl="1"/>
            <a:r>
              <a:rPr lang="en-US" sz="2400" dirty="0" smtClean="0"/>
              <a:t>File A is truncated</a:t>
            </a:r>
          </a:p>
          <a:p>
            <a:pPr lvl="1"/>
            <a:r>
              <a:rPr lang="en-US" sz="2400" dirty="0" smtClean="0"/>
              <a:t>The freed data block is allocated to File B</a:t>
            </a:r>
          </a:p>
          <a:p>
            <a:pPr lvl="1"/>
            <a:r>
              <a:rPr lang="en-US" sz="2400" dirty="0" smtClean="0"/>
              <a:t>The updated data blocks are written to disk</a:t>
            </a:r>
          </a:p>
          <a:p>
            <a:r>
              <a:rPr lang="en-US" sz="2400" dirty="0" smtClean="0"/>
              <a:t>Problem: Due to a crash, File A is not updated on disk</a:t>
            </a:r>
          </a:p>
          <a:p>
            <a:r>
              <a:rPr lang="en-US" sz="2400" dirty="0" smtClean="0"/>
              <a:t>Result: </a:t>
            </a:r>
            <a:r>
              <a:rPr lang="en-US" sz="2400" dirty="0" smtClean="0">
                <a:solidFill>
                  <a:srgbClr val="FF0000"/>
                </a:solidFill>
              </a:rPr>
              <a:t>Using the backpointer, the true owner is identified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493984" y="3955014"/>
            <a:ext cx="1094016" cy="812800"/>
          </a:xfrm>
          <a:prstGeom prst="roundRect">
            <a:avLst/>
          </a:prstGeom>
          <a:solidFill>
            <a:srgbClr val="B9CDE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Data block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29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92"/>
    </mc:Choice>
    <mc:Fallback xmlns="">
      <p:transition xmlns:p14="http://schemas.microsoft.com/office/powerpoint/2010/main" spd="slow" advTm="3589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0139 0.225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29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0139 0.2259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29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225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9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1.11022E-16 0.2222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39" grpId="0" animBg="1"/>
      <p:bldP spid="37" grpId="0" animBg="1"/>
      <p:bldP spid="46" grpId="0" animBg="1"/>
      <p:bldP spid="24" grpId="0" animBg="1"/>
      <p:bldP spid="2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Backpointers of different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9136-FD45-0847-A1E2-72E883D021FC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FAST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C5B1-DB52-49A4-9A1C-B1E3D2D0FD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346201"/>
            <a:ext cx="8229600" cy="24448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blocks have a single backpointer to file</a:t>
            </a:r>
          </a:p>
          <a:p>
            <a:r>
              <a:rPr lang="en-US" sz="2400" dirty="0" smtClean="0"/>
              <a:t>Files can have many backpointers</a:t>
            </a:r>
          </a:p>
          <a:p>
            <a:pPr lvl="1"/>
            <a:r>
              <a:rPr lang="en-US" sz="2000" dirty="0" smtClean="0"/>
              <a:t> </a:t>
            </a:r>
            <a:r>
              <a:rPr lang="en-US" sz="2400" dirty="0" smtClean="0"/>
              <a:t>One for each parent directory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Detection of inconsistencies</a:t>
            </a:r>
            <a:endParaRPr lang="en-US" sz="2400" dirty="0" smtClean="0"/>
          </a:p>
          <a:p>
            <a:pPr lvl="1"/>
            <a:r>
              <a:rPr lang="en-US" sz="2400" dirty="0" smtClean="0"/>
              <a:t>Each access of an object involves checking its backpointer</a:t>
            </a:r>
          </a:p>
        </p:txBody>
      </p:sp>
      <p:cxnSp>
        <p:nvCxnSpPr>
          <p:cNvPr id="10" name="Straight Arrow Connector 12"/>
          <p:cNvCxnSpPr>
            <a:stCxn id="8" idx="0"/>
            <a:endCxn id="7" idx="0"/>
          </p:cNvCxnSpPr>
          <p:nvPr/>
        </p:nvCxnSpPr>
        <p:spPr>
          <a:xfrm rot="16200000" flipH="1" flipV="1">
            <a:off x="5400675" y="4146673"/>
            <a:ext cx="6350" cy="1892300"/>
          </a:xfrm>
          <a:prstGeom prst="bentConnector3">
            <a:avLst>
              <a:gd name="adj1" fmla="val -920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12"/>
          <p:cNvCxnSpPr>
            <a:stCxn id="7" idx="2"/>
            <a:endCxn id="9" idx="2"/>
          </p:cNvCxnSpPr>
          <p:nvPr/>
        </p:nvCxnSpPr>
        <p:spPr>
          <a:xfrm rot="5400000" flipH="1">
            <a:off x="3232150" y="4702298"/>
            <a:ext cx="76200" cy="2374900"/>
          </a:xfrm>
          <a:prstGeom prst="bentConnector3">
            <a:avLst>
              <a:gd name="adj1" fmla="val -466667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1358900" y="4311508"/>
            <a:ext cx="5486400" cy="1616340"/>
            <a:chOff x="1358900" y="3984360"/>
            <a:chExt cx="5486400" cy="1616340"/>
          </a:xfrm>
        </p:grpSpPr>
        <p:sp>
          <p:nvSpPr>
            <p:cNvPr id="7" name="Rounded Rectangle 6"/>
            <p:cNvSpPr/>
            <p:nvPr/>
          </p:nvSpPr>
          <p:spPr>
            <a:xfrm>
              <a:off x="4038600" y="4768850"/>
              <a:ext cx="838200" cy="83185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854700" y="4762500"/>
              <a:ext cx="990600" cy="831850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Data block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358900" y="4914900"/>
              <a:ext cx="1447800" cy="609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Directory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7" idx="3"/>
              <a:endCxn id="8" idx="1"/>
            </p:cNvCxnSpPr>
            <p:nvPr/>
          </p:nvCxnSpPr>
          <p:spPr>
            <a:xfrm flipV="1">
              <a:off x="4876800" y="5178425"/>
              <a:ext cx="977900" cy="635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3"/>
              <a:endCxn id="7" idx="1"/>
            </p:cNvCxnSpPr>
            <p:nvPr/>
          </p:nvCxnSpPr>
          <p:spPr>
            <a:xfrm flipV="1">
              <a:off x="2806700" y="5184775"/>
              <a:ext cx="1231900" cy="34925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358900" y="3984360"/>
              <a:ext cx="1447800" cy="609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Directory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Arrow Connector 12"/>
          <p:cNvCxnSpPr>
            <a:endCxn id="17" idx="3"/>
          </p:cNvCxnSpPr>
          <p:nvPr/>
        </p:nvCxnSpPr>
        <p:spPr>
          <a:xfrm rot="10800000">
            <a:off x="2806700" y="4616308"/>
            <a:ext cx="1231900" cy="625740"/>
          </a:xfrm>
          <a:prstGeom prst="bent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0"/>
          </p:cNvCxnSpPr>
          <p:nvPr/>
        </p:nvCxnSpPr>
        <p:spPr>
          <a:xfrm rot="16200000" flipH="1">
            <a:off x="2738305" y="3656003"/>
            <a:ext cx="784490" cy="2095500"/>
          </a:xfrm>
          <a:prstGeom prst="bentConnector4">
            <a:avLst>
              <a:gd name="adj1" fmla="val -29140"/>
              <a:gd name="adj2" fmla="val 101246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750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52"/>
    </mc:Choice>
    <mc:Fallback xmlns="">
      <p:transition xmlns:p14="http://schemas.microsoft.com/office/powerpoint/2010/main" spd="slow" advTm="3725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Model of BBC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53" y="1600200"/>
            <a:ext cx="87136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Extended a formal model for file systems with backpointers </a:t>
            </a:r>
            <a:r>
              <a:rPr lang="en-US" sz="2100" dirty="0" smtClean="0">
                <a:solidFill>
                  <a:prstClr val="black"/>
                </a:solidFill>
              </a:rPr>
              <a:t>[</a:t>
            </a:r>
            <a:r>
              <a:rPr lang="en-US" sz="2100" i="1" dirty="0" smtClean="0">
                <a:solidFill>
                  <a:prstClr val="black"/>
                </a:solidFill>
              </a:rPr>
              <a:t>Sivathanu05</a:t>
            </a:r>
            <a:r>
              <a:rPr lang="en-US" sz="2100" dirty="0">
                <a:solidFill>
                  <a:prstClr val="black"/>
                </a:solidFill>
              </a:rPr>
              <a:t>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Defined </a:t>
            </a:r>
            <a:r>
              <a:rPr lang="en-US" dirty="0"/>
              <a:t>the level of consistency provided by </a:t>
            </a:r>
            <a:r>
              <a:rPr lang="en-US" dirty="0" smtClean="0"/>
              <a:t>BBC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consistency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Proved that a file system with backpointers provides data consistency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974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51"/>
    </mc:Choice>
    <mc:Fallback xmlns="">
      <p:transition xmlns:p14="http://schemas.microsoft.com/office/powerpoint/2010/main" spd="slow" advTm="2725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7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Crash-consistency and Object identity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No-Order File System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Backpointer-based consistency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Non-persistent allocation structures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6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3"/>
    </mc:Choice>
    <mc:Fallback xmlns="">
      <p:transition xmlns:p14="http://schemas.microsoft.com/office/powerpoint/2010/main" spd="slow" advTm="39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llocation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 systems need to track allocation status</a:t>
            </a:r>
          </a:p>
          <a:p>
            <a:r>
              <a:rPr lang="en-US" dirty="0" smtClean="0"/>
              <a:t>Crash may leave such structures </a:t>
            </a:r>
            <a:r>
              <a:rPr lang="en-US" dirty="0" smtClean="0">
                <a:solidFill>
                  <a:srgbClr val="FF0000"/>
                </a:solidFill>
              </a:rPr>
              <a:t>inconsistent</a:t>
            </a:r>
          </a:p>
          <a:p>
            <a:r>
              <a:rPr lang="en-US" dirty="0" smtClean="0"/>
              <a:t>True allocation status needs to be found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48506" y="3900608"/>
            <a:ext cx="2238138" cy="762000"/>
            <a:chOff x="5334000" y="3505200"/>
            <a:chExt cx="2238138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5334000" y="3886200"/>
              <a:ext cx="2213428" cy="381000"/>
              <a:chOff x="2587172" y="3886200"/>
              <a:chExt cx="2213428" cy="381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5334000" y="3505200"/>
              <a:ext cx="22381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Data block bitmap</a:t>
              </a:r>
              <a:endParaRPr lang="en-US" sz="2000" dirty="0"/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2276702" y="3900608"/>
            <a:ext cx="1025525" cy="8302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81944" y="3900608"/>
            <a:ext cx="931634" cy="830262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block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>
            <a:off x="3302227" y="4315739"/>
            <a:ext cx="979717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91250" y="4268114"/>
            <a:ext cx="14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79159" y="4268114"/>
            <a:ext cx="15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5800" y="5120168"/>
            <a:ext cx="8001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7700" y="418036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MEMORY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" y="562816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DISK</a:t>
            </a:r>
            <a:endParaRPr lang="en-US" sz="1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6148506" y="5396195"/>
            <a:ext cx="2238138" cy="762000"/>
            <a:chOff x="5334000" y="3505200"/>
            <a:chExt cx="2238138" cy="762000"/>
          </a:xfrm>
        </p:grpSpPr>
        <p:grpSp>
          <p:nvGrpSpPr>
            <p:cNvPr id="29" name="Group 28"/>
            <p:cNvGrpSpPr/>
            <p:nvPr/>
          </p:nvGrpSpPr>
          <p:grpSpPr>
            <a:xfrm>
              <a:off x="5334000" y="3886200"/>
              <a:ext cx="2213428" cy="381000"/>
              <a:chOff x="2587172" y="3886200"/>
              <a:chExt cx="2213428" cy="3810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5334000" y="3505200"/>
              <a:ext cx="22381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Data block bitmap</a:t>
              </a:r>
              <a:endParaRPr lang="en-US" sz="2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158623" y="5782376"/>
            <a:ext cx="3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40" name="Lightning Bolt 39"/>
          <p:cNvSpPr/>
          <p:nvPr/>
        </p:nvSpPr>
        <p:spPr>
          <a:xfrm>
            <a:off x="7028434" y="4875693"/>
            <a:ext cx="533400" cy="4572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73750" y="5485288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06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76"/>
    </mc:Choice>
    <mc:Fallback xmlns="">
      <p:transition xmlns:p14="http://schemas.microsoft.com/office/powerpoint/2010/main" spd="slow" advTm="4867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00174 0.2314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157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00174 0.2337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169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00173 0.2314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157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2" grpId="0"/>
      <p:bldP spid="22" grpId="1"/>
      <p:bldP spid="24" grpId="0"/>
      <p:bldP spid="26" grpId="0"/>
      <p:bldP spid="27" grpId="0"/>
      <p:bldP spid="39" grpId="0"/>
      <p:bldP spid="39" grpId="1"/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crash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operation updates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 blocks</a:t>
            </a:r>
          </a:p>
          <a:p>
            <a:endParaRPr lang="en-US" dirty="0"/>
          </a:p>
          <a:p>
            <a:r>
              <a:rPr lang="en-US" dirty="0" smtClean="0"/>
              <a:t>System might crash in the </a:t>
            </a:r>
            <a:r>
              <a:rPr lang="en-US" dirty="0" smtClean="0">
                <a:solidFill>
                  <a:srgbClr val="FF0000"/>
                </a:solidFill>
              </a:rPr>
              <a:t>middle</a:t>
            </a:r>
            <a:r>
              <a:rPr lang="en-US" dirty="0" smtClean="0"/>
              <a:t> of operation</a:t>
            </a:r>
          </a:p>
          <a:p>
            <a:pPr lvl="1"/>
            <a:r>
              <a:rPr lang="en-US" dirty="0" smtClean="0"/>
              <a:t>Some blocks updated, some blocks not updated</a:t>
            </a:r>
          </a:p>
          <a:p>
            <a:pPr lvl="1"/>
            <a:endParaRPr lang="en-US" dirty="0"/>
          </a:p>
          <a:p>
            <a:r>
              <a:rPr lang="en-US" dirty="0" smtClean="0"/>
              <a:t>After crash, file system needs to be repaired</a:t>
            </a:r>
          </a:p>
          <a:p>
            <a:pPr lvl="1"/>
            <a:r>
              <a:rPr lang="en-US" dirty="0" smtClean="0"/>
              <a:t>In order to restore </a:t>
            </a:r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among blocks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85CC-1A3D-224C-A6C8-FB8703639D91}" type="datetime1">
              <a:rPr lang="en-US" smtClean="0"/>
              <a:t>2/15/12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007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37"/>
    </mc:Choice>
    <mc:Fallback xmlns="">
      <p:transition xmlns:p14="http://schemas.microsoft.com/office/powerpoint/2010/main" spd="slow" advTm="5333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llocation </a:t>
            </a:r>
            <a:r>
              <a:rPr lang="en-US" dirty="0"/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455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After a crash, true allocation </a:t>
            </a:r>
            <a:r>
              <a:rPr lang="en-US" dirty="0"/>
              <a:t>status of all objects </a:t>
            </a:r>
            <a:r>
              <a:rPr lang="en-US" dirty="0" smtClean="0"/>
              <a:t>must be found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Traditional </a:t>
            </a:r>
            <a:r>
              <a:rPr lang="en-US" dirty="0"/>
              <a:t>file systems do this proactively</a:t>
            </a:r>
          </a:p>
          <a:p>
            <a:pPr lvl="1"/>
            <a:r>
              <a:rPr lang="en-US" dirty="0" smtClean="0"/>
              <a:t>File</a:t>
            </a:r>
            <a:r>
              <a:rPr lang="en-US" dirty="0"/>
              <a:t>-system check scans disk to get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Journaling </a:t>
            </a:r>
            <a:r>
              <a:rPr lang="en-US" dirty="0"/>
              <a:t>file systems write to a log to avoid scan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8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56"/>
    </mc:Choice>
    <mc:Fallback xmlns="">
      <p:transition xmlns:p14="http://schemas.microsoft.com/office/powerpoint/2010/main" spd="slow" advTm="2045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Non-persistent allocation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NoFS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does not persist </a:t>
            </a:r>
            <a:r>
              <a:rPr lang="en-US" dirty="0" smtClean="0"/>
              <a:t>allocation structures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Cannot be trusted after crash, need to be verified</a:t>
            </a:r>
          </a:p>
          <a:p>
            <a:pPr lvl="1"/>
            <a:r>
              <a:rPr lang="en-US" dirty="0" smtClean="0"/>
              <a:t>Complicate update protocol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23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40"/>
    </mc:Choice>
    <mc:Fallback xmlns="">
      <p:transition xmlns:p14="http://schemas.microsoft.com/office/powerpoint/2010/main" spd="slow" advTm="4114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Non-persistent allocation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9800" cy="4525963"/>
          </a:xfrm>
        </p:spPr>
        <p:txBody>
          <a:bodyPr/>
          <a:lstStyle/>
          <a:p>
            <a:r>
              <a:rPr lang="en-US" dirty="0" smtClean="0"/>
              <a:t>How is allocation information tracked then?</a:t>
            </a:r>
          </a:p>
          <a:p>
            <a:pPr lvl="1"/>
            <a:r>
              <a:rPr lang="en-US" dirty="0" smtClean="0"/>
              <a:t>Need to know which metadata/data blocks are free</a:t>
            </a:r>
          </a:p>
          <a:p>
            <a:pPr lvl="1"/>
            <a:endParaRPr lang="en-US" dirty="0"/>
          </a:p>
          <a:p>
            <a:r>
              <a:rPr lang="en-US" dirty="0" smtClean="0"/>
              <a:t>Move the work of finding allocation information to the </a:t>
            </a:r>
            <a:r>
              <a:rPr lang="en-US" dirty="0" smtClean="0">
                <a:solidFill>
                  <a:srgbClr val="FF0000"/>
                </a:solidFill>
              </a:rPr>
              <a:t>background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Creation of new objects can proceed without 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>
                <a:solidFill>
                  <a:srgbClr val="000000"/>
                </a:solidFill>
              </a:rPr>
              <a:t> allocation information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07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25"/>
    </mc:Choice>
    <mc:Fallback xmlns="">
      <p:transition xmlns:p14="http://schemas.microsoft.com/office/powerpoint/2010/main" spd="slow" advTm="1992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Non-persistent allocation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1600200"/>
            <a:ext cx="8531226" cy="4525963"/>
          </a:xfrm>
        </p:spPr>
        <p:txBody>
          <a:bodyPr/>
          <a:lstStyle/>
          <a:p>
            <a:r>
              <a:rPr lang="en-US" dirty="0" smtClean="0"/>
              <a:t>Backpointers used to determine allocation</a:t>
            </a:r>
            <a:endParaRPr lang="en-US" dirty="0"/>
          </a:p>
          <a:p>
            <a:pPr lvl="1"/>
            <a:r>
              <a:rPr lang="en-US" dirty="0" smtClean="0"/>
              <a:t>Object in use if pointers </a:t>
            </a:r>
            <a:r>
              <a:rPr lang="en-US" dirty="0" smtClean="0">
                <a:solidFill>
                  <a:srgbClr val="FF0000"/>
                </a:solidFill>
              </a:rPr>
              <a:t>mutually agree</a:t>
            </a:r>
          </a:p>
          <a:p>
            <a:pPr lvl="1"/>
            <a:r>
              <a:rPr lang="en-US" dirty="0" smtClean="0"/>
              <a:t>Check each object </a:t>
            </a:r>
            <a:r>
              <a:rPr lang="en-US" dirty="0" smtClean="0">
                <a:solidFill>
                  <a:srgbClr val="FF0000"/>
                </a:solidFill>
              </a:rPr>
              <a:t>individually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</a:t>
            </a:r>
            <a:r>
              <a:rPr lang="en-US" i="1" dirty="0" smtClean="0">
                <a:solidFill>
                  <a:srgbClr val="FF0000"/>
                </a:solidFill>
              </a:rPr>
              <a:t>validity bitmaps </a:t>
            </a:r>
            <a:r>
              <a:rPr lang="en-US" dirty="0" smtClean="0">
                <a:solidFill>
                  <a:srgbClr val="000000"/>
                </a:solidFill>
              </a:rPr>
              <a:t>to track checked objects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Allocation structures built up </a:t>
            </a:r>
            <a:r>
              <a:rPr lang="en-US" dirty="0" smtClean="0">
                <a:solidFill>
                  <a:srgbClr val="FF0000"/>
                </a:solidFill>
              </a:rPr>
              <a:t>incrementally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6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85"/>
    </mc:Choice>
    <mc:Fallback xmlns="">
      <p:transition xmlns:p14="http://schemas.microsoft.com/office/powerpoint/2010/main" spd="slow" advTm="2518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allocation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125" y="1417638"/>
            <a:ext cx="319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ext2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7063" y="1417637"/>
            <a:ext cx="319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NoFS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408684" y="2159565"/>
            <a:ext cx="2238138" cy="762000"/>
            <a:chOff x="5461000" y="3505200"/>
            <a:chExt cx="2238138" cy="762000"/>
          </a:xfrm>
        </p:grpSpPr>
        <p:grpSp>
          <p:nvGrpSpPr>
            <p:cNvPr id="32" name="Group 31"/>
            <p:cNvGrpSpPr/>
            <p:nvPr/>
          </p:nvGrpSpPr>
          <p:grpSpPr>
            <a:xfrm>
              <a:off x="5886903" y="3886200"/>
              <a:ext cx="1163066" cy="381000"/>
              <a:chOff x="3140075" y="3886200"/>
              <a:chExt cx="1163066" cy="381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140075" y="3886200"/>
                <a:ext cx="1163066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4358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7279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0200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5461000" y="3505200"/>
              <a:ext cx="22381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Data block bitmap</a:t>
              </a:r>
              <a:endParaRPr lang="en-US" sz="2000" dirty="0"/>
            </a:p>
          </p:txBody>
        </p:sp>
      </p:grpSp>
      <p:cxnSp>
        <p:nvCxnSpPr>
          <p:cNvPr id="43" name="Straight Connector 42"/>
          <p:cNvCxnSpPr>
            <a:endCxn id="5" idx="0"/>
          </p:cNvCxnSpPr>
          <p:nvPr/>
        </p:nvCxnSpPr>
        <p:spPr>
          <a:xfrm>
            <a:off x="4540250" y="1603375"/>
            <a:ext cx="31750" cy="4752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968375" y="3345144"/>
            <a:ext cx="3100038" cy="2883577"/>
            <a:chOff x="968375" y="3345144"/>
            <a:chExt cx="3100038" cy="2883577"/>
          </a:xfrm>
        </p:grpSpPr>
        <p:sp>
          <p:nvSpPr>
            <p:cNvPr id="45" name="Rounded Rectangle 44"/>
            <p:cNvSpPr/>
            <p:nvPr/>
          </p:nvSpPr>
          <p:spPr>
            <a:xfrm>
              <a:off x="968375" y="3345144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650561" y="3345144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1818712" y="3752197"/>
              <a:ext cx="9017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/>
            <p:cNvSpPr/>
            <p:nvPr/>
          </p:nvSpPr>
          <p:spPr>
            <a:xfrm>
              <a:off x="972788" y="4882860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</a:t>
              </a:r>
              <a:r>
                <a:rPr lang="en-US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654974" y="4882860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1823125" y="5289913"/>
              <a:ext cx="9017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968375" y="4157291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</a:t>
              </a:r>
              <a:r>
                <a:rPr lang="en-US" sz="2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650561" y="4157291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968994" y="5636865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634686" y="5636865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951694" y="1864650"/>
            <a:ext cx="1287532" cy="1091900"/>
            <a:chOff x="5823868" y="3175300"/>
            <a:chExt cx="1287532" cy="1091900"/>
          </a:xfrm>
        </p:grpSpPr>
        <p:grpSp>
          <p:nvGrpSpPr>
            <p:cNvPr id="71" name="Group 70"/>
            <p:cNvGrpSpPr/>
            <p:nvPr/>
          </p:nvGrpSpPr>
          <p:grpSpPr>
            <a:xfrm>
              <a:off x="5886903" y="3886200"/>
              <a:ext cx="1163066" cy="381000"/>
              <a:chOff x="3140075" y="3886200"/>
              <a:chExt cx="1163066" cy="381000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3140075" y="3886200"/>
                <a:ext cx="1163066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34358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7279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0200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/>
            <p:cNvSpPr txBox="1"/>
            <p:nvPr/>
          </p:nvSpPr>
          <p:spPr>
            <a:xfrm>
              <a:off x="5823868" y="3175300"/>
              <a:ext cx="12875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Data block</a:t>
              </a:r>
            </a:p>
            <a:p>
              <a:pPr algn="ctr"/>
              <a:r>
                <a:rPr lang="en-US" sz="2000" dirty="0" smtClean="0"/>
                <a:t> bitmap</a:t>
              </a:r>
              <a:endParaRPr lang="en-US" sz="20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94737" y="1841510"/>
            <a:ext cx="1736698" cy="1128365"/>
            <a:chOff x="5572125" y="3138835"/>
            <a:chExt cx="1736698" cy="1128365"/>
          </a:xfrm>
        </p:grpSpPr>
        <p:grpSp>
          <p:nvGrpSpPr>
            <p:cNvPr id="78" name="Group 77"/>
            <p:cNvGrpSpPr/>
            <p:nvPr/>
          </p:nvGrpSpPr>
          <p:grpSpPr>
            <a:xfrm>
              <a:off x="5886903" y="3886200"/>
              <a:ext cx="1163066" cy="381000"/>
              <a:chOff x="3140075" y="3886200"/>
              <a:chExt cx="1163066" cy="3810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140075" y="3886200"/>
                <a:ext cx="1163066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34358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279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4020003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/>
            <p:cNvSpPr txBox="1"/>
            <p:nvPr/>
          </p:nvSpPr>
          <p:spPr>
            <a:xfrm>
              <a:off x="5572125" y="3138835"/>
              <a:ext cx="17366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Data block </a:t>
              </a:r>
            </a:p>
            <a:p>
              <a:pPr algn="ctr"/>
              <a:r>
                <a:rPr lang="en-US" sz="2000" dirty="0" smtClean="0"/>
                <a:t>validity bitmap</a:t>
              </a:r>
              <a:endParaRPr lang="en-US" sz="20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215848" y="3301910"/>
            <a:ext cx="3111500" cy="2850587"/>
            <a:chOff x="5001426" y="3301910"/>
            <a:chExt cx="3111500" cy="2850587"/>
          </a:xfrm>
        </p:grpSpPr>
        <p:sp>
          <p:nvSpPr>
            <p:cNvPr id="84" name="Rounded Rectangle 83"/>
            <p:cNvSpPr/>
            <p:nvPr/>
          </p:nvSpPr>
          <p:spPr>
            <a:xfrm>
              <a:off x="5001426" y="3301910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6683612" y="3301910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5851763" y="3708963"/>
              <a:ext cx="9017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5001426" y="4046166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B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6683612" y="4046166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5868257" y="5245000"/>
              <a:ext cx="9017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ounded Rectangle 89"/>
            <p:cNvSpPr/>
            <p:nvPr/>
          </p:nvSpPr>
          <p:spPr>
            <a:xfrm>
              <a:off x="5017301" y="4816385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699487" y="4816385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017301" y="5560641"/>
              <a:ext cx="850337" cy="5918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File 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699487" y="5560641"/>
              <a:ext cx="1413439" cy="5918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 block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5867638" y="5967694"/>
              <a:ext cx="9017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5851765" y="3456269"/>
              <a:ext cx="831847" cy="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5845415" y="4196044"/>
              <a:ext cx="831847" cy="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5845415" y="4999319"/>
              <a:ext cx="831847" cy="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1834587" y="2541250"/>
            <a:ext cx="3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2113987" y="2550775"/>
            <a:ext cx="3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25137" y="2544425"/>
            <a:ext cx="3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2704537" y="2538075"/>
            <a:ext cx="3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</a:t>
            </a:r>
          </a:p>
        </p:txBody>
      </p:sp>
      <p:sp>
        <p:nvSpPr>
          <p:cNvPr id="106" name="Oval 105"/>
          <p:cNvSpPr/>
          <p:nvPr/>
        </p:nvSpPr>
        <p:spPr>
          <a:xfrm>
            <a:off x="1790137" y="3251763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794550" y="4839626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028125" y="2540304"/>
            <a:ext cx="1216902" cy="382652"/>
            <a:chOff x="4998287" y="2565405"/>
            <a:chExt cx="1216902" cy="382652"/>
          </a:xfrm>
        </p:grpSpPr>
        <p:sp>
          <p:nvSpPr>
            <p:cNvPr id="111" name="TextBox 110"/>
            <p:cNvSpPr txBox="1"/>
            <p:nvPr/>
          </p:nvSpPr>
          <p:spPr>
            <a:xfrm>
              <a:off x="5310675" y="257175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4998287" y="2565405"/>
              <a:ext cx="1216902" cy="382652"/>
              <a:chOff x="4998287" y="2565405"/>
              <a:chExt cx="1216902" cy="382652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4998287" y="257872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588837" y="256540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868237" y="2575550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7104215" y="2559125"/>
            <a:ext cx="1216902" cy="369332"/>
            <a:chOff x="7119493" y="2588875"/>
            <a:chExt cx="1216902" cy="369332"/>
          </a:xfrm>
        </p:grpSpPr>
        <p:sp>
          <p:nvSpPr>
            <p:cNvPr id="114" name="TextBox 113"/>
            <p:cNvSpPr txBox="1"/>
            <p:nvPr/>
          </p:nvSpPr>
          <p:spPr>
            <a:xfrm>
              <a:off x="7119493" y="258887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398893" y="258887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682433" y="258887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989443" y="258887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028125" y="2540304"/>
            <a:ext cx="1216902" cy="382652"/>
            <a:chOff x="4998287" y="2565405"/>
            <a:chExt cx="1216902" cy="382652"/>
          </a:xfrm>
        </p:grpSpPr>
        <p:sp>
          <p:nvSpPr>
            <p:cNvPr id="127" name="TextBox 126"/>
            <p:cNvSpPr txBox="1"/>
            <p:nvPr/>
          </p:nvSpPr>
          <p:spPr>
            <a:xfrm>
              <a:off x="5310675" y="257175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4998287" y="2565405"/>
              <a:ext cx="1216902" cy="382652"/>
              <a:chOff x="4998287" y="2565405"/>
              <a:chExt cx="1216902" cy="382652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998287" y="257872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</a:t>
                </a:r>
                <a:endParaRPr lang="en-US" b="1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588837" y="256540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868237" y="2575550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5028125" y="2540304"/>
            <a:ext cx="1216902" cy="382652"/>
            <a:chOff x="4998287" y="2565405"/>
            <a:chExt cx="1216902" cy="382652"/>
          </a:xfrm>
        </p:grpSpPr>
        <p:sp>
          <p:nvSpPr>
            <p:cNvPr id="133" name="TextBox 132"/>
            <p:cNvSpPr txBox="1"/>
            <p:nvPr/>
          </p:nvSpPr>
          <p:spPr>
            <a:xfrm>
              <a:off x="5310675" y="257175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998287" y="2565405"/>
              <a:ext cx="1216902" cy="382652"/>
              <a:chOff x="4998287" y="2565405"/>
              <a:chExt cx="1216902" cy="38265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4998287" y="257872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</a:t>
                </a:r>
                <a:endParaRPr lang="en-US" b="1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588837" y="256540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</a:t>
                </a:r>
                <a:endParaRPr lang="en-US" b="1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868237" y="2575550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</p:grpSp>
      <p:grpSp>
        <p:nvGrpSpPr>
          <p:cNvPr id="138" name="Group 137"/>
          <p:cNvGrpSpPr/>
          <p:nvPr/>
        </p:nvGrpSpPr>
        <p:grpSpPr>
          <a:xfrm>
            <a:off x="7104215" y="2559125"/>
            <a:ext cx="1216902" cy="369332"/>
            <a:chOff x="7119493" y="2585080"/>
            <a:chExt cx="1216902" cy="369332"/>
          </a:xfrm>
        </p:grpSpPr>
        <p:sp>
          <p:nvSpPr>
            <p:cNvPr id="139" name="TextBox 138"/>
            <p:cNvSpPr txBox="1"/>
            <p:nvPr/>
          </p:nvSpPr>
          <p:spPr>
            <a:xfrm>
              <a:off x="71194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3988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7100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9894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7104215" y="2559125"/>
            <a:ext cx="1216902" cy="369332"/>
            <a:chOff x="7119493" y="2585080"/>
            <a:chExt cx="1216902" cy="369332"/>
          </a:xfrm>
        </p:grpSpPr>
        <p:sp>
          <p:nvSpPr>
            <p:cNvPr id="144" name="TextBox 143"/>
            <p:cNvSpPr txBox="1"/>
            <p:nvPr/>
          </p:nvSpPr>
          <p:spPr>
            <a:xfrm>
              <a:off x="71194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3988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7100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9894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104215" y="2559125"/>
            <a:ext cx="1216902" cy="369332"/>
            <a:chOff x="7119493" y="2585080"/>
            <a:chExt cx="1216902" cy="369332"/>
          </a:xfrm>
        </p:grpSpPr>
        <p:sp>
          <p:nvSpPr>
            <p:cNvPr id="149" name="TextBox 148"/>
            <p:cNvSpPr txBox="1"/>
            <p:nvPr/>
          </p:nvSpPr>
          <p:spPr>
            <a:xfrm>
              <a:off x="71194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3988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7100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9894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7104215" y="2559125"/>
            <a:ext cx="1216902" cy="369332"/>
            <a:chOff x="7119493" y="2585080"/>
            <a:chExt cx="1216902" cy="369332"/>
          </a:xfrm>
        </p:grpSpPr>
        <p:sp>
          <p:nvSpPr>
            <p:cNvPr id="154" name="TextBox 153"/>
            <p:cNvSpPr txBox="1"/>
            <p:nvPr/>
          </p:nvSpPr>
          <p:spPr>
            <a:xfrm>
              <a:off x="71194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39889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7100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989443" y="2585080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158" name="Oval 157"/>
          <p:cNvSpPr/>
          <p:nvPr/>
        </p:nvSpPr>
        <p:spPr>
          <a:xfrm>
            <a:off x="6053485" y="3115271"/>
            <a:ext cx="914400" cy="914400"/>
          </a:xfrm>
          <a:prstGeom prst="ellipse">
            <a:avLst/>
          </a:prstGeom>
          <a:noFill/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069979" y="4647805"/>
            <a:ext cx="914400" cy="914400"/>
          </a:xfrm>
          <a:prstGeom prst="ellipse">
            <a:avLst/>
          </a:prstGeom>
          <a:noFill/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6042449" y="3937000"/>
            <a:ext cx="914400" cy="914400"/>
          </a:xfrm>
          <a:prstGeom prst="ellipse">
            <a:avLst/>
          </a:prstGeom>
          <a:noFill/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6075437" y="5423900"/>
            <a:ext cx="914400" cy="914400"/>
          </a:xfrm>
          <a:prstGeom prst="ellipse">
            <a:avLst/>
          </a:prstGeom>
          <a:noFill/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5028125" y="2540304"/>
            <a:ext cx="1216902" cy="382652"/>
            <a:chOff x="4998287" y="2565405"/>
            <a:chExt cx="1216902" cy="382652"/>
          </a:xfrm>
        </p:grpSpPr>
        <p:sp>
          <p:nvSpPr>
            <p:cNvPr id="121" name="TextBox 120"/>
            <p:cNvSpPr txBox="1"/>
            <p:nvPr/>
          </p:nvSpPr>
          <p:spPr>
            <a:xfrm>
              <a:off x="5310675" y="257175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4998287" y="2565405"/>
              <a:ext cx="1216902" cy="382652"/>
              <a:chOff x="4998287" y="2565405"/>
              <a:chExt cx="1216902" cy="382652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4998287" y="257872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1</a:t>
                </a: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588837" y="256540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5868237" y="2575550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5028125" y="2540304"/>
            <a:ext cx="1216902" cy="382652"/>
            <a:chOff x="4998287" y="2565405"/>
            <a:chExt cx="1216902" cy="382652"/>
          </a:xfrm>
        </p:grpSpPr>
        <p:sp>
          <p:nvSpPr>
            <p:cNvPr id="164" name="TextBox 163"/>
            <p:cNvSpPr txBox="1"/>
            <p:nvPr/>
          </p:nvSpPr>
          <p:spPr>
            <a:xfrm>
              <a:off x="5310675" y="2571755"/>
              <a:ext cx="34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</a:t>
              </a: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4998287" y="2565405"/>
              <a:ext cx="1216902" cy="382652"/>
              <a:chOff x="4998287" y="2565405"/>
              <a:chExt cx="1216902" cy="382652"/>
            </a:xfrm>
          </p:grpSpPr>
          <p:sp>
            <p:nvSpPr>
              <p:cNvPr id="166" name="TextBox 165"/>
              <p:cNvSpPr txBox="1"/>
              <p:nvPr/>
            </p:nvSpPr>
            <p:spPr>
              <a:xfrm>
                <a:off x="4998287" y="257872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</a:t>
                </a:r>
                <a:endParaRPr lang="en-US" b="1" dirty="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588837" y="2565405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</a:t>
                </a:r>
                <a:endParaRPr lang="en-US" b="1" dirty="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5868237" y="2575550"/>
                <a:ext cx="346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1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8537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08"/>
    </mc:Choice>
    <mc:Fallback xmlns="">
      <p:transition xmlns:p14="http://schemas.microsoft.com/office/powerpoint/2010/main" spd="slow" advTm="9510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2" grpId="0"/>
      <p:bldP spid="103" grpId="0"/>
      <p:bldP spid="104" grpId="0"/>
      <p:bldP spid="105" grpId="0"/>
      <p:bldP spid="106" grpId="0" animBg="1"/>
      <p:bldP spid="106" grpId="1" animBg="1"/>
      <p:bldP spid="107" grpId="0" animBg="1"/>
      <p:bldP spid="10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6280"/>
            <a:ext cx="8565156" cy="475615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Complete</a:t>
            </a:r>
            <a:r>
              <a:rPr lang="en-US" sz="2800" dirty="0" smtClean="0"/>
              <a:t> allocation information </a:t>
            </a:r>
            <a:r>
              <a:rPr lang="en-US" sz="2800" dirty="0" smtClean="0">
                <a:solidFill>
                  <a:srgbClr val="FF0000"/>
                </a:solidFill>
              </a:rPr>
              <a:t>not needed</a:t>
            </a:r>
            <a:r>
              <a:rPr lang="en-US" sz="2800" dirty="0" smtClean="0"/>
              <a:t>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 smtClean="0"/>
              <a:t>Allocation information discovered using two background threads</a:t>
            </a:r>
          </a:p>
          <a:p>
            <a:pPr lvl="1"/>
            <a:r>
              <a:rPr lang="en-US" sz="2400" dirty="0" smtClean="0"/>
              <a:t>One for metadata</a:t>
            </a:r>
          </a:p>
          <a:p>
            <a:pPr lvl="1"/>
            <a:r>
              <a:rPr lang="en-US" sz="2400" dirty="0" smtClean="0"/>
              <a:t>One for data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 smtClean="0"/>
              <a:t>Scheduling of scan can be configured</a:t>
            </a:r>
          </a:p>
          <a:p>
            <a:pPr lvl="1"/>
            <a:r>
              <a:rPr lang="en-US" sz="2400" dirty="0" smtClean="0"/>
              <a:t>Run when idle</a:t>
            </a:r>
          </a:p>
          <a:p>
            <a:pPr lvl="1"/>
            <a:r>
              <a:rPr lang="en-US" sz="2400" dirty="0" smtClean="0"/>
              <a:t>Run periodically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026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40"/>
    </mc:Choice>
    <mc:Fallback xmlns="">
      <p:transition xmlns:p14="http://schemas.microsoft.com/office/powerpoint/2010/main" spd="slow" advTm="2654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9136-FD45-0847-A1E2-72E883D021FC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C5B1-DB52-49A4-9A1C-B1E3D2D0FDFC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371928" y="3289300"/>
            <a:ext cx="830580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95728" y="152400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1996" y="3683000"/>
            <a:ext cx="742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Disk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4760689" y="5115381"/>
            <a:ext cx="777240" cy="6794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32289" y="5109031"/>
            <a:ext cx="1676400" cy="679450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block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2"/>
          <p:cNvCxnSpPr>
            <a:stCxn id="17" idx="0"/>
            <a:endCxn id="16" idx="0"/>
          </p:cNvCxnSpPr>
          <p:nvPr/>
        </p:nvCxnSpPr>
        <p:spPr>
          <a:xfrm rot="16200000" flipH="1" flipV="1">
            <a:off x="6056724" y="4201616"/>
            <a:ext cx="6350" cy="1821180"/>
          </a:xfrm>
          <a:prstGeom prst="bentConnector3">
            <a:avLst>
              <a:gd name="adj1" fmla="val -560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3"/>
            <a:endCxn id="17" idx="1"/>
          </p:cNvCxnSpPr>
          <p:nvPr/>
        </p:nvCxnSpPr>
        <p:spPr>
          <a:xfrm flipV="1">
            <a:off x="5537929" y="5448756"/>
            <a:ext cx="594360" cy="635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9" idx="3"/>
            <a:endCxn id="16" idx="1"/>
          </p:cNvCxnSpPr>
          <p:nvPr/>
        </p:nvCxnSpPr>
        <p:spPr>
          <a:xfrm>
            <a:off x="3810000" y="5445125"/>
            <a:ext cx="950689" cy="998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2"/>
          <p:cNvCxnSpPr>
            <a:stCxn id="16" idx="2"/>
            <a:endCxn id="39" idx="2"/>
          </p:cNvCxnSpPr>
          <p:nvPr/>
        </p:nvCxnSpPr>
        <p:spPr>
          <a:xfrm rot="5400000" flipH="1">
            <a:off x="4112714" y="4758237"/>
            <a:ext cx="9981" cy="2063209"/>
          </a:xfrm>
          <a:prstGeom prst="bentConnector3">
            <a:avLst>
              <a:gd name="adj1" fmla="val -3944495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362200" y="5105400"/>
            <a:ext cx="1447800" cy="6794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Directory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759200" y="3441700"/>
            <a:ext cx="2213428" cy="762000"/>
            <a:chOff x="2587172" y="3505200"/>
            <a:chExt cx="2213428" cy="762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587172" y="3886200"/>
              <a:ext cx="2213428" cy="381000"/>
              <a:chOff x="2587172" y="3886200"/>
              <a:chExt cx="2213428" cy="381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2895600" y="3505200"/>
              <a:ext cx="16967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Inode</a:t>
              </a:r>
              <a:r>
                <a:rPr lang="en-US" sz="2000" dirty="0" smtClean="0"/>
                <a:t> bitmap</a:t>
              </a:r>
              <a:endParaRPr lang="en-US" sz="20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290128" y="3441700"/>
            <a:ext cx="2238138" cy="762000"/>
            <a:chOff x="5334000" y="3505200"/>
            <a:chExt cx="2238138" cy="762000"/>
          </a:xfrm>
        </p:grpSpPr>
        <p:grpSp>
          <p:nvGrpSpPr>
            <p:cNvPr id="56" name="Group 55"/>
            <p:cNvGrpSpPr/>
            <p:nvPr/>
          </p:nvGrpSpPr>
          <p:grpSpPr>
            <a:xfrm>
              <a:off x="5334000" y="3886200"/>
              <a:ext cx="2213428" cy="381000"/>
              <a:chOff x="2587172" y="3886200"/>
              <a:chExt cx="2213428" cy="3810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5334000" y="3505200"/>
              <a:ext cx="22381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Data block bitmap</a:t>
              </a:r>
              <a:endParaRPr lang="en-US" sz="2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40328" y="3441700"/>
            <a:ext cx="2071075" cy="762000"/>
            <a:chOff x="1540328" y="2882900"/>
            <a:chExt cx="2071075" cy="762000"/>
          </a:xfrm>
        </p:grpSpPr>
        <p:sp>
          <p:nvSpPr>
            <p:cNvPr id="70" name="Rectangle 69"/>
            <p:cNvSpPr/>
            <p:nvPr/>
          </p:nvSpPr>
          <p:spPr>
            <a:xfrm>
              <a:off x="1743528" y="3263900"/>
              <a:ext cx="1600200" cy="381000"/>
            </a:xfrm>
            <a:prstGeom prst="rect">
              <a:avLst/>
            </a:prstGeom>
            <a:solidFill>
              <a:srgbClr val="C3D69B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40328" y="2882900"/>
              <a:ext cx="20710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Group descriptor</a:t>
              </a:r>
              <a:endParaRPr lang="en-US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619500" y="1524000"/>
            <a:ext cx="2213428" cy="762000"/>
            <a:chOff x="2587172" y="3505200"/>
            <a:chExt cx="2213428" cy="762000"/>
          </a:xfrm>
        </p:grpSpPr>
        <p:grpSp>
          <p:nvGrpSpPr>
            <p:cNvPr id="77" name="Group 76"/>
            <p:cNvGrpSpPr/>
            <p:nvPr/>
          </p:nvGrpSpPr>
          <p:grpSpPr>
            <a:xfrm>
              <a:off x="2587172" y="3886200"/>
              <a:ext cx="2213428" cy="381000"/>
              <a:chOff x="2587172" y="3886200"/>
              <a:chExt cx="2213428" cy="3810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TextBox 77"/>
            <p:cNvSpPr txBox="1"/>
            <p:nvPr/>
          </p:nvSpPr>
          <p:spPr>
            <a:xfrm>
              <a:off x="2895600" y="3505200"/>
              <a:ext cx="16967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Inode</a:t>
              </a:r>
              <a:r>
                <a:rPr lang="en-US" sz="2000" dirty="0" smtClean="0"/>
                <a:t> bitmap</a:t>
              </a:r>
              <a:endParaRPr lang="en-US" sz="20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264728" y="1524000"/>
            <a:ext cx="2238138" cy="762000"/>
            <a:chOff x="5334000" y="3505200"/>
            <a:chExt cx="2238138" cy="76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5334000" y="3886200"/>
              <a:ext cx="2213428" cy="381000"/>
              <a:chOff x="2587172" y="3886200"/>
              <a:chExt cx="2213428" cy="3810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5334000" y="3505200"/>
              <a:ext cx="22381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Data block bitmap</a:t>
              </a:r>
              <a:endParaRPr lang="en-US" sz="2000" dirty="0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8128" y="1905000"/>
            <a:ext cx="1600200" cy="381000"/>
          </a:xfrm>
          <a:prstGeom prst="rect">
            <a:avLst/>
          </a:prstGeom>
          <a:solidFill>
            <a:srgbClr val="C3D69B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14928" y="1524000"/>
            <a:ext cx="2071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Group descriptor</a:t>
            </a:r>
            <a:endParaRPr lang="en-US" sz="20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3470728" y="2298700"/>
            <a:ext cx="2563748" cy="762000"/>
            <a:chOff x="2438400" y="3505200"/>
            <a:chExt cx="2563748" cy="762000"/>
          </a:xfrm>
        </p:grpSpPr>
        <p:grpSp>
          <p:nvGrpSpPr>
            <p:cNvPr id="68" name="Group 67"/>
            <p:cNvGrpSpPr/>
            <p:nvPr/>
          </p:nvGrpSpPr>
          <p:grpSpPr>
            <a:xfrm>
              <a:off x="2587172" y="3886200"/>
              <a:ext cx="2213428" cy="381000"/>
              <a:chOff x="2587172" y="3886200"/>
              <a:chExt cx="2213428" cy="3810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2438400" y="3505200"/>
              <a:ext cx="25637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Inode</a:t>
              </a:r>
              <a:r>
                <a:rPr lang="en-US" sz="2000" dirty="0" smtClean="0"/>
                <a:t> validity bitmap</a:t>
              </a:r>
              <a:endParaRPr lang="en-US" sz="20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972628" y="2298700"/>
            <a:ext cx="3105137" cy="762000"/>
            <a:chOff x="5041900" y="3505200"/>
            <a:chExt cx="3105137" cy="762000"/>
          </a:xfrm>
        </p:grpSpPr>
        <p:grpSp>
          <p:nvGrpSpPr>
            <p:cNvPr id="107" name="Group 106"/>
            <p:cNvGrpSpPr/>
            <p:nvPr/>
          </p:nvGrpSpPr>
          <p:grpSpPr>
            <a:xfrm>
              <a:off x="5334000" y="3886200"/>
              <a:ext cx="2213428" cy="381000"/>
              <a:chOff x="2587172" y="3886200"/>
              <a:chExt cx="2213428" cy="38100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587172" y="3886200"/>
                <a:ext cx="2213428" cy="381000"/>
              </a:xfrm>
              <a:prstGeom prst="rect">
                <a:avLst/>
              </a:prstGeom>
              <a:solidFill>
                <a:srgbClr val="B3A2C7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>
                <a:off x="2882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31750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4671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7338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40259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30530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552950" y="3886200"/>
                <a:ext cx="0" cy="381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TextBox 107"/>
            <p:cNvSpPr txBox="1"/>
            <p:nvPr/>
          </p:nvSpPr>
          <p:spPr>
            <a:xfrm>
              <a:off x="5041900" y="3505200"/>
              <a:ext cx="3105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Data block validity bitmap</a:t>
              </a:r>
              <a:endParaRPr lang="en-US" sz="2000" dirty="0"/>
            </a:p>
          </p:txBody>
        </p:sp>
      </p:grpSp>
      <p:sp>
        <p:nvSpPr>
          <p:cNvPr id="117" name="Oval 116"/>
          <p:cNvSpPr/>
          <p:nvPr/>
        </p:nvSpPr>
        <p:spPr>
          <a:xfrm>
            <a:off x="3733800" y="2286000"/>
            <a:ext cx="2057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400800" y="2286000"/>
            <a:ext cx="2057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68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72"/>
    </mc:Choice>
    <mc:Fallback xmlns="">
      <p:transition xmlns:p14="http://schemas.microsoft.com/office/powerpoint/2010/main" spd="slow" advTm="3607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ext2 codebase</a:t>
            </a:r>
          </a:p>
          <a:p>
            <a:endParaRPr lang="en-US" dirty="0"/>
          </a:p>
          <a:p>
            <a:r>
              <a:rPr lang="en-US" dirty="0" smtClean="0"/>
              <a:t>Three types of backpointers</a:t>
            </a:r>
          </a:p>
          <a:p>
            <a:pPr lvl="1"/>
            <a:r>
              <a:rPr lang="en-US" dirty="0" smtClean="0"/>
              <a:t>Data block backpointers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inode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, offset}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backlinks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inode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en-US" dirty="0" smtClean="0"/>
              <a:t>Directory block backpointers </a:t>
            </a:r>
            <a:r>
              <a:rPr lang="en-US" dirty="0" smtClean="0">
                <a:solidFill>
                  <a:srgbClr val="FF0000"/>
                </a:solidFill>
              </a:rPr>
              <a:t>{dot directory entry}</a:t>
            </a:r>
          </a:p>
          <a:p>
            <a:endParaRPr lang="en-US" dirty="0" smtClean="0"/>
          </a:p>
          <a:p>
            <a:r>
              <a:rPr lang="en-US" dirty="0" err="1" smtClean="0"/>
              <a:t>Inode</a:t>
            </a:r>
            <a:r>
              <a:rPr lang="en-US" dirty="0" smtClean="0"/>
              <a:t> size increased to support 32 backlinks</a:t>
            </a:r>
          </a:p>
          <a:p>
            <a:endParaRPr lang="en-US" dirty="0"/>
          </a:p>
          <a:p>
            <a:r>
              <a:rPr lang="en-US" dirty="0" smtClean="0"/>
              <a:t>Modified the </a:t>
            </a:r>
            <a:r>
              <a:rPr lang="en-US" dirty="0" err="1" smtClean="0"/>
              <a:t>linux</a:t>
            </a:r>
            <a:r>
              <a:rPr lang="en-US" dirty="0" smtClean="0"/>
              <a:t> page cache to add checks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40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04"/>
    </mc:Choice>
    <mc:Fallback xmlns="">
      <p:transition xmlns:p14="http://schemas.microsoft.com/office/powerpoint/2010/main" spd="slow" advTm="5390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7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Crash-consistency and Object identity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No-Order File System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Backpointer-based consistency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Non-persistent allocation structures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Results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3"/>
    </mc:Choice>
    <mc:Fallback xmlns="">
      <p:transition xmlns:p14="http://schemas.microsoft.com/office/powerpoint/2010/main" spd="slow" advTm="32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6" y="1567640"/>
            <a:ext cx="8725465" cy="4525963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Q: Is </a:t>
            </a:r>
            <a:r>
              <a:rPr lang="en-US" sz="3000" dirty="0" err="1" smtClean="0"/>
              <a:t>NoFS</a:t>
            </a:r>
            <a:r>
              <a:rPr lang="en-US" sz="3000" dirty="0" smtClean="0"/>
              <a:t> robust against crashes?</a:t>
            </a:r>
          </a:p>
          <a:p>
            <a:pPr lvl="1"/>
            <a:r>
              <a:rPr lang="en-US" dirty="0" smtClean="0"/>
              <a:t>Fault injection testing</a:t>
            </a:r>
          </a:p>
          <a:p>
            <a:pPr lvl="1"/>
            <a:endParaRPr lang="en-US" dirty="0"/>
          </a:p>
          <a:p>
            <a:r>
              <a:rPr lang="en-US" sz="3000" dirty="0" smtClean="0"/>
              <a:t>Q: What is the overhead of </a:t>
            </a:r>
            <a:r>
              <a:rPr lang="en-US" sz="3000" dirty="0" err="1" smtClean="0"/>
              <a:t>NoFS</a:t>
            </a:r>
            <a:r>
              <a:rPr lang="en-US" sz="3000" dirty="0" smtClean="0"/>
              <a:t>?</a:t>
            </a:r>
          </a:p>
          <a:p>
            <a:pPr lvl="1"/>
            <a:r>
              <a:rPr lang="en-US" dirty="0" smtClean="0"/>
              <a:t>Evaluated on micro and macro benchmarks</a:t>
            </a:r>
          </a:p>
          <a:p>
            <a:endParaRPr lang="en-US" dirty="0"/>
          </a:p>
          <a:p>
            <a:r>
              <a:rPr lang="en-US" sz="3000" dirty="0" smtClean="0"/>
              <a:t>Q: How does the background scan affect performance?</a:t>
            </a:r>
            <a:endParaRPr lang="en-US" sz="3000" dirty="0"/>
          </a:p>
          <a:p>
            <a:pPr lvl="1"/>
            <a:r>
              <a:rPr lang="en-US" dirty="0" smtClean="0"/>
              <a:t>Measured write bandwidth, access latency during scan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77"/>
    </mc:Choice>
    <mc:Fallback xmlns="">
      <p:transition xmlns:p14="http://schemas.microsoft.com/office/powerpoint/2010/main" spd="slow" advTm="334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#1: Lazy, optimistic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blocks to disk in </a:t>
            </a:r>
            <a:r>
              <a:rPr lang="en-US" dirty="0" smtClean="0">
                <a:solidFill>
                  <a:srgbClr val="FF0000"/>
                </a:solidFill>
              </a:rPr>
              <a:t>any order</a:t>
            </a:r>
          </a:p>
          <a:p>
            <a:pPr lvl="1"/>
            <a:r>
              <a:rPr lang="en-US" dirty="0" smtClean="0"/>
              <a:t>Fix inconsistencies upon reboot</a:t>
            </a:r>
          </a:p>
          <a:p>
            <a:endParaRPr lang="en-US" dirty="0"/>
          </a:p>
          <a:p>
            <a:r>
              <a:rPr lang="en-US" dirty="0" smtClean="0"/>
              <a:t>Advantage: Simple, High performance</a:t>
            </a:r>
          </a:p>
          <a:p>
            <a:endParaRPr lang="en-US" dirty="0"/>
          </a:p>
          <a:p>
            <a:r>
              <a:rPr lang="en-US" dirty="0" smtClean="0"/>
              <a:t>Disadvantage: Expensive recovery</a:t>
            </a:r>
          </a:p>
          <a:p>
            <a:endParaRPr lang="en-US" dirty="0"/>
          </a:p>
          <a:p>
            <a:r>
              <a:rPr lang="en-US" dirty="0" smtClean="0"/>
              <a:t>Example: ext2 with fsck </a:t>
            </a:r>
            <a:r>
              <a:rPr lang="en-US" sz="2000" dirty="0" smtClean="0"/>
              <a:t>[</a:t>
            </a:r>
            <a:r>
              <a:rPr lang="en-US" sz="2000" i="1" dirty="0" smtClean="0"/>
              <a:t>Card94</a:t>
            </a:r>
            <a:r>
              <a:rPr lang="en-US" sz="2000" dirty="0" smtClean="0"/>
              <a:t>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8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01"/>
    </mc:Choice>
    <mc:Fallback xmlns="">
      <p:transition xmlns:p14="http://schemas.microsoft.com/office/powerpoint/2010/main" spd="slow" advTm="3110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NoFS</a:t>
            </a:r>
            <a:r>
              <a:rPr lang="en-US" dirty="0"/>
              <a:t> robust against crashes?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9136-FD45-0847-A1E2-72E883D021FC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C5B1-DB52-49A4-9A1C-B1E3D2D0FDFC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337300" y="2133600"/>
            <a:ext cx="2514600" cy="2959643"/>
            <a:chOff x="6776360" y="2648866"/>
            <a:chExt cx="2514600" cy="3218646"/>
          </a:xfrm>
        </p:grpSpPr>
        <p:sp>
          <p:nvSpPr>
            <p:cNvPr id="8" name="AutoShape 138"/>
            <p:cNvSpPr>
              <a:spLocks noChangeArrowheads="1"/>
            </p:cNvSpPr>
            <p:nvPr/>
          </p:nvSpPr>
          <p:spPr bwMode="auto">
            <a:xfrm>
              <a:off x="7220860" y="4803444"/>
              <a:ext cx="1447800" cy="1064068"/>
            </a:xfrm>
            <a:prstGeom prst="can">
              <a:avLst>
                <a:gd name="adj" fmla="val 27503"/>
              </a:avLst>
            </a:prstGeom>
            <a:solidFill>
              <a:srgbClr val="76B616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algn="ctr">
                <a:buFont typeface="Wingdings" pitchFamily="2" charset="2"/>
                <a:buNone/>
              </a:pPr>
              <a:r>
                <a:rPr lang="en-US" sz="1800" b="1" dirty="0" smtClean="0">
                  <a:latin typeface="+mj-lt"/>
                </a:rPr>
                <a:t>Disk</a:t>
              </a:r>
              <a:endParaRPr lang="en-US" sz="1800" b="1" dirty="0">
                <a:latin typeface="+mj-lt"/>
              </a:endParaRPr>
            </a:p>
          </p:txBody>
        </p:sp>
        <p:sp>
          <p:nvSpPr>
            <p:cNvPr id="9" name="AutoShape 138"/>
            <p:cNvSpPr>
              <a:spLocks noChangeArrowheads="1"/>
            </p:cNvSpPr>
            <p:nvPr/>
          </p:nvSpPr>
          <p:spPr bwMode="auto">
            <a:xfrm>
              <a:off x="7220860" y="3394681"/>
              <a:ext cx="1447800" cy="828684"/>
            </a:xfrm>
            <a:prstGeom prst="can">
              <a:avLst>
                <a:gd name="adj" fmla="val 30769"/>
              </a:avLst>
            </a:prstGeom>
            <a:solidFill>
              <a:srgbClr val="F0BD1B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algn="ctr">
                <a:buFont typeface="Wingdings" pitchFamily="2" charset="2"/>
                <a:buNone/>
              </a:pPr>
              <a:r>
                <a:rPr lang="en-US" sz="1600" b="1" dirty="0" smtClean="0">
                  <a:latin typeface="+mj-lt"/>
                </a:rPr>
                <a:t>Pseudo-device</a:t>
              </a:r>
            </a:p>
            <a:p>
              <a:pPr marL="342900" indent="-342900" algn="ctr">
                <a:buFont typeface="Wingdings" pitchFamily="2" charset="2"/>
                <a:buNone/>
              </a:pPr>
              <a:r>
                <a:rPr lang="en-US" sz="1600" b="1" dirty="0" smtClean="0">
                  <a:latin typeface="+mj-lt"/>
                </a:rPr>
                <a:t> driver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10" name="Line 109"/>
            <p:cNvSpPr>
              <a:spLocks noChangeShapeType="1"/>
            </p:cNvSpPr>
            <p:nvPr/>
          </p:nvSpPr>
          <p:spPr bwMode="auto">
            <a:xfrm>
              <a:off x="7906660" y="3077941"/>
              <a:ext cx="8614" cy="5388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9"/>
            <p:cNvSpPr>
              <a:spLocks noChangeShapeType="1"/>
            </p:cNvSpPr>
            <p:nvPr/>
          </p:nvSpPr>
          <p:spPr bwMode="auto">
            <a:xfrm flipH="1">
              <a:off x="7906660" y="4306234"/>
              <a:ext cx="0" cy="6629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76360" y="2648866"/>
              <a:ext cx="2514600" cy="401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+mj-lt"/>
                </a:rPr>
                <a:t>Writes from file system</a:t>
              </a:r>
              <a:endParaRPr lang="en-US" sz="1800" b="1" dirty="0">
                <a:latin typeface="+mj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33225" y="36449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j-lt"/>
              </a:rPr>
              <a:t>Selected writes</a:t>
            </a:r>
            <a:endParaRPr lang="en-US" sz="1800" b="1" dirty="0">
              <a:latin typeface="+mj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05345" y="1583568"/>
            <a:ext cx="5744638" cy="4542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Fault injection testing</a:t>
            </a:r>
          </a:p>
          <a:p>
            <a:r>
              <a:rPr lang="en-US" sz="2800" dirty="0" smtClean="0"/>
              <a:t>Interpose pseudo-device driver between the file system and disk</a:t>
            </a:r>
          </a:p>
          <a:p>
            <a:r>
              <a:rPr lang="en-US" sz="2800" dirty="0" smtClean="0"/>
              <a:t>Discard writes to selected sectors</a:t>
            </a:r>
          </a:p>
          <a:p>
            <a:r>
              <a:rPr lang="en-US" sz="2800" dirty="0" smtClean="0"/>
              <a:t>Emulate crash with different blocks successfully updated on disk</a:t>
            </a:r>
          </a:p>
          <a:p>
            <a:r>
              <a:rPr lang="en-US" sz="2800" dirty="0" smtClean="0"/>
              <a:t>20 different crash scenarios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16" name="Rounded Rectangle 15"/>
          <p:cNvSpPr/>
          <p:nvPr/>
        </p:nvSpPr>
        <p:spPr>
          <a:xfrm>
            <a:off x="1205468" y="2502932"/>
            <a:ext cx="6432757" cy="20949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NoFS</a:t>
            </a:r>
            <a:r>
              <a:rPr lang="en-US" sz="2800" dirty="0">
                <a:solidFill>
                  <a:schemeClr val="tx1"/>
                </a:solidFill>
              </a:rPr>
              <a:t> detected </a:t>
            </a:r>
            <a:r>
              <a:rPr lang="en-US" sz="2800" dirty="0">
                <a:solidFill>
                  <a:srgbClr val="FF0000"/>
                </a:solidFill>
              </a:rPr>
              <a:t>all</a:t>
            </a:r>
            <a:r>
              <a:rPr lang="en-US" sz="2800" dirty="0">
                <a:solidFill>
                  <a:schemeClr val="tx1"/>
                </a:solidFill>
              </a:rPr>
              <a:t> inconsistencies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Errors returned on invalid access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Orphan </a:t>
            </a:r>
            <a:r>
              <a:rPr lang="en-US" sz="2800" dirty="0" err="1">
                <a:solidFill>
                  <a:schemeClr val="tx1"/>
                </a:solidFill>
              </a:rPr>
              <a:t>inodes</a:t>
            </a:r>
            <a:r>
              <a:rPr lang="en-US" sz="2800" dirty="0">
                <a:solidFill>
                  <a:schemeClr val="tx1"/>
                </a:solidFill>
              </a:rPr>
              <a:t>/blocks reclaimed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128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23"/>
    </mc:Choice>
    <mc:Fallback xmlns="">
      <p:transition xmlns:p14="http://schemas.microsoft.com/office/powerpoint/2010/main" spd="slow" advTm="4812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overhead of </a:t>
            </a:r>
            <a:r>
              <a:rPr lang="en-US" dirty="0" err="1"/>
              <a:t>NoFS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44442787"/>
              </p:ext>
            </p:extLst>
          </p:nvPr>
        </p:nvGraphicFramePr>
        <p:xfrm>
          <a:off x="919039" y="1630893"/>
          <a:ext cx="7514429" cy="342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027721" y="3428177"/>
            <a:ext cx="3200400" cy="707886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2000" i="1" dirty="0"/>
              <a:t>N</a:t>
            </a:r>
            <a:r>
              <a:rPr lang="en-US" sz="2000" i="1" dirty="0" smtClean="0"/>
              <a:t>ormalized throughput</a:t>
            </a:r>
          </a:p>
          <a:p>
            <a:pPr algn="ctr"/>
            <a:r>
              <a:rPr lang="en-US" sz="2000" i="1" dirty="0" smtClean="0"/>
              <a:t> </a:t>
            </a:r>
            <a:r>
              <a:rPr lang="en-US" sz="2000" i="1" dirty="0" err="1"/>
              <a:t>vs</a:t>
            </a:r>
            <a:r>
              <a:rPr lang="en-US" sz="2000" i="1" dirty="0"/>
              <a:t> ext2</a:t>
            </a:r>
          </a:p>
        </p:txBody>
      </p:sp>
      <p:sp>
        <p:nvSpPr>
          <p:cNvPr id="10" name="Oval 9"/>
          <p:cNvSpPr/>
          <p:nvPr/>
        </p:nvSpPr>
        <p:spPr>
          <a:xfrm>
            <a:off x="75042" y="2424385"/>
            <a:ext cx="914400" cy="2590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72012" y="4373910"/>
            <a:ext cx="990600" cy="990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72424" y="2655615"/>
            <a:ext cx="838200" cy="685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00700" y="3341415"/>
            <a:ext cx="838200" cy="685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74134" y="2655615"/>
            <a:ext cx="838200" cy="685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66991" y="5124632"/>
            <a:ext cx="2112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W</a:t>
            </a:r>
            <a:r>
              <a:rPr lang="en-US" sz="1600" i="1" dirty="0" smtClean="0"/>
              <a:t>rites to 1 GB file</a:t>
            </a:r>
            <a:endParaRPr lang="en-US" sz="16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79247" y="5124632"/>
            <a:ext cx="1287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4088 bytes per write to</a:t>
            </a:r>
          </a:p>
          <a:p>
            <a:pPr algn="ctr"/>
            <a:r>
              <a:rPr lang="en-US" sz="1600" i="1" dirty="0" smtClean="0"/>
              <a:t> 1 GB file </a:t>
            </a:r>
            <a:endParaRPr lang="en-US" sz="1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78864" y="5152153"/>
            <a:ext cx="175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100K files over 100 directories with </a:t>
            </a:r>
            <a:r>
              <a:rPr lang="en-US" sz="1600" i="1" dirty="0" err="1" smtClean="0"/>
              <a:t>fsync</a:t>
            </a:r>
            <a:endParaRPr lang="en-US" sz="16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5" y="5184462"/>
            <a:ext cx="175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/>
              <a:t>Filebench</a:t>
            </a:r>
            <a:endParaRPr lang="en-US" sz="1600" i="1" dirty="0"/>
          </a:p>
        </p:txBody>
      </p:sp>
      <p:sp>
        <p:nvSpPr>
          <p:cNvPr id="20" name="Rounded Rectangle 19"/>
          <p:cNvSpPr/>
          <p:nvPr/>
        </p:nvSpPr>
        <p:spPr>
          <a:xfrm>
            <a:off x="1566953" y="2655615"/>
            <a:ext cx="6432757" cy="20949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NoFS</a:t>
            </a:r>
            <a:r>
              <a:rPr lang="en-US" sz="2800" dirty="0" smtClean="0">
                <a:solidFill>
                  <a:schemeClr val="tx1"/>
                </a:solidFill>
              </a:rPr>
              <a:t> performance </a:t>
            </a:r>
            <a:r>
              <a:rPr lang="en-US" sz="2800" dirty="0" smtClean="0">
                <a:solidFill>
                  <a:srgbClr val="FF0000"/>
                </a:solidFill>
              </a:rPr>
              <a:t>comparable</a:t>
            </a:r>
            <a:r>
              <a:rPr lang="en-US" sz="2800" dirty="0" smtClean="0">
                <a:solidFill>
                  <a:schemeClr val="tx1"/>
                </a:solidFill>
              </a:rPr>
              <a:t> to ext2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NoFS</a:t>
            </a:r>
            <a:r>
              <a:rPr lang="en-US" sz="2800" dirty="0" smtClean="0">
                <a:solidFill>
                  <a:schemeClr val="tx1"/>
                </a:solidFill>
              </a:rPr>
              <a:t> performance is </a:t>
            </a:r>
            <a:r>
              <a:rPr lang="en-US" sz="2800" dirty="0" smtClean="0">
                <a:solidFill>
                  <a:srgbClr val="FF0000"/>
                </a:solidFill>
              </a:rPr>
              <a:t>better</a:t>
            </a:r>
            <a:r>
              <a:rPr lang="en-US" sz="2800" dirty="0" smtClean="0">
                <a:solidFill>
                  <a:schemeClr val="tx1"/>
                </a:solidFill>
              </a:rPr>
              <a:t> than ext3 for sync heavy workloads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174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310"/>
    </mc:Choice>
    <mc:Fallback xmlns="">
      <p:transition xmlns:p14="http://schemas.microsoft.com/office/powerpoint/2010/main" spd="slow" advTm="7231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6" grpId="0"/>
      <p:bldP spid="17" grpId="0"/>
      <p:bldP spid="18" grpId="0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0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the background </a:t>
            </a:r>
            <a:r>
              <a:rPr lang="en-US" dirty="0" smtClean="0"/>
              <a:t>scan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affect </a:t>
            </a:r>
            <a:r>
              <a:rPr lang="en-US" dirty="0" smtClean="0"/>
              <a:t>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110"/>
            <a:ext cx="8482684" cy="45259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Scan reads are </a:t>
            </a:r>
            <a:r>
              <a:rPr lang="en-US" sz="2800" dirty="0" smtClean="0">
                <a:solidFill>
                  <a:srgbClr val="FF0000"/>
                </a:solidFill>
              </a:rPr>
              <a:t>interleaved</a:t>
            </a:r>
            <a:r>
              <a:rPr lang="en-US" sz="2800" dirty="0" smtClean="0"/>
              <a:t> with file system I/O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Access to objects not verified by scan </a:t>
            </a:r>
            <a:r>
              <a:rPr lang="en-US" sz="2800" dirty="0" smtClean="0">
                <a:solidFill>
                  <a:srgbClr val="FF0000"/>
                </a:solidFill>
              </a:rPr>
              <a:t>incurs a performance penalty</a:t>
            </a:r>
          </a:p>
          <a:p>
            <a:pPr lvl="1"/>
            <a:endParaRPr lang="en-US" sz="2600" dirty="0"/>
          </a:p>
          <a:p>
            <a:pPr marL="742950" lvl="2" indent="-342900"/>
            <a:endParaRPr lang="en-US" dirty="0"/>
          </a:p>
          <a:p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9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69"/>
    </mc:Choice>
    <mc:Fallback xmlns="">
      <p:transition xmlns:p14="http://schemas.microsoft.com/office/powerpoint/2010/main" spd="slow" advTm="286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12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Scan reads are </a:t>
            </a:r>
            <a:r>
              <a:rPr lang="en-US" sz="3200" dirty="0">
                <a:solidFill>
                  <a:srgbClr val="FF0000"/>
                </a:solidFill>
              </a:rPr>
              <a:t>interleaved</a:t>
            </a:r>
            <a:r>
              <a:rPr lang="en-US" sz="3200" dirty="0"/>
              <a:t> with file system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 reads interfere with application reads and writes</a:t>
            </a:r>
          </a:p>
          <a:p>
            <a:endParaRPr lang="en-US" dirty="0"/>
          </a:p>
          <a:p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Write a 200 MB file every 30 seconds</a:t>
            </a:r>
          </a:p>
          <a:p>
            <a:pPr lvl="1"/>
            <a:r>
              <a:rPr lang="en-US" dirty="0" smtClean="0"/>
              <a:t>Measure bandwidth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49"/>
    </mc:Choice>
    <mc:Fallback xmlns="">
      <p:transition xmlns:p14="http://schemas.microsoft.com/office/powerpoint/2010/main" spd="slow" advTm="161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Scan reads are </a:t>
            </a:r>
            <a:r>
              <a:rPr lang="en-US" sz="3200" dirty="0">
                <a:solidFill>
                  <a:srgbClr val="FF0000"/>
                </a:solidFill>
              </a:rPr>
              <a:t>interleaved</a:t>
            </a:r>
            <a:r>
              <a:rPr lang="en-US" sz="3200" dirty="0">
                <a:solidFill>
                  <a:prstClr val="black"/>
                </a:solidFill>
              </a:rPr>
              <a:t> with file system I/O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27289"/>
              </p:ext>
            </p:extLst>
          </p:nvPr>
        </p:nvGraphicFramePr>
        <p:xfrm>
          <a:off x="593907" y="150389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3288" y="5580038"/>
            <a:ext cx="354548" cy="338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9454" y="1901334"/>
            <a:ext cx="914400" cy="33558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73046" y="5377004"/>
            <a:ext cx="1698306" cy="6528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18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30"/>
    </mc:Choice>
    <mc:Fallback xmlns="">
      <p:transition xmlns:p14="http://schemas.microsoft.com/office/powerpoint/2010/main" spd="slow" advTm="148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Scan reads are </a:t>
            </a:r>
            <a:r>
              <a:rPr lang="en-US" sz="3200" dirty="0">
                <a:solidFill>
                  <a:srgbClr val="FF0000"/>
                </a:solidFill>
              </a:rPr>
              <a:t>interleaved</a:t>
            </a:r>
            <a:r>
              <a:rPr lang="en-US" sz="3200" dirty="0">
                <a:solidFill>
                  <a:prstClr val="black"/>
                </a:solidFill>
              </a:rPr>
              <a:t> with file system I/O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3288" y="5580038"/>
            <a:ext cx="354548" cy="338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Calibri"/>
              <a:cs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06500" y="1508186"/>
            <a:ext cx="7375164" cy="4536764"/>
            <a:chOff x="1006500" y="1508186"/>
            <a:chExt cx="7375164" cy="4536764"/>
          </a:xfrm>
        </p:grpSpPr>
        <p:grpSp>
          <p:nvGrpSpPr>
            <p:cNvPr id="14" name="Group 13"/>
            <p:cNvGrpSpPr/>
            <p:nvPr/>
          </p:nvGrpSpPr>
          <p:grpSpPr>
            <a:xfrm>
              <a:off x="1006500" y="1508186"/>
              <a:ext cx="7375164" cy="4536764"/>
              <a:chOff x="2010065" y="1381919"/>
              <a:chExt cx="7375164" cy="4536764"/>
            </a:xfrm>
          </p:grpSpPr>
          <p:graphicFrame>
            <p:nvGraphicFramePr>
              <p:cNvPr id="9" name="Chart 8"/>
              <p:cNvGraphicFramePr/>
              <p:nvPr>
                <p:extLst>
                  <p:ext uri="{D42A27DB-BD31-4B8C-83A1-F6EECF244321}">
                    <p14:modId xmlns:p14="http://schemas.microsoft.com/office/powerpoint/2010/main" val="2359118297"/>
                  </p:ext>
                </p:extLst>
              </p:nvPr>
            </p:nvGraphicFramePr>
            <p:xfrm>
              <a:off x="2010065" y="1381919"/>
              <a:ext cx="7375164" cy="453676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11" name="Straight Connector 10"/>
              <p:cNvCxnSpPr/>
              <p:nvPr/>
            </p:nvCxnSpPr>
            <p:spPr>
              <a:xfrm flipH="1" flipV="1">
                <a:off x="5265652" y="2029870"/>
                <a:ext cx="20781" cy="2971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 rot="16200000">
                <a:off x="4244719" y="3418652"/>
                <a:ext cx="2642815" cy="523220"/>
              </a:xfrm>
              <a:prstGeom prst="rect">
                <a:avLst/>
              </a:prstGeom>
              <a:noFill/>
            </p:spPr>
            <p:txBody>
              <a:bodyPr vert="horz" wrap="square" rtlCol="0" anchor="t" anchorCtr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Scan completion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962807" y="2172632"/>
              <a:ext cx="2304288" cy="295530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100000"/>
                    <a:shade val="100000"/>
                    <a:satMod val="130000"/>
                    <a:alpha val="36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  <a:alpha val="3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154598" y="2655615"/>
            <a:ext cx="7405917" cy="20949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I/O bandwidth is reduced during scan, but peak performance achieved on scan completion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682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83"/>
    </mc:Choice>
    <mc:Fallback xmlns="">
      <p:transition xmlns:p14="http://schemas.microsoft.com/office/powerpoint/2010/main" spd="slow" advTm="2928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6" y="274638"/>
            <a:ext cx="8824424" cy="1143000"/>
          </a:xfrm>
        </p:spPr>
        <p:txBody>
          <a:bodyPr>
            <a:noAutofit/>
          </a:bodyPr>
          <a:lstStyle/>
          <a:p>
            <a:pPr lvl="1"/>
            <a:r>
              <a:rPr lang="en-US" sz="3100" dirty="0" smtClean="0">
                <a:solidFill>
                  <a:schemeClr val="tx1"/>
                </a:solidFill>
              </a:rPr>
              <a:t>Access to objects not verified by scan costs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917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stat problem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 returns </a:t>
            </a:r>
            <a:r>
              <a:rPr lang="en-US" dirty="0" smtClean="0">
                <a:solidFill>
                  <a:srgbClr val="FF0000"/>
                </a:solidFill>
              </a:rPr>
              <a:t>number of blocks allocated</a:t>
            </a:r>
            <a:endParaRPr lang="en-US" dirty="0" smtClean="0"/>
          </a:p>
          <a:p>
            <a:pPr lvl="1"/>
            <a:r>
              <a:rPr lang="en-US" dirty="0" smtClean="0"/>
              <a:t>This information might be stale for un-verified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 err="1" smtClean="0"/>
              <a:t>NoFS</a:t>
            </a:r>
            <a:r>
              <a:rPr lang="en-US" dirty="0" smtClean="0"/>
              <a:t> verifies the </a:t>
            </a:r>
            <a:r>
              <a:rPr lang="en-US" dirty="0" err="1" smtClean="0"/>
              <a:t>inode</a:t>
            </a:r>
            <a:r>
              <a:rPr lang="en-US" dirty="0" smtClean="0"/>
              <a:t> upon stat</a:t>
            </a:r>
          </a:p>
          <a:p>
            <a:pPr lvl="2"/>
            <a:r>
              <a:rPr lang="en-US" sz="2800" dirty="0" smtClean="0"/>
              <a:t>Involves checking each </a:t>
            </a:r>
            <a:r>
              <a:rPr lang="en-US" sz="2800" dirty="0" err="1" smtClean="0"/>
              <a:t>inode</a:t>
            </a:r>
            <a:r>
              <a:rPr lang="en-US" sz="2800" dirty="0" smtClean="0"/>
              <a:t> data block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5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39"/>
    </mc:Choice>
    <mc:Fallback xmlns="">
      <p:transition xmlns:p14="http://schemas.microsoft.com/office/powerpoint/2010/main" spd="slow" advTm="371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2" y="274638"/>
            <a:ext cx="8824424" cy="1143000"/>
          </a:xfrm>
        </p:spPr>
        <p:txBody>
          <a:bodyPr>
            <a:noAutofit/>
          </a:bodyPr>
          <a:lstStyle/>
          <a:p>
            <a:pPr lvl="1"/>
            <a:r>
              <a:rPr lang="en-US" sz="3100" dirty="0" smtClean="0">
                <a:solidFill>
                  <a:schemeClr val="tx1"/>
                </a:solidFill>
              </a:rPr>
              <a:t>Access to objects not verified by scan costs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61" y="1402567"/>
            <a:ext cx="8532166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Experiment</a:t>
            </a: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Create a number of directories with 128 files (each 1 MB)</a:t>
            </a:r>
          </a:p>
          <a:p>
            <a:pPr lvl="1"/>
            <a:endParaRPr lang="en-US" sz="2400" dirty="0" smtClean="0">
              <a:latin typeface="Calibri"/>
              <a:cs typeface="Calibri"/>
            </a:endParaRP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At each 50 second interval, starting from file-system mount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Run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ls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–l</a:t>
            </a:r>
            <a:r>
              <a:rPr lang="en-US" dirty="0" smtClean="0">
                <a:latin typeface="Calibri"/>
                <a:cs typeface="Calibri"/>
              </a:rPr>
              <a:t> on directory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This causes a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stat</a:t>
            </a:r>
            <a:r>
              <a:rPr lang="en-US" dirty="0" smtClean="0">
                <a:latin typeface="Calibri"/>
                <a:cs typeface="Calibri"/>
              </a:rPr>
              <a:t> call on every </a:t>
            </a:r>
            <a:r>
              <a:rPr lang="en-US" dirty="0" err="1" smtClean="0">
                <a:latin typeface="Calibri"/>
                <a:cs typeface="Calibri"/>
              </a:rPr>
              <a:t>inode</a:t>
            </a:r>
            <a:endParaRPr lang="en-US" dirty="0" smtClean="0">
              <a:latin typeface="Calibri"/>
              <a:cs typeface="Calibri"/>
            </a:endParaRPr>
          </a:p>
          <a:p>
            <a:pPr lvl="2"/>
            <a:r>
              <a:rPr lang="en-US" dirty="0" smtClean="0">
                <a:latin typeface="Calibri"/>
                <a:cs typeface="Calibri"/>
              </a:rPr>
              <a:t>stat on un-verified </a:t>
            </a:r>
            <a:r>
              <a:rPr lang="en-US" dirty="0" err="1" smtClean="0">
                <a:latin typeface="Calibri"/>
                <a:cs typeface="Calibri"/>
              </a:rPr>
              <a:t>inodes</a:t>
            </a:r>
            <a:r>
              <a:rPr lang="en-US" dirty="0" smtClean="0">
                <a:latin typeface="Calibri"/>
                <a:cs typeface="Calibri"/>
              </a:rPr>
              <a:t> requires reading all its data</a:t>
            </a:r>
          </a:p>
          <a:p>
            <a:pPr lvl="1"/>
            <a:endParaRPr lang="en-US" sz="2400" dirty="0" smtClean="0">
              <a:latin typeface="Calibri"/>
              <a:cs typeface="Calibri"/>
            </a:endParaRP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Measure time taken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94"/>
    </mc:Choice>
    <mc:Fallback xmlns="">
      <p:transition xmlns:p14="http://schemas.microsoft.com/office/powerpoint/2010/main" spd="slow" advTm="293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6" y="291133"/>
            <a:ext cx="8873906" cy="1143000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100" dirty="0" smtClean="0">
                <a:solidFill>
                  <a:schemeClr val="tx1"/>
                </a:solidFill>
              </a:rPr>
              <a:t>Access to objects not verified by scan costs more</a:t>
            </a:r>
            <a:endParaRPr lang="en-US" sz="31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7939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57640" y="1781512"/>
            <a:ext cx="609600" cy="4295166"/>
            <a:chOff x="4483100" y="273965"/>
            <a:chExt cx="609600" cy="4813547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4738152" y="273965"/>
              <a:ext cx="35730" cy="37608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83100" y="4673606"/>
              <a:ext cx="609600" cy="413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800" dirty="0">
                <a:latin typeface="Calibri"/>
                <a:cs typeface="Calibri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 rot="16200000">
            <a:off x="3332305" y="2848494"/>
            <a:ext cx="3283994" cy="523220"/>
          </a:xfrm>
          <a:prstGeom prst="rect">
            <a:avLst/>
          </a:prstGeom>
          <a:noFill/>
        </p:spPr>
        <p:txBody>
          <a:bodyPr vert="horz" wrap="square" rtlCol="0" anchor="t" anchorCtr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Scan completion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61721" y="1982062"/>
            <a:ext cx="1641263" cy="14984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42126" y="2431380"/>
            <a:ext cx="707331" cy="7357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15616" y="4835284"/>
            <a:ext cx="707331" cy="7357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019533" y="2616008"/>
            <a:ext cx="6432757" cy="20949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There is a performance cost to accessing un-verified objects during the scan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One time cost, only until scan completion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38946" y="1781512"/>
            <a:ext cx="914400" cy="33558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90800" y="5257182"/>
            <a:ext cx="4551210" cy="990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19377" y="4769483"/>
            <a:ext cx="707331" cy="7357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61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14"/>
    </mc:Choice>
    <mc:Fallback xmlns="">
      <p:transition xmlns:p14="http://schemas.microsoft.com/office/powerpoint/2010/main" spd="slow" advTm="6971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7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Crash-consistency and Object identity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No-Order File System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Backpointer-based consistency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Non-persistent allocation structures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Results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"/>
    </mc:Choice>
    <mc:Fallback xmlns="">
      <p:transition xmlns:p14="http://schemas.microsoft.com/office/powerpoint/2010/main" spd="slow" advTm="15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39" y="274638"/>
            <a:ext cx="867794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#2: Eager, pessimistic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Carefully </a:t>
            </a:r>
            <a:r>
              <a:rPr lang="en-US" sz="3800" dirty="0" smtClean="0">
                <a:solidFill>
                  <a:srgbClr val="FF0000"/>
                </a:solidFill>
              </a:rPr>
              <a:t>order</a:t>
            </a:r>
            <a:r>
              <a:rPr lang="en-US" sz="3800" dirty="0" smtClean="0"/>
              <a:t> writes to disk</a:t>
            </a:r>
          </a:p>
          <a:p>
            <a:endParaRPr lang="en-US" sz="3800" dirty="0"/>
          </a:p>
          <a:p>
            <a:r>
              <a:rPr lang="en-US" sz="3800" dirty="0" smtClean="0"/>
              <a:t>Advantage: Quick recovery</a:t>
            </a:r>
          </a:p>
          <a:p>
            <a:endParaRPr lang="en-US" sz="3800" dirty="0"/>
          </a:p>
          <a:p>
            <a:r>
              <a:rPr lang="en-US" sz="3800" dirty="0" smtClean="0"/>
              <a:t>Disadvantage: Perpetual performance penalty</a:t>
            </a:r>
          </a:p>
          <a:p>
            <a:endParaRPr lang="en-US" dirty="0"/>
          </a:p>
          <a:p>
            <a:r>
              <a:rPr lang="en-US" sz="3800" dirty="0" smtClean="0"/>
              <a:t>Examples</a:t>
            </a:r>
          </a:p>
          <a:p>
            <a:pPr lvl="1"/>
            <a:r>
              <a:rPr lang="en-US" sz="3100" dirty="0" smtClean="0"/>
              <a:t> Soft updates (FFS) </a:t>
            </a:r>
            <a:r>
              <a:rPr lang="en-US" sz="2200" dirty="0" smtClean="0"/>
              <a:t>[</a:t>
            </a:r>
            <a:r>
              <a:rPr lang="en-US" sz="2200" i="1" dirty="0" smtClean="0"/>
              <a:t>Ganger94</a:t>
            </a:r>
            <a:r>
              <a:rPr lang="en-US" sz="2200" dirty="0" smtClean="0"/>
              <a:t>]</a:t>
            </a:r>
            <a:endParaRPr lang="en-US" sz="3100" dirty="0"/>
          </a:p>
          <a:p>
            <a:pPr lvl="1"/>
            <a:r>
              <a:rPr lang="en-US" sz="3100" dirty="0" smtClean="0"/>
              <a:t> Journaling (CFS) </a:t>
            </a:r>
            <a:r>
              <a:rPr lang="en-US" sz="2200" dirty="0" smtClean="0"/>
              <a:t>[</a:t>
            </a:r>
            <a:r>
              <a:rPr lang="en-US" sz="2200" i="1" dirty="0" smtClean="0"/>
              <a:t>Hangmann87</a:t>
            </a:r>
            <a:r>
              <a:rPr lang="en-US" sz="2200" dirty="0" smtClean="0"/>
              <a:t>]</a:t>
            </a:r>
            <a:endParaRPr lang="en-US" sz="3100" dirty="0"/>
          </a:p>
          <a:p>
            <a:pPr lvl="1"/>
            <a:r>
              <a:rPr lang="en-US" sz="3100" dirty="0" smtClean="0"/>
              <a:t> Copy-on-write (ZFS) </a:t>
            </a:r>
            <a:r>
              <a:rPr lang="en-US" sz="2200" dirty="0" smtClean="0"/>
              <a:t>[</a:t>
            </a:r>
            <a:r>
              <a:rPr lang="en-US" sz="2200" i="1" dirty="0" smtClean="0"/>
              <a:t>Bonwick04</a:t>
            </a:r>
            <a:r>
              <a:rPr lang="en-US" sz="2200" dirty="0" smtClean="0"/>
              <a:t>]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64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98"/>
    </mc:Choice>
    <mc:Fallback xmlns="">
      <p:transition xmlns:p14="http://schemas.microsoft.com/office/powerpoint/2010/main" spd="slow" advTm="3259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6189" cy="45259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Problem: Providing crash-consistency and high availability without ordering points</a:t>
            </a:r>
          </a:p>
          <a:p>
            <a:endParaRPr lang="en-US" dirty="0"/>
          </a:p>
          <a:p>
            <a:r>
              <a:rPr lang="en-US" sz="3000" dirty="0" smtClean="0"/>
              <a:t>Solution: </a:t>
            </a:r>
            <a:r>
              <a:rPr lang="en-US" sz="3000" dirty="0" err="1" smtClean="0"/>
              <a:t>NoFS</a:t>
            </a:r>
            <a:r>
              <a:rPr lang="en-US" sz="3000" dirty="0" smtClean="0"/>
              <a:t> with Backpointer-based consistency</a:t>
            </a:r>
          </a:p>
          <a:p>
            <a:pPr lvl="1"/>
            <a:r>
              <a:rPr lang="en-US" sz="2600" dirty="0" smtClean="0"/>
              <a:t>Use </a:t>
            </a:r>
            <a:r>
              <a:rPr lang="en-US" sz="2600" dirty="0" smtClean="0">
                <a:solidFill>
                  <a:srgbClr val="FF0000"/>
                </a:solidFill>
              </a:rPr>
              <a:t>mutual agreement </a:t>
            </a:r>
            <a:r>
              <a:rPr lang="en-US" sz="2600" dirty="0" smtClean="0"/>
              <a:t>to drive consistency </a:t>
            </a:r>
          </a:p>
          <a:p>
            <a:endParaRPr lang="en-US" dirty="0"/>
          </a:p>
          <a:p>
            <a:r>
              <a:rPr lang="en-US" sz="3000" dirty="0" smtClean="0"/>
              <a:t>Advantages:</a:t>
            </a:r>
          </a:p>
          <a:p>
            <a:pPr lvl="1"/>
            <a:r>
              <a:rPr lang="en-US" dirty="0" smtClean="0"/>
              <a:t>Strong consistency guarantees </a:t>
            </a:r>
          </a:p>
          <a:p>
            <a:pPr lvl="1"/>
            <a:r>
              <a:rPr lang="en-US" dirty="0" smtClean="0"/>
              <a:t>Performance similar to order-less file system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3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60"/>
    </mc:Choice>
    <mc:Fallback xmlns="">
      <p:transition xmlns:p14="http://schemas.microsoft.com/office/powerpoint/2010/main" spd="slow" advTm="289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9842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Trust is implicit in many layers of storage systems</a:t>
            </a:r>
          </a:p>
          <a:p>
            <a:endParaRPr lang="en-US" sz="3000" dirty="0" smtClean="0"/>
          </a:p>
          <a:p>
            <a:r>
              <a:rPr lang="en-US" sz="3000" dirty="0" smtClean="0"/>
              <a:t>Removing such trust is key to building robust, reliable storage systems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4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66"/>
    </mc:Choice>
    <mc:Fallback xmlns="">
      <p:transition xmlns:p14="http://schemas.microsoft.com/office/powerpoint/2010/main" spd="slow" advTm="256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E148-A9E6-40A9-A020-92410E46327E}" type="slidenum">
              <a:rPr lang="en-US"/>
              <a:pPr/>
              <a:t>42</a:t>
            </a:fld>
            <a:endParaRPr 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52625" y="1336409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Thank you!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52DC-4A79-4248-99A7-363C12C4CBF3}" type="datetime1">
              <a:rPr lang="en-US" smtClean="0"/>
              <a:t>2/15/12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52625" y="4714875"/>
            <a:ext cx="556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400" i="1">
                <a:solidFill>
                  <a:srgbClr val="0000CC"/>
                </a:solidFill>
                <a:latin typeface="Calibri" charset="0"/>
              </a:rPr>
              <a:t>Advanced Systems Lab (ADSL)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400" i="1">
                <a:solidFill>
                  <a:srgbClr val="0000CC"/>
                </a:solidFill>
                <a:latin typeface="Calibri" charset="0"/>
              </a:rPr>
              <a:t>University of Wisconsin-Madison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400" i="1">
                <a:solidFill>
                  <a:srgbClr val="FF0000"/>
                </a:solidFill>
                <a:latin typeface="Calibri" charset="0"/>
              </a:rPr>
              <a:t>http://www.cs.wisc.edu/adsl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4791075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562475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52625" y="2742466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978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8"/>
    </mc:Choice>
    <mc:Fallback xmlns="">
      <p:transition xmlns:p14="http://schemas.microsoft.com/office/powerpoint/2010/main" spd="slow" advTm="36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1A76-5297-A844-8449-73204EEE9F00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3BC-1C7B-4C62-92A6-73CCBF19F95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81200" y="32004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/>
              <a:t>Backup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260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1A76-5297-A844-8449-73204EEE9F00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3BC-1C7B-4C62-92A6-73CCBF19F950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81450068"/>
              </p:ext>
            </p:extLst>
          </p:nvPr>
        </p:nvGraphicFramePr>
        <p:xfrm>
          <a:off x="1295400" y="914400"/>
          <a:ext cx="6553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81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1A76-5297-A844-8449-73204EEE9F00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3BC-1C7B-4C62-92A6-73CCBF19F950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" y="762000"/>
            <a:ext cx="7772400" cy="4953000"/>
            <a:chOff x="609600" y="457200"/>
            <a:chExt cx="7772400" cy="4953000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956421802"/>
                </p:ext>
              </p:extLst>
            </p:nvPr>
          </p:nvGraphicFramePr>
          <p:xfrm>
            <a:off x="609600" y="457200"/>
            <a:ext cx="7772400" cy="495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4559300" y="1219200"/>
              <a:ext cx="609600" cy="3808343"/>
              <a:chOff x="4457700" y="1219200"/>
              <a:chExt cx="609600" cy="3808343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4724400" y="1219200"/>
                <a:ext cx="0" cy="3352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4457700" y="4673600"/>
                <a:ext cx="609600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700" dirty="0" smtClean="0"/>
                  <a:t>250</a:t>
                </a:r>
                <a:endParaRPr lang="en-US" sz="17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 rot="16200000">
              <a:off x="3798838" y="2373362"/>
              <a:ext cx="2769989" cy="461665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Scan completion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18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1A76-5297-A844-8449-73204EEE9F00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3BC-1C7B-4C62-92A6-73CCBF19F950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81000" y="381000"/>
            <a:ext cx="8001000" cy="5257800"/>
            <a:chOff x="381000" y="381000"/>
            <a:chExt cx="8001000" cy="5257800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2031495029"/>
                </p:ext>
              </p:extLst>
            </p:nvPr>
          </p:nvGraphicFramePr>
          <p:xfrm>
            <a:off x="381000" y="381000"/>
            <a:ext cx="8001000" cy="5257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 flipH="1" flipV="1">
              <a:off x="2514600" y="1143000"/>
              <a:ext cx="38100" cy="358140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03500" y="3746500"/>
              <a:ext cx="2769989" cy="707886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r>
                <a:rPr lang="en-US" sz="2000" dirty="0" smtClean="0"/>
                <a:t>Background scan every 30 seconds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542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1A76-5297-A844-8449-73204EEE9F00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3BC-1C7B-4C62-92A6-73CCBF19F950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12638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57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1A76-5297-A844-8449-73204EEE9F00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3BC-1C7B-4C62-92A6-73CCBF19F95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914400"/>
            <a:ext cx="71810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Lines of code: 		6765</a:t>
            </a:r>
          </a:p>
          <a:p>
            <a:endParaRPr lang="en-US" sz="4400" dirty="0"/>
          </a:p>
          <a:p>
            <a:r>
              <a:rPr lang="en-US" sz="4400" dirty="0" smtClean="0"/>
              <a:t>Kernel: 						2869</a:t>
            </a:r>
          </a:p>
          <a:p>
            <a:r>
              <a:rPr lang="en-US" sz="4400" dirty="0" smtClean="0"/>
              <a:t>File system: 	</a:t>
            </a:r>
            <a:r>
              <a:rPr lang="en-US" sz="4400" dirty="0"/>
              <a:t> </a:t>
            </a:r>
            <a:r>
              <a:rPr lang="en-US" sz="4400" dirty="0" smtClean="0"/>
              <a:t>		3869</a:t>
            </a:r>
          </a:p>
        </p:txBody>
      </p:sp>
    </p:spTree>
    <p:extLst>
      <p:ext uri="{BB962C8B-B14F-4D97-AF65-F5344CB8AC3E}">
        <p14:creationId xmlns:p14="http://schemas.microsoft.com/office/powerpoint/2010/main" val="186935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12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3000" dirty="0" err="1"/>
              <a:t>NoFS</a:t>
            </a:r>
            <a:r>
              <a:rPr lang="en-US" sz="3000" dirty="0"/>
              <a:t> provides crash-consistency without ordering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BBC can be used in conventional file systems to ensure runtime integrity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NoFs</a:t>
            </a:r>
            <a:r>
              <a:rPr lang="en-US" sz="2400" dirty="0"/>
              <a:t> can be used as local file system in GFS, HDFS</a:t>
            </a:r>
          </a:p>
          <a:p>
            <a:pPr marL="457200" indent="-457200"/>
            <a:r>
              <a:rPr lang="en-US" sz="3000" dirty="0" err="1"/>
              <a:t>NoFS</a:t>
            </a:r>
            <a:r>
              <a:rPr lang="en-US" sz="3000" dirty="0"/>
              <a:t> allows virtual machines to maintain consistency </a:t>
            </a:r>
            <a:r>
              <a:rPr lang="en-US" sz="3000" dirty="0">
                <a:solidFill>
                  <a:srgbClr val="FF0000"/>
                </a:solidFill>
              </a:rPr>
              <a:t>without trusting</a:t>
            </a:r>
            <a:r>
              <a:rPr lang="en-US" sz="3000" dirty="0"/>
              <a:t> lower-layer primitives</a:t>
            </a:r>
          </a:p>
          <a:p>
            <a:pPr marL="285750" indent="-2857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8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74"/>
    </mc:Choice>
    <mc:Fallback xmlns="">
      <p:transition xmlns:p14="http://schemas.microsoft.com/office/powerpoint/2010/main" spd="slow" advTm="2107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Ordering points considered </a:t>
            </a:r>
            <a:r>
              <a:rPr lang="en-US" dirty="0" smtClean="0">
                <a:solidFill>
                  <a:srgbClr val="FF0000"/>
                </a:solidFill>
              </a:rPr>
              <a:t>harmful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performance</a:t>
            </a:r>
          </a:p>
          <a:p>
            <a:pPr lvl="1"/>
            <a:r>
              <a:rPr lang="en-US" dirty="0" smtClean="0"/>
              <a:t>Constrain scheduling of disk writes</a:t>
            </a:r>
          </a:p>
          <a:p>
            <a:endParaRPr lang="en-US" dirty="0"/>
          </a:p>
          <a:p>
            <a:r>
              <a:rPr lang="en-US" dirty="0" smtClean="0"/>
              <a:t>Increase complexity</a:t>
            </a:r>
          </a:p>
          <a:p>
            <a:endParaRPr lang="en-US" dirty="0" smtClean="0"/>
          </a:p>
          <a:p>
            <a:r>
              <a:rPr lang="en-US" dirty="0" smtClean="0"/>
              <a:t>Require lower-level primitives</a:t>
            </a:r>
          </a:p>
          <a:p>
            <a:pPr lvl="1"/>
            <a:r>
              <a:rPr lang="en-US" dirty="0" smtClean="0"/>
              <a:t>IDE/SATA Cache flush commands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20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55"/>
    </mc:Choice>
    <mc:Fallback xmlns="">
      <p:transition xmlns:p14="http://schemas.microsoft.com/office/powerpoint/2010/main" spd="slow" advTm="2565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points require trust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82" y="1600200"/>
            <a:ext cx="8416779" cy="4525963"/>
          </a:xfrm>
        </p:spPr>
        <p:txBody>
          <a:bodyPr/>
          <a:lstStyle/>
          <a:p>
            <a:r>
              <a:rPr lang="en-US" dirty="0" smtClean="0"/>
              <a:t>File system runs on stack of virtual devices</a:t>
            </a:r>
          </a:p>
          <a:p>
            <a:pPr lvl="1"/>
            <a:r>
              <a:rPr lang="en-US" dirty="0" smtClean="0"/>
              <a:t>Consistency fails if </a:t>
            </a: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device</a:t>
            </a:r>
            <a:r>
              <a:rPr lang="en-US" dirty="0" smtClean="0"/>
              <a:t> ignores commands to flush cache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2810" y="3457378"/>
            <a:ext cx="19747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2" charset="2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F_FULLFSYNC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71675" y="3428803"/>
            <a:ext cx="6705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82" charset="2"/>
              <a:buNone/>
            </a:pPr>
            <a:r>
              <a:rPr lang="en-US" sz="2200" i="1" dirty="0" smtClean="0"/>
              <a:t>“…The </a:t>
            </a:r>
            <a:r>
              <a:rPr lang="en-US" sz="2200" i="1" dirty="0"/>
              <a:t>operation may take quite a while to complete</a:t>
            </a:r>
            <a:r>
              <a:rPr lang="en-US" sz="2200" i="1" dirty="0" smtClean="0"/>
              <a:t>. </a:t>
            </a:r>
            <a:r>
              <a:rPr lang="en-US" sz="2200" i="1" dirty="0" smtClean="0">
                <a:solidFill>
                  <a:srgbClr val="FF3300"/>
                </a:solidFill>
              </a:rPr>
              <a:t>Certain </a:t>
            </a:r>
            <a:r>
              <a:rPr lang="en-US" sz="2200" i="1" dirty="0">
                <a:solidFill>
                  <a:srgbClr val="FF3300"/>
                </a:solidFill>
              </a:rPr>
              <a:t>FireWire drives have also been known to ignore the request to flush their buffered data</a:t>
            </a:r>
            <a:r>
              <a:rPr lang="en-US" sz="2200" i="1" dirty="0" smtClean="0">
                <a:solidFill>
                  <a:srgbClr val="FF3300"/>
                </a:solidFill>
              </a:rPr>
              <a:t>.”</a:t>
            </a:r>
            <a:endParaRPr lang="en-US" sz="2200" i="1" dirty="0">
              <a:solidFill>
                <a:srgbClr val="FF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4776" y="4997996"/>
            <a:ext cx="6865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i="1" dirty="0" smtClean="0"/>
              <a:t>“If desired, the virtual disk images can be flushed when the guest issues the IDE FLUSH CACHE command. Normally these requests are </a:t>
            </a:r>
            <a:r>
              <a:rPr lang="en-US" sz="2200" i="1" dirty="0" smtClean="0">
                <a:solidFill>
                  <a:srgbClr val="FF0000"/>
                </a:solidFill>
              </a:rPr>
              <a:t>ignored for improved performance</a:t>
            </a:r>
            <a:r>
              <a:rPr lang="en-US" sz="2200" i="1" dirty="0" smtClean="0"/>
              <a:t>”</a:t>
            </a:r>
          </a:p>
          <a:p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74577" y="4997996"/>
            <a:ext cx="1597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VirtualBox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534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46"/>
    </mc:Choice>
    <mc:Fallback xmlns="">
      <p:transition xmlns:p14="http://schemas.microsoft.com/office/powerpoint/2010/main" spd="slow" advTm="4874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crash-consistency possible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without ordering points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0" y="2559106"/>
            <a:ext cx="8863600" cy="3202435"/>
          </a:xfrm>
        </p:spPr>
        <p:txBody>
          <a:bodyPr>
            <a:normAutofit/>
          </a:bodyPr>
          <a:lstStyle/>
          <a:p>
            <a:r>
              <a:rPr lang="en-US" sz="2900" dirty="0" smtClean="0"/>
              <a:t>Middle ground between lazy and eager approaches</a:t>
            </a:r>
          </a:p>
          <a:p>
            <a:endParaRPr lang="en-US" sz="2900" dirty="0"/>
          </a:p>
          <a:p>
            <a:r>
              <a:rPr lang="en-US" sz="2900" dirty="0" smtClean="0"/>
              <a:t>Simplicity and high performance of lazy approach</a:t>
            </a:r>
          </a:p>
          <a:p>
            <a:endParaRPr lang="en-US" sz="2900" dirty="0"/>
          </a:p>
          <a:p>
            <a:r>
              <a:rPr lang="en-US" sz="2900" dirty="0" smtClean="0"/>
              <a:t>Strong consistency and availability of eager approach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5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43"/>
    </mc:Choice>
    <mc:Fallback xmlns="">
      <p:transition xmlns:p14="http://schemas.microsoft.com/office/powerpoint/2010/main" spd="slow" advTm="1864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55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solution: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No-Order File System (</a:t>
            </a:r>
            <a:r>
              <a:rPr lang="en-US" dirty="0" err="1" smtClean="0">
                <a:solidFill>
                  <a:srgbClr val="FF0000"/>
                </a:solidFill>
              </a:rPr>
              <a:t>NoFS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941"/>
            <a:ext cx="8229600" cy="19511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Order-less file system which uses </a:t>
            </a:r>
            <a:r>
              <a:rPr lang="en-US" sz="4000" dirty="0" smtClean="0">
                <a:solidFill>
                  <a:srgbClr val="FF0000"/>
                </a:solidFill>
              </a:rPr>
              <a:t>mutual agreement </a:t>
            </a:r>
            <a:r>
              <a:rPr lang="en-US" sz="4000" dirty="0" smtClean="0"/>
              <a:t>between objects</a:t>
            </a:r>
          </a:p>
          <a:p>
            <a:pPr marL="0" indent="0" algn="ctr">
              <a:buNone/>
            </a:pPr>
            <a:r>
              <a:rPr lang="en-US" sz="4000" dirty="0" smtClean="0"/>
              <a:t> to obtain consistency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972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85"/>
    </mc:Choice>
    <mc:Fallback xmlns="">
      <p:transition xmlns:p14="http://schemas.microsoft.com/office/powerpoint/2010/main" spd="slow" advTm="1158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07760"/>
            <a:ext cx="8431865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Designed a new crash-consistency technique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Backpointer-based consistency (BBC)</a:t>
            </a:r>
          </a:p>
          <a:p>
            <a:endParaRPr lang="en-US" sz="2800" dirty="0" smtClean="0"/>
          </a:p>
          <a:p>
            <a:r>
              <a:rPr lang="en-US" sz="3000" dirty="0" smtClean="0"/>
              <a:t>Theoretically and experimentally verified that </a:t>
            </a:r>
            <a:r>
              <a:rPr lang="en-US" sz="3000" dirty="0" err="1" smtClean="0"/>
              <a:t>NoFS</a:t>
            </a:r>
            <a:r>
              <a:rPr lang="en-US" sz="3000" dirty="0" smtClean="0"/>
              <a:t> provides strong consistency</a:t>
            </a:r>
          </a:p>
          <a:p>
            <a:endParaRPr lang="en-US" sz="2800" dirty="0" smtClean="0"/>
          </a:p>
          <a:p>
            <a:r>
              <a:rPr lang="en-US" sz="3000" dirty="0" smtClean="0"/>
              <a:t>Evaluated </a:t>
            </a:r>
            <a:r>
              <a:rPr lang="en-US" sz="3000" dirty="0" err="1" smtClean="0"/>
              <a:t>NoFS</a:t>
            </a:r>
            <a:r>
              <a:rPr lang="en-US" sz="3000" dirty="0" smtClean="0"/>
              <a:t> against ext2 and ext3</a:t>
            </a:r>
          </a:p>
          <a:p>
            <a:pPr lvl="1"/>
            <a:r>
              <a:rPr lang="en-US" dirty="0" err="1" smtClean="0"/>
              <a:t>NoFS</a:t>
            </a:r>
            <a:r>
              <a:rPr lang="en-US" dirty="0" smtClean="0"/>
              <a:t> performance </a:t>
            </a:r>
            <a:r>
              <a:rPr lang="en-US" dirty="0" smtClean="0">
                <a:solidFill>
                  <a:srgbClr val="FF0000"/>
                </a:solidFill>
              </a:rPr>
              <a:t>comparable</a:t>
            </a:r>
            <a:r>
              <a:rPr lang="en-US" dirty="0" smtClean="0"/>
              <a:t> to ext2</a:t>
            </a:r>
          </a:p>
          <a:p>
            <a:pPr lvl="1"/>
            <a:r>
              <a:rPr lang="en-US" dirty="0" err="1" smtClean="0"/>
              <a:t>NoFS</a:t>
            </a:r>
            <a:r>
              <a:rPr lang="en-US" dirty="0"/>
              <a:t> </a:t>
            </a:r>
            <a:r>
              <a:rPr lang="en-US" dirty="0" smtClean="0"/>
              <a:t>performance equal to or better than ext3</a:t>
            </a:r>
          </a:p>
          <a:p>
            <a:pPr lvl="1"/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9E8A-647E-3742-B332-FA299BA9DD09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D66A-CAE9-7F4E-AE43-17C10AEE1DD5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10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42"/>
    </mc:Choice>
    <mc:Fallback xmlns="">
      <p:transition xmlns:p14="http://schemas.microsoft.com/office/powerpoint/2010/main" spd="slow" advTm="3604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18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.6|4.1|4.8|3.3|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6.8|3.1|5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7|2.3|2|11.6|6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3.2|4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3.9|5.4|0.8|4.3|1.9|0.9|7.3|1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6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8.7|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1.3|4.2|1|1.7|1.4|0.9|11.5|0.8|2.1|16.7|6.2|7.4|3.1|14.2|3.4|1.4|1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6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6.9|4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5.1|8|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6.1|6.3|10.3|0.6|13.4|0.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5.4|10|8|9.8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6|7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1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3.5|5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9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2012</Words>
  <Application>Microsoft Macintosh PowerPoint</Application>
  <PresentationFormat>On-screen Show (4:3)</PresentationFormat>
  <Paragraphs>615</Paragraphs>
  <Slides>49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Consistency Without Ordering</vt:lpstr>
      <vt:lpstr>The problem: crash consistency</vt:lpstr>
      <vt:lpstr>Solution #1: Lazy, optimistic approach</vt:lpstr>
      <vt:lpstr>Solution #2: Eager, pessimistic approach</vt:lpstr>
      <vt:lpstr>Ordering points considered harmful</vt:lpstr>
      <vt:lpstr>Ordering points require trust </vt:lpstr>
      <vt:lpstr>Is crash-consistency possible  without ordering points?</vt:lpstr>
      <vt:lpstr>Our solution: No-Order File System (NoFS)</vt:lpstr>
      <vt:lpstr>Results</vt:lpstr>
      <vt:lpstr>Outline</vt:lpstr>
      <vt:lpstr>Crash consistency and object identity</vt:lpstr>
      <vt:lpstr>Crash Scenario</vt:lpstr>
      <vt:lpstr>Outline</vt:lpstr>
      <vt:lpstr>Backpointer-based consistency (BBC)</vt:lpstr>
      <vt:lpstr>Using backpointers in a crash scenario</vt:lpstr>
      <vt:lpstr>Backpointers of different objects</vt:lpstr>
      <vt:lpstr>Formal Model of BBC</vt:lpstr>
      <vt:lpstr>Outline</vt:lpstr>
      <vt:lpstr>Allocation structures</vt:lpstr>
      <vt:lpstr>Allocation structures</vt:lpstr>
      <vt:lpstr>Non-persistent allocation structures</vt:lpstr>
      <vt:lpstr>Non-persistent allocation structures</vt:lpstr>
      <vt:lpstr>Non-persistent allocation structures</vt:lpstr>
      <vt:lpstr>Determining allocation information</vt:lpstr>
      <vt:lpstr>Background Scan</vt:lpstr>
      <vt:lpstr>Design</vt:lpstr>
      <vt:lpstr>Implementation</vt:lpstr>
      <vt:lpstr>Outline</vt:lpstr>
      <vt:lpstr>Evaluation</vt:lpstr>
      <vt:lpstr>Is NoFS robust against crashes?</vt:lpstr>
      <vt:lpstr>What is the overhead of NoFS?</vt:lpstr>
      <vt:lpstr>How does the background scan  affect performance?</vt:lpstr>
      <vt:lpstr>Scan reads are interleaved with file system I/O</vt:lpstr>
      <vt:lpstr>Scan reads are interleaved with file system I/O</vt:lpstr>
      <vt:lpstr>Scan reads are interleaved with file system I/O</vt:lpstr>
      <vt:lpstr>Access to objects not verified by scan costs more</vt:lpstr>
      <vt:lpstr>Access to objects not verified by scan costs more</vt:lpstr>
      <vt:lpstr>Access to objects not verified by scan costs more</vt:lpstr>
      <vt:lpstr>Outline</vt:lpstr>
      <vt:lpstr>Summary</vt:lpstr>
      <vt:lpstr>Conclusion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cases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Vijaychidambaram Velayudhan Pillai</dc:creator>
  <cp:lastModifiedBy>Vijaychidambaram Velayudhan Pillai</cp:lastModifiedBy>
  <cp:revision>1437</cp:revision>
  <dcterms:created xsi:type="dcterms:W3CDTF">2012-02-11T23:56:22Z</dcterms:created>
  <dcterms:modified xsi:type="dcterms:W3CDTF">2012-02-16T00:28:19Z</dcterms:modified>
</cp:coreProperties>
</file>