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58" r:id="rId3"/>
    <p:sldId id="357" r:id="rId4"/>
    <p:sldId id="259" r:id="rId5"/>
    <p:sldId id="260" r:id="rId6"/>
    <p:sldId id="261" r:id="rId7"/>
    <p:sldId id="264" r:id="rId8"/>
    <p:sldId id="262" r:id="rId9"/>
    <p:sldId id="258" r:id="rId10"/>
    <p:sldId id="265" r:id="rId11"/>
    <p:sldId id="334" r:id="rId12"/>
    <p:sldId id="271" r:id="rId13"/>
    <p:sldId id="273" r:id="rId14"/>
    <p:sldId id="305" r:id="rId15"/>
    <p:sldId id="276" r:id="rId16"/>
    <p:sldId id="352" r:id="rId17"/>
    <p:sldId id="278" r:id="rId18"/>
    <p:sldId id="274" r:id="rId19"/>
    <p:sldId id="345" r:id="rId20"/>
    <p:sldId id="308" r:id="rId21"/>
    <p:sldId id="314" r:id="rId22"/>
    <p:sldId id="348" r:id="rId23"/>
    <p:sldId id="283" r:id="rId24"/>
    <p:sldId id="284" r:id="rId25"/>
    <p:sldId id="315" r:id="rId26"/>
    <p:sldId id="340" r:id="rId27"/>
    <p:sldId id="349" r:id="rId28"/>
    <p:sldId id="312" r:id="rId29"/>
    <p:sldId id="287" r:id="rId30"/>
    <p:sldId id="361" r:id="rId31"/>
    <p:sldId id="373" r:id="rId32"/>
    <p:sldId id="374" r:id="rId33"/>
    <p:sldId id="292" r:id="rId34"/>
    <p:sldId id="316" r:id="rId35"/>
    <p:sldId id="368" r:id="rId36"/>
    <p:sldId id="294" r:id="rId37"/>
    <p:sldId id="296" r:id="rId38"/>
    <p:sldId id="298" r:id="rId39"/>
    <p:sldId id="370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78917" autoAdjust="0"/>
  </p:normalViewPr>
  <p:slideViewPr>
    <p:cSldViewPr>
      <p:cViewPr varScale="1">
        <p:scale>
          <a:sx n="62" d="100"/>
          <a:sy n="6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b="0" dirty="0" smtClean="0"/>
              <a:t>Micro &amp; Macro Benchmark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ZFS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SeqRead (cold)</c:v>
                </c:pt>
                <c:pt idx="1">
                  <c:v>SeqRead (warm)</c:v>
                </c:pt>
                <c:pt idx="2">
                  <c:v>webserver</c:v>
                </c:pt>
                <c:pt idx="3">
                  <c:v>varmail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End-to-end ZFS (Fletcher)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SeqRead (cold)</c:v>
                </c:pt>
                <c:pt idx="1">
                  <c:v>SeqRead (warm)</c:v>
                </c:pt>
                <c:pt idx="2">
                  <c:v>webserver</c:v>
                </c:pt>
                <c:pt idx="3">
                  <c:v>varmail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0.90225699999999998</c:v>
                </c:pt>
                <c:pt idx="1">
                  <c:v>0.85007600000000005</c:v>
                </c:pt>
                <c:pt idx="2">
                  <c:v>0.85712699999999997</c:v>
                </c:pt>
                <c:pt idx="3">
                  <c:v>0.98683399999999999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Z²FS (static)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SeqRead (cold)</c:v>
                </c:pt>
                <c:pt idx="1">
                  <c:v>SeqRead (warm)</c:v>
                </c:pt>
                <c:pt idx="2">
                  <c:v>webserver</c:v>
                </c:pt>
                <c:pt idx="3">
                  <c:v>varmail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0.90981699999999999</c:v>
                </c:pt>
                <c:pt idx="1">
                  <c:v>0.97748900000000005</c:v>
                </c:pt>
                <c:pt idx="2">
                  <c:v>0.95128000000000001</c:v>
                </c:pt>
                <c:pt idx="3">
                  <c:v>0.979769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Z²FS (dynamic)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SeqRead (cold)</c:v>
                </c:pt>
                <c:pt idx="1">
                  <c:v>SeqRead (warm)</c:v>
                </c:pt>
                <c:pt idx="2">
                  <c:v>webserver</c:v>
                </c:pt>
                <c:pt idx="3">
                  <c:v>varmail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0.89962200000000003</c:v>
                </c:pt>
                <c:pt idx="3">
                  <c:v>0.98137399999999997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10944"/>
        <c:axId val="177012736"/>
      </c:barChart>
      <c:catAx>
        <c:axId val="17701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012736"/>
        <c:crosses val="autoZero"/>
        <c:auto val="1"/>
        <c:lblAlgn val="ctr"/>
        <c:lblOffset val="100"/>
        <c:noMultiLvlLbl val="0"/>
      </c:catAx>
      <c:valAx>
        <c:axId val="17701273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Normalized Throughput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84163822249562E-2"/>
              <c:y val="0.22082543253521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70109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1E4E-DD46-46B6-95DB-E2B5EB9D9C89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0A023-81A8-478A-842D-8D3101DE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3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4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8C69-5199-4089-86F6-3F17CB8B4B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3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1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2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5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7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3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8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8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59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3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98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9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A023-81A8-478A-842D-8D3101DE87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B6A8-40AC-4F96-B2EF-B0216D33AD56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13A9-5059-41FA-8CE5-2DD3B1E2D516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220-10AF-4B8B-A6B9-BF2D60E8781A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494-83D5-4863-8063-BC77166F2014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DDBF-1198-4FF9-B4C7-E9EF602DA2C9}" type="datetime1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B70-68D1-4A24-BB35-F6E463FB5B83}" type="datetime1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D2B3-346E-4DA0-9673-2395530F8F8A}" type="datetime1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A972-C381-4B45-8435-350EE7B69355}" type="datetime1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84E0-60DB-4CCA-8E47-1ADD0FA54B57}" type="datetime1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586C-801E-4C04-8BE3-E3AC9FA9DA8F}" type="datetime1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77FA-4C9F-4844-BB14-EF2EF9850A08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82000" cy="1470025"/>
          </a:xfrm>
        </p:spPr>
        <p:txBody>
          <a:bodyPr>
            <a:noAutofit/>
          </a:bodyPr>
          <a:lstStyle/>
          <a:p>
            <a:r>
              <a:rPr lang="en-US" dirty="0" err="1"/>
              <a:t>Zettabyte</a:t>
            </a:r>
            <a:r>
              <a:rPr lang="en-US" dirty="0"/>
              <a:t> Reliability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Flexible </a:t>
            </a:r>
            <a:r>
              <a:rPr lang="en-US" dirty="0"/>
              <a:t>End-to-end Data Integrity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86800" cy="19812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Yupu</a:t>
            </a:r>
            <a:r>
              <a:rPr lang="en-US" sz="2800" b="1" u="sng" dirty="0">
                <a:solidFill>
                  <a:srgbClr val="FF0000"/>
                </a:solidFill>
              </a:rPr>
              <a:t> Zhang</a:t>
            </a:r>
            <a:r>
              <a:rPr lang="en-US" sz="2800" dirty="0">
                <a:solidFill>
                  <a:schemeClr val="tx1"/>
                </a:solidFill>
              </a:rPr>
              <a:t>, Daniel </a:t>
            </a:r>
            <a:r>
              <a:rPr lang="en-US" sz="2800" dirty="0" smtClean="0">
                <a:solidFill>
                  <a:schemeClr val="tx1"/>
                </a:solidFill>
              </a:rPr>
              <a:t>Myers,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Andrea </a:t>
            </a:r>
            <a:r>
              <a:rPr lang="en-US" sz="2800" dirty="0" err="1" smtClean="0">
                <a:solidFill>
                  <a:schemeClr val="tx1"/>
                </a:solidFill>
              </a:rPr>
              <a:t>Arpaci-Dusseau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Remzi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Arpaci-Dusseau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University of Wisconsin - Madison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10EE-4842-4D75-96CD-51E5CEEDB578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Goal</a:t>
                </a:r>
              </a:p>
              <a:p>
                <a:pPr lvl="1"/>
                <a:r>
                  <a:rPr lang="en-US" dirty="0" smtClean="0"/>
                  <a:t>Analytically evaluate and compare reliability of storage systems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Silent Data Corruption</a:t>
                </a:r>
              </a:p>
              <a:p>
                <a:pPr lvl="1"/>
                <a:r>
                  <a:rPr lang="en-US" dirty="0"/>
                  <a:t>Corruption that </a:t>
                </a:r>
                <a:r>
                  <a:rPr lang="en-US" dirty="0" smtClean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undetected</a:t>
                </a:r>
                <a:r>
                  <a:rPr lang="en-US" dirty="0"/>
                  <a:t> by </a:t>
                </a:r>
                <a:r>
                  <a:rPr lang="en-US" dirty="0" smtClean="0"/>
                  <a:t>existing checks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Metric: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of undetected data corruption when reading a data block from system (per I/O)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Reliability Score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FAD-D233-40FA-8688-A9BB6DC9FD2D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Models for the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Hard disk</a:t>
                </a:r>
                <a:endParaRPr lang="en-US" dirty="0"/>
              </a:p>
              <a:p>
                <a:pPr lvl="1"/>
                <a:r>
                  <a:rPr lang="en-US" dirty="0"/>
                  <a:t>Undetected Bit Error Rate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𝑈𝐵𝐸𝑅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Stable, not related to </a:t>
                </a:r>
                <a:r>
                  <a:rPr lang="en-US" dirty="0" smtClean="0"/>
                  <a:t>time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Disk Reliability Index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𝑈𝐵𝐸𝑅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Memory</a:t>
                </a:r>
                <a:endParaRPr lang="en-US" dirty="0"/>
              </a:p>
              <a:p>
                <a:pPr lvl="1"/>
                <a:r>
                  <a:rPr lang="en-US" dirty="0" smtClean="0"/>
                  <a:t>Failure </a:t>
                </a:r>
                <a:r>
                  <a:rPr lang="en-US" dirty="0"/>
                  <a:t>in Time (FIT) / Mbit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𝐹𝑎𝑖𝑙𝑢𝑟𝑒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𝑅𝑎𝑡𝑒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Longer residency time, more likely corrupted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Memory Reliability Index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𝐹𝑎𝑖𝑙𝑢𝑟𝑒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𝑅𝑎𝑡𝑒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Checksum</a:t>
                </a:r>
              </a:p>
              <a:p>
                <a:pPr lvl="1"/>
                <a:r>
                  <a:rPr lang="en-US" dirty="0"/>
                  <a:t>Probability of undetected corruption on a device </a:t>
                </a:r>
                <a:r>
                  <a:rPr lang="en-US" dirty="0" smtClean="0"/>
                  <a:t>with a checksum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𝑛𝑑𝑒𝑡𝑒𝑐𝑡𝑒𝑑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Focus on lifetime of block</a:t>
                </a:r>
                <a:endParaRPr lang="en-US" dirty="0"/>
              </a:p>
              <a:p>
                <a:pPr lvl="1"/>
                <a:r>
                  <a:rPr lang="en-US" dirty="0" smtClean="0"/>
                  <a:t>From it being generated to it being read</a:t>
                </a:r>
              </a:p>
              <a:p>
                <a:pPr lvl="1"/>
                <a:r>
                  <a:rPr lang="en-US" dirty="0" smtClean="0"/>
                  <a:t>Across multiple components</a:t>
                </a:r>
              </a:p>
              <a:p>
                <a:pPr lvl="1"/>
                <a:r>
                  <a:rPr lang="en-US" dirty="0" smtClean="0"/>
                  <a:t>Find all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silent corruption scenarios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</m:oMath>
                </a14:m>
                <a:r>
                  <a:rPr lang="en-US" dirty="0" smtClean="0"/>
                  <a:t> is sum of probabilities of each silent corruption scenario during lifetime of block in storage system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29AA-8CFF-4E39-9C57-84B8F602BE21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Goal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Ideally,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</m:oMath>
                </a14:m>
                <a:r>
                  <a:rPr lang="en-US" sz="3000" dirty="0" smtClean="0"/>
                  <a:t> should be 0</a:t>
                </a:r>
              </a:p>
              <a:p>
                <a:pPr lvl="1"/>
                <a:r>
                  <a:rPr lang="en-US" sz="2600" dirty="0" smtClean="0"/>
                  <a:t>It’s impossible</a:t>
                </a:r>
                <a:endParaRPr lang="en-US" dirty="0" smtClean="0"/>
              </a:p>
              <a:p>
                <a:r>
                  <a:rPr lang="en-US" sz="3000" dirty="0" smtClean="0"/>
                  <a:t>Goal: </a:t>
                </a:r>
                <a:r>
                  <a:rPr lang="en-US" sz="3000" dirty="0" err="1" smtClean="0">
                    <a:solidFill>
                      <a:srgbClr val="FF0000"/>
                    </a:solidFill>
                  </a:rPr>
                  <a:t>Zettabyte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Reliability</a:t>
                </a:r>
              </a:p>
              <a:p>
                <a:pPr lvl="1"/>
                <a:r>
                  <a:rPr lang="en-US" sz="2600" dirty="0" smtClean="0"/>
                  <a:t>At </a:t>
                </a:r>
                <a:r>
                  <a:rPr lang="en-US" sz="2600" dirty="0"/>
                  <a:t>most one SDC when </a:t>
                </a:r>
                <a:r>
                  <a:rPr lang="en-US" sz="2600" dirty="0" smtClean="0"/>
                  <a:t>reading one </a:t>
                </a:r>
                <a:r>
                  <a:rPr lang="en-US" sz="2600" dirty="0" err="1" smtClean="0"/>
                  <a:t>Zettabyte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data from a storage </a:t>
                </a:r>
                <a:r>
                  <a:rPr lang="en-US" sz="2600" dirty="0" smtClean="0"/>
                  <a:t>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=3.46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−18</m:t>
                        </m:r>
                      </m:sup>
                    </m:sSup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lvl="2"/>
                <a:r>
                  <a:rPr lang="en-US" sz="2200" b="0" dirty="0" smtClean="0">
                    <a:ea typeface="Cambria Math"/>
                  </a:rPr>
                  <a:t>Assuming a dat</a:t>
                </a:r>
                <a:r>
                  <a:rPr lang="en-US" sz="2200" dirty="0" smtClean="0">
                    <a:ea typeface="Cambria Math"/>
                  </a:rPr>
                  <a:t>a block is 4KB</a:t>
                </a:r>
              </a:p>
              <a:p>
                <a:pPr lvl="1"/>
                <a:r>
                  <a:rPr lang="en-US" sz="2600" dirty="0">
                    <a:ea typeface="Cambria Math"/>
                  </a:rPr>
                  <a:t>Reliability Score is </a:t>
                </a:r>
                <a:r>
                  <a:rPr lang="en-US" sz="2600" dirty="0" smtClean="0">
                    <a:solidFill>
                      <a:srgbClr val="FF0000"/>
                    </a:solidFill>
                    <a:ea typeface="Cambria Math"/>
                  </a:rPr>
                  <a:t>17.5</a:t>
                </a:r>
              </a:p>
              <a:p>
                <a:pPr lvl="2"/>
                <a:r>
                  <a:rPr lang="en-US" sz="2000" dirty="0"/>
                  <a:t>100MB/s =&gt; 2.8 x 10</a:t>
                </a:r>
                <a:r>
                  <a:rPr lang="en-US" sz="2000" baseline="30000" dirty="0"/>
                  <a:t>-6</a:t>
                </a:r>
                <a:r>
                  <a:rPr lang="en-US" sz="2000" dirty="0"/>
                  <a:t> SDC/year</a:t>
                </a:r>
                <a:endParaRPr lang="en-US" sz="22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ea typeface="Cambria Math"/>
                  </a:rPr>
                  <a:t>17 nines</a:t>
                </a:r>
              </a:p>
              <a:p>
                <a:pPr lvl="2"/>
                <a:endParaRPr lang="en-US" sz="2000" dirty="0"/>
              </a:p>
              <a:p>
                <a:pPr lvl="2"/>
                <a:endParaRPr lang="en-US" sz="22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2"/>
                <a:endParaRPr lang="en-US" sz="22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1643-B151-41CA-A13C-CCC65DC3CA40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Analytical Framework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dirty="0" smtClean="0"/>
              <a:t>From ZFS to Z</a:t>
            </a:r>
            <a:r>
              <a:rPr lang="en-US" baseline="30000" dirty="0" smtClean="0"/>
              <a:t>2</a:t>
            </a:r>
            <a:r>
              <a:rPr lang="en-US" dirty="0" smtClean="0"/>
              <a:t>FS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0FDD-2A16-4B63-9632-D2C7C05972AC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2601"/>
              </p:ext>
            </p:extLst>
          </p:nvPr>
        </p:nvGraphicFramePr>
        <p:xfrm>
          <a:off x="732972" y="3900714"/>
          <a:ext cx="77252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57"/>
                <a:gridCol w="1474816"/>
                <a:gridCol w="1334655"/>
                <a:gridCol w="3581400"/>
              </a:tblGrid>
              <a:tr h="29730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Reliability Index</a:t>
                      </a:r>
                      <a:endParaRPr 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 anchor="ctr"/>
                </a:tc>
              </a:tr>
              <a:tr h="274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Memory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Disk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4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13.4</a:t>
                      </a:r>
                      <a:endParaRPr 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Worst memory &amp; worst disk</a:t>
                      </a:r>
                      <a:endParaRPr lang="en-US" sz="1800" dirty="0"/>
                    </a:p>
                  </a:txBody>
                  <a:tcPr anchor="ctr"/>
                </a:tc>
              </a:tr>
              <a:tr h="2744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Consumer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Non-ECC</a:t>
                      </a:r>
                      <a:r>
                        <a:rPr lang="en-US" sz="1800" baseline="0" dirty="0" smtClean="0"/>
                        <a:t> memory &amp; regular disk</a:t>
                      </a:r>
                      <a:endParaRPr lang="en-US" sz="1800" dirty="0"/>
                    </a:p>
                  </a:txBody>
                  <a:tcPr anchor="ctr"/>
                </a:tc>
              </a:tr>
              <a:tr h="2744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Server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ECC memory &amp; regular disk</a:t>
                      </a:r>
                      <a:endParaRPr lang="en-US" sz="1800" dirty="0"/>
                    </a:p>
                  </a:txBody>
                  <a:tcPr anchor="ctr"/>
                </a:tc>
              </a:tr>
              <a:tr h="3430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ECC memory &amp; best disk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CB87-656A-49D9-9706-76C257528E2C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 smtClean="0"/>
                  <a:t>Disk Reliability Index =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10</m:t>
                    </m:r>
                    <m:r>
                      <a:rPr lang="en-US" sz="3000" i="1" dirty="0" smtClean="0">
                        <a:latin typeface="Cambria Math"/>
                        <a:ea typeface="Cambria Math"/>
                      </a:rPr>
                      <m:t>~20</m:t>
                    </m:r>
                  </m:oMath>
                </a14:m>
                <a:r>
                  <a:rPr lang="en-US" sz="3000" dirty="0" smtClean="0"/>
                  <a:t> </a:t>
                </a:r>
              </a:p>
              <a:p>
                <a:pPr lvl="1"/>
                <a:r>
                  <a:rPr lang="en-US" sz="2600" dirty="0" smtClean="0"/>
                  <a:t>Regular disk: 12</a:t>
                </a:r>
              </a:p>
              <a:p>
                <a:r>
                  <a:rPr lang="en-US" sz="3000" dirty="0" smtClean="0"/>
                  <a:t>Memory Reliability Index =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1</m:t>
                    </m:r>
                    <m:r>
                      <a:rPr lang="en-US" sz="3000" i="1" dirty="0" smtClean="0">
                        <a:latin typeface="Cambria Math"/>
                      </a:rPr>
                      <m:t>3.4</m:t>
                    </m:r>
                    <m:r>
                      <a:rPr lang="en-US" sz="3000" i="1" dirty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3000" i="1" dirty="0" smtClean="0">
                        <a:latin typeface="Cambria Math"/>
                        <a:ea typeface="Cambria Math"/>
                      </a:rPr>
                      <m:t>18.8</m:t>
                    </m:r>
                  </m:oMath>
                </a14:m>
                <a:endParaRPr lang="en-US" sz="3000" dirty="0" smtClean="0"/>
              </a:p>
              <a:p>
                <a:pPr lvl="1"/>
                <a:r>
                  <a:rPr lang="en-US" sz="2600" dirty="0" smtClean="0"/>
                  <a:t>non-ECC memory: 14.2</a:t>
                </a:r>
              </a:p>
              <a:p>
                <a:pPr lvl="1"/>
                <a:r>
                  <a:rPr lang="en-US" sz="2600" dirty="0"/>
                  <a:t>ECC memory: </a:t>
                </a:r>
                <a:r>
                  <a:rPr lang="en-US" sz="2600" dirty="0" smtClean="0"/>
                  <a:t>18.8</a:t>
                </a:r>
                <a:endParaRPr lang="en-US" sz="2600" dirty="0"/>
              </a:p>
              <a:p>
                <a:pPr marL="457200" lvl="1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2209800"/>
              </a:xfrm>
              <a:prstGeom prst="rect">
                <a:avLst/>
              </a:prstGeom>
              <a:blipFill rotWithShape="1">
                <a:blip r:embed="rId3"/>
                <a:stretch>
                  <a:fillRect l="-1259" t="-4420" b="-3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19386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3361765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5573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3884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3887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49135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6270810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5573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386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4913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6194052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5986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828364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43199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1295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read()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4276165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8211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3941" y="4705350"/>
                <a:ext cx="6714659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Assuming </a:t>
                </a:r>
                <a:r>
                  <a:rPr lang="en-US" sz="2000" dirty="0"/>
                  <a:t>there is only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000" dirty="0"/>
                  <a:t> corruption in each </a:t>
                </a:r>
                <a:r>
                  <a:rPr lang="en-US" sz="2000" dirty="0" smtClean="0"/>
                  <a:t>scenario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Each time period is a scenario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𝑢𝑛𝑑𝑒𝑡𝑒𝑐𝑡𝑒𝑑</m:t>
                        </m:r>
                      </m:sub>
                    </m:sSub>
                  </m:oMath>
                </a14:m>
                <a:r>
                  <a:rPr lang="en-US" sz="2000" dirty="0" smtClean="0"/>
                  <a:t> = sum of probabilities of each time period</a:t>
                </a:r>
                <a:endParaRPr lang="en-US" sz="20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=30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seconds (flushing interval)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Residency Time</a:t>
                </a:r>
                <a:r>
                  <a:rPr lang="en-US" sz="2000" dirty="0" smtClean="0"/>
                  <a:t>: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41" y="4705350"/>
                <a:ext cx="6714659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726" t="-1873" r="-91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6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4.72222E-6 0.1777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1796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6" grpId="0" animBg="1"/>
      <p:bldP spid="17" grpId="0" animBg="1"/>
      <p:bldP spid="19" grpId="0" animBg="1"/>
      <p:bldP spid="19" grpId="1" animBg="1"/>
      <p:bldP spid="21" grpId="0" animBg="1"/>
      <p:bldP spid="23" grpId="0" animBg="1"/>
      <p:bldP spid="30" grpId="0" animBg="1"/>
      <p:bldP spid="22" grpId="0"/>
      <p:bldP spid="24" grpId="0"/>
      <p:bldP spid="25" grpId="0"/>
      <p:bldP spid="28" grpId="0"/>
      <p:bldP spid="20" grpId="0" animBg="1"/>
      <p:bldP spid="20" grpId="1" animBg="1"/>
      <p:bldP spid="42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5829300" cy="4531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" y="58271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1175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Consumer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8792" y="5144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Server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4086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171950" y="23600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504950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171950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028700" y="55223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Reliability Score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5800" y="4899541"/>
            <a:ext cx="4114800" cy="9276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5725-FD5D-40FD-B03C-925BBD0D447A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00600" y="2598547"/>
            <a:ext cx="4105275" cy="372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 smtClean="0"/>
              <a:t>Goal: </a:t>
            </a:r>
            <a:r>
              <a:rPr lang="en-US" altLang="zh-CN" sz="2600" dirty="0" err="1" smtClean="0"/>
              <a:t>Zettabyte</a:t>
            </a:r>
            <a:r>
              <a:rPr lang="en-US" altLang="zh-CN" sz="2600" dirty="0" smtClean="0"/>
              <a:t> Reliability</a:t>
            </a:r>
          </a:p>
          <a:p>
            <a:pPr lvl="1"/>
            <a:r>
              <a:rPr lang="en-US" altLang="zh-CN" sz="2300" dirty="0" smtClean="0"/>
              <a:t>score: 17.5</a:t>
            </a:r>
          </a:p>
          <a:p>
            <a:pPr lvl="1"/>
            <a:r>
              <a:rPr lang="en-US" altLang="zh-CN" sz="2300" dirty="0" smtClean="0"/>
              <a:t>none achieves the goal</a:t>
            </a:r>
            <a:endParaRPr lang="en-US" altLang="zh-CN" sz="2300" dirty="0"/>
          </a:p>
          <a:p>
            <a:endParaRPr lang="en-US" altLang="zh-CN" sz="2600" dirty="0"/>
          </a:p>
          <a:p>
            <a:r>
              <a:rPr lang="en-US" altLang="zh-CN" sz="2600" dirty="0" smtClean="0"/>
              <a:t>Server &amp; Consumer</a:t>
            </a:r>
            <a:endParaRPr lang="en-US" sz="2600" dirty="0" smtClean="0"/>
          </a:p>
          <a:p>
            <a:pPr lvl="1"/>
            <a:r>
              <a:rPr lang="en-US" sz="2300" dirty="0" smtClean="0"/>
              <a:t>disk corruption dominates</a:t>
            </a:r>
          </a:p>
          <a:p>
            <a:pPr lvl="1"/>
            <a:r>
              <a:rPr lang="en-US" sz="2300" dirty="0" smtClean="0">
                <a:solidFill>
                  <a:srgbClr val="FF0000"/>
                </a:solidFill>
              </a:rPr>
              <a:t>need to protect disk data</a:t>
            </a:r>
          </a:p>
          <a:p>
            <a:endParaRPr lang="en-US" dirty="0" smtClean="0"/>
          </a:p>
          <a:p>
            <a:pPr lvl="1"/>
            <a:endParaRPr lang="en-US" altLang="zh-CN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505200" y="3124200"/>
            <a:ext cx="666750" cy="262675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From ZFS to </a:t>
            </a:r>
            <a:r>
              <a:rPr lang="en-US" b="1" u="sng" dirty="0">
                <a:solidFill>
                  <a:srgbClr val="FF0000"/>
                </a:solidFill>
              </a:rPr>
              <a:t>Z</a:t>
            </a:r>
            <a:r>
              <a:rPr lang="en-US" b="1" u="sng" baseline="30000" dirty="0">
                <a:solidFill>
                  <a:srgbClr val="FF0000"/>
                </a:solidFill>
              </a:rPr>
              <a:t>2</a:t>
            </a:r>
            <a:r>
              <a:rPr lang="en-US" b="1" u="sng" dirty="0">
                <a:solidFill>
                  <a:srgbClr val="FF0000"/>
                </a:solidFill>
              </a:rPr>
              <a:t>FS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Original ZFS</a:t>
            </a:r>
          </a:p>
          <a:p>
            <a:pPr lvl="1"/>
            <a:r>
              <a:rPr lang="en-US" dirty="0" smtClean="0"/>
              <a:t>End-to-end ZFS</a:t>
            </a:r>
          </a:p>
          <a:p>
            <a:pPr lvl="1"/>
            <a:r>
              <a:rPr lang="en-US" dirty="0"/>
              <a:t>Z</a:t>
            </a:r>
            <a:r>
              <a:rPr lang="en-US" baseline="30000" dirty="0"/>
              <a:t>2</a:t>
            </a:r>
            <a:r>
              <a:rPr lang="en-US" dirty="0"/>
              <a:t>FS : </a:t>
            </a:r>
            <a:r>
              <a:rPr lang="en-US" dirty="0" smtClean="0"/>
              <a:t>ZFS with flexible end-to-end data integrity</a:t>
            </a:r>
            <a:endParaRPr lang="en-US" u="sng" dirty="0" smtClean="0"/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F6FA-11A1-4747-941A-B859B5F53017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747510" y="3401301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9386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3361765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5573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3884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3887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49135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6270810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5573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386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4913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867150" y="4862512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80936" y="4862512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4052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25713" y="277177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73513" y="3399713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46713" y="3399713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234520" y="627530"/>
            <a:ext cx="1219200" cy="33855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83110" y="74945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554560" y="62753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Fletcher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55986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828364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43199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1295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read()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4276165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8211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77815" y="5558135"/>
            <a:ext cx="4356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Only on-disk blocks are protected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2569" y="4715265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Generate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7400" y="4715691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Verify</a:t>
            </a:r>
            <a:endParaRPr lang="en-US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3.05556E-6 0.088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8889 L -3.05556E-6 0.1777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0888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-0.0907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-0.0916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9074 L -2.22222E-6 -0.17963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27" grpId="0" animBg="1"/>
      <p:bldP spid="26" grpId="0" animBg="1"/>
      <p:bldP spid="17" grpId="0" animBg="1"/>
      <p:bldP spid="19" grpId="0" animBg="1"/>
      <p:bldP spid="19" grpId="1" animBg="1"/>
      <p:bldP spid="19" grpId="2" animBg="1"/>
      <p:bldP spid="21" grpId="0" animBg="1"/>
      <p:bldP spid="23" grpId="0" animBg="1"/>
      <p:bldP spid="30" grpId="0" animBg="1"/>
      <p:bldP spid="22" grpId="0"/>
      <p:bldP spid="24" grpId="0"/>
      <p:bldP spid="25" grpId="0"/>
      <p:bldP spid="28" grpId="0"/>
      <p:bldP spid="32" grpId="0" animBg="1"/>
      <p:bldP spid="34" grpId="0" animBg="1"/>
      <p:bldP spid="20" grpId="0" animBg="1"/>
      <p:bldP spid="20" grpId="1" animBg="1"/>
      <p:bldP spid="20" grpId="2" animBg="1"/>
      <p:bldP spid="35" grpId="0" animBg="1"/>
      <p:bldP spid="35" grpId="1" animBg="1"/>
      <p:bldP spid="36" grpId="0" animBg="1"/>
      <p:bldP spid="37" grpId="0" animBg="1"/>
      <p:bldP spid="37" grpId="1" animBg="1"/>
      <p:bldP spid="37" grpId="2" animBg="1"/>
      <p:bldP spid="42" grpId="0"/>
      <p:bldP spid="47" grpId="0"/>
      <p:bldP spid="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Imperfect </a:t>
            </a:r>
            <a:r>
              <a:rPr lang="en-US" sz="2800" dirty="0" smtClean="0">
                <a:solidFill>
                  <a:srgbClr val="FF0000"/>
                </a:solidFill>
              </a:rPr>
              <a:t>hardware</a:t>
            </a:r>
          </a:p>
          <a:p>
            <a:pPr lvl="1"/>
            <a:r>
              <a:rPr lang="en-US" sz="2400" dirty="0" smtClean="0"/>
              <a:t>Disk, memory, controllers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[Bairavasundaram07, Schroeder09, Anderson03]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Buggy </a:t>
            </a:r>
            <a:r>
              <a:rPr lang="en-US" sz="2800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n-US" sz="2400" dirty="0" smtClean="0"/>
              <a:t>Kernel, file system, firmware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[Engler01, Yang04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Weinberg04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Techniques to maintain data integrity</a:t>
            </a:r>
          </a:p>
          <a:p>
            <a:pPr lvl="1"/>
            <a:r>
              <a:rPr lang="en-US" sz="2400" dirty="0" smtClean="0"/>
              <a:t>Detection: Checksums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[Stein01, Bartlett04]</a:t>
            </a:r>
            <a:endParaRPr lang="en-US" sz="2400" dirty="0"/>
          </a:p>
          <a:p>
            <a:pPr lvl="1"/>
            <a:r>
              <a:rPr lang="en-US" sz="2400" dirty="0"/>
              <a:t>Recovery: RAID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Patterson88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Corbett04]</a:t>
            </a:r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7B50-C41B-42FE-8E14-89ACFE5A9EFA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5C6-9241-4179-96EA-4D33925EB8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58747"/>
      </p:ext>
    </p:extLst>
  </p:cSld>
  <p:clrMapOvr>
    <a:masterClrMapping/>
  </p:clrMapOvr>
  <p:transition advTm="6433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64" y="1990195"/>
            <a:ext cx="6417564" cy="4512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ZFS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204" y="58271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7879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Consumer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220" y="25864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18654" y="23600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551654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218654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075404" y="55223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Reliability Score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8E0F-A7BC-4BE3-AE0A-504086B34904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00600" y="2598547"/>
            <a:ext cx="4105275" cy="372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 smtClean="0"/>
              <a:t>Goal: </a:t>
            </a:r>
            <a:r>
              <a:rPr lang="en-US" altLang="zh-CN" sz="2600" dirty="0" err="1" smtClean="0"/>
              <a:t>Zettabyte</a:t>
            </a:r>
            <a:r>
              <a:rPr lang="en-US" altLang="zh-CN" sz="2600" dirty="0" smtClean="0"/>
              <a:t> Reliability</a:t>
            </a:r>
          </a:p>
          <a:p>
            <a:pPr lvl="1"/>
            <a:r>
              <a:rPr lang="en-US" altLang="zh-CN" sz="2300" dirty="0" smtClean="0"/>
              <a:t>score: 17.5</a:t>
            </a:r>
          </a:p>
          <a:p>
            <a:pPr lvl="1"/>
            <a:r>
              <a:rPr lang="en-US" altLang="zh-CN" sz="2300" dirty="0" smtClean="0"/>
              <a:t>Best: only Petabyte</a:t>
            </a:r>
            <a:endParaRPr lang="en-US" altLang="zh-CN" sz="2300" dirty="0"/>
          </a:p>
          <a:p>
            <a:endParaRPr lang="en-US" altLang="zh-CN" sz="2600" dirty="0"/>
          </a:p>
          <a:p>
            <a:r>
              <a:rPr lang="en-US" altLang="zh-CN" sz="2600" dirty="0" smtClean="0"/>
              <a:t>Now memory corruption dominates</a:t>
            </a:r>
            <a:endParaRPr lang="en-US" altLang="zh-CN" sz="2200" dirty="0" smtClean="0"/>
          </a:p>
          <a:p>
            <a:pPr lvl="1"/>
            <a:r>
              <a:rPr lang="en-US" sz="1900" dirty="0" smtClean="0"/>
              <a:t>need </a:t>
            </a:r>
            <a:r>
              <a:rPr lang="en-US" sz="1900" dirty="0" smtClean="0">
                <a:solidFill>
                  <a:srgbClr val="FF0000"/>
                </a:solidFill>
              </a:rPr>
              <a:t>end-to-end protection</a:t>
            </a:r>
          </a:p>
          <a:p>
            <a:endParaRPr lang="en-US" dirty="0" smtClean="0"/>
          </a:p>
          <a:p>
            <a:pPr lvl="1"/>
            <a:endParaRPr lang="en-US" altLang="zh-CN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792" y="5144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Server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From ZFS to </a:t>
            </a:r>
            <a:r>
              <a:rPr lang="en-US" b="1" u="sng" dirty="0">
                <a:solidFill>
                  <a:srgbClr val="FF0000"/>
                </a:solidFill>
              </a:rPr>
              <a:t>Z</a:t>
            </a:r>
            <a:r>
              <a:rPr lang="en-US" b="1" u="sng" baseline="30000" dirty="0">
                <a:solidFill>
                  <a:srgbClr val="FF0000"/>
                </a:solidFill>
              </a:rPr>
              <a:t>2</a:t>
            </a:r>
            <a:r>
              <a:rPr lang="en-US" b="1" u="sng" dirty="0">
                <a:solidFill>
                  <a:srgbClr val="FF0000"/>
                </a:solidFill>
              </a:rPr>
              <a:t>FS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Original ZFS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End-to-end ZFS</a:t>
            </a:r>
          </a:p>
          <a:p>
            <a:pPr lvl="1"/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FS </a:t>
            </a:r>
            <a:r>
              <a:rPr lang="en-US" dirty="0"/>
              <a:t>: </a:t>
            </a:r>
            <a:r>
              <a:rPr lang="en-US" dirty="0" smtClean="0"/>
              <a:t>ZFS with flexible end-to-end data integrity</a:t>
            </a:r>
            <a:endParaRPr lang="en-US" u="sng" dirty="0" smtClean="0"/>
          </a:p>
          <a:p>
            <a:r>
              <a:rPr lang="en-US" dirty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F7E-413A-4DD3-BB35-2294E9523FD0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819950" y="215582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38012" y="3401301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9386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3361765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5573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ZFS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3884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3887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49135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6270810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5573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386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4913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2571750" y="4862512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80070" y="4862512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4052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64015" y="3399713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37215" y="3399713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5986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828364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43199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1295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read()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4276165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8211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50351" y="685800"/>
            <a:ext cx="1676400" cy="33855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98941" y="80772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170391" y="685800"/>
            <a:ext cx="129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Fletcher / </a:t>
            </a:r>
            <a:r>
              <a:rPr lang="en-US" sz="1600" dirty="0" err="1" smtClean="0"/>
              <a:t>xor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2398670" y="216651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16215" y="216049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218170" y="214936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81870" y="5352871"/>
            <a:ext cx="7500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Checksum is generated and verified only by application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Only one type of checksum is used (Fletcher or </a:t>
            </a:r>
            <a:r>
              <a:rPr lang="en-US" sz="2400" dirty="0" err="1" smtClean="0"/>
              <a:t>xor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452280" y="4715265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Generate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91400" y="4715691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Verify</a:t>
            </a:r>
            <a:endParaRPr lang="en-US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4.72222E-6 0.1777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5.55112E-17 0.1780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1796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-0.1805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 animBg="1"/>
      <p:bldP spid="31" grpId="0" animBg="1"/>
      <p:bldP spid="27" grpId="0" animBg="1"/>
      <p:bldP spid="26" grpId="0" animBg="1"/>
      <p:bldP spid="17" grpId="0" animBg="1"/>
      <p:bldP spid="19" grpId="0" animBg="1"/>
      <p:bldP spid="19" grpId="1" animBg="1"/>
      <p:bldP spid="21" grpId="0" animBg="1"/>
      <p:bldP spid="23" grpId="0" animBg="1"/>
      <p:bldP spid="30" grpId="0" animBg="1"/>
      <p:bldP spid="22" grpId="0"/>
      <p:bldP spid="24" grpId="0"/>
      <p:bldP spid="25" grpId="0"/>
      <p:bldP spid="28" grpId="0"/>
      <p:bldP spid="32" grpId="0" animBg="1"/>
      <p:bldP spid="34" grpId="0" animBg="1"/>
      <p:bldP spid="20" grpId="0" animBg="1"/>
      <p:bldP spid="20" grpId="1" animBg="1"/>
      <p:bldP spid="36" grpId="0" animBg="1"/>
      <p:bldP spid="37" grpId="0" animBg="1"/>
      <p:bldP spid="37" grpId="1" animBg="1"/>
      <p:bldP spid="42" grpId="0"/>
      <p:bldP spid="47" grpId="0"/>
      <p:bldP spid="52" grpId="0" animBg="1"/>
      <p:bldP spid="54" grpId="0" animBg="1"/>
      <p:bldP spid="54" grpId="1" animBg="1"/>
      <p:bldP spid="56" grpId="0" animBg="1"/>
      <p:bldP spid="53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841207"/>
            <a:ext cx="6027290" cy="385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953000" cy="3850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524000"/>
                <a:ext cx="8229600" cy="518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Reliability Score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81600"/>
              </a:xfrm>
              <a:prstGeom prst="rect">
                <a:avLst/>
              </a:prstGeom>
              <a:blipFill rotWithShape="1">
                <a:blip r:embed="rId5"/>
                <a:stretch>
                  <a:fillRect l="-14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ZFS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725" y="51261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1150" y="42710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Consumer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0475" y="44922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Server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212054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3600450" y="2146974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1304925" y="4293790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600450" y="4293790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923925" y="4821356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4875" y="51261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9300" y="42710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Consumer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48625" y="44922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Server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34350" y="212054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7848600" y="2146974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5553075" y="4293790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" name="Multiply 50"/>
          <p:cNvSpPr/>
          <p:nvPr/>
        </p:nvSpPr>
        <p:spPr>
          <a:xfrm>
            <a:off x="7848600" y="4293790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Multiply 51"/>
          <p:cNvSpPr/>
          <p:nvPr/>
        </p:nvSpPr>
        <p:spPr>
          <a:xfrm>
            <a:off x="5172075" y="4821356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628697" y="2050146"/>
            <a:ext cx="0" cy="4114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391400" y="4293790"/>
            <a:ext cx="457200" cy="19847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AA87-A5B1-4079-B3AD-DC067258DC1F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552994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Fletcher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334125" y="5529942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xor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6000690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 best reliability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00675" y="6005286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just fall short of the goal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048000" y="2971800"/>
            <a:ext cx="552450" cy="200195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3" grpId="1" animBg="1"/>
      <p:bldP spid="7" grpId="0"/>
      <p:bldP spid="28" grpId="0"/>
      <p:bldP spid="29" grpId="0"/>
      <p:bldP spid="30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End-to-end ZFS (Fletcher) is 15% slower than ZFS</a:t>
            </a:r>
            <a:endParaRPr lang="en-US" sz="2800" dirty="0"/>
          </a:p>
          <a:p>
            <a:r>
              <a:rPr lang="en-US" sz="2800" dirty="0"/>
              <a:t>End-to-end ZFS </a:t>
            </a:r>
            <a:r>
              <a:rPr lang="en-US" sz="2800" dirty="0" smtClean="0"/>
              <a:t>(</a:t>
            </a:r>
            <a:r>
              <a:rPr lang="en-US" sz="2800" dirty="0" err="1" smtClean="0"/>
              <a:t>xor</a:t>
            </a:r>
            <a:r>
              <a:rPr lang="en-US" sz="2800" dirty="0" smtClean="0"/>
              <a:t>) has only 3% overhead</a:t>
            </a:r>
          </a:p>
          <a:p>
            <a:pPr lvl="1"/>
            <a:r>
              <a:rPr lang="en-US" sz="2400" dirty="0" err="1" smtClean="0"/>
              <a:t>xor</a:t>
            </a:r>
            <a:r>
              <a:rPr lang="en-US" sz="2400" dirty="0" smtClean="0"/>
              <a:t> is optimized by the </a:t>
            </a:r>
            <a:r>
              <a:rPr lang="en-US" sz="2400" dirty="0" smtClean="0">
                <a:solidFill>
                  <a:srgbClr val="FF0000"/>
                </a:solidFill>
              </a:rPr>
              <a:t>checksum-on-copy</a:t>
            </a:r>
            <a:r>
              <a:rPr lang="en-US" sz="2400" dirty="0" smtClean="0"/>
              <a:t> technique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[Chu96]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78063"/>
              </p:ext>
            </p:extLst>
          </p:nvPr>
        </p:nvGraphicFramePr>
        <p:xfrm>
          <a:off x="952500" y="1676400"/>
          <a:ext cx="716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09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Throughput (MB/s)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End-to-end ZFS (Fletcher)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558.22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End-to-end ZFS (</a:t>
                      </a:r>
                      <a:r>
                        <a:rPr lang="en-US" dirty="0" err="1" smtClean="0"/>
                        <a:t>xor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639.89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C3B2-D273-45C5-8D5D-D5D3490D4E0F}" type="datetime1">
              <a:rPr lang="en-US" smtClean="0"/>
              <a:t>5/9/2013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3276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1GB Data from Page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From ZFS to </a:t>
            </a:r>
            <a:r>
              <a:rPr lang="en-US" b="1" u="sng" dirty="0">
                <a:solidFill>
                  <a:srgbClr val="FF0000"/>
                </a:solidFill>
              </a:rPr>
              <a:t>Z</a:t>
            </a:r>
            <a:r>
              <a:rPr lang="en-US" b="1" u="sng" baseline="30000" dirty="0">
                <a:solidFill>
                  <a:srgbClr val="FF0000"/>
                </a:solidFill>
              </a:rPr>
              <a:t>2</a:t>
            </a:r>
            <a:r>
              <a:rPr lang="en-US" b="1" u="sng" dirty="0">
                <a:solidFill>
                  <a:srgbClr val="FF0000"/>
                </a:solidFill>
              </a:rPr>
              <a:t>FS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Original ZFS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End-to-end ZFS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Z</a:t>
            </a:r>
            <a:r>
              <a:rPr lang="en-US" b="1" u="sng" baseline="30000" dirty="0">
                <a:solidFill>
                  <a:srgbClr val="FF0000"/>
                </a:solidFill>
              </a:rPr>
              <a:t>2</a:t>
            </a:r>
            <a:r>
              <a:rPr lang="en-US" b="1" u="sng" dirty="0">
                <a:solidFill>
                  <a:srgbClr val="FF0000"/>
                </a:solidFill>
              </a:rPr>
              <a:t>FS : </a:t>
            </a:r>
            <a:r>
              <a:rPr lang="en-US" b="1" u="sng" dirty="0" smtClean="0">
                <a:solidFill>
                  <a:srgbClr val="FF0000"/>
                </a:solidFill>
              </a:rPr>
              <a:t>ZFS with flexible end-to-end data integrity</a:t>
            </a:r>
          </a:p>
          <a:p>
            <a:r>
              <a:rPr lang="en-US" dirty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F543-F940-46FA-9FB4-1F17F1E2C299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FS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Reduce performance overhead</a:t>
            </a:r>
          </a:p>
          <a:p>
            <a:pPr lvl="1"/>
            <a:r>
              <a:rPr lang="en-US" dirty="0" smtClean="0"/>
              <a:t>Still achieve </a:t>
            </a:r>
            <a:r>
              <a:rPr lang="en-US" dirty="0" err="1"/>
              <a:t>Zettabyte</a:t>
            </a:r>
            <a:r>
              <a:rPr lang="en-US" dirty="0"/>
              <a:t> reliability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Implementation of flexible end-to-end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mode: change checksum across components</a:t>
            </a:r>
          </a:p>
          <a:p>
            <a:pPr lvl="2"/>
            <a:r>
              <a:rPr lang="en-US" dirty="0" err="1" smtClean="0"/>
              <a:t>xor</a:t>
            </a:r>
            <a:r>
              <a:rPr lang="en-US" dirty="0" smtClean="0"/>
              <a:t> as memory checksum and Fletcher as disk checksum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Dynamic</a:t>
            </a:r>
            <a:r>
              <a:rPr lang="en-US" dirty="0" smtClean="0"/>
              <a:t> mode: change checksum overtime</a:t>
            </a:r>
          </a:p>
          <a:p>
            <a:pPr lvl="2"/>
            <a:r>
              <a:rPr lang="en-US" dirty="0" smtClean="0"/>
              <a:t>For memory checksum, switch from </a:t>
            </a:r>
            <a:r>
              <a:rPr lang="en-US" dirty="0" err="1" smtClean="0"/>
              <a:t>xor</a:t>
            </a:r>
            <a:r>
              <a:rPr lang="en-US" dirty="0" smtClean="0"/>
              <a:t> to Fletcher after a certain period of time</a:t>
            </a:r>
          </a:p>
          <a:p>
            <a:pPr lvl="2"/>
            <a:r>
              <a:rPr lang="en-US" dirty="0"/>
              <a:t>Longer residency </a:t>
            </a:r>
            <a:r>
              <a:rPr lang="en-US" dirty="0" smtClean="0"/>
              <a:t>time =&gt; data more </a:t>
            </a:r>
            <a:r>
              <a:rPr lang="en-US" dirty="0"/>
              <a:t>likely </a:t>
            </a:r>
            <a:r>
              <a:rPr lang="en-US" dirty="0" smtClean="0"/>
              <a:t>being corrupt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58270" y="4715691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Verify</a:t>
            </a:r>
            <a:endParaRPr lang="en-US" b="1" i="1" dirty="0">
              <a:solidFill>
                <a:schemeClr val="accent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750140" y="357279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50140" y="3579008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732569" y="4715265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Generate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31380" y="215582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27645" y="2160490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49442" y="3401301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9386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3361765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5573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3884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3887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49135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6270810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5573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386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4913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2491070" y="4862512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38950" y="4862512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4052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75445" y="3399713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48645" y="3399713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5986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828364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43199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1295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read()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4276165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8211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410100" y="216651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27645" y="295276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1023" y="4862511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41023" y="516076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354461" y="4808281"/>
            <a:ext cx="113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Checksum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Chaining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112344" y="509662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326855" y="439265"/>
            <a:ext cx="1207770" cy="64335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75445" y="56118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646895" y="43926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Fletcher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7475445" y="865985"/>
            <a:ext cx="95250" cy="952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46895" y="7440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xor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5276785" y="357279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058150" y="4862512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10550" y="215582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210550" y="233012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371600" y="4715265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Generate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12067" y="4715691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Verify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77414" y="5023724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Verify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3.05556E-6 0.0888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0888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8889 L -3.05556E-6 0.17778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889 L 5.55112E-17 0.1777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0888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-0.0907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-0.0916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-0.0916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9027 L -0.00104 -0.18287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63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9306 L -0.00069 -0.18195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4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9213 L -3.88889E-6 -0.18102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0" grpId="0" animBg="1"/>
      <p:bldP spid="69" grpId="0" animBg="1"/>
      <p:bldP spid="69" grpId="1" animBg="1"/>
      <p:bldP spid="69" grpId="2" animBg="1"/>
      <p:bldP spid="76" grpId="0"/>
      <p:bldP spid="55" grpId="0" animBg="1"/>
      <p:bldP spid="54" grpId="0" animBg="1"/>
      <p:bldP spid="54" grpId="1" animBg="1"/>
      <p:bldP spid="54" grpId="2" animBg="1"/>
      <p:bldP spid="38" grpId="0" animBg="1"/>
      <p:bldP spid="31" grpId="0" animBg="1"/>
      <p:bldP spid="27" grpId="0" animBg="1"/>
      <p:bldP spid="26" grpId="0" animBg="1"/>
      <p:bldP spid="17" grpId="0" animBg="1"/>
      <p:bldP spid="19" grpId="0" animBg="1"/>
      <p:bldP spid="19" grpId="1" animBg="1"/>
      <p:bldP spid="19" grpId="2" animBg="1"/>
      <p:bldP spid="21" grpId="0" animBg="1"/>
      <p:bldP spid="23" grpId="0" animBg="1"/>
      <p:bldP spid="30" grpId="0" animBg="1"/>
      <p:bldP spid="22" grpId="0"/>
      <p:bldP spid="24" grpId="0"/>
      <p:bldP spid="25" grpId="0"/>
      <p:bldP spid="28" grpId="0"/>
      <p:bldP spid="32" grpId="0" animBg="1"/>
      <p:bldP spid="34" grpId="0" animBg="1"/>
      <p:bldP spid="20" grpId="0" animBg="1"/>
      <p:bldP spid="20" grpId="1" animBg="1"/>
      <p:bldP spid="20" grpId="2" animBg="1"/>
      <p:bldP spid="36" grpId="0" animBg="1"/>
      <p:bldP spid="37" grpId="0" animBg="1"/>
      <p:bldP spid="37" grpId="1" animBg="1"/>
      <p:bldP spid="37" grpId="2" animBg="1"/>
      <p:bldP spid="42" grpId="0"/>
      <p:bldP spid="47" grpId="0"/>
      <p:bldP spid="52" grpId="0" animBg="1"/>
      <p:bldP spid="53" grpId="0" animBg="1"/>
      <p:bldP spid="53" grpId="1" animBg="1"/>
      <p:bldP spid="57" grpId="0" animBg="1"/>
      <p:bldP spid="59" grpId="0" animBg="1"/>
      <p:bldP spid="60" grpId="0"/>
      <p:bldP spid="67" grpId="0" animBg="1"/>
      <p:bldP spid="72" grpId="0" animBg="1"/>
      <p:bldP spid="73" grpId="0" animBg="1"/>
      <p:bldP spid="74" grpId="0" animBg="1"/>
      <p:bldP spid="68" grpId="0"/>
      <p:bldP spid="75" grpId="0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70532"/>
            <a:ext cx="5838444" cy="453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Mode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644" y="58271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0319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Consumer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26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Server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2754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181094" y="23600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514094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181094" y="4899541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037844" y="5522357"/>
            <a:ext cx="304800" cy="304800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Reliability Score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114044" y="3429000"/>
            <a:ext cx="457200" cy="7085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742-A5E6-40D5-8658-AC082D999513}" type="datetime1">
              <a:rPr lang="en-US" smtClean="0"/>
              <a:t>5/9/2013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800600" y="2286000"/>
                <a:ext cx="4105275" cy="37260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Worst</a:t>
                </a:r>
              </a:p>
              <a:p>
                <a:pPr lvl="1"/>
                <a:r>
                  <a:rPr lang="en-US" sz="2300" dirty="0" smtClean="0"/>
                  <a:t>use </a:t>
                </a:r>
                <a:r>
                  <a:rPr lang="en-US" sz="2300" dirty="0"/>
                  <a:t>Fletcher all the </a:t>
                </a:r>
                <a:r>
                  <a:rPr lang="en-US" sz="2300" dirty="0" smtClean="0"/>
                  <a:t>way</a:t>
                </a:r>
              </a:p>
              <a:p>
                <a:pPr lvl="1"/>
                <a:endParaRPr lang="en-US" sz="1200" dirty="0" smtClean="0"/>
              </a:p>
              <a:p>
                <a:r>
                  <a:rPr lang="en-US" altLang="zh-CN" sz="2600" dirty="0" smtClean="0"/>
                  <a:t>Server &amp; Best</a:t>
                </a:r>
              </a:p>
              <a:p>
                <a:pPr lvl="1"/>
                <a:r>
                  <a:rPr lang="en-US" sz="2300" dirty="0" err="1"/>
                  <a:t>xor</a:t>
                </a:r>
                <a:r>
                  <a:rPr lang="en-US" sz="2300" dirty="0"/>
                  <a:t> is good </a:t>
                </a:r>
                <a:r>
                  <a:rPr lang="en-US" sz="2300" dirty="0" smtClean="0"/>
                  <a:t>enough as memory checksum</a:t>
                </a:r>
              </a:p>
              <a:p>
                <a:pPr lvl="1"/>
                <a:endParaRPr lang="en-US" sz="1200" dirty="0" smtClean="0"/>
              </a:p>
              <a:p>
                <a:r>
                  <a:rPr lang="en-US" altLang="zh-CN" sz="2600" dirty="0"/>
                  <a:t>Consumer</a:t>
                </a:r>
              </a:p>
              <a:p>
                <a:pPr lvl="1"/>
                <a:r>
                  <a:rPr lang="en-US" altLang="zh-CN" sz="2300" dirty="0" smtClean="0">
                    <a:solidFill>
                      <a:srgbClr val="FF0000"/>
                    </a:solidFill>
                  </a:rPr>
                  <a:t>may </a:t>
                </a:r>
                <a:r>
                  <a:rPr lang="en-US" altLang="zh-CN" sz="2300" dirty="0">
                    <a:solidFill>
                      <a:srgbClr val="FF0000"/>
                    </a:solidFill>
                  </a:rPr>
                  <a:t>drop below the goal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increases</a:t>
                </a:r>
                <a:endParaRPr lang="en-US" altLang="zh-CN" sz="2300" dirty="0"/>
              </a:p>
              <a:p>
                <a:endParaRPr lang="en-US" dirty="0" smtClean="0"/>
              </a:p>
              <a:p>
                <a:pPr lvl="1"/>
                <a:endParaRPr lang="en-US" altLang="zh-CN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86000"/>
                <a:ext cx="4105275" cy="3726053"/>
              </a:xfrm>
              <a:prstGeom prst="rect">
                <a:avLst/>
              </a:prstGeom>
              <a:blipFill rotWithShape="1">
                <a:blip r:embed="rId5"/>
                <a:stretch>
                  <a:fillRect l="-2377" t="-1309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1447799" y="4701659"/>
            <a:ext cx="1485519" cy="7085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5" y="2597858"/>
            <a:ext cx="3664394" cy="27502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412805" y="2402840"/>
            <a:ext cx="0" cy="323596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05" y="2590800"/>
            <a:ext cx="3664395" cy="2750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Evolving to </a:t>
            </a:r>
            <a:r>
              <a:rPr lang="en-US" dirty="0" smtClean="0"/>
              <a:t>Dynamic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527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Reliability Score </a:t>
                </a:r>
                <a:r>
                  <a:rPr lang="en-US" dirty="0"/>
                  <a:t>v</a:t>
                </a:r>
                <a:r>
                  <a:rPr lang="en-US" dirty="0" smtClean="0"/>
                  <a:t>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𝑟𝑒𝑠𝑖𝑑𝑒𝑛𝑡</m:t>
                        </m:r>
                      </m:sub>
                    </m:sSub>
                  </m:oMath>
                </a14:m>
                <a:r>
                  <a:rPr lang="en-US" dirty="0" smtClean="0"/>
                  <a:t> for consumer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	          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52799"/>
              </a:xfrm>
              <a:blipFill rotWithShape="1">
                <a:blip r:embed="rId5"/>
                <a:stretch>
                  <a:fillRect l="-163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1686157" y="3551975"/>
            <a:ext cx="0" cy="144819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8019" y="31358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92 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6AB5-4B7A-456B-B50E-B1DBAB7CE496}" type="datetime1">
              <a:rPr lang="en-US" smtClean="0"/>
              <a:t>5/9/2013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85783" y="3543937"/>
            <a:ext cx="0" cy="144819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47645" y="312783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92 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5410200"/>
            <a:ext cx="1480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3600" y="5413830"/>
            <a:ext cx="1480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Dynamic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64318" y="579483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witching</a:t>
            </a:r>
            <a:r>
              <a:rPr lang="en-US" sz="2000" dirty="0" smtClean="0"/>
              <a:t> the memory checksum from </a:t>
            </a:r>
            <a:r>
              <a:rPr lang="en-US" sz="2000" dirty="0" err="1" smtClean="0"/>
              <a:t>xor</a:t>
            </a:r>
            <a:r>
              <a:rPr lang="en-US" sz="2000" dirty="0" smtClean="0"/>
              <a:t> to Fletcher after 92 sec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11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n 37"/>
          <p:cNvSpPr/>
          <p:nvPr/>
        </p:nvSpPr>
        <p:spPr>
          <a:xfrm>
            <a:off x="5996680" y="5140241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71672" y="5417277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Corruption </a:t>
            </a:r>
            <a:r>
              <a:rPr lang="en-US" sz="2800" dirty="0"/>
              <a:t>still occurs and goes undetected</a:t>
            </a:r>
          </a:p>
          <a:p>
            <a:pPr lvl="1"/>
            <a:r>
              <a:rPr lang="en-US" sz="2400" dirty="0" smtClean="0"/>
              <a:t>Existing checks are usually</a:t>
            </a:r>
            <a:r>
              <a:rPr lang="en-US" sz="2400" dirty="0" smtClean="0">
                <a:solidFill>
                  <a:srgbClr val="FF0000"/>
                </a:solidFill>
              </a:rPr>
              <a:t> isolated</a:t>
            </a:r>
            <a:endParaRPr lang="en-US" sz="2400" dirty="0" smtClean="0"/>
          </a:p>
          <a:p>
            <a:pPr lvl="1"/>
            <a:r>
              <a:rPr lang="en-US" sz="2400" dirty="0" smtClean="0"/>
              <a:t>High-level checks are </a:t>
            </a:r>
            <a:r>
              <a:rPr lang="en-US" sz="2400" dirty="0" smtClean="0">
                <a:solidFill>
                  <a:srgbClr val="FF0000"/>
                </a:solidFill>
              </a:rPr>
              <a:t>limited 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, ZFS)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Comprehensive</a:t>
            </a:r>
            <a:r>
              <a:rPr lang="en-US" dirty="0" smtClean="0"/>
              <a:t> </a:t>
            </a:r>
            <a:r>
              <a:rPr lang="en-US" dirty="0"/>
              <a:t>protection is needed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3082" y="3912327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3522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3547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723572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3597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5025" y="408871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75465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75490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575515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75540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2262880" y="5140241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2630" y="5283942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3854" y="519278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</a:t>
            </a:r>
          </a:p>
          <a:p>
            <a:r>
              <a:rPr lang="en-US" dirty="0" smtClean="0"/>
              <a:t>ECC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3854" y="3886200"/>
            <a:ext cx="103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ECC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52625" y="4739637"/>
            <a:ext cx="2514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48163" y="5283942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Lightning Bolt 26"/>
          <p:cNvSpPr/>
          <p:nvPr/>
        </p:nvSpPr>
        <p:spPr>
          <a:xfrm>
            <a:off x="2441258" y="4534627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86882" y="3912327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57322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57347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457372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57397" y="3944955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38825" y="408871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09265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9290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309315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09340" y="412133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548" y="5283942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03843" y="4739637"/>
            <a:ext cx="1295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085081" y="5283942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573066" y="5417277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ghtning Bolt 45"/>
          <p:cNvSpPr/>
          <p:nvPr/>
        </p:nvSpPr>
        <p:spPr>
          <a:xfrm>
            <a:off x="6086237" y="4042561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6060897"/>
            <a:ext cx="195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solated Protection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533785" y="6060897"/>
            <a:ext cx="191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-0.1055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0556 L -3.33333E-6 -0.1796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777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-0.1055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068E-6 L 5E-6 -0.1040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0556 L -3.33333E-6 -0.1796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6" grpId="0" animBg="1"/>
      <p:bldP spid="18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759445" y="5040868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Verify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4732409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Generate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19200" y="4732409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Generate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08078" y="2164534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404343" y="2160490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930953" y="3572799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30255" y="3401301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74678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2938463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62271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4054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60582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4800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547781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5451623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4054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2271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374678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47781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5374865" y="3250488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51370" y="3399713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29458" y="3399713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7160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362200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514600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1295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read()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3581400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4839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21840" y="216651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26855" y="439265"/>
            <a:ext cx="1207770" cy="64335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75445" y="56118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646895" y="43926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Fletcher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7475445" y="865985"/>
            <a:ext cx="95250" cy="952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46895" y="7440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xor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4652710" y="357279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30953" y="3579008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109196" y="215582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09196" y="233012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392244" y="1658983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684995" y="2014114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684995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8246410" y="215582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246410" y="233012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58"/>
          <p:cNvSpPr txBox="1"/>
          <p:nvPr/>
        </p:nvSpPr>
        <p:spPr>
          <a:xfrm>
            <a:off x="6705600" y="5105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xor</a:t>
            </a:r>
            <a:endParaRPr lang="en-US" sz="1600" dirty="0"/>
          </a:p>
        </p:txBody>
      </p:sp>
      <p:sp>
        <p:nvSpPr>
          <p:cNvPr id="82" name="TextBox 59"/>
          <p:cNvSpPr txBox="1"/>
          <p:nvPr/>
        </p:nvSpPr>
        <p:spPr>
          <a:xfrm>
            <a:off x="7550150" y="5105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Fletcher</a:t>
            </a:r>
            <a:endParaRPr lang="en-US" sz="16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05575" y="1658983"/>
            <a:ext cx="8866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953000" y="1658983"/>
            <a:ext cx="10137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TextBox 99"/>
          <p:cNvSpPr txBox="1"/>
          <p:nvPr/>
        </p:nvSpPr>
        <p:spPr>
          <a:xfrm>
            <a:off x="5829300" y="1482454"/>
            <a:ext cx="85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t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switch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62271" y="3269022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398841" y="3418247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00181" y="3591333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338670" y="4879656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623054" y="487965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623054" y="5177909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174567" y="4732409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Verify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55247" y="487923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174447" y="4879230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428364" y="4732409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Verify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29870" y="4724400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Verify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210550" y="4871221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73" grpId="0" animBg="1"/>
      <p:bldP spid="74" grpId="0" animBg="1"/>
      <p:bldP spid="75" grpId="0" animBg="1"/>
      <p:bldP spid="76" grpId="0"/>
      <p:bldP spid="79" grpId="0" animBg="1"/>
      <p:bldP spid="80" grpId="0" animBg="1"/>
      <p:bldP spid="81" grpId="0"/>
      <p:bldP spid="82" grpId="0"/>
      <p:bldP spid="85" grpId="0"/>
      <p:bldP spid="97" grpId="0" animBg="1"/>
      <p:bldP spid="98" grpId="0"/>
      <p:bldP spid="99" grpId="0"/>
      <p:bldP spid="1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ZFS 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E748-2E27-4D2D-B48B-B8816FE0B70B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Attach </a:t>
                </a:r>
                <a:r>
                  <a:rPr lang="en-US" dirty="0"/>
                  <a:t>checksum to all </a:t>
                </a:r>
                <a:r>
                  <a:rPr lang="en-US" dirty="0" smtClean="0"/>
                  <a:t>buffers</a:t>
                </a:r>
              </a:p>
              <a:p>
                <a:pPr lvl="1"/>
                <a:r>
                  <a:rPr lang="en-US" dirty="0" smtClean="0"/>
                  <a:t>User buffer, data page and disk block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Checksum handling</a:t>
                </a:r>
              </a:p>
              <a:p>
                <a:pPr lvl="1"/>
                <a:r>
                  <a:rPr lang="en-US" dirty="0" smtClean="0"/>
                  <a:t>Checksum chaining &amp; checksum switching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Interfaces</a:t>
                </a:r>
              </a:p>
              <a:p>
                <a:pPr lvl="1"/>
                <a:r>
                  <a:rPr lang="en-US" dirty="0" smtClean="0"/>
                  <a:t>Checksum-aware system calls (for better protection)</a:t>
                </a:r>
              </a:p>
              <a:p>
                <a:pPr lvl="1"/>
                <a:r>
                  <a:rPr lang="en-US" dirty="0" smtClean="0"/>
                  <a:t>Checksum-oblivious APIs (for compatibility)</a:t>
                </a:r>
              </a:p>
              <a:p>
                <a:pPr lvl="1"/>
                <a:endParaRPr lang="en-US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LOC </a:t>
                </a:r>
                <a:r>
                  <a:rPr lang="en-US" altLang="zh-CN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dirty="0" smtClean="0"/>
                  <a:t>6500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342900" lvl="2" indent="-342900"/>
                <a:endParaRPr lang="en-US" sz="3000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ZFS 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E748-2E27-4D2D-B48B-B8816FE0B70B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Q1: How does Z</a:t>
            </a:r>
            <a:r>
              <a:rPr lang="en-US" baseline="30000" dirty="0" smtClean="0"/>
              <a:t>2</a:t>
            </a:r>
            <a:r>
              <a:rPr lang="en-US" dirty="0" smtClean="0"/>
              <a:t>FS handle data corruption?</a:t>
            </a:r>
          </a:p>
          <a:p>
            <a:pPr lvl="1"/>
            <a:r>
              <a:rPr lang="en-US" dirty="0" smtClean="0"/>
              <a:t>Fault injection experiment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Q2: What’s the overall performance of Z</a:t>
            </a:r>
            <a:r>
              <a:rPr lang="en-US" baseline="30000" dirty="0" smtClean="0"/>
              <a:t>2</a:t>
            </a:r>
            <a:r>
              <a:rPr lang="en-US" dirty="0" smtClean="0"/>
              <a:t>FS?</a:t>
            </a:r>
            <a:endParaRPr lang="en-US" dirty="0"/>
          </a:p>
          <a:p>
            <a:pPr lvl="1"/>
            <a:r>
              <a:rPr lang="en-US" dirty="0" smtClean="0"/>
              <a:t>Micro and macro benchmarks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E8F-7E3C-4546-AD11-707FCBF91D3B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831380" y="215582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125461" y="5040868"/>
            <a:ext cx="7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Verify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80616" y="4732409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Generate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7800" y="4732409"/>
            <a:ext cx="107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Generate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67270" y="4879656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89070" y="487965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89070" y="5177909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31600" y="2839748"/>
            <a:ext cx="7884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3361765" y="2689860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5573" y="2023640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Injection: </a:t>
            </a:r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04540" y="3269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DISK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567672" y="20294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MEM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07" y="4079297"/>
            <a:ext cx="794323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62755" y="2693890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8800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3884" y="2018877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5573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559860" y="1228165"/>
            <a:ext cx="11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write()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828364" y="2707697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43199" y="1600200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276165" y="2704905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7284" y="2718712"/>
            <a:ext cx="274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82119" y="1611215"/>
            <a:ext cx="1" cy="24313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410100" y="2166515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27645" y="295276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26855" y="439265"/>
            <a:ext cx="1207770" cy="643354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75445" y="561185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646895" y="43926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Fletcher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7475445" y="865985"/>
            <a:ext cx="95250" cy="952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46895" y="7440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xor</a:t>
            </a:r>
            <a:endParaRPr lang="en-US" sz="1600" dirty="0"/>
          </a:p>
        </p:txBody>
      </p:sp>
      <p:sp>
        <p:nvSpPr>
          <p:cNvPr id="68" name="Lightning Bolt 67"/>
          <p:cNvSpPr/>
          <p:nvPr/>
        </p:nvSpPr>
        <p:spPr>
          <a:xfrm>
            <a:off x="3273883" y="2001159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TextBox 33"/>
          <p:cNvSpPr txBox="1"/>
          <p:nvPr/>
        </p:nvSpPr>
        <p:spPr>
          <a:xfrm>
            <a:off x="3182303" y="5448300"/>
            <a:ext cx="5771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FAIL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764" y="5567690"/>
            <a:ext cx="456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Ask the application to rewrite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3827645" y="2160490"/>
            <a:ext cx="95250" cy="9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3.05556E-6 0.0888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088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7 L 0.00052 0.0877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0" grpId="0"/>
      <p:bldP spid="41" grpId="0"/>
      <p:bldP spid="43" grpId="0"/>
      <p:bldP spid="46" grpId="0" animBg="1"/>
      <p:bldP spid="47" grpId="0" animBg="1"/>
      <p:bldP spid="48" grpId="0" animBg="1"/>
      <p:bldP spid="27" grpId="0" animBg="1"/>
      <p:bldP spid="26" grpId="0" animBg="1"/>
      <p:bldP spid="17" grpId="0" animBg="1"/>
      <p:bldP spid="19" grpId="0" animBg="1"/>
      <p:bldP spid="19" grpId="1" animBg="1"/>
      <p:bldP spid="22" grpId="0"/>
      <p:bldP spid="24" grpId="0"/>
      <p:bldP spid="42" grpId="0"/>
      <p:bldP spid="52" grpId="0" animBg="1"/>
      <p:bldP spid="53" grpId="0" animBg="1"/>
      <p:bldP spid="68" grpId="0" animBg="1"/>
      <p:bldP spid="68" grpId="1" animBg="1"/>
      <p:bldP spid="75" grpId="0"/>
      <p:bldP spid="3" grpId="0"/>
      <p:bldP spid="54" grpId="0" animBg="1"/>
      <p:bldP spid="5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4848407"/>
              </p:ext>
            </p:extLst>
          </p:nvPr>
        </p:nvGraphicFramePr>
        <p:xfrm>
          <a:off x="381000" y="1295400"/>
          <a:ext cx="8407698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4"/>
          <p:cNvSpPr txBox="1"/>
          <p:nvPr/>
        </p:nvSpPr>
        <p:spPr>
          <a:xfrm>
            <a:off x="2057400" y="5031240"/>
            <a:ext cx="211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dirty="0" smtClean="0"/>
              <a:t>read a 1 GB file</a:t>
            </a:r>
            <a:endParaRPr lang="en-US" sz="1600" i="1" dirty="0"/>
          </a:p>
        </p:txBody>
      </p:sp>
      <p:sp>
        <p:nvSpPr>
          <p:cNvPr id="8" name="TextBox 14"/>
          <p:cNvSpPr txBox="1"/>
          <p:nvPr/>
        </p:nvSpPr>
        <p:spPr>
          <a:xfrm>
            <a:off x="4840794" y="503124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dirty="0"/>
              <a:t>Warm Read-intensive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15B6-E6D0-4FAA-9C46-984C2D78DEA4}" type="datetime1">
              <a:rPr lang="en-US" smtClean="0"/>
              <a:t>5/9/2013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3291" y="546439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Better protection </a:t>
            </a:r>
            <a:r>
              <a:rPr lang="en-US" sz="2400" dirty="0" smtClean="0"/>
              <a:t>usually means higher overhead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Z</a:t>
            </a:r>
            <a:r>
              <a:rPr lang="en-US" sz="2400" baseline="30000" dirty="0"/>
              <a:t>2</a:t>
            </a:r>
            <a:r>
              <a:rPr lang="en-US" sz="2400" dirty="0"/>
              <a:t>FS helps to reduce the </a:t>
            </a:r>
            <a:r>
              <a:rPr lang="en-US" sz="2400" dirty="0" smtClean="0"/>
              <a:t>overhead, especially for warm reads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88055" y="2420204"/>
            <a:ext cx="1384499" cy="543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2447500"/>
            <a:ext cx="1324970" cy="516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4"/>
          <p:cNvSpPr txBox="1"/>
          <p:nvPr/>
        </p:nvSpPr>
        <p:spPr>
          <a:xfrm>
            <a:off x="6680576" y="490636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dirty="0" err="1"/>
              <a:t>Dominately</a:t>
            </a:r>
            <a:r>
              <a:rPr lang="en-US" sz="1600" i="1" dirty="0"/>
              <a:t> by </a:t>
            </a:r>
          </a:p>
          <a:p>
            <a:pPr algn="ctr"/>
            <a:r>
              <a:rPr lang="en-US" sz="1600" i="1" dirty="0"/>
              <a:t>Random </a:t>
            </a:r>
            <a:r>
              <a:rPr lang="en-US" sz="1600" i="1" dirty="0" smtClean="0"/>
              <a:t>I/</a:t>
            </a:r>
            <a:r>
              <a:rPr lang="en-US" sz="1600" i="1" dirty="0" err="1" smtClean="0"/>
              <a:t>Os</a:t>
            </a:r>
            <a:endParaRPr lang="en-US" sz="1600" i="1" dirty="0"/>
          </a:p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630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Framework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ZFS to Z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5D0-A131-46D7-92BF-0EBDFE41711C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/>
              <a:t>Problem of straightforward end-to-end data integrity</a:t>
            </a:r>
          </a:p>
          <a:p>
            <a:pPr lvl="1"/>
            <a:r>
              <a:rPr lang="en-US" dirty="0" smtClean="0"/>
              <a:t>Slow performance</a:t>
            </a:r>
          </a:p>
          <a:p>
            <a:pPr lvl="1"/>
            <a:r>
              <a:rPr lang="en-US" dirty="0" smtClean="0"/>
              <a:t>Untimely detection and recovery</a:t>
            </a:r>
          </a:p>
          <a:p>
            <a:pPr lvl="1"/>
            <a:endParaRPr lang="en-US" dirty="0" smtClean="0"/>
          </a:p>
          <a:p>
            <a:r>
              <a:rPr lang="en-US" sz="3400" dirty="0" smtClean="0"/>
              <a:t>Solution: </a:t>
            </a:r>
            <a:r>
              <a:rPr lang="en-US" sz="3400" dirty="0" smtClean="0">
                <a:solidFill>
                  <a:srgbClr val="FF0000"/>
                </a:solidFill>
              </a:rPr>
              <a:t>Flexible</a:t>
            </a:r>
            <a:r>
              <a:rPr lang="en-US" sz="3400" dirty="0" smtClean="0"/>
              <a:t> end-to-end data integrity</a:t>
            </a:r>
          </a:p>
          <a:p>
            <a:pPr lvl="1"/>
            <a:r>
              <a:rPr lang="en-US" dirty="0" smtClean="0"/>
              <a:t>Change checksums across component or overtime</a:t>
            </a:r>
            <a:endParaRPr lang="en-US" dirty="0"/>
          </a:p>
          <a:p>
            <a:endParaRPr lang="en-US" dirty="0" smtClean="0"/>
          </a:p>
          <a:p>
            <a:r>
              <a:rPr lang="en-US" sz="3400" dirty="0" smtClean="0"/>
              <a:t>Analytical Framework</a:t>
            </a:r>
          </a:p>
          <a:p>
            <a:pPr lvl="1"/>
            <a:r>
              <a:rPr lang="en-US" dirty="0" smtClean="0"/>
              <a:t>Provide insight about reliability of storage systems</a:t>
            </a:r>
          </a:p>
          <a:p>
            <a:pPr lvl="1"/>
            <a:endParaRPr lang="en-US" dirty="0" smtClean="0"/>
          </a:p>
          <a:p>
            <a:r>
              <a:rPr lang="en-US" sz="3400" dirty="0" smtClean="0"/>
              <a:t>Implementation of Z</a:t>
            </a:r>
            <a:r>
              <a:rPr lang="en-US" sz="3400" baseline="30000" dirty="0" smtClean="0"/>
              <a:t>2</a:t>
            </a:r>
            <a:r>
              <a:rPr lang="en-US" sz="3400" dirty="0" smtClean="0"/>
              <a:t>FS</a:t>
            </a:r>
          </a:p>
          <a:p>
            <a:pPr lvl="1"/>
            <a:r>
              <a:rPr lang="en-US" sz="2900" dirty="0" smtClean="0"/>
              <a:t>Reduce overhead while still achieve </a:t>
            </a:r>
            <a:r>
              <a:rPr lang="en-US" sz="2900" dirty="0" err="1" smtClean="0"/>
              <a:t>Zettabyte</a:t>
            </a:r>
            <a:r>
              <a:rPr lang="en-US" sz="2900" dirty="0" smtClean="0"/>
              <a:t> reliability </a:t>
            </a:r>
            <a:endParaRPr lang="en-US" sz="2900" dirty="0"/>
          </a:p>
          <a:p>
            <a:pPr lvl="1"/>
            <a:r>
              <a:rPr lang="en-US" dirty="0" smtClean="0"/>
              <a:t>Offer early detection and recovery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CB7D-DB05-4550-A7ED-1838570D5FFB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End-to-end data integrity provides comprehensive data protection</a:t>
            </a:r>
          </a:p>
          <a:p>
            <a:endParaRPr lang="en-US" dirty="0"/>
          </a:p>
          <a:p>
            <a:r>
              <a:rPr lang="en-US" dirty="0" smtClean="0"/>
              <a:t>One “checksum” may not always fit all</a:t>
            </a:r>
          </a:p>
          <a:p>
            <a:pPr lvl="1"/>
            <a:r>
              <a:rPr lang="en-US" dirty="0" smtClean="0"/>
              <a:t>e.g. strong checksum =&gt; high overhead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Flexibility </a:t>
            </a:r>
            <a:r>
              <a:rPr lang="en-US" dirty="0" smtClean="0"/>
              <a:t>balances reliability and performance</a:t>
            </a:r>
          </a:p>
          <a:p>
            <a:pPr lvl="1"/>
            <a:r>
              <a:rPr lang="en-US" smtClean="0"/>
              <a:t>Every device </a:t>
            </a:r>
            <a:r>
              <a:rPr lang="en-US" dirty="0" smtClean="0"/>
              <a:t>is different</a:t>
            </a:r>
          </a:p>
          <a:p>
            <a:pPr lvl="1"/>
            <a:r>
              <a:rPr lang="en-US" dirty="0" smtClean="0"/>
              <a:t>Choose the best checksum based on device reliability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8AD-0149-4E9C-AC99-12A57AACD5B5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5562600" y="4789710"/>
            <a:ext cx="1295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 rot="10800000">
            <a:off x="6019800" y="4676786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End-to-end Data Integrity</a:t>
            </a:r>
          </a:p>
          <a:p>
            <a:pPr lvl="1"/>
            <a:r>
              <a:rPr lang="en-US" sz="2400" dirty="0" smtClean="0"/>
              <a:t>Checksum </a:t>
            </a:r>
            <a:r>
              <a:rPr lang="en-US" sz="2400" dirty="0"/>
              <a:t>for each data block is </a:t>
            </a:r>
            <a:r>
              <a:rPr lang="en-US" sz="2400" dirty="0" smtClean="0"/>
              <a:t>generated and verified    by application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/>
              <a:t> checksum protects data throughout entire stack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strong</a:t>
            </a:r>
            <a:r>
              <a:rPr lang="en-US" sz="2400" dirty="0" smtClean="0"/>
              <a:t> checksum is usually preferred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0451-F3D8-4DEE-817A-9F1CA44ADAC2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855437" y="5190314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0429" y="546735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5639" y="396240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1607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610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31612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615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97582" y="4138783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802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6804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16807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6809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8305" y="5334015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838" y="5334015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31823" y="546735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2502637" y="5190314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92839" y="396240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6327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6330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96332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6335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44782" y="4138783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1522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1524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281527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1529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209800" y="4789710"/>
            <a:ext cx="1295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83999" y="4199074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2673444" y="4676786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7252" y="4066889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595563" y="4062126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080264" y="420373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25325" y="6107668"/>
            <a:ext cx="117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Path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730640" y="6107668"/>
            <a:ext cx="112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0.1798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0.1800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1853E-7 L 3.33333E-6 -0.18321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6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068E-6 L -3.88889E-6 -0.18182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9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5" grpId="0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14700" y="2773680"/>
            <a:ext cx="556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70C0"/>
                </a:solidFill>
                <a:latin typeface="Calibri" charset="0"/>
              </a:rPr>
              <a:t>Advanced Systems Lab (ADSL)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70C0"/>
                </a:solidFill>
                <a:latin typeface="Calibri" charset="0"/>
              </a:rPr>
              <a:t>University of Wisconsin-Madison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http://www.cs.wisc.edu/adsl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798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178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isdo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1878"/>
            <a:ext cx="2590800" cy="10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14700" y="4533900"/>
            <a:ext cx="556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70C0"/>
                </a:solidFill>
              </a:rPr>
              <a:t>Wisconsin Institute on Software-defined Datacenters in Madison</a:t>
            </a:r>
            <a:endParaRPr lang="en-US" sz="2400" i="1" dirty="0">
              <a:solidFill>
                <a:srgbClr val="0070C0"/>
              </a:solidFill>
              <a:latin typeface="Calibri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FF0000"/>
                </a:solidFill>
                <a:latin typeface="Calibri" charset="0"/>
              </a:rPr>
              <a:t>http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://wisdom.cs.wisc.edu/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BE6B-82E0-4897-8C91-E406D01E4031}" type="datetime1">
              <a:rPr lang="en-US" smtClean="0"/>
              <a:t>5/9/2013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Repeatedly accessing data from in-memory cache</a:t>
            </a:r>
          </a:p>
          <a:p>
            <a:pPr lvl="1"/>
            <a:r>
              <a:rPr lang="en-US" sz="2400" dirty="0" smtClean="0"/>
              <a:t>Strong checksum means </a:t>
            </a:r>
            <a:r>
              <a:rPr lang="en-US" sz="2400" dirty="0" smtClean="0">
                <a:solidFill>
                  <a:srgbClr val="FF0000"/>
                </a:solidFill>
              </a:rPr>
              <a:t>high overhead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Timeliness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t is </a:t>
            </a:r>
            <a:r>
              <a:rPr lang="en-US" sz="2400" dirty="0" smtClean="0">
                <a:solidFill>
                  <a:srgbClr val="FF0000"/>
                </a:solidFill>
              </a:rPr>
              <a:t>too late </a:t>
            </a:r>
            <a:r>
              <a:rPr lang="en-US" sz="2400" dirty="0" smtClean="0"/>
              <a:t>to recover from the corruption that occurs before a block is written to disk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CE8-907A-4327-ACA9-E2FEE09C0EEC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4789710"/>
            <a:ext cx="1295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 rot="10800000">
            <a:off x="6019800" y="4676786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855437" y="5190314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0429" y="546735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5639" y="396240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607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610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31612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1615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7582" y="4138783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6802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6804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16807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6809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8305" y="5334015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43838" y="5334015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31823" y="5467350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2502637" y="5190314"/>
            <a:ext cx="751000" cy="78159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92839" y="3962400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6327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6330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2963329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63354" y="3995028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44782" y="4138783"/>
            <a:ext cx="854416" cy="357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522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1524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2815272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15297" y="4171411"/>
            <a:ext cx="114300" cy="2754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09800" y="4789710"/>
            <a:ext cx="1295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83999" y="4199074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2673444" y="4676786"/>
            <a:ext cx="228600" cy="304800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97252" y="4066889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80264" y="4203739"/>
            <a:ext cx="95250" cy="95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25325" y="6107668"/>
            <a:ext cx="117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Path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30640" y="6107668"/>
            <a:ext cx="112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Read Path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9" idx="3"/>
            <a:endCxn id="41" idx="1"/>
          </p:cNvCxnSpPr>
          <p:nvPr/>
        </p:nvCxnSpPr>
        <p:spPr>
          <a:xfrm flipV="1">
            <a:off x="5181600" y="6292334"/>
            <a:ext cx="549040" cy="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9" idx="1"/>
            <a:endCxn id="40" idx="3"/>
          </p:cNvCxnSpPr>
          <p:nvPr/>
        </p:nvCxnSpPr>
        <p:spPr>
          <a:xfrm flipH="1" flipV="1">
            <a:off x="3505200" y="6292334"/>
            <a:ext cx="457200" cy="11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62400" y="600108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unbounded</a:t>
            </a:r>
          </a:p>
          <a:p>
            <a:pPr algn="ctr"/>
            <a:r>
              <a:rPr lang="en-US" sz="1600" i="1" dirty="0" smtClean="0"/>
              <a:t>time</a:t>
            </a:r>
            <a:endParaRPr lang="en-US" sz="16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838200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Generate</a:t>
            </a:r>
          </a:p>
          <a:p>
            <a:r>
              <a:rPr lang="en-US" sz="1600" dirty="0" smtClean="0"/>
              <a:t>Checksum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162800" y="395576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Verify</a:t>
            </a:r>
          </a:p>
          <a:p>
            <a:r>
              <a:rPr lang="en-US" sz="1600" dirty="0" smtClean="0"/>
              <a:t>Checksum</a:t>
            </a:r>
            <a:endParaRPr lang="en-US" dirty="0"/>
          </a:p>
        </p:txBody>
      </p:sp>
      <p:sp>
        <p:nvSpPr>
          <p:cNvPr id="62" name="Lightning Bolt 61"/>
          <p:cNvSpPr/>
          <p:nvPr/>
        </p:nvSpPr>
        <p:spPr>
          <a:xfrm>
            <a:off x="2573382" y="4036711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95563" y="4062126"/>
            <a:ext cx="381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1" name="Lightning Bolt 60"/>
          <p:cNvSpPr/>
          <p:nvPr/>
        </p:nvSpPr>
        <p:spPr>
          <a:xfrm>
            <a:off x="2568159" y="4030218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Lightning Bolt 62"/>
          <p:cNvSpPr/>
          <p:nvPr/>
        </p:nvSpPr>
        <p:spPr>
          <a:xfrm>
            <a:off x="5916079" y="5282053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Lightning Bolt 63"/>
          <p:cNvSpPr/>
          <p:nvPr/>
        </p:nvSpPr>
        <p:spPr>
          <a:xfrm>
            <a:off x="5928994" y="5282053"/>
            <a:ext cx="394017" cy="43296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TextBox 33"/>
          <p:cNvSpPr txBox="1"/>
          <p:nvPr/>
        </p:nvSpPr>
        <p:spPr>
          <a:xfrm>
            <a:off x="7297433" y="4547175"/>
            <a:ext cx="5771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FAIL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0.1798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0.1800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25237E-6 L 0.00052 0.1806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2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1853E-7 L 3.33333E-6 -0.18321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6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068E-6 L -3.88889E-6 -0.1818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9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587E-6 L 4.72222E-6 -0.17927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7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39" grpId="1" animBg="1"/>
      <p:bldP spid="40" grpId="0"/>
      <p:bldP spid="41" grpId="0"/>
      <p:bldP spid="49" grpId="0"/>
      <p:bldP spid="57" grpId="0"/>
      <p:bldP spid="60" grpId="0"/>
      <p:bldP spid="62" grpId="0" animBg="1"/>
      <p:bldP spid="38" grpId="0" animBg="1"/>
      <p:bldP spid="38" grpId="1" animBg="1"/>
      <p:bldP spid="61" grpId="0" animBg="1"/>
      <p:bldP spid="61" grpId="1" animBg="1"/>
      <p:bldP spid="63" grpId="0" animBg="1"/>
      <p:bldP spid="64" grpId="0" animBg="1"/>
      <p:bldP spid="64" grpId="1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 End-to-end 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Goal: balance </a:t>
            </a:r>
            <a:r>
              <a:rPr lang="en-US" sz="2800" dirty="0"/>
              <a:t>performance and </a:t>
            </a:r>
            <a:r>
              <a:rPr lang="en-US" sz="2800" dirty="0" smtClean="0"/>
              <a:t>reliability</a:t>
            </a:r>
          </a:p>
          <a:p>
            <a:pPr lvl="1"/>
            <a:r>
              <a:rPr lang="en-US" sz="2400" dirty="0" smtClean="0"/>
              <a:t>Change checksum across components or over time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Fast but weaker checksum for in-memory data</a:t>
            </a:r>
          </a:p>
          <a:p>
            <a:pPr lvl="1"/>
            <a:r>
              <a:rPr lang="en-US" sz="2400" dirty="0" smtClean="0"/>
              <a:t>Slow but stronger checksum for on-disk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Timeliness</a:t>
            </a:r>
          </a:p>
          <a:p>
            <a:pPr lvl="1"/>
            <a:r>
              <a:rPr lang="en-US" sz="2400" dirty="0" smtClean="0"/>
              <a:t>Each component is aware of the checksum</a:t>
            </a:r>
          </a:p>
          <a:p>
            <a:pPr lvl="1"/>
            <a:r>
              <a:rPr lang="en-US" sz="2400" dirty="0" smtClean="0"/>
              <a:t>Verification can catch corruption in time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93FE-A79D-4762-83C2-D170C1EAFCF3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</a:t>
            </a:r>
          </a:p>
          <a:p>
            <a:pPr lvl="1"/>
            <a:r>
              <a:rPr lang="en-US" sz="2400" dirty="0" smtClean="0"/>
              <a:t>Framework to reason about reliability </a:t>
            </a:r>
            <a:r>
              <a:rPr lang="en-US" sz="2400" dirty="0"/>
              <a:t>of storage </a:t>
            </a:r>
            <a:r>
              <a:rPr lang="en-US" sz="2400" dirty="0" smtClean="0"/>
              <a:t>systems</a:t>
            </a:r>
          </a:p>
          <a:p>
            <a:pPr lvl="1"/>
            <a:r>
              <a:rPr lang="en-US" sz="2400" dirty="0" smtClean="0"/>
              <a:t>Reliability goal: </a:t>
            </a:r>
            <a:r>
              <a:rPr lang="en-US" sz="2400" dirty="0" err="1" smtClean="0">
                <a:solidFill>
                  <a:srgbClr val="FF0000"/>
                </a:solidFill>
              </a:rPr>
              <a:t>Zettabyte</a:t>
            </a:r>
            <a:r>
              <a:rPr lang="en-US" sz="2400" dirty="0" smtClean="0">
                <a:solidFill>
                  <a:srgbClr val="FF0000"/>
                </a:solidFill>
              </a:rPr>
              <a:t> Reliability</a:t>
            </a:r>
          </a:p>
          <a:p>
            <a:pPr lvl="2"/>
            <a:r>
              <a:rPr lang="en-US" sz="2000" dirty="0" smtClean="0"/>
              <a:t>at most one undetected corruption </a:t>
            </a:r>
            <a:r>
              <a:rPr lang="en-US" sz="2000" dirty="0"/>
              <a:t>per </a:t>
            </a:r>
            <a:r>
              <a:rPr lang="en-US" sz="2000" dirty="0" err="1"/>
              <a:t>Zettabyte</a:t>
            </a:r>
            <a:r>
              <a:rPr lang="en-US" sz="2000" dirty="0"/>
              <a:t> </a:t>
            </a:r>
            <a:r>
              <a:rPr lang="en-US" sz="2000" dirty="0" smtClean="0"/>
              <a:t>read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Design and implementation</a:t>
            </a:r>
          </a:p>
          <a:p>
            <a:pPr lvl="1"/>
            <a:r>
              <a:rPr lang="en-US" sz="2400" dirty="0" err="1" smtClean="0"/>
              <a:t>Zettabyte</a:t>
            </a:r>
            <a:r>
              <a:rPr lang="en-US" sz="2400" dirty="0" smtClean="0"/>
              <a:t>-Reliable ZFS (</a:t>
            </a:r>
            <a:r>
              <a:rPr lang="en-US" sz="2400" dirty="0" smtClean="0">
                <a:solidFill>
                  <a:srgbClr val="FF0000"/>
                </a:solidFill>
              </a:rPr>
              <a:t>Z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)</a:t>
            </a:r>
          </a:p>
          <a:p>
            <a:pPr lvl="2"/>
            <a:r>
              <a:rPr lang="en-US" dirty="0" smtClean="0"/>
              <a:t>ZFS with </a:t>
            </a:r>
            <a:r>
              <a:rPr lang="en-US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 end-to-end data integrity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84D-51D4-4A35-8D0D-62E2DB5998C6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Reliability</a:t>
                </a:r>
              </a:p>
              <a:p>
                <a:pPr lvl="1"/>
                <a:r>
                  <a:rPr lang="en-US" sz="2400" dirty="0"/>
                  <a:t>Z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FS is able to provide </a:t>
                </a:r>
                <a:r>
                  <a:rPr lang="en-US" sz="2400" dirty="0" err="1"/>
                  <a:t>Zettabyte</a:t>
                </a:r>
                <a:r>
                  <a:rPr lang="en-US" sz="2400" dirty="0"/>
                  <a:t> reliability</a:t>
                </a:r>
              </a:p>
              <a:p>
                <a:pPr lvl="2"/>
                <a:r>
                  <a:rPr lang="en-US" sz="2000" dirty="0"/>
                  <a:t>ZFS: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Pettabyte</a:t>
                </a:r>
                <a:r>
                  <a:rPr lang="en-US" sz="2000" dirty="0"/>
                  <a:t> at best</a:t>
                </a:r>
              </a:p>
              <a:p>
                <a:pPr lvl="1"/>
                <a:r>
                  <a:rPr lang="en-US" sz="2400" dirty="0"/>
                  <a:t>Z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FS detects and recovers from corruption in time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Performance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Comparable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ZFS </a:t>
                </a:r>
                <a:r>
                  <a:rPr lang="en-US" sz="2000" dirty="0" smtClean="0"/>
                  <a:t>(less than 10% overhead)</a:t>
                </a:r>
                <a:endParaRPr lang="en-US" sz="2400" dirty="0"/>
              </a:p>
              <a:p>
                <a:pPr lvl="1"/>
                <a:r>
                  <a:rPr lang="en-US" sz="2400" dirty="0"/>
                  <a:t>Overall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faster</a:t>
                </a:r>
                <a:r>
                  <a:rPr lang="en-US" sz="2400" dirty="0"/>
                  <a:t> than the straightforward end-to-end approach </a:t>
                </a:r>
                <a:r>
                  <a:rPr lang="en-US" sz="2000" dirty="0"/>
                  <a:t>(up to 17% in some cases</a:t>
                </a:r>
                <a:r>
                  <a:rPr lang="en-US" sz="2000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C4B-6B3E-4E79-82E7-64005D3FDC81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Analytical Framework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Overview</a:t>
            </a:r>
          </a:p>
          <a:p>
            <a:pPr lvl="1"/>
            <a:r>
              <a:rPr lang="en-US" dirty="0" smtClean="0"/>
              <a:t>Example</a:t>
            </a:r>
          </a:p>
          <a:p>
            <a:r>
              <a:rPr lang="en-US" dirty="0" smtClean="0"/>
              <a:t>From ZFS to Z</a:t>
            </a:r>
            <a:r>
              <a:rPr lang="en-US" baseline="30000" dirty="0" smtClean="0"/>
              <a:t>2</a:t>
            </a:r>
            <a:r>
              <a:rPr lang="en-US" dirty="0" smtClean="0"/>
              <a:t>FS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3C88-E438-40EE-8DBF-3053D6771D1A}" type="datetime1">
              <a:rPr lang="en-US" smtClean="0"/>
              <a:t>5/9/2013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1600</Words>
  <Application>Microsoft Office PowerPoint</Application>
  <PresentationFormat>On-screen Show (4:3)</PresentationFormat>
  <Paragraphs>587</Paragraphs>
  <Slides>40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Zettabyte Reliability with  Flexible End-to-end Data Integrity</vt:lpstr>
      <vt:lpstr>Data Corruption</vt:lpstr>
      <vt:lpstr>In Reality</vt:lpstr>
      <vt:lpstr>Previous State of the Art</vt:lpstr>
      <vt:lpstr>Two Drawbacks</vt:lpstr>
      <vt:lpstr>Flexible End-to-end Data Integrity</vt:lpstr>
      <vt:lpstr>Our contribution</vt:lpstr>
      <vt:lpstr>Results</vt:lpstr>
      <vt:lpstr>Outline</vt:lpstr>
      <vt:lpstr>Overview of the Framework</vt:lpstr>
      <vt:lpstr>Models for the Framework</vt:lpstr>
      <vt:lpstr>Calculating P_undetected </vt:lpstr>
      <vt:lpstr>Reliability Goal</vt:lpstr>
      <vt:lpstr>Outline</vt:lpstr>
      <vt:lpstr>Sample Systems</vt:lpstr>
      <vt:lpstr>Example</vt:lpstr>
      <vt:lpstr>Example (cont.)</vt:lpstr>
      <vt:lpstr>Outline</vt:lpstr>
      <vt:lpstr>ZFS</vt:lpstr>
      <vt:lpstr>ZFS (cont.)</vt:lpstr>
      <vt:lpstr>Outline</vt:lpstr>
      <vt:lpstr>End-to-end ZFS</vt:lpstr>
      <vt:lpstr>End-to-end ZFS (cont.)</vt:lpstr>
      <vt:lpstr>Performance Issue</vt:lpstr>
      <vt:lpstr>Outline</vt:lpstr>
      <vt:lpstr>Z2FS Overview</vt:lpstr>
      <vt:lpstr>Static Mode</vt:lpstr>
      <vt:lpstr>Static Mode (cont.)</vt:lpstr>
      <vt:lpstr>Evolving to Dynamic Mode</vt:lpstr>
      <vt:lpstr>Dynamic Mode</vt:lpstr>
      <vt:lpstr>Outline</vt:lpstr>
      <vt:lpstr>Implementation</vt:lpstr>
      <vt:lpstr>Outline</vt:lpstr>
      <vt:lpstr>Evaluation</vt:lpstr>
      <vt:lpstr>Fault Injection: Z2FS</vt:lpstr>
      <vt:lpstr>Overall Performance</vt:lpstr>
      <vt:lpstr>Outline</vt:lpstr>
      <vt:lpstr>Summary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Zettabyte Reliability with  Flexible End-to-end Data Integrity</dc:title>
  <dc:creator>Owner</dc:creator>
  <cp:lastModifiedBy>Owner</cp:lastModifiedBy>
  <cp:revision>635</cp:revision>
  <dcterms:created xsi:type="dcterms:W3CDTF">2006-08-16T00:00:00Z</dcterms:created>
  <dcterms:modified xsi:type="dcterms:W3CDTF">2013-05-09T15:40:25Z</dcterms:modified>
</cp:coreProperties>
</file>