
<file path=[Content_Types].xml><?xml version="1.0" encoding="utf-8"?>
<Types xmlns="http://schemas.openxmlformats.org/package/2006/content-types">
  <Default Extension="xml" ContentType="application/xml"/>
  <Default Extension="xlsx" ContentType="application/vnd.openxmlformats-officedocument.spreadsheetml.sheet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781" r:id="rId1"/>
  </p:sldMasterIdLst>
  <p:notesMasterIdLst>
    <p:notesMasterId r:id="rId26"/>
  </p:notesMasterIdLst>
  <p:handoutMasterIdLst>
    <p:handoutMasterId r:id="rId27"/>
  </p:handoutMasterIdLst>
  <p:sldIdLst>
    <p:sldId id="256" r:id="rId2"/>
    <p:sldId id="484" r:id="rId3"/>
    <p:sldId id="493" r:id="rId4"/>
    <p:sldId id="474" r:id="rId5"/>
    <p:sldId id="475" r:id="rId6"/>
    <p:sldId id="476" r:id="rId7"/>
    <p:sldId id="412" r:id="rId8"/>
    <p:sldId id="481" r:id="rId9"/>
    <p:sldId id="422" r:id="rId10"/>
    <p:sldId id="494" r:id="rId11"/>
    <p:sldId id="380" r:id="rId12"/>
    <p:sldId id="382" r:id="rId13"/>
    <p:sldId id="385" r:id="rId14"/>
    <p:sldId id="495" r:id="rId15"/>
    <p:sldId id="486" r:id="rId16"/>
    <p:sldId id="468" r:id="rId17"/>
    <p:sldId id="472" r:id="rId18"/>
    <p:sldId id="487" r:id="rId19"/>
    <p:sldId id="394" r:id="rId20"/>
    <p:sldId id="471" r:id="rId21"/>
    <p:sldId id="462" r:id="rId22"/>
    <p:sldId id="492" r:id="rId23"/>
    <p:sldId id="477" r:id="rId24"/>
    <p:sldId id="448" r:id="rId25"/>
  </p:sldIdLst>
  <p:sldSz cx="9144000" cy="5143500" type="screen16x9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ke Swift" initials="" lastIdx="2" clrIdx="0"/>
  <p:cmAuthor id="1" name="nallios" initials="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D0C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605BF55-35AB-4297-997B-4F7A6F53C2C8}">
  <a:tblStyle styleId="{0605BF55-35AB-4297-997B-4F7A6F53C2C8}" styleName="Table_0">
    <a:wholeTbl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9216"/>
    <p:restoredTop sz="87147" autoAdjust="0"/>
  </p:normalViewPr>
  <p:slideViewPr>
    <p:cSldViewPr snapToGrid="0">
      <p:cViewPr varScale="1">
        <p:scale>
          <a:sx n="102" d="100"/>
          <a:sy n="102" d="100"/>
        </p:scale>
        <p:origin x="176" y="5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handoutMaster" Target="handoutMasters/handoutMaster1.xml"/><Relationship Id="rId28" Type="http://schemas.openxmlformats.org/officeDocument/2006/relationships/commentAuthors" Target="commentAuthors.xml"/><Relationship Id="rId29" Type="http://schemas.openxmlformats.org/officeDocument/2006/relationships/presProps" Target="presProps.xml"/><Relationship Id="rId30" Type="http://schemas.openxmlformats.org/officeDocument/2006/relationships/viewProps" Target="viewProps.xml"/><Relationship Id="rId31" Type="http://schemas.openxmlformats.org/officeDocument/2006/relationships/theme" Target="theme/theme1.xml"/><Relationship Id="rId3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microsoft.com/office/2011/relationships/chartStyle" Target="style2.xml"/><Relationship Id="rId2" Type="http://schemas.microsoft.com/office/2011/relationships/chartColorStyle" Target="colors2.xml"/><Relationship Id="rId3" Type="http://schemas.openxmlformats.org/officeDocument/2006/relationships/oleObject" Target="file://localhost/Users/sankethnalli/Downloads/ASPLOS%20Camready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microsoft.com/office/2011/relationships/chartStyle" Target="style3.xml"/><Relationship Id="rId2" Type="http://schemas.microsoft.com/office/2011/relationships/chartColorStyle" Target="colors3.xml"/><Relationship Id="rId3" Type="http://schemas.openxmlformats.org/officeDocument/2006/relationships/oleObject" Target="file://localhost/Users/sankethnalli/Downloads/ASPLOS%20Camready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microsoft.com/office/2011/relationships/chartStyle" Target="style4.xml"/><Relationship Id="rId2" Type="http://schemas.microsoft.com/office/2011/relationships/chartColorStyle" Target="colors4.xml"/><Relationship Id="rId3" Type="http://schemas.openxmlformats.org/officeDocument/2006/relationships/oleObject" Target="file:///\\wfs1\users$\sankey\Downloads\epoch-size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0" dirty="0"/>
              <a:t>Total number of </a:t>
            </a:r>
            <a:r>
              <a:rPr lang="en-US" b="0" dirty="0" smtClean="0"/>
              <a:t>accesses in </a:t>
            </a:r>
            <a:r>
              <a:rPr lang="en-US" b="0" dirty="0"/>
              <a:t>a WHISPER application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Total number of writes in a WHISPER application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317500" algn="ctr" rotWithShape="0">
                  <a:prstClr val="black">
                    <a:alpha val="25000"/>
                  </a:prstClr>
                </a:outerShdw>
              </a:effectLst>
            </c:spPr>
          </c:dPt>
          <c:dLbls>
            <c:dLbl>
              <c:idx val="1"/>
              <c:layout>
                <c:manualLayout>
                  <c:x val="0.0348769447297349"/>
                  <c:y val="-0.265916932531285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Accesses to PM</c:v>
                </c:pt>
                <c:pt idx="1">
                  <c:v>Accesses to DRAM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4.0</c:v>
                </c:pt>
                <c:pt idx="1">
                  <c:v>96.0</c:v>
                </c:pt>
              </c:numCache>
            </c:numRef>
          </c:val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78203684684342"/>
          <c:y val="0.223302676138886"/>
          <c:w val="0.297641725943677"/>
          <c:h val="0.513900571128696"/>
        </c:manualLayout>
      </c:layout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3997074175845"/>
          <c:y val="0.184780296187344"/>
          <c:w val="0.818260584872161"/>
          <c:h val="0.519701530554028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1</c:v>
                </c:pt>
              </c:strCache>
            </c:strRef>
          </c:tx>
          <c:spPr>
            <a:pattFill prst="pct50">
              <a:fgClr>
                <a:srgbClr val="0070C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Sheet1!$A$3:$A$13</c:f>
              <c:strCache>
                <c:ptCount val="11"/>
                <c:pt idx="0">
                  <c:v>echo</c:v>
                </c:pt>
                <c:pt idx="1">
                  <c:v>nstore-ycsb</c:v>
                </c:pt>
                <c:pt idx="2">
                  <c:v>nstore-tpcc</c:v>
                </c:pt>
                <c:pt idx="3">
                  <c:v>redis</c:v>
                </c:pt>
                <c:pt idx="4">
                  <c:v>ctree</c:v>
                </c:pt>
                <c:pt idx="5">
                  <c:v>hashmap</c:v>
                </c:pt>
                <c:pt idx="6">
                  <c:v>vacation</c:v>
                </c:pt>
                <c:pt idx="7">
                  <c:v>memcached</c:v>
                </c:pt>
                <c:pt idx="8">
                  <c:v>nfs</c:v>
                </c:pt>
                <c:pt idx="9">
                  <c:v>exim</c:v>
                </c:pt>
                <c:pt idx="10">
                  <c:v>mysql</c:v>
                </c:pt>
              </c:strCache>
            </c:strRef>
          </c:cat>
          <c:val>
            <c:numRef>
              <c:f>Sheet1!$B$3:$B$13</c:f>
              <c:numCache>
                <c:formatCode>General</c:formatCode>
                <c:ptCount val="11"/>
                <c:pt idx="0">
                  <c:v>91.9417</c:v>
                </c:pt>
                <c:pt idx="1">
                  <c:v>78.549</c:v>
                </c:pt>
                <c:pt idx="2">
                  <c:v>85.16999999999998</c:v>
                </c:pt>
                <c:pt idx="3">
                  <c:v>53.0646</c:v>
                </c:pt>
                <c:pt idx="4">
                  <c:v>72.7244</c:v>
                </c:pt>
                <c:pt idx="5">
                  <c:v>65.7901</c:v>
                </c:pt>
                <c:pt idx="6">
                  <c:v>57.3481</c:v>
                </c:pt>
                <c:pt idx="7">
                  <c:v>96.7971</c:v>
                </c:pt>
                <c:pt idx="8">
                  <c:v>31.7976</c:v>
                </c:pt>
                <c:pt idx="9">
                  <c:v>33.4265</c:v>
                </c:pt>
                <c:pt idx="10">
                  <c:v>22.6075</c:v>
                </c:pt>
              </c:numCache>
            </c:numRef>
          </c:val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2</c:v>
                </c:pt>
              </c:strCache>
            </c:strRef>
          </c:tx>
          <c:spPr>
            <a:pattFill prst="dkUpDiag">
              <a:fgClr>
                <a:srgbClr val="FF000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Sheet1!$A$3:$A$13</c:f>
              <c:strCache>
                <c:ptCount val="11"/>
                <c:pt idx="0">
                  <c:v>echo</c:v>
                </c:pt>
                <c:pt idx="1">
                  <c:v>nstore-ycsb</c:v>
                </c:pt>
                <c:pt idx="2">
                  <c:v>nstore-tpcc</c:v>
                </c:pt>
                <c:pt idx="3">
                  <c:v>redis</c:v>
                </c:pt>
                <c:pt idx="4">
                  <c:v>ctree</c:v>
                </c:pt>
                <c:pt idx="5">
                  <c:v>hashmap</c:v>
                </c:pt>
                <c:pt idx="6">
                  <c:v>vacation</c:v>
                </c:pt>
                <c:pt idx="7">
                  <c:v>memcached</c:v>
                </c:pt>
                <c:pt idx="8">
                  <c:v>nfs</c:v>
                </c:pt>
                <c:pt idx="9">
                  <c:v>exim</c:v>
                </c:pt>
                <c:pt idx="10">
                  <c:v>mysql</c:v>
                </c:pt>
              </c:strCache>
            </c:strRef>
          </c:cat>
          <c:val>
            <c:numRef>
              <c:f>Sheet1!$C$3:$C$13</c:f>
              <c:numCache>
                <c:formatCode>General</c:formatCode>
                <c:ptCount val="11"/>
                <c:pt idx="0">
                  <c:v>3.8032</c:v>
                </c:pt>
                <c:pt idx="1">
                  <c:v>7.0952</c:v>
                </c:pt>
                <c:pt idx="2">
                  <c:v>6.844399999999998</c:v>
                </c:pt>
                <c:pt idx="3">
                  <c:v>35.1828</c:v>
                </c:pt>
                <c:pt idx="4">
                  <c:v>27.271</c:v>
                </c:pt>
                <c:pt idx="5">
                  <c:v>12.6403</c:v>
                </c:pt>
                <c:pt idx="6">
                  <c:v>0.0451</c:v>
                </c:pt>
                <c:pt idx="7">
                  <c:v>0.1933</c:v>
                </c:pt>
                <c:pt idx="8">
                  <c:v>51.4005</c:v>
                </c:pt>
                <c:pt idx="9">
                  <c:v>37.8456</c:v>
                </c:pt>
                <c:pt idx="10">
                  <c:v>9.4231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3</c:v>
                </c:pt>
              </c:strCache>
            </c:strRef>
          </c:tx>
          <c:spPr>
            <a:pattFill prst="narVert">
              <a:fgClr>
                <a:schemeClr val="tx1">
                  <a:lumMod val="95000"/>
                  <a:lumOff val="5000"/>
                </a:schemeClr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Sheet1!$A$3:$A$13</c:f>
              <c:strCache>
                <c:ptCount val="11"/>
                <c:pt idx="0">
                  <c:v>echo</c:v>
                </c:pt>
                <c:pt idx="1">
                  <c:v>nstore-ycsb</c:v>
                </c:pt>
                <c:pt idx="2">
                  <c:v>nstore-tpcc</c:v>
                </c:pt>
                <c:pt idx="3">
                  <c:v>redis</c:v>
                </c:pt>
                <c:pt idx="4">
                  <c:v>ctree</c:v>
                </c:pt>
                <c:pt idx="5">
                  <c:v>hashmap</c:v>
                </c:pt>
                <c:pt idx="6">
                  <c:v>vacation</c:v>
                </c:pt>
                <c:pt idx="7">
                  <c:v>memcached</c:v>
                </c:pt>
                <c:pt idx="8">
                  <c:v>nfs</c:v>
                </c:pt>
                <c:pt idx="9">
                  <c:v>exim</c:v>
                </c:pt>
                <c:pt idx="10">
                  <c:v>mysql</c:v>
                </c:pt>
              </c:strCache>
            </c:strRef>
          </c:cat>
          <c:val>
            <c:numRef>
              <c:f>Sheet1!$D$3:$D$13</c:f>
              <c:numCache>
                <c:formatCode>General</c:formatCode>
                <c:ptCount val="11"/>
                <c:pt idx="0">
                  <c:v>1.7205</c:v>
                </c:pt>
                <c:pt idx="1">
                  <c:v>2.9008</c:v>
                </c:pt>
                <c:pt idx="2">
                  <c:v>2.939799999999999</c:v>
                </c:pt>
                <c:pt idx="3">
                  <c:v>0.1149</c:v>
                </c:pt>
                <c:pt idx="4">
                  <c:v>0.0</c:v>
                </c:pt>
                <c:pt idx="5">
                  <c:v>9.5523</c:v>
                </c:pt>
                <c:pt idx="6">
                  <c:v>0.8825</c:v>
                </c:pt>
                <c:pt idx="7">
                  <c:v>1.338</c:v>
                </c:pt>
                <c:pt idx="8">
                  <c:v>1.3012</c:v>
                </c:pt>
                <c:pt idx="9">
                  <c:v>11.3104</c:v>
                </c:pt>
                <c:pt idx="10">
                  <c:v>0.0</c:v>
                </c:pt>
              </c:numCache>
            </c:numRef>
          </c:val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4</c:v>
                </c:pt>
              </c:strCache>
            </c:strRef>
          </c:tx>
          <c:spPr>
            <a:pattFill prst="smGrid">
              <a:fgClr>
                <a:srgbClr val="FFC00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Sheet1!$A$3:$A$13</c:f>
              <c:strCache>
                <c:ptCount val="11"/>
                <c:pt idx="0">
                  <c:v>echo</c:v>
                </c:pt>
                <c:pt idx="1">
                  <c:v>nstore-ycsb</c:v>
                </c:pt>
                <c:pt idx="2">
                  <c:v>nstore-tpcc</c:v>
                </c:pt>
                <c:pt idx="3">
                  <c:v>redis</c:v>
                </c:pt>
                <c:pt idx="4">
                  <c:v>ctree</c:v>
                </c:pt>
                <c:pt idx="5">
                  <c:v>hashmap</c:v>
                </c:pt>
                <c:pt idx="6">
                  <c:v>vacation</c:v>
                </c:pt>
                <c:pt idx="7">
                  <c:v>memcached</c:v>
                </c:pt>
                <c:pt idx="8">
                  <c:v>nfs</c:v>
                </c:pt>
                <c:pt idx="9">
                  <c:v>exim</c:v>
                </c:pt>
                <c:pt idx="10">
                  <c:v>mysql</c:v>
                </c:pt>
              </c:strCache>
            </c:strRef>
          </c:cat>
          <c:val>
            <c:numRef>
              <c:f>Sheet1!$E$3:$E$13</c:f>
              <c:numCache>
                <c:formatCode>General</c:formatCode>
                <c:ptCount val="11"/>
                <c:pt idx="0">
                  <c:v>0.0019</c:v>
                </c:pt>
                <c:pt idx="1">
                  <c:v>9.1545</c:v>
                </c:pt>
                <c:pt idx="2">
                  <c:v>2.3055</c:v>
                </c:pt>
                <c:pt idx="3">
                  <c:v>11.4777</c:v>
                </c:pt>
                <c:pt idx="4">
                  <c:v>0.0</c:v>
                </c:pt>
                <c:pt idx="5">
                  <c:v>8.5017</c:v>
                </c:pt>
                <c:pt idx="6">
                  <c:v>5.7394</c:v>
                </c:pt>
                <c:pt idx="7">
                  <c:v>0.8881</c:v>
                </c:pt>
                <c:pt idx="8">
                  <c:v>0.1622</c:v>
                </c:pt>
                <c:pt idx="9">
                  <c:v>0.9911</c:v>
                </c:pt>
                <c:pt idx="10">
                  <c:v>0.0</c:v>
                </c:pt>
              </c:numCache>
            </c:numRef>
          </c:val>
        </c:ser>
        <c:ser>
          <c:idx val="4"/>
          <c:order val="4"/>
          <c:tx>
            <c:strRef>
              <c:f>Sheet1!$F$2</c:f>
              <c:strCache>
                <c:ptCount val="1"/>
                <c:pt idx="0">
                  <c:v>5</c:v>
                </c:pt>
              </c:strCache>
            </c:strRef>
          </c:tx>
          <c:spPr>
            <a:pattFill prst="dkDnDiag">
              <a:fgClr>
                <a:srgbClr val="7030A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Sheet1!$A$3:$A$13</c:f>
              <c:strCache>
                <c:ptCount val="11"/>
                <c:pt idx="0">
                  <c:v>echo</c:v>
                </c:pt>
                <c:pt idx="1">
                  <c:v>nstore-ycsb</c:v>
                </c:pt>
                <c:pt idx="2">
                  <c:v>nstore-tpcc</c:v>
                </c:pt>
                <c:pt idx="3">
                  <c:v>redis</c:v>
                </c:pt>
                <c:pt idx="4">
                  <c:v>ctree</c:v>
                </c:pt>
                <c:pt idx="5">
                  <c:v>hashmap</c:v>
                </c:pt>
                <c:pt idx="6">
                  <c:v>vacation</c:v>
                </c:pt>
                <c:pt idx="7">
                  <c:v>memcached</c:v>
                </c:pt>
                <c:pt idx="8">
                  <c:v>nfs</c:v>
                </c:pt>
                <c:pt idx="9">
                  <c:v>exim</c:v>
                </c:pt>
                <c:pt idx="10">
                  <c:v>mysql</c:v>
                </c:pt>
              </c:strCache>
            </c:strRef>
          </c:cat>
          <c:val>
            <c:numRef>
              <c:f>Sheet1!$F$3:$F$13</c:f>
              <c:numCache>
                <c:formatCode>General</c:formatCode>
                <c:ptCount val="11"/>
                <c:pt idx="0">
                  <c:v>0.0001</c:v>
                </c:pt>
                <c:pt idx="1">
                  <c:v>2.2894</c:v>
                </c:pt>
                <c:pt idx="2">
                  <c:v>1.3481</c:v>
                </c:pt>
                <c:pt idx="3">
                  <c:v>0.0738</c:v>
                </c:pt>
                <c:pt idx="4">
                  <c:v>0.0046</c:v>
                </c:pt>
                <c:pt idx="5">
                  <c:v>3.5039</c:v>
                </c:pt>
                <c:pt idx="6">
                  <c:v>5.7638</c:v>
                </c:pt>
                <c:pt idx="7">
                  <c:v>0.3234</c:v>
                </c:pt>
                <c:pt idx="8">
                  <c:v>0.0004</c:v>
                </c:pt>
                <c:pt idx="9">
                  <c:v>0.0425</c:v>
                </c:pt>
                <c:pt idx="10">
                  <c:v>0.0</c:v>
                </c:pt>
              </c:numCache>
            </c:numRef>
          </c:val>
        </c:ser>
        <c:ser>
          <c:idx val="5"/>
          <c:order val="5"/>
          <c:tx>
            <c:strRef>
              <c:f>Sheet1!$G$2</c:f>
              <c:strCache>
                <c:ptCount val="1"/>
                <c:pt idx="0">
                  <c:v>6-63</c:v>
                </c:pt>
              </c:strCache>
            </c:strRef>
          </c:tx>
          <c:spPr>
            <a:pattFill prst="smCheck">
              <a:fgClr>
                <a:srgbClr val="00B050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Sheet1!$A$3:$A$13</c:f>
              <c:strCache>
                <c:ptCount val="11"/>
                <c:pt idx="0">
                  <c:v>echo</c:v>
                </c:pt>
                <c:pt idx="1">
                  <c:v>nstore-ycsb</c:v>
                </c:pt>
                <c:pt idx="2">
                  <c:v>nstore-tpcc</c:v>
                </c:pt>
                <c:pt idx="3">
                  <c:v>redis</c:v>
                </c:pt>
                <c:pt idx="4">
                  <c:v>ctree</c:v>
                </c:pt>
                <c:pt idx="5">
                  <c:v>hashmap</c:v>
                </c:pt>
                <c:pt idx="6">
                  <c:v>vacation</c:v>
                </c:pt>
                <c:pt idx="7">
                  <c:v>memcached</c:v>
                </c:pt>
                <c:pt idx="8">
                  <c:v>nfs</c:v>
                </c:pt>
                <c:pt idx="9">
                  <c:v>exim</c:v>
                </c:pt>
                <c:pt idx="10">
                  <c:v>mysql</c:v>
                </c:pt>
              </c:strCache>
            </c:strRef>
          </c:cat>
          <c:val>
            <c:numRef>
              <c:f>Sheet1!$G$3:$G$13</c:f>
              <c:numCache>
                <c:formatCode>General</c:formatCode>
                <c:ptCount val="11"/>
                <c:pt idx="0">
                  <c:v>2.532600000000002</c:v>
                </c:pt>
                <c:pt idx="1">
                  <c:v>0.0111</c:v>
                </c:pt>
                <c:pt idx="2">
                  <c:v>1.3922</c:v>
                </c:pt>
                <c:pt idx="3">
                  <c:v>0.0862</c:v>
                </c:pt>
                <c:pt idx="4">
                  <c:v>0.0</c:v>
                </c:pt>
                <c:pt idx="5">
                  <c:v>0.0116</c:v>
                </c:pt>
                <c:pt idx="6">
                  <c:v>30.2192</c:v>
                </c:pt>
                <c:pt idx="7">
                  <c:v>0.4601</c:v>
                </c:pt>
                <c:pt idx="8">
                  <c:v>0.0</c:v>
                </c:pt>
                <c:pt idx="9">
                  <c:v>0.0</c:v>
                </c:pt>
                <c:pt idx="10">
                  <c:v>0.0</c:v>
                </c:pt>
              </c:numCache>
            </c:numRef>
          </c:val>
        </c:ser>
        <c:ser>
          <c:idx val="6"/>
          <c:order val="6"/>
          <c:tx>
            <c:strRef>
              <c:f>Sheet1!$H$2</c:f>
              <c:strCache>
                <c:ptCount val="1"/>
                <c:pt idx="0">
                  <c:v>&gt;=64</c:v>
                </c:pt>
              </c:strCache>
            </c:strRef>
          </c:tx>
          <c:spPr>
            <a:pattFill prst="pct20">
              <a:fgClr>
                <a:schemeClr val="tx1"/>
              </a:fgClr>
              <a:bgClr>
                <a:schemeClr val="bg1"/>
              </a:bgClr>
            </a:pattFill>
            <a:ln>
              <a:solidFill>
                <a:schemeClr val="tx1"/>
              </a:solidFill>
            </a:ln>
            <a:effectLst/>
          </c:spPr>
          <c:invertIfNegative val="0"/>
          <c:cat>
            <c:strRef>
              <c:f>Sheet1!$A$3:$A$13</c:f>
              <c:strCache>
                <c:ptCount val="11"/>
                <c:pt idx="0">
                  <c:v>echo</c:v>
                </c:pt>
                <c:pt idx="1">
                  <c:v>nstore-ycsb</c:v>
                </c:pt>
                <c:pt idx="2">
                  <c:v>nstore-tpcc</c:v>
                </c:pt>
                <c:pt idx="3">
                  <c:v>redis</c:v>
                </c:pt>
                <c:pt idx="4">
                  <c:v>ctree</c:v>
                </c:pt>
                <c:pt idx="5">
                  <c:v>hashmap</c:v>
                </c:pt>
                <c:pt idx="6">
                  <c:v>vacation</c:v>
                </c:pt>
                <c:pt idx="7">
                  <c:v>memcached</c:v>
                </c:pt>
                <c:pt idx="8">
                  <c:v>nfs</c:v>
                </c:pt>
                <c:pt idx="9">
                  <c:v>exim</c:v>
                </c:pt>
                <c:pt idx="10">
                  <c:v>mysql</c:v>
                </c:pt>
              </c:strCache>
            </c:strRef>
          </c:cat>
          <c:val>
            <c:numRef>
              <c:f>Sheet1!$H$3:$H$13</c:f>
              <c:numCache>
                <c:formatCode>General</c:formatCode>
                <c:ptCount val="11"/>
                <c:pt idx="0">
                  <c:v>0.0</c:v>
                </c:pt>
                <c:pt idx="1">
                  <c:v>0.0</c:v>
                </c:pt>
                <c:pt idx="2">
                  <c:v>0.0</c:v>
                </c:pt>
                <c:pt idx="3">
                  <c:v>0.0</c:v>
                </c:pt>
                <c:pt idx="4">
                  <c:v>0.0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11.8661</c:v>
                </c:pt>
                <c:pt idx="9">
                  <c:v>15.8358</c:v>
                </c:pt>
                <c:pt idx="10">
                  <c:v>61.7304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76627552"/>
        <c:axId val="376632224"/>
      </c:barChart>
      <c:catAx>
        <c:axId val="376627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pPr>
            <a:endParaRPr lang="en-US"/>
          </a:p>
        </c:txPr>
        <c:crossAx val="376632224"/>
        <c:crosses val="autoZero"/>
        <c:auto val="1"/>
        <c:lblAlgn val="ctr"/>
        <c:lblOffset val="100"/>
        <c:noMultiLvlLbl val="0"/>
      </c:catAx>
      <c:valAx>
        <c:axId val="376632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defRPr>
                </a:pPr>
                <a:r>
                  <a:rPr lang="en-US" sz="1800" b="0" i="0" baseline="0" dirty="0" smtClean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Fraction of  </a:t>
                </a:r>
                <a:r>
                  <a:rPr lang="en-US" sz="1800" b="0" i="0" baseline="0" dirty="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rPr>
                  <a:t>epochs</a:t>
                </a:r>
              </a:p>
              <a:p>
                <a:pPr>
                  <a:defRPr sz="1200">
                    <a:solidFill>
                      <a:schemeClr val="tx1"/>
                    </a:solidFill>
                    <a:latin typeface="Calibri" charset="0"/>
                    <a:ea typeface="Calibri" charset="0"/>
                    <a:cs typeface="Calibri" charset="0"/>
                  </a:defRPr>
                </a:pPr>
                <a:endParaRPr lang="en-US" sz="1800" b="0" i="0" dirty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endParaRPr>
              </a:p>
            </c:rich>
          </c:tx>
          <c:layout>
            <c:manualLayout>
              <c:xMode val="edge"/>
              <c:yMode val="edge"/>
              <c:x val="0.0"/>
              <c:y val="0.17051638607275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Calibri" charset="0"/>
                  <a:ea typeface="Calibri" charset="0"/>
                  <a:cs typeface="Calibri" charset="0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" charset="0"/>
                <a:ea typeface="Calibri" charset="0"/>
                <a:cs typeface="Calibri" charset="0"/>
              </a:defRPr>
            </a:pPr>
            <a:endParaRPr lang="en-US"/>
          </a:p>
        </c:txPr>
        <c:crossAx val="376627552"/>
        <c:crosses val="autoZero"/>
        <c:crossBetween val="between"/>
        <c:minorUnit val="0.2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8314748438312"/>
          <c:y val="0.0561338106606537"/>
          <c:w val="0.561597706167841"/>
          <c:h val="0.10519568285265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Calibri" charset="0"/>
              <a:ea typeface="Calibri" charset="0"/>
              <a:cs typeface="Calibri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86362102332139"/>
          <c:y val="0.0613981717364877"/>
          <c:w val="0.776045440032373"/>
          <c:h val="0.6944601790471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Sheet1!$Q$35</c:f>
              <c:strCache>
                <c:ptCount val="1"/>
                <c:pt idx="0">
                  <c:v>% self-dep</c:v>
                </c:pt>
              </c:strCache>
            </c:strRef>
          </c:tx>
          <c:spPr>
            <a:solidFill>
              <a:schemeClr val="accent1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charset="0"/>
                    <a:ea typeface="Calibri" charset="0"/>
                    <a:cs typeface="Calibri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Sheet1!$P$36:$P$46</c:f>
              <c:strCache>
                <c:ptCount val="11"/>
                <c:pt idx="0">
                  <c:v>mysql</c:v>
                </c:pt>
                <c:pt idx="1">
                  <c:v>exim</c:v>
                </c:pt>
                <c:pt idx="2">
                  <c:v>nfs</c:v>
                </c:pt>
                <c:pt idx="3">
                  <c:v>memcached</c:v>
                </c:pt>
                <c:pt idx="4">
                  <c:v>vacation</c:v>
                </c:pt>
                <c:pt idx="5">
                  <c:v>hashmap</c:v>
                </c:pt>
                <c:pt idx="6">
                  <c:v>ctree</c:v>
                </c:pt>
                <c:pt idx="7">
                  <c:v>redis</c:v>
                </c:pt>
                <c:pt idx="8">
                  <c:v>nstore-tpcc</c:v>
                </c:pt>
                <c:pt idx="9">
                  <c:v>nstore-ycsb</c:v>
                </c:pt>
                <c:pt idx="10">
                  <c:v>echo</c:v>
                </c:pt>
              </c:strCache>
            </c:strRef>
          </c:cat>
          <c:val>
            <c:numRef>
              <c:f>Sheet1!$Q$36:$Q$46</c:f>
              <c:numCache>
                <c:formatCode>General</c:formatCode>
                <c:ptCount val="11"/>
                <c:pt idx="0">
                  <c:v>17.89</c:v>
                </c:pt>
                <c:pt idx="1">
                  <c:v>45.27</c:v>
                </c:pt>
                <c:pt idx="2">
                  <c:v>55.0</c:v>
                </c:pt>
                <c:pt idx="3">
                  <c:v>63.5</c:v>
                </c:pt>
                <c:pt idx="4">
                  <c:v>40.0</c:v>
                </c:pt>
                <c:pt idx="5">
                  <c:v>81.0</c:v>
                </c:pt>
                <c:pt idx="6">
                  <c:v>79.0</c:v>
                </c:pt>
                <c:pt idx="7">
                  <c:v>82.5</c:v>
                </c:pt>
                <c:pt idx="8">
                  <c:v>27.18</c:v>
                </c:pt>
                <c:pt idx="9">
                  <c:v>40.2</c:v>
                </c:pt>
                <c:pt idx="10">
                  <c:v>54.5</c:v>
                </c:pt>
              </c:numCache>
            </c:numRef>
          </c:val>
        </c:ser>
        <c:ser>
          <c:idx val="1"/>
          <c:order val="1"/>
          <c:tx>
            <c:strRef>
              <c:f>Sheet1!$R$35</c:f>
              <c:strCache>
                <c:ptCount val="1"/>
                <c:pt idx="0">
                  <c:v>% cross-dep</c:v>
                </c:pt>
              </c:strCache>
            </c:strRef>
          </c:tx>
          <c:spPr>
            <a:solidFill>
              <a:srgbClr val="FF0000"/>
            </a:solidFill>
            <a:ln>
              <a:solidFill>
                <a:schemeClr val="tx1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0.0"/>
                  <c:y val="-0.015349542934121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.0"/>
                  <c:y val="-0.012279634347297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0016994781932861"/>
                  <c:y val="-0.00920972576047327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0.0"/>
                  <c:y val="-0.012279634347297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0.0"/>
                  <c:y val="-0.012279634347297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5"/>
              <c:layout>
                <c:manualLayout>
                  <c:x val="0.0"/>
                  <c:y val="-0.0092097257604732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6"/>
              <c:layout>
                <c:manualLayout>
                  <c:x val="0.0"/>
                  <c:y val="-0.009209725760473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7"/>
              <c:layout>
                <c:manualLayout>
                  <c:x val="0.00169947819328607"/>
                  <c:y val="-0.015349542934121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8"/>
              <c:layout>
                <c:manualLayout>
                  <c:x val="-1.55783701424611E-17"/>
                  <c:y val="-0.018419451520946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9"/>
              <c:layout>
                <c:manualLayout>
                  <c:x val="0.0"/>
                  <c:y val="-0.015349542934121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0"/>
              <c:layout>
                <c:manualLayout>
                  <c:x val="0.0"/>
                  <c:y val="-0.0122796343472975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charset="0"/>
                    <a:ea typeface="Calibri" charset="0"/>
                    <a:cs typeface="Calibri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Sheet1!$P$36:$P$46</c:f>
              <c:strCache>
                <c:ptCount val="11"/>
                <c:pt idx="0">
                  <c:v>mysql</c:v>
                </c:pt>
                <c:pt idx="1">
                  <c:v>exim</c:v>
                </c:pt>
                <c:pt idx="2">
                  <c:v>nfs</c:v>
                </c:pt>
                <c:pt idx="3">
                  <c:v>memcached</c:v>
                </c:pt>
                <c:pt idx="4">
                  <c:v>vacation</c:v>
                </c:pt>
                <c:pt idx="5">
                  <c:v>hashmap</c:v>
                </c:pt>
                <c:pt idx="6">
                  <c:v>ctree</c:v>
                </c:pt>
                <c:pt idx="7">
                  <c:v>redis</c:v>
                </c:pt>
                <c:pt idx="8">
                  <c:v>nstore-tpcc</c:v>
                </c:pt>
                <c:pt idx="9">
                  <c:v>nstore-ycsb</c:v>
                </c:pt>
                <c:pt idx="10">
                  <c:v>echo</c:v>
                </c:pt>
              </c:strCache>
            </c:strRef>
          </c:cat>
          <c:val>
            <c:numRef>
              <c:f>Sheet1!$R$36:$R$46</c:f>
              <c:numCache>
                <c:formatCode>General</c:formatCode>
                <c:ptCount val="11"/>
                <c:pt idx="0">
                  <c:v>0.04</c:v>
                </c:pt>
                <c:pt idx="1">
                  <c:v>1.16</c:v>
                </c:pt>
                <c:pt idx="2">
                  <c:v>5.0</c:v>
                </c:pt>
                <c:pt idx="3">
                  <c:v>0.2</c:v>
                </c:pt>
                <c:pt idx="4">
                  <c:v>0.01</c:v>
                </c:pt>
                <c:pt idx="5">
                  <c:v>0.0</c:v>
                </c:pt>
                <c:pt idx="6">
                  <c:v>0.0</c:v>
                </c:pt>
                <c:pt idx="7">
                  <c:v>0.0</c:v>
                </c:pt>
                <c:pt idx="8">
                  <c:v>0.03</c:v>
                </c:pt>
                <c:pt idx="9">
                  <c:v>0.003</c:v>
                </c:pt>
                <c:pt idx="10">
                  <c:v>0.01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386599344"/>
        <c:axId val="386604224"/>
      </c:barChart>
      <c:catAx>
        <c:axId val="3865993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pPr>
            <a:endParaRPr lang="en-US"/>
          </a:p>
        </c:txPr>
        <c:crossAx val="386604224"/>
        <c:crosses val="autoZero"/>
        <c:auto val="1"/>
        <c:lblAlgn val="ctr"/>
        <c:lblOffset val="100"/>
        <c:noMultiLvlLbl val="0"/>
      </c:catAx>
      <c:valAx>
        <c:axId val="38660422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b="0" i="0" dirty="0">
                    <a:latin typeface="Calibri" charset="0"/>
                    <a:ea typeface="Calibri" charset="0"/>
                    <a:cs typeface="Calibri" charset="0"/>
                  </a:rPr>
                  <a:t>Epoch dependencies as a percentage of total</a:t>
                </a:r>
                <a:r>
                  <a:rPr lang="en-US" sz="1600" b="0" i="0" baseline="0" dirty="0">
                    <a:latin typeface="Calibri" charset="0"/>
                    <a:ea typeface="Calibri" charset="0"/>
                    <a:cs typeface="Calibri" charset="0"/>
                  </a:rPr>
                  <a:t> epochs</a:t>
                </a:r>
                <a:endParaRPr lang="en-US" sz="1600" b="0" i="0" dirty="0">
                  <a:latin typeface="Calibri" charset="0"/>
                  <a:ea typeface="Calibri" charset="0"/>
                  <a:cs typeface="Calibri" charset="0"/>
                </a:endParaRPr>
              </a:p>
            </c:rich>
          </c:tx>
          <c:layout>
            <c:manualLayout>
              <c:xMode val="edge"/>
              <c:yMode val="edge"/>
              <c:x val="0.250273053956961"/>
              <c:y val="0.886385825627742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charset="0"/>
                <a:ea typeface="Calibri" charset="0"/>
                <a:cs typeface="Calibri" charset="0"/>
              </a:defRPr>
            </a:pPr>
            <a:endParaRPr lang="en-US"/>
          </a:p>
        </c:txPr>
        <c:crossAx val="386599344"/>
        <c:crosses val="autoZero"/>
        <c:crossBetween val="between"/>
        <c:majorUnit val="100.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16779309508701"/>
          <c:y val="0.00252844439513254"/>
          <c:w val="0.383220690491299"/>
          <c:h val="0.0839148634579595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charset="0"/>
              <a:ea typeface="Calibri" charset="0"/>
              <a:cs typeface="Calibri" charset="0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400" dirty="0"/>
              <a:t>Write Amplification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65619279784843"/>
          <c:y val="0.206713860589475"/>
          <c:w val="0.80690795502726"/>
          <c:h val="0.5595565853130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Sheet1!$B$49</c:f>
              <c:strCache>
                <c:ptCount val="1"/>
                <c:pt idx="0">
                  <c:v>Write Amplification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lt1">
                          <a:lumMod val="95000"/>
                          <a:alpha val="54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Sheet1!$A$50:$A$53</c:f>
              <c:strCache>
                <c:ptCount val="4"/>
                <c:pt idx="0">
                  <c:v>PMFS</c:v>
                </c:pt>
                <c:pt idx="1">
                  <c:v>Mnemosyne</c:v>
                </c:pt>
                <c:pt idx="2">
                  <c:v>N-store</c:v>
                </c:pt>
                <c:pt idx="3">
                  <c:v>NVML</c:v>
                </c:pt>
              </c:strCache>
            </c:strRef>
          </c:cat>
          <c:val>
            <c:numRef>
              <c:f>Sheet1!$B$50:$B$53</c:f>
              <c:numCache>
                <c:formatCode>General</c:formatCode>
                <c:ptCount val="4"/>
                <c:pt idx="0">
                  <c:v>10.0</c:v>
                </c:pt>
                <c:pt idx="1">
                  <c:v>100.0</c:v>
                </c:pt>
                <c:pt idx="2">
                  <c:v>1000.0</c:v>
                </c:pt>
                <c:pt idx="3">
                  <c:v>1100.0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764-4936-8A62-8571B0FE71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379295712"/>
        <c:axId val="378830832"/>
      </c:barChart>
      <c:catAx>
        <c:axId val="379295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lt1">
                <a:lumMod val="95000"/>
                <a:alpha val="54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8830832"/>
        <c:crosses val="autoZero"/>
        <c:auto val="1"/>
        <c:lblAlgn val="ctr"/>
        <c:lblOffset val="100"/>
        <c:noMultiLvlLbl val="0"/>
      </c:catAx>
      <c:valAx>
        <c:axId val="3788308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900" b="1" i="0" u="none" strike="noStrike" kern="1200" cap="all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600" dirty="0" smtClean="0"/>
                  <a:t>PERCENTAGE</a:t>
                </a:r>
                <a:endParaRPr lang="en-US" sz="1600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900" b="1" i="0" u="none" strike="noStrike" kern="1200" cap="all" baseline="0">
                  <a:solidFill>
                    <a:schemeClr val="lt1">
                      <a:lumMod val="8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79295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9">
  <cs:axisTitle>
    <cs:lnRef idx="0"/>
    <cs:fillRef idx="0"/>
    <cs:effectRef idx="0"/>
    <cs:fontRef idx="minor">
      <a:schemeClr val="lt1">
        <a:lumMod val="85000"/>
      </a:schemeClr>
    </cs:fontRef>
    <cs:defRPr sz="900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000" kern="1200"/>
  </cs:chartArea>
  <cs:dataLabel>
    <cs:lnRef idx="0"/>
    <cs:fillRef idx="0"/>
    <cs:effectRef idx="0"/>
    <cs:fontRef idx="minor">
      <a:schemeClr val="lt1">
        <a:lumMod val="8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lt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lt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lt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1600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900" kern="1200"/>
  </cs:trendlineLabel>
  <cs:upBar>
    <cs:lnRef idx="0"/>
    <cs:fillRef idx="0"/>
    <cs:effectRef idx="0"/>
    <cs:fontRef idx="minor">
      <a:schemeClr val="lt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8A5A36-E362-2444-9A8C-0E6D576D5102}" type="datetimeFigureOut">
              <a:rPr lang="en-US" smtClean="0"/>
              <a:t>3/17/17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6E0438-A265-A041-8098-9A3BDD3BB8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820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dirty="0" smtClean="0"/>
              <a:t>Good Morning,</a:t>
            </a:r>
            <a:r>
              <a:rPr lang="en-US" baseline="0" dirty="0" smtClean="0"/>
              <a:t> I am </a:t>
            </a:r>
            <a:r>
              <a:rPr lang="en-US" baseline="0" dirty="0" err="1" smtClean="0"/>
              <a:t>Sanketh</a:t>
            </a:r>
            <a:r>
              <a:rPr lang="en-US" baseline="0" dirty="0" smtClean="0"/>
              <a:t> &amp; Today we’ll see how applications use persistent memory.</a:t>
            </a:r>
          </a:p>
          <a:p>
            <a:pPr lvl="0">
              <a:spcBef>
                <a:spcPts val="0"/>
              </a:spcBef>
              <a:buNone/>
            </a:pPr>
            <a:r>
              <a:rPr lang="en-US" baseline="0" dirty="0" smtClean="0"/>
              <a:t>This is joint work with Swapnil, my advisors Mike and Mark and HP Enterprise. 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4" name="Shape 254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lnSpc>
                <a:spcPct val="115000"/>
              </a:lnSpc>
              <a:spcBef>
                <a:spcPts val="0"/>
              </a:spcBef>
              <a:buNone/>
            </a:pPr>
            <a:endParaRPr lang="en" sz="1800" dirty="0"/>
          </a:p>
        </p:txBody>
      </p:sp>
    </p:spTree>
    <p:extLst>
      <p:ext uri="{BB962C8B-B14F-4D97-AF65-F5344CB8AC3E}">
        <p14:creationId xmlns:p14="http://schemas.microsoft.com/office/powerpoint/2010/main" val="37369199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Shape 246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9950884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Shape 287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8" name="Shape 288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marL="457200" lvl="0" indent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20088659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PM is vaporware,</a:t>
            </a:r>
            <a:r>
              <a:rPr lang="en-US" baseline="0" dirty="0" smtClean="0"/>
              <a:t> will come soon but not from intel</a:t>
            </a:r>
          </a:p>
          <a:p>
            <a:r>
              <a:rPr lang="en-US" baseline="0" dirty="0" smtClean="0"/>
              <a:t>Don’t do whisper 2.0, look at something else as part of your grad school</a:t>
            </a:r>
          </a:p>
          <a:p>
            <a:r>
              <a:rPr lang="en-US" baseline="0" dirty="0" smtClean="0"/>
              <a:t>Contribution. Benchmarks, allocators are not that exciting. Intel is doing </a:t>
            </a:r>
          </a:p>
          <a:p>
            <a:r>
              <a:rPr lang="en-US" baseline="0" dirty="0" smtClean="0"/>
              <a:t>Rudimentary stuff. Language level persistence, compiler level persistence</a:t>
            </a:r>
          </a:p>
          <a:p>
            <a:r>
              <a:rPr lang="en-US" baseline="0" dirty="0" smtClean="0"/>
              <a:t>Is an open problem. Compare diff </a:t>
            </a:r>
            <a:r>
              <a:rPr lang="en-US" baseline="0" dirty="0" err="1" smtClean="0"/>
              <a:t>tx</a:t>
            </a:r>
            <a:r>
              <a:rPr lang="en-US" baseline="0" dirty="0" smtClean="0"/>
              <a:t> libs and say why are they different</a:t>
            </a:r>
          </a:p>
          <a:p>
            <a:r>
              <a:rPr lang="en-US" baseline="0" dirty="0" smtClean="0"/>
              <a:t>Or why are they same. Increasing server </a:t>
            </a:r>
            <a:r>
              <a:rPr lang="en-US" baseline="0" dirty="0" err="1" smtClean="0"/>
              <a:t>throuhput</a:t>
            </a:r>
            <a:r>
              <a:rPr lang="en-US" baseline="0" dirty="0" smtClean="0"/>
              <a:t> is more important than</a:t>
            </a:r>
          </a:p>
          <a:p>
            <a:r>
              <a:rPr lang="en-US" baseline="0" dirty="0" smtClean="0"/>
              <a:t>User perceived latency. </a:t>
            </a:r>
            <a:r>
              <a:rPr lang="en-US" baseline="0" dirty="0" err="1" smtClean="0"/>
              <a:t>Msr</a:t>
            </a:r>
            <a:r>
              <a:rPr lang="en-US" baseline="0" dirty="0" smtClean="0"/>
              <a:t> uses battery backed dram. Companies don’t want</a:t>
            </a:r>
          </a:p>
          <a:p>
            <a:r>
              <a:rPr lang="en-US" baseline="0" dirty="0" smtClean="0"/>
              <a:t>To scale out. They don’t want to buy more servers but pack them with more memory,</a:t>
            </a:r>
          </a:p>
          <a:p>
            <a:r>
              <a:rPr lang="en-US" baseline="0" dirty="0" smtClean="0"/>
              <a:t>To save cost and fill as much memory in a tiny space.</a:t>
            </a:r>
          </a:p>
          <a:p>
            <a:r>
              <a:rPr lang="en-US" baseline="0" dirty="0" smtClean="0"/>
              <a:t>Look at persistent memory manager. With big memory servers, mapping is a problem.</a:t>
            </a:r>
          </a:p>
          <a:p>
            <a:r>
              <a:rPr lang="en-US" baseline="0" dirty="0" smtClean="0"/>
              <a:t>Windows has DAX. Micron has shown interest, not apple. </a:t>
            </a:r>
          </a:p>
          <a:p>
            <a:r>
              <a:rPr lang="en-US" baseline="0" dirty="0" smtClean="0"/>
              <a:t>Facebook was more concerned about tail latency. </a:t>
            </a:r>
          </a:p>
          <a:p>
            <a:r>
              <a:rPr lang="en-US" baseline="0" dirty="0" err="1" smtClean="0"/>
              <a:t>Os</a:t>
            </a:r>
            <a:r>
              <a:rPr lang="en-US" baseline="0" dirty="0" smtClean="0"/>
              <a:t> kernel team google </a:t>
            </a:r>
          </a:p>
        </p:txBody>
      </p:sp>
    </p:spTree>
    <p:extLst>
      <p:ext uri="{BB962C8B-B14F-4D97-AF65-F5344CB8AC3E}">
        <p14:creationId xmlns:p14="http://schemas.microsoft.com/office/powerpoint/2010/main" val="1140979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Font size : 24</a:t>
            </a:r>
          </a:p>
          <a:p>
            <a:r>
              <a:rPr lang="en-US" dirty="0" smtClean="0"/>
              <a:t>Color</a:t>
            </a:r>
            <a:r>
              <a:rPr lang="en-US" baseline="0" dirty="0" smtClean="0"/>
              <a:t> consistency</a:t>
            </a:r>
          </a:p>
          <a:p>
            <a:r>
              <a:rPr lang="en-US" baseline="0" dirty="0" smtClean="0"/>
              <a:t>No space before colon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99313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7484220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Shape 199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0" name="Shape 200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4060039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7068847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1644012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Shape 206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Shape 207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9066406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Shape 228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9" name="Shape 229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307737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Shape 236"/>
          <p:cNvSpPr>
            <a:spLocks noGrp="1" noRot="1" noChangeAspect="1"/>
          </p:cNvSpPr>
          <p:nvPr>
            <p:ph type="sldImg" idx="2"/>
          </p:nvPr>
        </p:nvSpPr>
        <p:spPr>
          <a:xfrm>
            <a:off x="2286000" y="514350"/>
            <a:ext cx="4572000" cy="257175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7" name="Shape 237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buNone/>
            </a:pPr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45035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98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1203858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328127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159300" y="1402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12958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60479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43528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1700776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3671840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1043636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7862324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lt2"/>
                </a:solidFill>
              </a:rPr>
              <a:t>‹#›</a:t>
            </a:fld>
            <a:endParaRPr lang="en" sz="1000">
              <a:solidFill>
                <a:schemeClr val="l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92391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800" b="1">
                <a:solidFill>
                  <a:schemeClr val="tx1"/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20459509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tx1"/>
                </a:solidFill>
              </a:defRPr>
            </a:lvl1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56486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9.xml"/><Relationship Id="rId3" Type="http://schemas.openxmlformats.org/officeDocument/2006/relationships/chart" Target="../charts/char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1.xml"/><Relationship Id="rId3" Type="http://schemas.openxmlformats.org/officeDocument/2006/relationships/chart" Target="../charts/char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3.xml"/><Relationship Id="rId3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554182" y="343008"/>
            <a:ext cx="8035636" cy="17907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4800" dirty="0" smtClean="0"/>
              <a:t>An Analysis of Persistent Memory Use with WHISPER</a:t>
            </a:r>
            <a:endParaRPr lang="en" sz="4800" dirty="0"/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1143000" y="2369019"/>
            <a:ext cx="6858000" cy="1241822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-US" sz="2800" dirty="0" smtClean="0">
                <a:solidFill>
                  <a:srgbClr val="C00000"/>
                </a:solidFill>
              </a:rPr>
              <a:t>S</a:t>
            </a:r>
            <a:r>
              <a:rPr lang="en" sz="2800" dirty="0" err="1" smtClean="0">
                <a:solidFill>
                  <a:srgbClr val="C00000"/>
                </a:solidFill>
              </a:rPr>
              <a:t>anketh</a:t>
            </a:r>
            <a:r>
              <a:rPr lang="en" sz="2800" dirty="0" smtClean="0">
                <a:solidFill>
                  <a:srgbClr val="C00000"/>
                </a:solidFill>
              </a:rPr>
              <a:t> </a:t>
            </a:r>
            <a:r>
              <a:rPr lang="en" sz="2800" dirty="0" smtClean="0">
                <a:solidFill>
                  <a:srgbClr val="C00000"/>
                </a:solidFill>
              </a:rPr>
              <a:t>Nalli</a:t>
            </a:r>
            <a:r>
              <a:rPr lang="en-US" sz="2800" dirty="0" smtClean="0"/>
              <a:t>, Swapnil </a:t>
            </a:r>
            <a:r>
              <a:rPr lang="en-US" sz="2800" dirty="0" err="1" smtClean="0"/>
              <a:t>Haria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" sz="2800" dirty="0" smtClean="0">
                <a:solidFill>
                  <a:schemeClr val="tx1"/>
                </a:solidFill>
              </a:rPr>
              <a:t>Michael </a:t>
            </a:r>
            <a:r>
              <a:rPr lang="en-US" sz="2800" dirty="0" smtClean="0">
                <a:solidFill>
                  <a:schemeClr val="tx1"/>
                </a:solidFill>
              </a:rPr>
              <a:t>M. </a:t>
            </a:r>
            <a:r>
              <a:rPr lang="en" sz="2800" dirty="0" smtClean="0">
                <a:solidFill>
                  <a:schemeClr val="tx1"/>
                </a:solidFill>
              </a:rPr>
              <a:t>Swift</a:t>
            </a:r>
            <a:r>
              <a:rPr lang="en-US" sz="2800" dirty="0" smtClean="0">
                <a:solidFill>
                  <a:schemeClr val="tx1"/>
                </a:solidFill>
              </a:rPr>
              <a:t>, Mark D. Hill</a:t>
            </a:r>
            <a:endParaRPr lang="en" sz="28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H</a:t>
            </a:r>
            <a:r>
              <a:rPr lang="en" sz="2800" dirty="0" err="1" smtClean="0">
                <a:solidFill>
                  <a:schemeClr val="tx1"/>
                </a:solidFill>
              </a:rPr>
              <a:t>aris</a:t>
            </a:r>
            <a:r>
              <a:rPr lang="en" sz="2800" dirty="0" smtClean="0">
                <a:solidFill>
                  <a:schemeClr val="tx1"/>
                </a:solidFill>
              </a:rPr>
              <a:t> Volos*, Kimberly Keeton*</a:t>
            </a:r>
          </a:p>
          <a:p>
            <a:pPr lvl="0">
              <a:spcBef>
                <a:spcPts val="0"/>
              </a:spcBef>
              <a:buNone/>
            </a:pPr>
            <a:endParaRPr lang="en" sz="2800" dirty="0" smtClean="0">
              <a:solidFill>
                <a:schemeClr val="tx1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rPr lang="en-US" sz="2800" dirty="0" smtClean="0">
                <a:solidFill>
                  <a:schemeClr val="tx1"/>
                </a:solidFill>
              </a:rPr>
              <a:t>University of Wisconsin-Madison &amp;</a:t>
            </a:r>
          </a:p>
          <a:p>
            <a:pPr lvl="0">
              <a:spcBef>
                <a:spcPts val="0"/>
              </a:spcBef>
              <a:buNone/>
            </a:pPr>
            <a:r>
              <a:rPr lang="en" sz="2800" dirty="0" smtClean="0">
                <a:solidFill>
                  <a:schemeClr val="tx1"/>
                </a:solidFill>
              </a:rPr>
              <a:t>*Hewlett-Packard </a:t>
            </a:r>
            <a:r>
              <a:rPr lang="en-US" sz="2800" dirty="0" smtClean="0">
                <a:solidFill>
                  <a:schemeClr val="tx1"/>
                </a:solidFill>
              </a:rPr>
              <a:t>Labs </a:t>
            </a:r>
            <a:r>
              <a:rPr lang="en" sz="2800" dirty="0" smtClean="0">
                <a:solidFill>
                  <a:schemeClr val="tx1"/>
                </a:solidFill>
              </a:rPr>
              <a:t>(HP</a:t>
            </a:r>
            <a:r>
              <a:rPr lang="en-US" sz="2800" dirty="0" smtClean="0"/>
              <a:t>L</a:t>
            </a:r>
            <a:r>
              <a:rPr lang="en" sz="2800" dirty="0" smtClean="0">
                <a:solidFill>
                  <a:schemeClr val="tx1"/>
                </a:solidFill>
              </a:rPr>
              <a:t>)</a:t>
            </a:r>
            <a:endParaRPr lang="en" sz="2800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3855" y="2204838"/>
            <a:ext cx="2355273" cy="157018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9355" y="2538546"/>
            <a:ext cx="2206099" cy="902767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457200">
            <a:normAutofit/>
          </a:bodyPr>
          <a:lstStyle/>
          <a:p>
            <a:pPr marL="228600" indent="0" algn="just">
              <a:lnSpc>
                <a:spcPct val="150000"/>
              </a:lnSpc>
              <a:buNone/>
            </a:pPr>
            <a:r>
              <a:rPr lang="en-US" sz="2800" dirty="0" smtClean="0"/>
              <a:t>WHISPER: </a:t>
            </a:r>
            <a:r>
              <a:rPr lang="en-US" sz="2800" b="1" dirty="0">
                <a:solidFill>
                  <a:srgbClr val="C00000"/>
                </a:solidFill>
              </a:rPr>
              <a:t>W</a:t>
            </a:r>
            <a:r>
              <a:rPr lang="en-US" sz="2800" dirty="0"/>
              <a:t>isconsin-</a:t>
            </a:r>
            <a:r>
              <a:rPr lang="en-US" sz="2800" b="1" dirty="0">
                <a:solidFill>
                  <a:srgbClr val="C00000"/>
                </a:solidFill>
              </a:rPr>
              <a:t>H</a:t>
            </a:r>
            <a:r>
              <a:rPr lang="en-US" sz="2800" dirty="0"/>
              <a:t>P Labs </a:t>
            </a:r>
            <a:r>
              <a:rPr lang="en-US" sz="2800" b="1" dirty="0">
                <a:solidFill>
                  <a:srgbClr val="C00000"/>
                </a:solidFill>
              </a:rPr>
              <a:t>S</a:t>
            </a:r>
            <a:r>
              <a:rPr lang="en-US" sz="2800" dirty="0"/>
              <a:t>uite for </a:t>
            </a:r>
            <a:r>
              <a:rPr lang="en-US" sz="2800" b="1" dirty="0">
                <a:solidFill>
                  <a:srgbClr val="C00000"/>
                </a:solidFill>
              </a:rPr>
              <a:t>P</a:t>
            </a:r>
            <a:r>
              <a:rPr lang="en-US" sz="2800" dirty="0"/>
              <a:t>ersistence</a:t>
            </a:r>
            <a:endParaRPr lang="en" sz="2800" dirty="0"/>
          </a:p>
          <a:p>
            <a:pPr marL="228600" indent="0" algn="just">
              <a:lnSpc>
                <a:spcPct val="150000"/>
              </a:lnSpc>
              <a:buNone/>
            </a:pPr>
            <a:r>
              <a:rPr lang="en" sz="2800" dirty="0"/>
              <a:t>Analysis</a:t>
            </a:r>
            <a:endParaRPr lang="en-US" sz="2800" dirty="0"/>
          </a:p>
          <a:p>
            <a:pPr marL="228600" indent="0" algn="just">
              <a:lnSpc>
                <a:spcPct val="150000"/>
              </a:lnSpc>
              <a:buNone/>
            </a:pPr>
            <a:r>
              <a:rPr lang="en-US" sz="2800" dirty="0"/>
              <a:t>Results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10</a:t>
            </a:fld>
            <a:endParaRPr lang="en"/>
          </a:p>
        </p:txBody>
      </p:sp>
      <p:sp>
        <p:nvSpPr>
          <p:cNvPr id="5" name="TextBox 4"/>
          <p:cNvSpPr txBox="1"/>
          <p:nvPr/>
        </p:nvSpPr>
        <p:spPr>
          <a:xfrm>
            <a:off x="2214563" y="115247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600" dirty="0">
              <a:solidFill>
                <a:srgbClr val="92D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11700" y="132127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92D050"/>
                </a:solidFill>
              </a:rPr>
              <a:t>✔</a:t>
            </a:r>
            <a:endParaRPr lang="en-US" sz="3600" dirty="0">
              <a:solidFill>
                <a:srgbClr val="92D050"/>
              </a:solidFill>
            </a:endParaRP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6207" y="402307"/>
            <a:ext cx="8520600" cy="5727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Outline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098047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xfrm>
            <a:off x="756666" y="233404"/>
            <a:ext cx="7886700" cy="607315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en-US" sz="3000" dirty="0" smtClean="0"/>
              <a:t>Identify writes to PM</a:t>
            </a:r>
            <a:endParaRPr lang="en" sz="3000" dirty="0"/>
          </a:p>
        </p:txBody>
      </p:sp>
      <p:sp>
        <p:nvSpPr>
          <p:cNvPr id="2" name="TextBox 1"/>
          <p:cNvSpPr txBox="1"/>
          <p:nvPr/>
        </p:nvSpPr>
        <p:spPr>
          <a:xfrm>
            <a:off x="138545" y="2452254"/>
            <a:ext cx="7120283" cy="2308324"/>
          </a:xfrm>
          <a:prstGeom prst="rect">
            <a:avLst/>
          </a:prstGeom>
          <a:noFill/>
        </p:spPr>
        <p:txBody>
          <a:bodyPr wrap="none" lIns="4572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" sz="2400" dirty="0"/>
              <a:t>PIN for userspace, </a:t>
            </a:r>
            <a:r>
              <a:rPr lang="en" sz="2400" i="1" dirty="0" err="1" smtClean="0"/>
              <a:t>mmiotrace</a:t>
            </a:r>
            <a:r>
              <a:rPr lang="en" sz="2400" dirty="0" smtClean="0"/>
              <a:t> </a:t>
            </a:r>
            <a:r>
              <a:rPr lang="en" sz="2400" dirty="0"/>
              <a:t>for the kernel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On average, </a:t>
            </a:r>
            <a:r>
              <a:rPr lang="en" sz="2400" dirty="0" smtClean="0"/>
              <a:t>101 </a:t>
            </a:r>
            <a:r>
              <a:rPr lang="en" sz="2400" dirty="0"/>
              <a:t>lines in applications that update </a:t>
            </a:r>
            <a:r>
              <a:rPr lang="en" sz="2400" dirty="0" smtClean="0"/>
              <a:t>PM</a:t>
            </a: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" sz="2400" dirty="0" smtClean="0"/>
              <a:t>67 </a:t>
            </a:r>
            <a:r>
              <a:rPr lang="en-US" sz="2400" dirty="0" smtClean="0"/>
              <a:t>line </a:t>
            </a:r>
            <a:r>
              <a:rPr lang="en" sz="2400" dirty="0" smtClean="0"/>
              <a:t>in </a:t>
            </a:r>
            <a:r>
              <a:rPr lang="en" sz="2400" dirty="0"/>
              <a:t>the </a:t>
            </a:r>
            <a:r>
              <a:rPr lang="en" sz="2400" dirty="0" smtClean="0"/>
              <a:t>kernel</a:t>
            </a:r>
            <a:r>
              <a:rPr lang="en-US" sz="2400" dirty="0" smtClean="0"/>
              <a:t> that update PM</a:t>
            </a:r>
            <a:endParaRPr lang="en" sz="2400" dirty="0"/>
          </a:p>
          <a:p>
            <a:pPr lvl="1">
              <a:lnSpc>
                <a:spcPct val="150000"/>
              </a:lnSpc>
            </a:pPr>
            <a:endParaRPr lang="en" sz="2400" dirty="0" smtClean="0"/>
          </a:p>
        </p:txBody>
      </p:sp>
      <p:sp>
        <p:nvSpPr>
          <p:cNvPr id="5" name="Rectangle 4"/>
          <p:cNvSpPr/>
          <p:nvPr/>
        </p:nvSpPr>
        <p:spPr>
          <a:xfrm>
            <a:off x="2956560" y="1456944"/>
            <a:ext cx="1463040" cy="7498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cap="sm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Instrument</a:t>
            </a:r>
            <a:endParaRPr lang="en-US" b="1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8784" y="1456944"/>
            <a:ext cx="1200912" cy="7498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cap="sm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</a:t>
            </a:r>
            <a:endParaRPr lang="en-US" b="1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74336" y="1471084"/>
            <a:ext cx="1200912" cy="7498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cap="sm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Execute</a:t>
            </a:r>
            <a:endParaRPr lang="en-US" b="1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92112" y="1471084"/>
            <a:ext cx="1200912" cy="7498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cap="sm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Analyze</a:t>
            </a:r>
            <a:endParaRPr lang="en-US" b="1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>
            <a:stCxn id="7" idx="3"/>
          </p:cNvCxnSpPr>
          <p:nvPr/>
        </p:nvCxnSpPr>
        <p:spPr>
          <a:xfrm>
            <a:off x="2139696" y="1831848"/>
            <a:ext cx="8168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3"/>
          </p:cNvCxnSpPr>
          <p:nvPr/>
        </p:nvCxnSpPr>
        <p:spPr>
          <a:xfrm>
            <a:off x="4419600" y="1831848"/>
            <a:ext cx="56083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175248" y="1831848"/>
            <a:ext cx="8168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8186928" y="1831848"/>
            <a:ext cx="8168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97536" y="1831848"/>
            <a:ext cx="8168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078992" y="707136"/>
            <a:ext cx="6096" cy="7498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123688" y="722156"/>
            <a:ext cx="6096" cy="7498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880" y="1251628"/>
            <a:ext cx="8912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PM </a:t>
            </a:r>
            <a:b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Runtime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73410" y="1211442"/>
            <a:ext cx="7294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PM </a:t>
            </a:r>
            <a:b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88498" y="851442"/>
            <a:ext cx="14596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PIN/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mmiotrace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00377" y="840502"/>
            <a:ext cx="1492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PM Application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249217" y="1429260"/>
            <a:ext cx="64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Trace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57018" y="1426225"/>
            <a:ext cx="5906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908304" y="1414033"/>
            <a:ext cx="1259010" cy="84758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400" smtClean="0"/>
              <a:t>11</a:t>
            </a:fld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3707650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Shape 209"/>
          <p:cNvSpPr txBox="1">
            <a:spLocks noGrp="1"/>
          </p:cNvSpPr>
          <p:nvPr>
            <p:ph type="title"/>
          </p:nvPr>
        </p:nvSpPr>
        <p:spPr>
          <a:xfrm>
            <a:off x="756666" y="176123"/>
            <a:ext cx="7886700" cy="579962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en-US" sz="3000" dirty="0" smtClean="0"/>
              <a:t>Instrument </a:t>
            </a:r>
            <a:r>
              <a:rPr lang="en-US" sz="3000" dirty="0"/>
              <a:t>writes to PM</a:t>
            </a:r>
            <a:endParaRPr lang="en" sz="3000" dirty="0"/>
          </a:p>
        </p:txBody>
      </p:sp>
      <p:sp>
        <p:nvSpPr>
          <p:cNvPr id="5" name="Rectangle 4"/>
          <p:cNvSpPr/>
          <p:nvPr/>
        </p:nvSpPr>
        <p:spPr>
          <a:xfrm>
            <a:off x="2956560" y="1456944"/>
            <a:ext cx="1463040" cy="7498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cap="sm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Instrument</a:t>
            </a:r>
            <a:endParaRPr lang="en-US" b="1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8784" y="1456944"/>
            <a:ext cx="1200912" cy="7498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cap="sm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</a:t>
            </a:r>
            <a:endParaRPr lang="en-US" b="1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74336" y="1471084"/>
            <a:ext cx="1200912" cy="7498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cap="sm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Execute</a:t>
            </a:r>
            <a:endParaRPr lang="en-US" b="1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92112" y="1471084"/>
            <a:ext cx="1200912" cy="7498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cap="sm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Analyze</a:t>
            </a:r>
            <a:endParaRPr lang="en-US" b="1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>
            <a:stCxn id="7" idx="3"/>
          </p:cNvCxnSpPr>
          <p:nvPr/>
        </p:nvCxnSpPr>
        <p:spPr>
          <a:xfrm>
            <a:off x="2139696" y="1831848"/>
            <a:ext cx="8168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3"/>
          </p:cNvCxnSpPr>
          <p:nvPr/>
        </p:nvCxnSpPr>
        <p:spPr>
          <a:xfrm>
            <a:off x="4419600" y="1831848"/>
            <a:ext cx="56083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175248" y="1831848"/>
            <a:ext cx="8168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8186928" y="1831848"/>
            <a:ext cx="8168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97536" y="1831848"/>
            <a:ext cx="8168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078992" y="707136"/>
            <a:ext cx="6096" cy="7498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123688" y="722156"/>
            <a:ext cx="6096" cy="7498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880" y="1251628"/>
            <a:ext cx="8912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PM </a:t>
            </a:r>
            <a:b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Runtime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73410" y="1211442"/>
            <a:ext cx="7294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PM </a:t>
            </a:r>
            <a:b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88498" y="851442"/>
            <a:ext cx="14596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PIN/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mmiotrace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00377" y="840502"/>
            <a:ext cx="1492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PM Application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249217" y="1429260"/>
            <a:ext cx="64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Trace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57018" y="1426225"/>
            <a:ext cx="5906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38545" y="2452254"/>
            <a:ext cx="6082114" cy="1338828"/>
          </a:xfrm>
          <a:prstGeom prst="rect">
            <a:avLst/>
          </a:prstGeom>
          <a:noFill/>
        </p:spPr>
        <p:txBody>
          <a:bodyPr wrap="none" lIns="4572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" dirty="0" smtClean="0"/>
              <a:t>C </a:t>
            </a:r>
            <a:r>
              <a:rPr lang="en" dirty="0"/>
              <a:t>macros capture </a:t>
            </a:r>
            <a:r>
              <a:rPr lang="en" dirty="0" smtClean="0"/>
              <a:t>all modes </a:t>
            </a:r>
            <a:r>
              <a:rPr lang="en" dirty="0"/>
              <a:t>of updating </a:t>
            </a:r>
            <a:r>
              <a:rPr lang="en" dirty="0" smtClean="0"/>
              <a:t>PM and,</a:t>
            </a:r>
          </a:p>
          <a:p>
            <a:pPr marL="742950" lvl="1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" dirty="0" smtClean="0"/>
              <a:t>PM </a:t>
            </a:r>
            <a:r>
              <a:rPr lang="en" dirty="0"/>
              <a:t>transaction start/end, cacheline flushes, </a:t>
            </a:r>
            <a:r>
              <a:rPr lang="en" dirty="0" smtClean="0"/>
              <a:t>fences</a:t>
            </a:r>
            <a:endParaRPr lang="en" dirty="0"/>
          </a:p>
          <a:p>
            <a:pPr>
              <a:lnSpc>
                <a:spcPct val="150000"/>
              </a:lnSpc>
            </a:pPr>
            <a:r>
              <a:rPr lang="en" dirty="0" smtClean="0"/>
              <a:t>Example: </a:t>
            </a:r>
            <a:r>
              <a:rPr lang="en" dirty="0"/>
              <a:t>Update and persist size of filesystem </a:t>
            </a:r>
            <a:r>
              <a:rPr lang="en" dirty="0" smtClean="0"/>
              <a:t>journal</a:t>
            </a:r>
            <a:endParaRPr lang="en" dirty="0"/>
          </a:p>
        </p:txBody>
      </p:sp>
      <p:sp>
        <p:nvSpPr>
          <p:cNvPr id="26" name="TextBox 25"/>
          <p:cNvSpPr txBox="1"/>
          <p:nvPr/>
        </p:nvSpPr>
        <p:spPr>
          <a:xfrm>
            <a:off x="620748" y="3597189"/>
            <a:ext cx="4093428" cy="1438855"/>
          </a:xfrm>
          <a:prstGeom prst="rect">
            <a:avLst/>
          </a:prstGeom>
          <a:noFill/>
        </p:spPr>
        <p:txBody>
          <a:bodyPr wrap="none" lIns="4572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>
                <a:latin typeface="Courier New"/>
                <a:ea typeface="Courier New"/>
                <a:cs typeface="Courier New"/>
                <a:sym typeface="Courier New"/>
              </a:rPr>
              <a:t>l</a:t>
            </a:r>
            <a:r>
              <a:rPr lang="en-US" sz="2000" b="1" dirty="0" smtClean="0">
                <a:latin typeface="Courier New"/>
                <a:ea typeface="Courier New"/>
                <a:cs typeface="Courier New"/>
                <a:sym typeface="Courier New"/>
              </a:rPr>
              <a:t>og</a:t>
            </a:r>
            <a:r>
              <a:rPr lang="en-US" sz="2000" dirty="0" smtClean="0"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" sz="2000" b="1" dirty="0" smtClean="0">
                <a:latin typeface="Courier New"/>
                <a:ea typeface="Courier New"/>
                <a:cs typeface="Courier New"/>
                <a:sym typeface="Courier New"/>
              </a:rPr>
              <a:t>size = size;</a:t>
            </a:r>
            <a:r>
              <a:rPr lang="en" sz="2000" dirty="0">
                <a:latin typeface="Courier New"/>
                <a:ea typeface="Courier New"/>
                <a:cs typeface="Courier New"/>
                <a:sym typeface="Courier New"/>
              </a:rPr>
              <a:t/>
            </a:r>
            <a:br>
              <a:rPr lang="en" sz="20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2000" b="1" dirty="0" err="1" smtClean="0">
                <a:latin typeface="Courier New"/>
                <a:ea typeface="Courier New"/>
                <a:cs typeface="Courier New"/>
                <a:sym typeface="Courier New"/>
              </a:rPr>
              <a:t>flush_buffer</a:t>
            </a:r>
            <a:r>
              <a:rPr lang="en" sz="2000" b="1" dirty="0" smtClean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000" b="1" dirty="0" smtClean="0">
                <a:latin typeface="Courier New"/>
                <a:ea typeface="Courier New"/>
                <a:cs typeface="Courier New"/>
                <a:sym typeface="Courier New"/>
              </a:rPr>
              <a:t>log</a:t>
            </a:r>
            <a:r>
              <a:rPr lang="en-US" sz="2000" b="1" dirty="0"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" sz="2000" b="1" dirty="0" smtClean="0">
                <a:latin typeface="Courier New"/>
                <a:ea typeface="Courier New"/>
                <a:cs typeface="Courier New"/>
                <a:sym typeface="Courier New"/>
              </a:rPr>
              <a:t>size);</a:t>
            </a:r>
            <a:r>
              <a:rPr lang="en" sz="2000" b="1" dirty="0">
                <a:latin typeface="Courier New"/>
                <a:ea typeface="Courier New"/>
                <a:cs typeface="Courier New"/>
                <a:sym typeface="Courier New"/>
              </a:rPr>
              <a:t/>
            </a:r>
            <a:br>
              <a:rPr lang="en" sz="2000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2000" b="1" dirty="0" smtClean="0">
                <a:latin typeface="Courier New"/>
                <a:ea typeface="Courier New"/>
                <a:cs typeface="Courier New"/>
                <a:sym typeface="Courier New"/>
              </a:rPr>
              <a:t>asm(“sfence”);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913888" y="1393871"/>
            <a:ext cx="1548384" cy="84758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400" smtClean="0"/>
              <a:t>12</a:t>
            </a:fld>
            <a:endParaRPr lang="en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5134805" y="3628808"/>
            <a:ext cx="3724096" cy="14388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" sz="2000" b="1" dirty="0" smtClean="0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PM_SET</a:t>
            </a:r>
            <a:r>
              <a:rPr lang="en" sz="2000" b="1" dirty="0" smtClean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000" b="1" dirty="0" smtClean="0">
                <a:latin typeface="Courier New"/>
                <a:ea typeface="Courier New"/>
                <a:cs typeface="Courier New"/>
                <a:sym typeface="Courier New"/>
              </a:rPr>
              <a:t>log</a:t>
            </a:r>
            <a:r>
              <a:rPr lang="en-US" sz="2000" b="1" dirty="0"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" sz="2000" b="1" dirty="0" smtClean="0">
                <a:latin typeface="Courier New"/>
                <a:ea typeface="Courier New"/>
                <a:cs typeface="Courier New"/>
                <a:sym typeface="Courier New"/>
              </a:rPr>
              <a:t>size, size);</a:t>
            </a:r>
            <a:r>
              <a:rPr lang="en" sz="2000" dirty="0">
                <a:latin typeface="Courier New"/>
                <a:ea typeface="Courier New"/>
                <a:cs typeface="Courier New"/>
                <a:sym typeface="Courier New"/>
              </a:rPr>
              <a:t/>
            </a:r>
            <a:br>
              <a:rPr lang="en" sz="20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2000" b="1" dirty="0" smtClean="0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PM_FLUSH</a:t>
            </a:r>
            <a:r>
              <a:rPr lang="en" sz="2000" b="1" dirty="0" smtClean="0">
                <a:latin typeface="Courier New"/>
                <a:ea typeface="Courier New"/>
                <a:cs typeface="Courier New"/>
                <a:sym typeface="Courier New"/>
              </a:rPr>
              <a:t>(</a:t>
            </a:r>
            <a:r>
              <a:rPr lang="en-US" sz="2000" b="1" dirty="0" smtClean="0">
                <a:latin typeface="Courier New"/>
                <a:ea typeface="Courier New"/>
                <a:cs typeface="Courier New"/>
                <a:sym typeface="Courier New"/>
              </a:rPr>
              <a:t>log</a:t>
            </a:r>
            <a:r>
              <a:rPr lang="en-US" sz="2000" b="1" dirty="0">
                <a:latin typeface="Courier New"/>
                <a:ea typeface="Courier New"/>
                <a:cs typeface="Courier New"/>
                <a:sym typeface="Courier New"/>
              </a:rPr>
              <a:t>.</a:t>
            </a:r>
            <a:r>
              <a:rPr lang="en" sz="2000" b="1" dirty="0" smtClean="0">
                <a:latin typeface="Courier New"/>
                <a:ea typeface="Courier New"/>
                <a:cs typeface="Courier New"/>
                <a:sym typeface="Courier New"/>
              </a:rPr>
              <a:t>size, 8);</a:t>
            </a:r>
            <a:r>
              <a:rPr lang="en" sz="2000" b="1" dirty="0">
                <a:latin typeface="Courier New"/>
                <a:ea typeface="Courier New"/>
                <a:cs typeface="Courier New"/>
                <a:sym typeface="Courier New"/>
              </a:rPr>
              <a:t/>
            </a:r>
            <a:br>
              <a:rPr lang="en" sz="2000" b="1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2000" b="1" dirty="0" smtClean="0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PM_FENCE</a:t>
            </a:r>
            <a:r>
              <a:rPr lang="en" sz="2000" b="1" dirty="0" smtClean="0">
                <a:latin typeface="Courier New"/>
                <a:ea typeface="Courier New"/>
                <a:cs typeface="Courier New"/>
                <a:sym typeface="Courier New"/>
              </a:rPr>
              <a:t>();</a:t>
            </a:r>
          </a:p>
        </p:txBody>
      </p:sp>
      <p:sp>
        <p:nvSpPr>
          <p:cNvPr id="3" name="Right Arrow 2"/>
          <p:cNvSpPr/>
          <p:nvPr/>
        </p:nvSpPr>
        <p:spPr>
          <a:xfrm>
            <a:off x="4617191" y="4121834"/>
            <a:ext cx="449167" cy="45280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07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956560" y="1456944"/>
            <a:ext cx="1463040" cy="7498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cap="sm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Instrument</a:t>
            </a:r>
            <a:endParaRPr lang="en-US" b="1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38784" y="1456944"/>
            <a:ext cx="1200912" cy="7498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cap="sm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Identify</a:t>
            </a:r>
            <a:endParaRPr lang="en-US" b="1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974336" y="1471084"/>
            <a:ext cx="1200912" cy="7498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cap="sm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Execute</a:t>
            </a:r>
            <a:endParaRPr lang="en-US" b="1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992112" y="1471084"/>
            <a:ext cx="1200912" cy="74980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cap="small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Analyze</a:t>
            </a:r>
            <a:endParaRPr lang="en-US" b="1" cap="small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Straight Arrow Connector 9"/>
          <p:cNvCxnSpPr>
            <a:stCxn id="7" idx="3"/>
          </p:cNvCxnSpPr>
          <p:nvPr/>
        </p:nvCxnSpPr>
        <p:spPr>
          <a:xfrm>
            <a:off x="2139696" y="1831848"/>
            <a:ext cx="8168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3"/>
          </p:cNvCxnSpPr>
          <p:nvPr/>
        </p:nvCxnSpPr>
        <p:spPr>
          <a:xfrm>
            <a:off x="4419600" y="1831848"/>
            <a:ext cx="560832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175248" y="1831848"/>
            <a:ext cx="8168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8186928" y="1831848"/>
            <a:ext cx="8168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97536" y="1831848"/>
            <a:ext cx="81686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1078992" y="707136"/>
            <a:ext cx="6096" cy="7498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5123688" y="722156"/>
            <a:ext cx="6096" cy="74980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880" y="1251628"/>
            <a:ext cx="8912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PM </a:t>
            </a:r>
            <a:b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Runtime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173410" y="1211442"/>
            <a:ext cx="72949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PM </a:t>
            </a:r>
            <a:b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Writes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88498" y="851442"/>
            <a:ext cx="145963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PIN/</a:t>
            </a:r>
            <a:r>
              <a:rPr lang="en-US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mmiotrace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100377" y="840502"/>
            <a:ext cx="1492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PM Application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249217" y="1429260"/>
            <a:ext cx="64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Trace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8257018" y="1426225"/>
            <a:ext cx="5906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Stats</a:t>
            </a:r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78892" y="2438069"/>
            <a:ext cx="5756961" cy="2169825"/>
          </a:xfrm>
          <a:prstGeom prst="rect">
            <a:avLst/>
          </a:prstGeom>
          <a:noFill/>
        </p:spPr>
        <p:txBody>
          <a:bodyPr wrap="none" lIns="457200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" sz="2400" dirty="0" smtClean="0"/>
              <a:t>Python analyzer</a:t>
            </a:r>
            <a:r>
              <a:rPr lang="en-US" sz="2400" dirty="0" smtClean="0"/>
              <a:t> and</a:t>
            </a:r>
            <a:r>
              <a:rPr lang="en" sz="2400" dirty="0" smtClean="0"/>
              <a:t> dependency-checker</a:t>
            </a:r>
            <a:endParaRPr lang="en" sz="2400" dirty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Analyze </a:t>
            </a:r>
            <a:r>
              <a:rPr lang="en" sz="2400" dirty="0" smtClean="0"/>
              <a:t>trace </a:t>
            </a:r>
            <a:r>
              <a:rPr lang="en" sz="2400" dirty="0"/>
              <a:t>for </a:t>
            </a:r>
            <a:r>
              <a:rPr lang="en-US" sz="2400" dirty="0" smtClean="0"/>
              <a:t>several statistics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Number of epochs/</a:t>
            </a:r>
            <a:r>
              <a:rPr lang="en-US" sz="2400" dirty="0" err="1" smtClean="0"/>
              <a:t>tx</a:t>
            </a:r>
            <a:endParaRPr lang="en-US" sz="2400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Epoch dependencies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Epoch sizes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915309" y="1423164"/>
            <a:ext cx="3341710" cy="847583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400" smtClean="0"/>
              <a:t>13</a:t>
            </a:fld>
            <a:endParaRPr lang="en" sz="1400" dirty="0"/>
          </a:p>
        </p:txBody>
      </p:sp>
      <p:sp>
        <p:nvSpPr>
          <p:cNvPr id="25" name="Shape 209"/>
          <p:cNvSpPr txBox="1">
            <a:spLocks noGrp="1"/>
          </p:cNvSpPr>
          <p:nvPr>
            <p:ph type="title"/>
          </p:nvPr>
        </p:nvSpPr>
        <p:spPr>
          <a:xfrm>
            <a:off x="756666" y="135077"/>
            <a:ext cx="7886700" cy="65708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en-US" sz="3000" dirty="0" smtClean="0"/>
              <a:t>Execute and Analyze</a:t>
            </a:r>
            <a:endParaRPr lang="en" sz="3000" dirty="0"/>
          </a:p>
        </p:txBody>
      </p:sp>
    </p:spTree>
    <p:extLst>
      <p:ext uri="{BB962C8B-B14F-4D97-AF65-F5344CB8AC3E}">
        <p14:creationId xmlns:p14="http://schemas.microsoft.com/office/powerpoint/2010/main" val="486566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457200">
            <a:normAutofit/>
          </a:bodyPr>
          <a:lstStyle/>
          <a:p>
            <a:pPr marL="228600" indent="0" algn="just">
              <a:lnSpc>
                <a:spcPct val="150000"/>
              </a:lnSpc>
              <a:buNone/>
            </a:pPr>
            <a:r>
              <a:rPr lang="en-US" sz="2800" dirty="0" smtClean="0"/>
              <a:t>WHISPER: </a:t>
            </a:r>
            <a:r>
              <a:rPr lang="en-US" sz="2800" b="1" dirty="0">
                <a:solidFill>
                  <a:srgbClr val="C00000"/>
                </a:solidFill>
              </a:rPr>
              <a:t>W</a:t>
            </a:r>
            <a:r>
              <a:rPr lang="en-US" sz="2800" dirty="0"/>
              <a:t>isconsin-</a:t>
            </a:r>
            <a:r>
              <a:rPr lang="en-US" sz="2800" b="1" dirty="0">
                <a:solidFill>
                  <a:srgbClr val="C00000"/>
                </a:solidFill>
              </a:rPr>
              <a:t>H</a:t>
            </a:r>
            <a:r>
              <a:rPr lang="en-US" sz="2800" dirty="0"/>
              <a:t>P Labs </a:t>
            </a:r>
            <a:r>
              <a:rPr lang="en-US" sz="2800" b="1" dirty="0">
                <a:solidFill>
                  <a:srgbClr val="C00000"/>
                </a:solidFill>
              </a:rPr>
              <a:t>S</a:t>
            </a:r>
            <a:r>
              <a:rPr lang="en-US" sz="2800" dirty="0"/>
              <a:t>uite for </a:t>
            </a:r>
            <a:r>
              <a:rPr lang="en-US" sz="2800" b="1" dirty="0">
                <a:solidFill>
                  <a:srgbClr val="C00000"/>
                </a:solidFill>
              </a:rPr>
              <a:t>P</a:t>
            </a:r>
            <a:r>
              <a:rPr lang="en-US" sz="2800" dirty="0"/>
              <a:t>ersistence</a:t>
            </a:r>
            <a:endParaRPr lang="en" sz="2800" dirty="0"/>
          </a:p>
          <a:p>
            <a:pPr marL="228600" indent="0" algn="just">
              <a:lnSpc>
                <a:spcPct val="150000"/>
              </a:lnSpc>
              <a:buNone/>
            </a:pPr>
            <a:r>
              <a:rPr lang="en" sz="2800" dirty="0"/>
              <a:t>Analysis</a:t>
            </a:r>
            <a:endParaRPr lang="en-US" sz="2800" dirty="0"/>
          </a:p>
          <a:p>
            <a:pPr marL="228600" indent="0" algn="just">
              <a:lnSpc>
                <a:spcPct val="150000"/>
              </a:lnSpc>
              <a:buNone/>
            </a:pPr>
            <a:r>
              <a:rPr lang="en-US" sz="2800" dirty="0"/>
              <a:t>Results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14</a:t>
            </a:fld>
            <a:endParaRPr lang="en"/>
          </a:p>
        </p:txBody>
      </p:sp>
      <p:sp>
        <p:nvSpPr>
          <p:cNvPr id="5" name="TextBox 4"/>
          <p:cNvSpPr txBox="1"/>
          <p:nvPr/>
        </p:nvSpPr>
        <p:spPr>
          <a:xfrm>
            <a:off x="2214563" y="115247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600" dirty="0">
              <a:solidFill>
                <a:srgbClr val="92D05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5999" y="130742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92D050"/>
                </a:solidFill>
              </a:rPr>
              <a:t>✔</a:t>
            </a:r>
            <a:endParaRPr lang="en-US" sz="3600" dirty="0">
              <a:solidFill>
                <a:srgbClr val="92D05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5998" y="195375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>
                <a:solidFill>
                  <a:srgbClr val="92D050"/>
                </a:solidFill>
              </a:rPr>
              <a:t>✔</a:t>
            </a:r>
            <a:endParaRPr lang="en-US" sz="3600" dirty="0">
              <a:solidFill>
                <a:srgbClr val="92D050"/>
              </a:solidFill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26207" y="402307"/>
            <a:ext cx="8520600" cy="5727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Outline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774766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How many accesses to PM ?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5060484"/>
              </p:ext>
            </p:extLst>
          </p:nvPr>
        </p:nvGraphicFramePr>
        <p:xfrm>
          <a:off x="628650" y="1370013"/>
          <a:ext cx="7886700" cy="3262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" smtClean="0"/>
              <a:pPr/>
              <a:t>15</a:t>
            </a:fld>
            <a:endParaRPr lang="en" dirty="0"/>
          </a:p>
        </p:txBody>
      </p:sp>
      <p:sp>
        <p:nvSpPr>
          <p:cNvPr id="6" name="Rounded Rectangle 5"/>
          <p:cNvSpPr/>
          <p:nvPr/>
        </p:nvSpPr>
        <p:spPr>
          <a:xfrm>
            <a:off x="628650" y="3939923"/>
            <a:ext cx="7886700" cy="827340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lvl="0" algn="ctr">
              <a:lnSpc>
                <a:spcPct val="115000"/>
              </a:lnSpc>
              <a:buSzPct val="100000"/>
            </a:pPr>
            <a:r>
              <a:rPr lang="en-US" sz="3200" dirty="0" smtClean="0">
                <a:solidFill>
                  <a:schemeClr val="tx1"/>
                </a:solidFill>
              </a:rPr>
              <a:t>Suggestion: Do not impede volatile accesses </a:t>
            </a:r>
            <a:endParaRPr lang="en" sz="3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672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6" grpId="1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Shape 233"/>
          <p:cNvSpPr txBox="1"/>
          <p:nvPr/>
        </p:nvSpPr>
        <p:spPr>
          <a:xfrm>
            <a:off x="113575" y="3637280"/>
            <a:ext cx="8744700" cy="23453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42900" rtl="0">
              <a:lnSpc>
                <a:spcPct val="150000"/>
              </a:lnSpc>
              <a:spcBef>
                <a:spcPts val="0"/>
              </a:spcBef>
              <a:buClr>
                <a:srgbClr val="FFFFFF"/>
              </a:buClr>
              <a:buSzPct val="100000"/>
              <a:buChar char="●"/>
            </a:pPr>
            <a:endParaRPr lang="en" sz="1800" dirty="0"/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endParaRPr sz="1800" dirty="0"/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endParaRPr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413" y="0"/>
            <a:ext cx="7886700" cy="994172"/>
          </a:xfrm>
        </p:spPr>
        <p:txBody>
          <a:bodyPr>
            <a:normAutofit/>
          </a:bodyPr>
          <a:lstStyle/>
          <a:p>
            <a:pPr marL="114300" lvl="0" algn="ctr">
              <a:lnSpc>
                <a:spcPct val="115000"/>
              </a:lnSpc>
              <a:buSzPct val="100000"/>
            </a:pPr>
            <a:r>
              <a:rPr lang="en-US" sz="3000" dirty="0" smtClean="0"/>
              <a:t>How many epochs/transaction ?</a:t>
            </a:r>
            <a:endParaRPr lang="en" sz="30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1168" y="881279"/>
            <a:ext cx="8759190" cy="2862322"/>
          </a:xfrm>
          <a:prstGeom prst="rect">
            <a:avLst/>
          </a:prstGeom>
          <a:noFill/>
        </p:spPr>
        <p:txBody>
          <a:bodyPr wrap="square" lIns="4572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Durability after every epoch is impedes execution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Assumption</a:t>
            </a:r>
            <a:r>
              <a:rPr lang="en-US" sz="2400" dirty="0" smtClean="0"/>
              <a:t>: 3 epochs/TX = log + data + commit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Reality</a:t>
            </a:r>
            <a:r>
              <a:rPr lang="en-US" sz="2400" dirty="0" smtClean="0"/>
              <a:t>: 5 to 50 epochs/TX</a:t>
            </a:r>
          </a:p>
          <a:p>
            <a:pPr>
              <a:lnSpc>
                <a:spcPct val="150000"/>
              </a:lnSpc>
            </a:pPr>
            <a:r>
              <a:rPr lang="en" sz="2400" dirty="0" smtClean="0"/>
              <a:t>Highest rate of epochs: </a:t>
            </a:r>
            <a:r>
              <a:rPr lang="en" sz="2400" dirty="0"/>
              <a:t>Native </a:t>
            </a:r>
            <a:r>
              <a:rPr lang="en" sz="2400" dirty="0" smtClean="0"/>
              <a:t>&amp; </a:t>
            </a:r>
            <a:r>
              <a:rPr lang="en" sz="2400" dirty="0"/>
              <a:t>TM </a:t>
            </a:r>
            <a:r>
              <a:rPr lang="en" sz="2400" dirty="0" smtClean="0"/>
              <a:t>libraries</a:t>
            </a:r>
            <a:endParaRPr lang="en-US" sz="2400" dirty="0"/>
          </a:p>
          <a:p>
            <a:pPr lvl="1">
              <a:lnSpc>
                <a:spcPct val="150000"/>
              </a:lnSpc>
            </a:pPr>
            <a:endParaRPr lang="en" sz="2400" dirty="0"/>
          </a:p>
        </p:txBody>
      </p:sp>
      <p:sp>
        <p:nvSpPr>
          <p:cNvPr id="4" name="Rounded Rectangle 3"/>
          <p:cNvSpPr/>
          <p:nvPr/>
        </p:nvSpPr>
        <p:spPr>
          <a:xfrm>
            <a:off x="637412" y="3422073"/>
            <a:ext cx="7886701" cy="1237303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14300" lvl="0" algn="ctr">
              <a:lnSpc>
                <a:spcPct val="115000"/>
              </a:lnSpc>
              <a:buSzPct val="100000"/>
            </a:pPr>
            <a:r>
              <a:rPr lang="en-US" sz="3200" dirty="0" smtClean="0">
                <a:solidFill>
                  <a:schemeClr val="tx1"/>
                </a:solidFill>
              </a:rPr>
              <a:t>Suggestion: </a:t>
            </a:r>
            <a:r>
              <a:rPr lang="en" sz="3200" dirty="0" smtClean="0">
                <a:solidFill>
                  <a:schemeClr val="tx1"/>
                </a:solidFill>
              </a:rPr>
              <a:t>Enforce durability</a:t>
            </a:r>
            <a:r>
              <a:rPr lang="en-US" sz="3200" dirty="0" smtClean="0">
                <a:solidFill>
                  <a:schemeClr val="tx1"/>
                </a:solidFill>
              </a:rPr>
              <a:t> only</a:t>
            </a:r>
            <a:r>
              <a:rPr lang="en" sz="3200" dirty="0" smtClean="0">
                <a:solidFill>
                  <a:schemeClr val="tx1"/>
                </a:solidFill>
              </a:rPr>
              <a:t> </a:t>
            </a:r>
            <a:r>
              <a:rPr lang="en-US" sz="3200" dirty="0" smtClean="0">
                <a:solidFill>
                  <a:schemeClr val="tx1"/>
                </a:solidFill>
              </a:rPr>
              <a:t/>
            </a:r>
            <a:br>
              <a:rPr lang="en-US" sz="3200" dirty="0" smtClean="0">
                <a:solidFill>
                  <a:schemeClr val="tx1"/>
                </a:solidFill>
              </a:rPr>
            </a:br>
            <a:r>
              <a:rPr lang="en" sz="3200" dirty="0" smtClean="0">
                <a:solidFill>
                  <a:schemeClr val="tx1"/>
                </a:solidFill>
              </a:rPr>
              <a:t>at </a:t>
            </a:r>
            <a:r>
              <a:rPr lang="en-US" sz="3200" dirty="0" smtClean="0">
                <a:solidFill>
                  <a:schemeClr val="tx1"/>
                </a:solidFill>
              </a:rPr>
              <a:t>the end of a transaction</a:t>
            </a:r>
            <a:endParaRPr lang="en" sz="32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400" smtClean="0"/>
              <a:t>16</a:t>
            </a:fld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1347254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Shape 239"/>
          <p:cNvSpPr txBox="1">
            <a:spLocks noGrp="1"/>
          </p:cNvSpPr>
          <p:nvPr>
            <p:ph type="title"/>
          </p:nvPr>
        </p:nvSpPr>
        <p:spPr>
          <a:xfrm>
            <a:off x="628650" y="189689"/>
            <a:ext cx="7886700" cy="670349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3200" dirty="0"/>
              <a:t>How large are epochs typically ?</a:t>
            </a:r>
            <a:endParaRPr sz="3200" dirty="0"/>
          </a:p>
        </p:txBody>
      </p:sp>
      <p:sp>
        <p:nvSpPr>
          <p:cNvPr id="242" name="Shape 242"/>
          <p:cNvSpPr/>
          <p:nvPr/>
        </p:nvSpPr>
        <p:spPr>
          <a:xfrm>
            <a:off x="443345" y="4223283"/>
            <a:ext cx="8072005" cy="696867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cap="flat" cmpd="sng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-US" sz="2800" dirty="0" smtClean="0"/>
              <a:t>Suggestion: Consider </a:t>
            </a:r>
            <a:r>
              <a:rPr lang="en" sz="2800" dirty="0" err="1" smtClean="0"/>
              <a:t>optimiz</a:t>
            </a:r>
            <a:r>
              <a:rPr lang="en-US" sz="2800" dirty="0" err="1" smtClean="0"/>
              <a:t>ing</a:t>
            </a:r>
            <a:r>
              <a:rPr lang="en" sz="2800" dirty="0" smtClean="0"/>
              <a:t> </a:t>
            </a:r>
            <a:r>
              <a:rPr lang="en" sz="2800" dirty="0"/>
              <a:t>for </a:t>
            </a:r>
            <a:r>
              <a:rPr lang="en-US" sz="2800" dirty="0" smtClean="0"/>
              <a:t>small epochs</a:t>
            </a:r>
            <a:r>
              <a:rPr lang="en" sz="2800" dirty="0" smtClean="0">
                <a:solidFill>
                  <a:srgbClr val="FF0000"/>
                </a:solidFill>
              </a:rPr>
              <a:t> </a:t>
            </a:r>
            <a:endParaRPr lang="en" sz="2800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360490" y="1059539"/>
            <a:ext cx="3565079" cy="27699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Determines amount of </a:t>
            </a:r>
            <a:br>
              <a:rPr lang="en-US" sz="2400" dirty="0" smtClean="0"/>
            </a:br>
            <a:r>
              <a:rPr lang="en-US" sz="2400" dirty="0" smtClean="0"/>
              <a:t>state buffered per epoch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Small epochs are abundant</a:t>
            </a:r>
          </a:p>
          <a:p>
            <a:pPr marL="800100" lvl="1" indent="-342900">
              <a:spcBef>
                <a:spcPts val="600"/>
              </a:spcBef>
              <a:spcAft>
                <a:spcPts val="600"/>
              </a:spcAft>
              <a:buFont typeface="Arial" charset="0"/>
              <a:buChar char="•"/>
            </a:pPr>
            <a:r>
              <a:rPr lang="en-US" sz="2400" dirty="0" smtClean="0">
                <a:solidFill>
                  <a:srgbClr val="C00000"/>
                </a:solidFill>
              </a:rPr>
              <a:t>75</a:t>
            </a:r>
            <a:r>
              <a:rPr lang="en" sz="2400" dirty="0" smtClean="0">
                <a:solidFill>
                  <a:srgbClr val="C00000"/>
                </a:solidFill>
              </a:rPr>
              <a:t>%</a:t>
            </a:r>
            <a:r>
              <a:rPr lang="en" sz="2400" b="1" dirty="0" smtClean="0">
                <a:solidFill>
                  <a:schemeClr val="accent1"/>
                </a:solidFill>
              </a:rPr>
              <a:t> </a:t>
            </a:r>
            <a:r>
              <a:rPr lang="en" sz="2400" dirty="0" smtClean="0"/>
              <a:t>update single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" sz="2400" dirty="0" err="1" smtClean="0"/>
              <a:t>cacheline</a:t>
            </a:r>
            <a:endParaRPr lang="en" sz="2400" dirty="0" smtClean="0"/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Large epochs in PMFS</a:t>
            </a:r>
            <a:endParaRPr lang="en" sz="24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400" smtClean="0"/>
              <a:t>17</a:t>
            </a:fld>
            <a:endParaRPr lang="en" sz="1400" dirty="0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1635373"/>
              </p:ext>
            </p:extLst>
          </p:nvPr>
        </p:nvGraphicFramePr>
        <p:xfrm>
          <a:off x="336272" y="856674"/>
          <a:ext cx="5024218" cy="33666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2380823" y="1059540"/>
            <a:ext cx="1671637" cy="2834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052461" y="1059539"/>
            <a:ext cx="1249048" cy="2834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18347" y="796853"/>
            <a:ext cx="115903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# </a:t>
            </a:r>
            <a:r>
              <a:rPr lang="en-US" smtClean="0"/>
              <a:t>of 64B </a:t>
            </a:r>
            <a:br>
              <a:rPr lang="en-US" smtClean="0"/>
            </a:br>
            <a:r>
              <a:rPr lang="en-US" dirty="0" err="1" smtClean="0"/>
              <a:t>cachelines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90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>
                                            <p:graphicEl>
                                              <a:chart seriesIdx="3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">
                                            <p:graphicEl>
                                              <a:chart seriesIdx="4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7">
                                            <p:graphicEl>
                                              <a:chart seriesIdx="5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>
                                            <p:graphicEl>
                                              <a:chart seriesIdx="6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2" grpId="0" animBg="1"/>
      <p:bldGraphic spid="7" grpId="0" uiExpand="1">
        <p:bldSub>
          <a:bldChart bld="series"/>
        </p:bldSub>
      </p:bldGraphic>
      <p:bldP spid="4" grpId="0" animBg="1"/>
      <p:bldP spid="4" grpId="1" animBg="1"/>
      <p:bldP spid="8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207" y="348043"/>
            <a:ext cx="8520600" cy="5727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 contributes to epochs 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6147" y="1083779"/>
            <a:ext cx="8520600" cy="3416400"/>
          </a:xfrm>
        </p:spPr>
        <p:txBody>
          <a:bodyPr lIns="457200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/>
              <a:t>Log entries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Undo </a:t>
            </a:r>
            <a:r>
              <a:rPr lang="en-US" sz="2400" dirty="0" smtClean="0"/>
              <a:t>log: </a:t>
            </a:r>
            <a:r>
              <a:rPr lang="en-US" sz="2400" dirty="0"/>
              <a:t>Alternating epochs of log and </a:t>
            </a:r>
            <a:r>
              <a:rPr lang="en-US" sz="2400" dirty="0" smtClean="0"/>
              <a:t>data</a:t>
            </a:r>
          </a:p>
          <a:p>
            <a:pPr lvl="1">
              <a:lnSpc>
                <a:spcPct val="100000"/>
              </a:lnSpc>
            </a:pPr>
            <a:r>
              <a:rPr lang="en-US" sz="2400" dirty="0" smtClean="0"/>
              <a:t>Redo log: 1 Log epoch + 1 data epoch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/>
              <a:t>Persistent memory allocation</a:t>
            </a:r>
          </a:p>
          <a:p>
            <a:pPr lvl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dirty="0"/>
              <a:t>1</a:t>
            </a:r>
            <a:r>
              <a:rPr lang="en-US" sz="2400" dirty="0" smtClean="0"/>
              <a:t> to 5 epochs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 smtClean="0"/>
          </a:p>
          <a:p>
            <a:pPr marL="342900" lvl="1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 smtClean="0"/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18</a:t>
            </a:fld>
            <a:endParaRPr lang="en"/>
          </a:p>
        </p:txBody>
      </p:sp>
      <p:sp>
        <p:nvSpPr>
          <p:cNvPr id="5" name="Rounded Rectangle 4"/>
          <p:cNvSpPr/>
          <p:nvPr/>
        </p:nvSpPr>
        <p:spPr>
          <a:xfrm>
            <a:off x="720436" y="3706144"/>
            <a:ext cx="7752022" cy="957072"/>
          </a:xfrm>
          <a:prstGeom prst="round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Suggestion: Use redo logs and reduce epochs </a:t>
            </a:r>
          </a:p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from memory allocator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8785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Shape 256"/>
          <p:cNvSpPr txBox="1">
            <a:spLocks noGrp="1"/>
          </p:cNvSpPr>
          <p:nvPr>
            <p:ph type="title"/>
          </p:nvPr>
        </p:nvSpPr>
        <p:spPr>
          <a:xfrm>
            <a:off x="724800" y="106943"/>
            <a:ext cx="7886700" cy="994172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en-US" sz="3200" dirty="0" smtClean="0"/>
              <a:t>What are epoch dependencies ?</a:t>
            </a:r>
            <a:endParaRPr lang="en" sz="3200" dirty="0"/>
          </a:p>
        </p:txBody>
      </p:sp>
      <p:sp>
        <p:nvSpPr>
          <p:cNvPr id="258" name="Shape 258"/>
          <p:cNvSpPr/>
          <p:nvPr/>
        </p:nvSpPr>
        <p:spPr>
          <a:xfrm>
            <a:off x="1402822" y="997550"/>
            <a:ext cx="396300" cy="3936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>
                <a:latin typeface="Times New Roman"/>
                <a:ea typeface="Times New Roman"/>
                <a:cs typeface="Times New Roman"/>
                <a:sym typeface="Times New Roman"/>
              </a:rPr>
              <a:t>A</a:t>
            </a:r>
          </a:p>
        </p:txBody>
      </p:sp>
      <p:sp>
        <p:nvSpPr>
          <p:cNvPr id="259" name="Shape 259"/>
          <p:cNvSpPr/>
          <p:nvPr/>
        </p:nvSpPr>
        <p:spPr>
          <a:xfrm>
            <a:off x="1402822" y="1759550"/>
            <a:ext cx="396300" cy="393600"/>
          </a:xfrm>
          <a:prstGeom prst="ellipse">
            <a:avLst/>
          </a:prstGeom>
          <a:solidFill>
            <a:srgbClr val="4A86E8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</a:t>
            </a:r>
          </a:p>
        </p:txBody>
      </p:sp>
      <p:sp>
        <p:nvSpPr>
          <p:cNvPr id="260" name="Shape 260"/>
          <p:cNvSpPr/>
          <p:nvPr/>
        </p:nvSpPr>
        <p:spPr>
          <a:xfrm>
            <a:off x="1402822" y="2559325"/>
            <a:ext cx="396300" cy="393600"/>
          </a:xfrm>
          <a:prstGeom prst="ellipse">
            <a:avLst/>
          </a:prstGeom>
          <a:solidFill>
            <a:srgbClr val="F1C23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</a:t>
            </a:r>
          </a:p>
        </p:txBody>
      </p:sp>
      <p:sp>
        <p:nvSpPr>
          <p:cNvPr id="261" name="Shape 261"/>
          <p:cNvSpPr/>
          <p:nvPr/>
        </p:nvSpPr>
        <p:spPr>
          <a:xfrm>
            <a:off x="1402822" y="3435300"/>
            <a:ext cx="396300" cy="393600"/>
          </a:xfrm>
          <a:prstGeom prst="ellipse">
            <a:avLst/>
          </a:prstGeom>
          <a:solidFill>
            <a:srgbClr val="4A86E8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</a:t>
            </a:r>
          </a:p>
        </p:txBody>
      </p:sp>
      <p:sp>
        <p:nvSpPr>
          <p:cNvPr id="262" name="Shape 262"/>
          <p:cNvSpPr/>
          <p:nvPr/>
        </p:nvSpPr>
        <p:spPr>
          <a:xfrm>
            <a:off x="2789297" y="816650"/>
            <a:ext cx="396300" cy="3936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1</a:t>
            </a:r>
          </a:p>
        </p:txBody>
      </p:sp>
      <p:sp>
        <p:nvSpPr>
          <p:cNvPr id="263" name="Shape 263"/>
          <p:cNvSpPr/>
          <p:nvPr/>
        </p:nvSpPr>
        <p:spPr>
          <a:xfrm>
            <a:off x="2789297" y="1959650"/>
            <a:ext cx="396300" cy="393600"/>
          </a:xfrm>
          <a:prstGeom prst="ellipse">
            <a:avLst/>
          </a:prstGeom>
          <a:solidFill>
            <a:srgbClr val="FFD966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2</a:t>
            </a:r>
          </a:p>
        </p:txBody>
      </p:sp>
      <p:sp>
        <p:nvSpPr>
          <p:cNvPr id="264" name="Shape 264"/>
          <p:cNvSpPr/>
          <p:nvPr/>
        </p:nvSpPr>
        <p:spPr>
          <a:xfrm>
            <a:off x="2789297" y="3102000"/>
            <a:ext cx="396300" cy="393600"/>
          </a:xfrm>
          <a:prstGeom prst="ellipse">
            <a:avLst/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3</a:t>
            </a:r>
          </a:p>
        </p:txBody>
      </p:sp>
      <p:sp>
        <p:nvSpPr>
          <p:cNvPr id="265" name="Shape 265"/>
          <p:cNvSpPr/>
          <p:nvPr/>
        </p:nvSpPr>
        <p:spPr>
          <a:xfrm>
            <a:off x="1501822" y="1478037"/>
            <a:ext cx="198300" cy="222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6" name="Shape 266"/>
          <p:cNvSpPr/>
          <p:nvPr/>
        </p:nvSpPr>
        <p:spPr>
          <a:xfrm>
            <a:off x="1501822" y="2245075"/>
            <a:ext cx="198300" cy="222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7" name="Shape 267"/>
          <p:cNvSpPr/>
          <p:nvPr/>
        </p:nvSpPr>
        <p:spPr>
          <a:xfrm>
            <a:off x="1501822" y="3044875"/>
            <a:ext cx="198300" cy="2223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8" name="Shape 268"/>
          <p:cNvSpPr/>
          <p:nvPr/>
        </p:nvSpPr>
        <p:spPr>
          <a:xfrm>
            <a:off x="2888297" y="1331650"/>
            <a:ext cx="198300" cy="5040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69" name="Shape 269"/>
          <p:cNvSpPr/>
          <p:nvPr/>
        </p:nvSpPr>
        <p:spPr>
          <a:xfrm>
            <a:off x="2888297" y="2475625"/>
            <a:ext cx="198300" cy="504000"/>
          </a:xfrm>
          <a:prstGeom prst="downArrow">
            <a:avLst>
              <a:gd name="adj1" fmla="val 50000"/>
              <a:gd name="adj2" fmla="val 50000"/>
            </a:avLst>
          </a:prstGeom>
          <a:solidFill>
            <a:schemeClr val="lt2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cxnSp>
        <p:nvCxnSpPr>
          <p:cNvPr id="270" name="Shape 270"/>
          <p:cNvCxnSpPr/>
          <p:nvPr/>
        </p:nvCxnSpPr>
        <p:spPr>
          <a:xfrm>
            <a:off x="1396098" y="1929454"/>
            <a:ext cx="600" cy="1675800"/>
          </a:xfrm>
          <a:prstGeom prst="curvedConnector3">
            <a:avLst>
              <a:gd name="adj1" fmla="val -39687500"/>
            </a:avLst>
          </a:prstGeom>
          <a:noFill/>
          <a:ln w="19050" cap="flat" cmpd="sng">
            <a:solidFill>
              <a:schemeClr val="accent1"/>
            </a:solidFill>
            <a:prstDash val="dash"/>
            <a:round/>
            <a:headEnd type="none" w="lg" len="lg"/>
            <a:tailEnd type="none" w="lg" len="lg"/>
          </a:ln>
        </p:spPr>
      </p:cxnSp>
      <p:cxnSp>
        <p:nvCxnSpPr>
          <p:cNvPr id="271" name="Shape 271"/>
          <p:cNvCxnSpPr>
            <a:endCxn id="260" idx="6"/>
          </p:cNvCxnSpPr>
          <p:nvPr/>
        </p:nvCxnSpPr>
        <p:spPr>
          <a:xfrm flipH="1">
            <a:off x="1799122" y="2156425"/>
            <a:ext cx="990300" cy="599700"/>
          </a:xfrm>
          <a:prstGeom prst="straightConnector1">
            <a:avLst/>
          </a:prstGeom>
          <a:noFill/>
          <a:ln w="19050" cap="flat" cmpd="sng">
            <a:solidFill>
              <a:schemeClr val="accent1"/>
            </a:solidFill>
            <a:prstDash val="dash"/>
            <a:round/>
            <a:headEnd type="none" w="lg" len="lg"/>
            <a:tailEnd type="triangle" w="lg" len="lg"/>
          </a:ln>
        </p:spPr>
      </p:cxnSp>
      <p:cxnSp>
        <p:nvCxnSpPr>
          <p:cNvPr id="272" name="Shape 272"/>
          <p:cNvCxnSpPr/>
          <p:nvPr/>
        </p:nvCxnSpPr>
        <p:spPr>
          <a:xfrm>
            <a:off x="1402822" y="3632100"/>
            <a:ext cx="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273" name="Shape 273"/>
          <p:cNvSpPr txBox="1"/>
          <p:nvPr/>
        </p:nvSpPr>
        <p:spPr>
          <a:xfrm>
            <a:off x="1226422" y="3844625"/>
            <a:ext cx="1053900" cy="44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dirty="0"/>
              <a:t>Thread 1</a:t>
            </a:r>
          </a:p>
        </p:txBody>
      </p:sp>
      <p:sp>
        <p:nvSpPr>
          <p:cNvPr id="274" name="Shape 274"/>
          <p:cNvSpPr txBox="1"/>
          <p:nvPr/>
        </p:nvSpPr>
        <p:spPr>
          <a:xfrm>
            <a:off x="2460497" y="3830316"/>
            <a:ext cx="1053900" cy="4413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dirty="0"/>
              <a:t>Thread 2</a:t>
            </a:r>
          </a:p>
        </p:txBody>
      </p:sp>
      <p:sp>
        <p:nvSpPr>
          <p:cNvPr id="277" name="Shape 277"/>
          <p:cNvSpPr txBox="1"/>
          <p:nvPr/>
        </p:nvSpPr>
        <p:spPr>
          <a:xfrm>
            <a:off x="4012718" y="816650"/>
            <a:ext cx="4598782" cy="13365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en" sz="2400" dirty="0" smtClean="0"/>
              <a:t>Self-dependency</a:t>
            </a:r>
            <a:r>
              <a:rPr lang="en-US" sz="2400" dirty="0" smtClean="0"/>
              <a:t>: B </a:t>
            </a:r>
            <a:r>
              <a:rPr lang="en-US" sz="2400" dirty="0" smtClean="0">
                <a:sym typeface="Wingdings"/>
              </a:rPr>
              <a:t> D</a:t>
            </a:r>
            <a:endParaRPr lang="en-US" sz="2400" dirty="0" smtClean="0"/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Cross-dependency: 2 </a:t>
            </a:r>
            <a:r>
              <a:rPr lang="en-US" sz="2400" dirty="0" smtClean="0">
                <a:sym typeface="Wingdings"/>
              </a:rPr>
              <a:t> C</a:t>
            </a:r>
            <a:endParaRPr lang="en-US" sz="2400" dirty="0" smtClean="0"/>
          </a:p>
          <a:p>
            <a:pPr lvl="0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Why do they matter ?</a:t>
            </a:r>
          </a:p>
          <a:p>
            <a:pPr marL="742950" lvl="1" indent="-285750">
              <a:spcBef>
                <a:spcPts val="120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400" dirty="0" smtClean="0"/>
              <a:t>Dependency can</a:t>
            </a:r>
            <a:r>
              <a:rPr lang="en" sz="2400" dirty="0" smtClean="0"/>
              <a:t> </a:t>
            </a:r>
            <a:r>
              <a:rPr lang="en" sz="2400" dirty="0" smtClean="0">
                <a:solidFill>
                  <a:srgbClr val="C00000"/>
                </a:solidFill>
              </a:rPr>
              <a:t>stall</a:t>
            </a:r>
            <a:r>
              <a:rPr lang="en" sz="2400" dirty="0" smtClean="0">
                <a:solidFill>
                  <a:srgbClr val="FF0000"/>
                </a:solidFill>
              </a:rPr>
              <a:t> </a:t>
            </a:r>
            <a:r>
              <a:rPr lang="en" sz="2400" dirty="0" smtClean="0"/>
              <a:t>execution</a:t>
            </a:r>
            <a:endParaRPr lang="en-US" sz="2400" dirty="0" smtClean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Measured dependencies in </a:t>
            </a:r>
            <a:br>
              <a:rPr lang="en-US" sz="2400" dirty="0" smtClean="0"/>
            </a:br>
            <a:r>
              <a:rPr lang="en-US" sz="2400" dirty="0" smtClean="0"/>
              <a:t>50 us window</a:t>
            </a:r>
            <a:endParaRPr lang="en" sz="2400" dirty="0"/>
          </a:p>
          <a:p>
            <a:pPr lvl="0">
              <a:lnSpc>
                <a:spcPct val="150000"/>
              </a:lnSpc>
              <a:spcBef>
                <a:spcPts val="0"/>
              </a:spcBef>
              <a:buNone/>
            </a:pPr>
            <a:endParaRPr sz="24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400" smtClean="0"/>
              <a:t>19</a:t>
            </a:fld>
            <a:endParaRPr lang="en" sz="1400" dirty="0"/>
          </a:p>
        </p:txBody>
      </p:sp>
      <p:sp>
        <p:nvSpPr>
          <p:cNvPr id="3" name="Oval 2"/>
          <p:cNvSpPr/>
          <p:nvPr/>
        </p:nvSpPr>
        <p:spPr>
          <a:xfrm>
            <a:off x="1074498" y="1630521"/>
            <a:ext cx="1018500" cy="2376363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1090672" y="1690084"/>
            <a:ext cx="2540000" cy="152157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38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207" y="226572"/>
            <a:ext cx="8520600" cy="5727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WHISPER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5554" y="799272"/>
            <a:ext cx="8520600" cy="341640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/>
              <a:t>Facilitate better system support for Persistent </a:t>
            </a:r>
            <a:r>
              <a:rPr lang="en-US" sz="2400" dirty="0" smtClean="0"/>
              <a:t>Memory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 smtClean="0">
                <a:solidFill>
                  <a:srgbClr val="C00000"/>
                </a:solidFill>
              </a:rPr>
              <a:t>W</a:t>
            </a:r>
            <a:r>
              <a:rPr lang="en-US" sz="2400" dirty="0" smtClean="0"/>
              <a:t>isconsin-</a:t>
            </a:r>
            <a:r>
              <a:rPr lang="en-US" sz="2400" b="1" dirty="0" smtClean="0">
                <a:solidFill>
                  <a:srgbClr val="C00000"/>
                </a:solidFill>
              </a:rPr>
              <a:t>H</a:t>
            </a:r>
            <a:r>
              <a:rPr lang="en-US" sz="2400" dirty="0" smtClean="0"/>
              <a:t>P </a:t>
            </a:r>
            <a:r>
              <a:rPr lang="en-US" sz="2400" dirty="0"/>
              <a:t>Labs </a:t>
            </a:r>
            <a:r>
              <a:rPr lang="en-US" sz="2400" b="1" dirty="0">
                <a:solidFill>
                  <a:srgbClr val="C00000"/>
                </a:solidFill>
              </a:rPr>
              <a:t>S</a:t>
            </a:r>
            <a:r>
              <a:rPr lang="en-US" sz="2400" dirty="0"/>
              <a:t>uite for </a:t>
            </a:r>
            <a:r>
              <a:rPr lang="en-US" sz="2400" b="1" dirty="0" smtClean="0">
                <a:solidFill>
                  <a:srgbClr val="C00000"/>
                </a:solidFill>
              </a:rPr>
              <a:t>Per</a:t>
            </a:r>
            <a:r>
              <a:rPr lang="en-US" sz="2400" dirty="0" smtClean="0"/>
              <a:t>sistence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/>
              <a:t>Discovered </a:t>
            </a:r>
            <a:r>
              <a:rPr lang="en-US" sz="2400" dirty="0"/>
              <a:t>behaviors:</a:t>
            </a:r>
          </a:p>
          <a:p>
            <a:pPr marL="857250" lvl="1" indent="-285750">
              <a:lnSpc>
                <a:spcPct val="100000"/>
              </a:lnSpc>
              <a:buClr>
                <a:schemeClr val="dk1"/>
              </a:buClr>
            </a:pPr>
            <a:r>
              <a:rPr lang="en-US" sz="2400" dirty="0">
                <a:solidFill>
                  <a:srgbClr val="C00000"/>
                </a:solidFill>
              </a:rPr>
              <a:t>4% </a:t>
            </a:r>
            <a:r>
              <a:rPr lang="en-US" sz="2400" dirty="0" smtClean="0">
                <a:solidFill>
                  <a:srgbClr val="C00000"/>
                </a:solidFill>
              </a:rPr>
              <a:t>accesses </a:t>
            </a:r>
            <a:r>
              <a:rPr lang="en-US" sz="2400" dirty="0" smtClean="0"/>
              <a:t>to </a:t>
            </a:r>
            <a:r>
              <a:rPr lang="en-US" sz="2400" dirty="0"/>
              <a:t>PM, 96% </a:t>
            </a:r>
            <a:r>
              <a:rPr lang="en-US" sz="2400" dirty="0" smtClean="0"/>
              <a:t>accesses to DRAM</a:t>
            </a:r>
          </a:p>
          <a:p>
            <a:pPr marL="857250" lvl="1" indent="-285750">
              <a:lnSpc>
                <a:spcPct val="100000"/>
              </a:lnSpc>
              <a:buClr>
                <a:schemeClr val="dk1"/>
              </a:buClr>
            </a:pPr>
            <a:r>
              <a:rPr lang="en-US" sz="2400" dirty="0" smtClean="0">
                <a:solidFill>
                  <a:srgbClr val="C00000"/>
                </a:solidFill>
              </a:rPr>
              <a:t>5-50 epochs/</a:t>
            </a:r>
            <a:r>
              <a:rPr lang="en-US" sz="2400" dirty="0" err="1" smtClean="0">
                <a:solidFill>
                  <a:srgbClr val="C00000"/>
                </a:solidFill>
              </a:rPr>
              <a:t>tx</a:t>
            </a:r>
            <a:r>
              <a:rPr lang="en-US" sz="2400" dirty="0" smtClean="0"/>
              <a:t>, </a:t>
            </a:r>
            <a:r>
              <a:rPr lang="en-US" sz="2400" dirty="0"/>
              <a:t>contributed by memory allocation &amp; </a:t>
            </a:r>
            <a:r>
              <a:rPr lang="en-US" sz="2400" dirty="0" smtClean="0"/>
              <a:t>logging</a:t>
            </a:r>
          </a:p>
          <a:p>
            <a:pPr marL="857250" lvl="1" indent="-285750">
              <a:lnSpc>
                <a:spcPct val="100000"/>
              </a:lnSpc>
              <a:buClr>
                <a:schemeClr val="dk1"/>
              </a:buClr>
            </a:pPr>
            <a:r>
              <a:rPr lang="en-US" sz="2400" dirty="0" smtClean="0"/>
              <a:t>Re-referencing </a:t>
            </a:r>
            <a:r>
              <a:rPr lang="en-US" sz="2400" dirty="0"/>
              <a:t>PM </a:t>
            </a:r>
            <a:r>
              <a:rPr lang="en-US" sz="2400" dirty="0" err="1" smtClean="0"/>
              <a:t>cachelines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rgbClr val="C00000"/>
                </a:solidFill>
              </a:rPr>
              <a:t>Rare</a:t>
            </a:r>
            <a:r>
              <a:rPr lang="en-US" sz="2400" dirty="0" smtClean="0"/>
              <a:t> across threads, </a:t>
            </a:r>
            <a:br>
              <a:rPr lang="en-US" sz="2400" dirty="0" smtClean="0"/>
            </a:br>
            <a:r>
              <a:rPr lang="en-US" sz="2400" dirty="0" smtClean="0">
                <a:solidFill>
                  <a:srgbClr val="C00000"/>
                </a:solidFill>
              </a:rPr>
              <a:t>common</a:t>
            </a:r>
            <a:r>
              <a:rPr lang="en-US" sz="2400" dirty="0" smtClean="0"/>
              <a:t> within a thread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</a:t>
            </a:fld>
            <a:endParaRPr lang="en"/>
          </a:p>
        </p:txBody>
      </p:sp>
      <p:sp>
        <p:nvSpPr>
          <p:cNvPr id="5" name="TextBox 4"/>
          <p:cNvSpPr txBox="1"/>
          <p:nvPr/>
        </p:nvSpPr>
        <p:spPr>
          <a:xfrm>
            <a:off x="1205063" y="4419040"/>
            <a:ext cx="656288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WHISPER: </a:t>
            </a:r>
            <a:r>
              <a:rPr lang="en-US" sz="2400" u="sng" dirty="0" err="1" smtClean="0">
                <a:solidFill>
                  <a:schemeClr val="accent1"/>
                </a:solidFill>
              </a:rPr>
              <a:t>research.cs.wisc.edu</a:t>
            </a:r>
            <a:r>
              <a:rPr lang="en-US" sz="2400" u="sng" dirty="0" smtClean="0">
                <a:solidFill>
                  <a:schemeClr val="accent1"/>
                </a:solidFill>
              </a:rPr>
              <a:t>/</a:t>
            </a:r>
            <a:r>
              <a:rPr lang="en-US" sz="2400" u="sng" dirty="0" err="1" smtClean="0">
                <a:solidFill>
                  <a:schemeClr val="accent1"/>
                </a:solidFill>
              </a:rPr>
              <a:t>multifacet</a:t>
            </a:r>
            <a:r>
              <a:rPr lang="en-US" sz="2400" u="sng" dirty="0" smtClean="0">
                <a:solidFill>
                  <a:schemeClr val="accent1"/>
                </a:solidFill>
              </a:rPr>
              <a:t>/whisper</a:t>
            </a:r>
            <a:endParaRPr lang="en" sz="2400" b="1" u="sng" dirty="0">
              <a:solidFill>
                <a:schemeClr val="accent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8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00700351"/>
              </p:ext>
            </p:extLst>
          </p:nvPr>
        </p:nvGraphicFramePr>
        <p:xfrm>
          <a:off x="780169" y="590547"/>
          <a:ext cx="7719525" cy="44505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8" name="Shape 248"/>
          <p:cNvSpPr txBox="1">
            <a:spLocks noGrp="1"/>
          </p:cNvSpPr>
          <p:nvPr>
            <p:ph type="title"/>
          </p:nvPr>
        </p:nvSpPr>
        <p:spPr>
          <a:xfrm>
            <a:off x="696582" y="93462"/>
            <a:ext cx="7886700" cy="994172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US" sz="3200" dirty="0" smtClean="0"/>
              <a:t>How common are dependencies ?</a:t>
            </a:r>
            <a:endParaRPr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400" smtClean="0"/>
              <a:t>20</a:t>
            </a:fld>
            <a:endParaRPr lang="en" sz="1400" dirty="0"/>
          </a:p>
        </p:txBody>
      </p:sp>
      <p:sp>
        <p:nvSpPr>
          <p:cNvPr id="5" name="Shape 278"/>
          <p:cNvSpPr/>
          <p:nvPr/>
        </p:nvSpPr>
        <p:spPr>
          <a:xfrm>
            <a:off x="1112683" y="3999635"/>
            <a:ext cx="7283177" cy="795337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cap="flat" cmpd="sng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marL="114300" lvl="0" algn="ctr" rtl="0">
              <a:lnSpc>
                <a:spcPct val="115000"/>
              </a:lnSpc>
              <a:spcBef>
                <a:spcPts val="0"/>
              </a:spcBef>
              <a:buSzPct val="100000"/>
            </a:pPr>
            <a:r>
              <a:rPr lang="en-US" sz="2400" dirty="0" smtClean="0"/>
              <a:t>Suggestion: Design m</a:t>
            </a:r>
            <a:r>
              <a:rPr lang="en" sz="2400" dirty="0" err="1" smtClean="0"/>
              <a:t>ulti</a:t>
            </a:r>
            <a:r>
              <a:rPr lang="en" sz="2400" dirty="0" smtClean="0"/>
              <a:t>-versioned caches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" sz="2400" dirty="0" smtClean="0"/>
              <a:t>OR </a:t>
            </a:r>
            <a:r>
              <a:rPr lang="en" sz="2400" dirty="0"/>
              <a:t>avoid </a:t>
            </a:r>
            <a:r>
              <a:rPr lang="en" sz="2400" dirty="0" smtClean="0"/>
              <a:t>updating same </a:t>
            </a:r>
            <a:r>
              <a:rPr lang="en" sz="2400" dirty="0"/>
              <a:t>cacheline across epochs</a:t>
            </a:r>
          </a:p>
        </p:txBody>
      </p:sp>
    </p:spTree>
    <p:extLst>
      <p:ext uri="{BB962C8B-B14F-4D97-AF65-F5344CB8AC3E}">
        <p14:creationId xmlns:p14="http://schemas.microsoft.com/office/powerpoint/2010/main" val="31199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 uiExpand="1">
        <p:bldSub>
          <a:bldChart bld="series"/>
        </p:bldSub>
      </p:bldGraphic>
      <p:bldP spid="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 txBox="1">
            <a:spLocks noGrp="1"/>
          </p:cNvSpPr>
          <p:nvPr>
            <p:ph type="title"/>
          </p:nvPr>
        </p:nvSpPr>
        <p:spPr>
          <a:xfrm>
            <a:off x="767196" y="190918"/>
            <a:ext cx="7886700" cy="994172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en-US" dirty="0" smtClean="0"/>
              <a:t>Summary</a:t>
            </a:r>
            <a:endParaRPr lang="en" dirty="0"/>
          </a:p>
        </p:txBody>
      </p:sp>
      <p:sp>
        <p:nvSpPr>
          <p:cNvPr id="3" name="TextBox 2"/>
          <p:cNvSpPr txBox="1"/>
          <p:nvPr/>
        </p:nvSpPr>
        <p:spPr>
          <a:xfrm>
            <a:off x="340014" y="770930"/>
            <a:ext cx="7227428" cy="3416320"/>
          </a:xfrm>
          <a:prstGeom prst="rect">
            <a:avLst/>
          </a:prstGeom>
          <a:noFill/>
        </p:spPr>
        <p:txBody>
          <a:bodyPr wrap="none" lIns="457200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WHISPER: </a:t>
            </a:r>
            <a:r>
              <a:rPr lang="en-US" sz="2400" b="1" dirty="0" smtClean="0">
                <a:solidFill>
                  <a:srgbClr val="C00000"/>
                </a:solidFill>
              </a:rPr>
              <a:t>W</a:t>
            </a:r>
            <a:r>
              <a:rPr lang="en-US" sz="2400" dirty="0" smtClean="0"/>
              <a:t>isconsin-</a:t>
            </a:r>
            <a:r>
              <a:rPr lang="en-US" sz="2400" b="1" dirty="0" smtClean="0">
                <a:solidFill>
                  <a:srgbClr val="C00000"/>
                </a:solidFill>
              </a:rPr>
              <a:t>H</a:t>
            </a:r>
            <a:r>
              <a:rPr lang="en-US" sz="2400" dirty="0" smtClean="0"/>
              <a:t>P Labs </a:t>
            </a:r>
            <a:r>
              <a:rPr lang="en-US" sz="2400" b="1" dirty="0" smtClean="0">
                <a:solidFill>
                  <a:srgbClr val="C00000"/>
                </a:solidFill>
              </a:rPr>
              <a:t>S</a:t>
            </a:r>
            <a:r>
              <a:rPr lang="en-US" sz="2400" dirty="0" smtClean="0"/>
              <a:t>uite for </a:t>
            </a:r>
            <a:r>
              <a:rPr lang="en-US" sz="2400" b="1" dirty="0" smtClean="0">
                <a:solidFill>
                  <a:srgbClr val="C00000"/>
                </a:solidFill>
              </a:rPr>
              <a:t>Per</a:t>
            </a:r>
            <a:r>
              <a:rPr lang="en-US" sz="2400" dirty="0" smtClean="0"/>
              <a:t>sistence</a:t>
            </a:r>
            <a:endParaRPr lang="en-US" sz="2400" dirty="0" smtClean="0">
              <a:solidFill>
                <a:srgbClr val="C0000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4% accesses </a:t>
            </a:r>
            <a:r>
              <a:rPr lang="en-US" sz="2400" dirty="0" smtClean="0"/>
              <a:t>to </a:t>
            </a:r>
            <a:r>
              <a:rPr lang="en-US" sz="2400" dirty="0"/>
              <a:t>PM, </a:t>
            </a:r>
            <a:r>
              <a:rPr lang="en-US" sz="2400" dirty="0" smtClean="0"/>
              <a:t>96% accesses to DRAM</a:t>
            </a: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C00000"/>
                </a:solidFill>
              </a:rPr>
              <a:t>5-50 epochs/TX</a:t>
            </a:r>
            <a:r>
              <a:rPr lang="en-US" sz="2400" dirty="0" smtClean="0"/>
              <a:t>, primarily </a:t>
            </a:r>
            <a:r>
              <a:rPr lang="en-US" sz="2400" dirty="0" smtClean="0">
                <a:solidFill>
                  <a:srgbClr val="C00000"/>
                </a:solidFill>
              </a:rPr>
              <a:t>small</a:t>
            </a:r>
            <a:r>
              <a:rPr lang="en-US" sz="2400" dirty="0" smtClean="0"/>
              <a:t> in size</a:t>
            </a:r>
          </a:p>
          <a:p>
            <a:pPr>
              <a:lnSpc>
                <a:spcPct val="150000"/>
              </a:lnSpc>
            </a:pPr>
            <a:r>
              <a:rPr lang="en" sz="2400" dirty="0" smtClean="0">
                <a:solidFill>
                  <a:srgbClr val="C00000"/>
                </a:solidFill>
              </a:rPr>
              <a:t>Memory allocation</a:t>
            </a:r>
            <a:r>
              <a:rPr lang="en-US" sz="2400" dirty="0" smtClean="0">
                <a:solidFill>
                  <a:srgbClr val="C00000"/>
                </a:solidFill>
              </a:rPr>
              <a:t>, logging</a:t>
            </a:r>
            <a:r>
              <a:rPr lang="en" sz="2400" dirty="0" smtClean="0">
                <a:solidFill>
                  <a:srgbClr val="C00000"/>
                </a:solidFill>
              </a:rPr>
              <a:t> </a:t>
            </a:r>
            <a:r>
              <a:rPr lang="en" sz="2400" dirty="0"/>
              <a:t>introduce extra </a:t>
            </a:r>
            <a:r>
              <a:rPr lang="en-US" sz="2400" dirty="0" smtClean="0"/>
              <a:t>epochs</a:t>
            </a:r>
            <a:endParaRPr lang="en" sz="2400" dirty="0"/>
          </a:p>
          <a:p>
            <a:pPr>
              <a:lnSpc>
                <a:spcPct val="150000"/>
              </a:lnSpc>
            </a:pPr>
            <a:r>
              <a:rPr lang="en" sz="2400" dirty="0" smtClean="0"/>
              <a:t>Cross-dependencies </a:t>
            </a:r>
            <a:r>
              <a:rPr lang="en-US" sz="2400" dirty="0" smtClean="0">
                <a:solidFill>
                  <a:srgbClr val="C00000"/>
                </a:solidFill>
              </a:rPr>
              <a:t>rare</a:t>
            </a:r>
            <a:r>
              <a:rPr lang="en-US" sz="2400" dirty="0" smtClean="0"/>
              <a:t>, self-dependencies </a:t>
            </a:r>
            <a:r>
              <a:rPr lang="en-US" sz="2400" dirty="0" smtClean="0">
                <a:solidFill>
                  <a:srgbClr val="C00000"/>
                </a:solidFill>
              </a:rPr>
              <a:t>common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More results in ASPLOS’17 paper and code at: </a:t>
            </a:r>
            <a:endParaRPr lang="en" sz="2400" u="sng" dirty="0" smtClean="0">
              <a:solidFill>
                <a:schemeClr val="accent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400" smtClean="0"/>
              <a:t>21</a:t>
            </a:fld>
            <a:endParaRPr lang="en" sz="1400" dirty="0"/>
          </a:p>
        </p:txBody>
      </p:sp>
      <p:sp>
        <p:nvSpPr>
          <p:cNvPr id="5" name="Shape 278"/>
          <p:cNvSpPr/>
          <p:nvPr/>
        </p:nvSpPr>
        <p:spPr>
          <a:xfrm>
            <a:off x="1759527" y="4187250"/>
            <a:ext cx="5902038" cy="580012"/>
          </a:xfrm>
          <a:prstGeom prst="roundRect">
            <a:avLst>
              <a:gd name="adj" fmla="val 16667"/>
            </a:avLst>
          </a:prstGeom>
          <a:solidFill>
            <a:srgbClr val="92D050"/>
          </a:solidFill>
          <a:ln w="9525" cap="flat" cmpd="sng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/>
            <a:r>
              <a:rPr lang="en-US" sz="2400" u="sng" dirty="0" err="1"/>
              <a:t>research.cs.wisc.edu</a:t>
            </a:r>
            <a:r>
              <a:rPr lang="en-US" sz="2400" u="sng" dirty="0"/>
              <a:t>/</a:t>
            </a:r>
            <a:r>
              <a:rPr lang="en-US" sz="2400" u="sng" dirty="0" err="1"/>
              <a:t>multifacet</a:t>
            </a:r>
            <a:r>
              <a:rPr lang="en-US" sz="2400" u="sng" dirty="0"/>
              <a:t>/whisper/</a:t>
            </a:r>
            <a:endParaRPr lang="en" sz="2400" u="sng" dirty="0"/>
          </a:p>
        </p:txBody>
      </p:sp>
    </p:spTree>
    <p:extLst>
      <p:ext uri="{BB962C8B-B14F-4D97-AF65-F5344CB8AC3E}">
        <p14:creationId xmlns:p14="http://schemas.microsoft.com/office/powerpoint/2010/main" val="12400303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22</a:t>
            </a:fld>
            <a:endParaRPr lang="en"/>
          </a:p>
        </p:txBody>
      </p:sp>
      <p:sp>
        <p:nvSpPr>
          <p:cNvPr id="3" name="TextBox 2"/>
          <p:cNvSpPr txBox="1"/>
          <p:nvPr/>
        </p:nvSpPr>
        <p:spPr>
          <a:xfrm>
            <a:off x="3671447" y="1870363"/>
            <a:ext cx="1773819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 smtClean="0"/>
              <a:t>Extra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1613111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 Simple Transaction using Epochs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23</a:t>
            </a:fld>
            <a:endParaRPr lang="en"/>
          </a:p>
        </p:txBody>
      </p:sp>
      <p:sp>
        <p:nvSpPr>
          <p:cNvPr id="5" name="Shape 154"/>
          <p:cNvSpPr txBox="1"/>
          <p:nvPr/>
        </p:nvSpPr>
        <p:spPr>
          <a:xfrm>
            <a:off x="98250" y="1214290"/>
            <a:ext cx="3000000" cy="252696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 dirty="0" smtClean="0">
                <a:latin typeface="Courier New"/>
                <a:ea typeface="Courier New"/>
                <a:cs typeface="Courier New"/>
                <a:sym typeface="Courier New"/>
              </a:rPr>
              <a:t>TM_BEGIN</a:t>
            </a: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();</a:t>
            </a:r>
          </a:p>
          <a:p>
            <a:pPr lvl="0" indent="4572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 err="1" smtClean="0">
                <a:latin typeface="Courier New"/>
                <a:ea typeface="Courier New"/>
                <a:cs typeface="Courier New"/>
                <a:sym typeface="Courier New"/>
              </a:rPr>
              <a:t>pobj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.data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= 42;</a:t>
            </a:r>
          </a:p>
          <a:p>
            <a:pPr lvl="0" indent="45720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-US" dirty="0" err="1" smtClean="0">
                <a:latin typeface="Courier New"/>
                <a:ea typeface="Courier New"/>
                <a:cs typeface="Courier New"/>
                <a:sym typeface="Courier New"/>
              </a:rPr>
              <a:t>pobj</a:t>
            </a:r>
            <a:r>
              <a:rPr lang="en" dirty="0" smtClean="0">
                <a:latin typeface="Courier New"/>
                <a:ea typeface="Courier New"/>
                <a:cs typeface="Courier New"/>
                <a:sym typeface="Courier New"/>
              </a:rPr>
              <a:t>.init </a:t>
            </a:r>
            <a:r>
              <a:rPr lang="en" dirty="0">
                <a:latin typeface="Courier New"/>
                <a:ea typeface="Courier New"/>
                <a:cs typeface="Courier New"/>
                <a:sym typeface="Courier New"/>
              </a:rPr>
              <a:t>= True;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r>
              <a:rPr lang="en" b="1" dirty="0">
                <a:latin typeface="Courier New"/>
                <a:ea typeface="Courier New"/>
                <a:cs typeface="Courier New"/>
                <a:sym typeface="Courier New"/>
              </a:rPr>
              <a:t>TM_END</a:t>
            </a:r>
            <a:r>
              <a:rPr lang="en" b="1" dirty="0" smtClean="0">
                <a:latin typeface="Courier New"/>
                <a:ea typeface="Courier New"/>
                <a:cs typeface="Courier New"/>
                <a:sym typeface="Courier New"/>
              </a:rPr>
              <a:t>();</a:t>
            </a:r>
            <a:endParaRPr lang="en"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b="1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None/>
            </a:pPr>
            <a:endParaRPr sz="12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6" name="Shape 159"/>
          <p:cNvSpPr/>
          <p:nvPr/>
        </p:nvSpPr>
        <p:spPr>
          <a:xfrm>
            <a:off x="2780547" y="2061552"/>
            <a:ext cx="462114" cy="589200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2">
              <a:lumMod val="75000"/>
            </a:schemeClr>
          </a:solidFill>
          <a:ln w="9525" cap="flat" cmpd="sng">
            <a:solidFill>
              <a:srgbClr val="CCCCCC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" name="Shape 155"/>
          <p:cNvSpPr txBox="1">
            <a:spLocks noGrp="1"/>
          </p:cNvSpPr>
          <p:nvPr>
            <p:ph type="body" idx="4294967295"/>
          </p:nvPr>
        </p:nvSpPr>
        <p:spPr>
          <a:xfrm>
            <a:off x="2673005" y="768930"/>
            <a:ext cx="4177147" cy="332509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b="1" dirty="0" smtClean="0">
                <a:latin typeface="Courier New"/>
                <a:ea typeface="Courier New"/>
                <a:cs typeface="Courier New"/>
                <a:sym typeface="Courier New"/>
              </a:rPr>
              <a:t>	transaction_begin</a:t>
            </a:r>
            <a:r>
              <a:rPr lang="en" sz="1800" b="1" dirty="0">
                <a:latin typeface="Courier New"/>
                <a:ea typeface="Courier New"/>
                <a:cs typeface="Courier New"/>
                <a:sym typeface="Courier New"/>
              </a:rPr>
              <a:t>:</a:t>
            </a: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b="1" dirty="0" smtClean="0">
                <a:solidFill>
                  <a:srgbClr val="A4C2F4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800" b="1" dirty="0" smtClean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log[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pobj</a:t>
            </a:r>
            <a:r>
              <a:rPr lang="en" sz="1800" b="1" dirty="0" smtClean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.init</a:t>
            </a:r>
            <a:r>
              <a:rPr lang="en" sz="1800" b="1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] ← </a:t>
            </a:r>
            <a:r>
              <a:rPr lang="en" sz="1800" b="1" dirty="0" smtClean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True</a:t>
            </a:r>
            <a:r>
              <a:rPr lang="en" sz="1800" b="1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800" b="1" dirty="0" smtClean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log[</a:t>
            </a:r>
            <a:r>
              <a:rPr lang="en-US" sz="1800" b="1" dirty="0" err="1" smtClean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pobj</a:t>
            </a:r>
            <a:r>
              <a:rPr lang="en" sz="1800" b="1" dirty="0" smtClean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.data</a:t>
            </a:r>
            <a:r>
              <a:rPr lang="en" sz="1800" b="1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] ← 42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b="1" dirty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800" b="1" dirty="0" smtClean="0">
                <a:solidFill>
                  <a:schemeClr val="accent1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" sz="1800" b="1" dirty="0" smtClean="0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write_back(log</a:t>
            </a:r>
            <a:r>
              <a:rPr lang="en" sz="1800" b="1" dirty="0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</a:p>
          <a:p>
            <a:pPr lvl="0" indent="45720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b="1" dirty="0" smtClean="0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	wait_for_write_back()</a:t>
            </a: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b="1" dirty="0" smtClean="0">
                <a:solidFill>
                  <a:srgbClr val="93C47D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800" b="1" dirty="0" err="1" smtClean="0">
                <a:solidFill>
                  <a:srgbClr val="93C47D"/>
                </a:solidFill>
                <a:latin typeface="Courier New"/>
                <a:ea typeface="Courier New"/>
                <a:cs typeface="Courier New"/>
                <a:sym typeface="Courier New"/>
              </a:rPr>
              <a:t>pobj</a:t>
            </a:r>
            <a:r>
              <a:rPr lang="en" sz="1800" b="1" dirty="0" smtClean="0">
                <a:solidFill>
                  <a:srgbClr val="93C47D"/>
                </a:solidFill>
                <a:latin typeface="Courier New"/>
                <a:ea typeface="Courier New"/>
                <a:cs typeface="Courier New"/>
                <a:sym typeface="Courier New"/>
              </a:rPr>
              <a:t>.init </a:t>
            </a:r>
            <a:r>
              <a:rPr lang="en" sz="1800" b="1" dirty="0">
                <a:solidFill>
                  <a:srgbClr val="93C47D"/>
                </a:solidFill>
                <a:latin typeface="Courier New"/>
                <a:ea typeface="Courier New"/>
                <a:cs typeface="Courier New"/>
                <a:sym typeface="Courier New"/>
              </a:rPr>
              <a:t>← True</a:t>
            </a: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b="1" dirty="0" smtClean="0">
                <a:solidFill>
                  <a:srgbClr val="93C47D"/>
                </a:solidFill>
                <a:latin typeface="Courier New"/>
                <a:ea typeface="Courier New"/>
                <a:cs typeface="Courier New"/>
                <a:sym typeface="Courier New"/>
              </a:rPr>
              <a:t>	</a:t>
            </a:r>
            <a:r>
              <a:rPr lang="en-US" sz="1800" b="1" dirty="0" err="1" smtClean="0">
                <a:solidFill>
                  <a:srgbClr val="93C47D"/>
                </a:solidFill>
                <a:latin typeface="Courier New"/>
                <a:ea typeface="Courier New"/>
                <a:cs typeface="Courier New"/>
                <a:sym typeface="Courier New"/>
              </a:rPr>
              <a:t>pobj</a:t>
            </a:r>
            <a:r>
              <a:rPr lang="en" sz="1800" b="1" dirty="0" smtClean="0">
                <a:solidFill>
                  <a:srgbClr val="93C47D"/>
                </a:solidFill>
                <a:latin typeface="Courier New"/>
                <a:ea typeface="Courier New"/>
                <a:cs typeface="Courier New"/>
                <a:sym typeface="Courier New"/>
              </a:rPr>
              <a:t>.data </a:t>
            </a:r>
            <a:r>
              <a:rPr lang="en" sz="1800" b="1" dirty="0">
                <a:solidFill>
                  <a:srgbClr val="93C47D"/>
                </a:solidFill>
                <a:latin typeface="Courier New"/>
                <a:ea typeface="Courier New"/>
                <a:cs typeface="Courier New"/>
                <a:sym typeface="Courier New"/>
              </a:rPr>
              <a:t>← 42</a:t>
            </a: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b="1" dirty="0" smtClean="0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	write_back(</a:t>
            </a:r>
            <a:r>
              <a:rPr lang="en-US" sz="1800" b="1" dirty="0" err="1" smtClean="0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pobj</a:t>
            </a:r>
            <a:r>
              <a:rPr lang="en" sz="1800" b="1" dirty="0" smtClean="0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)</a:t>
            </a:r>
            <a:endParaRPr lang="en" sz="1800" b="1" dirty="0">
              <a:solidFill>
                <a:srgbClr val="C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b="1" dirty="0" smtClean="0">
                <a:solidFill>
                  <a:srgbClr val="C00000"/>
                </a:solidFill>
                <a:latin typeface="Courier New"/>
                <a:ea typeface="Courier New"/>
                <a:cs typeface="Courier New"/>
                <a:sym typeface="Courier New"/>
              </a:rPr>
              <a:t>	wait_for_write_back()</a:t>
            </a:r>
            <a:endParaRPr lang="en" sz="1800" b="1" dirty="0">
              <a:solidFill>
                <a:srgbClr val="C00000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b="1" dirty="0">
                <a:latin typeface="Courier New"/>
                <a:ea typeface="Courier New"/>
                <a:cs typeface="Courier New"/>
                <a:sym typeface="Courier New"/>
              </a:rPr>
              <a:t>transaction_end</a:t>
            </a:r>
            <a:r>
              <a:rPr lang="en" sz="1800" b="1" dirty="0">
                <a:solidFill>
                  <a:srgbClr val="FFFFFF"/>
                </a:solidFill>
                <a:latin typeface="Courier New"/>
                <a:ea typeface="Courier New"/>
                <a:cs typeface="Courier New"/>
                <a:sym typeface="Courier New"/>
              </a:rPr>
              <a:t>;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endParaRPr sz="1800" b="1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9" name="Shape 156"/>
          <p:cNvSpPr txBox="1">
            <a:spLocks noGrp="1"/>
          </p:cNvSpPr>
          <p:nvPr>
            <p:ph type="body" idx="4294967295"/>
          </p:nvPr>
        </p:nvSpPr>
        <p:spPr>
          <a:xfrm>
            <a:off x="6847673" y="958232"/>
            <a:ext cx="2860473" cy="2126674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b="1" dirty="0" smtClean="0">
                <a:latin typeface="Courier New"/>
                <a:ea typeface="Courier New"/>
                <a:cs typeface="Courier New"/>
                <a:sym typeface="Courier New"/>
              </a:rPr>
              <a:t>Epoch 1</a:t>
            </a: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dirty="0" smtClean="0">
                <a:latin typeface="Courier New"/>
                <a:ea typeface="Courier New"/>
                <a:cs typeface="Courier New"/>
                <a:sym typeface="Courier New"/>
              </a:rPr>
              <a:t> 	 Log </a:t>
            </a:r>
            <a:r>
              <a:rPr lang="en" sz="1800" dirty="0">
                <a:latin typeface="Courier New"/>
                <a:ea typeface="Courier New"/>
                <a:cs typeface="Courier New"/>
                <a:sym typeface="Courier New"/>
              </a:rPr>
              <a:t>entries </a:t>
            </a:r>
            <a:br>
              <a:rPr lang="en" sz="1800" dirty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800" dirty="0" smtClean="0">
                <a:latin typeface="Courier New"/>
                <a:ea typeface="Courier New"/>
                <a:cs typeface="Courier New"/>
                <a:sym typeface="Courier New"/>
              </a:rPr>
              <a:t> stored &amp;      </a:t>
            </a:r>
            <a:br>
              <a:rPr lang="en" sz="1800" dirty="0" smtClean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" sz="1800" dirty="0" smtClean="0">
                <a:latin typeface="Courier New"/>
                <a:ea typeface="Courier New"/>
                <a:cs typeface="Courier New"/>
                <a:sym typeface="Courier New"/>
              </a:rPr>
              <a:t> persisted</a:t>
            </a:r>
            <a:r>
              <a:rPr lang="en" sz="1800" dirty="0">
                <a:latin typeface="Courier New"/>
                <a:ea typeface="Courier New"/>
                <a:cs typeface="Courier New"/>
                <a:sym typeface="Courier New"/>
              </a:rPr>
              <a:t>. </a:t>
            </a: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endParaRPr lang="en" sz="1800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endParaRPr lang="en"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indent="45720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 dirty="0" smtClean="0">
                <a:latin typeface="Courier New"/>
                <a:ea typeface="Courier New"/>
                <a:cs typeface="Courier New"/>
                <a:sym typeface="Courier New"/>
              </a:rPr>
              <a:t>	</a:t>
            </a: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endParaRPr sz="18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0" name="Shape 156"/>
          <p:cNvSpPr txBox="1">
            <a:spLocks/>
          </p:cNvSpPr>
          <p:nvPr/>
        </p:nvSpPr>
        <p:spPr>
          <a:xfrm>
            <a:off x="6826709" y="2683998"/>
            <a:ext cx="2860473" cy="2126674"/>
          </a:xfrm>
          <a:prstGeom prst="rect">
            <a:avLst/>
          </a:prstGeom>
        </p:spPr>
        <p:txBody>
          <a:bodyPr vert="horz" lIns="91425" tIns="91425" rIns="91425" bIns="91425" rtlCol="0" anchor="t" anchorCtr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800" b="1" dirty="0" smtClean="0">
                <a:latin typeface="Courier New"/>
                <a:ea typeface="Courier New"/>
                <a:cs typeface="Courier New"/>
                <a:sym typeface="Courier New"/>
              </a:rPr>
              <a:t>Epoch 2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800" dirty="0" smtClean="0">
                <a:latin typeface="Courier New"/>
                <a:ea typeface="Courier New"/>
                <a:cs typeface="Courier New"/>
                <a:sym typeface="Courier New"/>
              </a:rPr>
              <a:t> 	 Variables </a:t>
            </a:r>
            <a:br>
              <a:rPr lang="en-US" sz="1800" dirty="0" smtClean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dirty="0" smtClean="0">
                <a:latin typeface="Courier New"/>
                <a:ea typeface="Courier New"/>
                <a:cs typeface="Courier New"/>
                <a:sym typeface="Courier New"/>
              </a:rPr>
              <a:t> stored &amp; </a:t>
            </a:r>
            <a:br>
              <a:rPr lang="en-US" sz="1800" dirty="0" smtClean="0">
                <a:latin typeface="Courier New"/>
                <a:ea typeface="Courier New"/>
                <a:cs typeface="Courier New"/>
                <a:sym typeface="Courier New"/>
              </a:rPr>
            </a:br>
            <a:r>
              <a:rPr lang="en-US" sz="1800" dirty="0" smtClean="0">
                <a:latin typeface="Courier New"/>
                <a:ea typeface="Courier New"/>
                <a:cs typeface="Courier New"/>
                <a:sym typeface="Courier New"/>
              </a:rPr>
              <a:t> persisted. </a:t>
            </a:r>
          </a:p>
          <a:p>
            <a:pPr indent="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800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800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800" dirty="0" smtClean="0">
              <a:latin typeface="Courier New"/>
              <a:ea typeface="Courier New"/>
              <a:cs typeface="Courier New"/>
              <a:sym typeface="Courier New"/>
            </a:endParaRPr>
          </a:p>
          <a:p>
            <a:pPr indent="457200"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n-US" sz="1800" dirty="0" smtClean="0">
                <a:latin typeface="Courier New"/>
                <a:ea typeface="Courier New"/>
                <a:cs typeface="Courier New"/>
                <a:sym typeface="Courier New"/>
              </a:rPr>
              <a:t>	</a:t>
            </a:r>
          </a:p>
          <a:p>
            <a:pPr>
              <a:lnSpc>
                <a:spcPct val="15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endParaRPr lang="en-US" sz="1800" dirty="0">
              <a:latin typeface="Courier New"/>
              <a:ea typeface="Courier New"/>
              <a:cs typeface="Courier New"/>
              <a:sym typeface="Courier New"/>
            </a:endParaRPr>
          </a:p>
        </p:txBody>
      </p:sp>
      <p:sp>
        <p:nvSpPr>
          <p:cNvPr id="11" name="Shape 157"/>
          <p:cNvSpPr/>
          <p:nvPr/>
        </p:nvSpPr>
        <p:spPr>
          <a:xfrm>
            <a:off x="6364595" y="1214290"/>
            <a:ext cx="722400" cy="1436462"/>
          </a:xfrm>
          <a:prstGeom prst="rightBrace">
            <a:avLst>
              <a:gd name="adj1" fmla="val 8333"/>
              <a:gd name="adj2" fmla="val 50000"/>
            </a:avLst>
          </a:pr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" name="Shape 157"/>
          <p:cNvSpPr/>
          <p:nvPr/>
        </p:nvSpPr>
        <p:spPr>
          <a:xfrm>
            <a:off x="6364595" y="2862981"/>
            <a:ext cx="722400" cy="1436462"/>
          </a:xfrm>
          <a:prstGeom prst="rightBrace">
            <a:avLst>
              <a:gd name="adj1" fmla="val 8333"/>
              <a:gd name="adj2" fmla="val 50000"/>
            </a:avLst>
          </a:prstGeom>
          <a:noFill/>
          <a:ln w="25400" cap="flat" cmpd="sng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7166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  <p:bldP spid="10" grpId="0"/>
      <p:bldP spid="11" grpId="0" animBg="1"/>
      <p:bldP spid="12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34" y="6375"/>
            <a:ext cx="7886700" cy="994172"/>
          </a:xfrm>
        </p:spPr>
        <p:txBody>
          <a:bodyPr/>
          <a:lstStyle/>
          <a:p>
            <a:r>
              <a:rPr lang="en-US" b="1" dirty="0" smtClean="0"/>
              <a:t>Runtimes cause write amplification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232000" y="795112"/>
            <a:ext cx="3461269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PMFS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Mnemosyne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Logs every PM write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PMFS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NVML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Clears log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Auxiliary structures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accent1"/>
                </a:solidFill>
              </a:rPr>
              <a:t>&lt; 5% </a:t>
            </a:r>
            <a:r>
              <a:rPr lang="en-US" sz="2400" dirty="0" smtClean="0"/>
              <a:t>writes to PM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1" dirty="0" smtClean="0">
                <a:solidFill>
                  <a:schemeClr val="accent1"/>
                </a:solidFill>
              </a:rPr>
              <a:t>Non-temporal writes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Mnemosyne logs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400" dirty="0" smtClean="0"/>
              <a:t>PMFS user-data</a:t>
            </a:r>
          </a:p>
          <a:p>
            <a:endParaRPr lang="en-US" sz="2400" dirty="0"/>
          </a:p>
          <a:p>
            <a:endParaRPr lang="en-US" sz="2400" dirty="0"/>
          </a:p>
        </p:txBody>
      </p:sp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115614" y="833145"/>
          <a:ext cx="5085036" cy="37261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400" smtClean="0"/>
              <a:t>24</a:t>
            </a:fld>
            <a:endParaRPr lang="en" sz="1400" dirty="0"/>
          </a:p>
        </p:txBody>
      </p:sp>
    </p:spTree>
    <p:extLst>
      <p:ext uri="{BB962C8B-B14F-4D97-AF65-F5344CB8AC3E}">
        <p14:creationId xmlns:p14="http://schemas.microsoft.com/office/powerpoint/2010/main" val="179232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207" y="402307"/>
            <a:ext cx="8520600" cy="5727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Outline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457200">
            <a:noAutofit/>
          </a:bodyPr>
          <a:lstStyle/>
          <a:p>
            <a:pPr marL="228600" indent="0">
              <a:lnSpc>
                <a:spcPct val="150000"/>
              </a:lnSpc>
              <a:buNone/>
            </a:pPr>
            <a:r>
              <a:rPr lang="en-US" sz="2800" dirty="0" smtClean="0"/>
              <a:t>WHISPER: </a:t>
            </a:r>
            <a:r>
              <a:rPr lang="en-US" sz="2800" b="1" dirty="0">
                <a:solidFill>
                  <a:srgbClr val="C00000"/>
                </a:solidFill>
              </a:rPr>
              <a:t>W</a:t>
            </a:r>
            <a:r>
              <a:rPr lang="en-US" sz="2800" dirty="0"/>
              <a:t>isconsin-</a:t>
            </a:r>
            <a:r>
              <a:rPr lang="en-US" sz="2800" b="1" dirty="0">
                <a:solidFill>
                  <a:srgbClr val="C00000"/>
                </a:solidFill>
              </a:rPr>
              <a:t>H</a:t>
            </a:r>
            <a:r>
              <a:rPr lang="en-US" sz="2800" dirty="0"/>
              <a:t>P Labs </a:t>
            </a:r>
            <a:r>
              <a:rPr lang="en-US" sz="2800" b="1" dirty="0">
                <a:solidFill>
                  <a:srgbClr val="C00000"/>
                </a:solidFill>
              </a:rPr>
              <a:t>S</a:t>
            </a:r>
            <a:r>
              <a:rPr lang="en-US" sz="2800" dirty="0"/>
              <a:t>uite for </a:t>
            </a:r>
            <a:r>
              <a:rPr lang="en-US" sz="2800" b="1" dirty="0">
                <a:solidFill>
                  <a:srgbClr val="C00000"/>
                </a:solidFill>
              </a:rPr>
              <a:t>P</a:t>
            </a:r>
            <a:r>
              <a:rPr lang="en-US" sz="2800" dirty="0"/>
              <a:t>ersistence</a:t>
            </a:r>
            <a:endParaRPr lang="en" sz="2800" dirty="0"/>
          </a:p>
          <a:p>
            <a:pPr marL="228600" indent="0">
              <a:lnSpc>
                <a:spcPct val="150000"/>
              </a:lnSpc>
              <a:buNone/>
            </a:pPr>
            <a:r>
              <a:rPr lang="en" sz="2800" dirty="0"/>
              <a:t>Analysis</a:t>
            </a:r>
            <a:endParaRPr lang="en-US" sz="2800" dirty="0"/>
          </a:p>
          <a:p>
            <a:pPr marL="228600" indent="0">
              <a:lnSpc>
                <a:spcPct val="150000"/>
              </a:lnSpc>
              <a:buNone/>
            </a:pPr>
            <a:r>
              <a:rPr lang="en-US" sz="2800" dirty="0"/>
              <a:t>Results</a:t>
            </a: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3</a:t>
            </a:fld>
            <a:endParaRPr lang="en"/>
          </a:p>
        </p:txBody>
      </p:sp>
      <p:sp>
        <p:nvSpPr>
          <p:cNvPr id="5" name="TextBox 4"/>
          <p:cNvSpPr txBox="1"/>
          <p:nvPr/>
        </p:nvSpPr>
        <p:spPr>
          <a:xfrm>
            <a:off x="2214563" y="115247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6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7818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207" y="246255"/>
            <a:ext cx="8520600" cy="5727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Persistent Memory is coming soon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457200" tIns="91440" rIns="457200"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sz="2400" dirty="0" smtClean="0"/>
              <a:t>Persistent Memory = NVM attached to CPU on memory bus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 smtClean="0"/>
              <a:t>Offers low latency reads and persistent writes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2400" dirty="0" smtClean="0"/>
              <a:t>Allows user-level, byte-addressable loads and stores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449828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773" y="179772"/>
            <a:ext cx="8520600" cy="5727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What guarantees do applications need ?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7257" y="830582"/>
            <a:ext cx="8520600" cy="3416400"/>
          </a:xfrm>
        </p:spPr>
        <p:txBody>
          <a:bodyPr lIns="182880" rIns="182880">
            <a:norm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Durability</a:t>
            </a:r>
            <a:r>
              <a:rPr lang="en-US" sz="2400" dirty="0" smtClean="0"/>
              <a:t> = Content is available to user after failure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Consistency</a:t>
            </a:r>
            <a:r>
              <a:rPr lang="en-US" sz="2400" dirty="0" smtClean="0"/>
              <a:t> = Content is recoverable and usable after failure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8472457" y="4718636"/>
            <a:ext cx="548700" cy="393600"/>
          </a:xfrm>
        </p:spPr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5</a:t>
            </a:fld>
            <a:endParaRPr lang="en"/>
          </a:p>
        </p:txBody>
      </p:sp>
      <p:pic>
        <p:nvPicPr>
          <p:cNvPr id="5" name="Shape 103" descr="egM2n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508750" y="2280514"/>
            <a:ext cx="1044649" cy="8357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04"/>
          <p:cNvSpPr/>
          <p:nvPr/>
        </p:nvSpPr>
        <p:spPr>
          <a:xfrm>
            <a:off x="1098600" y="2419609"/>
            <a:ext cx="762000" cy="668400"/>
          </a:xfrm>
          <a:prstGeom prst="rect">
            <a:avLst/>
          </a:prstGeom>
          <a:solidFill>
            <a:srgbClr val="FF0000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" name="Shape 105"/>
          <p:cNvSpPr/>
          <p:nvPr/>
        </p:nvSpPr>
        <p:spPr>
          <a:xfrm>
            <a:off x="2012550" y="2503234"/>
            <a:ext cx="945000" cy="519000"/>
          </a:xfrm>
          <a:prstGeom prst="rect">
            <a:avLst/>
          </a:prstGeom>
          <a:solidFill>
            <a:srgbClr val="6AA84F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b="1">
                <a:latin typeface="Times New Roman"/>
                <a:ea typeface="Times New Roman"/>
                <a:cs typeface="Times New Roman"/>
                <a:sym typeface="Times New Roman"/>
              </a:rPr>
              <a:t>PM</a:t>
            </a:r>
          </a:p>
        </p:txBody>
      </p:sp>
      <p:sp>
        <p:nvSpPr>
          <p:cNvPr id="8" name="Shape 106"/>
          <p:cNvSpPr/>
          <p:nvPr/>
        </p:nvSpPr>
        <p:spPr>
          <a:xfrm>
            <a:off x="1121012" y="2736825"/>
            <a:ext cx="762000" cy="306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 dirty="0"/>
              <a:t>Pointer</a:t>
            </a:r>
          </a:p>
        </p:txBody>
      </p:sp>
      <p:sp>
        <p:nvSpPr>
          <p:cNvPr id="9" name="Shape 107"/>
          <p:cNvSpPr/>
          <p:nvPr/>
        </p:nvSpPr>
        <p:spPr>
          <a:xfrm>
            <a:off x="1379073" y="2479648"/>
            <a:ext cx="548700" cy="306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 sz="1200" b="1" dirty="0"/>
              <a:t>Data</a:t>
            </a:r>
          </a:p>
        </p:txBody>
      </p:sp>
      <p:pic>
        <p:nvPicPr>
          <p:cNvPr id="10" name="Shape 108" descr="egM2n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3260348" y="2410257"/>
            <a:ext cx="1044649" cy="8357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09"/>
          <p:cNvSpPr/>
          <p:nvPr/>
        </p:nvSpPr>
        <p:spPr>
          <a:xfrm>
            <a:off x="3850198" y="2493932"/>
            <a:ext cx="762000" cy="668400"/>
          </a:xfrm>
          <a:prstGeom prst="rect">
            <a:avLst/>
          </a:prstGeom>
          <a:solidFill>
            <a:srgbClr val="FF0000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200" dirty="0" smtClean="0"/>
          </a:p>
          <a:p>
            <a:pPr lvl="0">
              <a:spcBef>
                <a:spcPts val="0"/>
              </a:spcBef>
              <a:buNone/>
            </a:pPr>
            <a:endParaRPr sz="1200" b="1" dirty="0" smtClean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lvl="0">
              <a:spcBef>
                <a:spcPts val="0"/>
              </a:spcBef>
              <a:buNone/>
            </a:pPr>
            <a:r>
              <a:rPr lang="en" sz="12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C</a:t>
            </a:r>
            <a:r>
              <a:rPr lang="en" sz="1000" b="1" dirty="0" smtClean="0">
                <a:latin typeface="Times New Roman"/>
                <a:ea typeface="Times New Roman"/>
                <a:cs typeface="Times New Roman"/>
                <a:sym typeface="Times New Roman"/>
              </a:rPr>
              <a:t>ACHE</a:t>
            </a:r>
            <a:endParaRPr lang="en" sz="1000" b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2" name="Shape 110"/>
          <p:cNvSpPr/>
          <p:nvPr/>
        </p:nvSpPr>
        <p:spPr>
          <a:xfrm>
            <a:off x="4764148" y="2577557"/>
            <a:ext cx="945000" cy="519000"/>
          </a:xfrm>
          <a:prstGeom prst="rect">
            <a:avLst/>
          </a:prstGeom>
          <a:solidFill>
            <a:srgbClr val="6AA84F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" name="Shape 111"/>
          <p:cNvSpPr/>
          <p:nvPr/>
        </p:nvSpPr>
        <p:spPr>
          <a:xfrm>
            <a:off x="4933386" y="2779888"/>
            <a:ext cx="762000" cy="306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Pointer</a:t>
            </a:r>
          </a:p>
        </p:txBody>
      </p:sp>
      <p:sp>
        <p:nvSpPr>
          <p:cNvPr id="14" name="Shape 112"/>
          <p:cNvSpPr/>
          <p:nvPr/>
        </p:nvSpPr>
        <p:spPr>
          <a:xfrm>
            <a:off x="4158893" y="2560426"/>
            <a:ext cx="548700" cy="306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 dirty="0"/>
              <a:t>Data</a:t>
            </a:r>
          </a:p>
        </p:txBody>
      </p:sp>
      <p:pic>
        <p:nvPicPr>
          <p:cNvPr id="15" name="Shape 113" descr="egM2n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048827" y="2457654"/>
            <a:ext cx="1044649" cy="835750"/>
          </a:xfrm>
          <a:prstGeom prst="rect">
            <a:avLst/>
          </a:prstGeom>
          <a:noFill/>
          <a:ln>
            <a:noFill/>
          </a:ln>
        </p:spPr>
      </p:pic>
      <p:sp>
        <p:nvSpPr>
          <p:cNvPr id="16" name="Shape 114"/>
          <p:cNvSpPr/>
          <p:nvPr/>
        </p:nvSpPr>
        <p:spPr>
          <a:xfrm>
            <a:off x="6638678" y="2541329"/>
            <a:ext cx="762000" cy="668400"/>
          </a:xfrm>
          <a:prstGeom prst="rect">
            <a:avLst/>
          </a:prstGeom>
          <a:solidFill>
            <a:srgbClr val="FF0000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15"/>
          <p:cNvSpPr/>
          <p:nvPr/>
        </p:nvSpPr>
        <p:spPr>
          <a:xfrm>
            <a:off x="7552628" y="2624954"/>
            <a:ext cx="945000" cy="519000"/>
          </a:xfrm>
          <a:prstGeom prst="rect">
            <a:avLst/>
          </a:prstGeom>
          <a:solidFill>
            <a:srgbClr val="6AA84F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endParaRPr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" name="Shape 116"/>
          <p:cNvSpPr/>
          <p:nvPr/>
        </p:nvSpPr>
        <p:spPr>
          <a:xfrm>
            <a:off x="6507603" y="2226109"/>
            <a:ext cx="945000" cy="1120877"/>
          </a:xfrm>
          <a:prstGeom prst="lightningBolt">
            <a:avLst/>
          </a:prstGeom>
          <a:solidFill>
            <a:srgbClr val="FFFF00"/>
          </a:solidFill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9" name="Shape 117"/>
          <p:cNvSpPr/>
          <p:nvPr/>
        </p:nvSpPr>
        <p:spPr>
          <a:xfrm>
            <a:off x="7735628" y="2830756"/>
            <a:ext cx="762000" cy="306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Pointer</a:t>
            </a:r>
          </a:p>
        </p:txBody>
      </p:sp>
      <p:sp>
        <p:nvSpPr>
          <p:cNvPr id="20" name="Shape 118"/>
          <p:cNvSpPr txBox="1"/>
          <p:nvPr/>
        </p:nvSpPr>
        <p:spPr>
          <a:xfrm>
            <a:off x="676300" y="3272484"/>
            <a:ext cx="22812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  <a:buNone/>
            </a:pPr>
            <a:r>
              <a:rPr lang="en" dirty="0"/>
              <a:t>1 . </a:t>
            </a:r>
            <a:r>
              <a:rPr lang="en" dirty="0" smtClean="0"/>
              <a:t>Data </a:t>
            </a:r>
            <a:r>
              <a:rPr lang="en" dirty="0"/>
              <a:t>update followed by pointer update in cache</a:t>
            </a:r>
          </a:p>
        </p:txBody>
      </p:sp>
      <p:sp>
        <p:nvSpPr>
          <p:cNvPr id="21" name="Shape 119"/>
          <p:cNvSpPr txBox="1"/>
          <p:nvPr/>
        </p:nvSpPr>
        <p:spPr>
          <a:xfrm>
            <a:off x="3424473" y="3287251"/>
            <a:ext cx="22812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dirty="0"/>
              <a:t>2. </a:t>
            </a:r>
            <a:r>
              <a:rPr lang="en" dirty="0" smtClean="0"/>
              <a:t>Pointer </a:t>
            </a:r>
            <a:r>
              <a:rPr lang="en" dirty="0"/>
              <a:t>is evicted from cache to PM</a:t>
            </a:r>
          </a:p>
        </p:txBody>
      </p:sp>
      <p:sp>
        <p:nvSpPr>
          <p:cNvPr id="22" name="Shape 120"/>
          <p:cNvSpPr txBox="1"/>
          <p:nvPr/>
        </p:nvSpPr>
        <p:spPr>
          <a:xfrm>
            <a:off x="6070730" y="3289573"/>
            <a:ext cx="26745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dirty="0"/>
              <a:t>3. </a:t>
            </a:r>
            <a:r>
              <a:rPr lang="en" dirty="0" smtClean="0"/>
              <a:t>Data </a:t>
            </a:r>
            <a:r>
              <a:rPr lang="en" dirty="0"/>
              <a:t>lost on </a:t>
            </a:r>
            <a:r>
              <a:rPr lang="en-US" dirty="0" smtClean="0"/>
              <a:t>failure</a:t>
            </a:r>
            <a:r>
              <a:rPr lang="en" dirty="0" smtClean="0"/>
              <a:t>, </a:t>
            </a:r>
            <a:r>
              <a:rPr lang="en" dirty="0"/>
              <a:t>dangling pointer persists</a:t>
            </a:r>
          </a:p>
        </p:txBody>
      </p:sp>
    </p:spTree>
    <p:extLst>
      <p:ext uri="{BB962C8B-B14F-4D97-AF65-F5344CB8AC3E}">
        <p14:creationId xmlns:p14="http://schemas.microsoft.com/office/powerpoint/2010/main" val="1440966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1" grpId="0" animBg="1"/>
      <p:bldP spid="12" grpId="0" animBg="1"/>
      <p:bldP spid="13" grpId="0" animBg="1"/>
      <p:bldP spid="14" grpId="0" animBg="1"/>
      <p:bldP spid="16" grpId="0" animBg="1"/>
      <p:bldP spid="17" grpId="0" animBg="1"/>
      <p:bldP spid="18" grpId="0" animBg="1"/>
      <p:bldP spid="19" grpId="0" animBg="1"/>
      <p:bldP spid="20" grpId="0"/>
      <p:bldP spid="21" grpId="0"/>
      <p:bldP spid="22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Achieving consistency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2482511"/>
            <a:ext cx="8520600" cy="2086364"/>
          </a:xfrm>
        </p:spPr>
        <p:txBody>
          <a:bodyPr lIns="457200" rIns="457200">
            <a:noAutofit/>
          </a:bodyPr>
          <a:lstStyle/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Ordering</a:t>
            </a:r>
            <a:r>
              <a:rPr lang="en-US" sz="2400" dirty="0" smtClean="0"/>
              <a:t> = Useful building block of consistency mechanisms</a:t>
            </a:r>
          </a:p>
          <a:p>
            <a: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>
                <a:solidFill>
                  <a:srgbClr val="C00000"/>
                </a:solidFill>
              </a:rPr>
              <a:t>Epoch</a:t>
            </a:r>
            <a:r>
              <a:rPr lang="en-US" sz="2400" dirty="0" smtClean="0"/>
              <a:t> = Set of writes to PM guaranteed to be durable before ANY writes to PM in following epochs become durable</a:t>
            </a:r>
          </a:p>
          <a:p>
            <a:pPr marL="0" indent="0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dirty="0" smtClean="0"/>
              <a:t>Ordering primitives: </a:t>
            </a:r>
            <a:r>
              <a:rPr lang="en-US" sz="2400" dirty="0" err="1" smtClean="0"/>
              <a:t>sfence</a:t>
            </a:r>
            <a:r>
              <a:rPr lang="en-US" sz="2400" dirty="0" smtClean="0"/>
              <a:t>, </a:t>
            </a:r>
            <a:r>
              <a:rPr lang="en-US" sz="2400" dirty="0" err="1" smtClean="0"/>
              <a:t>mfence</a:t>
            </a:r>
            <a:r>
              <a:rPr lang="en-US" sz="2400" dirty="0" smtClean="0"/>
              <a:t> of x86-64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pic>
        <p:nvPicPr>
          <p:cNvPr id="5" name="Shape 130" descr="egM2n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21933" y="764245"/>
            <a:ext cx="1044649" cy="83575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Shape 131"/>
          <p:cNvSpPr/>
          <p:nvPr/>
        </p:nvSpPr>
        <p:spPr>
          <a:xfrm>
            <a:off x="1011783" y="910263"/>
            <a:ext cx="525151" cy="516400"/>
          </a:xfrm>
          <a:prstGeom prst="rect">
            <a:avLst/>
          </a:prstGeom>
          <a:solidFill>
            <a:srgbClr val="FF0000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" name="Shape 132"/>
          <p:cNvSpPr/>
          <p:nvPr/>
        </p:nvSpPr>
        <p:spPr>
          <a:xfrm>
            <a:off x="1828755" y="931545"/>
            <a:ext cx="692213" cy="519000"/>
          </a:xfrm>
          <a:prstGeom prst="rect">
            <a:avLst/>
          </a:prstGeom>
          <a:solidFill>
            <a:srgbClr val="6AA84F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b="1" dirty="0">
                <a:latin typeface="Times New Roman"/>
                <a:ea typeface="Times New Roman"/>
                <a:cs typeface="Times New Roman"/>
                <a:sym typeface="Times New Roman"/>
              </a:rPr>
              <a:t>PM</a:t>
            </a:r>
          </a:p>
        </p:txBody>
      </p:sp>
      <p:sp>
        <p:nvSpPr>
          <p:cNvPr id="8" name="Shape 133"/>
          <p:cNvSpPr/>
          <p:nvPr/>
        </p:nvSpPr>
        <p:spPr>
          <a:xfrm>
            <a:off x="1194633" y="855345"/>
            <a:ext cx="548700" cy="306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Data</a:t>
            </a:r>
          </a:p>
        </p:txBody>
      </p:sp>
      <p:pic>
        <p:nvPicPr>
          <p:cNvPr id="9" name="Shape 134" descr="egM2n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2524394" y="767662"/>
            <a:ext cx="1044649" cy="835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Shape 138" descr="egM2n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4678996" y="764245"/>
            <a:ext cx="1044649" cy="83575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45"/>
          <p:cNvSpPr txBox="1"/>
          <p:nvPr/>
        </p:nvSpPr>
        <p:spPr>
          <a:xfrm>
            <a:off x="589483" y="1569175"/>
            <a:ext cx="1685700" cy="51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/>
            <a:r>
              <a:rPr lang="en" dirty="0"/>
              <a:t>1</a:t>
            </a:r>
            <a:r>
              <a:rPr lang="en" dirty="0" smtClean="0"/>
              <a:t> . Store data update in cache</a:t>
            </a:r>
            <a:endParaRPr lang="en" dirty="0"/>
          </a:p>
        </p:txBody>
      </p:sp>
      <p:sp>
        <p:nvSpPr>
          <p:cNvPr id="12" name="Shape 146"/>
          <p:cNvSpPr txBox="1"/>
          <p:nvPr/>
        </p:nvSpPr>
        <p:spPr>
          <a:xfrm>
            <a:off x="2833869" y="1485335"/>
            <a:ext cx="1685700" cy="51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dirty="0"/>
              <a:t>2 . </a:t>
            </a:r>
            <a:r>
              <a:rPr lang="en" dirty="0" smtClean="0"/>
              <a:t>Flush data update to PM </a:t>
            </a:r>
            <a:endParaRPr lang="en" dirty="0"/>
          </a:p>
        </p:txBody>
      </p:sp>
      <p:sp>
        <p:nvSpPr>
          <p:cNvPr id="13" name="Shape 147"/>
          <p:cNvSpPr txBox="1"/>
          <p:nvPr/>
        </p:nvSpPr>
        <p:spPr>
          <a:xfrm>
            <a:off x="4688290" y="1447743"/>
            <a:ext cx="2168400" cy="51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dirty="0"/>
              <a:t>3 . </a:t>
            </a:r>
            <a:r>
              <a:rPr lang="en" dirty="0" smtClean="0"/>
              <a:t>Store pointer </a:t>
            </a:r>
            <a:br>
              <a:rPr lang="en" dirty="0" smtClean="0"/>
            </a:br>
            <a:r>
              <a:rPr lang="en" dirty="0" smtClean="0"/>
              <a:t>update in cache</a:t>
            </a:r>
            <a:endParaRPr lang="en" dirty="0"/>
          </a:p>
        </p:txBody>
      </p:sp>
      <p:pic>
        <p:nvPicPr>
          <p:cNvPr id="14" name="Shape 138" descr="egM2n.png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680371" y="787000"/>
            <a:ext cx="1044649" cy="8357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Shape 147"/>
          <p:cNvSpPr txBox="1"/>
          <p:nvPr/>
        </p:nvSpPr>
        <p:spPr>
          <a:xfrm>
            <a:off x="6808372" y="1471755"/>
            <a:ext cx="2168400" cy="519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r>
              <a:rPr lang="en" dirty="0" smtClean="0"/>
              <a:t>4 </a:t>
            </a:r>
            <a:r>
              <a:rPr lang="en" dirty="0"/>
              <a:t>. </a:t>
            </a:r>
            <a:r>
              <a:rPr lang="en" dirty="0" smtClean="0"/>
              <a:t>Flush </a:t>
            </a:r>
            <a:r>
              <a:rPr lang="en" dirty="0"/>
              <a:t>p</a:t>
            </a:r>
            <a:r>
              <a:rPr lang="en" dirty="0" smtClean="0"/>
              <a:t>ointer </a:t>
            </a:r>
            <a:br>
              <a:rPr lang="en" dirty="0" smtClean="0"/>
            </a:br>
            <a:r>
              <a:rPr lang="en" dirty="0" smtClean="0"/>
              <a:t>update to PM</a:t>
            </a:r>
            <a:endParaRPr lang="en" dirty="0"/>
          </a:p>
        </p:txBody>
      </p:sp>
      <p:sp>
        <p:nvSpPr>
          <p:cNvPr id="16" name="Shape 131"/>
          <p:cNvSpPr/>
          <p:nvPr/>
        </p:nvSpPr>
        <p:spPr>
          <a:xfrm>
            <a:off x="3109751" y="923396"/>
            <a:ext cx="525151" cy="516400"/>
          </a:xfrm>
          <a:prstGeom prst="rect">
            <a:avLst/>
          </a:prstGeom>
          <a:solidFill>
            <a:srgbClr val="FF0000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7" name="Shape 132"/>
          <p:cNvSpPr/>
          <p:nvPr/>
        </p:nvSpPr>
        <p:spPr>
          <a:xfrm>
            <a:off x="3794607" y="931545"/>
            <a:ext cx="692213" cy="519000"/>
          </a:xfrm>
          <a:prstGeom prst="rect">
            <a:avLst/>
          </a:prstGeom>
          <a:solidFill>
            <a:srgbClr val="6AA84F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lang="en" b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8" name="Shape 137"/>
          <p:cNvSpPr/>
          <p:nvPr/>
        </p:nvSpPr>
        <p:spPr>
          <a:xfrm>
            <a:off x="3982894" y="934962"/>
            <a:ext cx="548700" cy="306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/>
              <a:t>Data</a:t>
            </a:r>
          </a:p>
        </p:txBody>
      </p:sp>
      <p:sp>
        <p:nvSpPr>
          <p:cNvPr id="19" name="Shape 148"/>
          <p:cNvSpPr/>
          <p:nvPr/>
        </p:nvSpPr>
        <p:spPr>
          <a:xfrm>
            <a:off x="3480420" y="1041012"/>
            <a:ext cx="633600" cy="306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525" cap="flat" cmpd="sng">
            <a:solidFill>
              <a:srgbClr val="4A86E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 b="1" dirty="0"/>
              <a:t>flush</a:t>
            </a:r>
          </a:p>
        </p:txBody>
      </p:sp>
      <p:sp>
        <p:nvSpPr>
          <p:cNvPr id="20" name="Shape 132"/>
          <p:cNvSpPr/>
          <p:nvPr/>
        </p:nvSpPr>
        <p:spPr>
          <a:xfrm>
            <a:off x="5821334" y="943378"/>
            <a:ext cx="692213" cy="519000"/>
          </a:xfrm>
          <a:prstGeom prst="rect">
            <a:avLst/>
          </a:prstGeom>
          <a:solidFill>
            <a:srgbClr val="6AA84F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endParaRPr lang="en" b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1" name="Shape 131"/>
          <p:cNvSpPr/>
          <p:nvPr/>
        </p:nvSpPr>
        <p:spPr>
          <a:xfrm>
            <a:off x="5195402" y="944678"/>
            <a:ext cx="525151" cy="516400"/>
          </a:xfrm>
          <a:prstGeom prst="rect">
            <a:avLst/>
          </a:prstGeom>
          <a:solidFill>
            <a:srgbClr val="FF0000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endParaRPr/>
          </a:p>
        </p:txBody>
      </p:sp>
      <p:sp>
        <p:nvSpPr>
          <p:cNvPr id="22" name="Shape 144"/>
          <p:cNvSpPr/>
          <p:nvPr/>
        </p:nvSpPr>
        <p:spPr>
          <a:xfrm>
            <a:off x="5954975" y="943378"/>
            <a:ext cx="548700" cy="306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en" sz="1200" b="1" dirty="0"/>
              <a:t>Data</a:t>
            </a:r>
          </a:p>
        </p:txBody>
      </p:sp>
      <p:sp>
        <p:nvSpPr>
          <p:cNvPr id="23" name="Shape 143"/>
          <p:cNvSpPr/>
          <p:nvPr/>
        </p:nvSpPr>
        <p:spPr>
          <a:xfrm>
            <a:off x="5025002" y="1193370"/>
            <a:ext cx="698643" cy="2464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 rtl="0">
              <a:spcBef>
                <a:spcPts val="0"/>
              </a:spcBef>
              <a:buNone/>
            </a:pPr>
            <a:r>
              <a:rPr lang="en" sz="1200" b="1" dirty="0"/>
              <a:t>Pointer</a:t>
            </a:r>
          </a:p>
        </p:txBody>
      </p:sp>
      <p:sp>
        <p:nvSpPr>
          <p:cNvPr id="24" name="Shape 131"/>
          <p:cNvSpPr/>
          <p:nvPr/>
        </p:nvSpPr>
        <p:spPr>
          <a:xfrm>
            <a:off x="7207697" y="939413"/>
            <a:ext cx="525151" cy="516400"/>
          </a:xfrm>
          <a:prstGeom prst="rect">
            <a:avLst/>
          </a:prstGeom>
          <a:solidFill>
            <a:srgbClr val="FF0000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5" name="Shape 132"/>
          <p:cNvSpPr/>
          <p:nvPr/>
        </p:nvSpPr>
        <p:spPr>
          <a:xfrm>
            <a:off x="7862820" y="929117"/>
            <a:ext cx="692213" cy="519000"/>
          </a:xfrm>
          <a:prstGeom prst="rect">
            <a:avLst/>
          </a:prstGeom>
          <a:solidFill>
            <a:srgbClr val="6AA84F"/>
          </a:solidFill>
          <a:ln w="28575" cap="flat" cmpd="sng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ctr" rtl="0">
              <a:spcBef>
                <a:spcPts val="0"/>
              </a:spcBef>
              <a:buNone/>
            </a:pPr>
            <a:endParaRPr lang="en" b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26" name="Shape 144"/>
          <p:cNvSpPr/>
          <p:nvPr/>
        </p:nvSpPr>
        <p:spPr>
          <a:xfrm>
            <a:off x="8006228" y="939413"/>
            <a:ext cx="548700" cy="3069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 dirty="0"/>
              <a:t>Data</a:t>
            </a:r>
          </a:p>
        </p:txBody>
      </p:sp>
      <p:sp>
        <p:nvSpPr>
          <p:cNvPr id="27" name="Shape 143"/>
          <p:cNvSpPr/>
          <p:nvPr/>
        </p:nvSpPr>
        <p:spPr>
          <a:xfrm>
            <a:off x="7862820" y="1195345"/>
            <a:ext cx="698643" cy="24642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8575" cap="flat" cmpd="sng">
            <a:solidFill>
              <a:srgbClr val="4A86E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 b="1" dirty="0"/>
              <a:t>Pointer</a:t>
            </a:r>
          </a:p>
        </p:txBody>
      </p:sp>
      <p:sp>
        <p:nvSpPr>
          <p:cNvPr id="28" name="Shape 148"/>
          <p:cNvSpPr/>
          <p:nvPr/>
        </p:nvSpPr>
        <p:spPr>
          <a:xfrm>
            <a:off x="7326122" y="1167515"/>
            <a:ext cx="633600" cy="3069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FFFF"/>
          </a:solidFill>
          <a:ln w="9525" cap="flat" cmpd="sng">
            <a:solidFill>
              <a:srgbClr val="4A86E8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000" b="1" dirty="0"/>
              <a:t>flush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21933" y="657234"/>
            <a:ext cx="4388640" cy="165620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>
            <a:off x="4794321" y="657234"/>
            <a:ext cx="3885579" cy="165620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644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29" grpId="1" animBg="1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8641" y="831879"/>
            <a:ext cx="4008629" cy="3816429"/>
          </a:xfrm>
          <a:prstGeom prst="rect">
            <a:avLst/>
          </a:prstGeom>
          <a:noFill/>
        </p:spPr>
        <p:txBody>
          <a:bodyPr wrap="square" lIns="457200" rtlCol="0">
            <a:spAutoFit/>
          </a:bodyPr>
          <a:lstStyle/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" sz="2400" dirty="0" smtClean="0">
                <a:solidFill>
                  <a:srgbClr val="C00000"/>
                </a:solidFill>
              </a:rPr>
              <a:t>Native</a:t>
            </a:r>
            <a:endParaRPr lang="en" sz="24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" sz="2400" dirty="0" smtClean="0"/>
              <a:t>Application-specific </a:t>
            </a:r>
            <a:br>
              <a:rPr lang="en" sz="2400" dirty="0" smtClean="0"/>
            </a:br>
            <a:r>
              <a:rPr lang="en" sz="2400" dirty="0" smtClean="0"/>
              <a:t>optimizations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" sz="2400" dirty="0" smtClean="0">
                <a:solidFill>
                  <a:srgbClr val="C00000"/>
                </a:solidFill>
              </a:rPr>
              <a:t>Persistent Heaps</a:t>
            </a:r>
            <a:endParaRPr lang="en" sz="2400" dirty="0" smtClean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" sz="2400" dirty="0" smtClean="0"/>
              <a:t>Atomic allocations, </a:t>
            </a:r>
            <a:br>
              <a:rPr lang="en" sz="2400" dirty="0" smtClean="0"/>
            </a:br>
            <a:r>
              <a:rPr lang="en" sz="2400" dirty="0" smtClean="0"/>
              <a:t>type safety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C00000"/>
                </a:solidFill>
              </a:rPr>
              <a:t>PM-aware </a:t>
            </a:r>
            <a:r>
              <a:rPr lang="en" sz="2400" dirty="0" smtClean="0">
                <a:solidFill>
                  <a:srgbClr val="C00000"/>
                </a:solidFill>
              </a:rPr>
              <a:t>Filesystems</a:t>
            </a:r>
            <a:endParaRPr lang="en-US" sz="2400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sz="2400" dirty="0" smtClean="0"/>
              <a:t>POSIX interface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3776503" y="4052403"/>
            <a:ext cx="4733159" cy="473127"/>
          </a:xfrm>
          <a:prstGeom prst="rect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Persistent Memory (PM)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76503" y="1066705"/>
            <a:ext cx="4733159" cy="458489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Application</a:t>
            </a:r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3776503" y="4062327"/>
            <a:ext cx="4738847" cy="530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flipH="1">
            <a:off x="4230067" y="1319805"/>
            <a:ext cx="6221" cy="2703853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H="1">
            <a:off x="5094219" y="1334063"/>
            <a:ext cx="6214" cy="2710064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4682391" y="1842436"/>
            <a:ext cx="799324" cy="3661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NVML</a:t>
            </a:r>
            <a:endParaRPr lang="en-US" dirty="0"/>
          </a:p>
        </p:txBody>
      </p:sp>
      <p:cxnSp>
        <p:nvCxnSpPr>
          <p:cNvPr id="58" name="Straight Arrow Connector 57"/>
          <p:cNvCxnSpPr/>
          <p:nvPr/>
        </p:nvCxnSpPr>
        <p:spPr>
          <a:xfrm flipH="1">
            <a:off x="6150675" y="1330956"/>
            <a:ext cx="3102" cy="2713171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5518313" y="1840606"/>
            <a:ext cx="1318991" cy="36619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Mnemosyne</a:t>
            </a:r>
            <a:endParaRPr lang="en-US" sz="1600" dirty="0"/>
          </a:p>
        </p:txBody>
      </p:sp>
      <p:cxnSp>
        <p:nvCxnSpPr>
          <p:cNvPr id="22" name="Straight Connector 21"/>
          <p:cNvCxnSpPr/>
          <p:nvPr/>
        </p:nvCxnSpPr>
        <p:spPr>
          <a:xfrm flipV="1">
            <a:off x="6394351" y="2704411"/>
            <a:ext cx="2111028" cy="6455"/>
          </a:xfrm>
          <a:prstGeom prst="line">
            <a:avLst/>
          </a:prstGeom>
          <a:ln w="3810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Rectangle 53"/>
          <p:cNvSpPr/>
          <p:nvPr/>
        </p:nvSpPr>
        <p:spPr>
          <a:xfrm>
            <a:off x="3818801" y="1661471"/>
            <a:ext cx="800055" cy="56554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load/</a:t>
            </a:r>
            <a:br>
              <a:rPr lang="en-US" sz="1600" dirty="0" smtClean="0">
                <a:solidFill>
                  <a:schemeClr val="tx1"/>
                </a:solidFill>
              </a:rPr>
            </a:br>
            <a:r>
              <a:rPr lang="en-US" sz="1600" dirty="0" smtClean="0">
                <a:solidFill>
                  <a:schemeClr val="tx1"/>
                </a:solidFill>
              </a:rPr>
              <a:t>store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5933763" y="1562416"/>
            <a:ext cx="460588" cy="22490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TX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4845360" y="2277118"/>
            <a:ext cx="1605376" cy="405559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load/store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864203" y="1573987"/>
            <a:ext cx="460588" cy="224908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TX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400" smtClean="0"/>
              <a:t>7</a:t>
            </a:fld>
            <a:endParaRPr lang="en" sz="1400" dirty="0"/>
          </a:p>
        </p:txBody>
      </p:sp>
      <p:sp>
        <p:nvSpPr>
          <p:cNvPr id="18" name="Rectangle 17"/>
          <p:cNvSpPr/>
          <p:nvPr/>
        </p:nvSpPr>
        <p:spPr>
          <a:xfrm>
            <a:off x="6453822" y="3099918"/>
            <a:ext cx="1147128" cy="327815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e</a:t>
            </a:r>
            <a:r>
              <a:rPr lang="en-US" dirty="0" smtClean="0"/>
              <a:t>xt4-DAX</a:t>
            </a:r>
            <a:endParaRPr lang="en-US" dirty="0"/>
          </a:p>
        </p:txBody>
      </p:sp>
      <p:cxnSp>
        <p:nvCxnSpPr>
          <p:cNvPr id="35" name="Straight Arrow Connector 34"/>
          <p:cNvCxnSpPr/>
          <p:nvPr/>
        </p:nvCxnSpPr>
        <p:spPr>
          <a:xfrm flipH="1">
            <a:off x="7798440" y="1358867"/>
            <a:ext cx="6214" cy="2710064"/>
          </a:xfrm>
          <a:prstGeom prst="straightConnector1">
            <a:avLst/>
          </a:prstGeom>
          <a:ln w="38100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0" name="Rectangle 59"/>
          <p:cNvSpPr/>
          <p:nvPr/>
        </p:nvSpPr>
        <p:spPr>
          <a:xfrm>
            <a:off x="7165473" y="1839304"/>
            <a:ext cx="1260714" cy="364025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r</a:t>
            </a:r>
            <a:r>
              <a:rPr lang="en-US" sz="1600" dirty="0" smtClean="0">
                <a:solidFill>
                  <a:schemeClr val="tx1"/>
                </a:solidFill>
              </a:rPr>
              <a:t>ead/write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453821" y="2759100"/>
            <a:ext cx="2055839" cy="34511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VFS</a:t>
            </a: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7600950" y="3109467"/>
            <a:ext cx="914400" cy="318266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PMFS</a:t>
            </a:r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3756025" y="1088525"/>
            <a:ext cx="947478" cy="296387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/>
          <p:nvPr/>
        </p:nvSpPr>
        <p:spPr>
          <a:xfrm>
            <a:off x="4703806" y="1103758"/>
            <a:ext cx="2192136" cy="296387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6917951" y="1101516"/>
            <a:ext cx="1583670" cy="296387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itle 1"/>
          <p:cNvSpPr>
            <a:spLocks noGrp="1"/>
          </p:cNvSpPr>
          <p:nvPr>
            <p:ph type="title"/>
          </p:nvPr>
        </p:nvSpPr>
        <p:spPr>
          <a:xfrm>
            <a:off x="159300" y="140225"/>
            <a:ext cx="8520600" cy="5727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PM systems for consistency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1163561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7" grpId="0" animBg="1"/>
      <p:bldP spid="37" grpId="1" animBg="1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207" y="246255"/>
            <a:ext cx="8520600" cy="572700"/>
          </a:xfrm>
        </p:spPr>
        <p:txBody>
          <a:bodyPr>
            <a:noAutofit/>
          </a:bodyPr>
          <a:lstStyle/>
          <a:p>
            <a:pPr algn="ctr"/>
            <a:r>
              <a:rPr lang="en-US" sz="4000" dirty="0" smtClean="0"/>
              <a:t>What’s the problem ?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 lIns="457200">
            <a:normAutofit/>
          </a:bodyPr>
          <a:lstStyle/>
          <a:p>
            <a:pPr marL="0" indent="0">
              <a:lnSpc>
                <a:spcPct val="200000"/>
              </a:lnSpc>
              <a:spcAft>
                <a:spcPts val="1600"/>
              </a:spcAft>
              <a:buNone/>
            </a:pPr>
            <a:r>
              <a:rPr lang="en-US" sz="2400" dirty="0"/>
              <a:t>Lack of standard workloads slows research</a:t>
            </a:r>
          </a:p>
          <a:p>
            <a:pPr marL="0" indent="0">
              <a:lnSpc>
                <a:spcPct val="200000"/>
              </a:lnSpc>
              <a:spcAft>
                <a:spcPts val="1600"/>
              </a:spcAft>
              <a:buNone/>
            </a:pPr>
            <a:r>
              <a:rPr lang="en-US" sz="2400" dirty="0"/>
              <a:t>M</a:t>
            </a:r>
            <a:r>
              <a:rPr lang="en-US" sz="2400" dirty="0" smtClean="0"/>
              <a:t>icro-benchmarks </a:t>
            </a:r>
            <a:r>
              <a:rPr lang="en-US" sz="2400" dirty="0"/>
              <a:t>may not </a:t>
            </a:r>
            <a:r>
              <a:rPr lang="en-US" sz="2400" dirty="0" smtClean="0"/>
              <a:t>be representative</a:t>
            </a:r>
            <a:endParaRPr lang="en-US" sz="2400" dirty="0"/>
          </a:p>
          <a:p>
            <a:pPr marL="0" indent="0">
              <a:lnSpc>
                <a:spcPct val="200000"/>
              </a:lnSpc>
              <a:spcAft>
                <a:spcPts val="1600"/>
              </a:spcAft>
              <a:buNone/>
            </a:pPr>
            <a:r>
              <a:rPr lang="en-US" sz="2400" dirty="0" smtClean="0"/>
              <a:t>Partial understanding </a:t>
            </a:r>
            <a:r>
              <a:rPr lang="en-US" sz="2400" dirty="0"/>
              <a:t>of how applications use </a:t>
            </a:r>
            <a:r>
              <a:rPr lang="en-US" sz="2400" dirty="0" smtClean="0"/>
              <a:t>PM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 smtClean="0"/>
              <a:t>8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011030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title"/>
          </p:nvPr>
        </p:nvSpPr>
        <p:spPr>
          <a:xfrm>
            <a:off x="83100" y="64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ctr">
              <a:spcBef>
                <a:spcPts val="0"/>
              </a:spcBef>
            </a:pPr>
            <a:r>
              <a:rPr lang="en-US" dirty="0" smtClean="0"/>
              <a:t>WHISPER</a:t>
            </a:r>
            <a:endParaRPr lang="en" dirty="0"/>
          </a:p>
        </p:txBody>
      </p:sp>
      <p:graphicFrame>
        <p:nvGraphicFramePr>
          <p:cNvPr id="203" name="Shape 203"/>
          <p:cNvGraphicFramePr/>
          <p:nvPr>
            <p:extLst>
              <p:ext uri="{D42A27DB-BD31-4B8C-83A1-F6EECF244321}">
                <p14:modId xmlns:p14="http://schemas.microsoft.com/office/powerpoint/2010/main" val="2018055011"/>
              </p:ext>
            </p:extLst>
          </p:nvPr>
        </p:nvGraphicFramePr>
        <p:xfrm>
          <a:off x="439085" y="581305"/>
          <a:ext cx="8347166" cy="4358310"/>
        </p:xfrm>
        <a:graphic>
          <a:graphicData uri="http://schemas.openxmlformats.org/drawingml/2006/table">
            <a:tbl>
              <a:tblPr>
                <a:noFill/>
                <a:tableStyleId>{0605BF55-35AB-4297-997B-4F7A6F53C2C8}</a:tableStyleId>
              </a:tblPr>
              <a:tblGrid>
                <a:gridCol w="133429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9025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32261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3248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b="1" dirty="0" smtClean="0">
                          <a:solidFill>
                            <a:schemeClr val="tx1"/>
                          </a:solidFill>
                        </a:rPr>
                        <a:t>Benchmark</a:t>
                      </a:r>
                      <a:endParaRPr lang="en-US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b="1" dirty="0">
                          <a:solidFill>
                            <a:schemeClr val="tx1"/>
                          </a:solidFill>
                        </a:rPr>
                        <a:t>Type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" sz="1400" b="1" dirty="0">
                          <a:solidFill>
                            <a:schemeClr val="tx1"/>
                          </a:solidFill>
                        </a:rPr>
                        <a:t>Brief </a:t>
                      </a:r>
                      <a:r>
                        <a:rPr lang="en" sz="1400" b="1" dirty="0" smtClean="0">
                          <a:solidFill>
                            <a:schemeClr val="tx1"/>
                          </a:solidFill>
                        </a:rPr>
                        <a:t>description</a:t>
                      </a:r>
                      <a:r>
                        <a:rPr lang="en-US" sz="1400" b="1" dirty="0" smtClean="0">
                          <a:solidFill>
                            <a:schemeClr val="tx1"/>
                          </a:solidFill>
                        </a:rPr>
                        <a:t>                                                             (*Adapted</a:t>
                      </a:r>
                      <a:r>
                        <a:rPr lang="en-US" sz="1400" b="1" baseline="0" dirty="0" smtClean="0">
                          <a:solidFill>
                            <a:schemeClr val="tx1"/>
                          </a:solidFill>
                        </a:rPr>
                        <a:t> to PM)</a:t>
                      </a:r>
                      <a:endParaRPr lang="en" sz="14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248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smtClean="0">
                          <a:solidFill>
                            <a:schemeClr val="tx1"/>
                          </a:solidFill>
                        </a:rPr>
                        <a:t>N-store*</a:t>
                      </a:r>
                      <a:endParaRPr lang="en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smtClean="0">
                          <a:solidFill>
                            <a:schemeClr val="tx1"/>
                          </a:solidFill>
                        </a:rPr>
                        <a:t>Database</a:t>
                      </a:r>
                      <a:endParaRPr lang="en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H-store like DB. Undo </a:t>
                      </a:r>
                      <a:r>
                        <a:rPr lang="en" sz="1400" dirty="0" smtClean="0">
                          <a:solidFill>
                            <a:schemeClr val="tx1"/>
                          </a:solidFill>
                        </a:rPr>
                        <a:t>logs </a:t>
                      </a:r>
                      <a:r>
                        <a:rPr lang="en" sz="1400" dirty="0">
                          <a:solidFill>
                            <a:schemeClr val="tx1"/>
                          </a:solidFill>
                        </a:rPr>
                        <a:t>for </a:t>
                      </a:r>
                      <a:r>
                        <a:rPr lang="en" sz="1400" dirty="0" smtClean="0">
                          <a:solidFill>
                            <a:schemeClr val="tx1"/>
                          </a:solidFill>
                        </a:rPr>
                        <a:t>consistency</a:t>
                      </a:r>
                      <a:endParaRPr lang="en" sz="1400" dirty="0">
                        <a:solidFill>
                          <a:schemeClr val="tx1"/>
                        </a:solidFill>
                      </a:endParaRP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48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smtClean="0"/>
                        <a:t>Echo*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/>
                        <a:t>KV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" sz="1400" dirty="0" smtClean="0"/>
                        <a:t>store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/>
                        <a:t>Scalable, multi-version  k</a:t>
                      </a:r>
                      <a:r>
                        <a:rPr lang="en" sz="1400" dirty="0" err="1" smtClean="0"/>
                        <a:t>ey</a:t>
                      </a:r>
                      <a:r>
                        <a:rPr lang="en" sz="1400" dirty="0" smtClean="0"/>
                        <a:t>-value store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248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err="1" smtClean="0"/>
                        <a:t>Memcached</a:t>
                      </a:r>
                      <a:r>
                        <a:rPr lang="en" sz="1400" dirty="0" smtClean="0"/>
                        <a:t>*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smtClean="0"/>
                        <a:t>Mnemosyne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400" dirty="0"/>
                        <a:t>Distributed </a:t>
                      </a:r>
                      <a:r>
                        <a:rPr lang="en" sz="1400" dirty="0" smtClean="0"/>
                        <a:t>key-value store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248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smtClean="0"/>
                        <a:t>Vacation*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smtClean="0"/>
                        <a:t>Mnemosyne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/>
                        <a:t>Online </a:t>
                      </a:r>
                      <a:r>
                        <a:rPr lang="en" sz="1400" dirty="0" smtClean="0"/>
                        <a:t>travel </a:t>
                      </a:r>
                      <a:r>
                        <a:rPr lang="en" sz="1400" dirty="0"/>
                        <a:t>reservation system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248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err="1"/>
                        <a:t>Redis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smtClean="0"/>
                        <a:t>NVML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err="1"/>
                        <a:t>REmote</a:t>
                      </a:r>
                      <a:r>
                        <a:rPr lang="en" sz="1400" dirty="0"/>
                        <a:t> Dictionary </a:t>
                      </a:r>
                      <a:r>
                        <a:rPr lang="en" sz="1400" dirty="0" smtClean="0"/>
                        <a:t>Service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248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/>
                        <a:t>C-tree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smtClean="0"/>
                        <a:t>NVML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err="1" smtClean="0"/>
                        <a:t>Microbenchmarks</a:t>
                      </a:r>
                      <a:r>
                        <a:rPr lang="en" sz="1400" dirty="0" smtClean="0"/>
                        <a:t> </a:t>
                      </a:r>
                      <a:r>
                        <a:rPr lang="en" sz="1400" dirty="0"/>
                        <a:t>for </a:t>
                      </a:r>
                      <a:r>
                        <a:rPr lang="en" sz="1400" dirty="0" smtClean="0"/>
                        <a:t>simulations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248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err="1"/>
                        <a:t>Hashmap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smtClean="0"/>
                        <a:t>NVML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err="1" smtClean="0"/>
                        <a:t>Microbenchmarks</a:t>
                      </a:r>
                      <a:r>
                        <a:rPr lang="en" sz="1400" dirty="0" smtClean="0"/>
                        <a:t> for simulations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4C2F4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248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/>
                        <a:t>NFS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smtClean="0"/>
                        <a:t>PMFS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/>
                        <a:t>Linux</a:t>
                      </a:r>
                      <a:r>
                        <a:rPr lang="en-US" sz="1400" baseline="0" dirty="0" smtClean="0"/>
                        <a:t> server/client for remote file access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24875"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/>
                        <a:t>Exim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smtClean="0"/>
                        <a:t>PMFS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-US" sz="1400" dirty="0" smtClean="0"/>
                        <a:t>M</a:t>
                      </a:r>
                      <a:r>
                        <a:rPr lang="en" sz="1400" dirty="0" smtClean="0"/>
                        <a:t>ail server</a:t>
                      </a:r>
                      <a:r>
                        <a:rPr lang="en-US" sz="1400" dirty="0" smtClean="0"/>
                        <a:t>;</a:t>
                      </a:r>
                      <a:r>
                        <a:rPr lang="en" sz="1400" dirty="0" smtClean="0"/>
                        <a:t>stores </a:t>
                      </a:r>
                      <a:r>
                        <a:rPr lang="en-US" sz="1400" dirty="0" smtClean="0"/>
                        <a:t>mails</a:t>
                      </a:r>
                      <a:r>
                        <a:rPr lang="en-US" sz="1400" baseline="0" dirty="0" smtClean="0"/>
                        <a:t> in p</a:t>
                      </a:r>
                      <a:r>
                        <a:rPr lang="en" sz="1400" dirty="0" err="1" smtClean="0"/>
                        <a:t>er</a:t>
                      </a:r>
                      <a:r>
                        <a:rPr lang="en" sz="1400" dirty="0" smtClean="0"/>
                        <a:t>-user</a:t>
                      </a:r>
                      <a:r>
                        <a:rPr lang="en-US" sz="1400" dirty="0" smtClean="0"/>
                        <a:t> file</a:t>
                      </a:r>
                      <a:r>
                        <a:rPr lang="en" sz="1400" dirty="0" smtClean="0"/>
                        <a:t>  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24875"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400" dirty="0"/>
                        <a:t>MySQL</a:t>
                      </a:r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 sz="1400" dirty="0" smtClean="0"/>
                        <a:t>PMFS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tc>
                  <a:txBody>
                    <a:bodyPr/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 sz="1400" dirty="0"/>
                        <a:t>Widely used RDBMS for </a:t>
                      </a:r>
                      <a:r>
                        <a:rPr lang="en" sz="1400" dirty="0" smtClean="0"/>
                        <a:t>OLTP</a:t>
                      </a:r>
                      <a:endParaRPr lang="en" sz="1400" dirty="0"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599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 smtClean="0">
                <a:solidFill>
                  <a:schemeClr val="lt2"/>
                </a:solidFill>
              </a:rPr>
              <a:t>9</a:t>
            </a:fld>
            <a:endParaRPr lang="en" sz="1000">
              <a:solidFill>
                <a:schemeClr val="lt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39085" y="972003"/>
            <a:ext cx="8347166" cy="80010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39085" y="1785959"/>
            <a:ext cx="8347166" cy="192881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439086" y="3716288"/>
            <a:ext cx="8347166" cy="1237181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016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2" animBg="1"/>
      <p:bldP spid="7" grpId="3" animBg="1"/>
      <p:bldP spid="8" grpId="1" animBg="1"/>
      <p:bldP spid="8" grpId="2" animBg="1"/>
      <p:bldP spid="9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3414</TotalTime>
  <Words>1026</Words>
  <Application>Microsoft Macintosh PowerPoint</Application>
  <PresentationFormat>On-screen Show (16:9)</PresentationFormat>
  <Paragraphs>305</Paragraphs>
  <Slides>24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1" baseType="lpstr">
      <vt:lpstr>Arial</vt:lpstr>
      <vt:lpstr>Calibri</vt:lpstr>
      <vt:lpstr>Calibri Light</vt:lpstr>
      <vt:lpstr>Courier New</vt:lpstr>
      <vt:lpstr>Times New Roman</vt:lpstr>
      <vt:lpstr>Wingdings</vt:lpstr>
      <vt:lpstr>Office Theme</vt:lpstr>
      <vt:lpstr>An Analysis of Persistent Memory Use with WHISPER</vt:lpstr>
      <vt:lpstr>WHISPER</vt:lpstr>
      <vt:lpstr>Outline</vt:lpstr>
      <vt:lpstr>Persistent Memory is coming soon</vt:lpstr>
      <vt:lpstr>What guarantees do applications need ?</vt:lpstr>
      <vt:lpstr>Achieving consistency</vt:lpstr>
      <vt:lpstr>PM systems for consistency</vt:lpstr>
      <vt:lpstr>What’s the problem ?</vt:lpstr>
      <vt:lpstr>WHISPER</vt:lpstr>
      <vt:lpstr>Outline</vt:lpstr>
      <vt:lpstr>Identify writes to PM</vt:lpstr>
      <vt:lpstr>Instrument writes to PM</vt:lpstr>
      <vt:lpstr>Execute and Analyze</vt:lpstr>
      <vt:lpstr>Outline</vt:lpstr>
      <vt:lpstr>How many accesses to PM ?</vt:lpstr>
      <vt:lpstr>How many epochs/transaction ?</vt:lpstr>
      <vt:lpstr>How large are epochs typically ?</vt:lpstr>
      <vt:lpstr>What contributes to epochs ?</vt:lpstr>
      <vt:lpstr>What are epoch dependencies ?</vt:lpstr>
      <vt:lpstr>How common are dependencies ?</vt:lpstr>
      <vt:lpstr>Summary</vt:lpstr>
      <vt:lpstr>PowerPoint Presentation</vt:lpstr>
      <vt:lpstr>A Simple Transaction using Epochs</vt:lpstr>
      <vt:lpstr>Runtimes cause write amplification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Applications Use Persistent Memory</dc:title>
  <dc:creator>Sanketh Nalli</dc:creator>
  <cp:lastModifiedBy>Sanketh Nalli</cp:lastModifiedBy>
  <cp:revision>164</cp:revision>
  <cp:lastPrinted>2017-03-09T19:12:31Z</cp:lastPrinted>
  <dcterms:modified xsi:type="dcterms:W3CDTF">2017-03-17T19:06:00Z</dcterms:modified>
</cp:coreProperties>
</file>